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11" r:id="rId2"/>
    <p:sldId id="413" r:id="rId3"/>
    <p:sldId id="256" r:id="rId4"/>
    <p:sldId id="436" r:id="rId5"/>
    <p:sldId id="421" r:id="rId6"/>
    <p:sldId id="418" r:id="rId7"/>
    <p:sldId id="422" r:id="rId8"/>
    <p:sldId id="438" r:id="rId9"/>
    <p:sldId id="439" r:id="rId10"/>
    <p:sldId id="423" r:id="rId11"/>
    <p:sldId id="440" r:id="rId12"/>
    <p:sldId id="424" r:id="rId13"/>
    <p:sldId id="426" r:id="rId14"/>
    <p:sldId id="425" r:id="rId15"/>
    <p:sldId id="427" r:id="rId16"/>
    <p:sldId id="428" r:id="rId17"/>
    <p:sldId id="441" r:id="rId18"/>
    <p:sldId id="430" r:id="rId19"/>
    <p:sldId id="420" r:id="rId20"/>
    <p:sldId id="435" r:id="rId21"/>
    <p:sldId id="431" r:id="rId22"/>
    <p:sldId id="415" r:id="rId23"/>
    <p:sldId id="416" r:id="rId24"/>
    <p:sldId id="257" r:id="rId25"/>
    <p:sldId id="442" r:id="rId26"/>
    <p:sldId id="412" r:id="rId27"/>
    <p:sldId id="432" r:id="rId28"/>
    <p:sldId id="433" r:id="rId29"/>
    <p:sldId id="437" r:id="rId30"/>
    <p:sldId id="429"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16" autoAdjust="0"/>
  </p:normalViewPr>
  <p:slideViewPr>
    <p:cSldViewPr snapToGrid="0">
      <p:cViewPr varScale="1">
        <p:scale>
          <a:sx n="73" d="100"/>
          <a:sy n="73" d="100"/>
        </p:scale>
        <p:origin x="36"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t>Google Scholar search: "quantum error correction"</a:t>
            </a:r>
          </a:p>
        </c:rich>
      </c:tx>
      <c:layout>
        <c:manualLayout>
          <c:xMode val="edge"/>
          <c:yMode val="edge"/>
          <c:x val="0.15752922566457042"/>
          <c:y val="2.470309281425284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spPr>
            <a:solidFill>
              <a:schemeClr val="accent2"/>
            </a:solidFill>
            <a:ln w="19050">
              <a:noFill/>
            </a:ln>
            <a:effectLst/>
          </c:spPr>
          <c:invertIfNegative val="0"/>
          <c:cat>
            <c:numRef>
              <c:f>Sheet1!$A$2:$A$19</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Sheet1!$C$2:$C$19</c:f>
              <c:numCache>
                <c:formatCode>General</c:formatCode>
                <c:ptCount val="18"/>
                <c:pt idx="0">
                  <c:v>100</c:v>
                </c:pt>
                <c:pt idx="1">
                  <c:v>100</c:v>
                </c:pt>
                <c:pt idx="2">
                  <c:v>200</c:v>
                </c:pt>
                <c:pt idx="3">
                  <c:v>300</c:v>
                </c:pt>
                <c:pt idx="4">
                  <c:v>200</c:v>
                </c:pt>
                <c:pt idx="5">
                  <c:v>400</c:v>
                </c:pt>
                <c:pt idx="6">
                  <c:v>400</c:v>
                </c:pt>
                <c:pt idx="7">
                  <c:v>600</c:v>
                </c:pt>
                <c:pt idx="8">
                  <c:v>700</c:v>
                </c:pt>
                <c:pt idx="9">
                  <c:v>900</c:v>
                </c:pt>
                <c:pt idx="10">
                  <c:v>900</c:v>
                </c:pt>
                <c:pt idx="11">
                  <c:v>1000</c:v>
                </c:pt>
                <c:pt idx="12">
                  <c:v>1260</c:v>
                </c:pt>
                <c:pt idx="13">
                  <c:v>1250</c:v>
                </c:pt>
                <c:pt idx="14">
                  <c:v>1640</c:v>
                </c:pt>
                <c:pt idx="15">
                  <c:v>2050</c:v>
                </c:pt>
                <c:pt idx="16">
                  <c:v>2590</c:v>
                </c:pt>
                <c:pt idx="17">
                  <c:v>2210</c:v>
                </c:pt>
              </c:numCache>
            </c:numRef>
          </c:val>
          <c:extLst>
            <c:ext xmlns:c16="http://schemas.microsoft.com/office/drawing/2014/chart" uri="{C3380CC4-5D6E-409C-BE32-E72D297353CC}">
              <c16:uniqueId val="{00000000-BD90-4BB5-8FE5-9CD64B14DFCA}"/>
            </c:ext>
          </c:extLst>
        </c:ser>
        <c:dLbls>
          <c:showLegendKey val="0"/>
          <c:showVal val="0"/>
          <c:showCatName val="0"/>
          <c:showSerName val="0"/>
          <c:showPercent val="0"/>
          <c:showBubbleSize val="0"/>
        </c:dLbls>
        <c:gapWidth val="150"/>
        <c:axId val="42636208"/>
        <c:axId val="42645776"/>
      </c:barChart>
      <c:catAx>
        <c:axId val="426362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42645776"/>
        <c:crosses val="autoZero"/>
        <c:auto val="1"/>
        <c:lblAlgn val="ctr"/>
        <c:lblOffset val="100"/>
        <c:noMultiLvlLbl val="0"/>
      </c:catAx>
      <c:valAx>
        <c:axId val="4264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4263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3:31.659"/>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1418-2188 1008 0,'0'0'28'0,"0"0"7"0,0 0-35 0,0 0 0 0,0 0 0 0,0 0 0 15,0 0 94-15,0 0 12 0,0 0 2 0,0 0 1 16,0 0-46-16,0 0-10 0,0 0-1 0,0 0-1 15,0 0-11-15,0 0-3 0,0 0 0 0,0 0 0 16,0 0 23-16,0 0 5 0,5-7 1 0,-5 7 0 16,0 0 0-16,0 0 0 0,4-3 0 0,0 0 0 15,-4 3-24-15,4-11-5 0,1 8-1 0,-5 3 0 16,4-11-17-16,4 11-4 0,-4 4-1 0,-4-4 0 0,0 0-4 16,0 0-1-16,9-7 0 0,-9 7 0 0,0 0 19 0,0 0 4 15,0 0 1-15,0 0 0 0,0 0-5 0,0 0-2 16,0 0 0-16,0 0 0 0,0 0-17 0,0 0-9 15,0 0 10-15,0 0-10 0,0 0 26 0,0 0-1 16,-4 7 0-16,-1 3 0 0,-7 4-8 0,3-1-1 16,-8 4-1-16,0 3 0 0,-4 1-15 0,-5 13 11 15,1-3-11-15,0 16 10 0,-5-3-10 0,1 4 0 16,-1-4 0-16,0-3 0 0,5-4 0 0,-1 4 0 16,1-7 0-16,4 0 0 0,0-10 8 0,4 2-8 0,4-5 12 15,0-1-4-15,0-3-8 0,5-10 0 16,4 0 0-16,4-7 0 0,0 0 0 0,0 0-12 0,0 0 2 15,0-7 1 1,4-3-111-16,0-4-21 0,-4-3-5 0</inkml:trace>
  <inkml:trace contextRef="#ctx0" brushRef="#br0" timeOffset="1">1511-2110 1497 0,'0'0'32'0,"0"0"8"0,0 0 0 0,0 0 4 0,0 0-36 0,0 0-8 0,0 0 0 16,0 0 0-16,0 0 89 0,0 0 16 0,5 10 3 0,-5-10 1 15,0 4-41-15,0-4-8 0,4 10-1 0,-4-10-1 16,0 7-34-16,0-7-6 0,4 6-2 0,0-6 0 15,-4 0-16-15,0 14 0 0,4-4 8 0,-4 0-8 16,0 0 0-16,0-3-12 0,0 0 1 0,0 10 1 16,0-10-30-1,0-7-5-15,0 3-2 0,0-3 0 0,0 0 47 0,0 0 21 0,0 0-1 0,0 0-1 16,0 0-31-16,0-3-5 0,0-4-2 0,-4-10 0 16,4 10 19-16,0-3 0 0,0-3 0 0,-4-4 0 15,4 3 8-15,0 4 6 0,0 0 1 0,-4-4 0 16,4 4-6-16,0 3-1 0,0 3 0 0,0 4 0 15,0 0 7-15,0 0 1 0,0 0 0 0,0 0 0 0,0 0 6 0,0 0 2 16,0 0 0-16,0 4 0 0,-4 3-24 0,-1 6 0 16,5 4 0-16,-4-3 8 0,4 3-8 0,0 3 8 15,-4-6-8-15,4 3 8 0,0 3-8 0,0-3 0 16,0-7-8-16,0 11 8 0,-4-15-12 0,4 2 2 16,0-8 1-16,0 0 0 0,0 0 1 0,0 0 0 15,0 0 0-15,-4-8 0 0,-1-2-4 0,1-10 0 16,4 13 0-16,-4-10 0 0,4-3 12 0,-5 6 0 15,5-3 0-15,0-3 0 0,0 6 8 0,0-3 3 16,0 0 1-16,5 4 0 0,-5 6 1 0,0-3 1 16,0 3 0-16,0 7 0 0,0 0-14 0,0 0 8 15,0 0-8-15,0 0 0 0,0 0 34 0,4 10 1 16,0-3 0-16,-4 7 0 16,0 3-56-16,0 0-11 0,0 0-3 0,0 3 0 0,0-7 35 0,-4 1 0 0,4 10 0 15,-4-11 0 1,4-2-109-16,-5-1-15 0,1 0-4 0,4-10 0 0</inkml:trace>
  <inkml:trace contextRef="#ctx0" brushRef="#br0" timeOffset="2">1456-2164 752 0,'0'0'16'0,"0"0"4"0,0 0 1 0,0 0 0 0,0 0-21 0,0 0 0 0,0 0 0 16,0 0 0-16,0 0 89 0,0 0 14 0,0 0 2 0,0 0 1 15,0 0-26-15,0 0-4 0,0 0-2 0,0 0 0 16,0 0 2-16,0 0 0 0,0 0 0 0,0 0 0 16,0 0-8-16,0 0-2 0,0 0 0 0,0 0 0 15,0 0-3-15,0 0-1 0,0 0 0 0,0 0 0 16,0 0-3-16,0 0-1 0,0 0 0 0,0 0 0 15,0 0-14-15,0 0-4 0,0 0 0 0,0 0 0 16,0 0-22-16,0 0-5 0,0 0-1 0,0 0 0 16,0 0 0-16,0 0 0 0,0 0 0 0,0 0 0 15,9 0-4-15,-9 0-8 0,0 0 11 0,8 3-11 16,-4-3 32-16,5 4 0 0,-9-4 0 0,4 6 0 16,5 1-17-16,-1 0-4 0,-4-1-1 0,5-2 0 15,-1 10 2-15,1-1 1 0,0 1 0 0,-1-1 0 16,0 11 8-16,1-7 2 0,3 0 0 0,1 10 0 0,4-10-4 15,-4 14-1-15,4-8 0 0,4 12 0 0,-4-12 6 0,0 11 2 16,4-10 0-16,-4 10 0 0,4-17-4 16,-4 10-1-16,5-10 0 0,-10 3 0 0,5-2-3 0,4-9-1 15,-12 2 0-15,4 3 0 16,-1-8-28-16,5 4-5 0,-13-6-2 0,5 3 0 16,0-4-123-16,-1 0-25 0,-4 1-5 0,5 3-1 0</inkml:trace>
  <inkml:trace contextRef="#ctx0" brushRef="#br0" timeOffset="3">999-1706 1335 0,'0'0'29'0,"0"0"7"0,0 0 0 0,0 0 2 0,0 0-30 0,0 0-8 0,0 0 0 0,0 0 0 16,0 0 62-16,0 0 11 0,0 0 3 0,0 0 0 15,0 0-4-15,0 0-1 0,0 0 0 0,0 0 0 16,0 0-15-16,0 0-2 0,0 0-1 0,0 0 0 0,0 0-25 16,0 0-4-16,0 0-2 0,0 0 0 0,8-6 10 0,-4 6 1 15,5-8 1-15,-9 8 0 0,0 0-21 0,0 0-4 16,4 0-1-16,-4 0 0 0,8 0 2 0,-8 0 0 15,5 0 0-15,-5 0 0 0,0 0-10 0,0 0 12 16,9 4-12-16,-1-4 12 0,0 0-12 0,-8 0 10 16,9 0-10-16,-1 0 10 0,1 0 20 0,-1 0 4 15,0 0 1-15,1 0 0 0,0 0-35 0,-1-7 0 16,5 4 0-16,-1 3 0 0,1 0 13 0,0-4-4 16,0 1-1-16,-1-1 0 0,1 1-8 0,-1 0 8 15,6 3-8-15,-1-7 8 0,-5 4 4 0,1 3 0 0,0 0 0 16,0 0 0-16,3 0-4 0,-3 0 0 0,4 0 0 0,0 0 0 15,-4 0 20-15,4-4 3 0,0 4 1 0,0-3 0 16,0 3-16-16,-1 0-4 0,2-4 0 0,-6 4 0 16,5-3-3-16,0 3-1 0,-4 0 0 0,4 0 0 15,-5 0-8-15,1 0 8 0,4 0-8 0,-4 0 8 16,4 0 0-16,-5 0 0 0,6 0 0 0,-1 3 0 16,-5 1-8-16,5-1 0 0,-4 4 0 0,4 0 0 15,0-4 28-15,-5 0 3 0,6 8 1 0,-6-8 0 16,5 0-32-16,-4-3 0 0,-1 4 0 0,-3 3 0 15,0-7 0-15,-1 3 0 0,0 0 0 0,5-3 0 16,-9 0-72-16,5-3-20 16,0-3-4-16,3 2-1117 0</inkml:trace>
  <inkml:trace contextRef="#ctx0" brushRef="#br0" timeOffset="4">1028-1634 892 0,'0'0'25'0,"0"0"6"0,0 0-31 0,0 0 0 0,0 0 0 0,0 0 0 15,0 0 118-15,0 0 18 0,0 0 3 0,0 0 1 16,0 0-45-16,0 0-9 0,0 0-2 0,0 0 0 16,0 0-7-16,0 0-1 0,0 0-1 0,0 0 0 0,0 0 11 15,0 0 2-15,0 0 1 0,0 0 0 16,0 0-20-16,0 0-4 0,0 0-1 0,0 0 0 0,0 0-41 0,0 0-9 15,0 0-2-15,0 0 0 0,0 0-3 0,0 0-1 16,0 0 0-16,0 0 0 0,4 3-8 0,-4-3 8 16,0 0-8-16,9 3 8 0,0-3 0 0,-5 4 0 15,4-1 0-15,1 0 0 0,-1-3-8 0,1 0 0 16,-1 4 0-16,0-4 0 0,5 0 0 0,-4 0 0 16,-1 0 0-16,5 0 0 0,0 0 0 0,-5 0 0 15,5 0 0-15,0 0 0 0,-1-4 28 0,-3 8 3 16,3-4 1-16,1 0 0 0,-4 0-32 0,3 0 0 15,1 0 0-15,0 0 0 0,0-4 0 0,4 1 0 0,-5 3 0 16,5-3 0-16,0-1 12 0,4 4-4 0,-4-3-8 16,0 0 12-16,0-5-12 0,0 2 11 0,4 3-11 0,-4 3 10 15,0-8 2-15,0 8 0 0,0-3 0 0,-4 3 0 16,4-6-4-16,0 6 0 0,4-7 0 0,-4 7 0 16,0 7-8-16,0-7 0 0,0 0 0 0,0 0 0 15,0 6 0-15,-1-6 0 0,2 3 0 0,-1 1 0 16,-5 0 0-16,1-1 0 0,0 7 0 0,-1-6 0 15,1-4 28-15,-5 3 3 0,5 0 1 0,0 4 0 16,0-7-42-16,-1-7-8 0,5 7-2 0,1-3 0 16,-10 0-72-16,0-5-14 15,5-1-3-15,-5 1-1 0</inkml:trace>
  <inkml:trace contextRef="#ctx0" brushRef="#br0" timeOffset="5">1257-1838 990 0,'0'0'21'0,"0"0"5"0,0 0 1 0,4-4 1 0,5-6-28 0,-1 3 0 0,-4 1 0 0,5-2 0 15,0 5 102-15,-5-7 14 0,-4 10 4 0,0 0 0 16,8-3-39-16,-8 3-7 0,0 0-2 0,0 0 0 16,0 0-11-16,0 0-2 0,-4 10-1 0,4-7 0 0,-4 8-17 15,-4-5-3-15,-1 8-1 0,0-4 0 0,-3 7-29 16,3-10-8-16,-3 10 0 0,-6 0 0 0,1 0 0 0,1 0 0 15,-1 0 0-15,0-3 0 0,0-1 0 0,4 4 0 16,0-3 0-16,0-1 0 0,1 0 11 0,3-2-3 16,1-4 0-16,4-4 0 0,4-3-8 0,-9 3 0 15,9 1 0-15,0-4 0 0,0 0 0 0,0 0 0 16,0 0 0-16,0 0 0 0,0 0 0 0,0 0 0 16,0 0 0-16,0 0 0 0,0 0 8 0,0-14 0 15,0 14 0-15,0-10 0 0,9-7 4 0,-1 4 1 16,5 6 0-16,-1 0 0 0,1 0 27 0,0-7 6 15,4 8 1-15,0-1 0 0,4-3-22 0,-4 6-4 16,4-3-1-16,-4-6 0 0,4 10 10 0,-4-1 2 0,1 1 0 16,3 3 0-16,-5-7-32 0,-3 7 0 0,4 0 0 15,-4 0 0-15,-5 7 8 0,1-7 0 0,-1 0-8 16,-4 3 12-16,5 1-12 0,-5-1 0 0,-4 7 0 0,0-7 0 16,0 8 0-16,-4-8 0 0,0 4 0 0,-5 3 0 15,1-3 0-15,-1 3 0 0,1-3 8 0,-5 0-8 16,4 0 0-16,-3 2-13 0,3-1 2 0,-7 1 1 15,3-5-16 1,-4 0-3-16,0-1-1 0,0-3 0 0,0 3 18 0,-4-3 3 0,4 4 1 0,0-1 0 16,0 0 8-16,4 1-8 0,-4-4 8 0,5 0-8 15,3 0 8-15,0 0 0 0,9 0-9 0,0 0 9 16,-8 0 0-16,8 0 0 0,0 0 0 0,0 0 0 16,0 0 0-16,0 0 0 0,0 0 8 0,0 0-8 15,8 0 13-15,1-4-2 0,0 4-1 0,3-3 0 16,1 0 18-16,4 3 3 0,0-4 1 0,4 1 0 15,0 0-20-15,1-1-3 0,-1-6-1 0,4 7 0 0,1-5 4 16,3 5 0-16,-3-3 0 0,-1 2 0 0,1 1-3 16,-5-1 0-16,0 1 0 0,-4-1 0 0,0 1 21 15,-5 0 4-15,1 3 1 0,-5 0 0 0,1 0-35 16,0 0 0-16,-9 0 0 0,0 0 0 0,0 0 0 0,0 0 0 16,0 0 0-16,0 0 0 0,0 0 0 0,0 0 0 15,-13 3 0-15,0 0 0 16,0 1-24-16,-3-1-11 0,-2 4-2 0,2-3-1 0,-5 5 15 0,-1-5 3 15,5 0 1-15,0-4 0 16,-4 3-22-16,4 7-5 0,0-6-1 0,0 2 0 0,1-6 38 0,-2 4 9 16,10-1 0-16,-5 0 0 0,5-3 0 0,-1 0 0 15,9 0 0-15,0 0 0 0,-9-3 0 0,9 3 0 0,0 0 0 16,0 0 0-16,5-7 0 0,-1 1 11 0,1-2-3 16,3-1 0-16,0 1-8 0,1-1 0 0,3 9 0 0,2-7 0 15,2 3 28-15,1-3 3 0,4 4 1 0,1-7 0 16,3 6-32-16,-4-2 0 0,5 3 0 0,-1 3 0 15,1-8 10-15,-1 5-1 0,-4 3 0 0,0 0 0 16,-4 0-9-16,0 3 0 0,5-3 0 0,-10 4 0 16,1-4 0-16,-5 0 8 0,1 7-8 0,0-4 8 15,-9-3-8-15,0 7 0 0,4 3 0 0,-4-10 0 16,0 7 0-16,-9 0 0 0,5 0 0 0,-5-1 0 16,1-3 0-16,-5 5 0 0,1-5 0 0,-6 3-11 15,1-2 3-15,-4-4 0 0,5 4 0 0,-6 2 0 16,-3-6-28-16,3 4-4 0,-3 2-2 15,4-2 0-15,0-4 29 0,0 0 13 0,4 7-12 0,-1-7 12 0,2 0-11 16,-1 0 11-16,4 0-8 0,5 0 8 0,-1 0 0 0,9 0 8 16,-4 0 0-16,4 0 0 0,-9 0-8 0,9 0 0 15,0 0 0-15,0 0 0 0,0 0 0 0,0 0 8 16,0 0-8-16,4 0 8 0,5-7 0 0,0 3 0 16,-1-2 0-16,1 2 0 0,3 1 17 0,5 0 4 15,0-1 1-15,0 0 0 0,0 4-17 0,4-6-3 16,-4 6-1-16,9 0 0 0,-1-3-9 0,-4-1 0 15,4 4 0-15,-3 0 0 0,3 4 12 0,0-1 1 16,-3 3 0-16,-1-6 0 0,-4 0-13 0,0 0 0 16,0 0 0-16,-4 4 0 0,-1-4 0 0,-3 0 0 0,-1 4 0 15,-3-4 0-15,-5 0 0 0,0 0 0 0,0 0 0 16,0 0 0-16,0 0 0 0,0 0 0 0,0 0 0 16,0 0 0-16,0 0 0 0,0 0-10 0,-9-4 2 0,-4 4 0 15,-4-4 8-15,5 4 0 0,-5 0 0 0,0-6 0 16,-4 3 0-16,4-1-8 0,-5 0 8 0,1 4-8 15,0-3 8-15,4-3 0 0,-4 6 0 0,4-7 0 16,-4 3-8-16,4-3 0 0,-4 1 0 0,4-1 0 16,4 3 8-16,-4-2 11 0,4-1-3 0,1 0 0 15,-1 4-8-15,4-1 0 0,1 1 0 0,4-1 0 16,-1-9 0-16,1 10 0 0,4 3 0 0,0-7 0 16,4 0 0-16,1-3 0 0,-1 6 0 0,0-2 0 15,4-1 0-15,1 0 8 0,4 0-8 0,-5 4 8 16,5-1 0-16,-5 1 0 0,5-4 0 0,0 1 0 0,0 2 4 15,-1-3 1-15,-3-3 0 0,3 7 0 0,-3-1-13 16,0-2 0-16,-1 6 0 0,0-8 0 0,-3 8 0 16,3-3 0-16,0-3 0 0,1 2 0 0,-9 4 0 15,0 0 0-15,0 0 0 0,0 0 0 0,0 0 0 0,5 4 0 16,-5 2 0-16,0-6 0 0,0 0 0 0,0 0 0 16,0 0 0-16,0 0 0 0,0 0-10 0,-5 3-2 15,5-3 0-15,0 0 0 0,0 0 4 0,-9 8 0 16,9-8 0-16,-8 3 0 0,8-3 8 0,-8 0-8 15,8 0 8-15,0 0-8 0,0 0 0 0,-9 3 0 16,1 1 0-16,8-4 0 0,0 0 8 0,0 0 0 16,-9 3 0-16,9-3 0 0,0 0 0 0,0 0 0 0,0 0 0 15,0 0 0-15,0 0 0 0,0 0 0 0,0 0 0 16,5 10 0-16,3-13 0 0,5-4 0 0,-5 14 0 16,5-4 0-16,0-3 0 0,-1 0 0 0,5 7 0 15,0-3 0-15,0-4 0 0,0 0 0 0,-4 3 0 0,-1 0 0 16,6-3 0-16,-6 7 0 0,-3-7 0 0,-1 0 0 15,1 3 0-15,-9-3 0 0,0 0 0 0,0 0 0 16,0 0 0-16,0 0 0 0,0 0 0 0,0 0 0 16,0 0 0-16,-13 4 0 0,5-4 0 0,-1 0 0 15,-3 0 0-15,-2 3 0 0,-2 1 0 0,-1-1 0 16,-1 4 0-16,2-4 0 0,-1 1 0 0,-4-1 0 16,3 0 0-16,2 4 0 0,-5 0 0 0,3 0 0 15,2-4 0-15,-5 1 0 0,4-1 0 0,4 4 0 16,0-7-14-16,5 0 2 0,8 0 1 0,0 0 0 15,-9 0 19-15,9 0 3 0,0 0 1 0,0 0 0 0,0 0-12 16,0 0 0-16,0 0 0 0,4-10 0 0,5 3 11 16,-5 0 0-16,4-3 0 0,5 0 0 0,-4-4 1 0,-1 4 0 15,1 3 0-15,3-3 0 0,-3 3-3 16,-1-3 0-16,-4 0 0 0,5 3 0 0,-5 4-9 0,-4 3 0 16,0 0 0-16,0 0 0 0,0 0 28 15,-8 6 3-15,-5 8 1 0,-4 0 0 0,0-8-32 0,0 8 0 16,-4 6 0-16,0 4 0 15,4-10-36-15,-9 6-4 0,5 1-1 0,-4-1 0 0,4-3 23 0,-5-4 5 16,5 7 1-16,4-6 0 0,0-7 3 0,5 0 1 16,-1 0 0-16,4-7 0 0,1 6 8 0,8-6 0 0,0 0 0 15,-4-6 0-15,4-1 0 0,0 0 0 16,4-3 0-16,-4-1 0 0,8-6 0 0,1 4 11 0,-1-1-3 16,1-3 0-16,-1 4 4 0,5-8 0 0,-1 5 0 15,1 2 0-15,0-6 0 0,0-1 0 0,-5 11 0 0,5-7 0 16,-5 0-12-16,1 10 0 0,0-7 0 0,-1 8 0 15,-4-4 26-15,-4 6 3 0,0 4 1 0,0 0 0 16,0 0-22-16,0 0-8 0,0 0 0 0,0 0 0 16,0 0 12-16,0 0-3 0,-4 7-1 0,0 6 0 15,-5-5-8-15,0-2 0 0,1 11 0 0,-5 0 0 16,1-7 0-16,-1 11-11 0,0-4 3 0,-4 3 0 16,0 4-29-16,5-7-6 15,-1 7-1-15,0-7 0 0,-4-4 26 0,5 1 5 0,-1 0 1 0,4-4 0 16,1-4 12-16,8-6 0 0,0 0 0 0,0 0 0 15,0 0-9-15,0 0 1 0,0 0 0 0,4-10 0 0,-4 0 8 16,8-7 0-16,1 4 0 0,0-5 0 0,-1-5 0 16,5 6 11-16,-1-7-3 0,1 7 0 0,4-7-8 15,0 0 8-15,0 1-8 0,-5 2 8 0,2 1 10 16,-2-4 2-16,1 10 0 0,-5 1 0 0,5-4 9 0,-4 7 3 16,-1-4 0-16,-4 14 0 0,1-7-20 0,-5 7-3 15,0 0-1-15,0 0 0 0,0 0-8 0,0 0 8 16,0 7-8-16,0 0 8 0,0 10 0 0,-5 0-8 15,-3-4 12-15,0-2-4 0,-6 9-8 0,2 1-9 16,-1 2 9-16,-4 1-13 0,4-10 1 0,-4 9 0 16,5 1 0-16,-5-4 0 15,0-6-16-15,4 0-4 0,1-4 0 0,3 3 0 0,-4-2 32 0,9-8 0 0,4-3 0 16,0 0 0-16,0 0-16 0,0 0 4 0,0-7 0 16,0-3 0-16,9 0 12 0,-1-3 0 0,1-1 0 15,3-3 0-15,5-7 0 0,-4-3 0 0,4 3 0 16,0 0 0-16,-1 1 0 0,2-5 0 0,-1 4 0 15,-1 1 10-15,6-8 24 0,-5 11 5 0,-5-4 1 0,1 4 0 16,0-4-32-16,-4 10-8 0,-1 4 0 0,0 3 0 16,-3 1 8-16,-1 2 0 0,-4 4 0 0,0 0 0 15,4 0 3-15,-4 0 1 0,0 0 0 0,0 0 0 16,0 0-12-16,0 10 8 0,-4 1-8 0,-5 6 8 16,-3-4-8-16,-1 4 0 0,4 0 0 0,-3 10 0 15,-1-10-11-15,0 14-4 0,5-14-1 0,-5 3 0 16,0-6-19-16,1 2-4 0,3-2-1 15,1 3 0-15,-1 0 26 0,0-7 5 0,5-3 1 0,0 0 0 0,4-7 8 16,0 0 0-16,0 0 0 0,0 0 0 16,0 0 0-16,0 0-8 0,0 0 8 0,-4-7-8 0,4 0 0 15,0-3 0-15,0-3 0 0,4-1 0 0,-4 7 8 16,4-7 0-16,0-2 0 0,1-1 0 0,-1 0 0 0,1 6 0 16,3-9 0-16,-4 3 0 0,5 7 0 0,-5 0 11 15,4-7-3-15,-4 10 0 0,5 0-8 0,-4 0 8 16,3 1-8-16,-4-1 8 0,0 4 0 0,5 3 0 15,-1 0 0-15,1 0 0 0,-9 0 3 0,8 3 0 16,0-3 0-16,1 3 0 0,0 4-11 0,-5 0 0 16,0-4 0-16,0 4 0 0,1 10 0 0,-1-10 0 15,-4 3 0-15,0 0 0 0,0-3 0 0,0 10 0 16,-9 4 0-16,5-12 0 0,-4-1-12 0,-1 8-4 0,-4 4 0 16,5-2-1-16,-5 2-1 0,1 0 0 0,3-9 0 0,-3 6 0 15,-2-7 8-15,6 0 2 0,0 0 0 0,-1-3 0 16,1 3 8-16,-1-7 0 0,9-3 0 0,0 0 0 15,0 0 0-15,-4 0 0 0,-5 0 0 0,9 0 0 32,-4-6-28-32,4-4-3 0,0 3-1 0,0 0 0 0,4 0 32 0,-4 0 0 0,9 4 0 0,-5-7 0 15,1-4 20-15,3 7 9 0,0-3 3 0,1-3 0 16,-1-1-16-16,5 7-4 0,0-7 0 0,0 8 0 16,-1-11 0-16,5 0 0 0,0 7 0 0,0-4 0 15,0-3 0-15,0 7 0 0,-8 3 0 0,3 7 0 16,-3-3 13-16,-1-1 3 0,1 4 0 0,-9 0 0 15,0 0-28-15,0 11 0 0,0-1 0 0,-5 7 0 16,1-3 0-16,-8-5 0 0,-5 15 0 0,-1-10 0 16,2 0-29-16,-1-1-8 15,-1 14-2-15,2-10 0 0,-5 4 12 0,-5-1 3 0,5-3 0 0,0 3 0 16,-1-6-7-16,5-1-1 0,1 1 0 16,3-7 0-16,5 0 20 0,-1-4 3 0,9-3 1 0,0 0 0 0,0 0 8 0,0 0-8 15,0 0 8-15,4-7-8 0,1-3 8 0,7-4 0 16,-3 8 8-16,7-1-8 0,-3-7 36 0,9 4 4 15,-6-7 0-15,5 7 0 0,5-7-23 0,-5 0-4 16,9 3-1-16,0 4 0 0,-1-10 7 0,5 0 1 16,-9 6 0-16,1 0 0 0,-1-2 9 0,-3 8 3 15,-1 2 0-15,-4-1 0 0,-1 3-20 0,-2 1-3 16,-2 3-1-16,-3 7 0 0,-5-3-8 0,0 5 8 0,-4-1-8 16,0 8 8-16,-4-2-8 0,0 0 0 0,-5-1 0 0,1 11 0 15,-5-7 0-15,0 3-17 0,0 4 4 16,-3-7 1-1,-5 10-24-15,3-10-4 0,-3 7 0 0,0-4-1 0,0-9 25 0,-4 6 6 0,3-7 1 0,1 0 0 16,4-3 9-16,5-1-12 0,-2-2 12 0,2-4-12 16,-1 0 4-16,5-4 0 0,-1-2 0 0,1-1 0 15,4 0 8-15,0 0 0 0,4-3 0 0,0-3 0 16,0-4 0-16,4 10 0 0,0-4 0 0,4-2 0 16,-3 0 0-16,3 9 0 0,0-6 0 0,1 3 0 15,3 0 0-15,2-3 14 0,2 7-2 0,1-1 0 16,0 1 0-16,0 3 0 0,9 0 0 0,-5 0 0 15,0-7 5-15,0 7 1 0,1 0 0 0,3 7 0 16,-4-4 4-16,0 4 1 0,-4 0 0 0,0-1 0 16,0-2-12-16,-4 3-3 0,0-4 0 0,-5 4 0 15,-4-3-8-15,5 2 8 0,-5 1-8 0,-4-7 8 0,0 0-8 16,0 0 0-16,-4 10 0 16,-1 0 0-16,-3 1 0 0,0-5 0 0,-1-3 0 0,-3 5 0 0,-2-5 0 0,2 3 0 15,-5-2 0-15,0-4-11 0,0 0 3 0,4 0 0 16,-4 0 0-16,5 0 0 0,3 0 8 0,0-4 0 15,1-2 0-15,4 3 0 0,0-1 0 0,-1-3 0 16,1 7 0-16,8-13 0 0,-4 9 0 0,5-3 0 16,3 4 0-16,0-7 0 0,1 3 0 0,4 1 0 15,4-2 0-15,0 5 0 0,4 3 0 0,-4-10 0 16,4 6 0-16,5-2 0 0,-5-1 0 0,0 4 0 16,0 3 0-16,-4 0 0 0,0-7 8 0,-4 7 3 0,0 7 1 15,-9-4 0-15,0 4-4 0,-4-7 0 0,0 0 0 0,0 0 0 16,0 0-8-16,0 0 8 0,-8 6-8 0,-10 5 8 15,2-8-8-15,-6-3 0 0,1 3 0 16,-4 1 0-16,0-4 0 0,3 0 0 0,-3 4 0 0,-1-1 0 16,1-3-17-16,4 0-6 0,-1 0-1 0,1-3 0 31,4-1-168-31,0 4-35 0,0-7-6 0</inkml:trace>
  <inkml:trace contextRef="#ctx0" brushRef="#br0" timeOffset="6">554-467 1555 0,'0'0'34'16,"0"0"7"-16,0 0 2 0,0 0 1 0,0 0-36 0,0 0-8 0,0 0 0 0,0 0 0 16,0 0 72-16,0 0 13 0,0 0 3 0,-13 4 0 0,9 3-16 0,-5-4-2 15,1 4-1-15,-1 3 0 0,5-3-7 16,-4 13-2-16,3-9 0 0,-8 2 0 0,5 8-22 0,-5-5-5 15,1 1-1-15,-1 14 0 0,-4-11-13 0,0 11-3 16,0-7-1-16,0 6 0 0,-4 1-15 0,4-11 8 16,4 7-8-16,-3-10 0 0,2 0 0 0,2 4 0 15,-1-11 0-15,1 0 0 16,3-3-38-16,0-3-10 0,1-1-3 0,8-3 0 16,0 0-151-16,0 0-30 0,0 0-7 0,0 0-556 0</inkml:trace>
  <inkml:trace contextRef="#ctx0" brushRef="#br0" timeOffset="7">282-358 1176 0,'0'0'33'0,"0"0"7"0,0 0-32 0,0 0-8 0,0 0 0 0,0 0 0 15,0-6 149-15,0 6 28 0,4-4 6 0,-4 4 1 16,0-10-45-16,0 7-9 0,5-4-2 0,-5 7 0 16,4-4-52-16,-4 4-12 0,5-3-1 0,-5 3-1 15,0 0 3-15,0 0 1 0,8 0 0 0,0 3 0 16,5 4-28-16,-5 0-6 0,5 7 0 0,0-8-1 15,-4 4 8-15,-1 4 1 0,5 3 1 0,-1 0 0 16,-3 3-26-16,4 1-6 0,-1-4-1 0,-3 0 0 16,-1 0-8-16,5 3 0 0,-5-6 0 0,1 6 8 15,-1-10-29-15,-3 0-7 16,-1 1 0-16,0-1-1 0,-4-3-192 0,0-7-39 0</inkml:trace>
  <inkml:trace contextRef="#ctx0" brushRef="#br0" timeOffset="8">778-1115 780 0,'0'0'22'0,"0"0"5"0,0 0-27 0,0 0 0 0,0 0 0 0,0 0 0 16,0 0 100-16,0 0 14 0,0-7 3 0,0 7 1 15,4-3-24-15,1-4-5 0,-1-3-1 0,-4 3 0 16,4 0-4-16,1 4 0 0,-5-4-1 0,4 3 0 16,0-2-39-16,-4 6-7 0,0 0-1 0,0-7-1 15,4 0 1-15,-4 7 1 0,0 0 0 0,0 0 0 16,0 0 0-16,0-7 0 0,4-3 0 0,-4 10 0 15,0 0 2-15,0 0 0 0,0 0 0 0,0 0 0 16,0 0 5-16,0 0 0 0,0 0 1 0,0 0 0 16,0 0-29-16,-4 14-7 0,4 3-1 0,-4-7 0 0,0 0-8 15,0 4 8-15,-1 3-8 0,1-7 8 0,-5 4 0 16,5 6 0-16,-4-3 0 0,-1-4 0 0,1 15-8 16,4-14 8-16,-5 2-8 0,0 8 8 0,5-7 0 0,-4-10 0 15,4 3 0-15,4 7 0 0,0-17-8 0,0 0-11 16,0 0 3-16,0 0 0 15,0 0-106-15,4-17-21 0,0 7-4 0,4-4-1 0</inkml:trace>
  <inkml:trace contextRef="#ctx0" brushRef="#br0" timeOffset="9">274-816 1036 0,'0'0'23'0,"0"0"5"16,0 0 0-16,0 0 1 0,0 0-29 0,0 0 0 0,0 0 0 0,0-4 0 0,0-2 108 0,0 6 15 16,0 0 3-16,0 0 1 0,0 0-16 0,0 0-3 0,0-7-1 15,0 7 0-15,0 0-21 0,0 0-4 0,0-7-1 0,0 7 0 16,-9-3-17-16,9 3-3 0,0 0-1 0,0 0 0 15,-12-4-40-15,12 4-9 0,0 0-2 0,-9 0 0 16,1 0 44-16,3 0 9 0,-3-6 2 0,-1 6 0 16,9 0-52-16,0 0-12 0,-12 0 0 0,12 0 0 15,0 0 0-15,-9 0 0 0,-3 0 0 0,3 0 0 16,1 3 0-16,-5-3 0 0,13 7 0 0,-8-4 0 16,-5 0 0-16,5 1-15 0,-6 6 3 0,6-3 1 15,4-4 11-15,-5 4 0 0,1 3 0 0,0 0 8 16,8 4-8-16,-14-4 0 0,14-3 8 0,-8 0-8 15,0 7 0-15,3-1 9 0,-3-3-9 0,8-3 0 16,-8 0 0-16,8 6 0 0,-13 1 0 0,13-4 0 16,0 0 8-16,0-6-8 0,-8 6 0 0,8 7 0 15,0-10 9-15,0-1-9 0,0 1 0 0,8 3 9 16,-8 1-9-16,0 2 0 0,0-3 9 0,13-3-9 0,-13 0 8 16,8 0-8-16,0-1 10 0,5 8-10 0,-5-7 0 0,6-4-12 15,-6 1 1-15,5-1 0 0,3 0 11 16,-2-3 0-16,-6 0 0 0,13 0 0 0,-8 0 49 0,-5-3 12 15,5 0 3-15,-5-1 0 0,1-6-64 0,3-7-28 16,-3 3 3-16,4 4 0 0,4-13 40 0,-9-1 8 16,-4 7 1-16,5-17 1 0,3 3-25 0,-7 8-12 15,4-1 0-15,-5-7 1 0,0 11 11 0,-8-1 0 16,8 4 0-16,4 0 0 0,-8 4 0 0,-8 3 0 16,8 0 0-16,-4 6 0 0,-5 1 12 0,9-4-3 0,0 7 0 15,-9 0 0-15,-3 0-9 0,12 0 0 0,-9 7 0 16,-3-4 0-16,12 1 0 0,0-4 0 0,-9 6 0 0,1 1 0 15,3-7 0-15,5 0 0 0,-8 10 0 0,8-10 0 16,-9 4 0-16,9 2 0 0,0-6 0 0,-12 11 0 16,12-5 0-16,0 1 0 0,0 0 0 0,0 0 0 15,0 0 0-15,0-1 0 0,8 5 0 0,-4-5 0 16,-4 1 0-16,9-4 0 0,-1 1 0 0,-3 3 0 16,3-7 0-16,1 3 0 0,-9-3 0 0,12 0 0 15,-3 0 0-15,3-3 0 0,-3-4 0 0,4 0 0 16,0-3 0-16,-5-4 0 0,0 1-10 0,9-1 10 15,5-10 0-15,-10 8 0 0,-3-1 0 0,3-8 0 16,6 5-23-16,-6-4 2 0,-3 4 0 0,12 3-815 16,-13-10-162-16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2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-4306 2973 1479 0,'0'0'65'0,"0"0"15"0,0 0-64 0,0 0-16 16,0 0 0-16,3 0 0 0,1-4 44 0,-2 4 7 16,2-2 1-16,1-1 0 0,-1-1-4 0,-2 1 0 15,3 3 0-15,-1-8 0 0,-2 6 4 0,3 0 1 16,0 2 0-16,-1-2 0 0,0-1 5 0,1 1 1 0,1 0 0 16,1-2 0-16,-3-1-10 0,3-1-1 0,2 3-1 0,0-1 0 15,-1-2-11-15,2 1-3 0,1 1 0 0,2-3 0 16,0 0-10-16,0 1-3 0,0 0 0 0,3-1 0 15,0-2 10-15,1 0 2 0,-1 0 0 0,1 1 0 16,1-1-32-16,0 1 0 0,-2-1 0 0,1 2 0 16,-1-1 0-16,-1 5 0 0,-2-3 0 0,1 3 0 15,-1-1-29 1,-2 0-12-16,-2 2-3 0,0 1 0 0,0-1-180 16,-1-4-37-16,6 0-7 0,-14 6-2 0</inkml:trace>
  <inkml:trace contextRef="#ctx0" brushRef="#br0" timeOffset="1">-4087 2643 936 0,'0'0'26'0,"0"0"7"0,0 0-33 0,0 0 0 0,0 0 0 0,0 0 0 0,0 0 116 0,-2 7 16 15,2-7 3-15,0 0 1 0,0 0-20 0,0 0-3 16,0 0-1-16,2 4 0 0,0 0-38 0,3-2-8 15,-1-2-2-15,1 0 0 0,-1 0 0 0,1 0 0 16,1 0 0-16,1 1 0 0,-1-1-25 0,1 4-6 16,0-4-1-16,2 4 0 0,-1-1 10 0,-1 3 2 15,2 0 0-15,0-3 0 0,0 3-29 0,2-3-6 16,-2-1-1-16,2 4 0 0,-3-4-8 0,1 3 8 16,3-1-8-16,-1-3 8 0,-3 1-8 0,1 2 0 15,0-4 0-15,-2 6 0 0,2-6 0 0,-3 4 0 0,-1-4 0 16,-1 0 0-16,3 0 0 0,-3 0 0 0,-2 0 0 0,3 0 0 15,-3 0 0-15,-2 0 0 0,0 0 0 0,0 0-11 16,2 0 11-16,-2 0 0 0,0 0 0 0,0 0 0 16,2 0 0-16,-2 0 0 0,0 0 0 0,3 5 0 15,-3-5 0-15,-3 2 0 0,1 1 8 0,-2 3-8 16,-3-1 11-16,5 3-3 0,-7 1 0 0,2 0 0 16,-4 2-8-16,0 2 0 0,0 2 0 0,-2 0 0 15,2 0 0-15,-3-1 0 0,3 1 0 0,1 0 0 16,1 1 0-16,0-4 0 0,2 0 0 0,0-4 0 15,3-3 11-15,0 3 0 0,2-4 0 0,-1-3 0 16,3 1-115-16,0-2-24 16,0 0-4-16,0 0-909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29"/>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0,3-2-8 15,-1-2-2-15,1 0 0 0,-1 0 0 0,1 0 0 16,1 0 0-16,1 1 0 0,-1-1-25 0,1 4-6 16,0-4-1-16,2 4 0 0,-1-1 10 0,-1 3 2 15,2 0 0-15,0-3 0 0,0 3-29 0,2-3-6 16,-2-1-1-16,2 4 0 0,-3-4-8 0,1 3 8 16,3-1-8-16,-1-3 8 0,-3 1-8 0,1 2 0 15,0-4 0-15,-2 6 0 0,2-6 0 0,-3 4 0 0,-1-4 0 16,-1 0 0-16,3 0 0 0,-3 0 0 0,-2 0 0 0,3 0 0 15,-3 0 0-15,-2 0 0 0,0 0 0 0,0 0-11 16,2 0 11-16,-2 0 0 0,0 0 0 0,0 0 0 16,2 0 0-16,-2 0 0 0,0 0 0 0,3 5 0 15,-3-5 0-15,-3 2 0 0,1 1 8 0,-2 3-8 16,-3-1 11-16,5 3-3 0,-7 1 0 0,2 0 0 16,-4 2-8-16,0 2 0 0,0 2 0 0,-2 0 0 15,2 0 0-15,-3-1 0 0,3 1 0 0,1 0 0 16,1 1 0-16,0-4 0 0,2 0 0 0,0-4 0 15,3-3 11-15,0 3 0 0,2-4 0 0,-1-3 0 16,3 1-115-16,0-2-24 16,0 0-4-16,0 0-909 0</inkml:trace>
  <inkml:trace contextRef="#ctx0" brushRef="#br0" timeOffset="1">-4306 2973 1479 0,'0'0'65'0,"0"0"15"0,0 0-64 0,0 0-16 16,0 0 0-16,3 0 0 0,1-4 44 0,-2 4 7 16,2-2 1-16,1-1 0 0,-1-1-4 0,-2 1 0 15,3 3 0-15,-1-8 0 0,-2 6 4 0,3 0 1 16,0 2 0-16,-1-2 0 0,0-1 5 0,1 1 1 0,1 0 0 16,1-2 0-16,-3-1-10 0,3-1-1 0,2 3-1 0,0-1 0 15,-1-2-11-15,2 1-3 0,1 1 0 0,2-3 0 16,0 0-10-16,0 1-3 0,0 0 0 0,3-1 0 15,0-2 10-15,1 0 2 0,-1 0 0 0,1 1 0 16,1-1-32-16,0 1 0 0,-2-1 0 0,1 2 0 16,-1-1 0-16,-1 5 0 0,-2-3 0 0,1 3 0 15,-1-1-29 1,-2 0-12-16,-2 2-3 0,0 1 0 0,0-1-180 16,-1-4-37-16,6 0-7 0,-14 6-2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31"/>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0 0 0,3-1 0 15,-1-2 10-15,3 0 2 0,-2 0 0 0,1 1 0 16,1-1-32-16,-1 1 0 0,-1-1 0 0,2 2 0 16,-3-1 0-16,1 5 0 0,-3-3 0 0,0 3 0 15,1-1-29 1,-4 0-12-16,-1 2-3 0,0 1 0 0,0-1-180 16,0-4-37-16,4 0-7 0,-13 6-2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33"/>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0 0 0,3-1 0 15,-1-2 10-15,3 0 2 0,-2 0 0 0,1 1 0 16,1-1-32-16,-1 1 0 0,-1-1 0 0,2 2 0 16,-3-1 0-16,1 5 0 0,-3-3 0 0,0 3 0 15,1-1-29 1,-4 0-12-16,0 2-3 0,-2 1 0 0,1-1-180 16,0-4-37-16,4 0-7 0,-13 6-2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3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0 0 0,3-1 0 15,-1-2 10-15,3 0 2 0,-2 0 0 0,1 1 0 16,1-1-32-16,-1 1 0 0,-1-1 0 0,2 2 0 16,-3-1 0-16,1 5 0 0,-3-3 0 0,0 3 0 15,1-1-29 1,-4 0-12-16,-1 2-3 0,0 1 0 0,0-1-180 16,0-4-37-16,4 0-7 0,-13 6-2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1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0,3-2-8 15,-1-2-2-15,1 0 0 0,-1 0 0 0,1 0 0 16,1 0 0-16,1 1 0 0,-1-1-25 0,1 4-6 16,0-4-1-16,2 4 0 0,-1-1 10 0,-1 3 2 15,2 0 0-15,0-3 0 0,0 3-29 0,2-3-6 16,-2-1-1-16,2 4 0 0,-3-4-8 0,1 3 8 16,3-1-8-16,-1-3 8 0,-3 1-8 0,1 2 0 15,0-4 0-15,-2 6 0 0,2-6 0 0,-3 4 0 0,-1-4 0 16,-1 0 0-16,3 0 0 0,-3 0 0 0,-2 0 0 0,3 0 0 15,-3 0 0-15,-2 0 0 0,0 0 0 0,0 0-11 16,2 0 11-16,-2 0 0 0,0 0 0 0,0 0 0 16,2 0 0-16,-2 0 0 0,0 0 0 0,3 5 0 15,-3-5 0-15,-3 2 0 0,1 1 8 0,-2 3-8 16,-3-1 11-16,5 3-3 0,-7 1 0 0,2 0 0 16,-4 2-8-16,0 2 0 0,0 2 0 0,-2 0 0 15,2 0 0-15,-3-1 0 0,3 1 0 0,1 0 0 16,1 1 0-16,0-4 0 0,2 0 0 0,0-4 0 15,3-3 11-15,0 3 0 0,2-4 0 0,-1-3 0 16,3 1-115-16,0-2-24 16,0 0-4-16,0 0-909 0</inkml:trace>
  <inkml:trace contextRef="#ctx0" brushRef="#br0" timeOffset="1">-4306 2973 1479 0,'0'0'65'0,"0"0"15"0,0 0-64 0,0 0-16 16,0 0 0-16,3 0 0 0,1-4 44 0,-2 4 7 16,2-2 1-16,1-1 0 0,-1-1-4 0,-2 1 0 15,3 3 0-15,-1-8 0 0,-2 6 4 0,3 0 1 16,0 2 0-16,-1-2 0 0,0-1 5 0,1 1 1 0,1 0 0 16,1-2 0-16,-3-1-10 0,3-1-1 0,2 3-1 0,0-1 0 15,-1-2-11-15,2 1-3 0,1 1 0 0,2-3 0 16,0 0-10-16,0 1-3 0,0 0 0 0,3-1 0 15,0-2 10-15,1 0 2 0,-1 0 0 0,1 1 0 16,1-1-32-16,0 1 0 0,-2-1 0 0,1 2 0 16,-1-1 0-16,-1 5 0 0,-2-3 0 0,1 3 0 15,-1-1-29 1,-2 0-12-16,-2 2-3 0,0 1 0 0,0-1-180 16,-1-4-37-16,6 0-7 0,-14 6-2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19"/>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0,3-2-8 15,-1-2-2-15,1 0 0 0,-1 0 0 0,1 0 0 16,1 0 0-16,1 1 0 0,-1-1-25 0,1 4-6 16,0-4-1-16,2 4 0 0,-1-1 10 0,-1 3 2 15,2 0 0-15,0-3 0 0,0 3-29 0,2-3-6 16,-2-1-1-16,2 4 0 0,-3-4-8 0,1 3 8 16,3-1-8-16,-1-3 8 0,-3 1-8 0,1 2 0 15,0-4 0-15,-2 6 0 0,2-6 0 0,-3 4 0 0,-1-4 0 16,-1 0 0-16,3 0 0 0,-3 0 0 0,-2 0 0 0,3 0 0 15,-3 0 0-15,-2 0 0 0,0 0 0 0,0 0-11 16,2 0 11-16,-2 0 0 0,0 0 0 0,0 0 0 16,2 0 0-16,-2 0 0 0,0 0 0 0,3 5 0 15,-3-5 0-15,-3 2 0 0,1 1 8 0,-2 3-8 16,-3-1 11-16,5 3-3 0,-7 1 0 0,2 0 0 16,-4 2-8-16,0 2 0 0,0 2 0 0,-2 0 0 15,2 0 0-15,-3-1 0 0,3 1 0 0,1 0 0 16,1 1 0-16,0-4 0 0,2 0 0 0,0-4 0 15,3-3 11-15,0 3 0 0,2-4 0 0,-1-3 0 16,3 1-115-16,0-2-24 16,0 0-4-16,0 0-909 0</inkml:trace>
  <inkml:trace contextRef="#ctx0" brushRef="#br0" timeOffset="1">-4306 2973 1479 0,'0'0'65'0,"0"0"15"0,0 0-64 0,0 0-16 16,0 0 0-16,3 0 0 0,1-4 44 0,-2 4 7 16,2-2 1-16,1-1 0 0,-1-1-4 0,-2 1 0 15,3 3 0-15,-1-8 0 0,-2 6 4 0,3 0 1 16,0 2 0-16,-1-2 0 0,0-1 5 0,1 1 1 0,1 0 0 16,1-2 0-16,-3-1-10 0,3-1-1 0,2 3-1 0,0-1 0 15,-1-2-11-15,2 1-3 0,1 1 0 0,2-3 0 16,0 0-10-16,0 1-3 0,0 0 0 0,3-1 0 15,0-2 10-15,1 0 2 0,-1 0 0 0,1 1 0 16,1-1-32-16,0 1 0 0,-2-1 0 0,1 2 0 16,-1-1 0-16,-1 5 0 0,-2-3 0 0,1 3 0 15,-1-1-29 1,-2 0-12-16,-2 2-3 0,0 1 0 0,0-1-180 16,-1-4-37-16,6 0-7 0,-14 6-2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21"/>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0 0 0,3-1 0 15,-1-2 10-15,3 0 2 0,-2 0 0 0,1 1 0 16,1-1-32-16,-1 1 0 0,-1-1 0 0,2 2 0 16,-3-1 0-16,1 5 0 0,-3-3 0 0,0 3 0 15,1-1-29 1,-4 0-12-16,-1 2-3 0,0 1 0 0,0-1-180 16,0-4-37-16,4 0-7 0,-13 6-2 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23"/>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0 0 0,3-1 0 15,-1-2 10-15,3 0 2 0,-2 0 0 0,1 1 0 16,1-1-32-16,-1 1 0 0,-1-1 0 0,2 2 0 16,-3-1 0-16,1 5 0 0,-3-3 0 0,0 3 0 15,1-1-29 1,-4 0-12-16,0 2-3 0,-2 1 0 0,1-1-180 16,0-4-37-16,4 0-7 0,-13 6-2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2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0 0 0,3-1 0 15,-1-2 10-15,3 0 2 0,-2 0 0 0,1 1 0 16,1-1-32-16,-1 1 0 0,-1-1 0 0,2 2 0 16,-3-1 0-16,1 5 0 0,-3-3 0 0,0 3 0 15,1-1-29 1,-4 0-12-16,-1 2-3 0,0 1 0 0,0-1-180 16,0-4-37-16,4 0-7 0,-13 6-2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3:31.669"/>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2279 1548 0,'0'0'34'0,"0"0"7"0,0 0 2 0,0 0 0 0,0 0-35 0,0 0-8 15,0 0 0-15,4-7 0 0,5 0 88 0,-13 4 16 16,8-4 4-16,0 0 0 0,-4-10-24 0,4 11-4 0,0-1 0 0,-4 4-1 16,5-1-24-16,-1-3-5 0,-4 4-1 0,0 3 0 15,4-3-34-15,-4 3-7 0,8-11-8 0,-8 4 11 16,0 7 25-16,0-7 4 0,0 1 2 0,0 6 0 15,0-4-22-15,0 4-5 0,0-6-1 0,0 6 0 16,0-7-5-16,0 7-1 0,0-10 0 0,0 10 0 16,0-7-8-16,0 7 0 0,0-7 0 0,0 0 0 15,0 7 0-15,0-7 0 0,-8 1 0 0,8 6 0 16,0-7 0-16,0 7 0 0,0-10 0 0,-4 6 0 16,4-2 0-16,0 6 0 0,-4-14 0 0,4 7 0 15,0 4 0-15,0-7 0 0,0-1 0 0,-5 5 0 16,5-8 0-16,0 7 0 0,0 1 0 0,0-8 0 15,0 7 0-15,-4-3 0 0,4 7 0 0,0-8 0 16,0-2 13-16,-4 2 1 0,4 2 0 0,0 1 0 16,0-5-14-16,0 13 0 0,0-17 0 0,4 7 0 15,-4 3 8-15,0-3-8 0,0 3 0 0,0-10 0 0,0 7 0 0,4 0-21 16,-4 0 3-16,0 3 1 0,0-11 17 0,5 9 0 16,-5-2 0-16,0 5 0 0,4-1 11 0,-4 0 5 15,4-10 2-15,-4 10 0 0,8 1-29 0,-8-2-5 16,0 2-2-16,0-1 0 0,0-3 18 0,0 0 0 15,0-1 0-15,5 8 0 0,-5-4 0 0,4 4 0 16,-4-7 0-16,0 6 0 0,4-6 0 0,-4 3 0 16,9 0 0-16,-9 4 0 0,0 3 0 0,0-3 0 15,4-4 0-15,-4-3 0 0,0 10 0 0,0-7 0 16,4 0 0-16,-4-3 0 0,0 7 0 0,0-8 0 0,0 8 0 16,0-7 0-16,-4 6 0 0,4-2 0 0,0 6 0 15,-4-7 0-15,4 0 0 0,0 0 0 16,0 1 0-16,0 6 0 0,-9-8 0 0,9-1 0 0,-4 1 0 0,4 2 0 15,-4-1 0-15,4-3 0 0,0 6 0 0,-5-2 0 16,5-5 0-16,0 1 0 0,0 3 0 0,0-3 0 16,0 0 11-16,0 0 5 0,0 0 2 15,0 0 0-15,0-1-18 16,0 1 0-16,0-3 0 0,-4-1 0 0,4 7 0 0,0-3 0 0,0-7 0 0,0 10 0 16,0-3 0-16,0 0 0 0,0 3 0 0,4-3-9 15,-4 3-4-15,0-3-1 0,5 3 0 0,-5 0 0 16,0 4 22-16,0-4 4 0,0 0 0 0,0-3 1 15,0 0-13-15,4 3 0 0,-4 0 0 0,0 4 0 16,0-4 0-16,0 0 0 0,0-3 0 0,0 0 0 16,0 3 0-16,4 1 0 0,-4-1 0 0,0 3 0 0,0-2 0 15,5-5-8-15,-5 5 8 0,0-2 0 0,0 2 0 16,4 3 0-16,-4-4-8 0,0 0 8 0,0 7-9 0,0-7 9 16,4-3-13-16,-4 6 5 0,0-2 8 0,0 6 9 15,4-7-1-15,-4 0-8 0,0 7 0 0,0-7 0 16,4 0-10-16,-4 7 10 0,0-10 0 0,0 10 0 15,0-6 0-15,0 6 0 0,0-4 0 0,0-6 0 16,0 7 0-16,0-4 0 0,0 0 0 0,-4 0 0 16,4-3 9-16,0 3-1 0,0 0-8 0,0 1 0 15,0-4 0-15,0 3 0 0,-4 3 0 0,4-9-12 16,0 6 12-16,0 0-12 0,0 4 12 0,0-7 9 0,0 0-1 16,0-1-8-16,0 8 0 0,-4-4 0 0,4 0 0 0,0 1 0 15,0 6 0-15,0-4 0 16,0-9-10-16,-4 2 10 0,4 4 0 0,0 1 0 0,0-1 0 0,-5 0 0 15,5-3 0-15,0-4 0 0,0 7 0 0,0 1 0 16,0-1 0-16,0 0 0 0,5 0 0 0,-5-6 0 16,0 3 0-16,0 3 0 0,0 3 9 0,0-2-1 15,0 2-8-15,4-3-10 16,-4-6 10-16,0 6-13 0,4 0 13 0,-4 1 0 0,0-2 0 0,4 5 0 16,-4-3 0-16,0-2 0 0,0-1 0 0,0 2 0 15,0 0 0-15,0 0 0 0,0 1 0 0,0 2 0 16,0-3 0-16,0-3 0 0,0 6 0 0,0-2 0 15,0-1 0-15,0 3 0 0,0 4 0 0,0-6 0 16,4-1 0-16,-4 0 0 0,0 7 12 0,0 0-12 16,0-10 0-16,0 10 0 0,0-3 0 0,0 3-12 15,0-11 12-15,0 5 0 0,0-1 0 0,0 3 0 0,0 4 0 16,0-10 0-16,0 0 0 0,0 7 0 0,0 3 0 16,-4-10 0-16,4 6 0 0,-4-6 0 0,4 10-12 0,0-7 12 15,0 0-13-15,-4-3 5 0,4 3 0 0,-4 4 0 16,4-4 0-16,0-7 0 0,-5 8 8 0,5-1-12 15,0-6 12-15,-4 5-12 0,4-2 12 0,0 7-8 16,0-11 8-16,0 5-8 0,0 1 8 0,0 2 0 16,0-5-9-16,0 1 9 0,0 3-9 0,0-6 9 15,0 6-12-15,4-3 12 0,-4 3-9 0,0 0 9 16,5-13 0-16,-5 13-9 0,0-3 9 0,4 3 0 16,-4-3 0-16,0 3 0 0,4-10 0 0,-4 11 0 0,0-2 0 15,4 2 0-15,-4-1 0 0,0 0 0 0,4-3 0 16,-4 10 0-16,0-10 0 0,0 10 0 0,5-7 0 15,-5 4 0-15,0 3 0 0,4-7 9 0,-4 7-9 0,0 0 0 16,0 0 0-16,0-4 0 0,0 4 0 0,0-6 0 16,0 6 8-16,0 0-8 0,0-4 0 0,0 4 0 15,0 0 0-15,0 0 0 0,0 0 0 0,0 0 0 16,0 0 0-16,0 0 0 0,0 0 0 0,0 0 0 16,0 0 0-16,0 0 0 0,0 0 0 0,0 0 0 15,0 0 0-15,0 0 0 0,0 0 0 0,0 0 0 16,0 0 0-16,0 0 0 0,0 0 0 0,0 0 0 15,-4-10 0-15,4 10 0 0,0 0 0 0,0 0-752 16,0 0-148-16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0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0,3-2-8 15,-1-2-2-15,1 0 0 0,-1 0 0 0,1 0 0 16,1 0 0-16,1 1 0 0,-1-1-25 0,1 4-6 16,0-4-1-16,2 4 0 0,-1-1 10 0,-1 3 2 15,2 0 0-15,0-3 0 0,0 3-29 0,2-3-6 16,-2-1-1-16,2 4 0 0,-3-4-8 0,1 3 8 16,3-1-8-16,-1-3 8 0,-3 1-8 0,1 2 0 15,0-4 0-15,-2 6 0 0,2-6 0 0,-3 4 0 0,-1-4 0 16,-1 0 0-16,3 0 0 0,-3 0 0 0,-2 0 0 0,3 0 0 15,-3 0 0-15,-2 0 0 0,0 0 0 0,0 0-11 16,2 0 11-16,-2 0 0 0,0 0 0 0,0 0 0 16,2 0 0-16,-2 0 0 0,0 0 0 0,3 5 0 15,-3-5 0-15,-3 2 0 0,1 1 8 0,-2 3-8 16,-3-1 11-16,5 3-3 0,-7 1 0 0,2 0 0 16,-4 2-8-16,0 2 0 0,0 2 0 0,-2 0 0 15,2 0 0-15,-3-1 0 0,3 1 0 0,1 0 0 16,1 1 0-16,0-4 0 0,2 0 0 0,0-4 0 15,3-3 11-15,0 3 0 0,2-4 0 0,-1-3 0 16,3 1-115-16,0-2-24 16,0 0-4-16,0 0-909 0</inkml:trace>
  <inkml:trace contextRef="#ctx0" brushRef="#br0" timeOffset="1">-4306 2973 1479 0,'0'0'65'0,"0"0"15"0,0 0-64 0,0 0-16 16,0 0 0-16,3 0 0 0,1-4 44 0,-2 4 7 16,2-2 1-16,1-1 0 0,-1-1-4 0,-2 1 0 15,3 3 0-15,-1-8 0 0,-2 6 4 0,3 0 1 16,0 2 0-16,-1-2 0 0,0-1 5 0,1 1 1 0,1 0 0 16,1-2 0-16,-3-1-10 0,3-1-1 0,2 3-1 0,0-1 0 15,-1-2-11-15,2 1-3 0,1 1 0 0,2-3 0 16,0 0-10-16,0 1-3 0,0 0 0 0,3-1 0 15,0-2 10-15,1 0 2 0,-1 0 0 0,1 1 0 16,1-1-32-16,0 1 0 0,-2-1 0 0,1 2 0 16,-1-1 0-16,-1 5 0 0,-2-3 0 0,1 3 0 15,-1-1-29 1,-2 0-12-16,-2 2-3 0,0 1 0 0,0-1-180 16,-1-4-37-16,6 0-7 0,-14 6-2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09"/>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0,3-2-8 15,-1-2-2-15,1 0 0 0,-1 0 0 0,1 0 0 16,1 0 0-16,1 1 0 0,-1-1-25 0,1 4-6 16,0-4-1-16,2 4 0 0,-1-1 10 0,-1 3 2 15,2 0 0-15,0-3 0 0,0 3-29 0,2-3-6 16,-2-1-1-16,2 4 0 0,-3-4-8 0,1 3 8 16,3-1-8-16,-1-3 8 0,-3 1-8 0,1 2 0 15,0-4 0-15,-2 6 0 0,2-6 0 0,-3 4 0 0,-1-4 0 16,-1 0 0-16,3 0 0 0,-3 0 0 0,-2 0 0 0,3 0 0 15,-3 0 0-15,-2 0 0 0,0 0 0 0,0 0-11 16,2 0 11-16,-2 0 0 0,0 0 0 0,0 0 0 16,2 0 0-16,-2 0 0 0,0 0 0 0,3 5 0 15,-3-5 0-15,-3 2 0 0,1 1 8 0,-2 3-8 16,-3-1 11-16,5 3-3 0,-7 1 0 0,2 0 0 16,-4 2-8-16,0 2 0 0,0 2 0 0,-2 0 0 15,2 0 0-15,-3-1 0 0,3 1 0 0,1 0 0 16,1 1 0-16,0-4 0 0,2 0 0 0,0-4 0 15,3-3 11-15,0 3 0 0,2-4 0 0,-1-3 0 16,3 1-115-16,0-2-24 16,0 0-4-16,0 0-909 0</inkml:trace>
  <inkml:trace contextRef="#ctx0" brushRef="#br0" timeOffset="1">-4306 2973 1479 0,'0'0'65'0,"0"0"15"0,0 0-64 0,0 0-16 16,0 0 0-16,3 0 0 0,1-4 44 0,-2 4 7 16,2-2 1-16,1-1 0 0,-1-1-4 0,-2 1 0 15,3 3 0-15,-1-8 0 0,-2 6 4 0,3 0 1 16,0 2 0-16,-1-2 0 0,0-1 5 0,1 1 1 0,1 0 0 16,1-2 0-16,-3-1-10 0,3-1-1 0,2 3-1 0,0-1 0 15,-1-2-11-15,2 1-3 0,1 1 0 0,2-3 0 16,0 0-10-16,0 1-3 0,0 0 0 0,3-1 0 15,0-2 10-15,1 0 2 0,-1 0 0 0,1 1 0 16,1-1-32-16,0 1 0 0,-2-1 0 0,1 2 0 16,-1-1 0-16,-1 5 0 0,-2-3 0 0,1 3 0 15,-1-1-29 1,-2 0-12-16,-2 2-3 0,0 1 0 0,0-1-180 16,-1-4-37-16,6 0-7 0,-14 6-2 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11"/>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0 0 0,3-1 0 15,-1-2 10-15,3 0 2 0,-2 0 0 0,1 1 0 16,1-1-32-16,-1 1 0 0,-1-1 0 0,2 2 0 16,-3-1 0-16,1 5 0 0,-3-3 0 0,0 3 0 15,1-1-29 1,-4 0-12-16,-1 2-3 0,0 1 0 0,0-1-180 16,0-4-37-16,4 0-7 0,-13 6-2 0</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13"/>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0 0 0,3-1 0 15,-1-2 10-15,3 0 2 0,-2 0 0 0,1 1 0 16,1-1-32-16,-1 1 0 0,-1-1 0 0,2 2 0 16,-3-1 0-16,1 5 0 0,-3-3 0 0,0 3 0 15,1-1-29 1,-4 0-12-16,0 2-3 0,-2 1 0 0,1-1-180 16,0-4-37-16,4 0-7 0,-13 6-2 0</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1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0 0 0,3-1 0 15,-1-2 10-15,3 0 2 0,-2 0 0 0,1 1 0 16,1-1-32-16,-1 1 0 0,-1-1 0 0,2 2 0 16,-3-1 0-16,1 5 0 0,-3-3 0 0,0 3 0 15,1-1-29 1,-4 0-12-16,-1 2-3 0,0 1 0 0,0-1-180 16,0-4-37-16,4 0-7 0,-13 6-2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09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0,3-2-8 15,-1-2-2-15,1 0 0 0,-1 0 0 0,1 0 0 16,1 0 0-16,1 1 0 0,-1-1-25 0,1 4-6 16,0-4-1-16,2 4 0 0,-1-1 10 0,-1 3 2 15,2 0 0-15,0-3 0 0,0 3-29 0,2-3-6 16,-2-1-1-16,2 4 0 0,-3-4-8 0,1 3 8 16,3-1-8-16,-1-3 8 0,-3 1-8 0,1 2 0 15,0-4 0-15,-2 6 0 0,2-6 0 0,-3 4 0 0,-1-4 0 16,-1 0 0-16,3 0 0 0,-3 0 0 0,-2 0 0 0,3 0 0 15,-3 0 0-15,-2 0 0 0,0 0 0 0,0 0-11 16,2 0 11-16,-2 0 0 0,0 0 0 0,0 0 0 16,2 0 0-16,-2 0 0 0,0 0 0 0,3 5 0 15,-3-5 0-15,-3 2 0 0,1 1 8 0,-2 3-8 16,-3-1 11-16,5 3-3 0,-7 1 0 0,2 0 0 16,-4 2-8-16,0 2 0 0,0 2 0 0,-2 0 0 15,2 0 0-15,-3-1 0 0,3 1 0 0,1 0 0 16,1 1 0-16,0-4 0 0,2 0 0 0,0-4 0 15,3-3 11-15,0 3 0 0,2-4 0 0,-1-3 0 16,3 1-115-16,0-2-24 16,0 0-4-16,0 0-909 0</inkml:trace>
  <inkml:trace contextRef="#ctx0" brushRef="#br0" timeOffset="1">-4306 2973 1479 0,'0'0'65'0,"0"0"15"0,0 0-64 0,0 0-16 16,0 0 0-16,3 0 0 0,1-4 44 0,-2 4 7 16,2-2 1-16,1-1 0 0,-1-1-4 0,-2 1 0 15,3 3 0-15,-1-8 0 0,-2 6 4 0,3 0 1 16,0 2 0-16,-1-2 0 0,0-1 5 0,1 1 1 0,1 0 0 16,1-2 0-16,-3-1-10 0,3-1-1 0,2 3-1 0,0-1 0 15,-1-2-11-15,2 1-3 0,1 1 0 0,2-3 0 16,0 0-10-16,0 1-3 0,0 1 0 0,3-3 0 15,0-1 10-15,1 0 2 0,-1 0 0 0,1 1 0 16,1-1-32-16,0 1 0 0,-2-1 0 0,1 2 0 16,-1-1 0-16,-1 5 0 0,-2-3 0 0,1 3 0 15,-1-1-29 1,-2 0-12-16,-2 2-3 0,0 1 0 0,0-1-180 16,-1-4-37-16,6 0-7 0,-14 6-2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099"/>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0,3-2-8 15,-1-2-2-15,1 0 0 0,-1 0 0 0,1 0 0 16,1 0 0-16,1 1 0 0,-1-1-25 0,1 4-6 16,0-4-1-16,2 4 0 0,-1-1 10 0,-1 3 2 15,2 0 0-15,0-3 0 0,0 3-29 0,2-3-6 16,-2-1-1-16,2 4 0 0,-3-4-8 0,1 3 8 16,3-1-8-16,-1-3 8 0,-3 1-8 0,1 2 0 15,0-4 0-15,-2 6 0 0,2-6 0 0,-3 4 0 0,-1-4 0 16,-1 0 0-16,3 0 0 0,-3 0 0 0,-2 0 0 0,3 0 0 15,-3 0 0-15,-2 0 0 0,0 0 0 0,0 0-11 16,2 0 11-16,-2 0 0 0,0 0 0 0,0 0 0 16,2 0 0-16,-2 0 0 0,0 0 0 0,3 5 0 15,-3-5 0-15,-3 2 0 0,1 1 8 0,-2 3-8 16,-3-1 11-16,5 3-3 0,-7 1 0 0,2 0 0 16,-4 2-8-16,0 2 0 0,0 2 0 0,-2 0 0 15,2 0 0-15,-3-1 0 0,3 1 0 0,1 0 0 16,1 1 0-16,0-4 0 0,2 0 0 0,0-4 0 15,3-3 11-15,0 3 0 0,2-4 0 0,-1-3 0 16,3 1-115-16,0-2-24 16,0 0-4-16,0 0-909 0</inkml:trace>
  <inkml:trace contextRef="#ctx0" brushRef="#br0" timeOffset="1">-4306 2973 1479 0,'0'0'65'0,"0"0"15"0,0 0-64 0,0 0-16 16,0 0 0-16,3 0 0 0,1-4 44 0,-2 4 7 16,2-2 1-16,1-1 0 0,-1-1-4 0,-2 1 0 15,3 3 0-15,-1-8 0 0,-2 6 4 0,3 0 1 16,0 2 0-16,-1-2 0 0,0-1 5 0,1 1 1 0,1 0 0 16,1-2 0-16,-3-1-10 0,3-1-1 0,2 3-1 0,0-1 0 15,-1-2-11-15,2 1-3 0,1 1 0 0,2-3 0 16,0 0-10-16,0 1-3 0,0 1 0 0,3-3 0 15,0-1 10-15,1 0 2 0,-1 0 0 0,1 1 0 16,1-1-32-16,0 1 0 0,-2-1 0 0,1 2 0 16,-1-1 0-16,-1 5 0 0,-2-3 0 0,1 3 0 15,-1-1-29 1,-2 0-12-16,-2 2-3 0,0 1 0 0,0-1-180 16,-1-4-37-16,6 0-7 0,-14 6-2 0</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01"/>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1 0 0,3-3 0 15,-1-1 10-15,3 0 2 0,-2 0 0 0,1 1 0 16,1-1-32-16,-1 1 0 0,-1-1 0 0,2 2 0 16,-3-1 0-16,1 5 0 0,-3-3 0 0,0 3 0 15,1-1-29 1,-4 0-12-16,-1 2-3 0,0 1 0 0,0-1-180 16,0-4-37-16,4 0-7 0,-13 6-2 0</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03"/>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1 0 0,3-3 0 15,-1-1 10-15,3 0 2 0,-2 0 0 0,1 1 0 16,1-1-32-16,-1 1 0 0,-1-1 0 0,2 2 0 16,-3-1 0-16,1 5 0 0,-3-3 0 0,0 3 0 15,1-1-29 1,-4 0-12-16,0 2-3 0,-2 1 0 0,1-1-180 16,0-4-37-16,4 0-7 0,-13 6-2 0</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10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1 0 0,3-3 0 15,-1-1 10-15,3 0 2 0,-2 0 0 0,1 1 0 16,1-1-32-16,-1 1 0 0,-1-1 0 0,2 2 0 16,-3-1 0-16,1 5 0 0,-3-3 0 0,0 3 0 15,1-1-29 1,-4 0-12-16,-1 2-3 0,0 1 0 0,0-1-180 16,0-4-37-16,4 0-7 0,-13 6-2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3:31.670"/>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212 64 813 0,'0'0'17'0,"0"0"4"0,0 0 1 0,0 0 2 0,0 0-24 0,0 0 0 0,0 0 0 0,0 0 0 15,0 0 78-15,0 0 10 0,0 0 3 0,0 0 0 16,0 0-15-16,0 0-4 0,4-6 0 0,-4 6 0 0,0-10-8 0,0 10-3 16,0 0 0-16,0-7 0 0,0 0-25 0,0 7-4 15,0-7-2-15,0 7 0 0,0 0 27 0,0 0 6 16,0-3 1-16,0-4 0 0,0 7 0 0,0 0 0 15,-4-7 0-15,4 7 0 0,0 0-52 0,0-10-12 16,0 10 0-16,0 0 0 0,0 0 0 0,0 0 0 16,0 0 0-16,0 0 0 0,0 0 47 0,0 0 6 15,0 0 2-15,0 0 0 0,0 0-37 0,0 0-7 16,0 0-2-16,0 0 0 0,4 10 44 0,-4-3 9 16,0 3 2-16,4-3 0 0,-4 7-52 0,0 2-12 0,4-5 0 0,-4-1 0 15,0 14 0-15,5-11 0 0,-5 4 0 16,0-3 0-16,4 10 8 0,-4-11 0 0,0 1-8 0,0 10 12 15,0-11-4-15,0 1-8 0,0 6 11 0,0-6-11 16,0 0 8-16,0 2-8 0,0-2 0 0,0 0 0 16,0 3 0-16,0-4-19 0,0-3 4 0,0 0 1 15,0 1 14-15,-4 6 0 0,4-7 0 0,0 3 0 16,0-2 0-16,0 2 0 0,0 1 0 0,-5-1 0 16,5-3 0-16,0 7 0 0,0-6 0 0,0 5 0 15,0 1 0-15,0-3 0 0,0 0 0 0,0 6 0 16,0-7 0-16,0-2 0 0,0 6 0 0,0 0 0 15,0-4 21-15,-4 1 7 0,4 6 2 0,0-6 0 16,0-4-48-16,0 4-10 0,0 0-1 0,-4 3-1 16,4-8 30-16,0 5 0 0,0 3 0 0,-4-7 0 15,4 1 0-15,0-1 0 0,0 3 0 0,-4-3 0 16,4 1 19-16,0-5 9 0,-5 5 3 0,5 2 0 16,0-6-50-16,0 0-9 0,-4 3-3 0,4-3 0 0,0-7 50 0,0 6 9 15,0 8 3-15,0-14 0 16,-4 7-50-16,4 0-9 0,0 3-3 0,-4 0 0 0,4-3 31 15,0 3 0-15,0-3 0 0,0 3 0 0,0-3 17 0,0 3 10 16,0 3 1-16,0-2 1 16,0-1-46-16,0-3-10 0,0 3-1 0,4 4-1 0,-4-4 29 0,0-3 0 15,0 3 0-15,0 7 0 0,0-4 0 0,-4-3 0 16,4-3 0-16,0 3 0 0,-5 11 0 0,5-11 0 16,0 0 0-16,-4 1 0 0,4-2 0 0,0 12 0 0,0-14 0 15,0 3 0-15,0 0 0 0,-9 7 0 0,9-10 0 16,0 3 0-16,0 0 0 0,0 0 0 0,0 1 0 0,0 2 0 15,0-6 0-15,-4 3 0 0,4-3 0 0,0 7 0 16,0-4 0-16,0-4 0 0,0 5 0 0,0-5 0 16,0 2 0-16,0 5 0 0,0-6 0 0,0-7 0 15,0 6 0-15,0-6 0 0,0 11 0 0,0-4 0 16,0-1 0-16,0 8 0 0,0-14 0 0,0 3 0 16,0 11 0-16,0-14 0 0,0 0 0 0,0 7 0 15,0 3 0-15,0 3 0 0,0-6 0 0,0 0 0 16,0-7 0-16,0 7 0 0,0 3 0 0,0-3 0 15,0 6 12-15,0-9 9 0,0-4 2 0,0 10 0 16,0 0-37-16,0-3-7 0,0 0-2 0,0 6 0 16,0-6 37-16,0 3 7 0,0 0 2 0,0 7 0 15,0-7-23-15,-4-2 0 0,4 5 0 0,0-3 0 16,0 11-14-16,0-12-7 0,0 2-2 0,-4 3 0 0,4 3 23 16,0-7 0-16,0 3 0 0,0-3 0 0,0 4 0 0,-4-7 0 15,4 3 0-15,0 0 0 0,0 0 0 16,0 0 0-16,0-3 0 0,-5 3 0 0,5-6 0 0,0 6 0 15,0-3 0-15,0 3 0 0,0-3 0 0,0 0 0 16,0-7 0-16,0 7 0 0,-4-1 0 0,4 1 0 16,0 0 0-16,0 3 0 0,0-10 0 0,0 0 0 15,0 7 0-15,0-7 0 0,-8 3 0 0,8-3 0 16,0 7 0-16,0-7 0 0,0 0 0 0,0 0 0 16,0 0 0-16,0 10 0 0,8-3 0 0,-8-7 0 0,0 0 0 15,0 0 0-15,0 0 0 0,0 7 0 0,0-7 0 16,4 13 0-16,-4-13 0 0,0 0 0 0,5 7 0 0,-5-7 0 15,0 0 0-15,0 7 0 0,0-7 0 0,0 0 0 16,4 10 0-16,-4-10 0 0,0 7 0 0,0-7 0 16,0 0 0-16,0 0 0 0,0 0 0 0,0 0 0 15,0 0 0-15,0 0 0 0,0 0 0 0,0 0 0 16,0 0 0-16,0 0 0 0,0 0 0 0,0 0 0 16,0 0 0-16,0 0 0 0,0 0 0 0,0 0 0 15,0 0 0-15,0 0 0 0,0 0 0 0,0 0 0 16,0 0 0-16,0 0 0 0,0 0 0 0,0 0 0 15,0 10 0-15,0-10 0 0,0 0 0 0,0 0 0 16,0 0 0-16,0 0 0 0,0 0 0 0,0 0 0 16,-4 10 0-16,4-10 0 0,0 0 0 0,0 0 0 15,0 0 0-15,0 0 0 0,0 0 0 0,0 0 0 16,0 0 0-16,0 0 0 0,0 0 0 0,0 0 0 0,0 0 0 16,0 0 0-16,-5 4 0 0,5-4 0 0,-12 3 0 0,3 0 0 15,0 1 0-15,1-4 0 0,4 0 0 16,-13 0 0-16,4 3 0 0,5-3 0 0,-5 0 0 0,0 0 0 15,5 0 0-15,-5 0 0 0,5 0 0 0,-1 0 0 16,1 4 0-16,8-4 0 16,0 0-74-16,0 0-10 0</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087"/>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0,3-2-8 15,-1-2-2-15,1 0 0 0,-1 0 0 0,1 0 0 16,1 0 0-16,1 1 0 0,-1-1-25 0,1 4-6 16,0-4-1-16,2 4 0 0,-1-1 10 0,-1 3 2 15,2 0 0-15,0-3 0 0,0 3-29 0,2-3-6 16,-2-1-1-16,2 4 0 0,-3-4-8 0,1 3 8 16,3-1-8-16,-1-3 8 0,-3 1-8 0,1 2 0 15,0-4 0-15,-2 6 0 0,2-6 0 0,-3 4 0 0,-1-4 0 16,-1 0 0-16,3 0 0 0,-3 0 0 0,-2 0 0 0,3 0 0 15,-3 0 0-15,-2 0 0 0,0 0 0 0,0 0-11 16,2 0 11-16,-2 0 0 0,0 0 0 0,0 0 0 16,2 0 0-16,-2 0 0 0,0 0 0 0,3 5 0 15,-3-5 0-15,-3 2 0 0,1 1 8 0,-2 3-8 16,-3-1 11-16,5 3-3 0,-7 1 0 0,2 0 0 16,-4 2-8-16,0 2 0 0,0 2 0 0,-2 0 0 15,2 0 0-15,-3-1 0 0,3 1 0 0,1 0 0 16,1 1 0-16,0-4 0 0,2 0 0 0,0-4 0 15,3-3 11-15,0 3 0 0,2-4 0 0,-1-3 0 16,3 1-115-16,0-2-24 16,0 0-4-16,0 0-909 0</inkml:trace>
  <inkml:trace contextRef="#ctx0" brushRef="#br0" timeOffset="1">-4306 2973 1479 0,'0'0'65'0,"0"0"15"0,0 0-64 0,0 0-16 16,0 0 0-16,3 0 0 0,1-4 44 0,-2 4 7 16,2-2 1-16,1-1 0 0,-1-1-4 0,-2 1 0 15,3 3 0-15,-1-8 0 0,-2 6 4 0,3 0 1 16,0 2 0-16,-1-2 0 0,0-1 5 0,1 1 1 0,1 0 0 16,1-2 0-16,-3-1-10 0,3-1-1 0,2 3-1 0,0-1 0 15,-1-2-11-15,2 1-3 0,1 1 0 0,2-3 0 16,0 0-10-16,0 1-3 0,0 1 0 0,3-3 0 15,0-1 10-15,1 0 2 0,-1 0 0 0,1 1 0 16,1-1-32-16,0 1 0 0,-2-1 0 0,1 2 0 16,-1-1 0-16,-1 5 0 0,-2-3 0 0,1 3 0 15,-1-1-29 1,-2 0-12-16,-2 2-3 0,0 1 0 0,0-1-180 16,-1-4-37-16,6 0-7 0,-14 6-2 0</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089"/>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0,3-2-8 15,-1-2-2-15,1 0 0 0,-1 0 0 0,1 0 0 16,1 0 0-16,1 1 0 0,-1-1-25 0,1 4-6 16,0-4-1-16,2 4 0 0,-1-1 10 0,-1 3 2 15,2 0 0-15,0-3 0 0,0 3-29 0,2-3-6 16,-2-1-1-16,2 4 0 0,-3-4-8 0,1 3 8 16,3-1-8-16,-1-3 8 0,-3 1-8 0,1 2 0 15,0-4 0-15,-2 6 0 0,2-6 0 0,-3 4 0 0,-1-4 0 16,-1 0 0-16,3 0 0 0,-3 0 0 0,-2 0 0 0,3 0 0 15,-3 0 0-15,-2 0 0 0,0 0 0 0,0 0-11 16,2 0 11-16,-2 0 0 0,0 0 0 0,0 0 0 16,2 0 0-16,-2 0 0 0,0 0 0 0,3 5 0 15,-3-5 0-15,-3 2 0 0,1 1 8 0,-2 3-8 16,-3-1 11-16,5 3-3 0,-7 1 0 0,2 0 0 16,-4 2-8-16,0 2 0 0,0 2 0 0,-2 0 0 15,2 0 0-15,-3-1 0 0,3 1 0 0,1 0 0 16,1 1 0-16,0-4 0 0,2 0 0 0,0-4 0 15,3-3 11-15,0 3 0 0,2-4 0 0,-1-3 0 16,3 1-115-16,0-2-24 16,0 0-4-16,0 0-909 0</inkml:trace>
  <inkml:trace contextRef="#ctx0" brushRef="#br0" timeOffset="1">-4306 2973 1479 0,'0'0'65'0,"0"0"15"0,0 0-64 0,0 0-16 16,0 0 0-16,3 0 0 0,1-4 44 0,-2 4 7 16,2-2 1-16,1-1 0 0,-1-1-4 0,-2 1 0 15,3 3 0-15,-1-8 0 0,-2 6 4 0,3 0 1 16,0 2 0-16,-1-2 0 0,0-1 5 0,1 1 1 0,1 0 0 16,1-2 0-16,-3-1-10 0,3-1-1 0,2 3-1 0,0-1 0 15,-1-2-11-15,2 1-3 0,1 1 0 0,2-3 0 16,0 0-10-16,0 1-3 0,0 1 0 0,3-3 0 15,0-1 10-15,1 0 2 0,-1 0 0 0,1 1 0 16,1-1-32-16,0 1 0 0,-2-1 0 0,1 2 0 16,-1-1 0-16,-1 5 0 0,-2-3 0 0,1 3 0 15,-1-1-29 1,-2 0-12-16,-2 2-3 0,0 1 0 0,0-1-180 16,-1-4-37-16,6 0-7 0,-14 6-2 0</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091"/>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1 0 0,3-3 0 15,-1-1 10-15,3 0 2 0,-2 0 0 0,1 1 0 16,1-1-32-16,-1 1 0 0,-1-1 0 0,2 2 0 16,-3-1 0-16,1 5 0 0,-3-3 0 0,0 3 0 15,1-1-29 1,-4 0-12-16,-1 2-3 0,0 1 0 0,0-1-180 16,0-4-37-16,4 0-7 0,-13 6-2 0</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093"/>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1 0 0,3-3 0 15,-1-1 10-15,3 0 2 0,-2 0 0 0,1 1 0 16,1-1-32-16,-1 1 0 0,-1-1 0 0,2 2 0 16,-3-1 0-16,1 5 0 0,-3-3 0 0,0 3 0 15,1-1-29 1,-4 0-12-16,0 2-3 0,-2 1 0 0,1-1-180 16,0-4-37-16,4 0-7 0,-13 6-2 0</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7:53.095"/>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-4087 2643 936 0,'0'0'26'0,"0"0"7"0,0 0-33 0,0 0 0 0,0 0 0 0,0 0 0 0,0 0 116 0,-2 7 16 15,2-7 3-15,0 0 1 0,0 0-20 0,0 0-3 16,0 0-1-16,2 4 0 0,0 0-38 0,2-2-8 15,1-2-2-15,0 0 0 0,-1 0 0 0,0 0 0 16,3 0 0-16,-1 1 0 0,1-1-25 0,0 4-6 16,0-4-1-16,1 4 0 0,1-1 10 0,-2 3 2 15,2 0 0-15,0-3 0 0,-1 3-29 0,3-3-6 16,-2-1-1-16,2 4 0 0,-2-4-8 0,0 3 8 16,2-1-8-16,0-3 8 0,-2 1-8 0,0 2 0 15,0-4 0-15,-3 6 0 0,3-6 0 0,-2 4 0 0,-3-4 0 16,0 0 0-16,3 0 0 0,-2 0 0 0,-3 0 0 0,2 0 0 15,-1 0 0-15,-3 0 0 0,0 0 0 0,0 0-11 16,2 0 11-16,-2 0 0 0,0 0 0 0,0 0 0 16,2 0 0-16,-2 0 0 0,0 0 0 0,2 5 0 15,-2-5 0-15,-2 2 0 0,0 1 8 0,-3 3-8 16,-1-1 11-16,4 3-3 0,-8 1 0 0,4 0 0 16,-5 2-8-16,0 2 0 0,0 2 0 0,-2 0 0 15,2 0 0-15,-3-1 0 0,3 1 0 0,0 0 0 16,2 1 0-16,0-4 0 0,3 0 0 0,-1-4 0 15,3-3 11-15,-1 3 0 0,3-4 0 0,0-3 0 16,2 1-115-16,0-2-24 16,0 0-4-16,0 0-909 0</inkml:trace>
  <inkml:trace contextRef="#ctx0" brushRef="#br0" timeOffset="1">-4306 2973 1479 0,'0'0'65'0,"0"0"15"0,0 0-64 0,0 0-16 16,0 0 0-16,3 0 0 0,1-4 44 0,-2 4 7 16,2-2 1-16,1-1 0 0,-1-1-4 0,-2 1 0 15,3 3 0-15,-1-8 0 0,-2 6 4 0,3 0 1 16,-1 2 0-16,1-2 0 0,-1-1 5 0,1 1 1 0,1 0 0 16,1-2 0-16,-3-1-10 0,3-1-1 0,2 3-1 0,0-1 0 15,-1-2-11-15,1 1-3 0,2 1 0 0,3-3 0 16,-1 0-10-16,0 1-3 0,0 1 0 0,3-3 0 15,-1-1 10-15,3 0 2 0,-2 0 0 0,1 1 0 16,1-1-32-16,-1 1 0 0,-1-1 0 0,2 2 0 16,-3-1 0-16,1 5 0 0,-3-3 0 0,0 3 0 15,1-1-29 1,-4 0-12-16,-1 2-3 0,0 1 0 0,0-1-180 16,0-4-37-16,4 0-7 0,-13 6-2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1T22:05:04.262"/>
    </inkml:context>
    <inkml:brush xml:id="br0">
      <inkml:brushProperty name="width" value="0.05" units="cm"/>
      <inkml:brushProperty name="height" value="0.05" units="cm"/>
      <inkml:brushProperty name="color" value="#E71224"/>
    </inkml:brush>
  </inkml:definitions>
  <inkml:trace contextRef="#ctx0" brushRef="#br0">1 1 8512 0 0,'0'0'8959'0'0,"5"16"-6879"0"0,-4-14-2009 0 0,1-1-1 0 0,-1 1 0 0 0,1-1 1 0 0,-1 0-1 0 0,1 1 1 0 0,-1-1-1 0 0,1 0 0 0 0,0 0 1 0 0,0 0-1 0 0,0-1 0 0 0,0 1 1 0 0,3 1-1 0 0,-3-1 23 0 0,1 0-1 0 0,-1 0 1 0 0,0 0-1 0 0,0 0 1 0 0,0 1 0 0 0,0-1-1 0 0,0 1 1 0 0,0-1-1 0 0,-1 1 1 0 0,3 2 0 0 0,10 8 207 0 0,0 0-70 0 0,25 6-58 0 0,-21-9-54 0 0,19 6 0 0 0,-26-10-58 0 0,0 0-1 0 0,-1 0 0 0 0,0 1 0 0 0,12 9 0 0 0,14 7 165 0 0,-14-8-12 0 0,0 0-1 0 0,25 23 1 0 0,-22-10-105 0 0,-16-20-75 0 0,-1 1 0 0 0,0 0 1 0 0,0 1-1 0 0,-1 0 0 0 0,0 0 1 0 0,7 11-1 0 0,-9-10-6 0 0,1-1 1 0 0,1 0-1 0 0,-1-1 0 0 0,2 0 1 0 0,-1 0-1 0 0,15 11 0 0 0,-8-8 44 0 0,0 0-1 0 0,-1 1 0 0 0,14 16 1 0 0,-26-26-61 0 0,0 0 1 0 0,1 0 0 0 0,-1 0 0 0 0,0 0 0 0 0,0 1 0 0 0,0-1 0 0 0,-1 0 0 0 0,1 1 0 0 0,-1-1 0 0 0,1 3 0 0 0,3 10 41 0 0,0-3-2 0 0,-2-7-36 0 0,-1 0-1 0 0,1-1 0 0 0,0 1 0 0 0,1 0 0 0 0,-1-1 0 0 0,1 1 0 0 0,3 3 0 0 0,0 0-12 0 0,1 0 0 0 0,8 17 0 0 0,-10-16 0 0 0,0-1 0 0 0,1-1 0 0 0,6 9 0 0 0,-6-8 0 0 0,1 0 0 0 0,5 11 0 0 0,-8-13 0 0 0,-1 0 0 0 0,2 0 0 0 0,-1-1 0 0 0,0 1 0 0 0,1-1 0 0 0,0 0 0 0 0,7 5 0 0 0,10 4 19 0 0,-14-9-2 0 0,-1-1-1 0 0,0 2 0 0 0,0-1 1 0 0,0 1-1 0 0,6 7 1 0 0,6 6-6 0 0,-15-15-10 0 0,0-1 0 0 0,-1 1 0 0 0,0-1 0 0 0,1 1 0 0 0,-1 1 0 0 0,0-1 0 0 0,-1 0 0 0 0,1 1 0 0 0,2 6 0 0 0,12 28 52 0 0,-4-12-55 0 0,-1-1 15 0 0,-11-22-2 0 0,1-1 0 0 0,-1 1 0 0 0,1-1 0 0 0,0 0 0 0 0,-1 1 0 0 0,2-1-1 0 0,-1 0 1 0 0,0 0 0 0 0,4 3 0 0 0,6 9-3 0 0,33 53-104 0 0,-31-49 108 0 0,-10-14-6 0 0,0 0-1 0 0,0 0 1 0 0,0 0 0 0 0,-1 1 0 0 0,0-1 0 0 0,0 1 0 0 0,0 0-1 0 0,1 6 1 0 0,-5 0-6 0 0,1-12 0 0 0,0 1 0 0 0,0 0 0 0 0,-1-1 0 0 0,1 1 0 0 0,0 0 0 0 0,0 0 0 0 0,0-1 0 0 0,0 1 0 0 0,0 0 0 0 0,0-1 0 0 0,0 1 0 0 0,0 0 0 0 0,0 0 0 0 0,0-1 0 0 0,0 1 0 0 0,1 0 0 0 0,-1-1 0 0 0,0 1 0 0 0,0 0 0 0 0,1-1 0 0 0,-1 1 0 0 0,1 0 0 0 0,-1-1 0 0 0,0 1 0 0 0,2 0 0 0 0,6 6 0 0 0,-5-5 0 0 0,-1-1 0 0 0,1 1 0 0 0,-1 0 0 0 0,1 1 0 0 0,-1-1 0 0 0,0 0 0 0 0,0 1 0 0 0,0-1 0 0 0,0 1 0 0 0,-1 0 0 0 0,3 3 0 0 0,8 17 0 0 0,-9-20 0 0 0,-1 0 0 0 0,-1 0 0 0 0,1 0 0 0 0,0 1 0 0 0,-1-1 0 0 0,0 1 0 0 0,2 4 0 0 0,-2-2 0 0 0,1 1 0 0 0,1-1 0 0 0,4 11 0 0 0,5 12 0 0 0,32 94 256 0 0,-35-91-244 0 0,-2-9 14 0 0,8 40 0 0 0,1 34-122 0 0,1-6 96 0 0,-9-52 0 0 0,-5-27 0 0 0,-1 0 0 0 0,0 1 0 0 0,0 15 0 0 0,2 17 0 0 0,-4-44-4 0 0,0 0-1 0 0,0-1 0 0 0,0 1 1 0 0,0 0-1 0 0,0-1 0 0 0,0 1 1 0 0,0 0-1 0 0,-1-1 1 0 0,1 1-1 0 0,0 0 0 0 0,0-1 1 0 0,0 1-1 0 0,-1-1 1 0 0,1 1-1 0 0,0 0 0 0 0,-1-1 1 0 0,1 1-1 0 0,0-1 0 0 0,-1 1 1 0 0,1-1-1 0 0,-1 1 1 0 0,1-1-1 0 0,-1 1 0 0 0,1-1 1 0 0,-1 1-1 0 0,1-1 0 0 0,-1 0 1 0 0,1 1-1 0 0,-1-1 1 0 0,0 0-1 0 0,1 0 0 0 0,-1 1 1 0 0,1-1-1 0 0,-2 0 0 0 0,1 1-25 0 0,-2 0-162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1T22:05:05.297"/>
    </inkml:context>
    <inkml:brush xml:id="br0">
      <inkml:brushProperty name="width" value="0.05" units="cm"/>
      <inkml:brushProperty name="height" value="0.05" units="cm"/>
      <inkml:brushProperty name="color" value="#E71224"/>
    </inkml:brush>
  </inkml:definitions>
  <inkml:trace contextRef="#ctx0" brushRef="#br0">258 759 11024 0 0,'0'0'2057'0'0,"-8"-13"2235"0"0,6 2-3303 0 0,0 0-1 0 0,-2-18 1 0 0,4 21-793 0 0,-1 0-1 0 0,0-1 1 0 0,0 1-1 0 0,-1 0 1 0 0,0 0-1 0 0,-1 0 1 0 0,-6-14-1 0 0,-7-5-35 0 0,6 10-89 0 0,0 0 0 0 0,2 0 0 0 0,-11-28 0 0 0,-51-214 757 0 0,65 237-716 0 0,-16-37-1 0 0,17 47-82 0 0,-7-11-167 0 0,-14-25 0 0 0,16 33 171 0 0,7 13-38 0 0,0 0 0 0 0,1 0 0 0 0,-1 0 0 0 0,1 0 0 0 0,0-1 0 0 0,0 1 0 0 0,0-1 0 0 0,0 1 0 0 0,0-1 0 0 0,0 1 1 0 0,0-5-1 0 0,7 6-47 0 0,-5 1 52 0 0,-1 0-1 0 0,0 0 0 0 0,1 0 1 0 0,-1 0-1 0 0,0 0 1 0 0,0 0-1 0 0,1 0 0 0 0,-1 0 1 0 0,0 0-1 0 0,1 0 0 0 0,-1 0 1 0 0,0 0-1 0 0,1 0 1 0 0,-1 0-1 0 0,0-1 0 0 0,1 1 1 0 0,-1 0-1 0 0,0 0 0 0 0,0 0 1 0 0,1 0-1 0 0,-1 0 1 0 0,0-1-1 0 0,0 1 0 0 0,1 0 1 0 0,-1 0-1 0 0,0 0 1 0 0,0-1-1 0 0,1 1 0 0 0,-2-3 8 0 0,1 3-6 0 0,0 0 0 0 0,0 0 1 0 0,0 0-1 0 0,0-1 0 0 0,0 1 0 0 0,0 0 0 0 0,0 0 0 0 0,1 0 1 0 0,-1 0-1 0 0,0-1 0 0 0,0 1 0 0 0,0 0 0 0 0,0 0 0 0 0,0 0 1 0 0,0 0-1 0 0,0-1 0 0 0,0 1 0 0 0,0 0 0 0 0,0 0 0 0 0,1 0 1 0 0,-1 0-1 0 0,0 0 0 0 0,0 0 0 0 0,0-1 0 0 0,0 1 0 0 0,0 0 1 0 0,1 0-1 0 0,-1 0 0 0 0,0 0 0 0 0,0 0 0 0 0,0 0 0 0 0,0 0 1 0 0,1 0-1 0 0,-1 0 0 0 0,0 0 0 0 0,0 0 0 0 0,0 0 0 0 0,0 0 1 0 0,1 0-1 0 0,-1 0 0 0 0,0 0 0 0 0,0 0 0 0 0,0 0 0 0 0,0 0 1 0 0,1 0-1 0 0,-1 0 0 0 0,0 0 0 0 0,0 0 0 0 0,22-5-1 0 0,-16 1 54 0 0,-6 4-53 0 0,1 0 1 0 0,-1 0-1 0 0,1 0 1 0 0,-1 0-1 0 0,0 0 1 0 0,1 0-1 0 0,-1 0 1 0 0,0 0-1 0 0,1 0 1 0 0,-1 0-1 0 0,1 0 1 0 0,-1 0-1 0 0,0 0 1 0 0,1 0-1 0 0,-1 0 1 0 0,0 0-1 0 0,1 1 1 0 0,-1-1-1 0 0,1 0 1 0 0,-1 0-1 0 0,0 0 1 0 0,0 1-1 0 0,1-1 1 0 0,-1 0-1 0 0,0 0 1 0 0,1 1-1 0 0,-1-1 1 0 0,0 0-1 0 0,0 1 1 0 0,0-1-1 0 0,1 0 1 0 0,-1 1-1 0 0,0-1 1 0 0,0 0-1 0 0,0 1 1 0 0,0-1-1 0 0,1 1 1 0 0,-1 0 5 0 0,4 3 3 0 0,-3-4-6 0 0,-1 0 0 0 0,1 0 0 0 0,0 0 0 0 0,-1 1 1 0 0,1-1-1 0 0,0 0 0 0 0,-1 0 0 0 0,1 0 0 0 0,0 0 0 0 0,0-1 0 0 0,-1 1 0 0 0,1 0 0 0 0,0 0 0 0 0,-1 0 0 0 0,1 0 0 0 0,0-1 0 0 0,-1 1 0 0 0,1 0 0 0 0,-1-1 0 0 0,1 1 0 0 0,0 0 0 0 0,0-2 0 0 0,9-5 127 0 0,-6 6-44 0 0,-1 0-1 0 0,1 1 0 0 0,0-1 0 0 0,-1 1 1 0 0,1 0-1 0 0,0 0 0 0 0,0 0 0 0 0,-1 1 1 0 0,8 1-1 0 0,15 6 362 0 0,6 3-183 0 0,23 2 60 0 0,-37-8-201 0 0,0 0 0 0 0,35 3-1 0 0,-8-2 70 0 0,-27-4-25 0 0,22 1-1 0 0,68 2 12 0 0,-66-1-76 0 0,75-5-1 0 0,-109 1-296 0 0,-7 0 101 0 0,0 0 0 0 0,1 1-1 0 0,-1-1 1 0 0,0 0 0 0 0,1 0 0 0 0,-1 0-1 0 0,0-1 1 0 0,1 1 0 0 0,-1 0-1 0 0,0 0 1 0 0,1-1 0 0 0,-1 1-1 0 0,0-1 1 0 0,0 1 0 0 0,0-1 0 0 0,2-1-1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1T22:05:07.900"/>
    </inkml:context>
    <inkml:brush xml:id="br0">
      <inkml:brushProperty name="width" value="0.05" units="cm"/>
      <inkml:brushProperty name="height" value="0.05" units="cm"/>
      <inkml:brushProperty name="color" value="#E71224"/>
    </inkml:brush>
  </inkml:definitions>
  <inkml:trace contextRef="#ctx0" brushRef="#br0">77 1 8696 0 0,'0'0'10783'0'0,"9"11"-9863"0"0,-8-10-854 0 0,0 0 0 0 0,0 0 0 0 0,0 0 0 0 0,0 0 0 0 0,0 0 0 0 0,1-1 0 0 0,-1 1 0 0 0,0 0 0 0 0,0-1-1 0 0,1 1 1 0 0,0 0 0 0 0,14 8 323 0 0,52 49 742 0 0,-43-31-772 0 0,2 3-93 0 0,-6-9-111 0 0,7 4-75 0 0,-16-15-67 0 0,0 1 1 0 0,0 1-1 0 0,15 20 0 0 0,-22-28-3 0 0,-1-1-1 0 0,0 1 1 0 0,1-1-1 0 0,-1 0 1 0 0,10 5-1 0 0,6 5 69 0 0,-12-9-20 0 0,0 2-1 0 0,-1-1 1 0 0,0 1 0 0 0,-1 0 0 0 0,1 1-1 0 0,-1-1 1 0 0,0 1 0 0 0,-1 1 0 0 0,7 10-1 0 0,-9-14-55 0 0,0 0 0 0 0,0 0 0 0 0,0 0 0 0 0,0 0 0 0 0,5 4 0 0 0,-4-4 17 0 0,-1 0 0 0 0,1 0 0 0 0,-1 0 0 0 0,4 6 0 0 0,28 40 217 0 0,-28-36-191 0 0,4 5-25 0 0,-7-13 19 0 0,1-1-1 0 0,-1 1 0 0 0,0 0 1 0 0,4 10-1 0 0,-7-15 26 0 0,0 10 0 0 0,12 32 0 0 0,-10-29-16 0 0,1 1 1 0 0,9 18-1 0 0,-1 1 151 0 0,20 37-172 0 0,-21-47 32 0 0,68 138 157 0 0,-50-94 149 0 0,-18-41-283 0 0,4 4 9 0 0,-5-14-90 0 0,-5-9 1 0 0,-1 0-1 0 0,2-1 1 0 0,-1 1 0 0 0,1-1-1 0 0,11 10 1 0 0,-15-14 4 0 0,1-1 1 0 0,-1 1 0 0 0,0 0-1 0 0,0-1 1 0 0,2 5 0 0 0,7 9 6 0 0,18 22 15 0 0,-20-23-10 0 0,17 16 0 0 0,-20-23-18 0 0,1 1 0 0 0,-2 0 0 0 0,1 1 0 0 0,-1-1 0 0 0,6 16 0 0 0,2 3 0 0 0,-12-25 0 0 0,1 0 0 0 0,0 0 0 0 0,0-1 0 0 0,1 1 0 0 0,-1-1 0 0 0,3 3 0 0 0,11 13 0 0 0,-4 6 0 0 0,-2 1 0 0 0,16 49 0 0 0,-18-47 0 0 0,14 50 0 0 0,-16-58 0 0 0,5 28 0 0 0,-6-25 0 0 0,-2-7 0 0 0,25 92 0 0 0,-25-99 0 0 0,13 19 0 0 0,-11-19 0 0 0,-1 0 0 0 0,0 0 0 0 0,0 0 0 0 0,-1 0 0 0 0,0 0 0 0 0,3 12 0 0 0,-3-11 0 0 0,-2-11 1 0 0,0-7-3 0 0,-2-11 19 0 0,0 17 0 0 0,1 1-2 0 0,-1-1 0 0 0,1 1 0 0 0,-1-1 0 0 0,1 0 0 0 0,0 1 0 0 0,0-1 0 0 0,0 1 0 0 0,1-1 0 0 0,-1 0 1 0 0,0 1-1 0 0,1-1 0 0 0,0 1 0 0 0,0-1 0 0 0,0 1 0 0 0,0 0 0 0 0,0-1 0 0 0,2-2 0 0 0,7-10 71 0 0,-7 11-58 0 0,0 0 0 0 0,0 0-1 0 0,0 0 1 0 0,-1-1 0 0 0,0 1 0 0 0,0 0 0 0 0,0-1-1 0 0,2-7 1 0 0,-4 7-5 0 0,1 3-21 0 0,-1 1 1 0 0,1-1 0 0 0,-1 0-1 0 0,0 0 1 0 0,0 0 0 0 0,0 1-1 0 0,0-1 1 0 0,0 0 0 0 0,0 0-1 0 0,0 0 1 0 0,-1 1 0 0 0,1-1-1 0 0,0 0 1 0 0,-1 0 0 0 0,0 1-1 0 0,1-1 1 0 0,-1 0 0 0 0,0 1-1 0 0,-2-3 1 0 0,-9-12 9 0 0,0 0 0 0 0,2 0 0 0 0,-1-1 0 0 0,-10-26 0 0 0,-7-29-12 0 0,-18-39 0 0 0,22 55 0 0 0,-20-38 0 0 0,-22-40-64 0 0,53 110 64 0 0,-17-44 0 0 0,27 62 0 0 0,-4-14 0 0 0,-1 0 0 0 0,-13-22 0 0 0,12 30 0 0 0,7 9 0 0 0,0 1 0 0 0,1 0 0 0 0,-1 0 0 0 0,1-1 0 0 0,-1 1 0 0 0,1-1 0 0 0,-1-2 0 0 0,2 4 0 0 0,0 0 0 0 0,0 0 0 0 0,-1 0 0 0 0,1 0 0 0 0,1 0 0 0 0,-1 0 0 0 0,0 0 0 0 0,0 0 0 0 0,0 0 0 0 0,0 0 0 0 0,1 0 0 0 0,-1 0 0 0 0,0 1 0 0 0,1-1 0 0 0,-1 0 0 0 0,1 0 0 0 0,-1 0 0 0 0,1 0 0 0 0,-1 1 0 0 0,1-1 0 0 0,-1 0 0 0 0,1 0 0 0 0,0 1 0 0 0,0-1 0 0 0,1 0 0 0 0,-2 0 1 0 0,1 1 0 0 0,-1-1 0 0 0,1 1 0 0 0,-1-1 0 0 0,1 1 0 0 0,-1-1-1 0 0,0 1 1 0 0,1-1 0 0 0,-1 0 0 0 0,0 1 0 0 0,0-1 0 0 0,1 1 0 0 0,-1-1 0 0 0,0 0 0 0 0,0 1 0 0 0,0-1-1 0 0,0 0 1 0 0,0 1 0 0 0,0-1 0 0 0,0 0 0 0 0,0 1 0 0 0,0-1 0 0 0,0 0 0 0 0,0 1 0 0 0,0-1 0 0 0,0 1-1 0 0,0-1 1 0 0,-1 0 0 0 0,1 1 0 0 0,-1-2 0 0 0,-14-21 55 0 0,13 20-51 0 0,-1 1 0 0 0,1-1-1 0 0,0 0 1 0 0,1 0 0 0 0,-1 1 0 0 0,1-1 0 0 0,-1 0 0 0 0,-1-6 0 0 0,2-4-5 0 0,1 9 0 0 0,-1-1 0 0 0,1 1 0 0 0,-1-1 0 0 0,0 1 0 0 0,0 0 0 0 0,0 0 0 0 0,-1-1 0 0 0,1 1 0 0 0,-1 0 0 0 0,0 0 0 0 0,-3-5 0 0 0,-34-47 0 0 0,5-2 0 0 0,31 54 0 0 0,0-1 0 0 0,1 1 0 0 0,-1 0 0 0 0,-2-7 0 0 0,-9-16 0 0 0,-9-8 0 0 0,14 20 0 0 0,-16-18 0 0 0,-73-91 0 0 0,92 115-12 0 0,0 0 0 0 0,-5-14 1 0 0,-6-7-71 0 0,-26-29 136 0 0,27 38-113 0 0,-18-31 0 0 0,2 11-69 0 0,28 36 132 0 0,-1 0 0 0 0,1 0 0 0 0,-1 0 0 0 0,0 1 0 0 0,0 0 0 0 0,0 0 1 0 0,-1 0-1 0 0,1 1 0 0 0,-1 0 0 0 0,0 0 0 0 0,0 0 0 0 0,-9-3 0 0 0,4 1-33 0 0,1 0 0 0 0,-1-1 0 0 0,1 0 0 0 0,0-1 0 0 0,1 0 0 0 0,0-1 0 0 0,0 0 0 0 0,-11-13 0 0 0,16 17 2 0 0,0 0 1 0 0,-1 1-1 0 0,0-1 1 0 0,0 1-1 0 0,0 0 1 0 0,0 1-1 0 0,0-1 1 0 0,0 1 0 0 0,-1 0-1 0 0,-6-2 1 0 0,-22-8-62 0 0,18 6 56 0 0,1 1-19 0 0,0-3 22 0 0,13 8 107 0 0,4 5-126 0 0,0 1 54 0 0,0-1 0 0 0,0 0 0 0 0,0 1 0 0 0,1-1-1 0 0,0 0 1 0 0,0 0 0 0 0,6 6 0 0 0,-6-7-7 0 0,29 38-131 0 0,2-2-1 0 0,51 48 1 0 0,-35-37 233 0 0,47 61-1 0 0,-70-78-100 0 0,-10-15 0 0 0,-1 1 0 0 0,-1 1 0 0 0,12 24 0 0 0,4 7 0 0 0,-19-33 0 0 0,14 30 0 0 0,12 51-75 0 0,2 2-22 0 0,8 21 301 0 0,-45-115-204 0 0,37 98 0 0 0,-36-94 0 0 0,1 0 0 0 0,1 0 0 0 0,0-1 0 0 0,1 0 0 0 0,10 13 0 0 0,-6-8 0 0 0,15 29 0 0 0,-22-37 0 0 0,1 0 0 0 0,10 13 0 0 0,-1 6 11 0 0,-13-26 170 0 0,-9-6-117 0 0,2-1-64 0 0,0-1 0 0 0,1 1 0 0 0,-7-12 0 0 0,-3-2 0 0 0,9 10 0 0 0,0 0 0 0 0,0-1 0 0 0,-5-15 0 0 0,5 11 0 0 0,-49-94 0 0 0,-6-17 0 0 0,24 45-72 0 0,-4 2 0 0 0,-98-144 0 0 0,14 50 72 0 0,56 85-39 0 0,14 19-250 0 0,-5 3 179 0 0,52 57 108 0 0,1 3 39 0 0,1 0 0 0 0,-2 0-1 0 0,1 1 1 0 0,-9-5 0 0 0,-5-4 67 0 0,10 6-83 0 0,-1 1 0 0 0,1 0 0 0 0,-1 1-1 0 0,-20-8 1 0 0,11 6-463 0 0,20 8-78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1T22:05:08.970"/>
    </inkml:context>
    <inkml:brush xml:id="br0">
      <inkml:brushProperty name="width" value="0.05" units="cm"/>
      <inkml:brushProperty name="height" value="0.05" units="cm"/>
      <inkml:brushProperty name="color" value="#E71224"/>
    </inkml:brush>
  </inkml:definitions>
  <inkml:trace contextRef="#ctx0" brushRef="#br0">38 21 10680 0 0,'0'0'8694'0'0,"-1"1"-8277"0"0,-8 6-30 0 0,5-5-315 0 0,1 0 1 0 0,0 1-1 0 0,0-1 0 0 0,0 1 1 0 0,-4 4-1 0 0,7-6-60 0 0,-1 0-1 0 0,1 0 1 0 0,-1 0-1 0 0,1-1 1 0 0,0 1-1 0 0,-1 0 1 0 0,1 0-1 0 0,0 0 1 0 0,-1 0-1 0 0,1 0 1 0 0,0 0-1 0 0,0 0 1 0 0,0 0-1 0 0,0 0 1 0 0,0 0-1 0 0,0 0 1 0 0,0 0-1 0 0,0 0 1 0 0,0 0-1 0 0,1 0 1 0 0,-1 0-1 0 0,0 0 1 0 0,1-1-1 0 0,-1 1 1 0 0,0 0-1 0 0,1 0 1 0 0,-1 0 0 0 0,2 1-1 0 0,8 14 172 0 0,0 2 0 0 0,10 23 0 0 0,-13-26-70 0 0,-2-2-20 0 0,0-1 0 0 0,6 26 0 0 0,35 158 99 0 0,23 44-192 0 0,-62-209 0 0 0,-5-24 0 0 0,-1 0 0 0 0,1 0 0 0 0,0 0 0 0 0,1 0 0 0 0,3 7 0 0 0,-2-3 0 0 0,-3-8 0 0 0,-1-1 0 0 0,1 0 0 0 0,0 0 0 0 0,0 0 0 0 0,0 0 0 0 0,0 0 0 0 0,1 0 0 0 0,-1 0 0 0 0,3 3 0 0 0,-4-5 2 0 0,0-1 0 0 0,0 1 1 0 0,0 0-1 0 0,0 0 0 0 0,0 0 0 0 0,0 0 0 0 0,0 0 0 0 0,0 0 0 0 0,0 0 0 0 0,0 0 0 0 0,0 0 0 0 0,0 0 0 0 0,0 0 0 0 0,0 0 0 0 0,0 0 0 0 0,0-1 1 0 0,0 1-1 0 0,0 0 0 0 0,0 0 0 0 0,0 0 0 0 0,0 0 0 0 0,0 0 0 0 0,0 0 0 0 0,0 0 0 0 0,0 0 0 0 0,0 0 0 0 0,0 0 0 0 0,0 0 0 0 0,0 0 0 0 0,0-1 1 0 0,0 1-1 0 0,0 0 0 0 0,0 0 0 0 0,0 0 0 0 0,0 0 0 0 0,0 0 0 0 0,0 0 0 0 0,0 0 0 0 0,0 0 0 0 0,1 0 0 0 0,-1 0 0 0 0,0 0 0 0 0,0 0 0 0 0,0 0 1 0 0,0 0-1 0 0,0 0 0 0 0,0 0 0 0 0,0 0 0 0 0,0 0 0 0 0,0 0 0 0 0,0 0 0 0 0,0 0 0 0 0,0 0 0 0 0,1 0 0 0 0,-1 0 0 0 0,0 0 0 0 0,0 0 1 0 0,0 0-1 0 0,0 0 0 0 0,0 0 0 0 0,0 0 0 0 0,0 0 0 0 0,0 0 0 0 0,-5-9 177 0 0,-5 0-62 0 0,6 7-80 0 0,1 0 0 0 0,0-1 1 0 0,0 0-1 0 0,0 0 0 0 0,0 0 1 0 0,0 0-1 0 0,1 0 0 0 0,-1-1 0 0 0,-1-3 1 0 0,-7-16 216 0 0,2 0 1 0 0,1 0 0 0 0,-8-35 0 0 0,-8-76 578 0 0,4 21-335 0 0,-25-63-60 0 0,26 96-130 0 0,11 45-131 0 0,0-15-156 0 0,8 50-18 0 0,0-1 0 0 0,0 1 0 0 0,0 0-1 0 0,0-1 1 0 0,0 1 0 0 0,0 0 0 0 0,0-1 0 0 0,0 1-1 0 0,0 0 1 0 0,0-1 0 0 0,0 1 0 0 0,0 0 0 0 0,0-1-1 0 0,0 1 1 0 0,0 0 0 0 0,0 0 0 0 0,0-1 0 0 0,0 1-1 0 0,0 0 1 0 0,1-1 0 0 0,-1 1 0 0 0,0 0 0 0 0,0 0-1 0 0,0-1 1 0 0,1 1 0 0 0,-1 0 0 0 0,0 0 0 0 0,0-1-1 0 0,1 1 1 0 0,-1 0 0 0 0,0 0 0 0 0,0 0-1 0 0,1-1 1 0 0,-1 1 0 0 0,0 0 0 0 0,1 0 0 0 0,-1 0-1 0 0,0 0 1 0 0,1 0 0 0 0,-1 0 0 0 0,0 0 0 0 0,1 0-1 0 0,-1 0 1 0 0,0 0 0 0 0,0 0 0 0 0,1 0 0 0 0,-1 0-1 0 0,0 0 1 0 0,1 0 0 0 0,-1 0 0 0 0,0 0 0 0 0,1 0-1 0 0,-1 0 1 0 0,0 0 0 0 0,1 0 0 0 0,-1 1 0 0 0,0-1-1 0 0,1 0 1 0 0,-1 0 0 0 0,1 1 0 0 0,6 11 48 0 0,-1 0 1 0 0,0 1 0 0 0,-1-1-1 0 0,0 1 1 0 0,5 21 0 0 0,-6-19-45 0 0,10 41-65 0 0,10 90-1 0 0,-2 23-1080 0 0,-9-107 411 0 0,-9-52 615 0 0,-2-9 90 0 0,0-6 18 0 0,-2-6 10 0 0,-8-103 395 0 0,2 42-311 0 0,2 33-90 0 0,2 22 18 0 0,-6-25-1 0 0,5 29 28 0 0,0 0 0 0 0,1 0-1 0 0,-1-16 1 0 0,-1 4 143 0 0,4 23 330 0 0,1 4-347 0 0,5 21-110 0 0,-1 1 1 0 0,-1-1-1 0 0,0 1 1 0 0,-1 41-1 0 0,-1-31-68 0 0,1 37-402 0 0,-2-35-1 0 0,1 0 0 0 0,2 0 0 0 0,13 58 0 0 0,-15-82 331 0 0,-1-9 68 0 0,-1-1 0 0 0,0 1 0 0 0,1-1-1 0 0,0 1 1 0 0,0-1 0 0 0,-1 1 0 0 0,3 2-1 0 0,-3-5 13 0 0,0 0 0 0 0,0 0 0 0 0,0 0 0 0 0,0 0 0 0 0,0 0 0 0 0,0 0 0 0 0,0 0 0 0 0,0 0 0 0 0,0 0 0 0 0,0 0 0 0 0,0 0 0 0 0,0 0 0 0 0,0 1 0 0 0,0-1 0 0 0,0 0 0 0 0,0 0 0 0 0,0 0 0 0 0,0 0 0 0 0,0 0 0 0 0,0 0 0 0 0,0 0 0 0 0,0 0 0 0 0,0 0 0 0 0,0 0 0 0 0,0 0 0 0 0,0 0 0 0 0,1 0 0 0 0,-1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0,2-6 0 0 0,-3-8 0 0 0,-30-220 1322 0 0,10 70-517 0 0,17 136-500 0 0,4 27 55 0 0,5 13-120 0 0,2 16-206 0 0,-1 0 0 0 0,3 42 1 0 0,4 22-208 0 0,2-13 19 0 0,18 65-290 0 0,1-22 192 0 0,-75-288 172 0 0,13 43 118 0 0,2 8-126 0 0,20 94-567 0 0,4 17 16 0 0,1-1 1 0 0,-1 1-1 0 0,1-1 0 0 0,1 0 1 0 0,-1-5-1 0 0,3 12-1278 0 0,13 10-61 0 0,2 7-5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1T22:05:10.376"/>
    </inkml:context>
    <inkml:brush xml:id="br0">
      <inkml:brushProperty name="width" value="0.05" units="cm"/>
      <inkml:brushProperty name="height" value="0.05" units="cm"/>
      <inkml:brushProperty name="color" value="#E71224"/>
    </inkml:brush>
  </inkml:definitions>
  <inkml:trace contextRef="#ctx0" brushRef="#br0">68 46 9528 0 0,'0'0'216'0'0,"-8"-3"290"0"0,-10-5-221 0 0,16 6-263 0 0,-1 0-1 0 0,0 1 1 0 0,1 0-1 0 0,-1-1 1 0 0,0 1 0 0 0,-6-1-1 0 0,-5 1 838 0 0,11 1 1445 0 0,3 1-2063 0 0,1 0-1 0 0,-1-1 1 0 0,0 1-1 0 0,0-1 1 0 0,0 1 0 0 0,1 0-1 0 0,-1-1 1 0 0,0 1-1 0 0,1-1 1 0 0,-1 1 0 0 0,1-1-1 0 0,-1 1 1 0 0,1-1-1 0 0,-1 1 1 0 0,1-1 0 0 0,-1 1-1 0 0,1-1 1 0 0,-1 1-1 0 0,1-1 1 0 0,-1 0 0 0 0,1 0-1 0 0,0 1 1 0 0,1-1-1 0 0,7 7 1083 0 0,-8-6-1286 0 0,-1-1 0 0 0,0 0-1 0 0,1 1 1 0 0,-1-1 0 0 0,0 0 0 0 0,1 1 0 0 0,-1-1 0 0 0,0 0-1 0 0,1 0 1 0 0,-1 0 0 0 0,1 1 0 0 0,-1-1 0 0 0,0 0 0 0 0,1 0-1 0 0,-1 0 1 0 0,1 0 0 0 0,-1 0 0 0 0,1 0 0 0 0,-1 0-1 0 0,1 0 1 0 0,-1 0 0 0 0,0 0 0 0 0,1 0 0 0 0,-1 0 0 0 0,1 0-1 0 0,-1 0 1 0 0,1-1 0 0 0,18-5 779 0 0,-2-1-290 0 0,13 3 136 0 0,-15 1-408 0 0,1 1 0 0 0,20-1 0 0 0,25 6 269 0 0,64 12 0 0 0,-90-11-211 0 0,-18-1-273 0 0,-12-2-39 0 0,1 0 1 0 0,-1 0-1 0 0,0-1 1 0 0,1 0-1 0 0,-1 0 1 0 0,8-1-1 0 0,23 0 88 0 0,-27 2-66 0 0,0-1-1 0 0,18-2 0 0 0,-25 1-17 0 0,0 1 0 0 0,0 0-1 0 0,0-1 1 0 0,0 0 0 0 0,0 1 0 0 0,0-1 0 0 0,0 0-1 0 0,0 0 1 0 0,-1 0 0 0 0,1 0 0 0 0,0 0 0 0 0,-1-1-1 0 0,1 1 1 0 0,0 0 0 0 0,-1-1 0 0 0,0 1 0 0 0,1-1-1 0 0,0-2 1 0 0,0 3-4 0 0,-2 1-1 0 0,0 0 1 0 0,1 0-1 0 0,-1 0 0 0 0,0-1 1 0 0,0 1-1 0 0,1 0 1 0 0,-1 0-1 0 0,0-1 1 0 0,0 1-1 0 0,0 0 1 0 0,1 0-1 0 0,-1-1 1 0 0,0 1-1 0 0,0 0 1 0 0,0 0-1 0 0,0-1 1 0 0,0 1-1 0 0,0 0 1 0 0,1-1-1 0 0,-1 1 1 0 0,0 0-1 0 0,0-1 1 0 0,0 1-1 0 0,0 0 1 0 0,0-1-1 0 0,0 1 1 0 0,0 0-1 0 0,0-1 0 0 0,0 1 1 0 0,-1 0-1 0 0,1-1 1 0 0,0 0-81 0 0,-10 1-1360 0 0,1 1 1315 0 0,-1 1 1 0 0,0 0-1 0 0,-9 3 0 0 0,8-2 27 0 0,-1 0 0 0 0,-15 1 1 0 0,-28 6-296 0 0,39-7 280 0 0,-29 3 0 0 0,-2-1 26 0 0,34-3 56 0 0,0 0 0 0 0,1-1 0 0 0,-1 0 0 0 0,0-1 0 0 0,0-1 0 0 0,-13-2 0 0 0,-24-4-116 0 0,47 7 803 0 0,13 0 238 0 0,4-1-533 0 0,-1-1 1 0 0,1 0-1 0 0,13-4 0 0 0,16-2 29 0 0,0 1-119 0 0,-6 1 76 0 0,55-1 0 0 0,-45 6-105 0 0,36 1 214 0 0,12 1-308 0 0,-44-1-422 0 0,-51 0 204 0 0,-1 0-714 0 0,-88-3 68 0 0,-7-6-107 0 0,-136 17-133 0 0,151-7 873 0 0,80-1 640 0 0,11 2-296 0 0,1-1 1 0 0,0 0-1 0 0,0-1 1 0 0,15-1 0 0 0,2 1-162 0 0,4 0 29 0 0,54 7 0 0 0,-45 0 1 0 0,3 1 323 0 0,72 20 0 0 0,-83-16-339 0 0,36 17 0 0 0,-63-27-148 0 0,-6-5-259 0 0,-11-7-49 0 0,-21-7 62 0 0,22 11 181 0 0,-1 1-1 0 0,0-1 1 0 0,-19-5-1 0 0,28 10 89 0 0,-29-7-136 0 0,-1 0-1 0 0,-37-2 1 0 0,28 5-54 0 0,-34-1-35 0 0,63 6 200 0 0,1-1 0 0 0,-13-2-1 0 0,20 3 38 0 0,1 0 1 0 0,0 0-1 0 0,0 0 0 0 0,0 1 0 0 0,0-1 0 0 0,0 1 1 0 0,-5 1-1 0 0,1 0 14 0 0,4-1 362 0 0,5-1-249 0 0,10 4-36 0 0,0 0 1 0 0,0-1-1 0 0,0-1 0 0 0,0 0 1 0 0,19 1-1 0 0,-12-2 64 0 0,-7 0-54 0 0,12 1 151 0 0,-1 1-1 0 0,1 1 0 0 0,27 9 0 0 0,85 26 381 0 0,-132-37-629 0 0,18-1-22 0 0,-20-1-56 0 0,-7-4-27 0 0,1 1-5 0 0,-1-1 0 0 0,1 1 1 0 0,-1 1-1 0 0,1-1 0 0 0,-1 0 1 0 0,0 1-1 0 0,0 0 1 0 0,-9-2-1 0 0,-7-2-471 0 0,-25-12 0 0 0,33 12 460 0 0,0 1-1 0 0,0 1 1 0 0,0 0-1 0 0,0 0 1 0 0,-1 1-1 0 0,-20-1 1 0 0,31 4 110 0 0,0 0 1 0 0,0 0 0 0 0,-1 0 0 0 0,1 0 0 0 0,0 1 0 0 0,0 0-1 0 0,0-1 1 0 0,0 1 0 0 0,0 0 0 0 0,1 1 0 0 0,-1-1 0 0 0,0 0-1 0 0,0 1 1 0 0,1 0 0 0 0,-1-1 0 0 0,-3 5 0 0 0,-6 2 22 0 0,4-2 38 0 0,5-3 1 0 0,0 2-33 0 0,3-4-8 0 0,0-5-1667 0 0,3-4-4137 0 0,-2-2-1923 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3:31.671"/>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186 145 1090 0,'0'0'24'0,"0"0"4"0,0 0 2 0,0 0 2 0,0 0-32 0,0 0 0 0,0 0 0 0,0 0 0 15,0 0 76-15,0 0 10 0,0 0 2 0,0 0 0 0,0 0-22 16,0 0-4-16,0 0-1 0,0-4 0 0,0 4-26 0,-5-6-6 15,5-8-1-15,-4 8 0 0,4 6 29 0,0 0 6 16,0 0 1-16,0 0 0 0,0 0-20 0,0 0-4 16,0 0-1-16,0 0 0 0,0 0-19 0,0 0-3 15,-5-8-1-15,5 8 0 0,0-3-16 0,0 3 10 16,0 0-10-16,0 0 8 0,0 0-8 0,0 0 0 16,0 0 0-16,0 0 8 0,0 0 0 0,0 0-8 15,0 0 12-15,0 0-4 0,0 0-8 0,0 0 0 16,0 0 0-16,0 0-11 0,0 0 60 0,-4 3 12 0,0 5 3 15,4 9 0-15,0-8-64 0,0 2-18 0,0-1-1 0,0 0 0 16,0 11 19-16,0-8 0 0,0 8 0 0,0 6 0 16,-4-7 0-16,4 11 0 0,0-11 0 0,0 10 0 15,0-12 8-15,0 8-8 0,0 2 0 0,0 6 9 16,4 0-9-16,-4 0 0 0,4 0 0 0,-4 10 8 16,4 0 3-16,-4 0 0 0,5-10 0 0,-5 10 0 15,0-3-11-15,0 3-11 0,0-17 3 0,0 7 0 16,0-3 8-16,0-1 11 0,-5 4-3 0,10 1 0 15,-5-9-8-15,0 9 0 0,0-8 0 0,0 3 0 16,0-3 0-16,0-3-14 0,0 3 3 0,0-6 1 16,0-4 10-16,0-4 14 0,0 7-3 0,0-12-1 15,-5-2-10-15,5-6 0 0,0 0 0 0,0 0 0 16,0 0 0-16,0 0 0 0,0-6 0 0,-4-8 0 16,4-3-13-16,0 3-5 0,0 1-1 0,0 2 0 0,0-12 31 15,0 9 5-15,-8 1 2 0,8-11 0 16,-4 10-19-16,4-3 0 0,0-10 0 0,-5 14 0 0,5-12 0 0,-4 9 0 15,4-4 0-15,-4-5 0 0,4 5 0 0,0-7 0 16,-4 3 0-16,4-6 0 0,0-5 0 0,0 5 0 16,-4-14 0-16,4 0 0 0,0 0 0 0,-5 0 0 15,1 10 0-15,4-10 0 0,-4 3 0 0,4 7 0 16,-5 0 0-16,5-4 0 0,0 5 0 0,-4-1 0 16,4-1 0-16,0-2 0 0,0 7 0 0,0-1 0 15,0-6 0-15,-4 13 0 0,4-3 0 0,0 3 0 16,0 0 0-16,-4 7 0 0,4 0 0 0,0 1 0 15,0 2 0-15,-4 3 0 0,4 1 0 0,0 3 0 0,0-6 0 16,0 6 0-16,0 7 0 0,0 0 0 0,0 0 0 16,0 0 0-16,0 0 0 0,0 0 0 0,0 0 0 0,0 0 0 15,0 0 0-15,4 7 0 0,-4 0 0 0,4 6 0 16,0-9 0-16,-4 6 0 0,4-3 0 0,1-1 0 16,-5 2 0-16,4 5 0 0,-4-6 0 0,0 3 0 15,4-4 0-15,-4 5 0 0,5 9 0 0,-5-9 0 16,0 2 0-16,4-3 0 0,-4 11 0 0,0-8 0 15,0 1 0-15,0 9 0 0,0-6 0 0,-4 0 0 16,4 4 0-16,-5-4 0 0,5 3 0 0,-4 0 0 16,4-6 0-16,-4 10 0 0,-1-7 0 0,1 3 0 15,0 1 0-15,4 2 0 0,-4 5 0 16,0 2 0-16,4 4-12 0,-5 4-7 0,1 2-1 0,0-2 0 16,0 6-21-16,0 3-5 0,-1-2-1 15,-3-1 0-15,4-10 15 0,-1 3 4 16,5 4 0-16,-4-1 0 0,0 1 7 0,-1 3 1 0,1 0 1 0,4-3 0 0,0 7 4 15,-4-4 1-15,4 4 0 0,0-15 0 0,0-2 14 0,-4-4 0 16,4 0 0-16,-4-3 0 0,4-7 0 16,0-4 0-16,-5 4 0 0,5-9 0 15,0-2-54-15,0-6-8 0,-8 11-2 0,8-11 0 16,0 0 52-16,0 0 12 0,0 0 0 0,0 0 0 0,0 0 0 0,0 0 0 16,0 0 0-16,0 0 0 0,0 0 0 0,0 0 0 15,0 0 0-15,0 0 0 0,0 0 48 0,8-11 13 16,-8 8 3-16,5-8 0 0,-5 5-52 0,4-5-12 0,0 5 0 15,-4-8 0-15,8 7 0 0,-8-3 0 0,0-7 0 16,5 4 0-16,-1-4 0 0,0-7 0 0,1 7 0 16,-1-14 0-16,0 7 0 0,0-6 0 0,1 6 0 0,-5-13 0 15,4 13 8-15,0-10-8 0,0 7 11 16,-4 0-11-16,4-1 8 0,-4 1-8 0,5-3 0 0,-5-1 0 16,4-3 0-16,-4 0 0 0,4-13 0 0,-4 3 0 15,0 3 0-15,4 4 0 0,-4-4-13 0,0 4 5 16,0 9 8-16,0-5 0 0,0 12 0 0,0-3 0 15,0 4 0-15,0 6 16 0,0-3-4 0,0 7-1 16,0 0-11-16,0 3 0 0,4 0 0 0,-4-3 0 16,0 7 0-16,0 3 0 0,0 0 0 0,0 0 0 15,0 0 0-15,0 0-16 0,0 0 4 0,0 0 1 16,0 0 37-16,0 0 7 0,0 0 2 0,-4 10 0 16,4 0-5-16,0 0-1 0,0 0 0 0,0 4 0 15,0 0-29-15,4 3 0 0,-4-4 0 0,0 15 0 0,5-11 0 16,-5 13 0-16,4-10 0 0,-4 18 0 0,0-11 11 15,0 10-11-15,0 0 12 0,0-3-12 0,0-3 0 16,0 3 0-16,0-3 0 0,0 3-12 0,0-1 12 16,0 1 8-16,-4 7 0 0,4-3-8 0,0 9 0 0,-5-3 0 15,5 0-10-15,0-3 10 0,0 3 0 0,-4-3 0 16,4 0 14-16,0-4-4 0,0-6-10 0,0 3-12 16,0 0 2-16,0-1 1 0,4 2 9 0,-4-1 0 15,0-7 0-15,0 13 0 0,0-6 0 0,0-3 0 16,-4 3 0-16,0-7 0 0,0 7 0 0,0-7 0 15,-1 0 0-15,5-3 0 0,-12 0 0 0,8 0 0 0,-5-4 0 16,5-6 0-16,-5 2 26 0,5-5 7 0,-5 3 2 16,9-4 0-16,-8-3-25 0,4 3-10 0,4-4 8 15,0-6-8-15,0 0 25 0,-4 4 0 0,4-4 0 16,0 0 0-16,0 0-25 0,0 0 0 0,0 0 0 0,0 0 0 16,0 0 0-16,0 0 0 0,0 0 0 0,0 0 0 15,0-7 0-15,4-6 0 0,0 2 0 0,-4-3 0 16,8-3 0-16,-8-6 0 0,0-1 0 0,5-10 0 15,-1 4 0-15,-4-8 0 0,4 1 0 0,1-11 0 16,-5 7 0-16,4 1 0 0,0 2 0 0,-4-2 0 16,4 2 0-16,-4 1 0 0,5 3 0 0,-1-6 0 15,-4-5-46 1,12 4-14-16,-12 1-4 0,0 5 0 0,0-1 48 0,5 5 16 0,-5 10-9 0,4 1 9 16,-4-7-11-16,0 17 11 0,4-4-13 0,-4 1 5 15,4 2 8-15,-4 8 0 0,0-4 0 0,0 7 0 16,0 0 0-16,4-3 0 0,-4-1 0 0,0 4 0 0,0 0 0 15,0 0 0-15,0 0 0 0,0 0 0 0,0 0 0 16,0 0 0-16,0 0 0 0,0 0 0 0,0 0 0 16,-4 7 11-16,0 0-3 0,4 7 0 0,-4 6-8 0,0-3 0 15,4 3 0-15,-5 7 0 0,5-6 0 0,0 10 0 16,-12-1 0-16,8-3 0 0,4 4 0 16,-5-4 0-16,1 3-12 0,0-3 12 0,0 1-14 0,-1-1 5 15,1 4 1-15,0 9 0 0,-1-2 8 0,5-8 0 16,-8 14 0-16,4 0 0 0,0-3 0 0,-1-14-8 15,5 7 8-15,-8-3-8 0,4-7 8 0,4-4 0 0,-4 0 0 16,-1-3 0-16,5-7 0 0,-4 1 0 16,4-5 0-16,0-6 0 0,0 0-8 0,0 0 8 0,0 0-8 0,0 0 8 15,0 0 0-15,0 0 0 0,0 0 0 16,0 0 8-16,0 0-8 0,0 0 9 0,0 0-9 0,0 0 10 16,0 0-10-16,0 0 0 0,0 0 0 0,0 0 0 15,0-6 0-15,0 6 0 0,0-14 0 0,0 7 0 16,0-3 0-16,0 0 0 0,0-7 0 0,0 0 0 15,0 3 0-15,0-13 0 0,4 0-9 0,-4 3 9 16,5 1 0-16,-5-12-8 0,4 12 8 0,0-15 0 16,-4 8 0-16,8 3 0 0,-8-4 0 0,0 8 0 15,5-5-36-15,-1 1-4 16,-4-7-1-16,4 0 0 0,4 0 63 0,-8-3 13 0,0-4 2 0,5-3 1 16,-1 3-38-16,0 7 0 0,1-10 0 0,-5 3 0 15,4 14 11-15,0-7-3 0,-4 3 0 0,4 8 0 16,-4-4 9-16,5-1 2 0,-5 5 0 0,0-4 0 0,4-1-19 15,-4 5 0-15,4-8 0 0,-4 4-9 0,4 0 9 0,-4 0 0 16,4-1 8-16,-4 8-8 0,5-7 0 0,-1 7 0 16,-4-5 0-16,4 9 0 0,-4-1 0 0,4-3 0 15,-4 3 0-15,4 3 0 0,-4-7 0 0,0 8 0 16,0-1 0-16,5 1 0 0,-5 2 0 0,0 1 0 16,0 0 0-16,0 3 0 0,4-6 0 0,-4 6 0 15,0 0 0-15,-4-3 0 0,4 3-12 0,0 0 4 16,0-3 0-16,0 4 0 15,0-1-36-15,-5-3-8 0,5 2 0 0,0-1-1 0,0-2 37 0,0 1 16 0,0 7-12 16,0-8 12 0,0 8-54-16,0-11-3 0,5 4-1 0,-5 7 0 15,0-4 39-15,4 0 8 0,-4 7 2 0,0-6 0 0,0 6-8 0,4-11-2 0,-4 8 0 16,5-4 0 0,-5-3-13-16,0 3-4 0,4 0 0 0,-4 1 0 0,0-1 36 0,0-3 0 0,0-4 0 0,0 7 0 15,0-3 19-15,4 3 10 0,-4-7 3 0,4-2 0 16,-4 9-21-16,0 0-11 0,0 1 12 0,0-2-12 15,0 2 0-15,0-8 0 0,0 8 0 0,0-2 0 16,0 8 0-16,0 0 0 0,4-6 0 0,-4 2 0 16,0-2 0-16,0 6 0 0,5-4 8 0,-5 4-8 15,0-16 0-15,0 16 10 0,0-8-10 0,0 8 8 16,0-6 9-16,0-1 2 0,0 3 0 0,0-2 0 16,0-5-19-16,0 1 0 0,0 7 8 0,0-7-8 15,0 3 0-15,0 7 0 0,0 0 0 0,0 0 0 16,0 0 0-16,0 0 0 0,0 0 0 0,0 0 0 0,0 0 0 15,0 0 0-15,0 0 0 0,0 0 0 0,0 0 32 16,0 0 2-16,0 0 1 0,0 0 0 0,0 0-17 16,4 7-3-16,-4 3-1 0,0-10 0 0,0 13 1 15,4-6 0-15,-4 3 0 0,0 1 0 0,0-5-15 16,0 2 0-16,0 8 0 0,0-6 0 0,0 0 54 0,0-2 8 16,0-5 2-16,0-3 0 15,0 14-103-15,0-14-20 0,0 0-4 0,0 0-1 16,0 0-74-16,0 0-15 0,0 0-3 0,0 0-1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1T22:05:11.118"/>
    </inkml:context>
    <inkml:brush xml:id="br0">
      <inkml:brushProperty name="width" value="0.05" units="cm"/>
      <inkml:brushProperty name="height" value="0.05" units="cm"/>
      <inkml:brushProperty name="color" value="#E71224"/>
    </inkml:brush>
  </inkml:definitions>
  <inkml:trace contextRef="#ctx0" brushRef="#br0">35 70 9440 0 0,'0'0'216'0'0,"3"0"32"0"0,19-7 228 0 0,-22 7-464 0 0,1 0 1 0 0,-1 0 0 0 0,0 0 0 0 0,1 0 0 0 0,-1 0-1 0 0,0 0 1 0 0,1-1 0 0 0,-1 1 0 0 0,0 0 0 0 0,1 0-1 0 0,-1 0 1 0 0,0 0 0 0 0,0-1 0 0 0,1 1 0 0 0,-1 0-1 0 0,0 0 1 0 0,0-1 0 0 0,0 1 0 0 0,1 0-1 0 0,-1-1 1 0 0,0 1 0 0 0,0 0 0 0 0,0 0 0 0 0,0-1-1 0 0,1 1 1 0 0,-1 0 0 0 0,0-1 0 0 0,0 1 0 0 0,0 0-1 0 0,0-1 1 0 0,0 1 0 0 0,0 0 0 0 0,0-1-1 0 0,0 1 1 0 0,0 0 0 0 0,0-1 0 0 0,0 1 0 0 0,0 0-1 0 0,0-1 1 0 0,-1 1 0 0 0,1 0 0 0 0,0-1 0 0 0,0 1-1 0 0,-9-42 3086 0 0,7 32-1348 0 0,4 20 1054 0 0,16 70-1669 0 0,15 38-797 0 0,-3-10-204 0 0,-20-75-52 0 0,-3-6 74 0 0,2 0 0 0 0,24 50 0 0 0,-33-77-153 0 0,0 0-1 0 0,1 0 1 0 0,-1 0-1 0 0,0 0 1 0 0,0 0-1 0 0,0 1 1 0 0,0-1-1 0 0,0 0 0 0 0,0 0 1 0 0,0 0-1 0 0,0 0 1 0 0,0 0-1 0 0,0 0 1 0 0,0 1-1 0 0,0-1 1 0 0,0 0-1 0 0,0 0 1 0 0,0 0-1 0 0,0 0 0 0 0,0 0 1 0 0,0 1-1 0 0,0-1 1 0 0,0 0-1 0 0,0 0 1 0 0,0 0-1 0 0,0 0 1 0 0,0 0-1 0 0,0 1 1 0 0,0-1-1 0 0,0 0 0 0 0,0 0 1 0 0,0 0-1 0 0,0 0 1 0 0,0 0-1 0 0,0 0 1 0 0,0 0-1 0 0,-1 1 1 0 0,1-1-1 0 0,0 0 1 0 0,0 0-1 0 0,0 0 0 0 0,0 0 1 0 0,0 0-1 0 0,0 0 1 0 0,0 0-1 0 0,-1 0 1 0 0,1 0-1 0 0,-10 0 91 0 0,-10-7 112 0 0,19 6-85 0 0,-1 0-80 0 0,0 0-1 0 0,1 0 1 0 0,0-1-1 0 0,-1 1 1 0 0,1 0-1 0 0,0 0 1 0 0,-1-1-1 0 0,1 1 0 0 0,0-1 1 0 0,0 0-1 0 0,-1-2 1 0 0,1 3-10 0 0,-10-15 162 0 0,-1-4 152 0 0,0 1 0 0 0,-17-40 0 0 0,-19-46 616 0 0,45 99-869 0 0,0-1-1 0 0,-1 1 0 0 0,1-1 0 0 0,-1 1 1 0 0,-1 0-1 0 0,-7-8 0 0 0,12 13 110 0 0,0 3-136 0 0,2 20-77 0 0,0-1 0 0 0,2 0 0 0 0,1 0 0 0 0,13 37 0 0 0,-15-49-26 0 0,32 82-257 0 0,-32-82 208 0 0,0-1 0 0 0,8 13 0 0 0,-10-19-8 0 0,-3-3-544 0 0,-1-1 492 0 0,-1 0-1 0 0,1 0 0 0 0,0 0 1 0 0,-1-1-1 0 0,1 1 0 0 0,1-1 1 0 0,-1 0-1 0 0,0 0 0 0 0,0 0 1 0 0,1 0-1 0 0,-3-4 0 0 0,-7-9-396 0 0,8 10 20 0 0,-1 0 0 0 0,1-1 0 0 0,-4-6 0 0 0,8 13 320 0 0,0-1 1 0 0,0 1-1 0 0,-1 0 0 0 0,1-1 0 0 0,0 1 1 0 0,0 0-1 0 0,0-1 0 0 0,0 1 0 0 0,0 0 1 0 0,0-1-1 0 0,0 1 0 0 0,0-1 0 0 0,0 1 1 0 0,0 0-1 0 0,0-1 0 0 0,0 1 0 0 0,0 0 1 0 0,0-1-1 0 0,0 1 0 0 0,1 0 0 0 0,-1-1 1 0 0,0 1-1 0 0,7-4-5968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11T22:05:12.339"/>
    </inkml:context>
    <inkml:brush xml:id="br0">
      <inkml:brushProperty name="width" value="0.05" units="cm"/>
      <inkml:brushProperty name="height" value="0.05" units="cm"/>
      <inkml:brushProperty name="color" value="#E71224"/>
    </inkml:brush>
  </inkml:definitions>
  <inkml:trace contextRef="#ctx0" brushRef="#br0">59 30 12296 0 0,'0'0'1225'0'0,"-15"-8"-1106"0"0,-29-13 3290 0 0,47 23-3181 0 0,-1 0 0 0 0,1 0 0 0 0,-1 0 0 0 0,1 0 0 0 0,-1 1 0 0 0,0-1 0 0 0,0 1 0 0 0,0-1 0 0 0,-1 1 0 0 0,1 0 0 0 0,2 5 0 0 0,-4-7-187 0 0,1 0 1 0 0,-1 0-1 0 0,1 0 1 0 0,-1 0-1 0 0,1 0 1 0 0,0 0 0 0 0,0 0-1 0 0,-1 0 1 0 0,1-1-1 0 0,0 1 1 0 0,0 0-1 0 0,1 0 1 0 0,5 6 79 0 0,38 46 412 0 0,-27-27-261 0 0,-8-14-170 0 0,-1 1-1 0 0,0 1 0 0 0,-1-1 0 0 0,9 25 0 0 0,-9-15-60 0 0,-4-10-29 0 0,0 0 0 0 0,11 21 0 0 0,114 211 41 0 0,-94-175 18 0 0,-26-45 48 0 0,-9-25-119 0 0,1 0 0 0 0,-1 0 0 0 0,0 0 1 0 0,0 1-1 0 0,0-1 0 0 0,0 0 0 0 0,0 0 1 0 0,0 0-1 0 0,0 1 0 0 0,0-1 0 0 0,1 0 1 0 0,-1 0-1 0 0,0 1 0 0 0,0-1 0 0 0,0 0 1 0 0,0 0-1 0 0,0 1 0 0 0,0-1 0 0 0,0 0 0 0 0,0 0 1 0 0,0 1-1 0 0,0-1 0 0 0,-1 0 0 0 0,1 0 1 0 0,0 0-1 0 0,0 1 0 0 0,0-1 0 0 0,0 0 1 0 0,0 0-1 0 0,0 0 0 0 0,0 1 0 0 0,-1-1 1 0 0,1 0-1 0 0,0 0 0 0 0,0 0 0 0 0,0 1 1 0 0,0-1-1 0 0,-1 0 0 0 0,1 0 0 0 0,0 0 1 0 0,0 0-1 0 0,0 0 0 0 0,-1 0 0 0 0,1 1 0 0 0,0-1 1 0 0,0 0-1 0 0,-1 0 0 0 0,1 0 0 0 0,0 0 1 0 0,0 0-1 0 0,-1 0 0 0 0,1 0 0 0 0,-12 0-29 0 0,12 0 18 0 0,-3-1-58 0 0,0-1-1 0 0,0 1 1 0 0,0-1 0 0 0,-1 0 0 0 0,2 1 0 0 0,-1-1 0 0 0,-3-3 0 0 0,-3-2-68 0 0,7 6 150 0 0,1 1-1 0 0,-1-1 0 0 0,1 0 0 0 0,-1 0 1 0 0,1 0-1 0 0,-1-1 0 0 0,1 1 1 0 0,0 0-1 0 0,-1 0 0 0 0,1-1 0 0 0,0 1 1 0 0,0-1-1 0 0,0 1 0 0 0,0-1 0 0 0,0 0 1 0 0,0 1-1 0 0,1-1 0 0 0,-1 0 1 0 0,1 1-1 0 0,-1-1 0 0 0,1 0 0 0 0,-1 0 1 0 0,1 0-1 0 0,0 1 0 0 0,0-1 0 0 0,0 0 1 0 0,0 0-1 0 0,0 0 0 0 0,0 1 1 0 0,1-1-1 0 0,-1 0 0 0 0,1 0 0 0 0,0-2 1 0 0,0-1 9 0 0,0 1 0 0 0,0-1 0 0 0,0 0 0 0 0,-1 1 0 0 0,0-1 1 0 0,0 0-1 0 0,0 0 0 0 0,-1 1 0 0 0,1-1 0 0 0,-1 0 0 0 0,0 1 0 0 0,-3-7 0 0 0,-2-6-45 0 0,-18-32-1 0 0,11 25 46 0 0,-3-4-22 0 0,10 18 0 0 0,1 0 0 0 0,0-1 0 0 0,-7-18 0 0 0,-9-40 0 0 0,-14-33 0 0 0,33 99 5 0 0,1 3 12 0 0,1-1 0 0 0,-1 1 1 0 0,1-1-1 0 0,0 0 0 0 0,0 1 1 0 0,-1-1-1 0 0,1 1 0 0 0,0-1 1 0 0,0 0-1 0 0,0 1 0 0 0,0-1 1 0 0,0 1-1 0 0,0-1 0 0 0,0 0 0 0 0,0 1 1 0 0,0-1-1 0 0,0 1 0 0 0,0-1 1 0 0,0 0-1 0 0,0 0 0 0 0,0 0 50 0 0,3 3-37 0 0,-1 1-1 0 0,0 0 1 0 0,0-1 0 0 0,0 1-1 0 0,-1 0 1 0 0,1 0 0 0 0,-1 0-1 0 0,1 1 1 0 0,-1-1 0 0 0,1 4-1 0 0,4 36 22 0 0,-1-8 1 0 0,1-15-68 0 0,1-1-1 0 0,15 30 0 0 0,4 15-69 0 0,59 153-106 0 0,-62-148 129 0 0,-16-46 45 0 0,11 26-1 0 0,-15-44-40 0 0,-2-3-1 0 0,-1-1-1 0 0,1 1 0 0 0,0 0 0 0 0,0 0 0 0 0,-1 0 0 0 0,1 0 0 0 0,-1 0 0 0 0,0 0 0 0 0,1 3 0 0 0,-11-20-187 0 0,-32-60 671 0 0,19 39-334 0 0,-17-24-89 0 0,25 39 72 0 0,-23-43 0 0 0,29 45 0 0 0,0-1 0 0 0,-5-21 0 0 0,5 16 35 0 0,6 21-81 0 0,2 0-1 0 0,-1 0 1 0 0,0 0-1 0 0,1-1 1 0 0,-1-4-1 0 0,-3-23 134 0 0,5 30 249 0 0,1 4-352 0 0,-1 0 1 0 0,1-1-1 0 0,0 1 1 0 0,-1 0-1 0 0,0-1 1 0 0,1 1-1 0 0,-1 0 1 0 0,0-1-1 0 0,0 1 1 0 0,0 2-1 0 0,2 7-25 0 0,0 1-1 0 0,0 0 0 0 0,1 0 0 0 0,1-1 0 0 0,0 1 1 0 0,10 18-1 0 0,2 10-127 0 0,15 47-175 0 0,69 141 0 0 0,3-29 325 0 0,-102-198-53 0 0,0 1-1 0 0,0-1 1 0 0,-1 1-1 0 0,1 0 1 0 0,0 0-1 0 0,-1-1 0 0 0,1 1 1 0 0,-1 0-1 0 0,0 0 1 0 0,0-1-1 0 0,0 1 1 0 0,1 0-1 0 0,-1 0 1 0 0,-1 0-1 0 0,1 0 1 0 0,0-1-1 0 0,0 1 1 0 0,-1 0-1 0 0,1 0 0 0 0,-1-1 1 0 0,0 1-1 0 0,1 0 1 0 0,-1-1-1 0 0,0 1 1 0 0,0 0-1 0 0,-2 2 1 0 0,3-3-82 0 0,-2-2-60 0 0,1 1 131 0 0,0 0-1 0 0,-1-1 1 0 0,1 1-1 0 0,0-1 1 0 0,-1 0-1 0 0,1 1 1 0 0,0-1-1 0 0,0 0 1 0 0,0 0-1 0 0,0 0 1 0 0,0 0 0 0 0,0 0-1 0 0,0 0 1 0 0,0 0-1 0 0,0 0 1 0 0,0 0-1 0 0,1 0 1 0 0,-1 0-1 0 0,0 0 1 0 0,1-1-1 0 0,-1 1 1 0 0,1 0-1 0 0,-1-3 1 0 0,-6-8-4 0 0,-73-142 445 0 0,16 28-804 0 0,14 20 616 0 0,38 77-148 0 0,6 17-41 0 0,5 11 31 0 0,0-1-1 0 0,0 1 1 0 0,0 0 0 0 0,1-1-1 0 0,-1 1 1 0 0,0-1-1 0 0,1 1 1 0 0,0 0-1 0 0,-1-1 1 0 0,1 0 0 0 0,-1-2-1 0 0,10 12 217 0 0,8 12-157 0 0,-1 1-1 0 0,0 0 0 0 0,15 30 1 0 0,31 73-42 0 0,-19-35-804 0 0,-31-63 26 0 0,-11-22 364 0 0,0 0 0 0 0,1 0 1 0 0,-1 0-1 0 0,1 0 0 0 0,0 0 0 0 0,0-1 1 0 0,1 1-1 0 0,-1-1 0 0 0,1 0 0 0 0,-1 0 1 0 0,1 1-1 0 0,0-2 0 0 0,7 6 0 0 0,1-1-1064 0 0,-9-5-126 0 0,-6-6-28 0 0,-14-13-5 0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3:31.650"/>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2166-2188 1008 0,'0'0'28'0,"0"0"7"0,0 0-35 0,0 0 0 0,0 0 0 0,0 0 0 15,0 0 94-15,0 0 12 0,0 0 2 0,0 0 1 16,0 0-46-16,0 0-10 0,0 0-1 0,0 0-1 15,0 0-11-15,0 0-3 0,0 0 0 0,0 0 0 16,0 0 23-16,0 0 5 0,5-7 1 0,-5 7 0 16,0 0 0-16,0 0 0 0,4-3 0 0,1 0 0 15,-5 3-24-15,4-11-5 0,0 8-1 0,-4 3 0 16,4-11-17-16,5 11-4 0,-5 4-1 0,-4-4 0 0,0 0-4 16,0 0-1-16,8-7 0 0,-8 7 0 0,0 0 19 0,0 0 4 15,0 0 1-15,0 0 0 0,0 0-5 0,0 0-2 16,0 0 0-16,0 0 0 0,0 0-17 0,0 0-9 15,0 0 10-15,0 0-10 0,0 0 26 0,0 0-1 16,-4 7 0-16,0 3 0 0,-9 4-8 0,5-1-1 16,-10 4-1-16,2 3 0 0,-5 1-15 0,-5 13 11 15,1-3-11-15,-1 16 10 0,-3-3-10 0,-1 4 0 16,0-4 0-16,1-3 0 0,3-4 0 0,1 4 0 16,-1-7 0-16,5 0 0 0,0-10 8 0,4 2-8 0,4-5 12 15,0-1-4-15,1-3-8 0,3-10 0 16,5 0 0-16,4-7 0 0,0 0 0 0,0 0-12 0,0 0 2 15,0-7 1 1,4-3-111-16,1-4-21 0,-5-3-5 0</inkml:trace>
  <inkml:trace contextRef="#ctx0" brushRef="#br0" timeOffset="1">2260-2110 1497 0,'0'0'32'0,"0"0"8"0,0 0 0 0,0 0 4 0,0 0-36 0,0 0-8 0,0 0 0 16,0 0 0-16,0 0 89 0,0 0 16 0,4 10 3 0,-4-10 1 15,0 4-41-15,0-4-8 0,4 10-1 0,-4-10-1 16,0 7-34-16,0-7-6 0,5 6-2 0,-1-6 0 15,-4 0-16-15,0 14 0 0,4-4 8 0,-4 0-8 16,0 0 0-16,0-3-12 0,0 0 1 0,0 10 1 16,0-10-30-1,0-7-5-15,0 3-2 0,0-3 0 0,0 0 47 0,0 0 21 0,0 0-1 0,0 0-1 16,0 0-31-16,0-3-5 0,0-4-2 0,-4-10 0 16,4 10 19-16,0-3 0 0,0-3 0 0,-4-4 0 15,4 3 8-15,0 4 6 0,0 0 1 0,-5-4 0 16,5 4-6-16,0 3-1 0,0 3 0 0,0 4 0 15,0 0 7-15,0 0 1 0,0 0 0 0,0 0 0 0,0 0 6 0,0 0 2 16,0 0 0-16,0 4 0 0,-4 3-24 0,0 6 0 16,4 4 0-16,-4-3 8 0,4 3-8 0,0 3 8 15,-4-6-8-15,4 3 8 0,0 3-8 0,0-3 0 16,0-7-8-16,0 11 8 0,-5-15-12 0,5 2 2 16,0-8 1-16,0 0 0 0,0 0 1 0,0 0 0 15,0 0 0-15,-4-8 0 0,-1-2-4 0,1-10 0 16,4 13 0-16,-4-10 0 0,4-3 12 0,-4 6 0 15,4-3 0-15,0-3 0 0,0 6 8 0,0-3 3 16,0 0 1-16,4 4 0 0,-4 6 1 0,0-3 1 16,0 3 0-16,0 7 0 0,0 0-14 0,0 0 8 15,0 0-8-15,0 0 0 0,0 0 34 0,4 10 1 16,0-3 0-16,-4 7 0 16,0 3-56-16,0 0-11 0,0 0-3 0,0 3 0 0,0-7 35 0,-4 1 0 0,4 10 0 15,-4-11 0 1,4-2-109-16,-4-1-15 0,0 0-4 0,4-10 0 0</inkml:trace>
  <inkml:trace contextRef="#ctx0" brushRef="#br0" timeOffset="2">2205-2164 752 0,'0'0'16'0,"0"0"4"0,0 0 1 0,0 0 0 0,0 0-21 0,0 0 0 0,0 0 0 16,0 0 0-16,0 0 89 0,0 0 14 0,0 0 2 0,0 0 1 15,0 0-26-15,0 0-4 0,0 0-2 0,0 0 0 16,0 0 2-16,0 0 0 0,0 0 0 0,0 0 0 16,0 0-8-16,0 0-2 0,0 0 0 0,0 0 0 15,0 0-3-15,0 0-1 0,0 0 0 0,0 0 0 16,0 0-3-16,0 0-1 0,0 0 0 0,0 0 0 15,0 0-14-15,0 0-4 0,0 0 0 0,0 0 0 16,0 0-22-16,0 0-5 0,0 0-1 0,0 0 0 16,0 0 0-16,0 0 0 0,0 0 0 0,0 0 0 15,8 0-4-15,-8 0-8 0,0 0 11 0,9 3-11 16,-5-3 32-16,4 4 0 0,-8-4 0 0,4 6 0 16,5 1-17-16,0 0-4 0,-5-1-1 0,4-2 0 15,1 10 2-15,-1-1 1 0,1 1 0 0,0-1 0 16,-1 11 8-16,0-7 2 0,5 0 0 0,0 10 0 0,3-10-4 15,-3 14-1-15,4-8 0 0,4 12 0 0,-3-12 6 0,-2 11 2 16,5-10 0-16,-4 10 0 0,5-17-4 16,-5 10-1-16,4-10 0 0,-8 3 0 0,4-2-3 0,4-9-1 15,-13 2 0-15,5 3 0 16,0-8-28-16,4 4-5 0,-13-6-2 0,4 3 0 16,1-4-123-16,-1 0-25 0,-3 1-5 0,3 3-1 0</inkml:trace>
  <inkml:trace contextRef="#ctx0" brushRef="#br0" timeOffset="3">1747-1706 1335 0,'0'0'29'0,"0"0"7"0,0 0 0 0,0 0 2 0,0 0-30 0,0 0-8 0,0 0 0 0,0 0 0 16,0 0 62-16,0 0 11 0,0 0 3 0,0 0 0 15,0 0-4-15,0 0-1 0,0 0 0 0,0 0 0 16,0 0-15-16,0 0-2 0,0 0-1 0,0 0 0 0,0 0-25 16,0 0-4-16,0 0-2 0,0 0 0 0,9-6 10 0,-5 6 1 15,4-8 1-15,-8 8 0 0,0 0-21 0,0 0-4 16,4 0-1-16,-4 0 0 0,9 0 2 0,-9 0 0 15,4 0 0-15,-4 0 0 0,0 0-10 0,0 0 12 16,9 4-12-16,-1-4 12 0,1 0-12 0,-9 0 10 16,8 0-10-16,1 0 10 0,-1 0 20 0,0 0 4 15,1 0 1-15,-1 0 0 0,1 0-35 0,0-7 0 16,3 4 0-16,1 3 0 0,-1 0 13 0,2-4-4 16,-2 1-1-16,1-1 0 0,-1 1-8 0,1 0 8 15,4 3-8-15,0-7 8 0,-4 4 4 0,-1 3 0 0,1 0 0 16,0 0 0-16,4 0-4 0,-4 0 0 0,3 0 0 0,2 0 0 15,-6 0 20-15,5-4 3 0,0 4 1 0,0-3 0 16,0 3-16-16,0 0-4 0,0-4 0 0,-4 4 0 16,4-3-3-16,-1 3-1 0,-2 0 0 0,2 0 0 15,-3 0-8-15,0 0 8 0,3 0-8 0,-3 0 8 16,4 0 0-16,-4 0 0 0,4 0 0 0,0 3 0 16,-4 1-8-16,3-1 0 0,-3 4 0 0,4 0 0 15,0-4 28-15,-4 0 3 0,4 8 1 0,-4-8 0 16,4 0-32-16,-5-3 0 0,1 4 0 0,-5 3 0 15,1-7 0-15,0 3 0 0,-1 0 0 0,5-3 0 16,-9 0-72-16,4-3-20 16,1-3-4-16,4 2-1117 0</inkml:trace>
  <inkml:trace contextRef="#ctx0" brushRef="#br0" timeOffset="4">1777-1634 892 0,'0'0'25'0,"0"0"6"0,0 0-31 0,0 0 0 0,0 0 0 0,0 0 0 15,0 0 118-15,0 0 18 0,0 0 3 0,0 0 1 16,0 0-45-16,0 0-9 0,0 0-2 0,0 0 0 16,0 0-7-16,0 0-1 0,0 0-1 0,0 0 0 0,0 0 11 15,0 0 2-15,0 0 1 0,0 0 0 16,0 0-20-16,0 0-4 0,0 0-1 0,0 0 0 0,0 0-41 0,0 0-9 15,0 0-2-15,0 0 0 0,0 0-3 0,0 0-1 16,0 0 0-16,0 0 0 0,4 3-8 0,-4-3 8 16,0 0-8-16,8 3 8 0,1-3 0 0,-5 4 0 15,5-1 0-15,-1 0 0 0,1-3-8 0,-1 0 0 16,0 4 0-16,1-4 0 0,3 0 0 0,-3 0 0 16,0 0 0-16,3 0 0 0,1 0 0 0,-5 0 0 15,6 0 0-15,-2 0 0 0,1-4 28 0,-5 8 3 16,5-4 1-16,-1 0 0 0,-3 0-32 0,4 0 0 15,0 0 0-15,-1 0 0 0,1-4 0 0,4 1 0 0,-4 3 0 16,4-3 0-16,-1-1 12 0,6 4-4 0,-5-3-8 16,-1 0 12-16,2-5-12 0,-1 2 11 0,4 3-11 0,-5 3 10 15,2-8 2-15,-1 8 0 0,-1-3 0 0,-2 3 0 16,2-6-4-16,1 6 0 0,4-7 0 0,-4 7 0 16,0 7-8-16,0-7 0 0,0 0 0 0,0 0 0 15,0 6 0-15,0-6 0 0,0 3 0 0,0 1 0 16,-4 0 0-16,-1-1 0 0,1 7 0 0,0-6 0 15,0-4 28-15,-5 3 3 0,5 0 1 0,-1 4 0 16,1-7-42-16,0-7-8 0,4 7-2 0,0-3 0 16,-9 0-72-16,1-5-14 15,4-1-3-15,-5 1-1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3:31.655"/>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2279 1548 0,'0'0'34'0,"0"0"7"0,0 0 2 0,0 0 0 0,0 0-35 0,0 0-8 15,0 0 0-15,4-7 0 0,5 0 88 0,-13 4 16 16,8-4 4-16,0 0 0 0,-4-10-24 0,4 11-4 0,0-1 0 0,-4 4-1 16,5-1-24-16,-1-3-5 0,-4 4-1 0,0 3 0 15,4-3-34-15,-4 3-7 0,8-11-8 0,-8 4 11 16,0 7 25-16,0-7 4 0,0 1 2 0,0 6 0 15,0-4-22-15,0 4-5 0,0-6-1 0,0 6 0 16,0-7-5-16,0 7-1 0,0-10 0 0,0 10 0 16,0-7-8-16,0 7 0 0,0-7 0 0,0 0 0 15,0 7 0-15,0-7 0 0,-8 1 0 0,8 6 0 16,0-7 0-16,0 7 0 0,0-10 0 0,-4 6 0 16,4-2 0-16,0 6 0 0,-4-14 0 0,4 7 0 15,0 4 0-15,0-7 0 0,0-1 0 0,-5 5 0 16,5-8 0-16,0 7 0 0,0 1 0 0,0-8 0 15,0 7 0-15,-4-3 0 0,4 7 0 0,0-8 0 16,0-2 13-16,-4 2 1 0,4 2 0 0,0 1 0 16,0-5-14-16,0 13 0 0,0-17 0 0,4 7 0 15,-4 3 8-15,0-3-8 0,0 3 0 0,0-10 0 0,0 7 0 0,4 0-21 16,-4 0 3-16,0 3 1 0,0-11 17 0,5 9 0 16,-5-2 0-16,0 5 0 0,4-1 11 0,-4 0 5 15,4-10 2-15,-4 10 0 0,8 1-29 0,-8-2-5 16,0 2-2-16,0-1 0 0,0-3 18 0,0 0 0 15,0-1 0-15,5 8 0 0,-5-4 0 0,4 4 0 16,-4-7 0-16,0 6 0 0,4-6 0 0,-4 3 0 16,9 0 0-16,-9 4 0 0,0 3 0 0,0-3 0 15,4-4 0-15,-4-3 0 0,0 10 0 0,0-7 0 16,4 0 0-16,-4-3 0 0,0 7 0 0,0-8 0 0,0 8 0 16,0-7 0-16,-4 6 0 0,4-2 0 0,0 6 0 15,-4-7 0-15,4 0 0 0,0 0 0 16,0 1 0-16,0 6 0 0,-9-8 0 0,9-1 0 0,-4 1 0 0,4 2 0 15,-4-1 0-15,4-3 0 0,0 6 0 0,-5-2 0 16,5-5 0-16,0 1 0 0,0 3 0 0,0-3 0 16,0 0 11-16,0 0 5 0,0 0 2 15,0 0 0-15,0-1-18 16,0 1 0-16,0-3 0 0,-4-1 0 0,4 7 0 0,0-3 0 0,0-7 0 0,0 10 0 16,0-3 0-16,0 0 0 0,0 3 0 0,4-3-9 15,-4 3-4-15,0-3-1 0,5 3 0 0,-5 0 0 16,0 4 22-16,0-4 4 0,0 0 0 0,0-3 1 15,0 0-13-15,4 3 0 0,-4 0 0 0,0 4 0 16,0-4 0-16,0 0 0 0,0-3 0 0,0 0 0 16,0 3 0-16,4 1 0 0,-4-1 0 0,0 3 0 0,0-2 0 15,5-5-8-15,-5 5 8 0,0-2 0 0,0 2 0 16,4 3 0-16,-4-4-8 0,0 0 8 0,0 7-9 0,0-7 9 16,4-3-13-16,-4 6 5 0,0-2 8 0,0 6 9 15,4-7-1-15,-4 0-8 0,0 7 0 0,0-7 0 16,4 0-10-16,-4 7 10 0,0-10 0 0,0 10 0 15,0-6 0-15,0 6 0 0,0-4 0 0,0-6 0 16,0 7 0-16,0-4 0 0,0 0 0 0,-4 0 0 16,4-3 9-16,0 3-1 0,0 0-8 0,0 1 0 15,0-4 0-15,0 3 0 0,-4 3 0 0,4-9-12 16,0 6 12-16,0 0-12 0,0 4 12 0,0-7 9 0,0 0-1 16,0-1-8-16,0 8 0 0,-4-4 0 0,4 0 0 0,0 1 0 15,0 6 0-15,0-4 0 16,0-9-10-16,-4 2 10 0,4 4 0 0,0 1 0 0,0-1 0 0,-5 0 0 15,5-3 0-15,0-4 0 0,0 7 0 0,0 1 0 16,0-1 0-16,0 0 0 0,5 0 0 0,-5-6 0 16,0 3 0-16,0 3 0 0,0 3 9 0,0-2-1 15,0 2-8-15,4-3-10 16,-4-6 10-16,0 6-13 0,4 0 13 0,-4 1 0 0,0-2 0 0,4 5 0 16,-4-3 0-16,0-2 0 0,0-1 0 0,0 2 0 15,0 0 0-15,0 0 0 0,0 1 0 0,0 2 0 16,0-3 0-16,0-3 0 0,0 6 0 0,0-2 0 15,0-1 0-15,0 3 0 0,0 4 0 0,0-6 0 16,4-1 0-16,-4 0 0 0,0 7 12 0,0 0-12 16,0-10 0-16,0 10 0 0,0-3 0 0,0 3-12 15,0-11 12-15,0 5 0 0,0-1 0 0,0 3 0 0,0 4 0 16,0-10 0-16,0 0 0 0,0 7 0 0,0 3 0 16,-4-10 0-16,4 6 0 0,-4-6 0 0,4 10-12 0,0-7 12 15,0 0-13-15,-4-3 5 0,4 3 0 0,-4 4 0 16,4-4 0-16,0-7 0 0,-5 8 8 0,5-1-12 15,0-6 12-15,-4 5-12 0,4-2 12 0,0 7-8 16,0-11 8-16,0 5-8 0,0 1 8 0,0 2 0 16,0-5-9-16,0 1 9 0,0 3-9 0,0-6 9 15,0 6-12-15,4-3 12 0,-4 3-9 0,0 0 9 16,5-13 0-16,-5 13-9 0,0-3 9 0,4 3 0 16,-4-3 0-16,0 3 0 0,4-10 0 0,-4 11 0 0,0-2 0 15,4 2 0-15,-4-1 0 0,0 0 0 0,4-3 0 16,-4 10 0-16,0-10 0 0,0 10 0 0,5-7 0 15,-5 4 0-15,0 3 0 0,4-7 9 0,-4 7-9 0,0 0 0 16,0 0 0-16,0-4 0 0,0 4 0 0,0-6 0 16,0 6 8-16,0 0-8 0,0-4 0 0,0 4 0 15,0 0 0-15,0 0 0 0,0 0 0 0,0 0 0 16,0 0 0-16,0 0 0 0,0 0 0 0,0 0 0 16,0 0 0-16,0 0 0 0,0 0 0 0,0 0 0 15,0 0 0-15,0 0 0 0,0 0 0 0,0 0 0 16,0 0 0-16,0 0 0 0,0 0 0 0,0 0 0 15,-4-10 0-15,4 10 0 0,0 0 0 0,0 0-752 16,0 0-148-16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3:31.656"/>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212 64 813 0,'0'0'17'0,"0"0"4"0,0 0 1 0,0 0 2 0,0 0-24 0,0 0 0 0,0 0 0 0,0 0 0 15,0 0 78-15,0 0 10 0,0 0 3 0,0 0 0 16,0 0-15-16,0 0-4 0,4-6 0 0,-4 6 0 0,0-10-8 0,0 10-3 16,0 0 0-16,0-7 0 0,0 0-25 0,0 7-4 15,0-7-2-15,0 7 0 0,0 0 27 0,0 0 6 16,0-3 1-16,0-4 0 0,0 7 0 0,0 0 0 15,-4-7 0-15,4 7 0 0,0 0-52 0,0-10-12 16,0 10 0-16,0 0 0 0,0 0 0 0,0 0 0 16,0 0 0-16,0 0 0 0,0 0 47 0,0 0 6 15,0 0 2-15,0 0 0 0,0 0-37 0,0 0-7 16,0 0-2-16,0 0 0 0,4 10 44 0,-4-3 9 16,0 3 2-16,4-3 0 0,-4 7-52 0,0 2-12 0,4-5 0 0,-4-1 0 15,0 14 0-15,5-11 0 0,-5 4 0 16,0-3 0-16,4 10 8 0,-4-11 0 0,0 1-8 0,0 10 12 15,0-11-4-15,0 1-8 0,0 6 11 0,0-6-11 16,0 0 8-16,0 2-8 0,0-2 0 0,0 0 0 16,0 3 0-16,0-4-19 0,0-3 4 0,0 0 1 15,0 1 14-15,-4 6 0 0,4-7 0 0,0 3 0 16,0-2 0-16,0 2 0 0,0 1 0 0,-5-1 0 16,5-3 0-16,0 7 0 0,0-6 0 0,0 5 0 15,0 1 0-15,0-3 0 0,0 0 0 0,0 6 0 16,0-7 0-16,0-2 0 0,0 6 0 0,0 0 0 15,0-4 21-15,-4 1 7 0,4 6 2 0,0-6 0 16,0-4-48-16,0 4-10 0,0 0-1 0,-4 3-1 16,4-8 30-16,0 5 0 0,0 3 0 0,-4-7 0 15,4 1 0-15,0-1 0 0,0 3 0 0,-4-3 0 16,4 1 19-16,0-5 9 0,-5 5 3 0,5 2 0 16,0-6-50-16,0 0-9 0,-4 3-3 0,4-3 0 0,0-7 50 0,0 6 9 15,0 8 3-15,0-14 0 16,-4 7-50-16,4 0-9 0,0 3-3 0,-4 0 0 0,4-3 31 15,0 3 0-15,0-3 0 0,0 3 0 0,0-3 17 0,0 3 10 16,0 3 1-16,0-2 1 16,0-1-46-16,0-3-10 0,0 3-1 0,4 4-1 0,-4-4 29 0,0-3 0 15,0 3 0-15,0 7 0 0,0-4 0 0,-4-3 0 16,4-3 0-16,0 3 0 0,-5 11 0 0,5-11 0 16,0 0 0-16,-4 1 0 0,4-2 0 0,0 12 0 0,0-14 0 15,0 3 0-15,0 0 0 0,-9 7 0 0,9-10 0 16,0 3 0-16,0 0 0 0,0 0 0 0,0 1 0 0,0 2 0 15,0-6 0-15,-4 3 0 0,4-3 0 0,0 7 0 16,0-4 0-16,0-4 0 0,0 5 0 0,0-5 0 16,0 2 0-16,0 5 0 0,0-6 0 0,0-7 0 15,0 6 0-15,0-6 0 0,0 11 0 0,0-4 0 16,0-1 0-16,0 8 0 0,0-14 0 0,0 3 0 16,0 11 0-16,0-14 0 0,0 0 0 0,0 7 0 15,0 3 0-15,0 3 0 0,0-6 0 0,0 0 0 16,0-7 0-16,0 7 0 0,0 3 0 0,0-3 0 15,0 6 12-15,0-9 9 0,0-4 2 0,0 10 0 16,0 0-37-16,0-3-7 0,0 0-2 0,0 6 0 16,0-6 37-16,0 3 7 0,0 0 2 0,0 7 0 15,0-7-23-15,-4-2 0 0,4 5 0 0,0-3 0 16,0 11-14-16,0-12-7 0,0 2-2 0,-4 3 0 0,4 3 23 16,0-7 0-16,0 3 0 0,0-3 0 0,0 4 0 0,-4-7 0 15,4 3 0-15,0 0 0 0,0 0 0 16,0 0 0-16,0-3 0 0,-5 3 0 0,5-6 0 0,0 6 0 15,0-3 0-15,0 3 0 0,0-3 0 0,0 0 0 16,0-7 0-16,0 7 0 0,-4-1 0 0,4 1 0 16,0 0 0-16,0 3 0 0,0-10 0 0,0 0 0 15,0 7 0-15,0-7 0 0,-8 3 0 0,8-3 0 16,0 7 0-16,0-7 0 0,0 0 0 0,0 0 0 16,0 0 0-16,0 10 0 0,8-3 0 0,-8-7 0 0,0 0 0 15,0 0 0-15,0 0 0 0,0 7 0 0,0-7 0 16,4 13 0-16,-4-13 0 0,0 0 0 0,5 7 0 0,-5-7 0 15,0 0 0-15,0 7 0 0,0-7 0 0,0 0 0 16,4 10 0-16,-4-10 0 0,0 7 0 0,0-7 0 16,0 0 0-16,0 0 0 0,0 0 0 0,0 0 0 15,0 0 0-15,0 0 0 0,0 0 0 0,0 0 0 16,0 0 0-16,0 0 0 0,0 0 0 0,0 0 0 16,0 0 0-16,0 0 0 0,0 0 0 0,0 0 0 15,0 0 0-15,0 0 0 0,0 0 0 0,0 0 0 16,0 0 0-16,0 0 0 0,0 0 0 0,0 0 0 15,0 10 0-15,0-10 0 0,0 0 0 0,0 0 0 16,0 0 0-16,0 0 0 0,0 0 0 0,0 0 0 16,-4 10 0-16,4-10 0 0,0 0 0 0,0 0 0 15,0 0 0-15,0 0 0 0,0 0 0 0,0 0 0 16,0 0 0-16,0 0 0 0,0 0 0 0,0 0 0 0,0 0 0 16,0 0 0-16,-5 4 0 0,5-4 0 0,-12 3 0 0,3 0 0 15,0 1 0-15,1-4 0 0,4 0 0 16,-13 0 0-16,4 3 0 0,5-3 0 0,-5 0 0 0,0 0 0 15,5 0 0-15,-5 0 0 0,5 0 0 0,-1 0 0 16,1 4 0-16,8-4 0 16,0 0-74-16,0 0-10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3:31.657"/>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186 145 1090 0,'0'0'24'0,"0"0"4"0,0 0 2 0,0 0 2 0,0 0-32 0,0 0 0 0,0 0 0 0,0 0 0 15,0 0 76-15,0 0 10 0,0 0 2 0,0 0 0 0,0 0-22 16,0 0-4-16,0 0-1 0,0-4 0 0,0 4-26 0,-5-6-6 15,5-8-1-15,-4 8 0 0,4 6 29 0,0 0 6 16,0 0 1-16,0 0 0 0,0 0-20 0,0 0-4 16,0 0-1-16,0 0 0 0,0 0-19 0,0 0-3 15,-5-8-1-15,5 8 0 0,0-3-16 0,0 3 10 16,0 0-10-16,0 0 8 0,0 0-8 0,0 0 0 16,0 0 0-16,0 0 8 0,0 0 0 0,0 0-8 15,0 0 12-15,0 0-4 0,0 0-8 0,0 0 0 16,0 0 0-16,0 0-11 0,0 0 60 0,-4 3 12 0,0 5 3 15,4 9 0-15,0-8-64 0,0 2-18 0,0-1-1 0,0 0 0 16,0 11 19-16,0-8 0 0,0 8 0 0,0 6 0 16,-4-7 0-16,4 11 0 0,0-11 0 0,0 10 0 15,0-12 8-15,0 8-8 0,0 2 0 0,0 6 9 16,4 0-9-16,-4 0 0 0,4 0 0 0,-4 10 8 16,4 0 3-16,-4 0 0 0,5-10 0 0,-5 10 0 15,0-3-11-15,0 3-11 0,0-17 3 0,0 7 0 16,0-3 8-16,0-1 11 0,-5 4-3 0,10 1 0 15,-5-9-8-15,0 9 0 0,0-8 0 0,0 3 0 16,0-3 0-16,0-3-14 0,0 3 3 0,0-6 1 16,0-4 10-16,0-4 14 0,0 7-3 0,0-12-1 15,-5-2-10-15,5-6 0 0,0 0 0 0,0 0 0 16,0 0 0-16,0 0 0 0,0-6 0 0,-4-8 0 16,4-3-13-16,0 3-5 0,0 1-1 0,0 2 0 0,0-12 31 15,0 9 5-15,-8 1 2 0,8-11 0 16,-4 10-19-16,4-3 0 0,0-10 0 0,-5 14 0 0,5-12 0 0,-4 9 0 15,4-4 0-15,-4-5 0 0,4 5 0 0,0-7 0 16,-4 3 0-16,4-6 0 0,0-5 0 0,0 5 0 16,-4-14 0-16,4 0 0 0,0 0 0 0,-5 0 0 15,1 10 0-15,4-10 0 0,-4 3 0 0,4 7 0 16,-5 0 0-16,5-4 0 0,0 5 0 0,-4-1 0 16,4-1 0-16,0-2 0 0,0 7 0 0,0-1 0 15,0-6 0-15,-4 13 0 0,4-3 0 0,0 3 0 16,0 0 0-16,-4 7 0 0,4 0 0 0,0 1 0 15,0 2 0-15,-4 3 0 0,4 1 0 0,0 3 0 0,0-6 0 16,0 6 0-16,0 7 0 0,0 0 0 0,0 0 0 16,0 0 0-16,0 0 0 0,0 0 0 0,0 0 0 0,0 0 0 15,0 0 0-15,4 7 0 0,-4 0 0 0,4 6 0 16,0-9 0-16,-4 6 0 0,4-3 0 0,1-1 0 16,-5 2 0-16,4 5 0 0,-4-6 0 0,0 3 0 15,4-4 0-15,-4 5 0 0,5 9 0 0,-5-9 0 16,0 2 0-16,4-3 0 0,-4 11 0 0,0-8 0 15,0 1 0-15,0 9 0 0,0-6 0 0,-4 0 0 16,4 4 0-16,-5-4 0 0,5 3 0 0,-4 0 0 16,4-6 0-16,-4 10 0 0,-1-7 0 0,1 3 0 15,0 1 0-15,4 2 0 0,-4 5 0 16,0 2 0-16,4 4-12 0,-5 4-7 0,1 2-1 0,0-2 0 16,0 6-21-16,0 3-5 0,-1-2-1 15,-3-1 0-15,4-10 15 0,-1 3 4 16,5 4 0-16,-4-1 0 0,0 1 7 0,-1 3 1 0,1 0 1 0,4-3 0 0,0 7 4 15,-4-4 1-15,4 4 0 0,0-15 0 0,0-2 14 0,-4-4 0 16,4 0 0-16,-4-3 0 0,4-7 0 16,0-4 0-16,-5 4 0 0,5-9 0 15,0-2-54-15,0-6-8 0,-8 11-2 0,8-11 0 16,0 0 52-16,0 0 12 0,0 0 0 0,0 0 0 0,0 0 0 0,0 0 0 16,0 0 0-16,0 0 0 0,0 0 0 0,0 0 0 15,0 0 0-15,0 0 0 0,0 0 48 0,8-11 13 16,-8 8 3-16,5-8 0 0,-5 5-52 0,4-5-12 0,0 5 0 15,-4-8 0-15,8 7 0 0,-8-3 0 0,0-7 0 16,5 4 0-16,-1-4 0 0,0-7 0 0,1 7 0 16,-1-14 0-16,0 7 0 0,0-6 0 0,1 6 0 0,-5-13 0 15,4 13 8-15,0-10-8 0,0 7 11 16,-4 0-11-16,4-1 8 0,-4 1-8 0,5-3 0 0,-5-1 0 16,4-3 0-16,-4 0 0 0,4-13 0 0,-4 3 0 15,0 3 0-15,4 4 0 0,-4-4-13 0,0 4 5 16,0 9 8-16,0-5 0 0,0 12 0 0,0-3 0 15,0 4 0-15,0 6 16 0,0-3-4 0,0 7-1 16,0 0-11-16,0 3 0 0,4 0 0 0,-4-3 0 16,0 7 0-16,0 3 0 0,0 0 0 0,0 0 0 15,0 0 0-15,0 0-16 0,0 0 4 0,0 0 1 16,0 0 37-16,0 0 7 0,0 0 2 0,-4 10 0 16,4 0-5-16,0 0-1 0,0 0 0 0,0 4 0 15,0 0-29-15,4 3 0 0,-4-4 0 0,0 15 0 0,5-11 0 16,-5 13 0-16,4-10 0 0,-4 18 0 0,0-11 11 15,0 10-11-15,0 0 12 0,0-3-12 0,0-3 0 16,0 3 0-16,0-3 0 0,0 3-12 0,0-1 12 16,0 1 8-16,-4 7 0 0,4-3-8 0,0 9 0 0,-5-3 0 15,5 0-10-15,0-3 10 0,0 3 0 0,-4-3 0 16,4 0 14-16,0-4-4 0,0-6-10 0,0 3-12 16,0 0 2-16,0-1 1 0,4 2 9 0,-4-1 0 15,0-7 0-15,0 13 0 0,0-6 0 0,0-3 0 16,-4 3 0-16,0-7 0 0,0 7 0 0,0-7 0 15,-1 0 0-15,5-3 0 0,-12 0 0 0,8 0 0 0,-5-4 0 16,5-6 0-16,-5 2 26 0,5-5 7 0,-5 3 2 16,9-4 0-16,-8-3-25 0,4 3-10 0,4-4 8 15,0-6-8-15,0 0 25 0,-4 4 0 0,4-4 0 16,0 0 0-16,0 0-25 0,0 0 0 0,0 0 0 0,0 0 0 16,0 0 0-16,0 0 0 0,0 0 0 0,0 0 0 15,0-7 0-15,4-6 0 0,0 2 0 0,-4-3 0 16,8-3 0-16,-8-6 0 0,0-1 0 0,5-10 0 15,-1 4 0-15,-4-8 0 0,4 1 0 0,1-11 0 16,-5 7 0-16,4 1 0 0,0 2 0 0,-4-2 0 16,4 2 0-16,-4 1 0 0,5 3 0 0,-1-6 0 15,-4-5-46 1,12 4-14-16,-12 1-4 0,0 5 0 0,0-1 48 0,5 5 16 0,-5 10-9 0,4 1 9 16,-4-7-11-16,0 17 11 0,4-4-13 0,-4 1 5 15,4 2 8-15,-4 8 0 0,0-4 0 0,0 7 0 16,0 0 0-16,4-3 0 0,-4-1 0 0,0 4 0 0,0 0 0 15,0 0 0-15,0 0 0 0,0 0 0 0,0 0 0 16,0 0 0-16,0 0 0 0,0 0 0 0,0 0 0 16,-4 7 11-16,0 0-3 0,4 7 0 0,-4 6-8 0,0-3 0 15,4 3 0-15,-5 7 0 0,5-6 0 0,0 10 0 16,-12-1 0-16,8-3 0 0,4 4 0 16,-5-4 0-16,1 3-12 0,0-3 12 0,0 1-14 0,-1-1 5 15,1 4 1-15,0 9 0 0,-1-2 8 0,5-8 0 16,-8 14 0-16,4 0 0 0,0-3 0 0,-1-14-8 15,5 7 8-15,-8-3-8 0,4-7 8 0,4-4 0 0,-4 0 0 16,-1-3 0-16,5-7 0 0,-4 1 0 16,4-5 0-16,0-6 0 0,0 0-8 0,0 0 8 0,0 0-8 0,0 0 8 15,0 0 0-15,0 0 0 0,0 0 0 16,0 0 8-16,0 0-8 0,0 0 9 0,0 0-9 0,0 0 10 16,0 0-10-16,0 0 0 0,0 0 0 0,0 0 0 15,0-6 0-15,0 6 0 0,0-14 0 0,0 7 0 16,0-3 0-16,0 0 0 0,0-7 0 0,0 0 0 15,0 3 0-15,0-13 0 0,4 0-9 0,-4 3 9 16,5 1 0-16,-5-12-8 0,4 12 8 0,0-15 0 16,-4 8 0-16,8 3 0 0,-8-4 0 0,0 8 0 15,5-5-36-15,-1 1-4 16,-4-7-1-16,4 0 0 0,4 0 63 0,-8-3 13 0,0-4 2 0,5-3 1 16,-1 3-38-16,0 7 0 0,1-10 0 0,-5 3 0 15,4 14 11-15,0-7-3 0,-4 3 0 0,4 8 0 16,-4-4 9-16,5-1 2 0,-5 5 0 0,0-4 0 0,4-1-19 15,-4 5 0-15,4-8 0 0,-4 4-9 0,4 0 9 0,-4 0 0 16,4-1 8-16,-4 8-8 0,5-7 0 0,-1 7 0 16,-4-5 0-16,4 9 0 0,-4-1 0 0,4-3 0 15,-4 3 0-15,4 3 0 0,-4-7 0 0,0 8 0 16,0-1 0-16,5 1 0 0,-5 2 0 0,0 1 0 16,0 0 0-16,0 3 0 0,4-6 0 0,-4 6 0 15,0 0 0-15,-4-3 0 0,4 3-12 0,0 0 4 16,0-3 0-16,0 4 0 15,0-1-36-15,-5-3-8 0,5 2 0 0,0-1-1 0,0-2 37 0,0 1 16 0,0 7-12 16,0-8 12 0,0 8-54-16,0-11-3 0,5 4-1 0,-5 7 0 15,0-4 39-15,4 0 8 0,-4 7 2 0,0-6 0 0,0 6-8 0,4-11-2 0,-4 8 0 16,5-4 0 0,-5-3-13-16,0 3-4 0,4 0 0 0,-4 1 0 0,0-1 36 0,0-3 0 0,0-4 0 0,0 7 0 15,0-3 19-15,4 3 10 0,-4-7 3 0,4-2 0 16,-4 9-21-16,0 0-11 0,0 1 12 0,0-2-12 15,0 2 0-15,0-8 0 0,0 8 0 0,0-2 0 16,0 8 0-16,0 0 0 0,4-6 0 0,-4 2 0 16,0-2 0-16,0 6 0 0,5-4 8 0,-5 4-8 15,0-16 0-15,0 16 10 0,0-8-10 0,0 8 8 16,0-6 9-16,0-1 2 0,0 3 0 0,0-2 0 16,0-5-19-16,0 1 0 0,0 7 8 0,0-7-8 15,0 3 0-15,0 7 0 0,0 0 0 0,0 0 0 16,0 0 0-16,0 0 0 0,0 0 0 0,0 0 0 0,0 0 0 15,0 0 0-15,0 0 0 0,0 0 0 0,0 0 32 16,0 0 2-16,0 0 1 0,0 0 0 0,0 0-17 16,4 7-3-16,-4 3-1 0,0-10 0 0,0 13 1 15,4-6 0-15,-4 3 0 0,0 1 0 0,0-5-15 16,0 2 0-16,0 8 0 0,0-6 0 0,0 0 54 0,0-2 8 16,0-5 2-16,0-3 0 15,0 14-103-15,0-14-20 0,0 0-4 0,0 0-1 16,0 0-74-16,0 0-15 0,0 0-3 0,0 0-1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09-11T21:43:31.658"/>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2053-1733 990 0,'0'0'21'0,"0"0"5"0,0 0 1 0,4-3 1 0,5-7-28 0,-1 3 0 0,-4 0 0 0,5 0 0 15,-1 4 102-15,-4-7 14 0,-4 10 4 0,0 0 0 16,9-3-39-16,-9 3-7 0,0 0-2 0,0 0 0 16,0 0-11-16,0 0-2 0,-4 10-1 0,4-7 0 0,-5 7-17 15,-3-3-3-15,0 7-1 0,-1-4 0 0,-3 7-29 16,3-10-8-16,-3 9 0 0,-6 1 0 0,1 0 0 0,1 0 0 15,-2 1 0-15,2-5 0 0,-1 0 0 0,4 5 0 16,0-5 0-16,0 1 0 0,1-1 11 0,3-2-3 16,1-5 0-16,4-2 0 0,4-4-8 0,-9 3 0 15,9 1 0-15,0-4 0 0,0 0 0 0,0 0 0 16,0 0 0-16,0 0 0 0,0 0 0 0,0 0 0 16,0 0 0-16,0 0 0 0,0 0 8 0,0-14 0 15,0 14 0-15,0-10 0 0,9-7 4 0,-1 3 1 16,5 8 0-16,-1-1 0 0,1 0 27 0,0-7 6 15,4 8 1-15,0-2 0 0,4-1-22 0,-4 5-4 16,4-3-1-16,-4-6 0 0,4 10 10 0,-4-1 2 0,0 0 0 16,5 4 0-16,-6-6-32 0,-3 6 0 0,4 0 0 15,-4 0 0-15,-5 6 8 0,1-6 0 0,-1 0-8 16,-4 4 12-16,5 0-12 0,-5-1 0 0,-4 7 0 0,0-7 0 16,0 8 0-16,-4-8 0 0,0 3 0 0,-5 5 0 15,1-5 0-15,-1 5 0 0,1-4 8 0,-5 0-8 16,4-1 0-16,-3 4-13 0,3-3 2 0,-7 3 1 15,2-6-16 1,-2-1-3-16,-1 1-1 0,0-4 0 0,0 3 18 0,-4-3 3 0,4 3 1 0,0 1 0 16,0-1 8-16,4 1-8 0,-4-4 8 0,4 0-8 15,5 0 8-15,-1 0 0 0,9 0-9 0,0 0 9 16,-8 0 0-16,8 0 0 0,0 0 0 0,0 0 0 16,0 0 0-16,0 0 0 0,0 0 8 0,0 0-8 15,8 0 13-15,1-4-2 0,-1 4-1 0,5-3 0 16,0-1 18-16,4 4 3 0,0-3 1 0,4 0 0 15,0-1-20-15,1 1-3 0,-1-7-1 0,4 6 0 0,1-3 4 16,3 4 0-16,-3-4 0 0,-1 4 0 0,0 0-3 16,-3-1 0-16,-1 1 0 0,-4-1 0 0,0 1 21 15,-5 0 4-15,1 3 1 0,-5 0 0 0,1 0-35 16,-1 0 0-16,-8 0 0 0,0 0 0 0,0 0 0 0,0 0 0 16,0 0 0-16,0 0 0 0,0 0 0 0,0 0 0 15,-12 3 0-15,-1 0 0 16,0 1-24-16,-3-1-11 0,-2 4-2 0,2-4-1 0,-5 7 15 0,-1-6 3 15,5-1 1-15,0-3 0 16,-4 4-22-16,4 6-5 0,0-7-1 0,0 4 0 0,0-7 38 0,0 3 9 16,9 1 0-16,-5-1 0 0,5-3 0 0,-1 0 0 15,9 0 0-15,0 0 0 0,-9-3 0 0,9 3 0 0,0 0 0 16,0 0 0-16,5-7 0 0,-1 0 11 0,1 0-3 16,3-3 0-16,0 3-8 0,1-3 0 0,3 10 0 0,1-6 0 15,4 2 28-15,0-3 3 0,4 4 1 0,1-8 0 16,3 8-32-16,-4-3 0 0,5 2 0 0,-1 4 0 15,1-7 10-15,-1 4-1 0,-4 3 0 0,0 0 0 16,-4 0-9-16,0 3 0 0,5-3 0 0,-10 3 0 16,1-3 0-16,-5 0 8 0,1 8-8 0,-1-5 8 15,-8-3-8-15,0 6 0 0,4 5 0 0,-4-11 0 16,0 7 0-16,-8 0 0 0,4-1 0 0,-5 1 0 16,1-4 0-16,-5 4 0 0,1-3 0 0,-6 2-11 15,1-2 3-15,-4-4 0 0,4 3 0 0,-4 4 0 16,-4-7-28-16,3 3-4 0,-3 4-2 15,4-3 0-15,0-4 29 0,0 0 13 0,4 6-12 0,-1-6 12 0,2 0-11 16,-1 0 11-16,4 0-8 0,4 0 8 0,1 0 0 0,8 0 8 16,-4 0 0-16,4 0 0 0,-9 0-8 0,9 0 0 15,0 0 0-15,0 0 0 0,0 0 0 0,0 0 8 16,0 0-8-16,4 0 8 0,5-6 0 0,-1 2 0 16,1-3 0-16,0 4 0 0,3 0 17 0,5-1 4 15,0 1 1-15,0-1 0 0,0 4-17 0,4-6-3 16,-4 6-1-16,9 0 0 0,-1-4-9 0,-4 1 0 15,4 3 0-15,-3 0 0 0,3 3 12 0,0 1 1 16,-3 2 0-16,-1-6 0 0,-4 0-13 0,0 0 0 16,0 0 0-16,-4 4 0 0,-1-4 0 0,-3 0 0 0,-1 3 0 15,-3-3 0-15,-5 0 0 0,0 0 0 0,0 0 0 16,0 0 0-16,0 0 0 0,0 0 0 0,0 0 0 16,0 0 0-16,0 0 0 0,0 0-10 0,-9-3 2 0,-4 3 0 15,-4-4 8-15,5 4 0 0,-6 0 0 0,2-6 0 16,-5 2 0-16,4 1-8 0,-5-1 8 0,1 4-8 15,0-3 8-15,4-4 0 0,-4 7 0 0,4-6 0 16,-4 2-8-16,4-3 0 0,-4 1 0 0,3-2 0 16,6 5 8-16,-5-3 11 0,4-2-3 0,1 2 0 15,-1 3-8-15,4-1 0 0,1 1 0 0,4-1 0 16,-1-9 0-16,1 10 0 0,4 3 0 0,0-8 0 16,4 2 0-16,1-5 0 0,-1 8 0 0,0-4 0 15,4 0 0-15,1 1 8 0,4-1-8 0,-5 4 8 16,5-1 0-16,-5 1 0 0,5-4 0 0,0 0 0 0,0 4 4 15,-1-4 1-15,-3-3 0 0,3 6 0 0,-3 1-13 16,0-4 0-16,-1 7 0 0,0-7 0 0,-3 7 0 16,3-3 0-16,0-4 0 0,1 4 0 0,-9 3 0 15,0 0 0-15,0 0 0 0,0 0 0 0,0 0 0 0,4 3 0 16,-4 4 0-16,0-7 0 0,0 0 0 0,0 0 0 16,0 0 0-16,0 0 0 0,0 0-10 0,-4 3-2 15,4-3 0-15,0 0 0 0,0 0 4 0,-9 7 0 16,9-7 0-16,-8 4 0 0,8-4 8 0,-8 0-8 15,8 0 8-15,0 0-8 0,0 0 0 0,-9 3 0 16,1 0 0-16,8-3 0 0,0 0 8 0,0 0 0 16,-9 4 0-16,9-4 0 0,0 0 0 0,0 0 0 0,0 0 0 15,0 0 0-15,0 0 0 0,0 0 0 0,0 0 0 16,5 10 0-16,3-13 0 0,5-4 0 0,-5 14 0 16,5-4 0-16,-1-3 0 0,1 0 0 0,4 7 0 15,0-4 0-15,0-3 0 0,0 0 0 0,-4 4 0 0,-1-1 0 16,5-3 0-16,-4 7 0 0,-4-7 0 0,-1 0 0 15,1 3 0-15,-9-3 0 0,0 0 0 0,0 0 0 16,0 0 0-16,0 0 0 0,0 0 0 0,0 0 0 16,0 0 0-16,-13 4 0 0,5-4 0 0,-1 0 0 15,-4 0 0-15,0 3 0 0,-3 0 0 0,-1 1 0 16,-1 2 0-16,2-2 0 0,-1-1 0 0,-5 1 0 16,5-1 0-16,1 4 0 0,-5 0 0 0,3-1 0 15,2-2 0-15,-5 0 0 0,3-1 0 0,6 3 0 16,-1-6-14-16,5 0 2 0,8 0 1 0,0 0 0 15,-9 0 19-15,9 0 3 0,0 0 1 0,0 0 0 0,0 0-12 16,0 0 0-16,0 0 0 0,4-9 0 0,5 1 11 16,-5 2 0-16,4-5 0 0,5 1 0 0,-5-3 1 0,1 3 0 15,0 3 0-15,3-3 0 0,-3 3-3 16,-1-3 0-16,-4-1 0 0,5 5 0 0,-5 2-9 0,-4 4 0 16,0 0 0-16,0 0 0 0,0 0 28 15,-8 7 3-15,-5 7 1 0,-4-1 0 0,0-6-32 0,0 7 0 16,-4 6 0-16,0 4 0 15,4-10-36-15,-9 6-4 0,5 0-1 0,-4 1 0 0,4-4 23 0,-5-4 5 16,5 7 1-16,4-6 0 0,0-7 3 0,4 0 1 16,1-1 0-16,3-6 0 0,1 7 8 0,8-7 0 0,0 0 0 15,-4-7 0-15,4 1 0 0,0-1 0 16,4-3 0-16,-4-1 0 0,8-6 0 0,1 4 11 0,-1-1-3 16,0-3 0-16,1 3 4 0,4-6 0 0,-1 4 0 15,1 2 0-15,0-7 0 0,0 1 0 0,-5 10 0 0,5-7 0 16,-5 0-12-16,1 10 0 0,-1-7 0 0,0 8 0 15,-3-4 26-15,-5 6 3 0,0 4 1 0,0 0 0 16,0 0-22-16,0 0-8 0,0 0 0 0,0 0 0 16,0 0 12-16,0 0-3 0,-5 7-1 0,1 6 0 15,-4-6-8-15,-1 0 0 0,1 10 0 0,-5 0 0 16,1-7 0-16,-1 10-11 0,0-3 3 0,-4 4 0 16,0 3-29-16,4-8-6 15,1 9-1-15,-1-8 0 0,-4-4 26 0,4 1 5 0,1-1 1 0,3-3 0 16,1-3 12-16,8-7 0 0,0 0 0 0,0 0 0 15,0 0-9-15,0 0 1 0,0 0 0 0,4-10 0 0,-4 0 8 16,8-7 0-16,1 3 0 0,-1-3 0 0,1-6 0 16,4 6 11-16,-1-7-3 0,1 7 0 0,4-7-8 15,0 0 8-15,0 0-8 0,-5 4 8 0,2 0 10 16,-2-4 2-16,1 10 0 0,-5 1 0 0,5-4 9 0,-5 6 3 16,1-2 0-16,-5 13 0 0,1-7-20 0,-5 7-3 15,0 0-1-15,0 0 0 0,0 0-8 0,0 0 8 16,0 7-8-16,0 0 8 0,0 10 0 0,-5 0-8 15,-4-4 12-15,1-2-4 0,-5 9-8 0,1 0-9 16,-1 4 9-16,-4 0-13 0,4-11 1 0,-4 11 0 16,5 0 0-16,-5-4 0 15,0-6-16-15,4 0-4 0,1-5 0 0,3 5 0 0,-4-3 32 0,9-8 0 0,4-3 0 16,0 0 0-16,0 0-16 0,0 0 4 0,0-7 0 16,0-3 0-16,8-1 12 0,1-2 0 0,0 0 0 15,3-5 0-15,5-5 0 0,-4-5 0 0,4 5 0 16,0-1 0-16,-1 0 0 0,2-3 0 0,-1 3 0 15,-1 1 10-15,5-8 24 0,-3 10 5 0,-6-2 1 0,1 2 0 16,0-2-32-16,-4 9-8 0,-1 4 0 0,0 3 0 16,-3 0 8-16,-1 4 0 0,-4 3 0 0,0 0 0 15,4 0 3-15,-4 0 1 0,0 0 0 0,0 0 0 16,0 0-12-16,0 10 8 0,-4 0-8 0,-5 7 8 16,-3-3-8-16,-1 3 0 0,4 0 0 0,-3 10 0 15,-1-10-11-15,0 14-4 0,4-14-1 0,-3 3 0 16,-1-6-19-16,1 2-4 0,3-2-1 15,1 3 0-15,-1 0 26 0,0-7 5 0,5-3 1 0,0 0 0 0,4-7 8 16,0 0 0-16,0 0 0 0,0 0 0 16,0 0 0-16,0 0-8 0,0 0 8 0,-4-7-8 0,4 0 0 15,0-3 0-15,0-4 0 0,4 1 0 0,-4 6 8 16,4-7 0-16,0-2 0 0,1-1 0 0,-1 0 0 0,1 6 0 16,3-9 0-16,-4 3 0 0,5 7 0 0,-5-1 11 15,4-5-3-15,-4 9 0 0,5 0-8 0,-5 0 8 16,4 0-8-16,-3 1 8 0,-1 2 0 0,5 4 0 15,-1 0 0-15,1 0 0 0,-9 0 3 0,8 4 0 16,0-4 0-16,1 3 0 0,0 4-11 0,-5 0 0 16,0-4 0-16,0 4 0 0,1 10 0 0,-1-11 0 15,-4 5 0-15,0-1 0 0,0-3 0 0,0 10 0 16,-9 3 0-16,5-10 0 0,-4-3-12 0,-1 10-4 0,-4 3 0 16,5-3-1-16,-5 4-1 0,1-1 0 0,3-10 0 0,-4 7 0 15,0-7 8-15,5 1 2 0,0-1 0 0,-1-3 0 16,1 3 8-16,-1-7 0 0,9-3 0 0,0 0 0 15,0 0 0-15,-4 0 0 0,-5 0 0 0,9 0 0 32,-4-7-28-32,4-2-3 0,0 1-1 0,0 2 0 0,4-1 32 0,-4 0 0 0,9 4 0 0,-5-8 0 15,1-2 20-15,3 6 9 0,0-3 3 0,1-4 0 16,-1 1-16-16,5 6-4 0,-1-7 0 0,2 8 0 16,-2-11 0-16,5-1 0 0,0 9 0 0,0-5 0 15,0-3 0-15,0 7 0 0,-9 3 0 0,5 7 0 16,-4-4 13-16,-1 1 3 0,1 3 0 0,-9 0 0 15,0 0-28-15,0 11 0 0,0-2 0 0,-5 9 0 16,1-5 0-16,-8-3 0 0,-6 14 0 0,1-10 0 16,1-1-29-16,-1 1-8 15,-1 13-2-15,2-10 0 0,-5 3 12 0,-5 1 3 0,5-4 0 0,0 3 0 16,-1-7-7-16,5 1-1 0,1 0 0 16,3-7 0-16,4 0 20 0,1-4 3 0,8-3 1 0,0 0 0 0,0 0 8 0,0 0-8 15,0 0 8-15,4-7-8 0,0-3 8 0,9-4 0 16,-4 8 8-16,7-2-8 0,-3-5 36 0,9 3 4 15,-6-7 0-15,5 7 0 0,5-7-23 0,-5 0-4 16,9 3-1-16,0 4 0 0,-1-10 7 0,5-1 1 16,-9 8 0-16,1-1 0 0,-1-3 9 0,-4 10 3 15,1 1 0-15,-5-1 0 0,-1 3-20 0,-2 1-3 16,-2 3-1-16,-3 7 0 0,-5-4-8 0,0 7 8 0,-4-3-8 16,0 10 8-16,-4-3-8 0,0-1 0 0,-5 1 0 0,1 10 0 15,-5-7 0-15,0 3-17 0,0 4 4 16,-3-7 1-1,-6 10-24-15,5-10-4 0,-4 7 0 0,0-4-1 0,0-10 25 0,-4 7 6 0,3-7 1 0,1 1 0 16,4-5 9-16,5 1-12 0,-2-3 12 0,2-4-12 16,-1 0 4-16,5-4 0 0,-1-3 0 0,0 1 0 15,5-1 8-15,0 0 0 0,4-3 0 0,0-4 0 16,0-3 0-16,4 11 0 0,0-5 0 0,5-3 0 16,-4 1 0-16,3 9 0 0,0-5 0 0,1 2 0 15,3 0 0-15,2-3 14 0,2 7-2 0,1-1 0 16,0 0 0-16,0 4 0 0,9 0 0 0,-5 0 0 15,0-6 5-15,0 6 1 0,0 0 0 0,5 6 0 16,-5-2 4-16,0 3 1 0,-4-1 0 0,0 1 0 16,0-3-12-16,-5 3-3 0,2-4 0 0,-6 3 0 15,-4-2-8-15,5 3 8 0,-5-1-8 0,-4-6 8 0,0 0-8 16,0 0 0-16,-4 11 0 16,-1-1 0-16,-3 0 0 0,0-3 0 0,-1-4 0 0,-4 4 0 0,0-3 0 0,1 2 0 15,-5-2 0-15,0-4-11 0,0 0 3 0,4 0 0 16,-4 0 0-16,4 0 0 0,5 0 8 0,-1-4 0 15,1-2 0-15,4 2 0 0,0 1 0 0,-1-4 0 16,1 7 0-16,8-13 0 0,-4 9 0 0,5-3 0 16,3 4 0-16,0-8 0 0,1 5 0 0,4-1 0 15,4 0 0-15,0 4 0 0,4 3 0 0,-4-10 0 16,4 6 0-16,4-3 0 0,-3 1 0 0,-1 3 0 16,0 3 0-16,-4 0 0 0,0-8 8 0,-4 8 3 0,-1 8 1 15,-8-5 0-15,1 3-4 0,-5-6 0 0,0 0 0 0,0 0 0 16,0 0-8-16,0 0 8 0,-9 7-8 0,-8 4 8 15,1-8-8-15,-6-3 0 0,1 3 0 16,-4 0 0-16,-1-3 0 0,5 0 0 0,-4 4 0 0,-1 0 0 16,1-4-17-16,3 0-6 0,1 0-1 0,0-4 0 31,4 0-168-31,0 4-35 0,0-6-6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07D680E-B3F6-40FC-B9B1-A77D14DA1786}" type="datetimeFigureOut">
              <a:rPr lang="en-US" smtClean="0"/>
              <a:t>6/5/2023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9E3CFCE-D116-4816-AAB1-4E75DC3D8A3E}" type="slidenum">
              <a:rPr lang="en-US" smtClean="0"/>
              <a:t>‹#›</a:t>
            </a:fld>
            <a:endParaRPr lang="en-US"/>
          </a:p>
        </p:txBody>
      </p:sp>
    </p:spTree>
    <p:extLst>
      <p:ext uri="{BB962C8B-B14F-4D97-AF65-F5344CB8AC3E}">
        <p14:creationId xmlns:p14="http://schemas.microsoft.com/office/powerpoint/2010/main" val="360750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Interacted with researchers in all four of these areas</a:t>
            </a:r>
          </a:p>
        </p:txBody>
      </p:sp>
      <p:sp>
        <p:nvSpPr>
          <p:cNvPr id="4" name="Slide Number Placeholder 3"/>
          <p:cNvSpPr>
            <a:spLocks noGrp="1"/>
          </p:cNvSpPr>
          <p:nvPr>
            <p:ph type="sldNum" sz="quarter" idx="10"/>
          </p:nvPr>
        </p:nvSpPr>
        <p:spPr/>
        <p:txBody>
          <a:bodyPr/>
          <a:lstStyle/>
          <a:p>
            <a:fld id="{7D96ED24-0F21-4FA2-983E-5002BA8B019A}" type="slidenum">
              <a:rPr lang="en-US" smtClean="0"/>
              <a:t>4</a:t>
            </a:fld>
            <a:endParaRPr lang="en-US"/>
          </a:p>
        </p:txBody>
      </p:sp>
    </p:spTree>
    <p:extLst>
      <p:ext uri="{BB962C8B-B14F-4D97-AF65-F5344CB8AC3E}">
        <p14:creationId xmlns:p14="http://schemas.microsoft.com/office/powerpoint/2010/main" val="1867939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Characterizing physical noise in materials remains unsexy, but crucial endeavor for progress. </a:t>
            </a:r>
          </a:p>
          <a:p>
            <a:endParaRPr lang="en-US" dirty="0"/>
          </a:p>
          <a:p>
            <a:r>
              <a:rPr lang="en-US" dirty="0"/>
              <a:t>Scaling up further looks to be an </a:t>
            </a:r>
            <a:r>
              <a:rPr lang="en-US" dirty="0" err="1"/>
              <a:t>indu$trial</a:t>
            </a:r>
            <a:r>
              <a:rPr lang="en-US" dirty="0"/>
              <a:t> endeavor. Companies not revealing how much resources have been put in.</a:t>
            </a:r>
          </a:p>
          <a:p>
            <a:endParaRPr lang="en-US" dirty="0"/>
          </a:p>
          <a:p>
            <a:r>
              <a:rPr lang="en-US" dirty="0"/>
              <a:t>Fault-tolerant gates actively investigated, including in experiment.</a:t>
            </a:r>
          </a:p>
          <a:p>
            <a:r>
              <a:rPr lang="en-US" dirty="0"/>
              <a:t>Break-even QEC achieved, close to going beyond.</a:t>
            </a:r>
          </a:p>
          <a:p>
            <a:r>
              <a:rPr lang="en-US" dirty="0"/>
              <a:t>New QLDPC results yield sunny but impossibly far away horizon.</a:t>
            </a:r>
          </a:p>
        </p:txBody>
      </p:sp>
      <p:sp>
        <p:nvSpPr>
          <p:cNvPr id="4" name="Slide Number Placeholder 3"/>
          <p:cNvSpPr>
            <a:spLocks noGrp="1"/>
          </p:cNvSpPr>
          <p:nvPr>
            <p:ph type="sldNum" sz="quarter" idx="10"/>
          </p:nvPr>
        </p:nvSpPr>
        <p:spPr/>
        <p:txBody>
          <a:bodyPr/>
          <a:lstStyle/>
          <a:p>
            <a:fld id="{7D96ED24-0F21-4FA2-983E-5002BA8B019A}" type="slidenum">
              <a:rPr lang="en-US" smtClean="0"/>
              <a:t>29</a:t>
            </a:fld>
            <a:endParaRPr lang="en-US"/>
          </a:p>
        </p:txBody>
      </p:sp>
    </p:spTree>
    <p:extLst>
      <p:ext uri="{BB962C8B-B14F-4D97-AF65-F5344CB8AC3E}">
        <p14:creationId xmlns:p14="http://schemas.microsoft.com/office/powerpoint/2010/main" val="406614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Interacted with researchers in all four of these areas</a:t>
            </a:r>
          </a:p>
        </p:txBody>
      </p:sp>
      <p:sp>
        <p:nvSpPr>
          <p:cNvPr id="4" name="Slide Number Placeholder 3"/>
          <p:cNvSpPr>
            <a:spLocks noGrp="1"/>
          </p:cNvSpPr>
          <p:nvPr>
            <p:ph type="sldNum" sz="quarter" idx="10"/>
          </p:nvPr>
        </p:nvSpPr>
        <p:spPr/>
        <p:txBody>
          <a:bodyPr/>
          <a:lstStyle/>
          <a:p>
            <a:fld id="{7D96ED24-0F21-4FA2-983E-5002BA8B019A}" type="slidenum">
              <a:rPr lang="en-US" smtClean="0"/>
              <a:t>30</a:t>
            </a:fld>
            <a:endParaRPr lang="en-US"/>
          </a:p>
        </p:txBody>
      </p:sp>
    </p:spTree>
    <p:extLst>
      <p:ext uri="{BB962C8B-B14F-4D97-AF65-F5344CB8AC3E}">
        <p14:creationId xmlns:p14="http://schemas.microsoft.com/office/powerpoint/2010/main" val="320158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Interacted with researchers in all four of these areas</a:t>
            </a:r>
          </a:p>
        </p:txBody>
      </p:sp>
      <p:sp>
        <p:nvSpPr>
          <p:cNvPr id="4" name="Slide Number Placeholder 3"/>
          <p:cNvSpPr>
            <a:spLocks noGrp="1"/>
          </p:cNvSpPr>
          <p:nvPr>
            <p:ph type="sldNum" sz="quarter" idx="10"/>
          </p:nvPr>
        </p:nvSpPr>
        <p:spPr/>
        <p:txBody>
          <a:bodyPr/>
          <a:lstStyle/>
          <a:p>
            <a:fld id="{7D96ED24-0F21-4FA2-983E-5002BA8B019A}" type="slidenum">
              <a:rPr lang="en-US" smtClean="0"/>
              <a:t>11</a:t>
            </a:fld>
            <a:endParaRPr lang="en-US"/>
          </a:p>
        </p:txBody>
      </p:sp>
    </p:spTree>
    <p:extLst>
      <p:ext uri="{BB962C8B-B14F-4D97-AF65-F5344CB8AC3E}">
        <p14:creationId xmlns:p14="http://schemas.microsoft.com/office/powerpoint/2010/main" val="12842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Interacted with researchers in all four of these areas</a:t>
            </a:r>
          </a:p>
        </p:txBody>
      </p:sp>
      <p:sp>
        <p:nvSpPr>
          <p:cNvPr id="4" name="Slide Number Placeholder 3"/>
          <p:cNvSpPr>
            <a:spLocks noGrp="1"/>
          </p:cNvSpPr>
          <p:nvPr>
            <p:ph type="sldNum" sz="quarter" idx="10"/>
          </p:nvPr>
        </p:nvSpPr>
        <p:spPr/>
        <p:txBody>
          <a:bodyPr/>
          <a:lstStyle/>
          <a:p>
            <a:fld id="{7D96ED24-0F21-4FA2-983E-5002BA8B019A}" type="slidenum">
              <a:rPr lang="en-US" smtClean="0"/>
              <a:t>18</a:t>
            </a:fld>
            <a:endParaRPr lang="en-US"/>
          </a:p>
        </p:txBody>
      </p:sp>
    </p:spTree>
    <p:extLst>
      <p:ext uri="{BB962C8B-B14F-4D97-AF65-F5344CB8AC3E}">
        <p14:creationId xmlns:p14="http://schemas.microsoft.com/office/powerpoint/2010/main" val="332222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Interacted with researchers in all four of these areas</a:t>
            </a:r>
          </a:p>
        </p:txBody>
      </p:sp>
      <p:sp>
        <p:nvSpPr>
          <p:cNvPr id="4" name="Slide Number Placeholder 3"/>
          <p:cNvSpPr>
            <a:spLocks noGrp="1"/>
          </p:cNvSpPr>
          <p:nvPr>
            <p:ph type="sldNum" sz="quarter" idx="10"/>
          </p:nvPr>
        </p:nvSpPr>
        <p:spPr/>
        <p:txBody>
          <a:bodyPr/>
          <a:lstStyle/>
          <a:p>
            <a:fld id="{7D96ED24-0F21-4FA2-983E-5002BA8B019A}" type="slidenum">
              <a:rPr lang="en-US" smtClean="0"/>
              <a:t>20</a:t>
            </a:fld>
            <a:endParaRPr lang="en-US"/>
          </a:p>
        </p:txBody>
      </p:sp>
    </p:spTree>
    <p:extLst>
      <p:ext uri="{BB962C8B-B14F-4D97-AF65-F5344CB8AC3E}">
        <p14:creationId xmlns:p14="http://schemas.microsoft.com/office/powerpoint/2010/main" val="375298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Interacted with researchers in all four of these areas</a:t>
            </a:r>
          </a:p>
        </p:txBody>
      </p:sp>
      <p:sp>
        <p:nvSpPr>
          <p:cNvPr id="4" name="Slide Number Placeholder 3"/>
          <p:cNvSpPr>
            <a:spLocks noGrp="1"/>
          </p:cNvSpPr>
          <p:nvPr>
            <p:ph type="sldNum" sz="quarter" idx="10"/>
          </p:nvPr>
        </p:nvSpPr>
        <p:spPr/>
        <p:txBody>
          <a:bodyPr/>
          <a:lstStyle/>
          <a:p>
            <a:fld id="{7D96ED24-0F21-4FA2-983E-5002BA8B019A}" type="slidenum">
              <a:rPr lang="en-US" smtClean="0"/>
              <a:t>21</a:t>
            </a:fld>
            <a:endParaRPr lang="en-US"/>
          </a:p>
        </p:txBody>
      </p:sp>
    </p:spTree>
    <p:extLst>
      <p:ext uri="{BB962C8B-B14F-4D97-AF65-F5344CB8AC3E}">
        <p14:creationId xmlns:p14="http://schemas.microsoft.com/office/powerpoint/2010/main" val="319778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Rudolph:</a:t>
            </a:r>
            <a:r>
              <a:rPr lang="en-US" baseline="0" dirty="0"/>
              <a:t> </a:t>
            </a:r>
            <a:r>
              <a:rPr lang="en-US" dirty="0"/>
              <a:t>the number of modes really depends on which error correcting code we use. If it was standard surface code (which for photonics is ok, but we have other codes which are very different since we </a:t>
            </a:r>
            <a:r>
              <a:rPr lang="en-US" dirty="0" err="1"/>
              <a:t>arent</a:t>
            </a:r>
            <a:r>
              <a:rPr lang="en-US" dirty="0"/>
              <a:t> constrained in </a:t>
            </a:r>
            <a:r>
              <a:rPr lang="en-US" dirty="0" err="1"/>
              <a:t>spacetime</a:t>
            </a:r>
            <a:r>
              <a:rPr lang="en-US" dirty="0"/>
              <a:t>) you can imagine its something like a factor of 100 modes per final physical qubit.</a:t>
            </a:r>
          </a:p>
          <a:p>
            <a:r>
              <a:rPr lang="en-US" dirty="0"/>
              <a:t>note: physical qubit! then a logical qubit +logical gate is something like 30^3 physical qubits by that metric</a:t>
            </a:r>
          </a:p>
          <a:p>
            <a:endParaRPr lang="en-US" dirty="0"/>
          </a:p>
          <a:p>
            <a:endParaRPr lang="en-US" dirty="0"/>
          </a:p>
        </p:txBody>
      </p:sp>
      <p:sp>
        <p:nvSpPr>
          <p:cNvPr id="4" name="Slide Number Placeholder 3"/>
          <p:cNvSpPr>
            <a:spLocks noGrp="1"/>
          </p:cNvSpPr>
          <p:nvPr>
            <p:ph type="sldNum" sz="quarter" idx="10"/>
          </p:nvPr>
        </p:nvSpPr>
        <p:spPr/>
        <p:txBody>
          <a:bodyPr/>
          <a:lstStyle/>
          <a:p>
            <a:fld id="{1DA232B9-4C84-4DC8-9DFC-16309D8ACBAD}" type="slidenum">
              <a:rPr lang="en-US" smtClean="0"/>
              <a:t>22</a:t>
            </a:fld>
            <a:endParaRPr lang="en-US"/>
          </a:p>
        </p:txBody>
      </p:sp>
    </p:spTree>
    <p:extLst>
      <p:ext uri="{BB962C8B-B14F-4D97-AF65-F5344CB8AC3E}">
        <p14:creationId xmlns:p14="http://schemas.microsoft.com/office/powerpoint/2010/main" val="367825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Rudolph:</a:t>
            </a:r>
            <a:r>
              <a:rPr lang="en-US" baseline="0" dirty="0"/>
              <a:t> </a:t>
            </a:r>
            <a:r>
              <a:rPr lang="en-US" dirty="0"/>
              <a:t>the number of modes really depends on which error correcting code we use. If it was standard surface code (which for photonics is ok, but we have other codes which are very different since we </a:t>
            </a:r>
            <a:r>
              <a:rPr lang="en-US" dirty="0" err="1"/>
              <a:t>arent</a:t>
            </a:r>
            <a:r>
              <a:rPr lang="en-US" dirty="0"/>
              <a:t> constrained in </a:t>
            </a:r>
            <a:r>
              <a:rPr lang="en-US" dirty="0" err="1"/>
              <a:t>spacetime</a:t>
            </a:r>
            <a:r>
              <a:rPr lang="en-US" dirty="0"/>
              <a:t>) you can imagine its something like a factor of 100 modes per final physical qubit.</a:t>
            </a:r>
          </a:p>
          <a:p>
            <a:r>
              <a:rPr lang="en-US" dirty="0"/>
              <a:t>note: physical qubit! then a logical qubit +logical gate is something like 30^3 physical qubits by that metric</a:t>
            </a:r>
          </a:p>
          <a:p>
            <a:endParaRPr lang="en-US" dirty="0"/>
          </a:p>
          <a:p>
            <a:endParaRPr lang="en-US" dirty="0"/>
          </a:p>
        </p:txBody>
      </p:sp>
      <p:sp>
        <p:nvSpPr>
          <p:cNvPr id="4" name="Slide Number Placeholder 3"/>
          <p:cNvSpPr>
            <a:spLocks noGrp="1"/>
          </p:cNvSpPr>
          <p:nvPr>
            <p:ph type="sldNum" sz="quarter" idx="10"/>
          </p:nvPr>
        </p:nvSpPr>
        <p:spPr/>
        <p:txBody>
          <a:bodyPr/>
          <a:lstStyle/>
          <a:p>
            <a:fld id="{1DA232B9-4C84-4DC8-9DFC-16309D8ACBAD}" type="slidenum">
              <a:rPr lang="en-US" smtClean="0"/>
              <a:t>23</a:t>
            </a:fld>
            <a:endParaRPr lang="en-US"/>
          </a:p>
        </p:txBody>
      </p:sp>
    </p:spTree>
    <p:extLst>
      <p:ext uri="{BB962C8B-B14F-4D97-AF65-F5344CB8AC3E}">
        <p14:creationId xmlns:p14="http://schemas.microsoft.com/office/powerpoint/2010/main" val="139837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Interacted with researchers in all four of these areas</a:t>
            </a:r>
          </a:p>
        </p:txBody>
      </p:sp>
      <p:sp>
        <p:nvSpPr>
          <p:cNvPr id="4" name="Slide Number Placeholder 3"/>
          <p:cNvSpPr>
            <a:spLocks noGrp="1"/>
          </p:cNvSpPr>
          <p:nvPr>
            <p:ph type="sldNum" sz="quarter" idx="10"/>
          </p:nvPr>
        </p:nvSpPr>
        <p:spPr/>
        <p:txBody>
          <a:bodyPr/>
          <a:lstStyle/>
          <a:p>
            <a:fld id="{7D96ED24-0F21-4FA2-983E-5002BA8B019A}" type="slidenum">
              <a:rPr lang="en-US" smtClean="0"/>
              <a:t>27</a:t>
            </a:fld>
            <a:endParaRPr lang="en-US"/>
          </a:p>
        </p:txBody>
      </p:sp>
    </p:spTree>
    <p:extLst>
      <p:ext uri="{BB962C8B-B14F-4D97-AF65-F5344CB8AC3E}">
        <p14:creationId xmlns:p14="http://schemas.microsoft.com/office/powerpoint/2010/main" val="270835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Interacted with researchers in all four of these areas</a:t>
            </a:r>
          </a:p>
        </p:txBody>
      </p:sp>
      <p:sp>
        <p:nvSpPr>
          <p:cNvPr id="4" name="Slide Number Placeholder 3"/>
          <p:cNvSpPr>
            <a:spLocks noGrp="1"/>
          </p:cNvSpPr>
          <p:nvPr>
            <p:ph type="sldNum" sz="quarter" idx="10"/>
          </p:nvPr>
        </p:nvSpPr>
        <p:spPr/>
        <p:txBody>
          <a:bodyPr/>
          <a:lstStyle/>
          <a:p>
            <a:fld id="{7D96ED24-0F21-4FA2-983E-5002BA8B019A}" type="slidenum">
              <a:rPr lang="en-US" smtClean="0"/>
              <a:t>28</a:t>
            </a:fld>
            <a:endParaRPr lang="en-US"/>
          </a:p>
        </p:txBody>
      </p:sp>
    </p:spTree>
    <p:extLst>
      <p:ext uri="{BB962C8B-B14F-4D97-AF65-F5344CB8AC3E}">
        <p14:creationId xmlns:p14="http://schemas.microsoft.com/office/powerpoint/2010/main" val="49750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B1AF-D427-89C8-7EDB-0828BD41BA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4D89F3-BE08-5C30-2FAD-93AF78F4C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4BC87F-7CB3-E6C4-EF22-14C49A2C2CA7}"/>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5" name="Footer Placeholder 4">
            <a:extLst>
              <a:ext uri="{FF2B5EF4-FFF2-40B4-BE49-F238E27FC236}">
                <a16:creationId xmlns:a16="http://schemas.microsoft.com/office/drawing/2014/main" id="{F5C1EE58-FAB3-C04E-BF33-1569B9546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EE43E-98DA-64E8-414B-77D432CC4A74}"/>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182617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37A8-63F0-D89E-4869-5DA48C1ECE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DF816B-F999-0771-415B-BFC7174597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735A1-3699-E115-EE5F-ACC11ADD8A36}"/>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5" name="Footer Placeholder 4">
            <a:extLst>
              <a:ext uri="{FF2B5EF4-FFF2-40B4-BE49-F238E27FC236}">
                <a16:creationId xmlns:a16="http://schemas.microsoft.com/office/drawing/2014/main" id="{67E01F50-ED9A-7AC2-8231-A89F00496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1119A-8007-9A8B-5EE9-2FD46DB392BB}"/>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341051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FB92C-7872-EF96-975E-15C44B0F18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AD9B2D-B240-30C0-5802-B15ABC1662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04CB8-DD88-7B80-2AA1-43BFBD85008D}"/>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5" name="Footer Placeholder 4">
            <a:extLst>
              <a:ext uri="{FF2B5EF4-FFF2-40B4-BE49-F238E27FC236}">
                <a16:creationId xmlns:a16="http://schemas.microsoft.com/office/drawing/2014/main" id="{571BA707-D907-FBD3-3419-9AB32D8C8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8472D-3A71-7F2F-6C1A-2BDCD8931A4E}"/>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152268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38A6-F273-7B51-8A3C-19CBD9F8AD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EB29D6-3EDC-32BD-3E87-97CA48F322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28770-33B4-F053-8594-CA2175872C4D}"/>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5" name="Footer Placeholder 4">
            <a:extLst>
              <a:ext uri="{FF2B5EF4-FFF2-40B4-BE49-F238E27FC236}">
                <a16:creationId xmlns:a16="http://schemas.microsoft.com/office/drawing/2014/main" id="{C8B489CD-FA92-7CAB-B857-5AED80240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683C7-818F-277D-B614-29C016146586}"/>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417652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812C-8ED3-D5CE-65D5-AAF26F0F07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CC829C-B098-2AFD-4226-FCB52C2D1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DD12FC-0D34-085E-6E67-F1CF320B37FF}"/>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5" name="Footer Placeholder 4">
            <a:extLst>
              <a:ext uri="{FF2B5EF4-FFF2-40B4-BE49-F238E27FC236}">
                <a16:creationId xmlns:a16="http://schemas.microsoft.com/office/drawing/2014/main" id="{76BFDBA9-351E-4E8E-D9CB-A81B2008E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40E33-4A95-02FA-D285-C702DCB9B7F3}"/>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452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0004-6281-901D-3BF2-C2E1B3AAD8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7A9FED-B3FE-5B7C-AE9A-A07C1F9529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438B79-7E2A-3C0A-7F45-BA56D44F19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49B680-5578-62FC-E017-4DAF23CCA4F8}"/>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6" name="Footer Placeholder 5">
            <a:extLst>
              <a:ext uri="{FF2B5EF4-FFF2-40B4-BE49-F238E27FC236}">
                <a16:creationId xmlns:a16="http://schemas.microsoft.com/office/drawing/2014/main" id="{B7E26E75-A1FE-3156-132A-26F802247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D470A-063B-8D7F-0BD6-CC01AA8D60CD}"/>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81925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0182-1A2C-B339-915D-C673B092D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AB7D2-8FD1-87D6-1B0B-3DE8A1BB5E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2C6CB9-1568-E340-F80F-56BCD8E06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8CD700-4F04-65A5-1DF0-1347ECD83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A6EC6-4F33-0D95-79F2-CBB6BE13DC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95877-EF43-8FC4-2225-63E9A45047FC}"/>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8" name="Footer Placeholder 7">
            <a:extLst>
              <a:ext uri="{FF2B5EF4-FFF2-40B4-BE49-F238E27FC236}">
                <a16:creationId xmlns:a16="http://schemas.microsoft.com/office/drawing/2014/main" id="{A926A273-66E4-6AD5-72D2-3BB4303A7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424888-277F-CA56-62FB-0FAC7C2663D4}"/>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191278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91F4-544D-BE1F-8A18-9F0AF2AAEA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EBF42C-B3A3-F44E-4799-631D463A442D}"/>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4" name="Footer Placeholder 3">
            <a:extLst>
              <a:ext uri="{FF2B5EF4-FFF2-40B4-BE49-F238E27FC236}">
                <a16:creationId xmlns:a16="http://schemas.microsoft.com/office/drawing/2014/main" id="{E4FBE63A-1A1B-FD37-DFE9-61C5DDA5DD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004ADB-38C9-6120-A773-F66118EA42C0}"/>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357606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9CE45-2AC7-255E-95B7-827BB82A9DCA}"/>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3" name="Footer Placeholder 2">
            <a:extLst>
              <a:ext uri="{FF2B5EF4-FFF2-40B4-BE49-F238E27FC236}">
                <a16:creationId xmlns:a16="http://schemas.microsoft.com/office/drawing/2014/main" id="{B13E14EF-6A3F-39D3-C761-E9278BA13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633E51-2F8B-F388-F74F-D3178C600CF5}"/>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43577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4CDB-C28A-6376-93C0-96210536E2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80513-A6CB-4FD6-D6BF-7DC44DB54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594D1F-84F8-9602-6A7B-5D92B94D9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9E75A-4009-3ECB-96D3-BA89D67E703D}"/>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6" name="Footer Placeholder 5">
            <a:extLst>
              <a:ext uri="{FF2B5EF4-FFF2-40B4-BE49-F238E27FC236}">
                <a16:creationId xmlns:a16="http://schemas.microsoft.com/office/drawing/2014/main" id="{19F2A78B-6E6E-75AF-0A87-6022AF47F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0C9BB-347C-D05B-3E31-E4180492AF6E}"/>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83788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073F-CC67-F003-9AD6-33EC798C9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0E925F-C32B-8F6C-CB8C-9D7BE46FD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E02C78-999B-E7F9-83D4-4AC2081B0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87B20E-5F49-97DF-1F1E-6EC51FB60244}"/>
              </a:ext>
            </a:extLst>
          </p:cNvPr>
          <p:cNvSpPr>
            <a:spLocks noGrp="1"/>
          </p:cNvSpPr>
          <p:nvPr>
            <p:ph type="dt" sz="half" idx="10"/>
          </p:nvPr>
        </p:nvSpPr>
        <p:spPr/>
        <p:txBody>
          <a:bodyPr/>
          <a:lstStyle/>
          <a:p>
            <a:fld id="{230640AD-E5EB-4CDD-98EE-9BA697933058}" type="datetimeFigureOut">
              <a:rPr lang="en-US" smtClean="0"/>
              <a:t>6/5/2023</a:t>
            </a:fld>
            <a:endParaRPr lang="en-US"/>
          </a:p>
        </p:txBody>
      </p:sp>
      <p:sp>
        <p:nvSpPr>
          <p:cNvPr id="6" name="Footer Placeholder 5">
            <a:extLst>
              <a:ext uri="{FF2B5EF4-FFF2-40B4-BE49-F238E27FC236}">
                <a16:creationId xmlns:a16="http://schemas.microsoft.com/office/drawing/2014/main" id="{495A5A68-A041-B583-E56C-BB449C061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F40042-554C-7887-4BE4-99DE79DD20EB}"/>
              </a:ext>
            </a:extLst>
          </p:cNvPr>
          <p:cNvSpPr>
            <a:spLocks noGrp="1"/>
          </p:cNvSpPr>
          <p:nvPr>
            <p:ph type="sldNum" sz="quarter" idx="12"/>
          </p:nvPr>
        </p:nvSpPr>
        <p:spPr/>
        <p:txBody>
          <a:bodyPr/>
          <a:lstStyle/>
          <a:p>
            <a:fld id="{249EF74F-8D3B-4979-9E2C-6ACD19A1A6B8}" type="slidenum">
              <a:rPr lang="en-US" smtClean="0"/>
              <a:t>‹#›</a:t>
            </a:fld>
            <a:endParaRPr lang="en-US"/>
          </a:p>
        </p:txBody>
      </p:sp>
    </p:spTree>
    <p:extLst>
      <p:ext uri="{BB962C8B-B14F-4D97-AF65-F5344CB8AC3E}">
        <p14:creationId xmlns:p14="http://schemas.microsoft.com/office/powerpoint/2010/main" val="110235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CDE8FC-8EB1-06FE-69B0-81DC177DF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6258C-423A-5AA5-7E56-157596F80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67D21-3955-12C7-284E-E96FE38AEE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640AD-E5EB-4CDD-98EE-9BA697933058}" type="datetimeFigureOut">
              <a:rPr lang="en-US" smtClean="0"/>
              <a:t>6/5/2023</a:t>
            </a:fld>
            <a:endParaRPr lang="en-US"/>
          </a:p>
        </p:txBody>
      </p:sp>
      <p:sp>
        <p:nvSpPr>
          <p:cNvPr id="5" name="Footer Placeholder 4">
            <a:extLst>
              <a:ext uri="{FF2B5EF4-FFF2-40B4-BE49-F238E27FC236}">
                <a16:creationId xmlns:a16="http://schemas.microsoft.com/office/drawing/2014/main" id="{4A85E8F5-37AB-D5F3-5E07-B2EE90C6D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81F227-66BE-AE52-AC8D-E00C7F4B3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EF74F-8D3B-4979-9E2C-6ACD19A1A6B8}" type="slidenum">
              <a:rPr lang="en-US" smtClean="0"/>
              <a:t>‹#›</a:t>
            </a:fld>
            <a:endParaRPr lang="en-US"/>
          </a:p>
        </p:txBody>
      </p:sp>
    </p:spTree>
    <p:extLst>
      <p:ext uri="{BB962C8B-B14F-4D97-AF65-F5344CB8AC3E}">
        <p14:creationId xmlns:p14="http://schemas.microsoft.com/office/powerpoint/2010/main" val="1680008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73.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1.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0.png"/><Relationship Id="rId5" Type="http://schemas.openxmlformats.org/officeDocument/2006/relationships/image" Target="../media/image63.png"/><Relationship Id="rId15" Type="http://schemas.openxmlformats.org/officeDocument/2006/relationships/image" Target="../media/image74.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67.png"/><Relationship Id="rId14" Type="http://schemas.openxmlformats.org/officeDocument/2006/relationships/image" Target="../media/image76.png"/></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5.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3" Type="http://schemas.openxmlformats.org/officeDocument/2006/relationships/image" Target="../media/image84.png"/><Relationship Id="rId3" Type="http://schemas.openxmlformats.org/officeDocument/2006/relationships/image" Target="../media/image74.png"/><Relationship Id="rId12" Type="http://schemas.openxmlformats.org/officeDocument/2006/relationships/image" Target="../media/image88.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3.png"/><Relationship Id="rId5" Type="http://schemas.openxmlformats.org/officeDocument/2006/relationships/image" Target="../media/image82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6.png"/></Relationships>
</file>

<file path=ppt/slides/_rels/slide1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9.png"/><Relationship Id="rId7" Type="http://schemas.openxmlformats.org/officeDocument/2006/relationships/image" Target="../media/image90.png"/><Relationship Id="rId12" Type="http://schemas.openxmlformats.org/officeDocument/2006/relationships/image" Target="../media/image97.pn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image" Target="../media/image96.png"/><Relationship Id="rId5" Type="http://schemas.openxmlformats.org/officeDocument/2006/relationships/image" Target="../media/image92.png"/><Relationship Id="rId10" Type="http://schemas.openxmlformats.org/officeDocument/2006/relationships/image" Target="../media/image95.png"/><Relationship Id="rId4" Type="http://schemas.openxmlformats.org/officeDocument/2006/relationships/image" Target="../media/image910.png"/><Relationship Id="rId9" Type="http://schemas.openxmlformats.org/officeDocument/2006/relationships/image" Target="../media/image94.png"/></Relationships>
</file>

<file path=ppt/slides/_rels/slide1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1000.png"/><Relationship Id="rId4" Type="http://schemas.openxmlformats.org/officeDocument/2006/relationships/image" Target="../media/image99.png"/></Relationships>
</file>

<file path=ppt/slides/_rels/slide17.xml.rels><?xml version="1.0" encoding="UTF-8" standalone="yes"?>
<Relationships xmlns="http://schemas.openxmlformats.org/package/2006/relationships"><Relationship Id="rId26" Type="http://schemas.openxmlformats.org/officeDocument/2006/relationships/image" Target="../media/image134.png"/><Relationship Id="rId21" Type="http://schemas.openxmlformats.org/officeDocument/2006/relationships/image" Target="NULL"/><Relationship Id="rId42" Type="http://schemas.openxmlformats.org/officeDocument/2006/relationships/customXml" Target="../ink/ink17.xml"/><Relationship Id="rId47" Type="http://schemas.openxmlformats.org/officeDocument/2006/relationships/customXml" Target="../ink/ink22.xml"/><Relationship Id="rId63" Type="http://schemas.openxmlformats.org/officeDocument/2006/relationships/image" Target="../media/image106.png"/><Relationship Id="rId89" Type="http://schemas.openxmlformats.org/officeDocument/2006/relationships/image" Target="../media/image140.png"/><Relationship Id="rId2" Type="http://schemas.openxmlformats.org/officeDocument/2006/relationships/image" Target="../media/image128.png"/><Relationship Id="rId16" Type="http://schemas.openxmlformats.org/officeDocument/2006/relationships/image" Target="NULL"/><Relationship Id="rId11" Type="http://schemas.openxmlformats.org/officeDocument/2006/relationships/customXml" Target="../ink/ink3.xml"/><Relationship Id="rId24" Type="http://schemas.openxmlformats.org/officeDocument/2006/relationships/image" Target="../media/image102.png"/><Relationship Id="rId37" Type="http://schemas.openxmlformats.org/officeDocument/2006/relationships/image" Target="../media/image720.emf"/><Relationship Id="rId40" Type="http://schemas.openxmlformats.org/officeDocument/2006/relationships/customXml" Target="../ink/ink15.xml"/><Relationship Id="rId45" Type="http://schemas.openxmlformats.org/officeDocument/2006/relationships/customXml" Target="../ink/ink20.xml"/><Relationship Id="rId53" Type="http://schemas.openxmlformats.org/officeDocument/2006/relationships/customXml" Target="../ink/ink28.xml"/><Relationship Id="rId58" Type="http://schemas.openxmlformats.org/officeDocument/2006/relationships/customXml" Target="../ink/ink33.xml"/><Relationship Id="rId74" Type="http://schemas.openxmlformats.org/officeDocument/2006/relationships/customXml" Target="../ink/ink37.xml"/><Relationship Id="rId79" Type="http://schemas.openxmlformats.org/officeDocument/2006/relationships/image" Target="../media/image148.png"/><Relationship Id="rId87" Type="http://schemas.openxmlformats.org/officeDocument/2006/relationships/image" Target="../media/image154.png"/><Relationship Id="rId5" Type="http://schemas.openxmlformats.org/officeDocument/2006/relationships/customXml" Target="../ink/ink1.xml"/><Relationship Id="rId61" Type="http://schemas.openxmlformats.org/officeDocument/2006/relationships/image" Target="../media/image104.png"/><Relationship Id="rId82" Type="http://schemas.openxmlformats.org/officeDocument/2006/relationships/customXml" Target="../ink/ink41.xml"/><Relationship Id="rId90" Type="http://schemas.openxmlformats.org/officeDocument/2006/relationships/image" Target="../media/image141.png"/><Relationship Id="rId19" Type="http://schemas.openxmlformats.org/officeDocument/2006/relationships/customXml" Target="../ink/ink8.xml"/><Relationship Id="rId14" Type="http://schemas.openxmlformats.org/officeDocument/2006/relationships/image" Target="NULL"/><Relationship Id="rId22" Type="http://schemas.openxmlformats.org/officeDocument/2006/relationships/image" Target="../media/image131.png"/><Relationship Id="rId27" Type="http://schemas.openxmlformats.org/officeDocument/2006/relationships/customXml" Target="../ink/ink10.xml"/><Relationship Id="rId35" Type="http://schemas.openxmlformats.org/officeDocument/2006/relationships/customXml" Target="../ink/ink11.xml"/><Relationship Id="rId43" Type="http://schemas.openxmlformats.org/officeDocument/2006/relationships/customXml" Target="../ink/ink18.xml"/><Relationship Id="rId48" Type="http://schemas.openxmlformats.org/officeDocument/2006/relationships/customXml" Target="../ink/ink23.xml"/><Relationship Id="rId56" Type="http://schemas.openxmlformats.org/officeDocument/2006/relationships/customXml" Target="../ink/ink31.xml"/><Relationship Id="rId69" Type="http://schemas.openxmlformats.org/officeDocument/2006/relationships/image" Target="../media/image143.png"/><Relationship Id="rId77" Type="http://schemas.openxmlformats.org/officeDocument/2006/relationships/image" Target="../media/image147.png"/><Relationship Id="rId8" Type="http://schemas.openxmlformats.org/officeDocument/2006/relationships/image" Target="NULL"/><Relationship Id="rId51" Type="http://schemas.openxmlformats.org/officeDocument/2006/relationships/customXml" Target="../ink/ink26.xml"/><Relationship Id="rId72" Type="http://schemas.openxmlformats.org/officeDocument/2006/relationships/customXml" Target="../ink/ink36.xml"/><Relationship Id="rId80" Type="http://schemas.openxmlformats.org/officeDocument/2006/relationships/customXml" Target="../ink/ink40.xml"/><Relationship Id="rId3" Type="http://schemas.openxmlformats.org/officeDocument/2006/relationships/image" Target="../media/image129.png"/><Relationship Id="rId12" Type="http://schemas.openxmlformats.org/officeDocument/2006/relationships/image" Target="NULL"/><Relationship Id="rId17" Type="http://schemas.openxmlformats.org/officeDocument/2006/relationships/customXml" Target="../ink/ink6.xml"/><Relationship Id="rId25" Type="http://schemas.openxmlformats.org/officeDocument/2006/relationships/image" Target="../media/image1330.png"/><Relationship Id="rId38" Type="http://schemas.openxmlformats.org/officeDocument/2006/relationships/customXml" Target="../ink/ink13.xml"/><Relationship Id="rId46" Type="http://schemas.openxmlformats.org/officeDocument/2006/relationships/customXml" Target="../ink/ink21.xml"/><Relationship Id="rId59" Type="http://schemas.openxmlformats.org/officeDocument/2006/relationships/customXml" Target="../ink/ink34.xml"/><Relationship Id="rId20" Type="http://schemas.openxmlformats.org/officeDocument/2006/relationships/customXml" Target="../ink/ink9.xml"/><Relationship Id="rId41" Type="http://schemas.openxmlformats.org/officeDocument/2006/relationships/customXml" Target="../ink/ink16.xml"/><Relationship Id="rId54" Type="http://schemas.openxmlformats.org/officeDocument/2006/relationships/customXml" Target="../ink/ink29.xml"/><Relationship Id="rId62" Type="http://schemas.openxmlformats.org/officeDocument/2006/relationships/image" Target="../media/image105.png"/><Relationship Id="rId70" Type="http://schemas.openxmlformats.org/officeDocument/2006/relationships/customXml" Target="../ink/ink35.xml"/><Relationship Id="rId75" Type="http://schemas.openxmlformats.org/officeDocument/2006/relationships/image" Target="../media/image146.png"/><Relationship Id="rId83" Type="http://schemas.openxmlformats.org/officeDocument/2006/relationships/image" Target="../media/image150.png"/><Relationship Id="rId88" Type="http://schemas.openxmlformats.org/officeDocument/2006/relationships/image" Target="../media/image139.png"/><Relationship Id="rId91" Type="http://schemas.openxmlformats.org/officeDocument/2006/relationships/image" Target="../media/image107.png"/><Relationship Id="rId1" Type="http://schemas.openxmlformats.org/officeDocument/2006/relationships/slideLayout" Target="../slideLayouts/slideLayout1.xml"/><Relationship Id="rId15" Type="http://schemas.openxmlformats.org/officeDocument/2006/relationships/customXml" Target="../ink/ink5.xml"/><Relationship Id="rId23" Type="http://schemas.openxmlformats.org/officeDocument/2006/relationships/image" Target="../media/image101.png"/><Relationship Id="rId36" Type="http://schemas.openxmlformats.org/officeDocument/2006/relationships/customXml" Target="../ink/ink12.xml"/><Relationship Id="rId49" Type="http://schemas.openxmlformats.org/officeDocument/2006/relationships/customXml" Target="../ink/ink24.xml"/><Relationship Id="rId57" Type="http://schemas.openxmlformats.org/officeDocument/2006/relationships/customXml" Target="../ink/ink32.xml"/><Relationship Id="rId10" Type="http://schemas.openxmlformats.org/officeDocument/2006/relationships/image" Target="NULL"/><Relationship Id="rId44" Type="http://schemas.openxmlformats.org/officeDocument/2006/relationships/customXml" Target="../ink/ink19.xml"/><Relationship Id="rId52" Type="http://schemas.openxmlformats.org/officeDocument/2006/relationships/customXml" Target="../ink/ink27.xml"/><Relationship Id="rId60" Type="http://schemas.openxmlformats.org/officeDocument/2006/relationships/image" Target="../media/image103.png"/><Relationship Id="rId73" Type="http://schemas.openxmlformats.org/officeDocument/2006/relationships/image" Target="../media/image145.png"/><Relationship Id="rId78" Type="http://schemas.openxmlformats.org/officeDocument/2006/relationships/customXml" Target="../ink/ink39.xml"/><Relationship Id="rId81" Type="http://schemas.openxmlformats.org/officeDocument/2006/relationships/image" Target="../media/image149.png"/><Relationship Id="rId4" Type="http://schemas.openxmlformats.org/officeDocument/2006/relationships/image" Target="../media/image100.png"/><Relationship Id="rId9" Type="http://schemas.openxmlformats.org/officeDocument/2006/relationships/customXml" Target="../ink/ink2.xml"/><Relationship Id="rId13" Type="http://schemas.openxmlformats.org/officeDocument/2006/relationships/customXml" Target="../ink/ink4.xml"/><Relationship Id="rId18" Type="http://schemas.openxmlformats.org/officeDocument/2006/relationships/customXml" Target="../ink/ink7.xml"/><Relationship Id="rId39" Type="http://schemas.openxmlformats.org/officeDocument/2006/relationships/customXml" Target="../ink/ink14.xml"/><Relationship Id="rId34" Type="http://schemas.openxmlformats.org/officeDocument/2006/relationships/image" Target="../media/image710.emf"/><Relationship Id="rId50" Type="http://schemas.openxmlformats.org/officeDocument/2006/relationships/customXml" Target="../ink/ink25.xml"/><Relationship Id="rId55" Type="http://schemas.openxmlformats.org/officeDocument/2006/relationships/customXml" Target="../ink/ink30.xml"/><Relationship Id="rId76" Type="http://schemas.openxmlformats.org/officeDocument/2006/relationships/customXml" Target="../ink/ink38.xml"/><Relationship Id="rId71" Type="http://schemas.openxmlformats.org/officeDocument/2006/relationships/image" Target="../media/image144.png"/></Relationships>
</file>

<file path=ppt/slides/_rels/slide18.xml.rels><?xml version="1.0" encoding="UTF-8" standalone="yes"?>
<Relationships xmlns="http://schemas.openxmlformats.org/package/2006/relationships"><Relationship Id="rId3" Type="http://schemas.openxmlformats.org/officeDocument/2006/relationships/image" Target="../media/image152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30.png"/></Relationships>
</file>

<file path=ppt/slides/_rels/slide1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400.png"/><Relationship Id="rId4" Type="http://schemas.openxmlformats.org/officeDocument/2006/relationships/image" Target="../media/image1390.png"/></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6.jpeg"/><Relationship Id="rId3" Type="http://schemas.openxmlformats.org/officeDocument/2006/relationships/image" Target="../media/image310.png"/><Relationship Id="rId21" Type="http://schemas.openxmlformats.org/officeDocument/2006/relationships/image" Target="../media/image10.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5.jpeg"/><Relationship Id="rId2" Type="http://schemas.openxmlformats.org/officeDocument/2006/relationships/image" Target="../media/image4.png"/><Relationship Id="rId16" Type="http://schemas.openxmlformats.org/officeDocument/2006/relationships/image" Target="../media/image4.jpeg"/><Relationship Id="rId20" Type="http://schemas.openxmlformats.org/officeDocument/2006/relationships/image" Target="../media/image9.png"/><Relationship Id="rId1" Type="http://schemas.openxmlformats.org/officeDocument/2006/relationships/slideLayout" Target="../slideLayouts/slideLayout2.xml"/><Relationship Id="rId15" Type="http://schemas.openxmlformats.org/officeDocument/2006/relationships/image" Target="../media/image5.png"/><Relationship Id="rId23" Type="http://schemas.openxmlformats.org/officeDocument/2006/relationships/image" Target="../media/image16.png"/><Relationship Id="rId19" Type="http://schemas.openxmlformats.org/officeDocument/2006/relationships/image" Target="../media/image8.png"/><Relationship Id="rId4" Type="http://schemas.openxmlformats.org/officeDocument/2006/relationships/image" Target="../media/image48.png"/><Relationship Id="rId14" Type="http://schemas.openxmlformats.org/officeDocument/2006/relationships/image" Target="../media/image14.png"/><Relationship Id="rId22"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56.png"/><Relationship Id="rId7" Type="http://schemas.openxmlformats.org/officeDocument/2006/relationships/image" Target="../media/image1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57.png"/></Relationships>
</file>

<file path=ppt/slides/_rels/slide2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115.png"/></Relationships>
</file>

<file path=ppt/slides/_rels/slide23.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3" Type="http://schemas.openxmlformats.org/officeDocument/2006/relationships/image" Target="../media/image116.pn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5" Type="http://schemas.openxmlformats.org/officeDocument/2006/relationships/image" Target="../media/image74.png"/><Relationship Id="rId10" Type="http://schemas.openxmlformats.org/officeDocument/2006/relationships/image" Target="../media/image122.png"/><Relationship Id="rId4" Type="http://schemas.openxmlformats.org/officeDocument/2006/relationships/image" Target="../media/image1510.png"/><Relationship Id="rId9" Type="http://schemas.openxmlformats.org/officeDocument/2006/relationships/image" Target="../media/image121.png"/><Relationship Id="rId14" Type="http://schemas.openxmlformats.org/officeDocument/2006/relationships/image" Target="../media/image1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0.png"/><Relationship Id="rId7" Type="http://schemas.openxmlformats.org/officeDocument/2006/relationships/image" Target="../media/image135.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133.png"/><Relationship Id="rId4" Type="http://schemas.openxmlformats.org/officeDocument/2006/relationships/image" Target="../media/image132.png"/><Relationship Id="rId9" Type="http://schemas.openxmlformats.org/officeDocument/2006/relationships/image" Target="../media/image137.png"/></Relationships>
</file>

<file path=ppt/slides/_rels/slide27.xml.rels><?xml version="1.0" encoding="UTF-8" standalone="yes"?>
<Relationships xmlns="http://schemas.openxmlformats.org/package/2006/relationships"><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173.png"/><Relationship Id="rId4" Type="http://schemas.openxmlformats.org/officeDocument/2006/relationships/image" Target="../media/image172.png"/></Relationships>
</file>

<file path=ppt/slides/_rels/slide28.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1.png"/><Relationship Id="rId7" Type="http://schemas.openxmlformats.org/officeDocument/2006/relationships/image" Target="../media/image15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8.png"/><Relationship Id="rId5" Type="http://schemas.openxmlformats.org/officeDocument/2006/relationships/image" Target="../media/image153.png"/><Relationship Id="rId10" Type="http://schemas.openxmlformats.org/officeDocument/2006/relationships/image" Target="../media/image162.png"/><Relationship Id="rId4" Type="http://schemas.openxmlformats.org/officeDocument/2006/relationships/image" Target="../media/image152.png"/><Relationship Id="rId9" Type="http://schemas.openxmlformats.org/officeDocument/2006/relationships/image" Target="../media/image16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0.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24.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51.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image" Target="../media/image47.png"/><Relationship Id="rId4" Type="http://schemas.openxmlformats.org/officeDocument/2006/relationships/image" Target="../media/image44.jpe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544" y="0"/>
            <a:ext cx="12148455" cy="707886"/>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Overview of quantum error correction</a:t>
            </a:r>
          </a:p>
        </p:txBody>
      </p:sp>
      <p:pic>
        <p:nvPicPr>
          <p:cNvPr id="1026" name="Picture 2" descr="Image">
            <a:extLst>
              <a:ext uri="{FF2B5EF4-FFF2-40B4-BE49-F238E27FC236}">
                <a16:creationId xmlns:a16="http://schemas.microsoft.com/office/drawing/2014/main" id="{AC229487-ECAF-FD93-0DC0-4092150A0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052" y="1484242"/>
            <a:ext cx="3173896" cy="317389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1BB625-F2CD-8731-F815-0B9C23034F3B}"/>
              </a:ext>
            </a:extLst>
          </p:cNvPr>
          <p:cNvSpPr txBox="1"/>
          <p:nvPr/>
        </p:nvSpPr>
        <p:spPr>
          <a:xfrm>
            <a:off x="6018835" y="4343134"/>
            <a:ext cx="1483098" cy="215444"/>
          </a:xfrm>
          <a:prstGeom prst="rect">
            <a:avLst/>
          </a:prstGeom>
          <a:noFill/>
        </p:spPr>
        <p:txBody>
          <a:bodyPr wrap="none" rtlCol="0">
            <a:spAutoFit/>
          </a:bodyPr>
          <a:lstStyle/>
          <a:p>
            <a:r>
              <a:rPr lang="en-US" sz="800" dirty="0">
                <a:solidFill>
                  <a:schemeClr val="tx1">
                    <a:lumMod val="75000"/>
                    <a:lumOff val="25000"/>
                  </a:schemeClr>
                </a:solidFill>
              </a:rPr>
              <a:t>stability.ai image, @quantshah</a:t>
            </a:r>
          </a:p>
        </p:txBody>
      </p:sp>
      <p:pic>
        <p:nvPicPr>
          <p:cNvPr id="12" name="Picture 11">
            <a:extLst>
              <a:ext uri="{FF2B5EF4-FFF2-40B4-BE49-F238E27FC236}">
                <a16:creationId xmlns:a16="http://schemas.microsoft.com/office/drawing/2014/main" id="{DE0C5F1B-02DF-9E5C-8B8E-F69A03BA32A1}"/>
              </a:ext>
            </a:extLst>
          </p:cNvPr>
          <p:cNvPicPr>
            <a:picLocks noChangeAspect="1"/>
          </p:cNvPicPr>
          <p:nvPr/>
        </p:nvPicPr>
        <p:blipFill>
          <a:blip r:embed="rId3"/>
          <a:stretch>
            <a:fillRect/>
          </a:stretch>
        </p:blipFill>
        <p:spPr>
          <a:xfrm>
            <a:off x="7443566" y="5249497"/>
            <a:ext cx="4736859" cy="1564509"/>
          </a:xfrm>
          <a:prstGeom prst="rect">
            <a:avLst/>
          </a:prstGeom>
        </p:spPr>
      </p:pic>
      <p:pic>
        <p:nvPicPr>
          <p:cNvPr id="4" name="Picture 3">
            <a:extLst>
              <a:ext uri="{FF2B5EF4-FFF2-40B4-BE49-F238E27FC236}">
                <a16:creationId xmlns:a16="http://schemas.microsoft.com/office/drawing/2014/main" id="{C74A1F29-EDC4-6152-EE05-6551C7EA843A}"/>
              </a:ext>
            </a:extLst>
          </p:cNvPr>
          <p:cNvPicPr>
            <a:picLocks noChangeAspect="1"/>
          </p:cNvPicPr>
          <p:nvPr/>
        </p:nvPicPr>
        <p:blipFill>
          <a:blip r:embed="rId4"/>
          <a:stretch>
            <a:fillRect/>
          </a:stretch>
        </p:blipFill>
        <p:spPr>
          <a:xfrm>
            <a:off x="43544" y="6254842"/>
            <a:ext cx="5329646" cy="514150"/>
          </a:xfrm>
          <a:prstGeom prst="rect">
            <a:avLst/>
          </a:prstGeom>
        </p:spPr>
      </p:pic>
    </p:spTree>
    <p:extLst>
      <p:ext uri="{BB962C8B-B14F-4D97-AF65-F5344CB8AC3E}">
        <p14:creationId xmlns:p14="http://schemas.microsoft.com/office/powerpoint/2010/main" val="362771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CE9F30-D4D0-E82C-A29E-897ECE44EEBA}"/>
              </a:ext>
            </a:extLst>
          </p:cNvPr>
          <p:cNvSpPr/>
          <p:nvPr/>
        </p:nvSpPr>
        <p:spPr>
          <a:xfrm>
            <a:off x="3229107" y="-91155"/>
            <a:ext cx="5733878"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GENERAL QEC CONDITIONS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37BFAF-F576-4009-441A-78A70BE8BA4F}"/>
                  </a:ext>
                </a:extLst>
              </p:cNvPr>
              <p:cNvSpPr txBox="1"/>
              <p:nvPr/>
            </p:nvSpPr>
            <p:spPr>
              <a:xfrm>
                <a:off x="-44450" y="498902"/>
                <a:ext cx="8934410" cy="860748"/>
              </a:xfrm>
              <a:prstGeom prst="rect">
                <a:avLst/>
              </a:prstGeom>
              <a:noFill/>
            </p:spPr>
            <p:txBody>
              <a:bodyPr wrap="square">
                <a:spAutoFit/>
              </a:bodyPr>
              <a:lstStyle/>
              <a:p>
                <a:pPr marL="342900" lvl="0" indent="-342900">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Errors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𝐸</m:t>
                        </m:r>
                      </m:e>
                      <m:sub>
                        <m:r>
                          <a:rPr lang="en-US" sz="2400" b="0" i="1" smtClean="0">
                            <a:solidFill>
                              <a:prstClr val="black"/>
                            </a:solidFill>
                            <a:latin typeface="Cambria Math" panose="02040503050406030204" pitchFamily="18" charset="0"/>
                          </a:rPr>
                          <m:t>𝑗</m:t>
                        </m:r>
                      </m:sub>
                    </m:sSub>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are </a:t>
                </a: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detectable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iff</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they act trivially on the codewords:</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A437BFAF-F576-4009-441A-78A70BE8BA4F}"/>
                  </a:ext>
                </a:extLst>
              </p:cNvPr>
              <p:cNvSpPr txBox="1">
                <a:spLocks noRot="1" noChangeAspect="1" noMove="1" noResize="1" noEditPoints="1" noAdjustHandles="1" noChangeArrowheads="1" noChangeShapeType="1" noTextEdit="1"/>
              </p:cNvSpPr>
              <p:nvPr/>
            </p:nvSpPr>
            <p:spPr>
              <a:xfrm>
                <a:off x="-44450" y="498902"/>
                <a:ext cx="8934410" cy="860748"/>
              </a:xfrm>
              <a:prstGeom prst="rect">
                <a:avLst/>
              </a:prstGeom>
              <a:blipFill>
                <a:blip r:embed="rId2"/>
                <a:stretch>
                  <a:fillRect l="-956" t="-4965"/>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D3125EA0-489F-F25E-55CF-ABC2205B24F5}"/>
              </a:ext>
            </a:extLst>
          </p:cNvPr>
          <p:cNvGrpSpPr/>
          <p:nvPr/>
        </p:nvGrpSpPr>
        <p:grpSpPr>
          <a:xfrm>
            <a:off x="8737935" y="1225514"/>
            <a:ext cx="3680160" cy="1149350"/>
            <a:chOff x="8591885" y="1371564"/>
            <a:chExt cx="3680160" cy="1149350"/>
          </a:xfrm>
        </p:grpSpPr>
        <p:pic>
          <p:nvPicPr>
            <p:cNvPr id="12" name="Picture 11">
              <a:extLst>
                <a:ext uri="{FF2B5EF4-FFF2-40B4-BE49-F238E27FC236}">
                  <a16:creationId xmlns:a16="http://schemas.microsoft.com/office/drawing/2014/main" id="{4C268664-E823-42EE-8C35-CDDCBB893CC3}"/>
                </a:ext>
              </a:extLst>
            </p:cNvPr>
            <p:cNvPicPr>
              <a:picLocks noChangeAspect="1"/>
            </p:cNvPicPr>
            <p:nvPr/>
          </p:nvPicPr>
          <p:blipFill rotWithShape="1">
            <a:blip r:embed="rId3"/>
            <a:srcRect t="-3738" r="50273" b="1"/>
            <a:stretch/>
          </p:blipFill>
          <p:spPr>
            <a:xfrm>
              <a:off x="9105922" y="1969606"/>
              <a:ext cx="2286313" cy="460529"/>
            </a:xfrm>
            <a:prstGeom prst="rect">
              <a:avLst/>
            </a:prstGeom>
          </p:spPr>
        </p:pic>
        <p:sp>
          <p:nvSpPr>
            <p:cNvPr id="16" name="TextBox 15">
              <a:extLst>
                <a:ext uri="{FF2B5EF4-FFF2-40B4-BE49-F238E27FC236}">
                  <a16:creationId xmlns:a16="http://schemas.microsoft.com/office/drawing/2014/main" id="{B4723E0A-4B7A-D952-E06C-7097D68962FC}"/>
                </a:ext>
              </a:extLst>
            </p:cNvPr>
            <p:cNvSpPr txBox="1"/>
            <p:nvPr/>
          </p:nvSpPr>
          <p:spPr>
            <a:xfrm>
              <a:off x="8652210" y="1483566"/>
              <a:ext cx="361983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Error-detection conditions</a:t>
              </a:r>
            </a:p>
          </p:txBody>
        </p:sp>
        <p:sp>
          <p:nvSpPr>
            <p:cNvPr id="17" name="Rectangle 16">
              <a:extLst>
                <a:ext uri="{FF2B5EF4-FFF2-40B4-BE49-F238E27FC236}">
                  <a16:creationId xmlns:a16="http://schemas.microsoft.com/office/drawing/2014/main" id="{F0B66347-E0A7-B093-6BD0-DA8627F9E8AF}"/>
                </a:ext>
              </a:extLst>
            </p:cNvPr>
            <p:cNvSpPr/>
            <p:nvPr/>
          </p:nvSpPr>
          <p:spPr>
            <a:xfrm>
              <a:off x="8591885" y="1371564"/>
              <a:ext cx="3295650" cy="1149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Arrow Connector 18">
            <a:extLst>
              <a:ext uri="{FF2B5EF4-FFF2-40B4-BE49-F238E27FC236}">
                <a16:creationId xmlns:a16="http://schemas.microsoft.com/office/drawing/2014/main" id="{D4654823-5252-6F9F-2B9E-C2F6D7381830}"/>
              </a:ext>
            </a:extLst>
          </p:cNvPr>
          <p:cNvCxnSpPr>
            <a:cxnSpLocks/>
          </p:cNvCxnSpPr>
          <p:nvPr/>
        </p:nvCxnSpPr>
        <p:spPr>
          <a:xfrm flipV="1">
            <a:off x="5105579" y="2030085"/>
            <a:ext cx="3358971" cy="808566"/>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B6449A8E-CF51-DBB5-D955-8FEB00F6D992}"/>
              </a:ext>
            </a:extLst>
          </p:cNvPr>
          <p:cNvCxnSpPr>
            <a:cxnSpLocks/>
          </p:cNvCxnSpPr>
          <p:nvPr/>
        </p:nvCxnSpPr>
        <p:spPr>
          <a:xfrm>
            <a:off x="5105579" y="1727830"/>
            <a:ext cx="3358971" cy="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25" name="Picture 24">
            <a:extLst>
              <a:ext uri="{FF2B5EF4-FFF2-40B4-BE49-F238E27FC236}">
                <a16:creationId xmlns:a16="http://schemas.microsoft.com/office/drawing/2014/main" id="{3038062F-FA83-00DA-8685-9C1425DE5D38}"/>
              </a:ext>
            </a:extLst>
          </p:cNvPr>
          <p:cNvPicPr>
            <a:picLocks noChangeAspect="1"/>
          </p:cNvPicPr>
          <p:nvPr/>
        </p:nvPicPr>
        <p:blipFill>
          <a:blip r:embed="rId4"/>
          <a:stretch>
            <a:fillRect/>
          </a:stretch>
        </p:blipFill>
        <p:spPr>
          <a:xfrm>
            <a:off x="8945679" y="2486866"/>
            <a:ext cx="2841690" cy="424455"/>
          </a:xfrm>
          <a:prstGeom prst="rect">
            <a:avLst/>
          </a:prstGeom>
        </p:spPr>
      </p:pic>
      <p:grpSp>
        <p:nvGrpSpPr>
          <p:cNvPr id="2" name="Group 1">
            <a:extLst>
              <a:ext uri="{FF2B5EF4-FFF2-40B4-BE49-F238E27FC236}">
                <a16:creationId xmlns:a16="http://schemas.microsoft.com/office/drawing/2014/main" id="{A5AE931E-1C31-69F5-3441-B87DDBDCB4B7}"/>
              </a:ext>
            </a:extLst>
          </p:cNvPr>
          <p:cNvGrpSpPr/>
          <p:nvPr/>
        </p:nvGrpSpPr>
        <p:grpSpPr>
          <a:xfrm>
            <a:off x="303345" y="3210555"/>
            <a:ext cx="11209346" cy="461665"/>
            <a:chOff x="303345" y="3210555"/>
            <a:chExt cx="11209346" cy="461665"/>
          </a:xfrm>
        </p:grpSpPr>
        <p:pic>
          <p:nvPicPr>
            <p:cNvPr id="27" name="Picture 26">
              <a:extLst>
                <a:ext uri="{FF2B5EF4-FFF2-40B4-BE49-F238E27FC236}">
                  <a16:creationId xmlns:a16="http://schemas.microsoft.com/office/drawing/2014/main" id="{15BD6155-53EE-8CDD-EFF5-0C8560049678}"/>
                </a:ext>
              </a:extLst>
            </p:cNvPr>
            <p:cNvPicPr>
              <a:picLocks noChangeAspect="1"/>
            </p:cNvPicPr>
            <p:nvPr/>
          </p:nvPicPr>
          <p:blipFill>
            <a:blip r:embed="rId5"/>
            <a:stretch>
              <a:fillRect/>
            </a:stretch>
          </p:blipFill>
          <p:spPr>
            <a:xfrm>
              <a:off x="6000608" y="3291201"/>
              <a:ext cx="5512083" cy="361969"/>
            </a:xfrm>
            <a:prstGeom prst="rect">
              <a:avLst/>
            </a:prstGeom>
          </p:spPr>
        </p:pic>
        <p:sp>
          <p:nvSpPr>
            <p:cNvPr id="31" name="TextBox 30">
              <a:extLst>
                <a:ext uri="{FF2B5EF4-FFF2-40B4-BE49-F238E27FC236}">
                  <a16:creationId xmlns:a16="http://schemas.microsoft.com/office/drawing/2014/main" id="{90946CF0-B3D7-0B94-3EF3-372B66CFF472}"/>
                </a:ext>
              </a:extLst>
            </p:cNvPr>
            <p:cNvSpPr txBox="1"/>
            <p:nvPr/>
          </p:nvSpPr>
          <p:spPr>
            <a:xfrm>
              <a:off x="303345" y="3210555"/>
              <a:ext cx="6143624"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Example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constant need not be zero:</a:t>
              </a:r>
              <a:endParaRPr lang="en-US" dirty="0"/>
            </a:p>
          </p:txBody>
        </p:sp>
      </p:grpSp>
      <p:sp>
        <p:nvSpPr>
          <p:cNvPr id="35" name="TextBox 34">
            <a:extLst>
              <a:ext uri="{FF2B5EF4-FFF2-40B4-BE49-F238E27FC236}">
                <a16:creationId xmlns:a16="http://schemas.microsoft.com/office/drawing/2014/main" id="{F2EC8F99-E483-A61F-81CC-58757A79C320}"/>
              </a:ext>
            </a:extLst>
          </p:cNvPr>
          <p:cNvSpPr txBox="1"/>
          <p:nvPr/>
        </p:nvSpPr>
        <p:spPr>
          <a:xfrm>
            <a:off x="88900" y="933760"/>
            <a:ext cx="6750050" cy="156966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Environment does not distinguish codewords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Environment cannot connect distinct codewords:</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D5A77AC-3F10-4DDC-C5C1-5D7310985128}"/>
                  </a:ext>
                </a:extLst>
              </p:cNvPr>
              <p:cNvSpPr txBox="1"/>
              <p:nvPr/>
            </p:nvSpPr>
            <p:spPr>
              <a:xfrm>
                <a:off x="-44592" y="3939381"/>
                <a:ext cx="9017164" cy="1230080"/>
              </a:xfrm>
              <a:prstGeom prst="rect">
                <a:avLst/>
              </a:prstGeom>
              <a:noFill/>
            </p:spPr>
            <p:txBody>
              <a:bodyPr wrap="square">
                <a:spAutoFit/>
              </a:bodyPr>
              <a:lstStyle/>
              <a:p>
                <a:pPr marL="342900" lvl="0" indent="-342900">
                  <a:buFont typeface="Wingdings" panose="05000000000000000000" pitchFamily="2" charset="2"/>
                  <a:buChar char="Ø"/>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Errors </a:t>
                </a:r>
                <a14:m>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𝐸</m:t>
                        </m:r>
                      </m:e>
                      <m:sub>
                        <m:r>
                          <a:rPr lang="en-US" sz="2400" b="0" i="1" smtClean="0">
                            <a:solidFill>
                              <a:prstClr val="black"/>
                            </a:solidFill>
                            <a:latin typeface="Cambria Math" panose="02040503050406030204" pitchFamily="18" charset="0"/>
                          </a:rPr>
                          <m:t>𝑗</m:t>
                        </m:r>
                        <m:r>
                          <a:rPr lang="en-US" sz="2400" b="0" i="1"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𝑘</m:t>
                        </m:r>
                      </m:sub>
                    </m:sSub>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mapping to </a:t>
                </a:r>
              </a:p>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…different error spaces are </a:t>
                </a: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correctable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if they are detectable.</a:t>
                </a:r>
              </a:p>
              <a:p>
                <a:pPr lvl="0">
                  <a:defRPr/>
                </a:pPr>
                <a:r>
                  <a:rPr lang="en-US" sz="2400" dirty="0">
                    <a:solidFill>
                      <a:prstClr val="black"/>
                    </a:solidFill>
                    <a:latin typeface="Calibri" panose="020F0502020204030204"/>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same error space are </a:t>
                </a: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correctable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if detectable + undo each other.</a:t>
                </a:r>
              </a:p>
            </p:txBody>
          </p:sp>
        </mc:Choice>
        <mc:Fallback xmlns="">
          <p:sp>
            <p:nvSpPr>
              <p:cNvPr id="37" name="TextBox 36">
                <a:extLst>
                  <a:ext uri="{FF2B5EF4-FFF2-40B4-BE49-F238E27FC236}">
                    <a16:creationId xmlns:a16="http://schemas.microsoft.com/office/drawing/2014/main" id="{2D5A77AC-3F10-4DDC-C5C1-5D7310985128}"/>
                  </a:ext>
                </a:extLst>
              </p:cNvPr>
              <p:cNvSpPr txBox="1">
                <a:spLocks noRot="1" noChangeAspect="1" noMove="1" noResize="1" noEditPoints="1" noAdjustHandles="1" noChangeArrowheads="1" noChangeShapeType="1" noTextEdit="1"/>
              </p:cNvSpPr>
              <p:nvPr/>
            </p:nvSpPr>
            <p:spPr>
              <a:xfrm>
                <a:off x="-44592" y="3939381"/>
                <a:ext cx="9017164" cy="1230080"/>
              </a:xfrm>
              <a:prstGeom prst="rect">
                <a:avLst/>
              </a:prstGeom>
              <a:blipFill>
                <a:blip r:embed="rId6"/>
                <a:stretch>
                  <a:fillRect l="-947" t="-3465" b="-10396"/>
                </a:stretch>
              </a:blipFill>
            </p:spPr>
            <p:txBody>
              <a:bodyPr/>
              <a:lstStyle/>
              <a:p>
                <a:r>
                  <a:rPr lang="en-US">
                    <a:noFill/>
                  </a:rPr>
                  <a:t> </a:t>
                </a:r>
              </a:p>
            </p:txBody>
          </p:sp>
        </mc:Fallback>
      </mc:AlternateContent>
      <p:pic>
        <p:nvPicPr>
          <p:cNvPr id="39" name="Picture 38">
            <a:extLst>
              <a:ext uri="{FF2B5EF4-FFF2-40B4-BE49-F238E27FC236}">
                <a16:creationId xmlns:a16="http://schemas.microsoft.com/office/drawing/2014/main" id="{FFF6FE87-663F-5EC4-3574-ABFC0E3BDE46}"/>
              </a:ext>
            </a:extLst>
          </p:cNvPr>
          <p:cNvPicPr>
            <a:picLocks noChangeAspect="1"/>
          </p:cNvPicPr>
          <p:nvPr/>
        </p:nvPicPr>
        <p:blipFill>
          <a:blip r:embed="rId7"/>
          <a:stretch>
            <a:fillRect/>
          </a:stretch>
        </p:blipFill>
        <p:spPr>
          <a:xfrm>
            <a:off x="3375157" y="6140451"/>
            <a:ext cx="7883435" cy="638146"/>
          </a:xfrm>
          <a:prstGeom prst="rect">
            <a:avLst/>
          </a:prstGeom>
        </p:spPr>
      </p:pic>
      <p:grpSp>
        <p:nvGrpSpPr>
          <p:cNvPr id="46" name="Group 45">
            <a:extLst>
              <a:ext uri="{FF2B5EF4-FFF2-40B4-BE49-F238E27FC236}">
                <a16:creationId xmlns:a16="http://schemas.microsoft.com/office/drawing/2014/main" id="{DC74686D-2676-B9B8-7471-7A6BEE235866}"/>
              </a:ext>
            </a:extLst>
          </p:cNvPr>
          <p:cNvGrpSpPr/>
          <p:nvPr/>
        </p:nvGrpSpPr>
        <p:grpSpPr>
          <a:xfrm>
            <a:off x="8750154" y="4010062"/>
            <a:ext cx="3619835" cy="1149350"/>
            <a:chOff x="685749" y="4532359"/>
            <a:chExt cx="3619835" cy="1149350"/>
          </a:xfrm>
        </p:grpSpPr>
        <p:pic>
          <p:nvPicPr>
            <p:cNvPr id="41" name="Picture 40">
              <a:extLst>
                <a:ext uri="{FF2B5EF4-FFF2-40B4-BE49-F238E27FC236}">
                  <a16:creationId xmlns:a16="http://schemas.microsoft.com/office/drawing/2014/main" id="{9F881888-CB92-5A00-8B98-9E6B69F0F2F2}"/>
                </a:ext>
              </a:extLst>
            </p:cNvPr>
            <p:cNvPicPr>
              <a:picLocks noChangeAspect="1"/>
            </p:cNvPicPr>
            <p:nvPr/>
          </p:nvPicPr>
          <p:blipFill>
            <a:blip r:embed="rId8"/>
            <a:stretch>
              <a:fillRect/>
            </a:stretch>
          </p:blipFill>
          <p:spPr>
            <a:xfrm>
              <a:off x="1028336" y="4999454"/>
              <a:ext cx="2686414" cy="615992"/>
            </a:xfrm>
            <a:prstGeom prst="rect">
              <a:avLst/>
            </a:prstGeom>
          </p:spPr>
        </p:pic>
        <p:grpSp>
          <p:nvGrpSpPr>
            <p:cNvPr id="42" name="Group 41">
              <a:extLst>
                <a:ext uri="{FF2B5EF4-FFF2-40B4-BE49-F238E27FC236}">
                  <a16:creationId xmlns:a16="http://schemas.microsoft.com/office/drawing/2014/main" id="{9874F40D-60A3-B0C2-0B99-BFB7C5ECDF4E}"/>
                </a:ext>
              </a:extLst>
            </p:cNvPr>
            <p:cNvGrpSpPr/>
            <p:nvPr/>
          </p:nvGrpSpPr>
          <p:grpSpPr>
            <a:xfrm>
              <a:off x="685749" y="4532359"/>
              <a:ext cx="3619835" cy="1149350"/>
              <a:chOff x="8591885" y="1371564"/>
              <a:chExt cx="3619835" cy="1149350"/>
            </a:xfrm>
          </p:grpSpPr>
          <p:sp>
            <p:nvSpPr>
              <p:cNvPr id="44" name="TextBox 43">
                <a:extLst>
                  <a:ext uri="{FF2B5EF4-FFF2-40B4-BE49-F238E27FC236}">
                    <a16:creationId xmlns:a16="http://schemas.microsoft.com/office/drawing/2014/main" id="{6B8FB9BD-0C9A-F6E7-C56E-A2B23247E31E}"/>
                  </a:ext>
                </a:extLst>
              </p:cNvPr>
              <p:cNvSpPr txBox="1"/>
              <p:nvPr/>
            </p:nvSpPr>
            <p:spPr>
              <a:xfrm>
                <a:off x="8591885" y="1416800"/>
                <a:ext cx="361983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Error-correction conditions</a:t>
                </a:r>
              </a:p>
            </p:txBody>
          </p:sp>
          <p:sp>
            <p:nvSpPr>
              <p:cNvPr id="45" name="Rectangle 44">
                <a:extLst>
                  <a:ext uri="{FF2B5EF4-FFF2-40B4-BE49-F238E27FC236}">
                    <a16:creationId xmlns:a16="http://schemas.microsoft.com/office/drawing/2014/main" id="{6F121ABF-747A-8367-62EA-59FB966527F4}"/>
                  </a:ext>
                </a:extLst>
              </p:cNvPr>
              <p:cNvSpPr/>
              <p:nvPr/>
            </p:nvSpPr>
            <p:spPr>
              <a:xfrm>
                <a:off x="8591885" y="1371564"/>
                <a:ext cx="3295650" cy="1149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TextBox 49">
            <a:extLst>
              <a:ext uri="{FF2B5EF4-FFF2-40B4-BE49-F238E27FC236}">
                <a16:creationId xmlns:a16="http://schemas.microsoft.com/office/drawing/2014/main" id="{25AEE94C-5905-B1CB-5DBD-9F9F452E07B6}"/>
              </a:ext>
            </a:extLst>
          </p:cNvPr>
          <p:cNvSpPr txBox="1"/>
          <p:nvPr/>
        </p:nvSpPr>
        <p:spPr>
          <a:xfrm>
            <a:off x="303345" y="5460398"/>
            <a:ext cx="11234940" cy="830997"/>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Example</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single-qubit bit flips are not correctable for four-qubit code b/c they cannot undo each other:</a:t>
            </a:r>
            <a:endParaRPr lang="en-US" dirty="0"/>
          </a:p>
        </p:txBody>
      </p:sp>
      <p:pic>
        <p:nvPicPr>
          <p:cNvPr id="52" name="Picture 51">
            <a:extLst>
              <a:ext uri="{FF2B5EF4-FFF2-40B4-BE49-F238E27FC236}">
                <a16:creationId xmlns:a16="http://schemas.microsoft.com/office/drawing/2014/main" id="{F697A5FF-FD88-D4EB-ED32-3794D6D84290}"/>
              </a:ext>
            </a:extLst>
          </p:cNvPr>
          <p:cNvPicPr>
            <a:picLocks noChangeAspect="1"/>
          </p:cNvPicPr>
          <p:nvPr/>
        </p:nvPicPr>
        <p:blipFill>
          <a:blip r:embed="rId9"/>
          <a:stretch>
            <a:fillRect/>
          </a:stretch>
        </p:blipFill>
        <p:spPr>
          <a:xfrm>
            <a:off x="4681460" y="5882035"/>
            <a:ext cx="2621040" cy="328281"/>
          </a:xfrm>
          <a:prstGeom prst="rect">
            <a:avLst/>
          </a:prstGeom>
        </p:spPr>
      </p:pic>
      <p:pic>
        <p:nvPicPr>
          <p:cNvPr id="8" name="Picture 7">
            <a:extLst>
              <a:ext uri="{FF2B5EF4-FFF2-40B4-BE49-F238E27FC236}">
                <a16:creationId xmlns:a16="http://schemas.microsoft.com/office/drawing/2014/main" id="{45EF4164-3694-6ABB-6319-BFA33D52029C}"/>
              </a:ext>
            </a:extLst>
          </p:cNvPr>
          <p:cNvPicPr>
            <a:picLocks noChangeAspect="1"/>
          </p:cNvPicPr>
          <p:nvPr/>
        </p:nvPicPr>
        <p:blipFill>
          <a:blip r:embed="rId10"/>
          <a:stretch>
            <a:fillRect/>
          </a:stretch>
        </p:blipFill>
        <p:spPr>
          <a:xfrm>
            <a:off x="1339849" y="1546189"/>
            <a:ext cx="3111729" cy="363282"/>
          </a:xfrm>
          <a:prstGeom prst="rect">
            <a:avLst/>
          </a:prstGeom>
        </p:spPr>
      </p:pic>
      <p:pic>
        <p:nvPicPr>
          <p:cNvPr id="10" name="Picture 9">
            <a:extLst>
              <a:ext uri="{FF2B5EF4-FFF2-40B4-BE49-F238E27FC236}">
                <a16:creationId xmlns:a16="http://schemas.microsoft.com/office/drawing/2014/main" id="{263BC154-57E8-DDCF-34D2-5616CDBE0552}"/>
              </a:ext>
            </a:extLst>
          </p:cNvPr>
          <p:cNvPicPr>
            <a:picLocks noChangeAspect="1"/>
          </p:cNvPicPr>
          <p:nvPr/>
        </p:nvPicPr>
        <p:blipFill>
          <a:blip r:embed="rId11"/>
          <a:stretch>
            <a:fillRect/>
          </a:stretch>
        </p:blipFill>
        <p:spPr>
          <a:xfrm>
            <a:off x="1339849" y="2648352"/>
            <a:ext cx="3619835" cy="380598"/>
          </a:xfrm>
          <a:prstGeom prst="rect">
            <a:avLst/>
          </a:prstGeom>
        </p:spPr>
      </p:pic>
    </p:spTree>
    <p:extLst>
      <p:ext uri="{BB962C8B-B14F-4D97-AF65-F5344CB8AC3E}">
        <p14:creationId xmlns:p14="http://schemas.microsoft.com/office/powerpoint/2010/main" val="52467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Effect transition="in" filter="fade">
                                      <p:cBhvr>
                                        <p:cTn id="12" dur="500"/>
                                        <p:tgtEl>
                                          <p:spTgt spid="3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xEl>
                                              <p:pRg st="3" end="3"/>
                                            </p:txEl>
                                          </p:spTgt>
                                        </p:tgtEl>
                                        <p:attrNameLst>
                                          <p:attrName>style.visibility</p:attrName>
                                        </p:attrNameLst>
                                      </p:cBhvr>
                                      <p:to>
                                        <p:strVal val="visible"/>
                                      </p:to>
                                    </p:set>
                                    <p:animEffect transition="in" filter="fade">
                                      <p:cBhvr>
                                        <p:cTn id="20" dur="500"/>
                                        <p:tgtEl>
                                          <p:spTgt spid="3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fade">
                                      <p:cBhvr>
                                        <p:cTn id="49" dur="500"/>
                                        <p:tgtEl>
                                          <p:spTgt spid="3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7">
                                            <p:txEl>
                                              <p:pRg st="1" end="1"/>
                                            </p:txEl>
                                          </p:spTgt>
                                        </p:tgtEl>
                                        <p:attrNameLst>
                                          <p:attrName>style.visibility</p:attrName>
                                        </p:attrNameLst>
                                      </p:cBhvr>
                                      <p:to>
                                        <p:strVal val="visible"/>
                                      </p:to>
                                    </p:set>
                                    <p:animEffect transition="in" filter="fade">
                                      <p:cBhvr>
                                        <p:cTn id="54" dur="500"/>
                                        <p:tgtEl>
                                          <p:spTgt spid="37">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7">
                                            <p:txEl>
                                              <p:pRg st="2" end="2"/>
                                            </p:txEl>
                                          </p:spTgt>
                                        </p:tgtEl>
                                        <p:attrNameLst>
                                          <p:attrName>style.visibility</p:attrName>
                                        </p:attrNameLst>
                                      </p:cBhvr>
                                      <p:to>
                                        <p:strVal val="visible"/>
                                      </p:to>
                                    </p:set>
                                    <p:animEffect transition="in" filter="fade">
                                      <p:cBhvr>
                                        <p:cTn id="59" dur="500"/>
                                        <p:tgtEl>
                                          <p:spTgt spid="37">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5" grpId="0" uiExpand="1" build="p"/>
      <p:bldP spid="37" grpId="0" uiExpand="1" build="p"/>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189045" y="3001295"/>
            <a:ext cx="7813999"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SIMPLE CODES </a:t>
            </a:r>
            <a:r>
              <a:rPr lang="en-US" sz="4000" b="1" dirty="0">
                <a:ln/>
                <a:solidFill>
                  <a:srgbClr val="C00000"/>
                </a:solidFill>
                <a:latin typeface="+mj-lt"/>
                <a:sym typeface="Wingdings" panose="05000000000000000000" pitchFamily="2" charset="2"/>
              </a:rPr>
              <a:t> </a:t>
            </a:r>
            <a:r>
              <a:rPr lang="en-US" sz="4000" b="1" dirty="0">
                <a:ln/>
                <a:solidFill>
                  <a:srgbClr val="C00000"/>
                </a:solidFill>
                <a:latin typeface="+mj-lt"/>
              </a:rPr>
              <a:t>IMPORTANT CODES</a:t>
            </a:r>
          </a:p>
        </p:txBody>
      </p:sp>
    </p:spTree>
    <p:extLst>
      <p:ext uri="{BB962C8B-B14F-4D97-AF65-F5344CB8AC3E}">
        <p14:creationId xmlns:p14="http://schemas.microsoft.com/office/powerpoint/2010/main" val="54766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CE9F30-D4D0-E82C-A29E-897ECE44EEBA}"/>
              </a:ext>
            </a:extLst>
          </p:cNvPr>
          <p:cNvSpPr/>
          <p:nvPr/>
        </p:nvSpPr>
        <p:spPr>
          <a:xfrm>
            <a:off x="1447575" y="-91155"/>
            <a:ext cx="9296969"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FOUR-QUBIT CODE </a:t>
            </a:r>
            <a:r>
              <a:rPr lang="en-US" sz="4000" b="1" dirty="0">
                <a:ln/>
                <a:solidFill>
                  <a:srgbClr val="C00000"/>
                </a:solidFill>
                <a:latin typeface="+mj-lt"/>
                <a:sym typeface="Wingdings" panose="05000000000000000000" pitchFamily="2" charset="2"/>
              </a:rPr>
              <a:t> CONCATENATED CODE</a:t>
            </a:r>
            <a:endParaRPr lang="en-US" sz="4000" b="1" dirty="0">
              <a:ln/>
              <a:solidFill>
                <a:srgbClr val="C00000"/>
              </a:solidFill>
              <a:latin typeface="+mj-lt"/>
            </a:endParaRPr>
          </a:p>
        </p:txBody>
      </p:sp>
      <p:pic>
        <p:nvPicPr>
          <p:cNvPr id="4" name="Picture 3">
            <a:extLst>
              <a:ext uri="{FF2B5EF4-FFF2-40B4-BE49-F238E27FC236}">
                <a16:creationId xmlns:a16="http://schemas.microsoft.com/office/drawing/2014/main" id="{1DA37627-B20A-AF75-3A03-41DB35665377}"/>
              </a:ext>
            </a:extLst>
          </p:cNvPr>
          <p:cNvPicPr>
            <a:picLocks noChangeAspect="1"/>
          </p:cNvPicPr>
          <p:nvPr/>
        </p:nvPicPr>
        <p:blipFill>
          <a:blip r:embed="rId2"/>
          <a:stretch>
            <a:fillRect/>
          </a:stretch>
        </p:blipFill>
        <p:spPr>
          <a:xfrm>
            <a:off x="2011052" y="1221634"/>
            <a:ext cx="6572588" cy="641383"/>
          </a:xfrm>
          <a:prstGeom prst="rect">
            <a:avLst/>
          </a:prstGeom>
        </p:spPr>
      </p:pic>
      <p:sp>
        <p:nvSpPr>
          <p:cNvPr id="8" name="TextBox 7">
            <a:extLst>
              <a:ext uri="{FF2B5EF4-FFF2-40B4-BE49-F238E27FC236}">
                <a16:creationId xmlns:a16="http://schemas.microsoft.com/office/drawing/2014/main" id="{5819BC44-0A00-396C-1C12-F2C3EED43BE7}"/>
              </a:ext>
            </a:extLst>
          </p:cNvPr>
          <p:cNvSpPr txBox="1"/>
          <p:nvPr/>
        </p:nvSpPr>
        <p:spPr>
          <a:xfrm>
            <a:off x="-41960" y="616731"/>
            <a:ext cx="6865235" cy="46166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Another basis for the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codespace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yields a pattern: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0D587B9-B894-911C-A2FA-18485902490A}"/>
                  </a:ext>
                </a:extLst>
              </p:cNvPr>
              <p:cNvSpPr txBox="1"/>
              <p:nvPr/>
            </p:nvSpPr>
            <p:spPr>
              <a:xfrm>
                <a:off x="6267691" y="1821589"/>
                <a:ext cx="914400" cy="646331"/>
              </a:xfrm>
              <a:prstGeom prst="rect">
                <a:avLst/>
              </a:prstGeom>
              <a:noFill/>
            </p:spPr>
            <p:txBody>
              <a:bodyPr wrap="square" rtlCol="0">
                <a:spAutoFit/>
              </a:bodyPr>
              <a:lstStyle/>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𝑚</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=2</m:t>
                    </m:r>
                  </m:oMath>
                </a14:m>
                <a:r>
                  <a:rPr lang="en-US" dirty="0">
                    <a:solidFill>
                      <a:srgbClr val="0070C0"/>
                    </a:solidFill>
                  </a:rPr>
                  <a:t> qubits</a:t>
                </a:r>
              </a:p>
            </p:txBody>
          </p:sp>
        </mc:Choice>
        <mc:Fallback xmlns="">
          <p:sp>
            <p:nvSpPr>
              <p:cNvPr id="9" name="TextBox 8">
                <a:extLst>
                  <a:ext uri="{FF2B5EF4-FFF2-40B4-BE49-F238E27FC236}">
                    <a16:creationId xmlns:a16="http://schemas.microsoft.com/office/drawing/2014/main" id="{70D587B9-B894-911C-A2FA-18485902490A}"/>
                  </a:ext>
                </a:extLst>
              </p:cNvPr>
              <p:cNvSpPr txBox="1">
                <a:spLocks noRot="1" noChangeAspect="1" noMove="1" noResize="1" noEditPoints="1" noAdjustHandles="1" noChangeArrowheads="1" noChangeShapeType="1" noTextEdit="1"/>
              </p:cNvSpPr>
              <p:nvPr/>
            </p:nvSpPr>
            <p:spPr>
              <a:xfrm>
                <a:off x="6267691" y="1821589"/>
                <a:ext cx="914400" cy="646331"/>
              </a:xfrm>
              <a:prstGeom prst="rect">
                <a:avLst/>
              </a:prstGeom>
              <a:blipFill>
                <a:blip r:embed="rId3"/>
                <a:stretch>
                  <a:fillRect l="-5333"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A1EADFC-6663-D6F3-17FB-E35863BB61E2}"/>
                  </a:ext>
                </a:extLst>
              </p:cNvPr>
              <p:cNvSpPr txBox="1"/>
              <p:nvPr/>
            </p:nvSpPr>
            <p:spPr>
              <a:xfrm>
                <a:off x="7942574" y="596017"/>
                <a:ext cx="914400" cy="646331"/>
              </a:xfrm>
              <a:prstGeom prst="rect">
                <a:avLst/>
              </a:prstGeom>
              <a:noFill/>
            </p:spPr>
            <p:txBody>
              <a:bodyPr wrap="square" rtlCol="0">
                <a:spAutoFit/>
              </a:bodyPr>
              <a:lstStyle/>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𝑚</m:t>
                        </m:r>
                      </m:e>
                      <m:sub>
                        <m:r>
                          <a:rPr lang="en-US" b="0" i="1" smtClean="0">
                            <a:solidFill>
                              <a:srgbClr val="0070C0"/>
                            </a:solidFill>
                            <a:latin typeface="Cambria Math" panose="02040503050406030204" pitchFamily="18" charset="0"/>
                          </a:rPr>
                          <m:t>2</m:t>
                        </m:r>
                      </m:sub>
                    </m:sSub>
                    <m:r>
                      <a:rPr lang="en-US" b="0" i="1" smtClean="0">
                        <a:solidFill>
                          <a:srgbClr val="0070C0"/>
                        </a:solidFill>
                        <a:latin typeface="Cambria Math" panose="02040503050406030204" pitchFamily="18" charset="0"/>
                      </a:rPr>
                      <m:t>=2</m:t>
                    </m:r>
                  </m:oMath>
                </a14:m>
                <a:r>
                  <a:rPr lang="en-US" dirty="0">
                    <a:solidFill>
                      <a:srgbClr val="0070C0"/>
                    </a:solidFill>
                  </a:rPr>
                  <a:t> copies</a:t>
                </a:r>
              </a:p>
            </p:txBody>
          </p:sp>
        </mc:Choice>
        <mc:Fallback xmlns="">
          <p:sp>
            <p:nvSpPr>
              <p:cNvPr id="11" name="TextBox 10">
                <a:extLst>
                  <a:ext uri="{FF2B5EF4-FFF2-40B4-BE49-F238E27FC236}">
                    <a16:creationId xmlns:a16="http://schemas.microsoft.com/office/drawing/2014/main" id="{EA1EADFC-6663-D6F3-17FB-E35863BB61E2}"/>
                  </a:ext>
                </a:extLst>
              </p:cNvPr>
              <p:cNvSpPr txBox="1">
                <a:spLocks noRot="1" noChangeAspect="1" noMove="1" noResize="1" noEditPoints="1" noAdjustHandles="1" noChangeArrowheads="1" noChangeShapeType="1" noTextEdit="1"/>
              </p:cNvSpPr>
              <p:nvPr/>
            </p:nvSpPr>
            <p:spPr>
              <a:xfrm>
                <a:off x="7942574" y="596017"/>
                <a:ext cx="914400" cy="646331"/>
              </a:xfrm>
              <a:prstGeom prst="rect">
                <a:avLst/>
              </a:prstGeom>
              <a:blipFill>
                <a:blip r:embed="rId4"/>
                <a:stretch>
                  <a:fillRect l="-6000" b="-14151"/>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788CC183-3715-355C-756E-5600B9A9A349}"/>
              </a:ext>
            </a:extLst>
          </p:cNvPr>
          <p:cNvSpPr txBox="1"/>
          <p:nvPr/>
        </p:nvSpPr>
        <p:spPr>
          <a:xfrm>
            <a:off x="0" y="2606210"/>
            <a:ext cx="12192000" cy="46166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four-</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qu</a:t>
            </a:r>
            <a:r>
              <a:rPr lang="en-US" sz="2400" dirty="0">
                <a:solidFill>
                  <a:prstClr val="black"/>
                </a:solidFill>
                <a:latin typeface="Calibri" panose="020F0502020204030204"/>
              </a:rPr>
              <a:t>b</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code can be viewed as a bit-phase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concatenated code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2" name="Group 1">
            <a:extLst>
              <a:ext uri="{FF2B5EF4-FFF2-40B4-BE49-F238E27FC236}">
                <a16:creationId xmlns:a16="http://schemas.microsoft.com/office/drawing/2014/main" id="{0528DC40-F99B-AFAB-1218-7F5D801BD08A}"/>
              </a:ext>
            </a:extLst>
          </p:cNvPr>
          <p:cNvGrpSpPr/>
          <p:nvPr/>
        </p:nvGrpSpPr>
        <p:grpSpPr>
          <a:xfrm>
            <a:off x="63661" y="4432498"/>
            <a:ext cx="12192000" cy="1116261"/>
            <a:chOff x="63661" y="4432498"/>
            <a:chExt cx="12192000" cy="1116261"/>
          </a:xfrm>
        </p:grpSpPr>
        <p:pic>
          <p:nvPicPr>
            <p:cNvPr id="13" name="Picture 12">
              <a:extLst>
                <a:ext uri="{FF2B5EF4-FFF2-40B4-BE49-F238E27FC236}">
                  <a16:creationId xmlns:a16="http://schemas.microsoft.com/office/drawing/2014/main" id="{9A8D9CB5-367A-3FCF-B093-D6FC58EBFF63}"/>
                </a:ext>
              </a:extLst>
            </p:cNvPr>
            <p:cNvPicPr>
              <a:picLocks noChangeAspect="1"/>
            </p:cNvPicPr>
            <p:nvPr/>
          </p:nvPicPr>
          <p:blipFill>
            <a:blip r:embed="rId5"/>
            <a:stretch>
              <a:fillRect/>
            </a:stretch>
          </p:blipFill>
          <p:spPr>
            <a:xfrm>
              <a:off x="4520061" y="5028032"/>
              <a:ext cx="3695890" cy="520727"/>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19C8F0F-A09B-DEE4-F4E9-F2613B68DFD6}"/>
                    </a:ext>
                  </a:extLst>
                </p:cNvPr>
                <p:cNvSpPr txBox="1"/>
                <p:nvPr/>
              </p:nvSpPr>
              <p:spPr>
                <a:xfrm>
                  <a:off x="63661" y="4432498"/>
                  <a:ext cx="12192000" cy="83099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Concatenating larger codes (</a:t>
                  </a:r>
                  <a14:m>
                    <m:oMath xmlns:m="http://schemas.openxmlformats.org/officeDocument/2006/math">
                      <m:sSub>
                        <m:sSubPr>
                          <m:ctrlP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𝑚</m:t>
                          </m:r>
                        </m:e>
                        <m:sub>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𝑚</m:t>
                          </m:r>
                        </m:e>
                        <m:sub>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=3</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yields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Shor nine-qubit code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first to </a:t>
                  </a: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correct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single-qubit errors:</a:t>
                  </a:r>
                </a:p>
              </p:txBody>
            </p:sp>
          </mc:Choice>
          <mc:Fallback xmlns="">
            <p:sp>
              <p:nvSpPr>
                <p:cNvPr id="17" name="TextBox 16">
                  <a:extLst>
                    <a:ext uri="{FF2B5EF4-FFF2-40B4-BE49-F238E27FC236}">
                      <a16:creationId xmlns:a16="http://schemas.microsoft.com/office/drawing/2014/main" id="{419C8F0F-A09B-DEE4-F4E9-F2613B68DFD6}"/>
                    </a:ext>
                  </a:extLst>
                </p:cNvPr>
                <p:cNvSpPr txBox="1">
                  <a:spLocks noRot="1" noChangeAspect="1" noMove="1" noResize="1" noEditPoints="1" noAdjustHandles="1" noChangeArrowheads="1" noChangeShapeType="1" noTextEdit="1"/>
                </p:cNvSpPr>
                <p:nvPr/>
              </p:nvSpPr>
              <p:spPr>
                <a:xfrm>
                  <a:off x="63661" y="4432498"/>
                  <a:ext cx="12192000" cy="830997"/>
                </a:xfrm>
                <a:prstGeom prst="rect">
                  <a:avLst/>
                </a:prstGeom>
                <a:blipFill>
                  <a:blip r:embed="rId6"/>
                  <a:stretch>
                    <a:fillRect l="-650" t="-5882" b="-1617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66F9362-65BB-E6FD-6030-C3B514432B24}"/>
                  </a:ext>
                </a:extLst>
              </p:cNvPr>
              <p:cNvSpPr txBox="1"/>
              <p:nvPr/>
            </p:nvSpPr>
            <p:spPr>
              <a:xfrm>
                <a:off x="0" y="5778842"/>
                <a:ext cx="12192000" cy="46166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general </a:t>
                </a:r>
                <a14:m>
                  <m:oMath xmlns:m="http://schemas.openxmlformats.org/officeDocument/2006/math">
                    <m:sSub>
                      <m:sSubPr>
                        <m:ctrlP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𝑚</m:t>
                        </m:r>
                      </m:e>
                      <m:sub>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𝑚</m:t>
                        </m:r>
                      </m:e>
                      <m:sub>
                        <m:r>
                          <a:rPr kumimoji="0" lang="en-US" sz="24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2</m:t>
                        </m:r>
                      </m:sub>
                    </m:sSub>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one obtains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quantum parity</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 generalized Shor codes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9" name="TextBox 18">
                <a:extLst>
                  <a:ext uri="{FF2B5EF4-FFF2-40B4-BE49-F238E27FC236}">
                    <a16:creationId xmlns:a16="http://schemas.microsoft.com/office/drawing/2014/main" id="{366F9362-65BB-E6FD-6030-C3B514432B24}"/>
                  </a:ext>
                </a:extLst>
              </p:cNvPr>
              <p:cNvSpPr txBox="1">
                <a:spLocks noRot="1" noChangeAspect="1" noMove="1" noResize="1" noEditPoints="1" noAdjustHandles="1" noChangeArrowheads="1" noChangeShapeType="1" noTextEdit="1"/>
              </p:cNvSpPr>
              <p:nvPr/>
            </p:nvSpPr>
            <p:spPr>
              <a:xfrm>
                <a:off x="0" y="5778842"/>
                <a:ext cx="12192000" cy="461665"/>
              </a:xfrm>
              <a:prstGeom prst="rect">
                <a:avLst/>
              </a:prstGeom>
              <a:blipFill>
                <a:blip r:embed="rId7"/>
                <a:stretch>
                  <a:fillRect l="-650" t="-10526" b="-28947"/>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AC2CA33F-CDF4-7C4F-F5FC-90390EA5C3AD}"/>
              </a:ext>
            </a:extLst>
          </p:cNvPr>
          <p:cNvGrpSpPr/>
          <p:nvPr/>
        </p:nvGrpSpPr>
        <p:grpSpPr>
          <a:xfrm>
            <a:off x="544012" y="3096285"/>
            <a:ext cx="2894410" cy="1259272"/>
            <a:chOff x="1030146" y="3252541"/>
            <a:chExt cx="2894410" cy="1259272"/>
          </a:xfrm>
        </p:grpSpPr>
        <p:grpSp>
          <p:nvGrpSpPr>
            <p:cNvPr id="26" name="Group 25">
              <a:extLst>
                <a:ext uri="{FF2B5EF4-FFF2-40B4-BE49-F238E27FC236}">
                  <a16:creationId xmlns:a16="http://schemas.microsoft.com/office/drawing/2014/main" id="{3ABBCCFE-E0CF-CDA7-9DC2-5BF2E56C1694}"/>
                </a:ext>
              </a:extLst>
            </p:cNvPr>
            <p:cNvGrpSpPr/>
            <p:nvPr/>
          </p:nvGrpSpPr>
          <p:grpSpPr>
            <a:xfrm>
              <a:off x="1675438" y="3252541"/>
              <a:ext cx="1479626" cy="889940"/>
              <a:chOff x="2844481" y="3297958"/>
              <a:chExt cx="1479626" cy="889940"/>
            </a:xfrm>
          </p:grpSpPr>
          <p:pic>
            <p:nvPicPr>
              <p:cNvPr id="21" name="Picture 20">
                <a:extLst>
                  <a:ext uri="{FF2B5EF4-FFF2-40B4-BE49-F238E27FC236}">
                    <a16:creationId xmlns:a16="http://schemas.microsoft.com/office/drawing/2014/main" id="{598F7899-78DE-5F2B-DED5-FD82F52988BD}"/>
                  </a:ext>
                </a:extLst>
              </p:cNvPr>
              <p:cNvPicPr>
                <a:picLocks noChangeAspect="1"/>
              </p:cNvPicPr>
              <p:nvPr/>
            </p:nvPicPr>
            <p:blipFill>
              <a:blip r:embed="rId8"/>
              <a:stretch>
                <a:fillRect/>
              </a:stretch>
            </p:blipFill>
            <p:spPr>
              <a:xfrm>
                <a:off x="2844481" y="3297958"/>
                <a:ext cx="1479626" cy="444523"/>
              </a:xfrm>
              <a:prstGeom prst="rect">
                <a:avLst/>
              </a:prstGeom>
            </p:spPr>
          </p:pic>
          <p:pic>
            <p:nvPicPr>
              <p:cNvPr id="23" name="Picture 22">
                <a:extLst>
                  <a:ext uri="{FF2B5EF4-FFF2-40B4-BE49-F238E27FC236}">
                    <a16:creationId xmlns:a16="http://schemas.microsoft.com/office/drawing/2014/main" id="{75D377AB-CE81-80AD-3C0B-912CB4D69A65}"/>
                  </a:ext>
                </a:extLst>
              </p:cNvPr>
              <p:cNvPicPr>
                <a:picLocks noChangeAspect="1"/>
              </p:cNvPicPr>
              <p:nvPr/>
            </p:nvPicPr>
            <p:blipFill>
              <a:blip r:embed="rId9"/>
              <a:stretch>
                <a:fillRect/>
              </a:stretch>
            </p:blipFill>
            <p:spPr>
              <a:xfrm>
                <a:off x="2844481" y="3743375"/>
                <a:ext cx="1479626" cy="444523"/>
              </a:xfrm>
              <a:prstGeom prst="rect">
                <a:avLst/>
              </a:prstGeom>
            </p:spPr>
          </p:pic>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BAA134F-A04E-C038-7228-FC22992EE1FB}"/>
                    </a:ext>
                  </a:extLst>
                </p:cNvPr>
                <p:cNvSpPr txBox="1"/>
                <p:nvPr/>
              </p:nvSpPr>
              <p:spPr>
                <a:xfrm>
                  <a:off x="1030146" y="4142481"/>
                  <a:ext cx="2894410" cy="369332"/>
                </a:xfrm>
                <a:prstGeom prst="rect">
                  <a:avLst/>
                </a:prstGeom>
                <a:noFill/>
              </p:spPr>
              <p:txBody>
                <a:bodyPr wrap="square">
                  <a:spAutoFit/>
                </a:bodyPr>
                <a:lstStyle/>
                <a:p>
                  <a14:m>
                    <m:oMath xmlns:m="http://schemas.openxmlformats.org/officeDocument/2006/math">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1</m:t>
                          </m:r>
                        </m:sub>
                      </m:sSub>
                    </m:oMath>
                  </a14:m>
                  <a:r>
                    <a:rPr lang="en-US" dirty="0">
                      <a:solidFill>
                        <a:srgbClr val="0070C0"/>
                      </a:solidFill>
                    </a:rPr>
                    <a:t> bit-flip  repetition code</a:t>
                  </a:r>
                </a:p>
              </p:txBody>
            </p:sp>
          </mc:Choice>
          <mc:Fallback xmlns="">
            <p:sp>
              <p:nvSpPr>
                <p:cNvPr id="35" name="TextBox 34">
                  <a:extLst>
                    <a:ext uri="{FF2B5EF4-FFF2-40B4-BE49-F238E27FC236}">
                      <a16:creationId xmlns:a16="http://schemas.microsoft.com/office/drawing/2014/main" id="{5BAA134F-A04E-C038-7228-FC22992EE1FB}"/>
                    </a:ext>
                  </a:extLst>
                </p:cNvPr>
                <p:cNvSpPr txBox="1">
                  <a:spLocks noRot="1" noChangeAspect="1" noMove="1" noResize="1" noEditPoints="1" noAdjustHandles="1" noChangeArrowheads="1" noChangeShapeType="1" noTextEdit="1"/>
                </p:cNvSpPr>
                <p:nvPr/>
              </p:nvSpPr>
              <p:spPr>
                <a:xfrm>
                  <a:off x="1030146" y="4142481"/>
                  <a:ext cx="2894410" cy="369332"/>
                </a:xfrm>
                <a:prstGeom prst="rect">
                  <a:avLst/>
                </a:prstGeom>
                <a:blipFill>
                  <a:blip r:embed="rId10"/>
                  <a:stretch>
                    <a:fillRect t="-10000" b="-26667"/>
                  </a:stretch>
                </a:blipFill>
              </p:spPr>
              <p:txBody>
                <a:bodyPr/>
                <a:lstStyle/>
                <a:p>
                  <a:r>
                    <a:rPr lang="en-US">
                      <a:noFill/>
                    </a:rPr>
                    <a:t> </a:t>
                  </a:r>
                </a:p>
              </p:txBody>
            </p:sp>
          </mc:Fallback>
        </mc:AlternateContent>
      </p:grpSp>
      <p:grpSp>
        <p:nvGrpSpPr>
          <p:cNvPr id="43" name="Group 42">
            <a:extLst>
              <a:ext uri="{FF2B5EF4-FFF2-40B4-BE49-F238E27FC236}">
                <a16:creationId xmlns:a16="http://schemas.microsoft.com/office/drawing/2014/main" id="{EDD50B23-8C2E-727E-696C-CE7AA97D19E1}"/>
              </a:ext>
            </a:extLst>
          </p:cNvPr>
          <p:cNvGrpSpPr/>
          <p:nvPr/>
        </p:nvGrpSpPr>
        <p:grpSpPr>
          <a:xfrm>
            <a:off x="4552718" y="3251936"/>
            <a:ext cx="2959252" cy="1067734"/>
            <a:chOff x="4755272" y="3408192"/>
            <a:chExt cx="2959252" cy="1067734"/>
          </a:xfrm>
        </p:grpSpPr>
        <p:pic>
          <p:nvPicPr>
            <p:cNvPr id="25" name="Picture 24">
              <a:extLst>
                <a:ext uri="{FF2B5EF4-FFF2-40B4-BE49-F238E27FC236}">
                  <a16:creationId xmlns:a16="http://schemas.microsoft.com/office/drawing/2014/main" id="{20E634C6-8205-AC16-2FBE-3A1930A21C8E}"/>
                </a:ext>
              </a:extLst>
            </p:cNvPr>
            <p:cNvPicPr>
              <a:picLocks noChangeAspect="1"/>
            </p:cNvPicPr>
            <p:nvPr/>
          </p:nvPicPr>
          <p:blipFill>
            <a:blip r:embed="rId11"/>
            <a:stretch>
              <a:fillRect/>
            </a:stretch>
          </p:blipFill>
          <p:spPr>
            <a:xfrm>
              <a:off x="4755272" y="3408192"/>
              <a:ext cx="2959252" cy="533427"/>
            </a:xfrm>
            <a:prstGeom prst="rect">
              <a:avLst/>
            </a:prstGeom>
          </p:spPr>
        </p:pic>
        <p:sp>
          <p:nvSpPr>
            <p:cNvPr id="37" name="TextBox 36">
              <a:extLst>
                <a:ext uri="{FF2B5EF4-FFF2-40B4-BE49-F238E27FC236}">
                  <a16:creationId xmlns:a16="http://schemas.microsoft.com/office/drawing/2014/main" id="{E761A4BC-AA1A-0456-D6CA-2A2A68516974}"/>
                </a:ext>
              </a:extLst>
            </p:cNvPr>
            <p:cNvSpPr txBox="1"/>
            <p:nvPr/>
          </p:nvSpPr>
          <p:spPr>
            <a:xfrm>
              <a:off x="5097685" y="4106594"/>
              <a:ext cx="2274425" cy="369332"/>
            </a:xfrm>
            <a:prstGeom prst="rect">
              <a:avLst/>
            </a:prstGeom>
            <a:noFill/>
          </p:spPr>
          <p:txBody>
            <a:bodyPr wrap="square">
              <a:spAutoFit/>
            </a:bodyPr>
            <a:lstStyle/>
            <a:p>
              <a:r>
                <a:rPr lang="en-US" dirty="0">
                  <a:solidFill>
                    <a:srgbClr val="0070C0"/>
                  </a:solidFill>
                </a:rPr>
                <a:t>change to phase basis</a:t>
              </a:r>
            </a:p>
          </p:txBody>
        </p:sp>
      </p:grpSp>
      <p:grpSp>
        <p:nvGrpSpPr>
          <p:cNvPr id="42" name="Group 41">
            <a:extLst>
              <a:ext uri="{FF2B5EF4-FFF2-40B4-BE49-F238E27FC236}">
                <a16:creationId xmlns:a16="http://schemas.microsoft.com/office/drawing/2014/main" id="{DD341F41-10DB-B441-B7B8-694665F5128F}"/>
              </a:ext>
            </a:extLst>
          </p:cNvPr>
          <p:cNvGrpSpPr/>
          <p:nvPr/>
        </p:nvGrpSpPr>
        <p:grpSpPr>
          <a:xfrm>
            <a:off x="8708980" y="3100091"/>
            <a:ext cx="3153142" cy="1220667"/>
            <a:chOff x="8483275" y="3256347"/>
            <a:chExt cx="3153142" cy="1220667"/>
          </a:xfrm>
        </p:grpSpPr>
        <p:grpSp>
          <p:nvGrpSpPr>
            <p:cNvPr id="31" name="Group 30">
              <a:extLst>
                <a:ext uri="{FF2B5EF4-FFF2-40B4-BE49-F238E27FC236}">
                  <a16:creationId xmlns:a16="http://schemas.microsoft.com/office/drawing/2014/main" id="{77D1834E-3147-306A-7B87-CC3B1B6E0F6B}"/>
                </a:ext>
              </a:extLst>
            </p:cNvPr>
            <p:cNvGrpSpPr/>
            <p:nvPr/>
          </p:nvGrpSpPr>
          <p:grpSpPr>
            <a:xfrm>
              <a:off x="9372597" y="3256347"/>
              <a:ext cx="1528204" cy="868773"/>
              <a:chOff x="9216340" y="3273708"/>
              <a:chExt cx="1528204" cy="868773"/>
            </a:xfrm>
          </p:grpSpPr>
          <p:pic>
            <p:nvPicPr>
              <p:cNvPr id="28" name="Picture 27">
                <a:extLst>
                  <a:ext uri="{FF2B5EF4-FFF2-40B4-BE49-F238E27FC236}">
                    <a16:creationId xmlns:a16="http://schemas.microsoft.com/office/drawing/2014/main" id="{D17F548F-B5BC-99DE-45B5-654E2BADE492}"/>
                  </a:ext>
                </a:extLst>
              </p:cNvPr>
              <p:cNvPicPr>
                <a:picLocks noChangeAspect="1"/>
              </p:cNvPicPr>
              <p:nvPr/>
            </p:nvPicPr>
            <p:blipFill rotWithShape="1">
              <a:blip r:embed="rId12"/>
              <a:srcRect t="11711"/>
              <a:stretch/>
            </p:blipFill>
            <p:spPr>
              <a:xfrm>
                <a:off x="9233166" y="3744410"/>
                <a:ext cx="1511378" cy="398071"/>
              </a:xfrm>
              <a:prstGeom prst="rect">
                <a:avLst/>
              </a:prstGeom>
            </p:spPr>
          </p:pic>
          <p:pic>
            <p:nvPicPr>
              <p:cNvPr id="30" name="Picture 29">
                <a:extLst>
                  <a:ext uri="{FF2B5EF4-FFF2-40B4-BE49-F238E27FC236}">
                    <a16:creationId xmlns:a16="http://schemas.microsoft.com/office/drawing/2014/main" id="{85BC02E2-BA03-222E-6CBB-4833A1C634FC}"/>
                  </a:ext>
                </a:extLst>
              </p:cNvPr>
              <p:cNvPicPr>
                <a:picLocks noChangeAspect="1"/>
              </p:cNvPicPr>
              <p:nvPr/>
            </p:nvPicPr>
            <p:blipFill>
              <a:blip r:embed="rId13"/>
              <a:stretch>
                <a:fillRect/>
              </a:stretch>
            </p:blipFill>
            <p:spPr>
              <a:xfrm>
                <a:off x="9216340" y="3273708"/>
                <a:ext cx="1479626" cy="412771"/>
              </a:xfrm>
              <a:prstGeom prst="rect">
                <a:avLst/>
              </a:prstGeom>
            </p:spPr>
          </p:pic>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2ADBE6F-8980-43E1-E491-43063FC037C5}"/>
                    </a:ext>
                  </a:extLst>
                </p:cNvPr>
                <p:cNvSpPr txBox="1"/>
                <p:nvPr/>
              </p:nvSpPr>
              <p:spPr>
                <a:xfrm>
                  <a:off x="8483275" y="4107682"/>
                  <a:ext cx="3153142" cy="369332"/>
                </a:xfrm>
                <a:prstGeom prst="rect">
                  <a:avLst/>
                </a:prstGeom>
                <a:noFill/>
              </p:spPr>
              <p:txBody>
                <a:bodyPr wrap="square">
                  <a:spAutoFit/>
                </a:bodyPr>
                <a:lstStyle/>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𝑚</m:t>
                          </m:r>
                        </m:e>
                        <m:sub>
                          <m:r>
                            <a:rPr lang="en-US" b="0" i="1" smtClean="0">
                              <a:solidFill>
                                <a:srgbClr val="0070C0"/>
                              </a:solidFill>
                              <a:latin typeface="Cambria Math" panose="02040503050406030204" pitchFamily="18" charset="0"/>
                            </a:rPr>
                            <m:t>2</m:t>
                          </m:r>
                        </m:sub>
                      </m:sSub>
                    </m:oMath>
                  </a14:m>
                  <a:r>
                    <a:rPr lang="en-US" dirty="0">
                      <a:solidFill>
                        <a:srgbClr val="0070C0"/>
                      </a:solidFill>
                    </a:rPr>
                    <a:t> phase-flip repetition code</a:t>
                  </a:r>
                </a:p>
              </p:txBody>
            </p:sp>
          </mc:Choice>
          <mc:Fallback xmlns="">
            <p:sp>
              <p:nvSpPr>
                <p:cNvPr id="41" name="TextBox 40">
                  <a:extLst>
                    <a:ext uri="{FF2B5EF4-FFF2-40B4-BE49-F238E27FC236}">
                      <a16:creationId xmlns:a16="http://schemas.microsoft.com/office/drawing/2014/main" id="{F2ADBE6F-8980-43E1-E491-43063FC037C5}"/>
                    </a:ext>
                  </a:extLst>
                </p:cNvPr>
                <p:cNvSpPr txBox="1">
                  <a:spLocks noRot="1" noChangeAspect="1" noMove="1" noResize="1" noEditPoints="1" noAdjustHandles="1" noChangeArrowheads="1" noChangeShapeType="1" noTextEdit="1"/>
                </p:cNvSpPr>
                <p:nvPr/>
              </p:nvSpPr>
              <p:spPr>
                <a:xfrm>
                  <a:off x="8483275" y="4107682"/>
                  <a:ext cx="3153142" cy="369332"/>
                </a:xfrm>
                <a:prstGeom prst="rect">
                  <a:avLst/>
                </a:prstGeom>
                <a:blipFill>
                  <a:blip r:embed="rId14"/>
                  <a:stretch>
                    <a:fillRect t="-8197" b="-24590"/>
                  </a:stretch>
                </a:blipFill>
              </p:spPr>
              <p:txBody>
                <a:bodyPr/>
                <a:lstStyle/>
                <a:p>
                  <a:r>
                    <a:rPr lang="en-US">
                      <a:noFill/>
                    </a:rPr>
                    <a:t> </a:t>
                  </a:r>
                </a:p>
              </p:txBody>
            </p:sp>
          </mc:Fallback>
        </mc:AlternateContent>
      </p:grpSp>
      <p:cxnSp>
        <p:nvCxnSpPr>
          <p:cNvPr id="45" name="Straight Arrow Connector 44">
            <a:extLst>
              <a:ext uri="{FF2B5EF4-FFF2-40B4-BE49-F238E27FC236}">
                <a16:creationId xmlns:a16="http://schemas.microsoft.com/office/drawing/2014/main" id="{9612CED0-C3C0-481F-E216-2F2F4BCA6C98}"/>
              </a:ext>
            </a:extLst>
          </p:cNvPr>
          <p:cNvCxnSpPr>
            <a:cxnSpLocks/>
          </p:cNvCxnSpPr>
          <p:nvPr/>
        </p:nvCxnSpPr>
        <p:spPr>
          <a:xfrm>
            <a:off x="3045285" y="3526835"/>
            <a:ext cx="1196837" cy="0"/>
          </a:xfrm>
          <a:prstGeom prst="straightConnector1">
            <a:avLst/>
          </a:prstGeom>
          <a:ln w="57150">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47" name="Straight Arrow Connector 46">
            <a:extLst>
              <a:ext uri="{FF2B5EF4-FFF2-40B4-BE49-F238E27FC236}">
                <a16:creationId xmlns:a16="http://schemas.microsoft.com/office/drawing/2014/main" id="{F70D3446-D8AB-BE23-8C9C-A54A1B7133D1}"/>
              </a:ext>
            </a:extLst>
          </p:cNvPr>
          <p:cNvCxnSpPr>
            <a:cxnSpLocks/>
          </p:cNvCxnSpPr>
          <p:nvPr/>
        </p:nvCxnSpPr>
        <p:spPr>
          <a:xfrm>
            <a:off x="7879644" y="3526835"/>
            <a:ext cx="1196837" cy="0"/>
          </a:xfrm>
          <a:prstGeom prst="straightConnector1">
            <a:avLst/>
          </a:prstGeom>
          <a:ln w="57150">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49" name="TextBox 48">
            <a:extLst>
              <a:ext uri="{FF2B5EF4-FFF2-40B4-BE49-F238E27FC236}">
                <a16:creationId xmlns:a16="http://schemas.microsoft.com/office/drawing/2014/main" id="{A21969C8-A35C-5D8B-3B1E-49EB11811703}"/>
              </a:ext>
            </a:extLst>
          </p:cNvPr>
          <p:cNvSpPr txBox="1"/>
          <p:nvPr/>
        </p:nvSpPr>
        <p:spPr>
          <a:xfrm>
            <a:off x="7406351" y="6496330"/>
            <a:ext cx="6189562" cy="369332"/>
          </a:xfrm>
          <a:prstGeom prst="rect">
            <a:avLst/>
          </a:prstGeom>
          <a:noFill/>
        </p:spPr>
        <p:txBody>
          <a:bodyPr wrap="square">
            <a:spAutoFit/>
          </a:bodyPr>
          <a:lstStyle/>
          <a:p>
            <a:r>
              <a:rPr lang="en-US" dirty="0">
                <a:solidFill>
                  <a:srgbClr val="00B050"/>
                </a:solidFill>
              </a:rPr>
              <a:t>https://errorcorrectionzoo.org/c/quantum_parity</a:t>
            </a:r>
          </a:p>
        </p:txBody>
      </p:sp>
      <p:pic>
        <p:nvPicPr>
          <p:cNvPr id="51" name="Picture 50" descr="Icon&#10;&#10;Description automatically generated">
            <a:extLst>
              <a:ext uri="{FF2B5EF4-FFF2-40B4-BE49-F238E27FC236}">
                <a16:creationId xmlns:a16="http://schemas.microsoft.com/office/drawing/2014/main" id="{844E0D8C-A430-E7B2-7902-9F6A55D0EFC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128174" y="5506442"/>
            <a:ext cx="1127487" cy="1127487"/>
          </a:xfrm>
          <a:prstGeom prst="rect">
            <a:avLst/>
          </a:prstGeom>
        </p:spPr>
      </p:pic>
    </p:spTree>
    <p:extLst>
      <p:ext uri="{BB962C8B-B14F-4D97-AF65-F5344CB8AC3E}">
        <p14:creationId xmlns:p14="http://schemas.microsoft.com/office/powerpoint/2010/main" val="3158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9"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CE9F30-D4D0-E82C-A29E-897ECE44EEBA}"/>
              </a:ext>
            </a:extLst>
          </p:cNvPr>
          <p:cNvSpPr/>
          <p:nvPr/>
        </p:nvSpPr>
        <p:spPr>
          <a:xfrm>
            <a:off x="1992150" y="-91155"/>
            <a:ext cx="8207824"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FOUR-QUBIT CODE </a:t>
            </a:r>
            <a:r>
              <a:rPr lang="en-US" sz="4000" b="1" dirty="0">
                <a:ln/>
                <a:solidFill>
                  <a:srgbClr val="C00000"/>
                </a:solidFill>
                <a:latin typeface="+mj-lt"/>
                <a:sym typeface="Wingdings" panose="05000000000000000000" pitchFamily="2" charset="2"/>
              </a:rPr>
              <a:t> STABILIZER CODE</a:t>
            </a:r>
            <a:endParaRPr lang="en-US" sz="4000" b="1" dirty="0">
              <a:ln/>
              <a:solidFill>
                <a:srgbClr val="C00000"/>
              </a:solidFill>
              <a:latin typeface="+mj-lt"/>
            </a:endParaRPr>
          </a:p>
        </p:txBody>
      </p:sp>
      <p:pic>
        <p:nvPicPr>
          <p:cNvPr id="4" name="Picture 3">
            <a:extLst>
              <a:ext uri="{FF2B5EF4-FFF2-40B4-BE49-F238E27FC236}">
                <a16:creationId xmlns:a16="http://schemas.microsoft.com/office/drawing/2014/main" id="{3C7EAB99-B4D0-8128-99D4-8E54EA470990}"/>
              </a:ext>
            </a:extLst>
          </p:cNvPr>
          <p:cNvPicPr>
            <a:picLocks noChangeAspect="1"/>
          </p:cNvPicPr>
          <p:nvPr/>
        </p:nvPicPr>
        <p:blipFill>
          <a:blip r:embed="rId2"/>
          <a:stretch>
            <a:fillRect/>
          </a:stretch>
        </p:blipFill>
        <p:spPr>
          <a:xfrm>
            <a:off x="3691461" y="1849683"/>
            <a:ext cx="5512083" cy="361969"/>
          </a:xfrm>
          <a:prstGeom prst="rect">
            <a:avLst/>
          </a:prstGeom>
        </p:spPr>
      </p:pic>
      <p:sp>
        <p:nvSpPr>
          <p:cNvPr id="6" name="TextBox 5">
            <a:extLst>
              <a:ext uri="{FF2B5EF4-FFF2-40B4-BE49-F238E27FC236}">
                <a16:creationId xmlns:a16="http://schemas.microsoft.com/office/drawing/2014/main" id="{71B429A7-D55C-5D92-09B2-77B485840DC1}"/>
              </a:ext>
            </a:extLst>
          </p:cNvPr>
          <p:cNvSpPr txBox="1"/>
          <p:nvPr/>
        </p:nvSpPr>
        <p:spPr>
          <a:xfrm>
            <a:off x="0" y="1305419"/>
            <a:ext cx="12192000" cy="461665"/>
          </a:xfrm>
          <a:prstGeom prst="rect">
            <a:avLst/>
          </a:prstGeom>
          <a:noFill/>
        </p:spPr>
        <p:txBody>
          <a:bodyPr wrap="square">
            <a:spAutoFit/>
          </a:bodyPr>
          <a:lstStyle/>
          <a:p>
            <a:pPr marL="342900" indent="-342900">
              <a:buFont typeface="Wingdings" panose="05000000000000000000" pitchFamily="2" charset="2"/>
              <a:buChar char="Ø"/>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Recall observation of operator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fo</a:t>
            </a:r>
            <a:r>
              <a:rPr lang="en-US" sz="2400" dirty="0">
                <a:solidFill>
                  <a:prstClr val="black"/>
                </a:solidFill>
                <a:latin typeface="Calibri" panose="020F0502020204030204"/>
              </a:rPr>
              <a:t>r which the </a:t>
            </a:r>
            <a:r>
              <a:rPr lang="en-US" sz="2400" dirty="0" err="1">
                <a:solidFill>
                  <a:prstClr val="black"/>
                </a:solidFill>
                <a:latin typeface="Calibri" panose="020F0502020204030204"/>
              </a:rPr>
              <a:t>codespace</a:t>
            </a:r>
            <a:r>
              <a:rPr lang="en-US" sz="2400" dirty="0">
                <a:solidFill>
                  <a:prstClr val="black"/>
                </a:solidFill>
                <a:latin typeface="Calibri" panose="020F0502020204030204"/>
              </a:rPr>
              <a:t> is a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+1-eigenvalue eigen-subspace:</a:t>
            </a: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F21BE7-C44A-7197-7C65-F84DDE0CFDC3}"/>
                  </a:ext>
                </a:extLst>
              </p:cNvPr>
              <p:cNvSpPr txBox="1"/>
              <p:nvPr/>
            </p:nvSpPr>
            <p:spPr>
              <a:xfrm>
                <a:off x="0" y="2294251"/>
                <a:ext cx="12192000" cy="863891"/>
              </a:xfrm>
              <a:prstGeom prst="rect">
                <a:avLst/>
              </a:prstGeom>
              <a:noFill/>
            </p:spPr>
            <p:txBody>
              <a:bodyPr wrap="square">
                <a:spAutoFit/>
              </a:bodyPr>
              <a:lstStyle/>
              <a:p>
                <a:pPr marL="342900" indent="-342900">
                  <a:buFont typeface="Wingdings" panose="05000000000000000000" pitchFamily="2" charset="2"/>
                  <a:buChar char="Ø"/>
                </a:pPr>
                <a:r>
                  <a:rPr lang="en-US" sz="2400" dirty="0">
                    <a:solidFill>
                      <a:prstClr val="black"/>
                    </a:solidFill>
                  </a:rPr>
                  <a:t>Operators </a:t>
                </a:r>
                <a14:m>
                  <m:oMath xmlns:m="http://schemas.openxmlformats.org/officeDocument/2006/math">
                    <m:r>
                      <a:rPr lang="en-US" sz="2400" i="1">
                        <a:solidFill>
                          <a:prstClr val="black"/>
                        </a:solidFill>
                        <a:latin typeface="Cambria Math" panose="02040503050406030204" pitchFamily="18" charset="0"/>
                      </a:rPr>
                      <m:t>𝐼𝐼𝑍𝑍</m:t>
                    </m:r>
                  </m:oMath>
                </a14:m>
                <a:r>
                  <a:rPr lang="en-US" sz="2400" dirty="0">
                    <a:solidFill>
                      <a:prstClr val="black"/>
                    </a:solidFill>
                  </a:rPr>
                  <a:t> and </a:t>
                </a:r>
                <a14:m>
                  <m:oMath xmlns:m="http://schemas.openxmlformats.org/officeDocument/2006/math">
                    <m:r>
                      <a:rPr lang="en-US" sz="2400" b="0" i="1" smtClean="0">
                        <a:solidFill>
                          <a:prstClr val="black"/>
                        </a:solidFill>
                        <a:latin typeface="Cambria Math" panose="02040503050406030204" pitchFamily="18" charset="0"/>
                      </a:rPr>
                      <m:t>𝑋𝑋𝑋𝑋</m:t>
                    </m:r>
                  </m:oMath>
                </a14:m>
                <a:r>
                  <a:rPr lang="en-US" sz="2400" dirty="0">
                    <a:solidFill>
                      <a:prstClr val="black"/>
                    </a:solidFill>
                  </a:rPr>
                  <a:t> satisfy this as well. The three mutually commuting operators generate the code’s </a:t>
                </a:r>
                <a:r>
                  <a:rPr lang="en-US" sz="2400" b="1" dirty="0">
                    <a:solidFill>
                      <a:prstClr val="black"/>
                    </a:solidFill>
                  </a:rPr>
                  <a:t>stabilizer group </a:t>
                </a:r>
                <a14:m>
                  <m:oMath xmlns:m="http://schemas.openxmlformats.org/officeDocument/2006/math">
                    <m:sSub>
                      <m:sSubPr>
                        <m:ctrlPr>
                          <a:rPr lang="en-US" sz="2400" b="0" i="1" smtClean="0">
                            <a:solidFill>
                              <a:prstClr val="black"/>
                            </a:solidFill>
                            <a:latin typeface="Cambria Math" panose="02040503050406030204" pitchFamily="18" charset="0"/>
                          </a:rPr>
                        </m:ctrlPr>
                      </m:sSubPr>
                      <m:e>
                        <m:r>
                          <m:rPr>
                            <m:sty m:val="p"/>
                          </m:rPr>
                          <a:rPr lang="en-US" sz="2400" b="0" i="0" smtClean="0">
                            <a:solidFill>
                              <a:prstClr val="black"/>
                            </a:solidFill>
                            <a:latin typeface="Cambria Math" panose="02040503050406030204" pitchFamily="18" charset="0"/>
                          </a:rPr>
                          <m:t>S</m:t>
                        </m:r>
                      </m:e>
                      <m:sub>
                        <m:r>
                          <m:rPr>
                            <m:sty m:val="p"/>
                          </m:rPr>
                          <a:rPr lang="en-US" sz="2400" b="0" i="0" smtClean="0">
                            <a:solidFill>
                              <a:prstClr val="black"/>
                            </a:solidFill>
                            <a:latin typeface="Cambria Math" panose="02040503050406030204" pitchFamily="18" charset="0"/>
                          </a:rPr>
                          <m:t>four</m:t>
                        </m:r>
                        <m:r>
                          <a:rPr lang="en-US" sz="2400" b="0" i="0" smtClean="0">
                            <a:solidFill>
                              <a:prstClr val="black"/>
                            </a:solidFill>
                            <a:latin typeface="Cambria Math" panose="02040503050406030204" pitchFamily="18" charset="0"/>
                          </a:rPr>
                          <m:t>−</m:t>
                        </m:r>
                        <m:r>
                          <m:rPr>
                            <m:sty m:val="p"/>
                          </m:rPr>
                          <a:rPr lang="en-US" sz="2400" b="0" i="0" smtClean="0">
                            <a:solidFill>
                              <a:prstClr val="black"/>
                            </a:solidFill>
                            <a:latin typeface="Cambria Math" panose="02040503050406030204" pitchFamily="18" charset="0"/>
                          </a:rPr>
                          <m:t>qubit</m:t>
                        </m:r>
                      </m:sub>
                    </m:sSub>
                  </m:oMath>
                </a14:m>
                <a:r>
                  <a:rPr lang="en-US" sz="2400" dirty="0">
                    <a:solidFill>
                      <a:prstClr val="black"/>
                    </a:solidFill>
                  </a:rPr>
                  <a:t>:</a:t>
                </a:r>
                <a:endParaRPr lang="en-US" dirty="0"/>
              </a:p>
            </p:txBody>
          </p:sp>
        </mc:Choice>
        <mc:Fallback xmlns="">
          <p:sp>
            <p:nvSpPr>
              <p:cNvPr id="8" name="TextBox 7">
                <a:extLst>
                  <a:ext uri="{FF2B5EF4-FFF2-40B4-BE49-F238E27FC236}">
                    <a16:creationId xmlns:a16="http://schemas.microsoft.com/office/drawing/2014/main" id="{81F21BE7-C44A-7197-7C65-F84DDE0CFDC3}"/>
                  </a:ext>
                </a:extLst>
              </p:cNvPr>
              <p:cNvSpPr txBox="1">
                <a:spLocks noRot="1" noChangeAspect="1" noMove="1" noResize="1" noEditPoints="1" noAdjustHandles="1" noChangeArrowheads="1" noChangeShapeType="1" noTextEdit="1"/>
              </p:cNvSpPr>
              <p:nvPr/>
            </p:nvSpPr>
            <p:spPr>
              <a:xfrm>
                <a:off x="0" y="2294251"/>
                <a:ext cx="12192000" cy="863891"/>
              </a:xfrm>
              <a:prstGeom prst="rect">
                <a:avLst/>
              </a:prstGeom>
              <a:blipFill>
                <a:blip r:embed="rId3"/>
                <a:stretch>
                  <a:fillRect l="-650" t="-5634" b="-11972"/>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D9901CF-82ED-0C40-13A0-E901F5931027}"/>
              </a:ext>
            </a:extLst>
          </p:cNvPr>
          <p:cNvPicPr>
            <a:picLocks noChangeAspect="1"/>
          </p:cNvPicPr>
          <p:nvPr/>
        </p:nvPicPr>
        <p:blipFill rotWithShape="1">
          <a:blip r:embed="rId4"/>
          <a:srcRect b="55539"/>
          <a:stretch/>
        </p:blipFill>
        <p:spPr>
          <a:xfrm>
            <a:off x="3387543" y="620916"/>
            <a:ext cx="4122504" cy="571634"/>
          </a:xfrm>
          <a:prstGeom prst="rect">
            <a:avLst/>
          </a:prstGeom>
        </p:spPr>
      </p:pic>
      <p:pic>
        <p:nvPicPr>
          <p:cNvPr id="12" name="Picture 11">
            <a:extLst>
              <a:ext uri="{FF2B5EF4-FFF2-40B4-BE49-F238E27FC236}">
                <a16:creationId xmlns:a16="http://schemas.microsoft.com/office/drawing/2014/main" id="{6863E134-B5EA-52AA-1C74-9E0EF30ABA38}"/>
              </a:ext>
            </a:extLst>
          </p:cNvPr>
          <p:cNvPicPr>
            <a:picLocks noChangeAspect="1"/>
          </p:cNvPicPr>
          <p:nvPr/>
        </p:nvPicPr>
        <p:blipFill rotWithShape="1">
          <a:blip r:embed="rId4"/>
          <a:srcRect t="55539"/>
          <a:stretch/>
        </p:blipFill>
        <p:spPr>
          <a:xfrm>
            <a:off x="8106149" y="620916"/>
            <a:ext cx="4122504" cy="571634"/>
          </a:xfrm>
          <a:prstGeom prst="rect">
            <a:avLst/>
          </a:prstGeom>
        </p:spPr>
      </p:pic>
      <p:sp>
        <p:nvSpPr>
          <p:cNvPr id="14" name="TextBox 13">
            <a:extLst>
              <a:ext uri="{FF2B5EF4-FFF2-40B4-BE49-F238E27FC236}">
                <a16:creationId xmlns:a16="http://schemas.microsoft.com/office/drawing/2014/main" id="{21E96899-3678-4B40-D4D1-543696723F81}"/>
              </a:ext>
            </a:extLst>
          </p:cNvPr>
          <p:cNvSpPr txBox="1"/>
          <p:nvPr/>
        </p:nvSpPr>
        <p:spPr>
          <a:xfrm>
            <a:off x="-11574" y="635763"/>
            <a:ext cx="3399117" cy="461665"/>
          </a:xfrm>
          <a:prstGeom prst="rect">
            <a:avLst/>
          </a:prstGeom>
          <a:noFill/>
        </p:spPr>
        <p:txBody>
          <a:bodyPr wrap="square">
            <a:spAutoFit/>
          </a:bodyPr>
          <a:lstStyle/>
          <a:p>
            <a:pPr marL="342900" indent="-342900">
              <a:buFont typeface="Wingdings" panose="05000000000000000000" pitchFamily="2" charset="2"/>
              <a:buChar char="Ø"/>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Recall four-qubit code:</a:t>
            </a:r>
            <a:endParaRPr lang="en-US" dirty="0"/>
          </a:p>
        </p:txBody>
      </p:sp>
      <p:pic>
        <p:nvPicPr>
          <p:cNvPr id="16" name="Picture 15">
            <a:extLst>
              <a:ext uri="{FF2B5EF4-FFF2-40B4-BE49-F238E27FC236}">
                <a16:creationId xmlns:a16="http://schemas.microsoft.com/office/drawing/2014/main" id="{762712DD-B3D5-BFD2-2D7F-4C299B3ECEA1}"/>
              </a:ext>
            </a:extLst>
          </p:cNvPr>
          <p:cNvPicPr>
            <a:picLocks noChangeAspect="1"/>
          </p:cNvPicPr>
          <p:nvPr/>
        </p:nvPicPr>
        <p:blipFill>
          <a:blip r:embed="rId5"/>
          <a:stretch>
            <a:fillRect/>
          </a:stretch>
        </p:blipFill>
        <p:spPr>
          <a:xfrm>
            <a:off x="707748" y="3231372"/>
            <a:ext cx="10776504" cy="476274"/>
          </a:xfrm>
          <a:prstGeom prst="rect">
            <a:avLst/>
          </a:prstGeom>
        </p:spPr>
      </p:pic>
      <p:sp>
        <p:nvSpPr>
          <p:cNvPr id="18" name="TextBox 17">
            <a:extLst>
              <a:ext uri="{FF2B5EF4-FFF2-40B4-BE49-F238E27FC236}">
                <a16:creationId xmlns:a16="http://schemas.microsoft.com/office/drawing/2014/main" id="{CE0A9732-6BB5-0315-BAA5-431BC7CF81E5}"/>
              </a:ext>
            </a:extLst>
          </p:cNvPr>
          <p:cNvSpPr txBox="1"/>
          <p:nvPr/>
        </p:nvSpPr>
        <p:spPr>
          <a:xfrm>
            <a:off x="0" y="5285590"/>
            <a:ext cx="12192000" cy="1200329"/>
          </a:xfrm>
          <a:prstGeom prst="rect">
            <a:avLst/>
          </a:prstGeom>
          <a:noFill/>
        </p:spPr>
        <p:txBody>
          <a:bodyPr wrap="square">
            <a:spAutoFit/>
          </a:bodyPr>
          <a:lstStyle/>
          <a:p>
            <a:pPr marL="800100" lvl="1" indent="-342900">
              <a:buFont typeface="Wingdings" panose="05000000000000000000" pitchFamily="2" charset="2"/>
              <a:buChar char="ü"/>
            </a:pPr>
            <a:r>
              <a:rPr lang="en-US" sz="2400" b="1" dirty="0">
                <a:solidFill>
                  <a:prstClr val="black"/>
                </a:solidFill>
              </a:rPr>
              <a:t>Efficient presentation</a:t>
            </a:r>
            <a:r>
              <a:rPr lang="en-US" sz="2400" dirty="0">
                <a:solidFill>
                  <a:prstClr val="black"/>
                </a:solidFill>
              </a:rPr>
              <a:t> in terms of stabilizer generators.</a:t>
            </a:r>
          </a:p>
          <a:p>
            <a:pPr marL="800100" lvl="1" indent="-342900">
              <a:buFont typeface="Wingdings" panose="05000000000000000000" pitchFamily="2" charset="2"/>
              <a:buChar char="ü"/>
            </a:pPr>
            <a:r>
              <a:rPr lang="en-US" sz="2400" b="1" dirty="0">
                <a:solidFill>
                  <a:prstClr val="black"/>
                </a:solidFill>
              </a:rPr>
              <a:t>Syndromes</a:t>
            </a:r>
            <a:r>
              <a:rPr lang="en-US" sz="2400" dirty="0">
                <a:solidFill>
                  <a:prstClr val="black"/>
                </a:solidFill>
              </a:rPr>
              <a:t> obtained for free: group generators are check operators.</a:t>
            </a:r>
          </a:p>
          <a:p>
            <a:pPr marL="800100" lvl="1" indent="-342900">
              <a:buFont typeface="Wingdings" panose="05000000000000000000" pitchFamily="2" charset="2"/>
              <a:buChar char="ü"/>
            </a:pPr>
            <a:r>
              <a:rPr lang="en-US" sz="2400" b="1" dirty="0">
                <a:solidFill>
                  <a:prstClr val="black"/>
                </a:solidFill>
              </a:rPr>
              <a:t>General idea</a:t>
            </a:r>
            <a:r>
              <a:rPr lang="en-US" sz="2400" dirty="0">
                <a:solidFill>
                  <a:prstClr val="black"/>
                </a:solidFill>
              </a:rPr>
              <a:t>: works for bosons, fermions, modular </a:t>
            </a:r>
            <a:r>
              <a:rPr lang="en-US" sz="2400" dirty="0" err="1">
                <a:solidFill>
                  <a:prstClr val="black"/>
                </a:solidFill>
              </a:rPr>
              <a:t>qudits</a:t>
            </a:r>
            <a:r>
              <a:rPr lang="en-US" sz="2400" dirty="0">
                <a:solidFill>
                  <a:prstClr val="black"/>
                </a:solidFill>
              </a:rPr>
              <a:t>, </a:t>
            </a:r>
            <a:r>
              <a:rPr lang="en-US" sz="2400" dirty="0" err="1">
                <a:solidFill>
                  <a:prstClr val="black"/>
                </a:solidFill>
              </a:rPr>
              <a:t>Galios</a:t>
            </a:r>
            <a:r>
              <a:rPr lang="en-US" sz="2400" dirty="0">
                <a:solidFill>
                  <a:prstClr val="black"/>
                </a:solidFill>
              </a:rPr>
              <a:t> </a:t>
            </a:r>
            <a:r>
              <a:rPr lang="en-US" sz="2400" dirty="0" err="1">
                <a:solidFill>
                  <a:prstClr val="black"/>
                </a:solidFill>
              </a:rPr>
              <a:t>qudits</a:t>
            </a:r>
            <a:r>
              <a:rPr lang="en-US" sz="2400" dirty="0">
                <a:solidFill>
                  <a:prstClr val="black"/>
                </a:solidFill>
              </a:rPr>
              <a:t>, molecules.</a:t>
            </a:r>
            <a:endParaRPr lang="en-US" dirty="0"/>
          </a:p>
        </p:txBody>
      </p:sp>
      <p:sp>
        <p:nvSpPr>
          <p:cNvPr id="20" name="TextBox 19">
            <a:extLst>
              <a:ext uri="{FF2B5EF4-FFF2-40B4-BE49-F238E27FC236}">
                <a16:creationId xmlns:a16="http://schemas.microsoft.com/office/drawing/2014/main" id="{F26EA26F-93E0-894E-2F42-22F311F4FF77}"/>
              </a:ext>
            </a:extLst>
          </p:cNvPr>
          <p:cNvSpPr txBox="1"/>
          <p:nvPr/>
        </p:nvSpPr>
        <p:spPr>
          <a:xfrm>
            <a:off x="0" y="4824992"/>
            <a:ext cx="12192000" cy="461665"/>
          </a:xfrm>
          <a:prstGeom prst="rect">
            <a:avLst/>
          </a:prstGeom>
          <a:noFill/>
        </p:spPr>
        <p:txBody>
          <a:bodyPr wrap="square">
            <a:spAutoFit/>
          </a:bodyPr>
          <a:lstStyle/>
          <a:p>
            <a:pPr marL="342900" indent="-342900">
              <a:buFont typeface="Wingdings" panose="05000000000000000000" pitchFamily="2" charset="2"/>
              <a:buChar char="Ø"/>
            </a:pPr>
            <a:r>
              <a:rPr lang="en-US" sz="2400" dirty="0">
                <a:solidFill>
                  <a:prstClr val="black"/>
                </a:solidFill>
              </a:rPr>
              <a:t>Advantages of stabilizer codes (over other codes):</a:t>
            </a:r>
            <a:endParaRPr lang="en-US" dirty="0"/>
          </a:p>
        </p:txBody>
      </p:sp>
      <p:sp>
        <p:nvSpPr>
          <p:cNvPr id="22" name="TextBox 21">
            <a:extLst>
              <a:ext uri="{FF2B5EF4-FFF2-40B4-BE49-F238E27FC236}">
                <a16:creationId xmlns:a16="http://schemas.microsoft.com/office/drawing/2014/main" id="{7C158C58-32B3-6BA2-BD76-E6461C8B3B68}"/>
              </a:ext>
            </a:extLst>
          </p:cNvPr>
          <p:cNvSpPr txBox="1"/>
          <p:nvPr/>
        </p:nvSpPr>
        <p:spPr>
          <a:xfrm>
            <a:off x="8033393" y="6488668"/>
            <a:ext cx="6189562" cy="369332"/>
          </a:xfrm>
          <a:prstGeom prst="rect">
            <a:avLst/>
          </a:prstGeom>
          <a:noFill/>
        </p:spPr>
        <p:txBody>
          <a:bodyPr wrap="square">
            <a:spAutoFit/>
          </a:bodyPr>
          <a:lstStyle/>
          <a:p>
            <a:r>
              <a:rPr lang="en-US" dirty="0">
                <a:solidFill>
                  <a:srgbClr val="00B050"/>
                </a:solidFill>
              </a:rPr>
              <a:t>https://errorcorrectionzoo.org/c/stabilizer</a:t>
            </a:r>
          </a:p>
        </p:txBody>
      </p:sp>
      <p:pic>
        <p:nvPicPr>
          <p:cNvPr id="24" name="Picture 23" descr="Icon&#10;&#10;Description automatically generated">
            <a:extLst>
              <a:ext uri="{FF2B5EF4-FFF2-40B4-BE49-F238E27FC236}">
                <a16:creationId xmlns:a16="http://schemas.microsoft.com/office/drawing/2014/main" id="{754DA12C-D5B5-9AC7-D366-D89815232C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8174" y="5506442"/>
            <a:ext cx="1127487" cy="112748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DC46972-87D0-50DD-E317-72B0EEE16D03}"/>
                  </a:ext>
                </a:extLst>
              </p:cNvPr>
              <p:cNvSpPr txBox="1"/>
              <p:nvPr/>
            </p:nvSpPr>
            <p:spPr>
              <a:xfrm>
                <a:off x="8033393" y="4095611"/>
                <a:ext cx="1387046"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𝑛</m:t>
                          </m:r>
                          <m:r>
                            <a:rPr lang="en-US" sz="2600" b="0" i="1" smtClean="0">
                              <a:latin typeface="Cambria Math" panose="02040503050406030204" pitchFamily="18" charset="0"/>
                            </a:rPr>
                            <m:t>,</m:t>
                          </m:r>
                          <m:r>
                            <a:rPr lang="en-US" sz="2600" b="0" i="1" smtClean="0">
                              <a:latin typeface="Cambria Math" panose="02040503050406030204" pitchFamily="18" charset="0"/>
                            </a:rPr>
                            <m:t>𝑘</m:t>
                          </m:r>
                          <m:r>
                            <a:rPr lang="en-US" sz="2600" b="0" i="1" smtClean="0">
                              <a:latin typeface="Cambria Math" panose="02040503050406030204" pitchFamily="18" charset="0"/>
                            </a:rPr>
                            <m:t>,</m:t>
                          </m:r>
                          <m:r>
                            <a:rPr lang="en-US" sz="2600" b="0" i="1" smtClean="0">
                              <a:latin typeface="Cambria Math" panose="02040503050406030204" pitchFamily="18" charset="0"/>
                            </a:rPr>
                            <m:t>𝑑</m:t>
                          </m:r>
                        </m:e>
                      </m:d>
                      <m:r>
                        <a:rPr lang="en-US" sz="2600" b="0" i="1" smtClean="0">
                          <a:latin typeface="Cambria Math" panose="02040503050406030204" pitchFamily="18" charset="0"/>
                        </a:rPr>
                        <m:t>]</m:t>
                      </m:r>
                    </m:oMath>
                  </m:oMathPara>
                </a14:m>
                <a:endParaRPr lang="en-US" sz="2600" dirty="0"/>
              </a:p>
            </p:txBody>
          </p:sp>
        </mc:Choice>
        <mc:Fallback xmlns="">
          <p:sp>
            <p:nvSpPr>
              <p:cNvPr id="11" name="TextBox 10">
                <a:extLst>
                  <a:ext uri="{FF2B5EF4-FFF2-40B4-BE49-F238E27FC236}">
                    <a16:creationId xmlns:a16="http://schemas.microsoft.com/office/drawing/2014/main" id="{9DC46972-87D0-50DD-E317-72B0EEE16D03}"/>
                  </a:ext>
                </a:extLst>
              </p:cNvPr>
              <p:cNvSpPr txBox="1">
                <a:spLocks noRot="1" noChangeAspect="1" noMove="1" noResize="1" noEditPoints="1" noAdjustHandles="1" noChangeArrowheads="1" noChangeShapeType="1" noTextEdit="1"/>
              </p:cNvSpPr>
              <p:nvPr/>
            </p:nvSpPr>
            <p:spPr>
              <a:xfrm>
                <a:off x="8033393" y="4095611"/>
                <a:ext cx="1387046" cy="400110"/>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16115E64-4279-B485-EE0A-43FA96DE600B}"/>
              </a:ext>
            </a:extLst>
          </p:cNvPr>
          <p:cNvSpPr txBox="1"/>
          <p:nvPr/>
        </p:nvSpPr>
        <p:spPr>
          <a:xfrm>
            <a:off x="9170927" y="4554617"/>
            <a:ext cx="2546430" cy="923330"/>
          </a:xfrm>
          <a:prstGeom prst="rect">
            <a:avLst/>
          </a:prstGeom>
          <a:noFill/>
        </p:spPr>
        <p:txBody>
          <a:bodyPr wrap="square">
            <a:spAutoFit/>
          </a:bodyPr>
          <a:lstStyle/>
          <a:p>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Distance</a:t>
            </a:r>
          </a:p>
          <a:p>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logical qubits</a:t>
            </a:r>
            <a:endParaRPr lang="en-US" dirty="0">
              <a:solidFill>
                <a:srgbClr val="0070C0"/>
              </a:solidFill>
              <a:latin typeface="Calibri" panose="020F0502020204030204"/>
            </a:endParaRPr>
          </a:p>
          <a:p>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physical qubits</a:t>
            </a:r>
            <a:endParaRPr lang="en-US" dirty="0"/>
          </a:p>
        </p:txBody>
      </p:sp>
      <p:cxnSp>
        <p:nvCxnSpPr>
          <p:cNvPr id="26" name="Connector: Elbow 25">
            <a:extLst>
              <a:ext uri="{FF2B5EF4-FFF2-40B4-BE49-F238E27FC236}">
                <a16:creationId xmlns:a16="http://schemas.microsoft.com/office/drawing/2014/main" id="{D221B421-068F-39EC-56B8-77864DB39CD6}"/>
              </a:ext>
            </a:extLst>
          </p:cNvPr>
          <p:cNvCxnSpPr/>
          <p:nvPr/>
        </p:nvCxnSpPr>
        <p:spPr>
          <a:xfrm rot="16200000" flipH="1">
            <a:off x="8345341" y="4567257"/>
            <a:ext cx="812007" cy="677118"/>
          </a:xfrm>
          <a:prstGeom prst="bentConnector3">
            <a:avLst>
              <a:gd name="adj1" fmla="val 100603"/>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28" name="Connector: Elbow 27">
            <a:extLst>
              <a:ext uri="{FF2B5EF4-FFF2-40B4-BE49-F238E27FC236}">
                <a16:creationId xmlns:a16="http://schemas.microsoft.com/office/drawing/2014/main" id="{D083B613-7EBE-21E1-20CB-3566B7C67DE8}"/>
              </a:ext>
            </a:extLst>
          </p:cNvPr>
          <p:cNvCxnSpPr>
            <a:cxnSpLocks/>
          </p:cNvCxnSpPr>
          <p:nvPr/>
        </p:nvCxnSpPr>
        <p:spPr>
          <a:xfrm rot="16200000" flipH="1">
            <a:off x="8644280" y="4583339"/>
            <a:ext cx="535716" cy="355531"/>
          </a:xfrm>
          <a:prstGeom prst="bentConnector3">
            <a:avLst>
              <a:gd name="adj1" fmla="val 94292"/>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35" name="Connector: Elbow 34">
            <a:extLst>
              <a:ext uri="{FF2B5EF4-FFF2-40B4-BE49-F238E27FC236}">
                <a16:creationId xmlns:a16="http://schemas.microsoft.com/office/drawing/2014/main" id="{670C2D4A-EED5-52E5-B099-B05679D29EA8}"/>
              </a:ext>
            </a:extLst>
          </p:cNvPr>
          <p:cNvCxnSpPr>
            <a:cxnSpLocks/>
          </p:cNvCxnSpPr>
          <p:nvPr/>
        </p:nvCxnSpPr>
        <p:spPr>
          <a:xfrm rot="16200000" flipH="1">
            <a:off x="8952176" y="4600860"/>
            <a:ext cx="250463" cy="106022"/>
          </a:xfrm>
          <a:prstGeom prst="bentConnector3">
            <a:avLst>
              <a:gd name="adj1" fmla="val 103145"/>
            </a:avLst>
          </a:prstGeom>
          <a:ln w="38100">
            <a:solidFill>
              <a:schemeClr val="accent1"/>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59695C1-0DA3-4C71-6396-A7A7D7A0C170}"/>
                  </a:ext>
                </a:extLst>
              </p:cNvPr>
              <p:cNvSpPr txBox="1"/>
              <p:nvPr/>
            </p:nvSpPr>
            <p:spPr>
              <a:xfrm>
                <a:off x="589214" y="4113587"/>
                <a:ext cx="6707221" cy="400110"/>
              </a:xfrm>
              <a:prstGeom prst="rect">
                <a:avLst/>
              </a:prstGeom>
              <a:noFill/>
            </p:spPr>
            <p:txBody>
              <a:bodyPr wrap="none" lIns="0" tIns="0" rIns="0" bIns="0" rtlCol="0">
                <a:spAutoFit/>
              </a:bodyPr>
              <a:lstStyle/>
              <a:p>
                <a:pPr marL="457200" indent="-457200">
                  <a:buFont typeface="Wingdings" panose="05000000000000000000" pitchFamily="2" charset="2"/>
                  <a:buChar char="§"/>
                </a:pPr>
                <a:r>
                  <a:rPr lang="en-US" sz="2600" b="1" dirty="0"/>
                  <a:t>Example</a:t>
                </a:r>
                <a:r>
                  <a:rPr lang="en-US" sz="2600" b="0" dirty="0"/>
                  <a:t>: Four-qubit code is an </a:t>
                </a:r>
                <a14:m>
                  <m:oMath xmlns:m="http://schemas.openxmlformats.org/officeDocument/2006/math">
                    <m:r>
                      <a:rPr lang="en-US" sz="2600" b="0" i="1"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4,1,2</m:t>
                        </m:r>
                      </m:e>
                    </m:d>
                    <m:r>
                      <a:rPr lang="en-US" sz="2600" b="0" i="1" smtClean="0">
                        <a:latin typeface="Cambria Math" panose="02040503050406030204" pitchFamily="18" charset="0"/>
                      </a:rPr>
                      <m:t>]</m:t>
                    </m:r>
                  </m:oMath>
                </a14:m>
                <a:r>
                  <a:rPr lang="en-US" sz="2600" dirty="0"/>
                  <a:t> code.</a:t>
                </a:r>
              </a:p>
            </p:txBody>
          </p:sp>
        </mc:Choice>
        <mc:Fallback xmlns="">
          <p:sp>
            <p:nvSpPr>
              <p:cNvPr id="39" name="TextBox 38">
                <a:extLst>
                  <a:ext uri="{FF2B5EF4-FFF2-40B4-BE49-F238E27FC236}">
                    <a16:creationId xmlns:a16="http://schemas.microsoft.com/office/drawing/2014/main" id="{359695C1-0DA3-4C71-6396-A7A7D7A0C170}"/>
                  </a:ext>
                </a:extLst>
              </p:cNvPr>
              <p:cNvSpPr txBox="1">
                <a:spLocks noRot="1" noChangeAspect="1" noMove="1" noResize="1" noEditPoints="1" noAdjustHandles="1" noChangeArrowheads="1" noChangeShapeType="1" noTextEdit="1"/>
              </p:cNvSpPr>
              <p:nvPr/>
            </p:nvSpPr>
            <p:spPr>
              <a:xfrm>
                <a:off x="589214" y="4113587"/>
                <a:ext cx="6707221" cy="400110"/>
              </a:xfrm>
              <a:prstGeom prst="rect">
                <a:avLst/>
              </a:prstGeom>
              <a:blipFill>
                <a:blip r:embed="rId8"/>
                <a:stretch>
                  <a:fillRect l="-2818" t="-24615" r="-2000" b="-52308"/>
                </a:stretch>
              </a:blipFill>
            </p:spPr>
            <p:txBody>
              <a:bodyPr/>
              <a:lstStyle/>
              <a:p>
                <a:r>
                  <a:rPr lang="en-US">
                    <a:noFill/>
                  </a:rPr>
                  <a:t> </a:t>
                </a:r>
              </a:p>
            </p:txBody>
          </p:sp>
        </mc:Fallback>
      </mc:AlternateContent>
    </p:spTree>
    <p:extLst>
      <p:ext uri="{BB962C8B-B14F-4D97-AF65-F5344CB8AC3E}">
        <p14:creationId xmlns:p14="http://schemas.microsoft.com/office/powerpoint/2010/main" val="419803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xEl>
                                              <p:pRg st="2" end="2"/>
                                            </p:txEl>
                                          </p:spTgt>
                                        </p:tgtEl>
                                        <p:attrNameLst>
                                          <p:attrName>style.visibility</p:attrName>
                                        </p:attrNameLst>
                                      </p:cBhvr>
                                      <p:to>
                                        <p:strVal val="visible"/>
                                      </p:to>
                                    </p:set>
                                    <p:animEffect transition="in" filter="fade">
                                      <p:cBhvr>
                                        <p:cTn id="28" dur="500"/>
                                        <p:tgtEl>
                                          <p:spTgt spid="2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xEl>
                                              <p:pRg st="1" end="1"/>
                                            </p:txEl>
                                          </p:spTgt>
                                        </p:tgtEl>
                                        <p:attrNameLst>
                                          <p:attrName>style.visibility</p:attrName>
                                        </p:attrNameLst>
                                      </p:cBhvr>
                                      <p:to>
                                        <p:strVal val="visible"/>
                                      </p:to>
                                    </p:set>
                                    <p:animEffect transition="in" filter="fade">
                                      <p:cBhvr>
                                        <p:cTn id="36" dur="500"/>
                                        <p:tgtEl>
                                          <p:spTgt spid="23">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fade">
                                      <p:cBhvr>
                                        <p:cTn id="62" dur="500"/>
                                        <p:tgtEl>
                                          <p:spTgt spid="18">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xEl>
                                              <p:pRg st="1" end="1"/>
                                            </p:txEl>
                                          </p:spTgt>
                                        </p:tgtEl>
                                        <p:attrNameLst>
                                          <p:attrName>style.visibility</p:attrName>
                                        </p:attrNameLst>
                                      </p:cBhvr>
                                      <p:to>
                                        <p:strVal val="visible"/>
                                      </p:to>
                                    </p:set>
                                    <p:animEffect transition="in" filter="fade">
                                      <p:cBhvr>
                                        <p:cTn id="65" dur="500"/>
                                        <p:tgtEl>
                                          <p:spTgt spid="18">
                                            <p:txEl>
                                              <p:pRg st="1" end="1"/>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xEl>
                                              <p:pRg st="2" end="2"/>
                                            </p:txEl>
                                          </p:spTgt>
                                        </p:tgtEl>
                                        <p:attrNameLst>
                                          <p:attrName>style.visibility</p:attrName>
                                        </p:attrNameLst>
                                      </p:cBhvr>
                                      <p:to>
                                        <p:strVal val="visible"/>
                                      </p:to>
                                    </p:set>
                                    <p:animEffect transition="in" filter="fade">
                                      <p:cBhvr>
                                        <p:cTn id="68"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8" grpId="0" uiExpand="1" build="p"/>
      <p:bldP spid="20" grpId="0"/>
      <p:bldP spid="11" grpId="0"/>
      <p:bldP spid="23" grpId="0" uiExpand="1"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CE9F30-D4D0-E82C-A29E-897ECE44EEBA}"/>
              </a:ext>
            </a:extLst>
          </p:cNvPr>
          <p:cNvSpPr/>
          <p:nvPr/>
        </p:nvSpPr>
        <p:spPr>
          <a:xfrm>
            <a:off x="2722668" y="-91155"/>
            <a:ext cx="6746783"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FOUR-QUBIT CODE </a:t>
            </a:r>
            <a:r>
              <a:rPr lang="en-US" sz="4000" b="1" dirty="0">
                <a:ln/>
                <a:solidFill>
                  <a:srgbClr val="C00000"/>
                </a:solidFill>
                <a:latin typeface="+mj-lt"/>
                <a:sym typeface="Wingdings" panose="05000000000000000000" pitchFamily="2" charset="2"/>
              </a:rPr>
              <a:t> CSS CODE</a:t>
            </a:r>
            <a:endParaRPr lang="en-US" sz="4000" b="1" dirty="0">
              <a:ln/>
              <a:solidFill>
                <a:srgbClr val="C00000"/>
              </a:solidFill>
              <a:latin typeface="+mj-lt"/>
            </a:endParaRPr>
          </a:p>
        </p:txBody>
      </p:sp>
      <p:sp>
        <p:nvSpPr>
          <p:cNvPr id="4" name="TextBox 3">
            <a:extLst>
              <a:ext uri="{FF2B5EF4-FFF2-40B4-BE49-F238E27FC236}">
                <a16:creationId xmlns:a16="http://schemas.microsoft.com/office/drawing/2014/main" id="{6711F456-5506-58F0-B76D-2FE9A4B188F2}"/>
              </a:ext>
            </a:extLst>
          </p:cNvPr>
          <p:cNvSpPr txBox="1"/>
          <p:nvPr/>
        </p:nvSpPr>
        <p:spPr>
          <a:xfrm>
            <a:off x="52086" y="616731"/>
            <a:ext cx="5127585" cy="830997"/>
          </a:xfrm>
          <a:prstGeom prst="rect">
            <a:avLst/>
          </a:prstGeom>
          <a:noFill/>
        </p:spPr>
        <p:txBody>
          <a:bodyPr wrap="square">
            <a:spAutoFit/>
          </a:bodyPr>
          <a:lstStyle/>
          <a:p>
            <a:pPr marL="342900" indent="-342900">
              <a:buFont typeface="Wingdings" panose="05000000000000000000" pitchFamily="2" charset="2"/>
              <a:buChar char="Ø"/>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Re-write stabilizer generators of four-qubit code as binary matrices:</a:t>
            </a:r>
            <a:endParaRPr lang="en-US" dirty="0"/>
          </a:p>
        </p:txBody>
      </p:sp>
      <p:sp>
        <p:nvSpPr>
          <p:cNvPr id="10" name="TextBox 9">
            <a:extLst>
              <a:ext uri="{FF2B5EF4-FFF2-40B4-BE49-F238E27FC236}">
                <a16:creationId xmlns:a16="http://schemas.microsoft.com/office/drawing/2014/main" id="{5C792173-EDE4-403A-5179-1BD8AEAD6753}"/>
              </a:ext>
            </a:extLst>
          </p:cNvPr>
          <p:cNvSpPr txBox="1"/>
          <p:nvPr/>
        </p:nvSpPr>
        <p:spPr>
          <a:xfrm>
            <a:off x="0" y="1967111"/>
            <a:ext cx="6568633" cy="830997"/>
          </a:xfrm>
          <a:prstGeom prst="rect">
            <a:avLst/>
          </a:prstGeom>
          <a:noFill/>
        </p:spPr>
        <p:txBody>
          <a:bodyPr wrap="square">
            <a:spAutoFit/>
          </a:bodyPr>
          <a:lstStyle/>
          <a:p>
            <a:pPr marL="342900" indent="-342900">
              <a:buFont typeface="Wingdings" panose="05000000000000000000" pitchFamily="2" charset="2"/>
              <a:buChar char="Ø"/>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Stabilizer commutation requirement equivalent to following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CSS condition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on matrices:</a:t>
            </a:r>
            <a:endParaRPr lang="en-US" dirty="0"/>
          </a:p>
        </p:txBody>
      </p:sp>
      <p:pic>
        <p:nvPicPr>
          <p:cNvPr id="14" name="Picture 13">
            <a:extLst>
              <a:ext uri="{FF2B5EF4-FFF2-40B4-BE49-F238E27FC236}">
                <a16:creationId xmlns:a16="http://schemas.microsoft.com/office/drawing/2014/main" id="{ABF7503A-A6D6-5394-9173-7C02B212B476}"/>
              </a:ext>
            </a:extLst>
          </p:cNvPr>
          <p:cNvPicPr>
            <a:picLocks noChangeAspect="1"/>
          </p:cNvPicPr>
          <p:nvPr/>
        </p:nvPicPr>
        <p:blipFill>
          <a:blip r:embed="rId2"/>
          <a:stretch>
            <a:fillRect/>
          </a:stretch>
        </p:blipFill>
        <p:spPr>
          <a:xfrm>
            <a:off x="6317405" y="1628629"/>
            <a:ext cx="5925142" cy="1585225"/>
          </a:xfrm>
          <a:prstGeom prst="rect">
            <a:avLst/>
          </a:prstGeom>
        </p:spPr>
      </p:pic>
      <p:sp>
        <p:nvSpPr>
          <p:cNvPr id="16" name="TextBox 15">
            <a:extLst>
              <a:ext uri="{FF2B5EF4-FFF2-40B4-BE49-F238E27FC236}">
                <a16:creationId xmlns:a16="http://schemas.microsoft.com/office/drawing/2014/main" id="{1785D13C-42A4-6338-8811-C8034601A18A}"/>
              </a:ext>
            </a:extLst>
          </p:cNvPr>
          <p:cNvSpPr txBox="1"/>
          <p:nvPr/>
        </p:nvSpPr>
        <p:spPr>
          <a:xfrm>
            <a:off x="0" y="3148623"/>
            <a:ext cx="12192000" cy="1200329"/>
          </a:xfrm>
          <a:prstGeom prst="rect">
            <a:avLst/>
          </a:prstGeom>
          <a:noFill/>
        </p:spPr>
        <p:txBody>
          <a:bodyPr wrap="square">
            <a:spAutoFit/>
          </a:bodyPr>
          <a:lstStyle/>
          <a:p>
            <a:pPr marL="342900" indent="-342900">
              <a:buFont typeface="Wingdings" panose="05000000000000000000" pitchFamily="2" charset="2"/>
              <a:buChar char="Ø"/>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We just need a particular pair of matrices</a:t>
            </a:r>
            <a:r>
              <a:rPr lang="en-US" sz="2400" dirty="0">
                <a:solidFill>
                  <a:prstClr val="black"/>
                </a:solidFill>
                <a:latin typeface="Calibri" panose="020F0502020204030204"/>
              </a:rPr>
              <a:t>:</a:t>
            </a: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ingdings" panose="05000000000000000000" pitchFamily="2" charset="2"/>
              <a:buChar char="Ø"/>
            </a:pPr>
            <a:r>
              <a:rPr lang="en-US" sz="2400" dirty="0">
                <a:solidFill>
                  <a:prstClr val="black"/>
                </a:solidFill>
                <a:latin typeface="Calibri" panose="020F0502020204030204"/>
              </a:rPr>
              <a:t>Borrow from classical codes </a:t>
            </a:r>
            <a:r>
              <a:rPr lang="en-US" sz="2400" dirty="0">
                <a:solidFill>
                  <a:prstClr val="black"/>
                </a:solidFill>
                <a:latin typeface="Calibri" panose="020F0502020204030204"/>
                <a:sym typeface="Wingdings" panose="05000000000000000000" pitchFamily="2" charset="2"/>
              </a:rPr>
              <a:t> </a:t>
            </a:r>
            <a:r>
              <a:rPr lang="en-US" sz="2400" b="1" dirty="0">
                <a:solidFill>
                  <a:prstClr val="black"/>
                </a:solidFill>
                <a:latin typeface="Calibri" panose="020F0502020204030204"/>
                <a:sym typeface="Wingdings" panose="05000000000000000000" pitchFamily="2" charset="2"/>
              </a:rPr>
              <a:t>CSS codes</a:t>
            </a:r>
            <a:endParaRPr lang="en-US" sz="2400" b="1" dirty="0">
              <a:solidFill>
                <a:prstClr val="black"/>
              </a:solidFill>
              <a:latin typeface="Calibri" panose="020F0502020204030204"/>
            </a:endParaRPr>
          </a:p>
          <a:p>
            <a:pPr marL="800100" lvl="1" indent="-342900">
              <a:buFont typeface="Wingdings" panose="05000000000000000000" pitchFamily="2" charset="2"/>
              <a:buChar char="Ø"/>
            </a:pPr>
            <a:r>
              <a:rPr lang="en-US" sz="2400" dirty="0">
                <a:solidFill>
                  <a:prstClr val="black"/>
                </a:solidFill>
                <a:latin typeface="Calibri" panose="020F0502020204030204"/>
              </a:rPr>
              <a:t>Embed into chain complex </a:t>
            </a:r>
            <a:r>
              <a:rPr lang="en-US" sz="2400" dirty="0">
                <a:solidFill>
                  <a:prstClr val="black"/>
                </a:solidFill>
                <a:latin typeface="Calibri" panose="020F0502020204030204"/>
                <a:sym typeface="Wingdings" panose="05000000000000000000" pitchFamily="2" charset="2"/>
              </a:rPr>
              <a:t> </a:t>
            </a:r>
            <a:r>
              <a:rPr lang="en-US" sz="2400" b="1" dirty="0">
                <a:solidFill>
                  <a:prstClr val="black"/>
                </a:solidFill>
                <a:latin typeface="Calibri" panose="020F0502020204030204"/>
                <a:sym typeface="Wingdings" panose="05000000000000000000" pitchFamily="2" charset="2"/>
              </a:rPr>
              <a:t>CSS-to-homology dictionary</a:t>
            </a:r>
            <a:endParaRPr lang="en-US" sz="2400" b="1" dirty="0">
              <a:solidFill>
                <a:prstClr val="black"/>
              </a:solidFill>
              <a:latin typeface="Calibri" panose="020F0502020204030204"/>
            </a:endParaRPr>
          </a:p>
        </p:txBody>
      </p:sp>
      <p:sp>
        <p:nvSpPr>
          <p:cNvPr id="18" name="TextBox 17">
            <a:extLst>
              <a:ext uri="{FF2B5EF4-FFF2-40B4-BE49-F238E27FC236}">
                <a16:creationId xmlns:a16="http://schemas.microsoft.com/office/drawing/2014/main" id="{1B94E28F-155D-70A6-8387-622359B49185}"/>
              </a:ext>
            </a:extLst>
          </p:cNvPr>
          <p:cNvSpPr txBox="1"/>
          <p:nvPr/>
        </p:nvSpPr>
        <p:spPr>
          <a:xfrm>
            <a:off x="6245655" y="3614576"/>
            <a:ext cx="5925141" cy="646331"/>
          </a:xfrm>
          <a:prstGeom prst="rect">
            <a:avLst/>
          </a:prstGeom>
          <a:noFill/>
        </p:spPr>
        <p:txBody>
          <a:bodyPr wrap="square">
            <a:spAutoFit/>
          </a:bodyPr>
          <a:lstStyle/>
          <a:p>
            <a:r>
              <a:rPr lang="en-US" dirty="0" err="1">
                <a:solidFill>
                  <a:srgbClr val="00B050"/>
                </a:solidFill>
              </a:rPr>
              <a:t>Calderbank</a:t>
            </a:r>
            <a:r>
              <a:rPr lang="en-US" dirty="0">
                <a:solidFill>
                  <a:srgbClr val="00B050"/>
                </a:solidFill>
              </a:rPr>
              <a:t>-Shor-</a:t>
            </a:r>
            <a:r>
              <a:rPr lang="en-US" dirty="0" err="1">
                <a:solidFill>
                  <a:srgbClr val="00B050"/>
                </a:solidFill>
              </a:rPr>
              <a:t>Steane</a:t>
            </a:r>
            <a:r>
              <a:rPr lang="en-US" dirty="0">
                <a:solidFill>
                  <a:srgbClr val="00B050"/>
                </a:solidFill>
              </a:rPr>
              <a:t>: https://errorcorrectionzoo.org/c/css</a:t>
            </a:r>
          </a:p>
          <a:p>
            <a:pPr algn="r"/>
            <a:r>
              <a:rPr lang="en-US" dirty="0" err="1">
                <a:solidFill>
                  <a:srgbClr val="00B050"/>
                </a:solidFill>
              </a:rPr>
              <a:t>Kitaev</a:t>
            </a:r>
            <a:r>
              <a:rPr lang="en-US" dirty="0">
                <a:solidFill>
                  <a:srgbClr val="00B050"/>
                </a:solidFill>
              </a:rPr>
              <a:t> 1998</a:t>
            </a:r>
          </a:p>
        </p:txBody>
      </p:sp>
      <p:pic>
        <p:nvPicPr>
          <p:cNvPr id="20" name="Picture 19" descr="Icon&#10;&#10;Description automatically generated">
            <a:extLst>
              <a:ext uri="{FF2B5EF4-FFF2-40B4-BE49-F238E27FC236}">
                <a16:creationId xmlns:a16="http://schemas.microsoft.com/office/drawing/2014/main" id="{C49B7355-9CF8-4990-59BF-C5CEAA92B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1835" y="2650110"/>
            <a:ext cx="1127487" cy="1127487"/>
          </a:xfrm>
          <a:prstGeom prst="rect">
            <a:avLst/>
          </a:prstGeom>
        </p:spPr>
      </p:pic>
      <p:sp>
        <p:nvSpPr>
          <p:cNvPr id="21" name="Isosceles Triangle 20">
            <a:extLst>
              <a:ext uri="{FF2B5EF4-FFF2-40B4-BE49-F238E27FC236}">
                <a16:creationId xmlns:a16="http://schemas.microsoft.com/office/drawing/2014/main" id="{29554AC8-602A-41E4-C177-0207DB1CB0E7}"/>
              </a:ext>
            </a:extLst>
          </p:cNvPr>
          <p:cNvSpPr/>
          <p:nvPr/>
        </p:nvSpPr>
        <p:spPr>
          <a:xfrm>
            <a:off x="1823013" y="4531489"/>
            <a:ext cx="792865" cy="683504"/>
          </a:xfrm>
          <a:prstGeom prst="triangl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77755DBC-A387-05A9-C92A-FA9C9C939EDD}"/>
              </a:ext>
            </a:extLst>
          </p:cNvPr>
          <p:cNvSpPr/>
          <p:nvPr/>
        </p:nvSpPr>
        <p:spPr>
          <a:xfrm>
            <a:off x="5482542" y="4531489"/>
            <a:ext cx="792865" cy="68350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29F6E159-A3B7-8EE5-57C9-DD50929E0DAF}"/>
              </a:ext>
            </a:extLst>
          </p:cNvPr>
          <p:cNvPicPr>
            <a:picLocks noChangeAspect="1"/>
          </p:cNvPicPr>
          <p:nvPr/>
        </p:nvPicPr>
        <p:blipFill rotWithShape="1">
          <a:blip r:embed="rId2"/>
          <a:srcRect l="84984" t="41955" b="33895"/>
          <a:stretch/>
        </p:blipFill>
        <p:spPr>
          <a:xfrm>
            <a:off x="8506142" y="4699467"/>
            <a:ext cx="1271857" cy="547265"/>
          </a:xfrm>
          <a:prstGeom prst="rect">
            <a:avLst/>
          </a:prstGeom>
        </p:spPr>
      </p:pic>
      <p:pic>
        <p:nvPicPr>
          <p:cNvPr id="29" name="Picture 28">
            <a:extLst>
              <a:ext uri="{FF2B5EF4-FFF2-40B4-BE49-F238E27FC236}">
                <a16:creationId xmlns:a16="http://schemas.microsoft.com/office/drawing/2014/main" id="{797BCA51-D578-352D-00C3-578F0DF06A79}"/>
              </a:ext>
            </a:extLst>
          </p:cNvPr>
          <p:cNvPicPr>
            <a:picLocks noChangeAspect="1"/>
          </p:cNvPicPr>
          <p:nvPr/>
        </p:nvPicPr>
        <p:blipFill>
          <a:blip r:embed="rId4"/>
          <a:stretch>
            <a:fillRect/>
          </a:stretch>
        </p:blipFill>
        <p:spPr>
          <a:xfrm>
            <a:off x="3599670" y="4456327"/>
            <a:ext cx="1003196" cy="706762"/>
          </a:xfrm>
          <a:prstGeom prst="rect">
            <a:avLst/>
          </a:prstGeom>
        </p:spPr>
      </p:pic>
      <p:pic>
        <p:nvPicPr>
          <p:cNvPr id="31" name="Picture 30">
            <a:extLst>
              <a:ext uri="{FF2B5EF4-FFF2-40B4-BE49-F238E27FC236}">
                <a16:creationId xmlns:a16="http://schemas.microsoft.com/office/drawing/2014/main" id="{8A2A3D1D-ECAA-16A1-291F-4889A530FF3E}"/>
              </a:ext>
            </a:extLst>
          </p:cNvPr>
          <p:cNvPicPr>
            <a:picLocks noChangeAspect="1"/>
          </p:cNvPicPr>
          <p:nvPr/>
        </p:nvPicPr>
        <p:blipFill>
          <a:blip r:embed="rId4"/>
          <a:stretch>
            <a:fillRect/>
          </a:stretch>
        </p:blipFill>
        <p:spPr>
          <a:xfrm>
            <a:off x="7044554" y="4456327"/>
            <a:ext cx="1003196" cy="706762"/>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C57172F-14E4-86DE-C8AD-06A2F52D99C2}"/>
                  </a:ext>
                </a:extLst>
              </p:cNvPr>
              <p:cNvSpPr txBox="1"/>
              <p:nvPr/>
            </p:nvSpPr>
            <p:spPr>
              <a:xfrm>
                <a:off x="9710037" y="4600401"/>
                <a:ext cx="1999242" cy="923330"/>
              </a:xfrm>
              <a:prstGeom prst="rect">
                <a:avLst/>
              </a:prstGeom>
              <a:noFill/>
            </p:spPr>
            <p:txBody>
              <a:bodyPr wrap="square">
                <a:spAutoFit/>
              </a:bodyPr>
              <a:lstStyle/>
              <a:p>
                <a:pPr algn="ct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m:t>
                        </m:r>
                      </m:e>
                      <m:sup>
                        <m:r>
                          <a:rPr lang="en-US" b="0" i="1" smtClean="0">
                            <a:solidFill>
                              <a:srgbClr val="0070C0"/>
                            </a:solidFill>
                            <a:latin typeface="Cambria Math" panose="02040503050406030204" pitchFamily="18" charset="0"/>
                          </a:rPr>
                          <m:t>2</m:t>
                        </m:r>
                      </m:sup>
                    </m:sSup>
                    <m:r>
                      <a:rPr lang="en-US" b="0" i="1" smtClean="0">
                        <a:solidFill>
                          <a:srgbClr val="0070C0"/>
                        </a:solidFill>
                        <a:latin typeface="Cambria Math" panose="02040503050406030204" pitchFamily="18" charset="0"/>
                      </a:rPr>
                      <m:t>=0</m:t>
                    </m:r>
                  </m:oMath>
                </a14:m>
                <a:r>
                  <a:rPr lang="en-US" dirty="0">
                    <a:solidFill>
                      <a:srgbClr val="0070C0"/>
                    </a:solidFill>
                  </a:rPr>
                  <a:t> “boundaries don’t have boundaries”</a:t>
                </a:r>
              </a:p>
            </p:txBody>
          </p:sp>
        </mc:Choice>
        <mc:Fallback xmlns="">
          <p:sp>
            <p:nvSpPr>
              <p:cNvPr id="33" name="TextBox 32">
                <a:extLst>
                  <a:ext uri="{FF2B5EF4-FFF2-40B4-BE49-F238E27FC236}">
                    <a16:creationId xmlns:a16="http://schemas.microsoft.com/office/drawing/2014/main" id="{0C57172F-14E4-86DE-C8AD-06A2F52D99C2}"/>
                  </a:ext>
                </a:extLst>
              </p:cNvPr>
              <p:cNvSpPr txBox="1">
                <a:spLocks noRot="1" noChangeAspect="1" noMove="1" noResize="1" noEditPoints="1" noAdjustHandles="1" noChangeArrowheads="1" noChangeShapeType="1" noTextEdit="1"/>
              </p:cNvSpPr>
              <p:nvPr/>
            </p:nvSpPr>
            <p:spPr>
              <a:xfrm>
                <a:off x="9710037" y="4600401"/>
                <a:ext cx="1999242" cy="923330"/>
              </a:xfrm>
              <a:prstGeom prst="rect">
                <a:avLst/>
              </a:prstGeom>
              <a:blipFill>
                <a:blip r:embed="rId5"/>
                <a:stretch>
                  <a:fillRect r="-1829" b="-9934"/>
                </a:stretch>
              </a:blipFill>
            </p:spPr>
            <p:txBody>
              <a:bodyPr/>
              <a:lstStyle/>
              <a:p>
                <a:r>
                  <a:rPr lang="en-US">
                    <a:noFill/>
                  </a:rPr>
                  <a:t> </a:t>
                </a:r>
              </a:p>
            </p:txBody>
          </p:sp>
        </mc:Fallback>
      </mc:AlternateContent>
      <p:pic>
        <p:nvPicPr>
          <p:cNvPr id="37" name="Picture 36">
            <a:extLst>
              <a:ext uri="{FF2B5EF4-FFF2-40B4-BE49-F238E27FC236}">
                <a16:creationId xmlns:a16="http://schemas.microsoft.com/office/drawing/2014/main" id="{0000F7B4-D445-5BD8-B236-2884A8B7E8B3}"/>
              </a:ext>
            </a:extLst>
          </p:cNvPr>
          <p:cNvPicPr>
            <a:picLocks noChangeAspect="1"/>
          </p:cNvPicPr>
          <p:nvPr/>
        </p:nvPicPr>
        <p:blipFill>
          <a:blip r:embed="rId6"/>
          <a:stretch>
            <a:fillRect/>
          </a:stretch>
        </p:blipFill>
        <p:spPr>
          <a:xfrm>
            <a:off x="3634392" y="5649302"/>
            <a:ext cx="970144" cy="731010"/>
          </a:xfrm>
          <a:prstGeom prst="rect">
            <a:avLst/>
          </a:prstGeom>
        </p:spPr>
      </p:pic>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D34AAC4-45E6-DA20-7EC5-A1D6B6E24E04}"/>
                  </a:ext>
                </a:extLst>
              </p:cNvPr>
              <p:cNvSpPr txBox="1"/>
              <p:nvPr/>
            </p:nvSpPr>
            <p:spPr>
              <a:xfrm>
                <a:off x="1307215" y="5661733"/>
                <a:ext cx="1824459" cy="830997"/>
              </a:xfrm>
              <a:prstGeom prst="rect">
                <a:avLst/>
              </a:prstGeom>
              <a:noFill/>
            </p:spPr>
            <p:txBody>
              <a:bodyPr wrap="square">
                <a:spAutoFit/>
              </a:bodyPr>
              <a:lstStyle/>
              <a:p>
                <a:pPr algn="ct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𝑋</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-check space</a:t>
                </a:r>
                <a:endParaRPr lang="en-US" dirty="0"/>
              </a:p>
            </p:txBody>
          </p:sp>
        </mc:Choice>
        <mc:Fallback xmlns="">
          <p:sp>
            <p:nvSpPr>
              <p:cNvPr id="43" name="TextBox 42">
                <a:extLst>
                  <a:ext uri="{FF2B5EF4-FFF2-40B4-BE49-F238E27FC236}">
                    <a16:creationId xmlns:a16="http://schemas.microsoft.com/office/drawing/2014/main" id="{0D34AAC4-45E6-DA20-7EC5-A1D6B6E24E04}"/>
                  </a:ext>
                </a:extLst>
              </p:cNvPr>
              <p:cNvSpPr txBox="1">
                <a:spLocks noRot="1" noChangeAspect="1" noMove="1" noResize="1" noEditPoints="1" noAdjustHandles="1" noChangeArrowheads="1" noChangeShapeType="1" noTextEdit="1"/>
              </p:cNvSpPr>
              <p:nvPr/>
            </p:nvSpPr>
            <p:spPr>
              <a:xfrm>
                <a:off x="1307215" y="5661733"/>
                <a:ext cx="1824459" cy="830997"/>
              </a:xfrm>
              <a:prstGeom prst="rect">
                <a:avLst/>
              </a:prstGeom>
              <a:blipFill>
                <a:blip r:embed="rId9"/>
                <a:stretch>
                  <a:fillRect t="-5882" b="-16176"/>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F6EDCE41-B72F-EA63-10BD-9C4CFBDD9808}"/>
              </a:ext>
            </a:extLst>
          </p:cNvPr>
          <p:cNvGrpSpPr/>
          <p:nvPr/>
        </p:nvGrpSpPr>
        <p:grpSpPr>
          <a:xfrm>
            <a:off x="7044555" y="5405485"/>
            <a:ext cx="4664724" cy="1082314"/>
            <a:chOff x="7044555" y="5405485"/>
            <a:chExt cx="4664724" cy="1082314"/>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364DD08F-C5CD-9823-4CF7-DCA2B25B92A0}"/>
                    </a:ext>
                  </a:extLst>
                </p:cNvPr>
                <p:cNvSpPr txBox="1"/>
                <p:nvPr/>
              </p:nvSpPr>
              <p:spPr>
                <a:xfrm>
                  <a:off x="9710037" y="5775048"/>
                  <a:ext cx="1999242" cy="64633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𝐻</m:t>
                            </m:r>
                          </m:e>
                          <m:sub>
                            <m:r>
                              <a:rPr lang="en-US" b="0" i="1" smtClean="0">
                                <a:solidFill>
                                  <a:srgbClr val="0070C0"/>
                                </a:solidFill>
                                <a:latin typeface="Cambria Math" panose="02040503050406030204" pitchFamily="18" charset="0"/>
                              </a:rPr>
                              <m:t>𝑋</m:t>
                            </m:r>
                          </m:sub>
                        </m:sSub>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panose="02040503050406030204" pitchFamily="18" charset="0"/>
                              </a:rPr>
                              <m:t>𝐻</m:t>
                            </m:r>
                          </m:e>
                          <m:sub>
                            <m:r>
                              <a:rPr lang="en-US" b="0" i="1" smtClean="0">
                                <a:solidFill>
                                  <a:srgbClr val="0070C0"/>
                                </a:solidFill>
                                <a:latin typeface="Cambria Math" panose="02040503050406030204" pitchFamily="18" charset="0"/>
                              </a:rPr>
                              <m:t>𝑍</m:t>
                            </m:r>
                          </m:sub>
                          <m:sup>
                            <m:r>
                              <a:rPr lang="en-US" b="0" i="1" smtClean="0">
                                <a:solidFill>
                                  <a:srgbClr val="0070C0"/>
                                </a:solidFill>
                                <a:latin typeface="Cambria Math" panose="02040503050406030204" pitchFamily="18" charset="0"/>
                              </a:rPr>
                              <m:t>𝑇</m:t>
                            </m:r>
                          </m:sup>
                        </m:sSubSup>
                        <m:r>
                          <a:rPr lang="en-US" b="0" i="1" smtClean="0">
                            <a:solidFill>
                              <a:srgbClr val="0070C0"/>
                            </a:solidFill>
                            <a:latin typeface="Cambria Math" panose="02040503050406030204" pitchFamily="18" charset="0"/>
                          </a:rPr>
                          <m:t>=0</m:t>
                        </m:r>
                      </m:oMath>
                    </m:oMathPara>
                  </a14:m>
                  <a:endParaRPr lang="en-US" dirty="0">
                    <a:solidFill>
                      <a:srgbClr val="0070C0"/>
                    </a:solidFill>
                  </a:endParaRPr>
                </a:p>
                <a:p>
                  <a:pPr algn="ctr"/>
                  <a:r>
                    <a:rPr lang="en-US" dirty="0">
                      <a:solidFill>
                        <a:srgbClr val="0070C0"/>
                      </a:solidFill>
                    </a:rPr>
                    <a:t>CSS condition</a:t>
                  </a:r>
                </a:p>
              </p:txBody>
            </p:sp>
          </mc:Choice>
          <mc:Fallback xmlns="">
            <p:sp>
              <p:nvSpPr>
                <p:cNvPr id="35" name="TextBox 34">
                  <a:extLst>
                    <a:ext uri="{FF2B5EF4-FFF2-40B4-BE49-F238E27FC236}">
                      <a16:creationId xmlns:a16="http://schemas.microsoft.com/office/drawing/2014/main" id="{364DD08F-C5CD-9823-4CF7-DCA2B25B92A0}"/>
                    </a:ext>
                  </a:extLst>
                </p:cNvPr>
                <p:cNvSpPr txBox="1">
                  <a:spLocks noRot="1" noChangeAspect="1" noMove="1" noResize="1" noEditPoints="1" noAdjustHandles="1" noChangeArrowheads="1" noChangeShapeType="1" noTextEdit="1"/>
                </p:cNvSpPr>
                <p:nvPr/>
              </p:nvSpPr>
              <p:spPr>
                <a:xfrm>
                  <a:off x="9710037" y="5775048"/>
                  <a:ext cx="1999242" cy="646331"/>
                </a:xfrm>
                <a:prstGeom prst="rect">
                  <a:avLst/>
                </a:prstGeom>
                <a:blipFill>
                  <a:blip r:embed="rId10"/>
                  <a:stretch>
                    <a:fillRect b="-15094"/>
                  </a:stretch>
                </a:blipFill>
              </p:spPr>
              <p:txBody>
                <a:bodyPr/>
                <a:lstStyle/>
                <a:p>
                  <a:r>
                    <a:rPr lang="en-US">
                      <a:noFill/>
                    </a:rPr>
                    <a:t> </a:t>
                  </a:r>
                </a:p>
              </p:txBody>
            </p:sp>
          </mc:Fallback>
        </mc:AlternateContent>
        <p:pic>
          <p:nvPicPr>
            <p:cNvPr id="39" name="Picture 38">
              <a:extLst>
                <a:ext uri="{FF2B5EF4-FFF2-40B4-BE49-F238E27FC236}">
                  <a16:creationId xmlns:a16="http://schemas.microsoft.com/office/drawing/2014/main" id="{BE74873F-92C8-D784-59D4-CDCD269EF2C5}"/>
                </a:ext>
              </a:extLst>
            </p:cNvPr>
            <p:cNvPicPr>
              <a:picLocks noChangeAspect="1"/>
            </p:cNvPicPr>
            <p:nvPr/>
          </p:nvPicPr>
          <p:blipFill>
            <a:blip r:embed="rId11"/>
            <a:stretch>
              <a:fillRect/>
            </a:stretch>
          </p:blipFill>
          <p:spPr>
            <a:xfrm>
              <a:off x="7044555" y="5405485"/>
              <a:ext cx="1003195" cy="884601"/>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AC37F20-A8A5-90C3-0E01-1DB248A84EE2}"/>
                    </a:ext>
                  </a:extLst>
                </p:cNvPr>
                <p:cNvSpPr txBox="1"/>
                <p:nvPr/>
              </p:nvSpPr>
              <p:spPr>
                <a:xfrm>
                  <a:off x="8025618" y="5656802"/>
                  <a:ext cx="1824459" cy="830997"/>
                </a:xfrm>
                <a:prstGeom prst="rect">
                  <a:avLst/>
                </a:prstGeom>
                <a:noFill/>
              </p:spPr>
              <p:txBody>
                <a:bodyPr wrap="square">
                  <a:spAutoFit/>
                </a:bodyPr>
                <a:lstStyle/>
                <a:p>
                  <a:pPr algn="ct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-check space</a:t>
                  </a:r>
                  <a:endParaRPr lang="en-US" dirty="0"/>
                </a:p>
              </p:txBody>
            </p:sp>
          </mc:Choice>
          <mc:Fallback xmlns="">
            <p:sp>
              <p:nvSpPr>
                <p:cNvPr id="45" name="TextBox 44">
                  <a:extLst>
                    <a:ext uri="{FF2B5EF4-FFF2-40B4-BE49-F238E27FC236}">
                      <a16:creationId xmlns:a16="http://schemas.microsoft.com/office/drawing/2014/main" id="{4AC37F20-A8A5-90C3-0E01-1DB248A84EE2}"/>
                    </a:ext>
                  </a:extLst>
                </p:cNvPr>
                <p:cNvSpPr txBox="1">
                  <a:spLocks noRot="1" noChangeAspect="1" noMove="1" noResize="1" noEditPoints="1" noAdjustHandles="1" noChangeArrowheads="1" noChangeShapeType="1" noTextEdit="1"/>
                </p:cNvSpPr>
                <p:nvPr/>
              </p:nvSpPr>
              <p:spPr>
                <a:xfrm>
                  <a:off x="8025618" y="5656802"/>
                  <a:ext cx="1824459" cy="830997"/>
                </a:xfrm>
                <a:prstGeom prst="rect">
                  <a:avLst/>
                </a:prstGeom>
                <a:blipFill>
                  <a:blip r:embed="rId12"/>
                  <a:stretch>
                    <a:fillRect t="-5882" b="-16176"/>
                  </a:stretch>
                </a:blipFill>
              </p:spPr>
              <p:txBody>
                <a:bodyPr/>
                <a:lstStyle/>
                <a:p>
                  <a:r>
                    <a:rPr lang="en-US">
                      <a:noFill/>
                    </a:rPr>
                    <a:t> </a:t>
                  </a:r>
                </a:p>
              </p:txBody>
            </p:sp>
          </mc:Fallback>
        </mc:AlternateContent>
      </p:grpSp>
      <p:sp>
        <p:nvSpPr>
          <p:cNvPr id="47" name="TextBox 46">
            <a:extLst>
              <a:ext uri="{FF2B5EF4-FFF2-40B4-BE49-F238E27FC236}">
                <a16:creationId xmlns:a16="http://schemas.microsoft.com/office/drawing/2014/main" id="{76A1FC5C-5057-962A-30FA-819B1CA7C630}"/>
              </a:ext>
            </a:extLst>
          </p:cNvPr>
          <p:cNvSpPr txBox="1"/>
          <p:nvPr/>
        </p:nvSpPr>
        <p:spPr>
          <a:xfrm>
            <a:off x="4990900" y="5659090"/>
            <a:ext cx="1824459" cy="830997"/>
          </a:xfrm>
          <a:prstGeom prst="rect">
            <a:avLst/>
          </a:prstGeom>
          <a:noFill/>
        </p:spPr>
        <p:txBody>
          <a:bodyPr wrap="square">
            <a:spAutoFit/>
          </a:bodyPr>
          <a:lstStyle/>
          <a:p>
            <a:pPr algn="ctr"/>
            <a:r>
              <a:rPr lang="en-US" sz="2400" dirty="0"/>
              <a:t>physical qubit space</a:t>
            </a:r>
          </a:p>
        </p:txBody>
      </p:sp>
      <p:pic>
        <p:nvPicPr>
          <p:cNvPr id="8" name="Picture 7">
            <a:extLst>
              <a:ext uri="{FF2B5EF4-FFF2-40B4-BE49-F238E27FC236}">
                <a16:creationId xmlns:a16="http://schemas.microsoft.com/office/drawing/2014/main" id="{4BB2CBAA-84A2-46E9-2493-F57168317AA7}"/>
              </a:ext>
            </a:extLst>
          </p:cNvPr>
          <p:cNvPicPr>
            <a:picLocks noChangeAspect="1"/>
          </p:cNvPicPr>
          <p:nvPr/>
        </p:nvPicPr>
        <p:blipFill>
          <a:blip r:embed="rId13"/>
          <a:stretch>
            <a:fillRect/>
          </a:stretch>
        </p:blipFill>
        <p:spPr>
          <a:xfrm>
            <a:off x="5825190" y="607689"/>
            <a:ext cx="4355426" cy="1200329"/>
          </a:xfrm>
          <a:prstGeom prst="rect">
            <a:avLst/>
          </a:prstGeom>
        </p:spPr>
      </p:pic>
    </p:spTree>
    <p:extLst>
      <p:ext uri="{BB962C8B-B14F-4D97-AF65-F5344CB8AC3E}">
        <p14:creationId xmlns:p14="http://schemas.microsoft.com/office/powerpoint/2010/main" val="33468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fade">
                                      <p:cBhvr>
                                        <p:cTn id="34" dur="5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animEffect transition="in" filter="fade">
                                      <p:cBhvr>
                                        <p:cTn id="39" dur="500"/>
                                        <p:tgtEl>
                                          <p:spTgt spid="16">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Effect transition="in" filter="fade">
                                      <p:cBhvr>
                                        <p:cTn id="42" dur="500"/>
                                        <p:tgtEl>
                                          <p:spTgt spid="1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6" grpId="0" uiExpand="1" build="p"/>
      <p:bldP spid="18" grpId="0" uiExpand="1" build="p"/>
      <p:bldP spid="21" grpId="0" animBg="1"/>
      <p:bldP spid="23" grpId="0" animBg="1"/>
      <p:bldP spid="33" grpId="0"/>
      <p:bldP spid="43"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4CAA84-0F68-A697-4408-86ACBF694081}"/>
              </a:ext>
            </a:extLst>
          </p:cNvPr>
          <p:cNvGrpSpPr/>
          <p:nvPr/>
        </p:nvGrpSpPr>
        <p:grpSpPr>
          <a:xfrm>
            <a:off x="7013090" y="901435"/>
            <a:ext cx="2838878" cy="3023973"/>
            <a:chOff x="7013090" y="901435"/>
            <a:chExt cx="2838878" cy="3023973"/>
          </a:xfrm>
        </p:grpSpPr>
        <p:pic>
          <p:nvPicPr>
            <p:cNvPr id="46" name="Picture 45">
              <a:extLst>
                <a:ext uri="{FF2B5EF4-FFF2-40B4-BE49-F238E27FC236}">
                  <a16:creationId xmlns:a16="http://schemas.microsoft.com/office/drawing/2014/main" id="{EF61761B-D112-F294-3941-BE03C7F7D850}"/>
                </a:ext>
              </a:extLst>
            </p:cNvPr>
            <p:cNvPicPr>
              <a:picLocks noChangeAspect="1"/>
            </p:cNvPicPr>
            <p:nvPr/>
          </p:nvPicPr>
          <p:blipFill>
            <a:blip r:embed="rId2"/>
            <a:stretch>
              <a:fillRect/>
            </a:stretch>
          </p:blipFill>
          <p:spPr>
            <a:xfrm>
              <a:off x="7246943" y="901435"/>
              <a:ext cx="2341471" cy="2326800"/>
            </a:xfrm>
            <a:prstGeom prst="rect">
              <a:avLst/>
            </a:prstGeom>
          </p:spPr>
        </p:pic>
        <p:sp>
          <p:nvSpPr>
            <p:cNvPr id="48" name="TextBox 47">
              <a:extLst>
                <a:ext uri="{FF2B5EF4-FFF2-40B4-BE49-F238E27FC236}">
                  <a16:creationId xmlns:a16="http://schemas.microsoft.com/office/drawing/2014/main" id="{F4285911-33C9-5609-ECB7-71EAB777E655}"/>
                </a:ext>
              </a:extLst>
            </p:cNvPr>
            <p:cNvSpPr txBox="1"/>
            <p:nvPr/>
          </p:nvSpPr>
          <p:spPr>
            <a:xfrm>
              <a:off x="7013090" y="3279077"/>
              <a:ext cx="2838878" cy="646331"/>
            </a:xfrm>
            <a:prstGeom prst="rect">
              <a:avLst/>
            </a:prstGeom>
            <a:noFill/>
          </p:spPr>
          <p:txBody>
            <a:bodyPr wrap="square">
              <a:spAutoFit/>
            </a:bodyPr>
            <a:lstStyle/>
            <a:p>
              <a:pPr algn="ctr"/>
              <a:r>
                <a:rPr lang="en-US" dirty="0">
                  <a:solidFill>
                    <a:srgbClr val="00B050"/>
                  </a:solidFill>
                </a:rPr>
                <a:t>Hyperbolic geometries arXiv:1506.04029</a:t>
              </a:r>
            </a:p>
          </p:txBody>
        </p:sp>
      </p:grpSp>
      <p:grpSp>
        <p:nvGrpSpPr>
          <p:cNvPr id="9" name="Group 8">
            <a:extLst>
              <a:ext uri="{FF2B5EF4-FFF2-40B4-BE49-F238E27FC236}">
                <a16:creationId xmlns:a16="http://schemas.microsoft.com/office/drawing/2014/main" id="{A7A00B7F-2F6F-D303-26DB-747538475653}"/>
              </a:ext>
            </a:extLst>
          </p:cNvPr>
          <p:cNvGrpSpPr/>
          <p:nvPr/>
        </p:nvGrpSpPr>
        <p:grpSpPr>
          <a:xfrm>
            <a:off x="4411164" y="914316"/>
            <a:ext cx="2838878" cy="2999001"/>
            <a:chOff x="4411164" y="914316"/>
            <a:chExt cx="2838878" cy="2999001"/>
          </a:xfrm>
        </p:grpSpPr>
        <p:pic>
          <p:nvPicPr>
            <p:cNvPr id="37" name="Picture 36">
              <a:extLst>
                <a:ext uri="{FF2B5EF4-FFF2-40B4-BE49-F238E27FC236}">
                  <a16:creationId xmlns:a16="http://schemas.microsoft.com/office/drawing/2014/main" id="{5F4DF4B7-8395-6478-A155-A58378C4ACF9}"/>
                </a:ext>
              </a:extLst>
            </p:cNvPr>
            <p:cNvPicPr>
              <a:picLocks noChangeAspect="1"/>
            </p:cNvPicPr>
            <p:nvPr/>
          </p:nvPicPr>
          <p:blipFill rotWithShape="1">
            <a:blip r:embed="rId3"/>
            <a:srcRect r="15143" b="15330"/>
            <a:stretch/>
          </p:blipFill>
          <p:spPr>
            <a:xfrm>
              <a:off x="4468005" y="914316"/>
              <a:ext cx="2782037" cy="2367487"/>
            </a:xfrm>
            <a:prstGeom prst="rect">
              <a:avLst/>
            </a:prstGeom>
          </p:spPr>
        </p:pic>
        <p:sp>
          <p:nvSpPr>
            <p:cNvPr id="39" name="TextBox 38">
              <a:extLst>
                <a:ext uri="{FF2B5EF4-FFF2-40B4-BE49-F238E27FC236}">
                  <a16:creationId xmlns:a16="http://schemas.microsoft.com/office/drawing/2014/main" id="{527B8397-1BE4-5E32-B41D-FB05A84D69A4}"/>
                </a:ext>
              </a:extLst>
            </p:cNvPr>
            <p:cNvSpPr txBox="1"/>
            <p:nvPr/>
          </p:nvSpPr>
          <p:spPr>
            <a:xfrm>
              <a:off x="4411164" y="3266986"/>
              <a:ext cx="2838878" cy="646331"/>
            </a:xfrm>
            <a:prstGeom prst="rect">
              <a:avLst/>
            </a:prstGeom>
            <a:noFill/>
          </p:spPr>
          <p:txBody>
            <a:bodyPr wrap="square">
              <a:spAutoFit/>
            </a:bodyPr>
            <a:lstStyle/>
            <a:p>
              <a:pPr algn="ctr"/>
              <a:r>
                <a:rPr lang="en-US" dirty="0">
                  <a:solidFill>
                    <a:srgbClr val="00B050"/>
                  </a:solidFill>
                </a:rPr>
                <a:t>Geometries with holes arXiv:1111.4022</a:t>
              </a:r>
            </a:p>
          </p:txBody>
        </p:sp>
      </p:grpSp>
      <p:sp>
        <p:nvSpPr>
          <p:cNvPr id="3" name="Rectangle 2">
            <a:extLst>
              <a:ext uri="{FF2B5EF4-FFF2-40B4-BE49-F238E27FC236}">
                <a16:creationId xmlns:a16="http://schemas.microsoft.com/office/drawing/2014/main" id="{ADCE9F30-D4D0-E82C-A29E-897ECE44EEBA}"/>
              </a:ext>
            </a:extLst>
          </p:cNvPr>
          <p:cNvSpPr/>
          <p:nvPr/>
        </p:nvSpPr>
        <p:spPr>
          <a:xfrm>
            <a:off x="192215" y="-91155"/>
            <a:ext cx="7837595"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FOUR-QUBIT CODE </a:t>
            </a:r>
            <a:r>
              <a:rPr lang="en-US" sz="4000" b="1" dirty="0">
                <a:ln/>
                <a:solidFill>
                  <a:srgbClr val="C00000"/>
                </a:solidFill>
                <a:latin typeface="+mj-lt"/>
                <a:sym typeface="Wingdings" panose="05000000000000000000" pitchFamily="2" charset="2"/>
              </a:rPr>
              <a:t> SURFACE CODE</a:t>
            </a:r>
            <a:endParaRPr lang="en-US" sz="4000" b="1" dirty="0">
              <a:ln/>
              <a:solidFill>
                <a:srgbClr val="C00000"/>
              </a:solidFill>
              <a:latin typeface="+mj-lt"/>
            </a:endParaRPr>
          </a:p>
        </p:txBody>
      </p:sp>
      <p:grpSp>
        <p:nvGrpSpPr>
          <p:cNvPr id="2" name="Group 1">
            <a:extLst>
              <a:ext uri="{FF2B5EF4-FFF2-40B4-BE49-F238E27FC236}">
                <a16:creationId xmlns:a16="http://schemas.microsoft.com/office/drawing/2014/main" id="{85786E82-7655-1ED0-D739-3323E86263D6}"/>
              </a:ext>
            </a:extLst>
          </p:cNvPr>
          <p:cNvGrpSpPr/>
          <p:nvPr/>
        </p:nvGrpSpPr>
        <p:grpSpPr>
          <a:xfrm>
            <a:off x="52086" y="548996"/>
            <a:ext cx="3987479" cy="3133188"/>
            <a:chOff x="52086" y="616731"/>
            <a:chExt cx="3987479" cy="3133188"/>
          </a:xfrm>
        </p:grpSpPr>
        <p:sp>
          <p:nvSpPr>
            <p:cNvPr id="6" name="TextBox 5">
              <a:extLst>
                <a:ext uri="{FF2B5EF4-FFF2-40B4-BE49-F238E27FC236}">
                  <a16:creationId xmlns:a16="http://schemas.microsoft.com/office/drawing/2014/main" id="{0BE86D43-064B-2510-6AE5-A7141F9ACC37}"/>
                </a:ext>
              </a:extLst>
            </p:cNvPr>
            <p:cNvSpPr txBox="1"/>
            <p:nvPr/>
          </p:nvSpPr>
          <p:spPr>
            <a:xfrm>
              <a:off x="52086" y="616731"/>
              <a:ext cx="3987479" cy="1569660"/>
            </a:xfrm>
            <a:prstGeom prst="rect">
              <a:avLst/>
            </a:prstGeom>
            <a:noFill/>
          </p:spPr>
          <p:txBody>
            <a:bodyPr wrap="square">
              <a:spAutoFit/>
            </a:bodyPr>
            <a:lstStyle/>
            <a:p>
              <a:pPr marL="342900" indent="-342900">
                <a:buFont typeface="Wingdings" panose="05000000000000000000" pitchFamily="2" charset="2"/>
                <a:buChar char="Ø"/>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Arrange the four qubits (   ) into a square and observe geometrical pattern formed by stabilizer generators:</a:t>
              </a:r>
              <a:endParaRPr lang="en-US" dirty="0"/>
            </a:p>
          </p:txBody>
        </p:sp>
        <p:grpSp>
          <p:nvGrpSpPr>
            <p:cNvPr id="31" name="Group 30">
              <a:extLst>
                <a:ext uri="{FF2B5EF4-FFF2-40B4-BE49-F238E27FC236}">
                  <a16:creationId xmlns:a16="http://schemas.microsoft.com/office/drawing/2014/main" id="{070701C0-BB18-762A-466B-3E5879439A29}"/>
                </a:ext>
              </a:extLst>
            </p:cNvPr>
            <p:cNvGrpSpPr/>
            <p:nvPr/>
          </p:nvGrpSpPr>
          <p:grpSpPr>
            <a:xfrm>
              <a:off x="721613" y="2255415"/>
              <a:ext cx="2914451" cy="1494504"/>
              <a:chOff x="8262776" y="565511"/>
              <a:chExt cx="2914451" cy="1494504"/>
            </a:xfrm>
          </p:grpSpPr>
          <p:grpSp>
            <p:nvGrpSpPr>
              <p:cNvPr id="14" name="Group 13">
                <a:extLst>
                  <a:ext uri="{FF2B5EF4-FFF2-40B4-BE49-F238E27FC236}">
                    <a16:creationId xmlns:a16="http://schemas.microsoft.com/office/drawing/2014/main" id="{D4D7480F-7E5B-0B69-47BC-8602104306A1}"/>
                  </a:ext>
                </a:extLst>
              </p:cNvPr>
              <p:cNvGrpSpPr/>
              <p:nvPr/>
            </p:nvGrpSpPr>
            <p:grpSpPr>
              <a:xfrm>
                <a:off x="8287475" y="649430"/>
                <a:ext cx="2835797" cy="1335463"/>
                <a:chOff x="8698374" y="879510"/>
                <a:chExt cx="1990846" cy="937550"/>
              </a:xfrm>
            </p:grpSpPr>
            <p:sp>
              <p:nvSpPr>
                <p:cNvPr id="7" name="Rectangle 6">
                  <a:extLst>
                    <a:ext uri="{FF2B5EF4-FFF2-40B4-BE49-F238E27FC236}">
                      <a16:creationId xmlns:a16="http://schemas.microsoft.com/office/drawing/2014/main" id="{1AA34205-9C61-BB0E-E9AB-7464AEC6904A}"/>
                    </a:ext>
                  </a:extLst>
                </p:cNvPr>
                <p:cNvSpPr/>
                <p:nvPr/>
              </p:nvSpPr>
              <p:spPr>
                <a:xfrm>
                  <a:off x="9225022" y="879510"/>
                  <a:ext cx="937550" cy="9375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tial Circle 9">
                  <a:extLst>
                    <a:ext uri="{FF2B5EF4-FFF2-40B4-BE49-F238E27FC236}">
                      <a16:creationId xmlns:a16="http://schemas.microsoft.com/office/drawing/2014/main" id="{BA575ACA-D67E-A51A-C324-0F39DD356141}"/>
                    </a:ext>
                  </a:extLst>
                </p:cNvPr>
                <p:cNvSpPr/>
                <p:nvPr/>
              </p:nvSpPr>
              <p:spPr>
                <a:xfrm>
                  <a:off x="8698374" y="879510"/>
                  <a:ext cx="1053296" cy="937550"/>
                </a:xfrm>
                <a:prstGeom prst="pie">
                  <a:avLst>
                    <a:gd name="adj1" fmla="val 5366300"/>
                    <a:gd name="adj2" fmla="val 16200000"/>
                  </a:avLst>
                </a:prstGeom>
                <a:solidFill>
                  <a:schemeClr val="bg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artial Circle 11">
                  <a:extLst>
                    <a:ext uri="{FF2B5EF4-FFF2-40B4-BE49-F238E27FC236}">
                      <a16:creationId xmlns:a16="http://schemas.microsoft.com/office/drawing/2014/main" id="{DBD35D33-44C9-2B1A-2FD0-6D2925AF20DD}"/>
                    </a:ext>
                  </a:extLst>
                </p:cNvPr>
                <p:cNvSpPr/>
                <p:nvPr/>
              </p:nvSpPr>
              <p:spPr>
                <a:xfrm rot="10800000">
                  <a:off x="9635924" y="879510"/>
                  <a:ext cx="1053296" cy="937550"/>
                </a:xfrm>
                <a:prstGeom prst="pie">
                  <a:avLst>
                    <a:gd name="adj1" fmla="val 5366300"/>
                    <a:gd name="adj2" fmla="val 16200000"/>
                  </a:avLst>
                </a:prstGeom>
                <a:solidFill>
                  <a:schemeClr val="bg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12">
                <a:extLst>
                  <a:ext uri="{FF2B5EF4-FFF2-40B4-BE49-F238E27FC236}">
                    <a16:creationId xmlns:a16="http://schemas.microsoft.com/office/drawing/2014/main" id="{FFD364A3-7D91-A9AD-5E97-351CA31C4FA5}"/>
                  </a:ext>
                </a:extLst>
              </p:cNvPr>
              <p:cNvSpPr/>
              <p:nvPr/>
            </p:nvSpPr>
            <p:spPr>
              <a:xfrm>
                <a:off x="8953725" y="565511"/>
                <a:ext cx="167833" cy="1678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BC18334-020D-8BF3-4062-D7D46A8A26AF}"/>
                      </a:ext>
                    </a:extLst>
                  </p:cNvPr>
                  <p:cNvSpPr txBox="1"/>
                  <p:nvPr/>
                </p:nvSpPr>
                <p:spPr>
                  <a:xfrm>
                    <a:off x="9223931" y="1086328"/>
                    <a:ext cx="85652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𝑋𝑋𝑋𝑋</m:t>
                          </m:r>
                        </m:oMath>
                      </m:oMathPara>
                    </a14:m>
                    <a:endParaRPr lang="en-US" dirty="0"/>
                  </a:p>
                </p:txBody>
              </p:sp>
            </mc:Choice>
            <mc:Fallback xmlns="">
              <p:sp>
                <p:nvSpPr>
                  <p:cNvPr id="18" name="TextBox 17">
                    <a:extLst>
                      <a:ext uri="{FF2B5EF4-FFF2-40B4-BE49-F238E27FC236}">
                        <a16:creationId xmlns:a16="http://schemas.microsoft.com/office/drawing/2014/main" id="{8BC18334-020D-8BF3-4062-D7D46A8A26AF}"/>
                      </a:ext>
                    </a:extLst>
                  </p:cNvPr>
                  <p:cNvSpPr txBox="1">
                    <a:spLocks noRot="1" noChangeAspect="1" noMove="1" noResize="1" noEditPoints="1" noAdjustHandles="1" noChangeArrowheads="1" noChangeShapeType="1" noTextEdit="1"/>
                  </p:cNvSpPr>
                  <p:nvPr/>
                </p:nvSpPr>
                <p:spPr>
                  <a:xfrm>
                    <a:off x="9223931" y="1086328"/>
                    <a:ext cx="856526" cy="461665"/>
                  </a:xfrm>
                  <a:prstGeom prst="rect">
                    <a:avLst/>
                  </a:prstGeom>
                  <a:blipFill>
                    <a:blip r:embed="rId4"/>
                    <a:stretch>
                      <a:fillRect l="-1418" r="-141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C343D7E-D359-DF0A-1862-3E3F5A4307AD}"/>
                      </a:ext>
                    </a:extLst>
                  </p:cNvPr>
                  <p:cNvSpPr txBox="1"/>
                  <p:nvPr/>
                </p:nvSpPr>
                <p:spPr>
                  <a:xfrm>
                    <a:off x="10320701" y="1086328"/>
                    <a:ext cx="85652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𝐼𝐼𝑍𝑍</m:t>
                          </m:r>
                        </m:oMath>
                      </m:oMathPara>
                    </a14:m>
                    <a:endParaRPr lang="en-US" dirty="0"/>
                  </a:p>
                </p:txBody>
              </p:sp>
            </mc:Choice>
            <mc:Fallback xmlns="">
              <p:sp>
                <p:nvSpPr>
                  <p:cNvPr id="20" name="TextBox 19">
                    <a:extLst>
                      <a:ext uri="{FF2B5EF4-FFF2-40B4-BE49-F238E27FC236}">
                        <a16:creationId xmlns:a16="http://schemas.microsoft.com/office/drawing/2014/main" id="{BC343D7E-D359-DF0A-1862-3E3F5A4307AD}"/>
                      </a:ext>
                    </a:extLst>
                  </p:cNvPr>
                  <p:cNvSpPr txBox="1">
                    <a:spLocks noRot="1" noChangeAspect="1" noMove="1" noResize="1" noEditPoints="1" noAdjustHandles="1" noChangeArrowheads="1" noChangeShapeType="1" noTextEdit="1"/>
                  </p:cNvSpPr>
                  <p:nvPr/>
                </p:nvSpPr>
                <p:spPr>
                  <a:xfrm>
                    <a:off x="10320701" y="1086328"/>
                    <a:ext cx="856526"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E4C0948-D186-6676-DF33-DCAA031A6E87}"/>
                      </a:ext>
                    </a:extLst>
                  </p:cNvPr>
                  <p:cNvSpPr txBox="1"/>
                  <p:nvPr/>
                </p:nvSpPr>
                <p:spPr>
                  <a:xfrm>
                    <a:off x="8262776" y="1086328"/>
                    <a:ext cx="85652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𝑍𝑍𝐼𝐼</m:t>
                          </m:r>
                        </m:oMath>
                      </m:oMathPara>
                    </a14:m>
                    <a:endParaRPr lang="en-US" dirty="0"/>
                  </a:p>
                </p:txBody>
              </p:sp>
            </mc:Choice>
            <mc:Fallback xmlns="">
              <p:sp>
                <p:nvSpPr>
                  <p:cNvPr id="22" name="TextBox 21">
                    <a:extLst>
                      <a:ext uri="{FF2B5EF4-FFF2-40B4-BE49-F238E27FC236}">
                        <a16:creationId xmlns:a16="http://schemas.microsoft.com/office/drawing/2014/main" id="{8E4C0948-D186-6676-DF33-DCAA031A6E87}"/>
                      </a:ext>
                    </a:extLst>
                  </p:cNvPr>
                  <p:cNvSpPr txBox="1">
                    <a:spLocks noRot="1" noChangeAspect="1" noMove="1" noResize="1" noEditPoints="1" noAdjustHandles="1" noChangeArrowheads="1" noChangeShapeType="1" noTextEdit="1"/>
                  </p:cNvSpPr>
                  <p:nvPr/>
                </p:nvSpPr>
                <p:spPr>
                  <a:xfrm>
                    <a:off x="8262776" y="1086328"/>
                    <a:ext cx="856526" cy="461665"/>
                  </a:xfrm>
                  <a:prstGeom prst="rect">
                    <a:avLst/>
                  </a:prstGeom>
                  <a:blipFill>
                    <a:blip r:embed="rId6"/>
                    <a:stretch>
                      <a:fillRect/>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52FB7A25-F9BE-366E-2E9E-D8491C21ACD6}"/>
                  </a:ext>
                </a:extLst>
              </p:cNvPr>
              <p:cNvSpPr/>
              <p:nvPr/>
            </p:nvSpPr>
            <p:spPr>
              <a:xfrm>
                <a:off x="10289189" y="568183"/>
                <a:ext cx="167833" cy="1678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499D54-5C10-FE42-F1EA-9C4271E7BE96}"/>
                  </a:ext>
                </a:extLst>
              </p:cNvPr>
              <p:cNvSpPr/>
              <p:nvPr/>
            </p:nvSpPr>
            <p:spPr>
              <a:xfrm>
                <a:off x="10289188" y="1892182"/>
                <a:ext cx="167833" cy="1678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77A174A-CEF8-29F4-593D-336DB95672FA}"/>
                  </a:ext>
                </a:extLst>
              </p:cNvPr>
              <p:cNvSpPr/>
              <p:nvPr/>
            </p:nvSpPr>
            <p:spPr>
              <a:xfrm>
                <a:off x="8949809" y="1892181"/>
                <a:ext cx="167833" cy="1678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31C483A3-6200-9AB6-10F7-FA937438B339}"/>
                </a:ext>
              </a:extLst>
            </p:cNvPr>
            <p:cNvSpPr/>
            <p:nvPr/>
          </p:nvSpPr>
          <p:spPr>
            <a:xfrm>
              <a:off x="3552148" y="780480"/>
              <a:ext cx="167833" cy="1678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427ECF6-6082-3E02-AEF9-BDE943A1CF99}"/>
              </a:ext>
            </a:extLst>
          </p:cNvPr>
          <p:cNvGrpSpPr/>
          <p:nvPr/>
        </p:nvGrpSpPr>
        <p:grpSpPr>
          <a:xfrm>
            <a:off x="9505504" y="763119"/>
            <a:ext cx="2838878" cy="3165528"/>
            <a:chOff x="9505504" y="763119"/>
            <a:chExt cx="2838878" cy="3165528"/>
          </a:xfrm>
        </p:grpSpPr>
        <p:pic>
          <p:nvPicPr>
            <p:cNvPr id="42" name="Picture 41">
              <a:extLst>
                <a:ext uri="{FF2B5EF4-FFF2-40B4-BE49-F238E27FC236}">
                  <a16:creationId xmlns:a16="http://schemas.microsoft.com/office/drawing/2014/main" id="{4B7FB228-9825-6209-3208-AA6C6F3D3F87}"/>
                </a:ext>
              </a:extLst>
            </p:cNvPr>
            <p:cNvPicPr>
              <a:picLocks noChangeAspect="1"/>
            </p:cNvPicPr>
            <p:nvPr/>
          </p:nvPicPr>
          <p:blipFill>
            <a:blip r:embed="rId7"/>
            <a:stretch>
              <a:fillRect/>
            </a:stretch>
          </p:blipFill>
          <p:spPr>
            <a:xfrm>
              <a:off x="9842716" y="763119"/>
              <a:ext cx="2187035" cy="2541486"/>
            </a:xfrm>
            <a:prstGeom prst="rect">
              <a:avLst/>
            </a:prstGeom>
          </p:spPr>
        </p:pic>
        <p:sp>
          <p:nvSpPr>
            <p:cNvPr id="44" name="TextBox 43">
              <a:extLst>
                <a:ext uri="{FF2B5EF4-FFF2-40B4-BE49-F238E27FC236}">
                  <a16:creationId xmlns:a16="http://schemas.microsoft.com/office/drawing/2014/main" id="{391C0684-069B-C9E2-1F4F-D61B60120759}"/>
                </a:ext>
              </a:extLst>
            </p:cNvPr>
            <p:cNvSpPr txBox="1"/>
            <p:nvPr/>
          </p:nvSpPr>
          <p:spPr>
            <a:xfrm>
              <a:off x="9505504" y="3282316"/>
              <a:ext cx="2838878" cy="646331"/>
            </a:xfrm>
            <a:prstGeom prst="rect">
              <a:avLst/>
            </a:prstGeom>
            <a:noFill/>
          </p:spPr>
          <p:txBody>
            <a:bodyPr wrap="square">
              <a:spAutoFit/>
            </a:bodyPr>
            <a:lstStyle/>
            <a:p>
              <a:pPr algn="ctr"/>
              <a:r>
                <a:rPr lang="en-US" dirty="0">
                  <a:solidFill>
                    <a:srgbClr val="00B050"/>
                  </a:solidFill>
                </a:rPr>
                <a:t>Fractal geometries arXiv:2201.03568</a:t>
              </a:r>
            </a:p>
          </p:txBody>
        </p:sp>
      </p:grpSp>
      <p:grpSp>
        <p:nvGrpSpPr>
          <p:cNvPr id="5" name="Group 4">
            <a:extLst>
              <a:ext uri="{FF2B5EF4-FFF2-40B4-BE49-F238E27FC236}">
                <a16:creationId xmlns:a16="http://schemas.microsoft.com/office/drawing/2014/main" id="{D42DCB28-5043-43AD-C961-2135A614DB32}"/>
              </a:ext>
            </a:extLst>
          </p:cNvPr>
          <p:cNvGrpSpPr/>
          <p:nvPr/>
        </p:nvGrpSpPr>
        <p:grpSpPr>
          <a:xfrm>
            <a:off x="110349" y="4646407"/>
            <a:ext cx="4658420" cy="2203473"/>
            <a:chOff x="110349" y="4392405"/>
            <a:chExt cx="4658420" cy="2203473"/>
          </a:xfrm>
        </p:grpSpPr>
        <p:pic>
          <p:nvPicPr>
            <p:cNvPr id="50" name="Picture 49">
              <a:extLst>
                <a:ext uri="{FF2B5EF4-FFF2-40B4-BE49-F238E27FC236}">
                  <a16:creationId xmlns:a16="http://schemas.microsoft.com/office/drawing/2014/main" id="{8C5A51DA-BE19-9952-A7EE-36F399EC0ECA}"/>
                </a:ext>
              </a:extLst>
            </p:cNvPr>
            <p:cNvPicPr>
              <a:picLocks noChangeAspect="1"/>
            </p:cNvPicPr>
            <p:nvPr/>
          </p:nvPicPr>
          <p:blipFill>
            <a:blip r:embed="rId8"/>
            <a:stretch>
              <a:fillRect/>
            </a:stretch>
          </p:blipFill>
          <p:spPr>
            <a:xfrm>
              <a:off x="110349" y="4392405"/>
              <a:ext cx="4272594" cy="1752540"/>
            </a:xfrm>
            <a:prstGeom prst="rect">
              <a:avLst/>
            </a:prstGeom>
          </p:spPr>
        </p:pic>
        <p:sp>
          <p:nvSpPr>
            <p:cNvPr id="52" name="TextBox 51">
              <a:extLst>
                <a:ext uri="{FF2B5EF4-FFF2-40B4-BE49-F238E27FC236}">
                  <a16:creationId xmlns:a16="http://schemas.microsoft.com/office/drawing/2014/main" id="{3ED11E80-22EB-FC54-5299-25CD2E6DB3E8}"/>
                </a:ext>
              </a:extLst>
            </p:cNvPr>
            <p:cNvSpPr txBox="1"/>
            <p:nvPr/>
          </p:nvSpPr>
          <p:spPr>
            <a:xfrm>
              <a:off x="305262" y="6226546"/>
              <a:ext cx="4463507" cy="369332"/>
            </a:xfrm>
            <a:prstGeom prst="rect">
              <a:avLst/>
            </a:prstGeom>
            <a:noFill/>
          </p:spPr>
          <p:txBody>
            <a:bodyPr wrap="square">
              <a:spAutoFit/>
            </a:bodyPr>
            <a:lstStyle/>
            <a:p>
              <a:r>
                <a:rPr lang="en-US" dirty="0">
                  <a:solidFill>
                    <a:srgbClr val="00B050"/>
                  </a:solidFill>
                </a:rPr>
                <a:t>Rotated surface codes: arXiv:1404.3747</a:t>
              </a:r>
            </a:p>
          </p:txBody>
        </p:sp>
      </p:grpSp>
      <p:grpSp>
        <p:nvGrpSpPr>
          <p:cNvPr id="4" name="Group 3">
            <a:extLst>
              <a:ext uri="{FF2B5EF4-FFF2-40B4-BE49-F238E27FC236}">
                <a16:creationId xmlns:a16="http://schemas.microsoft.com/office/drawing/2014/main" id="{75CBEC5E-6E2F-375F-B265-8A629B335C3E}"/>
              </a:ext>
            </a:extLst>
          </p:cNvPr>
          <p:cNvGrpSpPr/>
          <p:nvPr/>
        </p:nvGrpSpPr>
        <p:grpSpPr>
          <a:xfrm>
            <a:off x="0" y="3770865"/>
            <a:ext cx="4768769" cy="841536"/>
            <a:chOff x="0" y="3838600"/>
            <a:chExt cx="4768769" cy="841536"/>
          </a:xfrm>
        </p:grpSpPr>
        <p:sp>
          <p:nvSpPr>
            <p:cNvPr id="35" name="TextBox 34">
              <a:extLst>
                <a:ext uri="{FF2B5EF4-FFF2-40B4-BE49-F238E27FC236}">
                  <a16:creationId xmlns:a16="http://schemas.microsoft.com/office/drawing/2014/main" id="{F2CC71CA-3403-96F2-F4BE-26CDA238D4DE}"/>
                </a:ext>
              </a:extLst>
            </p:cNvPr>
            <p:cNvSpPr txBox="1"/>
            <p:nvPr/>
          </p:nvSpPr>
          <p:spPr>
            <a:xfrm>
              <a:off x="48620" y="3849139"/>
              <a:ext cx="4720149" cy="830997"/>
            </a:xfrm>
            <a:prstGeom prst="rect">
              <a:avLst/>
            </a:prstGeom>
            <a:noFill/>
          </p:spPr>
          <p:txBody>
            <a:bodyPr wrap="square">
              <a:spAutoFit/>
            </a:bodyPr>
            <a:lstStyle/>
            <a:p>
              <a:pPr marL="342900" indent="-342900">
                <a:buFont typeface="Wingdings" panose="05000000000000000000" pitchFamily="2" charset="2"/>
                <a:buChar char="Ø"/>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Springboard to other geometries; connection to topological</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phases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dirty="0"/>
            </a:p>
          </p:txBody>
        </p:sp>
        <p:pic>
          <p:nvPicPr>
            <p:cNvPr id="16386" name="Picture 2">
              <a:extLst>
                <a:ext uri="{FF2B5EF4-FFF2-40B4-BE49-F238E27FC236}">
                  <a16:creationId xmlns:a16="http://schemas.microsoft.com/office/drawing/2014/main" id="{712B6CA8-D9DF-9525-936C-E99E9FB407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838600"/>
              <a:ext cx="482184" cy="4616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85EB63C5-1862-BBCC-BFFE-FC67364967A5}"/>
              </a:ext>
            </a:extLst>
          </p:cNvPr>
          <p:cNvGrpSpPr/>
          <p:nvPr/>
        </p:nvGrpSpPr>
        <p:grpSpPr>
          <a:xfrm>
            <a:off x="4656161" y="4266350"/>
            <a:ext cx="2270658" cy="2407542"/>
            <a:chOff x="4656161" y="4266350"/>
            <a:chExt cx="2270658" cy="2407542"/>
          </a:xfrm>
        </p:grpSpPr>
        <p:pic>
          <p:nvPicPr>
            <p:cNvPr id="56" name="Picture 55">
              <a:extLst>
                <a:ext uri="{FF2B5EF4-FFF2-40B4-BE49-F238E27FC236}">
                  <a16:creationId xmlns:a16="http://schemas.microsoft.com/office/drawing/2014/main" id="{114527A8-F5B7-25E1-D263-3D94A704A910}"/>
                </a:ext>
              </a:extLst>
            </p:cNvPr>
            <p:cNvPicPr>
              <a:picLocks noChangeAspect="1"/>
            </p:cNvPicPr>
            <p:nvPr/>
          </p:nvPicPr>
          <p:blipFill>
            <a:blip r:embed="rId10"/>
            <a:stretch>
              <a:fillRect/>
            </a:stretch>
          </p:blipFill>
          <p:spPr>
            <a:xfrm>
              <a:off x="4734387" y="4266350"/>
              <a:ext cx="2192431" cy="1417283"/>
            </a:xfrm>
            <a:prstGeom prst="rect">
              <a:avLst/>
            </a:prstGeom>
          </p:spPr>
        </p:pic>
        <p:sp>
          <p:nvSpPr>
            <p:cNvPr id="58" name="TextBox 57">
              <a:extLst>
                <a:ext uri="{FF2B5EF4-FFF2-40B4-BE49-F238E27FC236}">
                  <a16:creationId xmlns:a16="http://schemas.microsoft.com/office/drawing/2014/main" id="{C2729C63-C7AF-B382-1FB6-74937BC5696E}"/>
                </a:ext>
              </a:extLst>
            </p:cNvPr>
            <p:cNvSpPr txBox="1"/>
            <p:nvPr/>
          </p:nvSpPr>
          <p:spPr>
            <a:xfrm>
              <a:off x="4656161" y="5750562"/>
              <a:ext cx="2270658" cy="923330"/>
            </a:xfrm>
            <a:prstGeom prst="rect">
              <a:avLst/>
            </a:prstGeom>
            <a:noFill/>
          </p:spPr>
          <p:txBody>
            <a:bodyPr wrap="square">
              <a:spAutoFit/>
            </a:bodyPr>
            <a:lstStyle/>
            <a:p>
              <a:pPr algn="ctr"/>
              <a:r>
                <a:rPr lang="en-US" dirty="0">
                  <a:solidFill>
                    <a:srgbClr val="00B050"/>
                  </a:solidFill>
                </a:rPr>
                <a:t>Nontrivial boundaries </a:t>
              </a:r>
            </a:p>
            <a:p>
              <a:pPr marL="285750" indent="-285750" algn="ctr">
                <a:buFont typeface="Wingdings" panose="05000000000000000000" pitchFamily="2" charset="2"/>
                <a:buChar char="à"/>
              </a:pPr>
              <a:r>
                <a:rPr lang="en-US" dirty="0" err="1">
                  <a:solidFill>
                    <a:srgbClr val="00B050"/>
                  </a:solidFill>
                </a:rPr>
                <a:t>toric</a:t>
              </a:r>
              <a:r>
                <a:rPr lang="en-US" dirty="0">
                  <a:solidFill>
                    <a:srgbClr val="00B050"/>
                  </a:solidFill>
                </a:rPr>
                <a:t> code </a:t>
              </a:r>
            </a:p>
            <a:p>
              <a:pPr algn="ctr"/>
              <a:r>
                <a:rPr lang="en-US" dirty="0">
                  <a:solidFill>
                    <a:srgbClr val="00B050"/>
                  </a:solidFill>
                </a:rPr>
                <a:t>quant-</a:t>
              </a:r>
              <a:r>
                <a:rPr lang="en-US" dirty="0" err="1">
                  <a:solidFill>
                    <a:srgbClr val="00B050"/>
                  </a:solidFill>
                </a:rPr>
                <a:t>ph</a:t>
              </a:r>
              <a:r>
                <a:rPr lang="en-US" dirty="0">
                  <a:solidFill>
                    <a:srgbClr val="00B050"/>
                  </a:solidFill>
                </a:rPr>
                <a:t>/9707021</a:t>
              </a:r>
            </a:p>
          </p:txBody>
        </p:sp>
      </p:grpSp>
      <p:sp>
        <p:nvSpPr>
          <p:cNvPr id="62" name="TextBox 61">
            <a:extLst>
              <a:ext uri="{FF2B5EF4-FFF2-40B4-BE49-F238E27FC236}">
                <a16:creationId xmlns:a16="http://schemas.microsoft.com/office/drawing/2014/main" id="{4DB28936-ABFA-4590-6C42-9282E2F816FF}"/>
              </a:ext>
            </a:extLst>
          </p:cNvPr>
          <p:cNvSpPr txBox="1"/>
          <p:nvPr/>
        </p:nvSpPr>
        <p:spPr>
          <a:xfrm>
            <a:off x="9836462" y="5889560"/>
            <a:ext cx="2355538" cy="923330"/>
          </a:xfrm>
          <a:prstGeom prst="rect">
            <a:avLst/>
          </a:prstGeom>
          <a:noFill/>
        </p:spPr>
        <p:txBody>
          <a:bodyPr wrap="square">
            <a:spAutoFit/>
          </a:bodyPr>
          <a:lstStyle/>
          <a:p>
            <a:pPr algn="ctr"/>
            <a:r>
              <a:rPr lang="en-US" dirty="0">
                <a:solidFill>
                  <a:srgbClr val="00B050"/>
                </a:solidFill>
              </a:rPr>
              <a:t>Exotic manifolds &gt;=4D </a:t>
            </a:r>
          </a:p>
          <a:p>
            <a:pPr algn="ctr"/>
            <a:r>
              <a:rPr lang="en-US" dirty="0" err="1">
                <a:solidFill>
                  <a:srgbClr val="00B050"/>
                </a:solidFill>
              </a:rPr>
              <a:t>arXiv:math</a:t>
            </a:r>
            <a:r>
              <a:rPr lang="en-US" dirty="0">
                <a:solidFill>
                  <a:srgbClr val="00B050"/>
                </a:solidFill>
              </a:rPr>
              <a:t>/0002124, arXiv:1310.5555</a:t>
            </a:r>
          </a:p>
        </p:txBody>
      </p:sp>
      <p:grpSp>
        <p:nvGrpSpPr>
          <p:cNvPr id="15" name="Group 14">
            <a:extLst>
              <a:ext uri="{FF2B5EF4-FFF2-40B4-BE49-F238E27FC236}">
                <a16:creationId xmlns:a16="http://schemas.microsoft.com/office/drawing/2014/main" id="{24879AE2-7FD5-B5EA-FA51-88D6351A952A}"/>
              </a:ext>
            </a:extLst>
          </p:cNvPr>
          <p:cNvGrpSpPr/>
          <p:nvPr/>
        </p:nvGrpSpPr>
        <p:grpSpPr>
          <a:xfrm>
            <a:off x="7355172" y="4075880"/>
            <a:ext cx="2270658" cy="2602587"/>
            <a:chOff x="7355172" y="4075880"/>
            <a:chExt cx="2270658" cy="2602587"/>
          </a:xfrm>
        </p:grpSpPr>
        <p:pic>
          <p:nvPicPr>
            <p:cNvPr id="60" name="Picture 59">
              <a:extLst>
                <a:ext uri="{FF2B5EF4-FFF2-40B4-BE49-F238E27FC236}">
                  <a16:creationId xmlns:a16="http://schemas.microsoft.com/office/drawing/2014/main" id="{126194D6-31B5-F547-7EB0-4127B415AA39}"/>
                </a:ext>
              </a:extLst>
            </p:cNvPr>
            <p:cNvPicPr>
              <a:picLocks noChangeAspect="1"/>
            </p:cNvPicPr>
            <p:nvPr/>
          </p:nvPicPr>
          <p:blipFill>
            <a:blip r:embed="rId11"/>
            <a:stretch>
              <a:fillRect/>
            </a:stretch>
          </p:blipFill>
          <p:spPr>
            <a:xfrm>
              <a:off x="7809059" y="4075880"/>
              <a:ext cx="1263340" cy="1901104"/>
            </a:xfrm>
            <a:prstGeom prst="rect">
              <a:avLst/>
            </a:prstGeom>
          </p:spPr>
        </p:pic>
        <p:sp>
          <p:nvSpPr>
            <p:cNvPr id="16384" name="TextBox 16383">
              <a:extLst>
                <a:ext uri="{FF2B5EF4-FFF2-40B4-BE49-F238E27FC236}">
                  <a16:creationId xmlns:a16="http://schemas.microsoft.com/office/drawing/2014/main" id="{C270BCEB-06F4-70D7-9475-15605651BBD8}"/>
                </a:ext>
              </a:extLst>
            </p:cNvPr>
            <p:cNvSpPr txBox="1"/>
            <p:nvPr/>
          </p:nvSpPr>
          <p:spPr>
            <a:xfrm>
              <a:off x="7355172" y="6032136"/>
              <a:ext cx="2270658" cy="646331"/>
            </a:xfrm>
            <a:prstGeom prst="rect">
              <a:avLst/>
            </a:prstGeom>
            <a:noFill/>
          </p:spPr>
          <p:txBody>
            <a:bodyPr wrap="square">
              <a:spAutoFit/>
            </a:bodyPr>
            <a:lstStyle/>
            <a:p>
              <a:pPr algn="ctr"/>
              <a:r>
                <a:rPr lang="en-US" dirty="0">
                  <a:solidFill>
                    <a:srgbClr val="00B050"/>
                  </a:solidFill>
                </a:rPr>
                <a:t>3D version </a:t>
              </a:r>
            </a:p>
            <a:p>
              <a:pPr algn="ctr"/>
              <a:r>
                <a:rPr lang="en-US" dirty="0">
                  <a:solidFill>
                    <a:srgbClr val="00B050"/>
                  </a:solidFill>
                </a:rPr>
                <a:t>arXiv:1406.4227</a:t>
              </a:r>
            </a:p>
          </p:txBody>
        </p:sp>
      </p:grpSp>
      <p:pic>
        <p:nvPicPr>
          <p:cNvPr id="18434" name="Picture 2" descr="question mark - Wiktionary">
            <a:extLst>
              <a:ext uri="{FF2B5EF4-FFF2-40B4-BE49-F238E27FC236}">
                <a16:creationId xmlns:a16="http://schemas.microsoft.com/office/drawing/2014/main" id="{56DF7C2B-893F-AE80-2F40-E06D6E0D12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52934" y="4201289"/>
            <a:ext cx="1445916" cy="144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7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8434"/>
                                        </p:tgtEl>
                                        <p:attrNameLst>
                                          <p:attrName>style.visibility</p:attrName>
                                        </p:attrNameLst>
                                      </p:cBhvr>
                                      <p:to>
                                        <p:strVal val="visible"/>
                                      </p:to>
                                    </p:set>
                                    <p:animEffect transition="in" filter="fade">
                                      <p:cBhvr>
                                        <p:cTn id="40" dur="500"/>
                                        <p:tgtEl>
                                          <p:spTgt spid="184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CE9F30-D4D0-E82C-A29E-897ECE44EEBA}"/>
              </a:ext>
            </a:extLst>
          </p:cNvPr>
          <p:cNvSpPr/>
          <p:nvPr/>
        </p:nvSpPr>
        <p:spPr>
          <a:xfrm>
            <a:off x="2042196" y="-91155"/>
            <a:ext cx="8107732"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FOUR-QUBIT CODE </a:t>
            </a:r>
            <a:r>
              <a:rPr lang="en-US" sz="4000" b="1" dirty="0">
                <a:ln/>
                <a:solidFill>
                  <a:srgbClr val="C00000"/>
                </a:solidFill>
                <a:latin typeface="+mj-lt"/>
                <a:sym typeface="Wingdings" panose="05000000000000000000" pitchFamily="2" charset="2"/>
              </a:rPr>
              <a:t> BINOMIAL CODE</a:t>
            </a:r>
            <a:endParaRPr lang="en-US" sz="4000" b="1" dirty="0">
              <a:ln/>
              <a:solidFill>
                <a:srgbClr val="C00000"/>
              </a:solidFill>
              <a:latin typeface="+mj-lt"/>
            </a:endParaRPr>
          </a:p>
        </p:txBody>
      </p:sp>
      <p:sp>
        <p:nvSpPr>
          <p:cNvPr id="6" name="TextBox 5">
            <a:extLst>
              <a:ext uri="{FF2B5EF4-FFF2-40B4-BE49-F238E27FC236}">
                <a16:creationId xmlns:a16="http://schemas.microsoft.com/office/drawing/2014/main" id="{72BC2BC6-9CDF-3662-D9D0-640FB3F0A094}"/>
              </a:ext>
            </a:extLst>
          </p:cNvPr>
          <p:cNvSpPr txBox="1"/>
          <p:nvPr/>
        </p:nvSpPr>
        <p:spPr>
          <a:xfrm>
            <a:off x="0" y="617014"/>
            <a:ext cx="11852939" cy="461665"/>
          </a:xfrm>
          <a:prstGeom prst="rect">
            <a:avLst/>
          </a:prstGeom>
          <a:noFill/>
        </p:spPr>
        <p:txBody>
          <a:bodyPr wrap="square">
            <a:spAutoFit/>
          </a:bodyPr>
          <a:lstStyle/>
          <a:p>
            <a:pPr marL="342900" indent="-342900">
              <a:buFont typeface="Wingdings" panose="05000000000000000000" pitchFamily="2" charset="2"/>
              <a:buChar char="Ø"/>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Add up individual binary labels of each basis state for each codeword:</a:t>
            </a:r>
            <a:endParaRPr lang="en-US" dirty="0"/>
          </a:p>
        </p:txBody>
      </p:sp>
      <p:pic>
        <p:nvPicPr>
          <p:cNvPr id="14" name="Picture 13">
            <a:extLst>
              <a:ext uri="{FF2B5EF4-FFF2-40B4-BE49-F238E27FC236}">
                <a16:creationId xmlns:a16="http://schemas.microsoft.com/office/drawing/2014/main" id="{B8D89099-A677-0E01-2034-9EE13863E7C9}"/>
              </a:ext>
            </a:extLst>
          </p:cNvPr>
          <p:cNvPicPr>
            <a:picLocks noChangeAspect="1"/>
          </p:cNvPicPr>
          <p:nvPr/>
        </p:nvPicPr>
        <p:blipFill rotWithShape="1">
          <a:blip r:embed="rId2"/>
          <a:srcRect b="55539"/>
          <a:stretch/>
        </p:blipFill>
        <p:spPr>
          <a:xfrm>
            <a:off x="1233583" y="1215981"/>
            <a:ext cx="4122504" cy="571634"/>
          </a:xfrm>
          <a:prstGeom prst="rect">
            <a:avLst/>
          </a:prstGeom>
        </p:spPr>
      </p:pic>
      <p:pic>
        <p:nvPicPr>
          <p:cNvPr id="16" name="Picture 15">
            <a:extLst>
              <a:ext uri="{FF2B5EF4-FFF2-40B4-BE49-F238E27FC236}">
                <a16:creationId xmlns:a16="http://schemas.microsoft.com/office/drawing/2014/main" id="{6B2E2401-060E-235E-BEC0-8D04945F92BD}"/>
              </a:ext>
            </a:extLst>
          </p:cNvPr>
          <p:cNvPicPr>
            <a:picLocks noChangeAspect="1"/>
          </p:cNvPicPr>
          <p:nvPr/>
        </p:nvPicPr>
        <p:blipFill rotWithShape="1">
          <a:blip r:embed="rId2"/>
          <a:srcRect t="55539"/>
          <a:stretch/>
        </p:blipFill>
        <p:spPr>
          <a:xfrm>
            <a:off x="1251056" y="2055146"/>
            <a:ext cx="4122504" cy="571634"/>
          </a:xfrm>
          <a:prstGeom prst="rect">
            <a:avLst/>
          </a:prstGeom>
        </p:spPr>
      </p:pic>
      <p:grpSp>
        <p:nvGrpSpPr>
          <p:cNvPr id="2" name="Group 1">
            <a:extLst>
              <a:ext uri="{FF2B5EF4-FFF2-40B4-BE49-F238E27FC236}">
                <a16:creationId xmlns:a16="http://schemas.microsoft.com/office/drawing/2014/main" id="{454CAEF8-B153-30F1-9FB3-D7AC3EB14CFF}"/>
              </a:ext>
            </a:extLst>
          </p:cNvPr>
          <p:cNvGrpSpPr/>
          <p:nvPr/>
        </p:nvGrpSpPr>
        <p:grpSpPr>
          <a:xfrm>
            <a:off x="5884942" y="1230766"/>
            <a:ext cx="5392657" cy="1309646"/>
            <a:chOff x="5884942" y="1230766"/>
            <a:chExt cx="5392657" cy="1309646"/>
          </a:xfrm>
        </p:grpSpPr>
        <p:cxnSp>
          <p:nvCxnSpPr>
            <p:cNvPr id="17" name="Straight Arrow Connector 16">
              <a:extLst>
                <a:ext uri="{FF2B5EF4-FFF2-40B4-BE49-F238E27FC236}">
                  <a16:creationId xmlns:a16="http://schemas.microsoft.com/office/drawing/2014/main" id="{7075286F-F50C-5D8A-D591-0744EF91B540}"/>
                </a:ext>
              </a:extLst>
            </p:cNvPr>
            <p:cNvCxnSpPr>
              <a:cxnSpLocks/>
            </p:cNvCxnSpPr>
            <p:nvPr/>
          </p:nvCxnSpPr>
          <p:spPr>
            <a:xfrm>
              <a:off x="5884942" y="1489690"/>
              <a:ext cx="1196837" cy="0"/>
            </a:xfrm>
            <a:prstGeom prst="straightConnector1">
              <a:avLst/>
            </a:prstGeom>
            <a:ln w="57150">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30D4C44B-E82E-1B0E-DECF-F1A8348A0693}"/>
                </a:ext>
              </a:extLst>
            </p:cNvPr>
            <p:cNvCxnSpPr>
              <a:cxnSpLocks/>
            </p:cNvCxnSpPr>
            <p:nvPr/>
          </p:nvCxnSpPr>
          <p:spPr>
            <a:xfrm>
              <a:off x="5884942" y="2284485"/>
              <a:ext cx="1196837" cy="0"/>
            </a:xfrm>
            <a:prstGeom prst="straightConnector1">
              <a:avLst/>
            </a:prstGeom>
            <a:ln w="57150">
              <a:solidFill>
                <a:srgbClr val="0070C0"/>
              </a:solidFill>
              <a:tailEnd type="triangle"/>
            </a:ln>
          </p:spPr>
          <p:style>
            <a:lnRef idx="3">
              <a:schemeClr val="accent2"/>
            </a:lnRef>
            <a:fillRef idx="0">
              <a:schemeClr val="accent2"/>
            </a:fillRef>
            <a:effectRef idx="2">
              <a:schemeClr val="accent2"/>
            </a:effectRef>
            <a:fontRef idx="minor">
              <a:schemeClr val="tx1"/>
            </a:fontRef>
          </p:style>
        </p:cxnSp>
        <p:pic>
          <p:nvPicPr>
            <p:cNvPr id="20" name="Picture 19">
              <a:extLst>
                <a:ext uri="{FF2B5EF4-FFF2-40B4-BE49-F238E27FC236}">
                  <a16:creationId xmlns:a16="http://schemas.microsoft.com/office/drawing/2014/main" id="{CD03641B-ACCC-E2D0-E4D8-6D354CF8DF0A}"/>
                </a:ext>
              </a:extLst>
            </p:cNvPr>
            <p:cNvPicPr>
              <a:picLocks noChangeAspect="1"/>
            </p:cNvPicPr>
            <p:nvPr/>
          </p:nvPicPr>
          <p:blipFill>
            <a:blip r:embed="rId3"/>
            <a:stretch>
              <a:fillRect/>
            </a:stretch>
          </p:blipFill>
          <p:spPr>
            <a:xfrm>
              <a:off x="7795548" y="1230766"/>
              <a:ext cx="3482051" cy="556849"/>
            </a:xfrm>
            <a:prstGeom prst="rect">
              <a:avLst/>
            </a:prstGeom>
          </p:spPr>
        </p:pic>
        <p:pic>
          <p:nvPicPr>
            <p:cNvPr id="22" name="Picture 21">
              <a:extLst>
                <a:ext uri="{FF2B5EF4-FFF2-40B4-BE49-F238E27FC236}">
                  <a16:creationId xmlns:a16="http://schemas.microsoft.com/office/drawing/2014/main" id="{552B6B6F-124A-E521-2E6A-A36F8A2A04A4}"/>
                </a:ext>
              </a:extLst>
            </p:cNvPr>
            <p:cNvPicPr>
              <a:picLocks noChangeAspect="1"/>
            </p:cNvPicPr>
            <p:nvPr/>
          </p:nvPicPr>
          <p:blipFill>
            <a:blip r:embed="rId4"/>
            <a:stretch>
              <a:fillRect/>
            </a:stretch>
          </p:blipFill>
          <p:spPr>
            <a:xfrm>
              <a:off x="7751310" y="2117503"/>
              <a:ext cx="1809378" cy="422909"/>
            </a:xfrm>
            <a:prstGeom prst="rect">
              <a:avLst/>
            </a:prstGeom>
          </p:spPr>
        </p:pic>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56009BF-E2C9-D1E2-3B21-A6EC38BC04CF}"/>
                  </a:ext>
                </a:extLst>
              </p:cNvPr>
              <p:cNvSpPr txBox="1"/>
              <p:nvPr/>
            </p:nvSpPr>
            <p:spPr>
              <a:xfrm>
                <a:off x="-1" y="2765789"/>
                <a:ext cx="11852939" cy="1569660"/>
              </a:xfrm>
              <a:prstGeom prst="rect">
                <a:avLst/>
              </a:prstGeom>
              <a:noFill/>
            </p:spPr>
            <p:txBody>
              <a:bodyPr wrap="square">
                <a:spAutoFit/>
              </a:bodyPr>
              <a:lstStyle/>
              <a:p>
                <a:pPr marL="342900" indent="-342900">
                  <a:buFont typeface="Wingdings" panose="05000000000000000000" pitchFamily="2" charset="2"/>
                  <a:buChar char="Ø"/>
                </a:pPr>
                <a:r>
                  <a:rPr kumimoji="0" lang="en-US" sz="2400" b="0" i="0" u="none" strike="noStrike" kern="1200" cap="none" spc="0" normalizeH="0" baseline="0" noProof="0" dirty="0">
                    <a:ln>
                      <a:noFill/>
                    </a:ln>
                    <a:solidFill>
                      <a:prstClr val="black"/>
                    </a:solidFill>
                    <a:effectLst/>
                    <a:uLnTx/>
                    <a:uFillTx/>
                    <a:latin typeface="Calibri" panose="020F0502020204030204"/>
                  </a:rPr>
                  <a:t>This yields the </a:t>
                </a:r>
                <a:r>
                  <a:rPr kumimoji="0" lang="en-US" sz="2400" b="1" i="0" u="none" strike="noStrike" kern="1200" cap="none" spc="0" normalizeH="0" baseline="0" noProof="0" dirty="0">
                    <a:ln>
                      <a:noFill/>
                    </a:ln>
                    <a:solidFill>
                      <a:prstClr val="black"/>
                    </a:solidFill>
                    <a:effectLst/>
                    <a:uLnTx/>
                    <a:uFillTx/>
                    <a:latin typeface="Calibri" panose="020F0502020204030204"/>
                  </a:rPr>
                  <a:t>binomial code</a:t>
                </a:r>
                <a:r>
                  <a:rPr kumimoji="0" lang="en-US" sz="2400" b="0" i="0" u="none" strike="noStrike" kern="1200" cap="none" spc="0" normalizeH="0" baseline="0" noProof="0" dirty="0">
                    <a:ln>
                      <a:noFill/>
                    </a:ln>
                    <a:solidFill>
                      <a:prstClr val="black"/>
                    </a:solidFill>
                    <a:effectLst/>
                    <a:uLnTx/>
                    <a:uFillTx/>
                    <a:latin typeface="Calibri" panose="020F0502020204030204"/>
                  </a:rPr>
                  <a:t>, a subspace of the </a:t>
                </a:r>
                <a:r>
                  <a:rPr kumimoji="0" lang="en-US" sz="2400" b="1" i="0" u="none" strike="noStrike" kern="1200" cap="none" spc="0" normalizeH="0" baseline="0" noProof="0" dirty="0" err="1">
                    <a:ln>
                      <a:noFill/>
                    </a:ln>
                    <a:solidFill>
                      <a:prstClr val="black"/>
                    </a:solidFill>
                    <a:effectLst/>
                    <a:uLnTx/>
                    <a:uFillTx/>
                    <a:latin typeface="Calibri" panose="020F0502020204030204"/>
                  </a:rPr>
                  <a:t>Fock</a:t>
                </a:r>
                <a:r>
                  <a:rPr kumimoji="0" lang="en-US" sz="2400" b="1" i="0" u="none" strike="noStrike" kern="1200" cap="none" spc="0" normalizeH="0" baseline="0" noProof="0" dirty="0">
                    <a:ln>
                      <a:noFill/>
                    </a:ln>
                    <a:solidFill>
                      <a:prstClr val="black"/>
                    </a:solidFill>
                    <a:effectLst/>
                    <a:uLnTx/>
                    <a:uFillTx/>
                    <a:latin typeface="Calibri" panose="020F0502020204030204"/>
                  </a:rPr>
                  <a:t> space</a:t>
                </a:r>
                <a:r>
                  <a:rPr kumimoji="0" lang="en-US" sz="2400" b="0" i="0" u="none" strike="noStrike" kern="1200" cap="none" spc="0" normalizeH="0" baseline="0" noProof="0" dirty="0">
                    <a:ln>
                      <a:noFill/>
                    </a:ln>
                    <a:solidFill>
                      <a:prstClr val="black"/>
                    </a:solidFill>
                    <a:effectLst/>
                    <a:uLnTx/>
                    <a:uFillTx/>
                    <a:latin typeface="Calibri" panose="020F0502020204030204"/>
                  </a:rPr>
                  <a:t> of a single boson / </a:t>
                </a:r>
                <a:r>
                  <a:rPr kumimoji="0" lang="en-US" sz="2400" b="0" i="0" u="none" strike="noStrike" kern="1200" cap="none" spc="0" normalizeH="0" baseline="0" noProof="0" dirty="0" err="1">
                    <a:ln>
                      <a:noFill/>
                    </a:ln>
                    <a:solidFill>
                      <a:prstClr val="black"/>
                    </a:solidFill>
                    <a:effectLst/>
                    <a:uLnTx/>
                    <a:uFillTx/>
                    <a:latin typeface="Calibri" panose="020F0502020204030204"/>
                  </a:rPr>
                  <a:t>qumode</a:t>
                </a:r>
                <a:r>
                  <a:rPr kumimoji="0" lang="en-US" sz="2400" b="0" i="0" u="none" strike="noStrike" kern="1200" cap="none" spc="0" normalizeH="0" baseline="0" noProof="0" dirty="0">
                    <a:ln>
                      <a:noFill/>
                    </a:ln>
                    <a:solidFill>
                      <a:prstClr val="black"/>
                    </a:solidFill>
                    <a:effectLst/>
                    <a:uLnTx/>
                    <a:uFillTx/>
                    <a:latin typeface="Calibri" panose="020F0502020204030204"/>
                  </a:rPr>
                  <a:t> / mode / harmonic oscillator / </a:t>
                </a:r>
                <a14:m>
                  <m:oMath xmlns:m="http://schemas.openxmlformats.org/officeDocument/2006/math">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𝑙</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2</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ℝ</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rPr>
                      <m:t>)</m:t>
                    </m:r>
                  </m:oMath>
                </a14:m>
                <a:r>
                  <a:rPr lang="en-US" sz="2400" dirty="0"/>
                  <a:t>. </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This is a </a:t>
                </a:r>
                <a:r>
                  <a:rPr lang="en-US" sz="2400" b="1" dirty="0"/>
                  <a:t>bosonic code</a:t>
                </a:r>
                <a:r>
                  <a:rPr lang="en-US" sz="2400" dirty="0"/>
                  <a:t>…</a:t>
                </a:r>
              </a:p>
            </p:txBody>
          </p:sp>
        </mc:Choice>
        <mc:Fallback xmlns="">
          <p:sp>
            <p:nvSpPr>
              <p:cNvPr id="24" name="TextBox 23">
                <a:extLst>
                  <a:ext uri="{FF2B5EF4-FFF2-40B4-BE49-F238E27FC236}">
                    <a16:creationId xmlns:a16="http://schemas.microsoft.com/office/drawing/2014/main" id="{D56009BF-E2C9-D1E2-3B21-A6EC38BC04CF}"/>
                  </a:ext>
                </a:extLst>
              </p:cNvPr>
              <p:cNvSpPr txBox="1">
                <a:spLocks noRot="1" noChangeAspect="1" noMove="1" noResize="1" noEditPoints="1" noAdjustHandles="1" noChangeArrowheads="1" noChangeShapeType="1" noTextEdit="1"/>
              </p:cNvSpPr>
              <p:nvPr/>
            </p:nvSpPr>
            <p:spPr>
              <a:xfrm>
                <a:off x="-1" y="2765789"/>
                <a:ext cx="11852939" cy="1569660"/>
              </a:xfrm>
              <a:prstGeom prst="rect">
                <a:avLst/>
              </a:prstGeom>
              <a:blipFill>
                <a:blip r:embed="rId5"/>
                <a:stretch>
                  <a:fillRect l="-669" t="-3113" b="-8171"/>
                </a:stretch>
              </a:blipFill>
            </p:spPr>
            <p:txBody>
              <a:bodyPr/>
              <a:lstStyle/>
              <a:p>
                <a:r>
                  <a:rPr lang="en-US">
                    <a:noFill/>
                  </a:rPr>
                  <a:t> </a:t>
                </a:r>
              </a:p>
            </p:txBody>
          </p:sp>
        </mc:Fallback>
      </mc:AlternateContent>
    </p:spTree>
    <p:extLst>
      <p:ext uri="{BB962C8B-B14F-4D97-AF65-F5344CB8AC3E}">
        <p14:creationId xmlns:p14="http://schemas.microsoft.com/office/powerpoint/2010/main" val="258089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500"/>
                                        <p:tgtEl>
                                          <p:spTgt spid="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fade">
                                      <p:cBhvr>
                                        <p:cTn id="28"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7783737-2EB7-F8DA-CC2E-B9086516C469}"/>
              </a:ext>
            </a:extLst>
          </p:cNvPr>
          <p:cNvGrpSpPr/>
          <p:nvPr/>
        </p:nvGrpSpPr>
        <p:grpSpPr>
          <a:xfrm>
            <a:off x="9416253" y="679397"/>
            <a:ext cx="2884520" cy="2638460"/>
            <a:chOff x="9416253" y="679397"/>
            <a:chExt cx="2884520" cy="2638460"/>
          </a:xfrm>
        </p:grpSpPr>
        <p:cxnSp>
          <p:nvCxnSpPr>
            <p:cNvPr id="104" name="Straight Connector 103">
              <a:extLst>
                <a:ext uri="{FF2B5EF4-FFF2-40B4-BE49-F238E27FC236}">
                  <a16:creationId xmlns:a16="http://schemas.microsoft.com/office/drawing/2014/main" id="{4E0BBED0-F5DD-47C8-8767-00F0ECDFACDE}"/>
                </a:ext>
              </a:extLst>
            </p:cNvPr>
            <p:cNvCxnSpPr>
              <a:cxnSpLocks/>
            </p:cNvCxnSpPr>
            <p:nvPr/>
          </p:nvCxnSpPr>
          <p:spPr>
            <a:xfrm>
              <a:off x="9416253" y="2247773"/>
              <a:ext cx="2673117" cy="2205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7AC27DB4-4EC0-FA6F-8007-1FAC509C2457}"/>
                    </a:ext>
                  </a:extLst>
                </p:cNvPr>
                <p:cNvSpPr/>
                <p:nvPr/>
              </p:nvSpPr>
              <p:spPr>
                <a:xfrm>
                  <a:off x="11892776" y="2213832"/>
                  <a:ext cx="40799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dirty="0" smtClean="0">
                            <a:latin typeface="Cambria Math" panose="02040503050406030204" pitchFamily="18" charset="0"/>
                          </a:rPr>
                          <m:t>𝑥</m:t>
                        </m:r>
                      </m:oMath>
                    </m:oMathPara>
                  </a14:m>
                  <a:endParaRPr lang="en-US" sz="2200" dirty="0"/>
                </a:p>
              </p:txBody>
            </p:sp>
          </mc:Choice>
          <mc:Fallback xmlns="">
            <p:sp>
              <p:nvSpPr>
                <p:cNvPr id="102" name="Rectangle 101">
                  <a:extLst>
                    <a:ext uri="{FF2B5EF4-FFF2-40B4-BE49-F238E27FC236}">
                      <a16:creationId xmlns:a16="http://schemas.microsoft.com/office/drawing/2014/main" id="{7AC27DB4-4EC0-FA6F-8007-1FAC509C2457}"/>
                    </a:ext>
                  </a:extLst>
                </p:cNvPr>
                <p:cNvSpPr>
                  <a:spLocks noRot="1" noChangeAspect="1" noMove="1" noResize="1" noEditPoints="1" noAdjustHandles="1" noChangeArrowheads="1" noChangeShapeType="1" noTextEdit="1"/>
                </p:cNvSpPr>
                <p:nvPr/>
              </p:nvSpPr>
              <p:spPr>
                <a:xfrm>
                  <a:off x="11892776" y="2213832"/>
                  <a:ext cx="407997"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a:extLst>
                    <a:ext uri="{FF2B5EF4-FFF2-40B4-BE49-F238E27FC236}">
                      <a16:creationId xmlns:a16="http://schemas.microsoft.com/office/drawing/2014/main" id="{9F51870A-FC84-CAB2-1F6D-9D51A4A3828C}"/>
                    </a:ext>
                  </a:extLst>
                </p:cNvPr>
                <p:cNvSpPr/>
                <p:nvPr/>
              </p:nvSpPr>
              <p:spPr>
                <a:xfrm>
                  <a:off x="10665617" y="679397"/>
                  <a:ext cx="409343"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oMath>
                    </m:oMathPara>
                  </a14:m>
                  <a:endParaRPr lang="en-US" sz="2200" dirty="0"/>
                </a:p>
              </p:txBody>
            </p:sp>
          </mc:Choice>
          <mc:Fallback xmlns="">
            <p:sp>
              <p:nvSpPr>
                <p:cNvPr id="103" name="Rectangle 102">
                  <a:extLst>
                    <a:ext uri="{FF2B5EF4-FFF2-40B4-BE49-F238E27FC236}">
                      <a16:creationId xmlns:a16="http://schemas.microsoft.com/office/drawing/2014/main" id="{9F51870A-FC84-CAB2-1F6D-9D51A4A3828C}"/>
                    </a:ext>
                  </a:extLst>
                </p:cNvPr>
                <p:cNvSpPr>
                  <a:spLocks noRot="1" noChangeAspect="1" noMove="1" noResize="1" noEditPoints="1" noAdjustHandles="1" noChangeArrowheads="1" noChangeShapeType="1" noTextEdit="1"/>
                </p:cNvSpPr>
                <p:nvPr/>
              </p:nvSpPr>
              <p:spPr>
                <a:xfrm>
                  <a:off x="10665617" y="679397"/>
                  <a:ext cx="409343" cy="430887"/>
                </a:xfrm>
                <a:prstGeom prst="rect">
                  <a:avLst/>
                </a:prstGeom>
                <a:blipFill>
                  <a:blip r:embed="rId3"/>
                  <a:stretch>
                    <a:fillRect b="-8451"/>
                  </a:stretch>
                </a:blipFill>
              </p:spPr>
              <p:txBody>
                <a:bodyPr/>
                <a:lstStyle/>
                <a:p>
                  <a:r>
                    <a:rPr lang="en-US">
                      <a:noFill/>
                    </a:rPr>
                    <a:t> </a:t>
                  </a:r>
                </a:p>
              </p:txBody>
            </p:sp>
          </mc:Fallback>
        </mc:AlternateContent>
        <p:cxnSp>
          <p:nvCxnSpPr>
            <p:cNvPr id="105" name="Straight Connector 104">
              <a:extLst>
                <a:ext uri="{FF2B5EF4-FFF2-40B4-BE49-F238E27FC236}">
                  <a16:creationId xmlns:a16="http://schemas.microsoft.com/office/drawing/2014/main" id="{3A9C1455-49EF-2DEB-CA24-13612B11413F}"/>
                </a:ext>
              </a:extLst>
            </p:cNvPr>
            <p:cNvCxnSpPr>
              <a:cxnSpLocks/>
            </p:cNvCxnSpPr>
            <p:nvPr/>
          </p:nvCxnSpPr>
          <p:spPr>
            <a:xfrm flipV="1">
              <a:off x="10699022" y="832044"/>
              <a:ext cx="20512" cy="24858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12" name="Arc 111">
            <a:extLst>
              <a:ext uri="{FF2B5EF4-FFF2-40B4-BE49-F238E27FC236}">
                <a16:creationId xmlns:a16="http://schemas.microsoft.com/office/drawing/2014/main" id="{71416966-36A1-42DD-5453-467484762F01}"/>
              </a:ext>
            </a:extLst>
          </p:cNvPr>
          <p:cNvSpPr/>
          <p:nvPr/>
        </p:nvSpPr>
        <p:spPr>
          <a:xfrm>
            <a:off x="9864803" y="1380066"/>
            <a:ext cx="1773381" cy="1603515"/>
          </a:xfrm>
          <a:prstGeom prst="arc">
            <a:avLst>
              <a:gd name="adj1" fmla="val 16200000"/>
              <a:gd name="adj2" fmla="val 5663925"/>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p:sp>
        <p:nvSpPr>
          <p:cNvPr id="3" name="Rectangle 2">
            <a:extLst>
              <a:ext uri="{FF2B5EF4-FFF2-40B4-BE49-F238E27FC236}">
                <a16:creationId xmlns:a16="http://schemas.microsoft.com/office/drawing/2014/main" id="{ADCE9F30-D4D0-E82C-A29E-897ECE44EEBA}"/>
              </a:ext>
            </a:extLst>
          </p:cNvPr>
          <p:cNvSpPr/>
          <p:nvPr/>
        </p:nvSpPr>
        <p:spPr>
          <a:xfrm>
            <a:off x="1354329" y="-91155"/>
            <a:ext cx="9483430"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GEOMETRIC PERSPECTIVE </a:t>
            </a:r>
            <a:r>
              <a:rPr lang="en-US" sz="4000" b="1" dirty="0">
                <a:ln/>
                <a:solidFill>
                  <a:srgbClr val="C00000"/>
                </a:solidFill>
                <a:latin typeface="+mj-lt"/>
                <a:sym typeface="Wingdings" panose="05000000000000000000" pitchFamily="2" charset="2"/>
              </a:rPr>
              <a:t> </a:t>
            </a:r>
            <a:r>
              <a:rPr lang="en-US" sz="4000" b="1" dirty="0">
                <a:ln/>
                <a:solidFill>
                  <a:srgbClr val="C00000"/>
                </a:solidFill>
                <a:latin typeface="+mj-lt"/>
              </a:rPr>
              <a:t>BOSONIC CODES</a:t>
            </a:r>
          </a:p>
        </p:txBody>
      </p:sp>
      <p:pic>
        <p:nvPicPr>
          <p:cNvPr id="2" name="Picture 1">
            <a:extLst>
              <a:ext uri="{FF2B5EF4-FFF2-40B4-BE49-F238E27FC236}">
                <a16:creationId xmlns:a16="http://schemas.microsoft.com/office/drawing/2014/main" id="{A1ED677F-9CEB-F76D-C97F-5156FC803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36" y="1488333"/>
            <a:ext cx="2430150" cy="2011665"/>
          </a:xfrm>
          <a:prstGeom prst="rect">
            <a:avLst/>
          </a:prstGeom>
        </p:spPr>
      </p:pic>
      <p:grpSp>
        <p:nvGrpSpPr>
          <p:cNvPr id="4" name="Group 3">
            <a:extLst>
              <a:ext uri="{FF2B5EF4-FFF2-40B4-BE49-F238E27FC236}">
                <a16:creationId xmlns:a16="http://schemas.microsoft.com/office/drawing/2014/main" id="{875174D0-885E-90BC-AB55-FD1B8B8F85F3}"/>
              </a:ext>
            </a:extLst>
          </p:cNvPr>
          <p:cNvGrpSpPr/>
          <p:nvPr/>
        </p:nvGrpSpPr>
        <p:grpSpPr>
          <a:xfrm>
            <a:off x="3558634" y="1877439"/>
            <a:ext cx="2165019" cy="1284444"/>
            <a:chOff x="7788120" y="3196249"/>
            <a:chExt cx="3784292" cy="2335031"/>
          </a:xfrm>
        </p:grpSpPr>
        <p:grpSp>
          <p:nvGrpSpPr>
            <p:cNvPr id="6" name="Group 5">
              <a:extLst>
                <a:ext uri="{FF2B5EF4-FFF2-40B4-BE49-F238E27FC236}">
                  <a16:creationId xmlns:a16="http://schemas.microsoft.com/office/drawing/2014/main" id="{D9FE5E83-0493-6D18-7F06-6665F7E21787}"/>
                </a:ext>
              </a:extLst>
            </p:cNvPr>
            <p:cNvGrpSpPr/>
            <p:nvPr/>
          </p:nvGrpSpPr>
          <p:grpSpPr>
            <a:xfrm>
              <a:off x="7788120" y="3962040"/>
              <a:ext cx="1231920" cy="1569240"/>
              <a:chOff x="7788120" y="3962040"/>
              <a:chExt cx="1231920" cy="1569240"/>
            </a:xfrm>
          </p:grpSpPr>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F6FCD2C1-201D-A8FE-973D-531151200A09}"/>
                      </a:ext>
                    </a:extLst>
                  </p14:cNvPr>
                  <p14:cNvContentPartPr/>
                  <p14:nvPr/>
                </p14:nvContentPartPr>
                <p14:xfrm>
                  <a:off x="7788120" y="3962040"/>
                  <a:ext cx="1231920" cy="1440360"/>
                </p14:xfrm>
              </p:contentPart>
            </mc:Choice>
            <mc:Fallback xmlns="">
              <p:pic>
                <p:nvPicPr>
                  <p:cNvPr id="15" name="Ink 14"/>
                  <p:cNvPicPr/>
                  <p:nvPr/>
                </p:nvPicPr>
                <p:blipFill>
                  <a:blip r:embed="rId8"/>
                  <a:stretch>
                    <a:fillRect/>
                  </a:stretch>
                </p:blipFill>
                <p:spPr>
                  <a:xfrm>
                    <a:off x="7767960" y="3942240"/>
                    <a:ext cx="1271160" cy="147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DF7DC32B-7B50-8E7B-5101-F7C02B08F2E2}"/>
                      </a:ext>
                    </a:extLst>
                  </p14:cNvPr>
                  <p14:cNvContentPartPr/>
                  <p14:nvPr/>
                </p14:nvContentPartPr>
                <p14:xfrm>
                  <a:off x="8630520" y="4039440"/>
                  <a:ext cx="55800" cy="1491840"/>
                </p14:xfrm>
              </p:contentPart>
            </mc:Choice>
            <mc:Fallback xmlns="">
              <p:pic>
                <p:nvPicPr>
                  <p:cNvPr id="20" name="Ink 19"/>
                  <p:cNvPicPr/>
                  <p:nvPr/>
                </p:nvPicPr>
                <p:blipFill>
                  <a:blip r:embed="rId10"/>
                  <a:stretch>
                    <a:fillRect/>
                  </a:stretch>
                </p:blipFill>
                <p:spPr>
                  <a:xfrm>
                    <a:off x="8617200" y="4020360"/>
                    <a:ext cx="88560" cy="1524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F5EEC1EE-B65E-CA1F-CA08-E9A2B833AE7C}"/>
                      </a:ext>
                    </a:extLst>
                  </p14:cNvPr>
                  <p14:cNvContentPartPr/>
                  <p14:nvPr/>
                </p14:nvContentPartPr>
                <p14:xfrm>
                  <a:off x="8635920" y="4075080"/>
                  <a:ext cx="148680" cy="1418400"/>
                </p14:xfrm>
              </p:contentPart>
            </mc:Choice>
            <mc:Fallback xmlns="">
              <p:pic>
                <p:nvPicPr>
                  <p:cNvPr id="31" name="Ink 30"/>
                  <p:cNvPicPr/>
                  <p:nvPr/>
                </p:nvPicPr>
                <p:blipFill>
                  <a:blip r:embed="rId12"/>
                  <a:stretch>
                    <a:fillRect/>
                  </a:stretch>
                </p:blipFill>
                <p:spPr>
                  <a:xfrm>
                    <a:off x="8616120" y="4056720"/>
                    <a:ext cx="188640" cy="1456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BA7343F1-A2C6-2A38-32BB-AE72338E4BE1}"/>
                      </a:ext>
                    </a:extLst>
                  </p14:cNvPr>
                  <p14:cNvContentPartPr/>
                  <p14:nvPr/>
                </p14:nvContentPartPr>
                <p14:xfrm>
                  <a:off x="8644200" y="4059960"/>
                  <a:ext cx="117720" cy="1387440"/>
                </p14:xfrm>
              </p:contentPart>
            </mc:Choice>
            <mc:Fallback xmlns="">
              <p:pic>
                <p:nvPicPr>
                  <p:cNvPr id="34" name="Ink 33"/>
                  <p:cNvPicPr/>
                  <p:nvPr/>
                </p:nvPicPr>
                <p:blipFill>
                  <a:blip r:embed="rId14"/>
                  <a:stretch>
                    <a:fillRect/>
                  </a:stretch>
                </p:blipFill>
                <p:spPr>
                  <a:xfrm>
                    <a:off x="8627280" y="4044840"/>
                    <a:ext cx="148320" cy="1420920"/>
                  </a:xfrm>
                  <a:prstGeom prst="rect">
                    <a:avLst/>
                  </a:prstGeom>
                </p:spPr>
              </p:pic>
            </mc:Fallback>
          </mc:AlternateContent>
        </p:grpSp>
        <p:grpSp>
          <p:nvGrpSpPr>
            <p:cNvPr id="8" name="Group 7">
              <a:extLst>
                <a:ext uri="{FF2B5EF4-FFF2-40B4-BE49-F238E27FC236}">
                  <a16:creationId xmlns:a16="http://schemas.microsoft.com/office/drawing/2014/main" id="{407DE14F-B279-6D45-00B8-897D5BF0DA64}"/>
                </a:ext>
              </a:extLst>
            </p:cNvPr>
            <p:cNvGrpSpPr/>
            <p:nvPr/>
          </p:nvGrpSpPr>
          <p:grpSpPr>
            <a:xfrm rot="10800000">
              <a:off x="10969772" y="3196249"/>
              <a:ext cx="602640" cy="1569240"/>
              <a:chOff x="13106541" y="1448781"/>
              <a:chExt cx="602640" cy="1569240"/>
            </a:xfrm>
          </p:grpSpPr>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9E02977B-3F64-2BDD-A0F9-C18976E1E3B6}"/>
                      </a:ext>
                    </a:extLst>
                  </p14:cNvPr>
                  <p14:cNvContentPartPr/>
                  <p14:nvPr/>
                </p14:nvContentPartPr>
                <p14:xfrm>
                  <a:off x="13106541" y="1448781"/>
                  <a:ext cx="602640" cy="430920"/>
                </p14:xfrm>
              </p:contentPart>
            </mc:Choice>
            <mc:Fallback xmlns="">
              <p:pic>
                <p:nvPicPr>
                  <p:cNvPr id="45" name="Ink 44"/>
                  <p:cNvPicPr/>
                  <p:nvPr/>
                </p:nvPicPr>
                <p:blipFill>
                  <a:blip r:embed="rId16"/>
                  <a:stretch>
                    <a:fillRect/>
                  </a:stretch>
                </p:blipFill>
                <p:spPr>
                  <a:xfrm>
                    <a:off x="13085661" y="1428981"/>
                    <a:ext cx="64260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FD598B13-18FB-6031-EA78-0E84A09CABC8}"/>
                      </a:ext>
                    </a:extLst>
                  </p14:cNvPr>
                  <p14:cNvContentPartPr/>
                  <p14:nvPr/>
                </p14:nvContentPartPr>
                <p14:xfrm>
                  <a:off x="13319661" y="1526181"/>
                  <a:ext cx="55800" cy="1491840"/>
                </p14:xfrm>
              </p:contentPart>
            </mc:Choice>
            <mc:Fallback xmlns="">
              <p:pic>
                <p:nvPicPr>
                  <p:cNvPr id="46" name="Ink 45"/>
                  <p:cNvPicPr/>
                  <p:nvPr/>
                </p:nvPicPr>
                <p:blipFill>
                  <a:blip r:embed="rId10"/>
                  <a:stretch>
                    <a:fillRect/>
                  </a:stretch>
                </p:blipFill>
                <p:spPr>
                  <a:xfrm>
                    <a:off x="13306341" y="1507101"/>
                    <a:ext cx="88560" cy="1524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A876F9D4-B08C-15C2-2B71-7DFDBC5DFBEA}"/>
                      </a:ext>
                    </a:extLst>
                  </p14:cNvPr>
                  <p14:cNvContentPartPr/>
                  <p14:nvPr/>
                </p14:nvContentPartPr>
                <p14:xfrm>
                  <a:off x="13325061" y="1561821"/>
                  <a:ext cx="148680" cy="1418400"/>
                </p14:xfrm>
              </p:contentPart>
            </mc:Choice>
            <mc:Fallback xmlns="">
              <p:pic>
                <p:nvPicPr>
                  <p:cNvPr id="47" name="Ink 46"/>
                  <p:cNvPicPr/>
                  <p:nvPr/>
                </p:nvPicPr>
                <p:blipFill>
                  <a:blip r:embed="rId12"/>
                  <a:stretch>
                    <a:fillRect/>
                  </a:stretch>
                </p:blipFill>
                <p:spPr>
                  <a:xfrm>
                    <a:off x="13305261" y="1543461"/>
                    <a:ext cx="188640" cy="145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C30F219C-9F02-1B56-D47B-60E1355F9307}"/>
                      </a:ext>
                    </a:extLst>
                  </p14:cNvPr>
                  <p14:cNvContentPartPr/>
                  <p14:nvPr/>
                </p14:nvContentPartPr>
                <p14:xfrm>
                  <a:off x="13333341" y="1546701"/>
                  <a:ext cx="117720" cy="1387440"/>
                </p14:xfrm>
              </p:contentPart>
            </mc:Choice>
            <mc:Fallback xmlns="">
              <p:pic>
                <p:nvPicPr>
                  <p:cNvPr id="48" name="Ink 47"/>
                  <p:cNvPicPr/>
                  <p:nvPr/>
                </p:nvPicPr>
                <p:blipFill>
                  <a:blip r:embed="rId14"/>
                  <a:stretch>
                    <a:fillRect/>
                  </a:stretch>
                </p:blipFill>
                <p:spPr>
                  <a:xfrm>
                    <a:off x="13316421" y="1531581"/>
                    <a:ext cx="148320" cy="1420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40877579-C074-840A-0BF2-6D63F089CF29}"/>
                      </a:ext>
                    </a:extLst>
                  </p14:cNvPr>
                  <p14:cNvContentPartPr/>
                  <p14:nvPr/>
                </p14:nvContentPartPr>
                <p14:xfrm>
                  <a:off x="13146141" y="1533021"/>
                  <a:ext cx="464040" cy="330120"/>
                </p14:xfrm>
              </p:contentPart>
            </mc:Choice>
            <mc:Fallback xmlns="">
              <p:pic>
                <p:nvPicPr>
                  <p:cNvPr id="55" name="Ink 54"/>
                  <p:cNvPicPr/>
                  <p:nvPr/>
                </p:nvPicPr>
                <p:blipFill>
                  <a:blip r:embed="rId21"/>
                  <a:stretch>
                    <a:fillRect/>
                  </a:stretch>
                </p:blipFill>
                <p:spPr>
                  <a:xfrm>
                    <a:off x="13129581" y="1512141"/>
                    <a:ext cx="501480" cy="370080"/>
                  </a:xfrm>
                  <a:prstGeom prst="rect">
                    <a:avLst/>
                  </a:prstGeom>
                </p:spPr>
              </p:pic>
            </mc:Fallback>
          </mc:AlternateContent>
        </p:grpSp>
      </p:grpSp>
      <p:cxnSp>
        <p:nvCxnSpPr>
          <p:cNvPr id="20" name="Straight Connector 19">
            <a:extLst>
              <a:ext uri="{FF2B5EF4-FFF2-40B4-BE49-F238E27FC236}">
                <a16:creationId xmlns:a16="http://schemas.microsoft.com/office/drawing/2014/main" id="{29428905-EBF4-64F8-7660-C843306296FB}"/>
              </a:ext>
            </a:extLst>
          </p:cNvPr>
          <p:cNvCxnSpPr>
            <a:cxnSpLocks/>
          </p:cNvCxnSpPr>
          <p:nvPr/>
        </p:nvCxnSpPr>
        <p:spPr>
          <a:xfrm>
            <a:off x="-101593" y="3709298"/>
            <a:ext cx="12293593"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F68C990-7CAA-50C4-5EF0-229DF2556DC7}"/>
                  </a:ext>
                </a:extLst>
              </p:cNvPr>
              <p:cNvSpPr txBox="1"/>
              <p:nvPr/>
            </p:nvSpPr>
            <p:spPr>
              <a:xfrm>
                <a:off x="0" y="1535423"/>
                <a:ext cx="3692973" cy="185223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Repetition codes</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 geometric view:</a:t>
                </a:r>
                <a:endParaRPr kumimoji="0" lang="en-US"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457200" indent="-457200">
                  <a:buFont typeface="Wingdings" panose="05000000000000000000" pitchFamily="2" charset="2"/>
                  <a:buChar char="Ø"/>
                  <a:defRPr/>
                </a:pPr>
                <a:r>
                  <a:rPr kumimoji="0" lang="en-US" b="1" i="0" u="none" strike="noStrike" kern="1200" cap="none" spc="0" normalizeH="0" baseline="0" noProof="0" dirty="0" err="1">
                    <a:ln>
                      <a:noFill/>
                    </a:ln>
                    <a:solidFill>
                      <a:srgbClr val="4472C4"/>
                    </a:solidFill>
                    <a:effectLst/>
                    <a:uLnTx/>
                    <a:uFillTx/>
                    <a:latin typeface="Calibri" panose="020F0502020204030204"/>
                    <a:ea typeface="+mn-ea"/>
                    <a:cs typeface="+mn-cs"/>
                  </a:rPr>
                  <a:t>Voronoi</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 cell (of </a:t>
                </a:r>
                <a14:m>
                  <m:oMath xmlns:m="http://schemas.openxmlformats.org/officeDocument/2006/math">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bar>
                      <m:barPr>
                        <m:pos m:val="top"/>
                        <m:ctrlP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bar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e>
                    </m:bar>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set of states closer to logical </a:t>
                </a:r>
                <a14:m>
                  <m:oMath xmlns:m="http://schemas.openxmlformats.org/officeDocument/2006/math">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bar>
                      <m:barPr>
                        <m:pos m:val="top"/>
                        <m:ctrlP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bar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e>
                    </m:bar>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than to logical </a:t>
                </a:r>
                <a14:m>
                  <m:oMath xmlns:m="http://schemas.openxmlformats.org/officeDocument/2006/math">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bar>
                      <m:barPr>
                        <m:pos m:val="top"/>
                        <m:ctrlP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bar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bar>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buFont typeface="Wingdings" panose="05000000000000000000" pitchFamily="2" charset="2"/>
                  <a:buChar char="Ø"/>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Single flips keep each state inside its </a:t>
                </a:r>
                <a:r>
                  <a:rPr kumimoji="0" lang="en-US" b="1" i="0" u="none" strike="noStrike" kern="1200" cap="none" spc="0" normalizeH="0" baseline="0" noProof="0" dirty="0" err="1">
                    <a:ln>
                      <a:noFill/>
                    </a:ln>
                    <a:solidFill>
                      <a:srgbClr val="4472C4"/>
                    </a:solidFill>
                    <a:effectLst/>
                    <a:uLnTx/>
                    <a:uFillTx/>
                    <a:latin typeface="Calibri" panose="020F0502020204030204"/>
                    <a:ea typeface="+mn-ea"/>
                    <a:cs typeface="+mn-cs"/>
                  </a:rPr>
                  <a:t>Voronoi</a:t>
                </a:r>
                <a:r>
                  <a:rPr kumimoji="0" lang="en-US" b="1" i="0" u="none" strike="noStrike" kern="1200" cap="none" spc="0" normalizeH="0" baseline="0" noProof="0" dirty="0">
                    <a:ln>
                      <a:noFill/>
                    </a:ln>
                    <a:solidFill>
                      <a:srgbClr val="4472C4"/>
                    </a:solidFill>
                    <a:effectLst/>
                    <a:uLnTx/>
                    <a:uFillTx/>
                    <a:latin typeface="Calibri" panose="020F0502020204030204"/>
                    <a:ea typeface="+mn-ea"/>
                    <a:cs typeface="+mn-cs"/>
                  </a:rPr>
                  <a:t> cell</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1F68C990-7CAA-50C4-5EF0-229DF2556DC7}"/>
                  </a:ext>
                </a:extLst>
              </p:cNvPr>
              <p:cNvSpPr txBox="1">
                <a:spLocks noRot="1" noChangeAspect="1" noMove="1" noResize="1" noEditPoints="1" noAdjustHandles="1" noChangeArrowheads="1" noChangeShapeType="1" noTextEdit="1"/>
              </p:cNvSpPr>
              <p:nvPr/>
            </p:nvSpPr>
            <p:spPr>
              <a:xfrm>
                <a:off x="0" y="1535423"/>
                <a:ext cx="3692973" cy="1852238"/>
              </a:xfrm>
              <a:prstGeom prst="rect">
                <a:avLst/>
              </a:prstGeom>
              <a:blipFill>
                <a:blip r:embed="rId22"/>
                <a:stretch>
                  <a:fillRect l="-1320" t="-1974" b="-4276"/>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928CE5FA-B442-AD44-A331-2AC70634CE0A}"/>
              </a:ext>
            </a:extLst>
          </p:cNvPr>
          <p:cNvGrpSpPr/>
          <p:nvPr/>
        </p:nvGrpSpPr>
        <p:grpSpPr>
          <a:xfrm>
            <a:off x="1012161" y="626073"/>
            <a:ext cx="4159293" cy="587714"/>
            <a:chOff x="1431716" y="2586865"/>
            <a:chExt cx="5700604" cy="805503"/>
          </a:xfrm>
        </p:grpSpPr>
        <p:pic>
          <p:nvPicPr>
            <p:cNvPr id="29" name="Picture 28">
              <a:extLst>
                <a:ext uri="{FF2B5EF4-FFF2-40B4-BE49-F238E27FC236}">
                  <a16:creationId xmlns:a16="http://schemas.microsoft.com/office/drawing/2014/main" id="{ED8EF54B-BACD-A9BE-EB0E-32189070E2F5}"/>
                </a:ext>
              </a:extLst>
            </p:cNvPr>
            <p:cNvPicPr>
              <a:picLocks noChangeAspect="1"/>
            </p:cNvPicPr>
            <p:nvPr/>
          </p:nvPicPr>
          <p:blipFill rotWithShape="1">
            <a:blip r:embed="rId23"/>
            <a:srcRect t="51925"/>
            <a:stretch/>
          </p:blipFill>
          <p:spPr>
            <a:xfrm>
              <a:off x="4963283" y="2586865"/>
              <a:ext cx="2169037" cy="705125"/>
            </a:xfrm>
            <a:prstGeom prst="rect">
              <a:avLst/>
            </a:prstGeom>
          </p:spPr>
        </p:pic>
        <p:pic>
          <p:nvPicPr>
            <p:cNvPr id="30" name="Picture 29">
              <a:extLst>
                <a:ext uri="{FF2B5EF4-FFF2-40B4-BE49-F238E27FC236}">
                  <a16:creationId xmlns:a16="http://schemas.microsoft.com/office/drawing/2014/main" id="{8E8B20C0-937B-1D13-2D8C-F76CAC8BBF76}"/>
                </a:ext>
              </a:extLst>
            </p:cNvPr>
            <p:cNvPicPr>
              <a:picLocks noChangeAspect="1"/>
            </p:cNvPicPr>
            <p:nvPr/>
          </p:nvPicPr>
          <p:blipFill rotWithShape="1">
            <a:blip r:embed="rId23"/>
            <a:srcRect b="48955"/>
            <a:stretch/>
          </p:blipFill>
          <p:spPr>
            <a:xfrm>
              <a:off x="1431716" y="2643674"/>
              <a:ext cx="2169037" cy="748694"/>
            </a:xfrm>
            <a:prstGeom prst="rect">
              <a:avLst/>
            </a:prstGeom>
          </p:spPr>
        </p:pic>
      </p:grpSp>
      <p:pic>
        <p:nvPicPr>
          <p:cNvPr id="31" name="Picture 2" descr="https://quantumfrontiers.files.wordpress.com/2019/11/blog_lattice-1.png">
            <a:extLst>
              <a:ext uri="{FF2B5EF4-FFF2-40B4-BE49-F238E27FC236}">
                <a16:creationId xmlns:a16="http://schemas.microsoft.com/office/drawing/2014/main" id="{C7B5FA73-5DD8-9804-2100-FEAE4F244F0F}"/>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455508" y="4265483"/>
            <a:ext cx="2536552" cy="2536552"/>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C9AC7A60-3F70-D561-F129-C7A5113B83F9}"/>
              </a:ext>
            </a:extLst>
          </p:cNvPr>
          <p:cNvGrpSpPr/>
          <p:nvPr/>
        </p:nvGrpSpPr>
        <p:grpSpPr>
          <a:xfrm>
            <a:off x="9921439" y="3929708"/>
            <a:ext cx="2392598" cy="3215240"/>
            <a:chOff x="7822307" y="524412"/>
            <a:chExt cx="4551154" cy="6115973"/>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D102224D-134D-A392-E4A8-34B71603F192}"/>
                    </a:ext>
                  </a:extLst>
                </p:cNvPr>
                <p:cNvSpPr/>
                <p:nvPr/>
              </p:nvSpPr>
              <p:spPr>
                <a:xfrm>
                  <a:off x="11597377" y="3443187"/>
                  <a:ext cx="776084" cy="8196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dirty="0" smtClean="0">
                            <a:latin typeface="Cambria Math" panose="02040503050406030204" pitchFamily="18" charset="0"/>
                          </a:rPr>
                          <m:t>𝑥</m:t>
                        </m:r>
                      </m:oMath>
                    </m:oMathPara>
                  </a14:m>
                  <a:endParaRPr lang="en-US" sz="2200" dirty="0"/>
                </a:p>
              </p:txBody>
            </p:sp>
          </mc:Choice>
          <mc:Fallback xmlns="">
            <p:sp>
              <p:nvSpPr>
                <p:cNvPr id="33" name="Rectangle 32">
                  <a:extLst>
                    <a:ext uri="{FF2B5EF4-FFF2-40B4-BE49-F238E27FC236}">
                      <a16:creationId xmlns:a16="http://schemas.microsoft.com/office/drawing/2014/main" id="{D102224D-134D-A392-E4A8-34B71603F192}"/>
                    </a:ext>
                  </a:extLst>
                </p:cNvPr>
                <p:cNvSpPr>
                  <a:spLocks noRot="1" noChangeAspect="1" noMove="1" noResize="1" noEditPoints="1" noAdjustHandles="1" noChangeArrowheads="1" noChangeShapeType="1" noTextEdit="1"/>
                </p:cNvSpPr>
                <p:nvPr/>
              </p:nvSpPr>
              <p:spPr>
                <a:xfrm>
                  <a:off x="11597377" y="3443187"/>
                  <a:ext cx="776084" cy="819626"/>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780BC900-2A8B-3591-71B8-ED129072DCE6}"/>
                    </a:ext>
                  </a:extLst>
                </p:cNvPr>
                <p:cNvSpPr/>
                <p:nvPr/>
              </p:nvSpPr>
              <p:spPr>
                <a:xfrm>
                  <a:off x="9263099" y="524412"/>
                  <a:ext cx="778644" cy="8196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oMath>
                    </m:oMathPara>
                  </a14:m>
                  <a:endParaRPr lang="en-US" sz="2200" dirty="0"/>
                </a:p>
              </p:txBody>
            </p:sp>
          </mc:Choice>
          <mc:Fallback xmlns="">
            <p:sp>
              <p:nvSpPr>
                <p:cNvPr id="34" name="Rectangle 33">
                  <a:extLst>
                    <a:ext uri="{FF2B5EF4-FFF2-40B4-BE49-F238E27FC236}">
                      <a16:creationId xmlns:a16="http://schemas.microsoft.com/office/drawing/2014/main" id="{780BC900-2A8B-3591-71B8-ED129072DCE6}"/>
                    </a:ext>
                  </a:extLst>
                </p:cNvPr>
                <p:cNvSpPr>
                  <a:spLocks noRot="1" noChangeAspect="1" noMove="1" noResize="1" noEditPoints="1" noAdjustHandles="1" noChangeArrowheads="1" noChangeShapeType="1" noTextEdit="1"/>
                </p:cNvSpPr>
                <p:nvPr/>
              </p:nvSpPr>
              <p:spPr>
                <a:xfrm>
                  <a:off x="9263099" y="524412"/>
                  <a:ext cx="778644" cy="819626"/>
                </a:xfrm>
                <a:prstGeom prst="rect">
                  <a:avLst/>
                </a:prstGeom>
                <a:blipFill>
                  <a:blip r:embed="rId26"/>
                  <a:stretch>
                    <a:fillRect b="-10000"/>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B9FE3BEB-2C15-7233-80D0-497F62002D7A}"/>
                </a:ext>
              </a:extLst>
            </p:cNvPr>
            <p:cNvCxnSpPr/>
            <p:nvPr/>
          </p:nvCxnSpPr>
          <p:spPr>
            <a:xfrm>
              <a:off x="9298917" y="3527655"/>
              <a:ext cx="2672417" cy="2205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0C0D53-88C1-AB4D-DB4F-68CB9192BE47}"/>
                </a:ext>
              </a:extLst>
            </p:cNvPr>
            <p:cNvCxnSpPr/>
            <p:nvPr/>
          </p:nvCxnSpPr>
          <p:spPr>
            <a:xfrm rot="16200000">
              <a:off x="8018424" y="2139955"/>
              <a:ext cx="2672417" cy="2205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849C372-2764-74A0-F7DA-D1690721C732}"/>
                </a:ext>
              </a:extLst>
            </p:cNvPr>
            <p:cNvSpPr/>
            <p:nvPr/>
          </p:nvSpPr>
          <p:spPr>
            <a:xfrm>
              <a:off x="7822307" y="6147942"/>
              <a:ext cx="3193567" cy="492443"/>
            </a:xfrm>
            <a:prstGeom prst="rect">
              <a:avLst/>
            </a:prstGeom>
          </p:spPr>
          <p:txBody>
            <a:bodyPr wrap="none">
              <a:spAutoFit/>
            </a:bodyPr>
            <a:lstStyle/>
            <a:p>
              <a:r>
                <a:rPr lang="en-US" sz="2600" i="1" dirty="0"/>
                <a:t>Oscillator phase space</a:t>
              </a:r>
            </a:p>
          </p:txBody>
        </p:sp>
      </p:grpSp>
      <p:grpSp>
        <p:nvGrpSpPr>
          <p:cNvPr id="38" name="Group 37">
            <a:extLst>
              <a:ext uri="{FF2B5EF4-FFF2-40B4-BE49-F238E27FC236}">
                <a16:creationId xmlns:a16="http://schemas.microsoft.com/office/drawing/2014/main" id="{39F19B34-1AF3-3225-F6A1-6EF1C68DC810}"/>
              </a:ext>
            </a:extLst>
          </p:cNvPr>
          <p:cNvGrpSpPr/>
          <p:nvPr/>
        </p:nvGrpSpPr>
        <p:grpSpPr>
          <a:xfrm>
            <a:off x="9921347" y="3716847"/>
            <a:ext cx="1740234" cy="2603438"/>
            <a:chOff x="7779680" y="-33438"/>
            <a:chExt cx="3435182" cy="5139131"/>
          </a:xfrm>
        </p:grpSpPr>
        <p:grpSp>
          <p:nvGrpSpPr>
            <p:cNvPr id="39" name="Group 38">
              <a:extLst>
                <a:ext uri="{FF2B5EF4-FFF2-40B4-BE49-F238E27FC236}">
                  <a16:creationId xmlns:a16="http://schemas.microsoft.com/office/drawing/2014/main" id="{A1CCAA46-60FC-825A-0A40-FAA109A40B50}"/>
                </a:ext>
              </a:extLst>
            </p:cNvPr>
            <p:cNvGrpSpPr/>
            <p:nvPr/>
          </p:nvGrpSpPr>
          <p:grpSpPr>
            <a:xfrm>
              <a:off x="7779680" y="1792498"/>
              <a:ext cx="3435182" cy="3313195"/>
              <a:chOff x="8054000" y="2554498"/>
              <a:chExt cx="3435182" cy="3313195"/>
            </a:xfrm>
          </p:grpSpPr>
          <p:grpSp>
            <p:nvGrpSpPr>
              <p:cNvPr id="41" name="Group 40">
                <a:extLst>
                  <a:ext uri="{FF2B5EF4-FFF2-40B4-BE49-F238E27FC236}">
                    <a16:creationId xmlns:a16="http://schemas.microsoft.com/office/drawing/2014/main" id="{E92EA56B-EFB6-0E23-E014-2F7670241AC4}"/>
                  </a:ext>
                </a:extLst>
              </p:cNvPr>
              <p:cNvGrpSpPr/>
              <p:nvPr/>
            </p:nvGrpSpPr>
            <p:grpSpPr>
              <a:xfrm>
                <a:off x="8054000" y="2554498"/>
                <a:ext cx="3435182" cy="234715"/>
                <a:chOff x="8076860" y="2524018"/>
                <a:chExt cx="3435182" cy="234715"/>
              </a:xfrm>
            </p:grpSpPr>
            <mc:AlternateContent xmlns:mc="http://schemas.openxmlformats.org/markup-compatibility/2006" xmlns:p14="http://schemas.microsoft.com/office/powerpoint/2010/main">
              <mc:Choice Requires="p14">
                <p:contentPart p14:bwMode="auto" r:id="rId27">
                  <p14:nvContentPartPr>
                    <p14:cNvPr id="66" name="Ink 65">
                      <a:extLst>
                        <a:ext uri="{FF2B5EF4-FFF2-40B4-BE49-F238E27FC236}">
                          <a16:creationId xmlns:a16="http://schemas.microsoft.com/office/drawing/2014/main" id="{178600F5-A550-4BA6-AE98-5505FB4564DC}"/>
                        </a:ext>
                      </a:extLst>
                    </p14:cNvPr>
                    <p14:cNvContentPartPr/>
                    <p14:nvPr/>
                  </p14:nvContentPartPr>
                  <p14:xfrm>
                    <a:off x="8076860" y="2524018"/>
                    <a:ext cx="341462" cy="234715"/>
                  </p14:xfrm>
                </p:contentPart>
              </mc:Choice>
              <mc:Fallback xmlns="">
                <p:pic>
                  <p:nvPicPr>
                    <p:cNvPr id="95" name="Ink 94"/>
                    <p:cNvPicPr/>
                    <p:nvPr/>
                  </p:nvPicPr>
                  <p:blipFill>
                    <a:blip r:embed="rId34"/>
                    <a:stretch>
                      <a:fillRect/>
                    </a:stretch>
                  </p:blipFill>
                  <p:spPr>
                    <a:xfrm>
                      <a:off x="8067865" y="2517178"/>
                      <a:ext cx="364130"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7" name="Ink 66">
                      <a:extLst>
                        <a:ext uri="{FF2B5EF4-FFF2-40B4-BE49-F238E27FC236}">
                          <a16:creationId xmlns:a16="http://schemas.microsoft.com/office/drawing/2014/main" id="{1CCFE86B-8DA0-FE2B-2127-E6F518681777}"/>
                        </a:ext>
                      </a:extLst>
                    </p14:cNvPr>
                    <p14:cNvContentPartPr/>
                    <p14:nvPr/>
                  </p14:nvContentPartPr>
                  <p14:xfrm>
                    <a:off x="8854100" y="2524018"/>
                    <a:ext cx="341462" cy="234715"/>
                  </p14:xfrm>
                </p:contentPart>
              </mc:Choice>
              <mc:Fallback xmlns="">
                <p:pic>
                  <p:nvPicPr>
                    <p:cNvPr id="97" name="Ink 96"/>
                    <p:cNvPicPr/>
                    <p:nvPr/>
                  </p:nvPicPr>
                  <p:blipFill>
                    <a:blip r:embed="rId34"/>
                    <a:stretch>
                      <a:fillRect/>
                    </a:stretch>
                  </p:blipFill>
                  <p:spPr>
                    <a:xfrm>
                      <a:off x="8845105" y="2517178"/>
                      <a:ext cx="364130"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8" name="Ink 67">
                      <a:extLst>
                        <a:ext uri="{FF2B5EF4-FFF2-40B4-BE49-F238E27FC236}">
                          <a16:creationId xmlns:a16="http://schemas.microsoft.com/office/drawing/2014/main" id="{D3CB22AE-9960-B6E2-B22C-07FFB77C1F27}"/>
                        </a:ext>
                      </a:extLst>
                    </p14:cNvPr>
                    <p14:cNvContentPartPr/>
                    <p14:nvPr/>
                  </p14:nvContentPartPr>
                  <p14:xfrm>
                    <a:off x="9646580" y="2524018"/>
                    <a:ext cx="341462" cy="234715"/>
                  </p14:xfrm>
                </p:contentPart>
              </mc:Choice>
              <mc:Fallback xmlns="">
                <p:pic>
                  <p:nvPicPr>
                    <p:cNvPr id="98" name="Ink 97"/>
                    <p:cNvPicPr/>
                    <p:nvPr/>
                  </p:nvPicPr>
                  <p:blipFill>
                    <a:blip r:embed="rId37"/>
                    <a:stretch>
                      <a:fillRect/>
                    </a:stretch>
                  </p:blipFill>
                  <p:spPr>
                    <a:xfrm>
                      <a:off x="9637575" y="2517178"/>
                      <a:ext cx="364154"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9" name="Ink 68">
                      <a:extLst>
                        <a:ext uri="{FF2B5EF4-FFF2-40B4-BE49-F238E27FC236}">
                          <a16:creationId xmlns:a16="http://schemas.microsoft.com/office/drawing/2014/main" id="{B51B8ABC-F8A1-608A-6030-004E876E908F}"/>
                        </a:ext>
                      </a:extLst>
                    </p14:cNvPr>
                    <p14:cNvContentPartPr/>
                    <p14:nvPr/>
                  </p14:nvContentPartPr>
                  <p14:xfrm>
                    <a:off x="10423820" y="2524018"/>
                    <a:ext cx="341462" cy="234715"/>
                  </p14:xfrm>
                </p:contentPart>
              </mc:Choice>
              <mc:Fallback xmlns="">
                <p:pic>
                  <p:nvPicPr>
                    <p:cNvPr id="99" name="Ink 98"/>
                    <p:cNvPicPr/>
                    <p:nvPr/>
                  </p:nvPicPr>
                  <p:blipFill>
                    <a:blip r:embed="rId37"/>
                    <a:stretch>
                      <a:fillRect/>
                    </a:stretch>
                  </p:blipFill>
                  <p:spPr>
                    <a:xfrm>
                      <a:off x="10414815" y="2517178"/>
                      <a:ext cx="364154"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0" name="Ink 69">
                      <a:extLst>
                        <a:ext uri="{FF2B5EF4-FFF2-40B4-BE49-F238E27FC236}">
                          <a16:creationId xmlns:a16="http://schemas.microsoft.com/office/drawing/2014/main" id="{20EF5F22-A5A0-AA0D-A893-30B412862B9A}"/>
                        </a:ext>
                      </a:extLst>
                    </p14:cNvPr>
                    <p14:cNvContentPartPr/>
                    <p14:nvPr/>
                  </p14:nvContentPartPr>
                  <p14:xfrm>
                    <a:off x="11170580" y="2524018"/>
                    <a:ext cx="341462" cy="234715"/>
                  </p14:xfrm>
                </p:contentPart>
              </mc:Choice>
              <mc:Fallback xmlns="">
                <p:pic>
                  <p:nvPicPr>
                    <p:cNvPr id="100" name="Ink 99"/>
                    <p:cNvPicPr/>
                    <p:nvPr/>
                  </p:nvPicPr>
                  <p:blipFill>
                    <a:blip r:embed="rId37"/>
                    <a:stretch>
                      <a:fillRect/>
                    </a:stretch>
                  </p:blipFill>
                  <p:spPr>
                    <a:xfrm>
                      <a:off x="11161575" y="2517178"/>
                      <a:ext cx="364154" cy="250555"/>
                    </a:xfrm>
                    <a:prstGeom prst="rect">
                      <a:avLst/>
                    </a:prstGeom>
                  </p:spPr>
                </p:pic>
              </mc:Fallback>
            </mc:AlternateContent>
          </p:grpSp>
          <p:grpSp>
            <p:nvGrpSpPr>
              <p:cNvPr id="42" name="Group 41">
                <a:extLst>
                  <a:ext uri="{FF2B5EF4-FFF2-40B4-BE49-F238E27FC236}">
                    <a16:creationId xmlns:a16="http://schemas.microsoft.com/office/drawing/2014/main" id="{E151C3B2-628A-1AE1-F96A-7EE32BAF420F}"/>
                  </a:ext>
                </a:extLst>
              </p:cNvPr>
              <p:cNvGrpSpPr/>
              <p:nvPr/>
            </p:nvGrpSpPr>
            <p:grpSpPr>
              <a:xfrm>
                <a:off x="8054000" y="3316498"/>
                <a:ext cx="3435182" cy="234715"/>
                <a:chOff x="8076860" y="2524018"/>
                <a:chExt cx="3435182" cy="234715"/>
              </a:xfrm>
            </p:grpSpPr>
            <mc:AlternateContent xmlns:mc="http://schemas.openxmlformats.org/markup-compatibility/2006" xmlns:p14="http://schemas.microsoft.com/office/powerpoint/2010/main">
              <mc:Choice Requires="p14">
                <p:contentPart p14:bwMode="auto" r:id="rId40">
                  <p14:nvContentPartPr>
                    <p14:cNvPr id="61" name="Ink 60">
                      <a:extLst>
                        <a:ext uri="{FF2B5EF4-FFF2-40B4-BE49-F238E27FC236}">
                          <a16:creationId xmlns:a16="http://schemas.microsoft.com/office/drawing/2014/main" id="{F8C6E604-8A11-4A89-F516-414791D25A33}"/>
                        </a:ext>
                      </a:extLst>
                    </p14:cNvPr>
                    <p14:cNvContentPartPr/>
                    <p14:nvPr/>
                  </p14:nvContentPartPr>
                  <p14:xfrm>
                    <a:off x="8076860" y="2524018"/>
                    <a:ext cx="341462" cy="234715"/>
                  </p14:xfrm>
                </p:contentPart>
              </mc:Choice>
              <mc:Fallback xmlns="">
                <p:pic>
                  <p:nvPicPr>
                    <p:cNvPr id="103" name="Ink 102"/>
                    <p:cNvPicPr/>
                    <p:nvPr/>
                  </p:nvPicPr>
                  <p:blipFill>
                    <a:blip r:embed="rId34"/>
                    <a:stretch>
                      <a:fillRect/>
                    </a:stretch>
                  </p:blipFill>
                  <p:spPr>
                    <a:xfrm>
                      <a:off x="8067865" y="2517178"/>
                      <a:ext cx="364130"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2" name="Ink 61">
                      <a:extLst>
                        <a:ext uri="{FF2B5EF4-FFF2-40B4-BE49-F238E27FC236}">
                          <a16:creationId xmlns:a16="http://schemas.microsoft.com/office/drawing/2014/main" id="{2D9708E6-52D5-8386-F6F5-2BD8035C8F11}"/>
                        </a:ext>
                      </a:extLst>
                    </p14:cNvPr>
                    <p14:cNvContentPartPr/>
                    <p14:nvPr/>
                  </p14:nvContentPartPr>
                  <p14:xfrm>
                    <a:off x="8854100" y="2524018"/>
                    <a:ext cx="341462" cy="234715"/>
                  </p14:xfrm>
                </p:contentPart>
              </mc:Choice>
              <mc:Fallback xmlns="">
                <p:pic>
                  <p:nvPicPr>
                    <p:cNvPr id="104" name="Ink 103"/>
                    <p:cNvPicPr/>
                    <p:nvPr/>
                  </p:nvPicPr>
                  <p:blipFill>
                    <a:blip r:embed="rId34"/>
                    <a:stretch>
                      <a:fillRect/>
                    </a:stretch>
                  </p:blipFill>
                  <p:spPr>
                    <a:xfrm>
                      <a:off x="8845105" y="2517178"/>
                      <a:ext cx="364130"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3" name="Ink 62">
                      <a:extLst>
                        <a:ext uri="{FF2B5EF4-FFF2-40B4-BE49-F238E27FC236}">
                          <a16:creationId xmlns:a16="http://schemas.microsoft.com/office/drawing/2014/main" id="{A46D37A9-2A02-4A36-23B4-C4927CE17185}"/>
                        </a:ext>
                      </a:extLst>
                    </p14:cNvPr>
                    <p14:cNvContentPartPr/>
                    <p14:nvPr/>
                  </p14:nvContentPartPr>
                  <p14:xfrm>
                    <a:off x="9646580" y="2524018"/>
                    <a:ext cx="341462" cy="234715"/>
                  </p14:xfrm>
                </p:contentPart>
              </mc:Choice>
              <mc:Fallback xmlns="">
                <p:pic>
                  <p:nvPicPr>
                    <p:cNvPr id="105" name="Ink 104"/>
                    <p:cNvPicPr/>
                    <p:nvPr/>
                  </p:nvPicPr>
                  <p:blipFill>
                    <a:blip r:embed="rId37"/>
                    <a:stretch>
                      <a:fillRect/>
                    </a:stretch>
                  </p:blipFill>
                  <p:spPr>
                    <a:xfrm>
                      <a:off x="9637575" y="2517178"/>
                      <a:ext cx="364154"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4" name="Ink 63">
                      <a:extLst>
                        <a:ext uri="{FF2B5EF4-FFF2-40B4-BE49-F238E27FC236}">
                          <a16:creationId xmlns:a16="http://schemas.microsoft.com/office/drawing/2014/main" id="{CDBBD2AD-7D71-2423-6E50-1EDCFEE96D8A}"/>
                        </a:ext>
                      </a:extLst>
                    </p14:cNvPr>
                    <p14:cNvContentPartPr/>
                    <p14:nvPr/>
                  </p14:nvContentPartPr>
                  <p14:xfrm>
                    <a:off x="10423820" y="2524018"/>
                    <a:ext cx="341462" cy="234715"/>
                  </p14:xfrm>
                </p:contentPart>
              </mc:Choice>
              <mc:Fallback xmlns="">
                <p:pic>
                  <p:nvPicPr>
                    <p:cNvPr id="106" name="Ink 105"/>
                    <p:cNvPicPr/>
                    <p:nvPr/>
                  </p:nvPicPr>
                  <p:blipFill>
                    <a:blip r:embed="rId37"/>
                    <a:stretch>
                      <a:fillRect/>
                    </a:stretch>
                  </p:blipFill>
                  <p:spPr>
                    <a:xfrm>
                      <a:off x="10414815" y="2517178"/>
                      <a:ext cx="364154"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Ink 64">
                      <a:extLst>
                        <a:ext uri="{FF2B5EF4-FFF2-40B4-BE49-F238E27FC236}">
                          <a16:creationId xmlns:a16="http://schemas.microsoft.com/office/drawing/2014/main" id="{75D1B5CE-7527-CF56-C9E3-EAD4CB10D9F3}"/>
                        </a:ext>
                      </a:extLst>
                    </p14:cNvPr>
                    <p14:cNvContentPartPr/>
                    <p14:nvPr/>
                  </p14:nvContentPartPr>
                  <p14:xfrm>
                    <a:off x="11170580" y="2524018"/>
                    <a:ext cx="341462" cy="234715"/>
                  </p14:xfrm>
                </p:contentPart>
              </mc:Choice>
              <mc:Fallback xmlns="">
                <p:pic>
                  <p:nvPicPr>
                    <p:cNvPr id="107" name="Ink 106"/>
                    <p:cNvPicPr/>
                    <p:nvPr/>
                  </p:nvPicPr>
                  <p:blipFill>
                    <a:blip r:embed="rId37"/>
                    <a:stretch>
                      <a:fillRect/>
                    </a:stretch>
                  </p:blipFill>
                  <p:spPr>
                    <a:xfrm>
                      <a:off x="11161575" y="2517178"/>
                      <a:ext cx="364154" cy="250555"/>
                    </a:xfrm>
                    <a:prstGeom prst="rect">
                      <a:avLst/>
                    </a:prstGeom>
                  </p:spPr>
                </p:pic>
              </mc:Fallback>
            </mc:AlternateContent>
          </p:grpSp>
          <p:grpSp>
            <p:nvGrpSpPr>
              <p:cNvPr id="43" name="Group 42">
                <a:extLst>
                  <a:ext uri="{FF2B5EF4-FFF2-40B4-BE49-F238E27FC236}">
                    <a16:creationId xmlns:a16="http://schemas.microsoft.com/office/drawing/2014/main" id="{7C2F5989-A1E6-7A99-F288-ABAAE3F82A45}"/>
                  </a:ext>
                </a:extLst>
              </p:cNvPr>
              <p:cNvGrpSpPr/>
              <p:nvPr/>
            </p:nvGrpSpPr>
            <p:grpSpPr>
              <a:xfrm>
                <a:off x="8054000" y="4093738"/>
                <a:ext cx="3435182" cy="234715"/>
                <a:chOff x="8076860" y="2524018"/>
                <a:chExt cx="3435182" cy="234715"/>
              </a:xfrm>
            </p:grpSpPr>
            <mc:AlternateContent xmlns:mc="http://schemas.openxmlformats.org/markup-compatibility/2006" xmlns:p14="http://schemas.microsoft.com/office/powerpoint/2010/main">
              <mc:Choice Requires="p14">
                <p:contentPart p14:bwMode="auto" r:id="rId45">
                  <p14:nvContentPartPr>
                    <p14:cNvPr id="56" name="Ink 55">
                      <a:extLst>
                        <a:ext uri="{FF2B5EF4-FFF2-40B4-BE49-F238E27FC236}">
                          <a16:creationId xmlns:a16="http://schemas.microsoft.com/office/drawing/2014/main" id="{70C8C19C-F7C0-CFBA-37A3-7BE8DEADA1FD}"/>
                        </a:ext>
                      </a:extLst>
                    </p14:cNvPr>
                    <p14:cNvContentPartPr/>
                    <p14:nvPr/>
                  </p14:nvContentPartPr>
                  <p14:xfrm>
                    <a:off x="8076860" y="2524018"/>
                    <a:ext cx="341462" cy="234715"/>
                  </p14:xfrm>
                </p:contentPart>
              </mc:Choice>
              <mc:Fallback xmlns="">
                <p:pic>
                  <p:nvPicPr>
                    <p:cNvPr id="109" name="Ink 108"/>
                    <p:cNvPicPr/>
                    <p:nvPr/>
                  </p:nvPicPr>
                  <p:blipFill>
                    <a:blip r:embed="rId34"/>
                    <a:stretch>
                      <a:fillRect/>
                    </a:stretch>
                  </p:blipFill>
                  <p:spPr>
                    <a:xfrm>
                      <a:off x="8067865" y="2517178"/>
                      <a:ext cx="364130"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Ink 56">
                      <a:extLst>
                        <a:ext uri="{FF2B5EF4-FFF2-40B4-BE49-F238E27FC236}">
                          <a16:creationId xmlns:a16="http://schemas.microsoft.com/office/drawing/2014/main" id="{E6A35F23-DB9D-894E-D043-06291AA23811}"/>
                        </a:ext>
                      </a:extLst>
                    </p14:cNvPr>
                    <p14:cNvContentPartPr/>
                    <p14:nvPr/>
                  </p14:nvContentPartPr>
                  <p14:xfrm>
                    <a:off x="8854100" y="2524018"/>
                    <a:ext cx="341462" cy="234715"/>
                  </p14:xfrm>
                </p:contentPart>
              </mc:Choice>
              <mc:Fallback xmlns="">
                <p:pic>
                  <p:nvPicPr>
                    <p:cNvPr id="110" name="Ink 109"/>
                    <p:cNvPicPr/>
                    <p:nvPr/>
                  </p:nvPicPr>
                  <p:blipFill>
                    <a:blip r:embed="rId34"/>
                    <a:stretch>
                      <a:fillRect/>
                    </a:stretch>
                  </p:blipFill>
                  <p:spPr>
                    <a:xfrm>
                      <a:off x="8845105" y="2517178"/>
                      <a:ext cx="364130"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Ink 57">
                      <a:extLst>
                        <a:ext uri="{FF2B5EF4-FFF2-40B4-BE49-F238E27FC236}">
                          <a16:creationId xmlns:a16="http://schemas.microsoft.com/office/drawing/2014/main" id="{7755D13D-4B1B-EFD3-AD93-FBEE2869ADBD}"/>
                        </a:ext>
                      </a:extLst>
                    </p14:cNvPr>
                    <p14:cNvContentPartPr/>
                    <p14:nvPr/>
                  </p14:nvContentPartPr>
                  <p14:xfrm>
                    <a:off x="9646580" y="2524018"/>
                    <a:ext cx="341462" cy="234715"/>
                  </p14:xfrm>
                </p:contentPart>
              </mc:Choice>
              <mc:Fallback xmlns="">
                <p:pic>
                  <p:nvPicPr>
                    <p:cNvPr id="111" name="Ink 110"/>
                    <p:cNvPicPr/>
                    <p:nvPr/>
                  </p:nvPicPr>
                  <p:blipFill>
                    <a:blip r:embed="rId37"/>
                    <a:stretch>
                      <a:fillRect/>
                    </a:stretch>
                  </p:blipFill>
                  <p:spPr>
                    <a:xfrm>
                      <a:off x="9637575" y="2517178"/>
                      <a:ext cx="364154"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9" name="Ink 58">
                      <a:extLst>
                        <a:ext uri="{FF2B5EF4-FFF2-40B4-BE49-F238E27FC236}">
                          <a16:creationId xmlns:a16="http://schemas.microsoft.com/office/drawing/2014/main" id="{ABFBD9AC-34F8-F204-9AA6-1EC9D6A696F1}"/>
                        </a:ext>
                      </a:extLst>
                    </p14:cNvPr>
                    <p14:cNvContentPartPr/>
                    <p14:nvPr/>
                  </p14:nvContentPartPr>
                  <p14:xfrm>
                    <a:off x="10423820" y="2524018"/>
                    <a:ext cx="341462" cy="234715"/>
                  </p14:xfrm>
                </p:contentPart>
              </mc:Choice>
              <mc:Fallback xmlns="">
                <p:pic>
                  <p:nvPicPr>
                    <p:cNvPr id="112" name="Ink 111"/>
                    <p:cNvPicPr/>
                    <p:nvPr/>
                  </p:nvPicPr>
                  <p:blipFill>
                    <a:blip r:embed="rId37"/>
                    <a:stretch>
                      <a:fillRect/>
                    </a:stretch>
                  </p:blipFill>
                  <p:spPr>
                    <a:xfrm>
                      <a:off x="10414815" y="2517178"/>
                      <a:ext cx="364154"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Ink 59">
                      <a:extLst>
                        <a:ext uri="{FF2B5EF4-FFF2-40B4-BE49-F238E27FC236}">
                          <a16:creationId xmlns:a16="http://schemas.microsoft.com/office/drawing/2014/main" id="{D43177D3-13E0-B304-58C0-B0128D9E9E83}"/>
                        </a:ext>
                      </a:extLst>
                    </p14:cNvPr>
                    <p14:cNvContentPartPr/>
                    <p14:nvPr/>
                  </p14:nvContentPartPr>
                  <p14:xfrm>
                    <a:off x="11170580" y="2524018"/>
                    <a:ext cx="341462" cy="234715"/>
                  </p14:xfrm>
                </p:contentPart>
              </mc:Choice>
              <mc:Fallback xmlns="">
                <p:pic>
                  <p:nvPicPr>
                    <p:cNvPr id="113" name="Ink 112"/>
                    <p:cNvPicPr/>
                    <p:nvPr/>
                  </p:nvPicPr>
                  <p:blipFill>
                    <a:blip r:embed="rId37"/>
                    <a:stretch>
                      <a:fillRect/>
                    </a:stretch>
                  </p:blipFill>
                  <p:spPr>
                    <a:xfrm>
                      <a:off x="11161575" y="2517178"/>
                      <a:ext cx="364154" cy="250555"/>
                    </a:xfrm>
                    <a:prstGeom prst="rect">
                      <a:avLst/>
                    </a:prstGeom>
                  </p:spPr>
                </p:pic>
              </mc:Fallback>
            </mc:AlternateContent>
          </p:grpSp>
          <p:grpSp>
            <p:nvGrpSpPr>
              <p:cNvPr id="44" name="Group 43">
                <a:extLst>
                  <a:ext uri="{FF2B5EF4-FFF2-40B4-BE49-F238E27FC236}">
                    <a16:creationId xmlns:a16="http://schemas.microsoft.com/office/drawing/2014/main" id="{CAA70E89-DC49-4311-5AB9-ECA2C642FA29}"/>
                  </a:ext>
                </a:extLst>
              </p:cNvPr>
              <p:cNvGrpSpPr/>
              <p:nvPr/>
            </p:nvGrpSpPr>
            <p:grpSpPr>
              <a:xfrm>
                <a:off x="8054000" y="4855738"/>
                <a:ext cx="3435182" cy="234715"/>
                <a:chOff x="8076860" y="2524018"/>
                <a:chExt cx="3435182" cy="234715"/>
              </a:xfrm>
            </p:grpSpPr>
            <mc:AlternateContent xmlns:mc="http://schemas.openxmlformats.org/markup-compatibility/2006" xmlns:p14="http://schemas.microsoft.com/office/powerpoint/2010/main">
              <mc:Choice Requires="p14">
                <p:contentPart p14:bwMode="auto" r:id="rId50">
                  <p14:nvContentPartPr>
                    <p14:cNvPr id="51" name="Ink 50">
                      <a:extLst>
                        <a:ext uri="{FF2B5EF4-FFF2-40B4-BE49-F238E27FC236}">
                          <a16:creationId xmlns:a16="http://schemas.microsoft.com/office/drawing/2014/main" id="{9F164080-04E2-4984-AE18-E9252B32B1E0}"/>
                        </a:ext>
                      </a:extLst>
                    </p14:cNvPr>
                    <p14:cNvContentPartPr/>
                    <p14:nvPr/>
                  </p14:nvContentPartPr>
                  <p14:xfrm>
                    <a:off x="8076860" y="2524018"/>
                    <a:ext cx="341462" cy="234715"/>
                  </p14:xfrm>
                </p:contentPart>
              </mc:Choice>
              <mc:Fallback xmlns="">
                <p:pic>
                  <p:nvPicPr>
                    <p:cNvPr id="115" name="Ink 114"/>
                    <p:cNvPicPr/>
                    <p:nvPr/>
                  </p:nvPicPr>
                  <p:blipFill>
                    <a:blip r:embed="rId34"/>
                    <a:stretch>
                      <a:fillRect/>
                    </a:stretch>
                  </p:blipFill>
                  <p:spPr>
                    <a:xfrm>
                      <a:off x="8067865" y="2517178"/>
                      <a:ext cx="364130"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2" name="Ink 51">
                      <a:extLst>
                        <a:ext uri="{FF2B5EF4-FFF2-40B4-BE49-F238E27FC236}">
                          <a16:creationId xmlns:a16="http://schemas.microsoft.com/office/drawing/2014/main" id="{AF137D57-B566-9DE3-8138-0B23990CCC45}"/>
                        </a:ext>
                      </a:extLst>
                    </p14:cNvPr>
                    <p14:cNvContentPartPr/>
                    <p14:nvPr/>
                  </p14:nvContentPartPr>
                  <p14:xfrm>
                    <a:off x="8854100" y="2524018"/>
                    <a:ext cx="341462" cy="234715"/>
                  </p14:xfrm>
                </p:contentPart>
              </mc:Choice>
              <mc:Fallback xmlns="">
                <p:pic>
                  <p:nvPicPr>
                    <p:cNvPr id="116" name="Ink 115"/>
                    <p:cNvPicPr/>
                    <p:nvPr/>
                  </p:nvPicPr>
                  <p:blipFill>
                    <a:blip r:embed="rId34"/>
                    <a:stretch>
                      <a:fillRect/>
                    </a:stretch>
                  </p:blipFill>
                  <p:spPr>
                    <a:xfrm>
                      <a:off x="8845105" y="2517178"/>
                      <a:ext cx="364130"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Ink 52">
                      <a:extLst>
                        <a:ext uri="{FF2B5EF4-FFF2-40B4-BE49-F238E27FC236}">
                          <a16:creationId xmlns:a16="http://schemas.microsoft.com/office/drawing/2014/main" id="{BC3D577C-7F43-E00C-5865-9A8443DC7125}"/>
                        </a:ext>
                      </a:extLst>
                    </p14:cNvPr>
                    <p14:cNvContentPartPr/>
                    <p14:nvPr/>
                  </p14:nvContentPartPr>
                  <p14:xfrm>
                    <a:off x="9646580" y="2524018"/>
                    <a:ext cx="341462" cy="234715"/>
                  </p14:xfrm>
                </p:contentPart>
              </mc:Choice>
              <mc:Fallback xmlns="">
                <p:pic>
                  <p:nvPicPr>
                    <p:cNvPr id="117" name="Ink 116"/>
                    <p:cNvPicPr/>
                    <p:nvPr/>
                  </p:nvPicPr>
                  <p:blipFill>
                    <a:blip r:embed="rId37"/>
                    <a:stretch>
                      <a:fillRect/>
                    </a:stretch>
                  </p:blipFill>
                  <p:spPr>
                    <a:xfrm>
                      <a:off x="9637575" y="2517178"/>
                      <a:ext cx="364154"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Ink 53">
                      <a:extLst>
                        <a:ext uri="{FF2B5EF4-FFF2-40B4-BE49-F238E27FC236}">
                          <a16:creationId xmlns:a16="http://schemas.microsoft.com/office/drawing/2014/main" id="{971589D3-4F2C-279E-D162-F43297AA3687}"/>
                        </a:ext>
                      </a:extLst>
                    </p14:cNvPr>
                    <p14:cNvContentPartPr/>
                    <p14:nvPr/>
                  </p14:nvContentPartPr>
                  <p14:xfrm>
                    <a:off x="10423820" y="2524018"/>
                    <a:ext cx="341462" cy="234715"/>
                  </p14:xfrm>
                </p:contentPart>
              </mc:Choice>
              <mc:Fallback xmlns="">
                <p:pic>
                  <p:nvPicPr>
                    <p:cNvPr id="118" name="Ink 117"/>
                    <p:cNvPicPr/>
                    <p:nvPr/>
                  </p:nvPicPr>
                  <p:blipFill>
                    <a:blip r:embed="rId37"/>
                    <a:stretch>
                      <a:fillRect/>
                    </a:stretch>
                  </p:blipFill>
                  <p:spPr>
                    <a:xfrm>
                      <a:off x="10414815" y="2517178"/>
                      <a:ext cx="364154"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5" name="Ink 54">
                      <a:extLst>
                        <a:ext uri="{FF2B5EF4-FFF2-40B4-BE49-F238E27FC236}">
                          <a16:creationId xmlns:a16="http://schemas.microsoft.com/office/drawing/2014/main" id="{872F6547-D5BB-E7C5-0F47-C6B09FF8D5D5}"/>
                        </a:ext>
                      </a:extLst>
                    </p14:cNvPr>
                    <p14:cNvContentPartPr/>
                    <p14:nvPr/>
                  </p14:nvContentPartPr>
                  <p14:xfrm>
                    <a:off x="11170580" y="2524018"/>
                    <a:ext cx="341462" cy="234715"/>
                  </p14:xfrm>
                </p:contentPart>
              </mc:Choice>
              <mc:Fallback xmlns="">
                <p:pic>
                  <p:nvPicPr>
                    <p:cNvPr id="119" name="Ink 118"/>
                    <p:cNvPicPr/>
                    <p:nvPr/>
                  </p:nvPicPr>
                  <p:blipFill>
                    <a:blip r:embed="rId37"/>
                    <a:stretch>
                      <a:fillRect/>
                    </a:stretch>
                  </p:blipFill>
                  <p:spPr>
                    <a:xfrm>
                      <a:off x="11161575" y="2517178"/>
                      <a:ext cx="364154" cy="250555"/>
                    </a:xfrm>
                    <a:prstGeom prst="rect">
                      <a:avLst/>
                    </a:prstGeom>
                  </p:spPr>
                </p:pic>
              </mc:Fallback>
            </mc:AlternateContent>
          </p:grpSp>
          <p:grpSp>
            <p:nvGrpSpPr>
              <p:cNvPr id="45" name="Group 44">
                <a:extLst>
                  <a:ext uri="{FF2B5EF4-FFF2-40B4-BE49-F238E27FC236}">
                    <a16:creationId xmlns:a16="http://schemas.microsoft.com/office/drawing/2014/main" id="{3C357CC7-37D1-1807-B880-3588C7C279A9}"/>
                  </a:ext>
                </a:extLst>
              </p:cNvPr>
              <p:cNvGrpSpPr/>
              <p:nvPr/>
            </p:nvGrpSpPr>
            <p:grpSpPr>
              <a:xfrm>
                <a:off x="8054000" y="5632978"/>
                <a:ext cx="3435182" cy="234715"/>
                <a:chOff x="8076860" y="2524018"/>
                <a:chExt cx="3435182" cy="234715"/>
              </a:xfrm>
            </p:grpSpPr>
            <mc:AlternateContent xmlns:mc="http://schemas.openxmlformats.org/markup-compatibility/2006" xmlns:p14="http://schemas.microsoft.com/office/powerpoint/2010/main">
              <mc:Choice Requires="p14">
                <p:contentPart p14:bwMode="auto" r:id="rId55">
                  <p14:nvContentPartPr>
                    <p14:cNvPr id="46" name="Ink 45">
                      <a:extLst>
                        <a:ext uri="{FF2B5EF4-FFF2-40B4-BE49-F238E27FC236}">
                          <a16:creationId xmlns:a16="http://schemas.microsoft.com/office/drawing/2014/main" id="{DE0213D2-E47D-74A3-A0F7-15EBAF8F0DD1}"/>
                        </a:ext>
                      </a:extLst>
                    </p14:cNvPr>
                    <p14:cNvContentPartPr/>
                    <p14:nvPr/>
                  </p14:nvContentPartPr>
                  <p14:xfrm>
                    <a:off x="8076860" y="2524018"/>
                    <a:ext cx="341462" cy="234715"/>
                  </p14:xfrm>
                </p:contentPart>
              </mc:Choice>
              <mc:Fallback xmlns="">
                <p:pic>
                  <p:nvPicPr>
                    <p:cNvPr id="121" name="Ink 120"/>
                    <p:cNvPicPr/>
                    <p:nvPr/>
                  </p:nvPicPr>
                  <p:blipFill>
                    <a:blip r:embed="rId34"/>
                    <a:stretch>
                      <a:fillRect/>
                    </a:stretch>
                  </p:blipFill>
                  <p:spPr>
                    <a:xfrm>
                      <a:off x="8067865" y="2517178"/>
                      <a:ext cx="364130"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a:extLst>
                        <a:ext uri="{FF2B5EF4-FFF2-40B4-BE49-F238E27FC236}">
                          <a16:creationId xmlns:a16="http://schemas.microsoft.com/office/drawing/2014/main" id="{4C13F71B-FD0D-8278-3B91-C1C53790ADC4}"/>
                        </a:ext>
                      </a:extLst>
                    </p14:cNvPr>
                    <p14:cNvContentPartPr/>
                    <p14:nvPr/>
                  </p14:nvContentPartPr>
                  <p14:xfrm>
                    <a:off x="8854100" y="2524018"/>
                    <a:ext cx="341462" cy="234715"/>
                  </p14:xfrm>
                </p:contentPart>
              </mc:Choice>
              <mc:Fallback xmlns="">
                <p:pic>
                  <p:nvPicPr>
                    <p:cNvPr id="122" name="Ink 121"/>
                    <p:cNvPicPr/>
                    <p:nvPr/>
                  </p:nvPicPr>
                  <p:blipFill>
                    <a:blip r:embed="rId34"/>
                    <a:stretch>
                      <a:fillRect/>
                    </a:stretch>
                  </p:blipFill>
                  <p:spPr>
                    <a:xfrm>
                      <a:off x="8845105" y="2517178"/>
                      <a:ext cx="364130"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8" name="Ink 47">
                      <a:extLst>
                        <a:ext uri="{FF2B5EF4-FFF2-40B4-BE49-F238E27FC236}">
                          <a16:creationId xmlns:a16="http://schemas.microsoft.com/office/drawing/2014/main" id="{CC06CB09-ACDE-6237-449D-2E480DA44FB3}"/>
                        </a:ext>
                      </a:extLst>
                    </p14:cNvPr>
                    <p14:cNvContentPartPr/>
                    <p14:nvPr/>
                  </p14:nvContentPartPr>
                  <p14:xfrm>
                    <a:off x="9646580" y="2524018"/>
                    <a:ext cx="341462" cy="234715"/>
                  </p14:xfrm>
                </p:contentPart>
              </mc:Choice>
              <mc:Fallback xmlns="">
                <p:pic>
                  <p:nvPicPr>
                    <p:cNvPr id="123" name="Ink 122"/>
                    <p:cNvPicPr/>
                    <p:nvPr/>
                  </p:nvPicPr>
                  <p:blipFill>
                    <a:blip r:embed="rId37"/>
                    <a:stretch>
                      <a:fillRect/>
                    </a:stretch>
                  </p:blipFill>
                  <p:spPr>
                    <a:xfrm>
                      <a:off x="9637575" y="2517178"/>
                      <a:ext cx="364154"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Ink 48">
                      <a:extLst>
                        <a:ext uri="{FF2B5EF4-FFF2-40B4-BE49-F238E27FC236}">
                          <a16:creationId xmlns:a16="http://schemas.microsoft.com/office/drawing/2014/main" id="{C7B2C0BC-1645-587D-FFEC-B95138774308}"/>
                        </a:ext>
                      </a:extLst>
                    </p14:cNvPr>
                    <p14:cNvContentPartPr/>
                    <p14:nvPr/>
                  </p14:nvContentPartPr>
                  <p14:xfrm>
                    <a:off x="10423820" y="2524018"/>
                    <a:ext cx="341462" cy="234715"/>
                  </p14:xfrm>
                </p:contentPart>
              </mc:Choice>
              <mc:Fallback xmlns="">
                <p:pic>
                  <p:nvPicPr>
                    <p:cNvPr id="124" name="Ink 123"/>
                    <p:cNvPicPr/>
                    <p:nvPr/>
                  </p:nvPicPr>
                  <p:blipFill>
                    <a:blip r:embed="rId37"/>
                    <a:stretch>
                      <a:fillRect/>
                    </a:stretch>
                  </p:blipFill>
                  <p:spPr>
                    <a:xfrm>
                      <a:off x="10414815" y="2517178"/>
                      <a:ext cx="364154" cy="250555"/>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Ink 49">
                      <a:extLst>
                        <a:ext uri="{FF2B5EF4-FFF2-40B4-BE49-F238E27FC236}">
                          <a16:creationId xmlns:a16="http://schemas.microsoft.com/office/drawing/2014/main" id="{1AF77A98-354C-5FCB-769B-5FD6A1974D6C}"/>
                        </a:ext>
                      </a:extLst>
                    </p14:cNvPr>
                    <p14:cNvContentPartPr/>
                    <p14:nvPr/>
                  </p14:nvContentPartPr>
                  <p14:xfrm>
                    <a:off x="11170580" y="2524018"/>
                    <a:ext cx="341462" cy="234715"/>
                  </p14:xfrm>
                </p:contentPart>
              </mc:Choice>
              <mc:Fallback xmlns="">
                <p:pic>
                  <p:nvPicPr>
                    <p:cNvPr id="125" name="Ink 124"/>
                    <p:cNvPicPr/>
                    <p:nvPr/>
                  </p:nvPicPr>
                  <p:blipFill>
                    <a:blip r:embed="rId37"/>
                    <a:stretch>
                      <a:fillRect/>
                    </a:stretch>
                  </p:blipFill>
                  <p:spPr>
                    <a:xfrm>
                      <a:off x="11161575" y="2517178"/>
                      <a:ext cx="364154" cy="250555"/>
                    </a:xfrm>
                    <a:prstGeom prst="rect">
                      <a:avLst/>
                    </a:prstGeom>
                  </p:spPr>
                </p:pic>
              </mc:Fallback>
            </mc:AlternateContent>
          </p:grpSp>
        </p:grpSp>
        <p:sp>
          <p:nvSpPr>
            <p:cNvPr id="40" name="Rectangle 39">
              <a:extLst>
                <a:ext uri="{FF2B5EF4-FFF2-40B4-BE49-F238E27FC236}">
                  <a16:creationId xmlns:a16="http://schemas.microsoft.com/office/drawing/2014/main" id="{5B1ED5C4-55F0-2792-CFD2-80B18F83E82C}"/>
                </a:ext>
              </a:extLst>
            </p:cNvPr>
            <p:cNvSpPr/>
            <p:nvPr/>
          </p:nvSpPr>
          <p:spPr>
            <a:xfrm>
              <a:off x="8159116" y="-33438"/>
              <a:ext cx="2429040" cy="789809"/>
            </a:xfrm>
            <a:prstGeom prst="rect">
              <a:avLst/>
            </a:prstGeom>
          </p:spPr>
          <p:txBody>
            <a:bodyPr wrap="none">
              <a:spAutoFit/>
            </a:bodyPr>
            <a:lstStyle/>
            <a:p>
              <a:r>
                <a:rPr lang="en-US" sz="2000" dirty="0">
                  <a:solidFill>
                    <a:srgbClr val="FF0000"/>
                  </a:solidFill>
                </a:rPr>
                <a:t>shift error</a:t>
              </a:r>
              <a:endParaRPr lang="en-US" sz="2000" dirty="0"/>
            </a:p>
          </p:txBody>
        </p:sp>
      </p:grpSp>
      <p:grpSp>
        <p:nvGrpSpPr>
          <p:cNvPr id="71" name="Group 70">
            <a:extLst>
              <a:ext uri="{FF2B5EF4-FFF2-40B4-BE49-F238E27FC236}">
                <a16:creationId xmlns:a16="http://schemas.microsoft.com/office/drawing/2014/main" id="{CD676ABD-C662-BEE2-BD12-DBF6CBB2BD4C}"/>
              </a:ext>
            </a:extLst>
          </p:cNvPr>
          <p:cNvGrpSpPr/>
          <p:nvPr/>
        </p:nvGrpSpPr>
        <p:grpSpPr>
          <a:xfrm>
            <a:off x="5961422" y="3966609"/>
            <a:ext cx="3454913" cy="888390"/>
            <a:chOff x="1164645" y="3392589"/>
            <a:chExt cx="5086179" cy="1307851"/>
          </a:xfrm>
        </p:grpSpPr>
        <p:pic>
          <p:nvPicPr>
            <p:cNvPr id="72" name="Picture 71">
              <a:extLst>
                <a:ext uri="{FF2B5EF4-FFF2-40B4-BE49-F238E27FC236}">
                  <a16:creationId xmlns:a16="http://schemas.microsoft.com/office/drawing/2014/main" id="{6A029171-FD64-F7D2-C43C-9223327DD377}"/>
                </a:ext>
              </a:extLst>
            </p:cNvPr>
            <p:cNvPicPr>
              <a:picLocks noChangeAspect="1"/>
            </p:cNvPicPr>
            <p:nvPr/>
          </p:nvPicPr>
          <p:blipFill rotWithShape="1">
            <a:blip r:embed="rId60"/>
            <a:srcRect b="53324"/>
            <a:stretch/>
          </p:blipFill>
          <p:spPr>
            <a:xfrm>
              <a:off x="1164645" y="3392589"/>
              <a:ext cx="2487382" cy="1069947"/>
            </a:xfrm>
            <a:prstGeom prst="rect">
              <a:avLst/>
            </a:prstGeom>
          </p:spPr>
        </p:pic>
        <p:pic>
          <p:nvPicPr>
            <p:cNvPr id="73" name="Picture 72">
              <a:extLst>
                <a:ext uri="{FF2B5EF4-FFF2-40B4-BE49-F238E27FC236}">
                  <a16:creationId xmlns:a16="http://schemas.microsoft.com/office/drawing/2014/main" id="{C3589273-8AA1-4D63-6D8B-6E01C8C4F079}"/>
                </a:ext>
              </a:extLst>
            </p:cNvPr>
            <p:cNvPicPr>
              <a:picLocks noChangeAspect="1"/>
            </p:cNvPicPr>
            <p:nvPr/>
          </p:nvPicPr>
          <p:blipFill rotWithShape="1">
            <a:blip r:embed="rId60"/>
            <a:srcRect t="47309"/>
            <a:stretch/>
          </p:blipFill>
          <p:spPr>
            <a:xfrm>
              <a:off x="3763439" y="3492607"/>
              <a:ext cx="2487385" cy="1207833"/>
            </a:xfrm>
            <a:prstGeom prst="rect">
              <a:avLst/>
            </a:prstGeom>
          </p:spPr>
        </p:pic>
      </p:grpSp>
      <p:sp>
        <p:nvSpPr>
          <p:cNvPr id="74" name="Rectangle 73">
            <a:extLst>
              <a:ext uri="{FF2B5EF4-FFF2-40B4-BE49-F238E27FC236}">
                <a16:creationId xmlns:a16="http://schemas.microsoft.com/office/drawing/2014/main" id="{174C0068-DB7D-7154-7273-D5D9F1DD4A95}"/>
              </a:ext>
            </a:extLst>
          </p:cNvPr>
          <p:cNvSpPr/>
          <p:nvPr/>
        </p:nvSpPr>
        <p:spPr>
          <a:xfrm>
            <a:off x="6798940" y="3604251"/>
            <a:ext cx="184731" cy="369332"/>
          </a:xfrm>
          <a:prstGeom prst="rect">
            <a:avLst/>
          </a:prstGeom>
        </p:spPr>
        <p:txBody>
          <a:bodyPr wrap="square">
            <a:spAutoFit/>
          </a:bodyPr>
          <a:lstStyle/>
          <a:p>
            <a:endParaRPr lang="en-US" dirty="0"/>
          </a:p>
        </p:txBody>
      </p:sp>
      <p:sp>
        <p:nvSpPr>
          <p:cNvPr id="82" name="TextBox 81">
            <a:extLst>
              <a:ext uri="{FF2B5EF4-FFF2-40B4-BE49-F238E27FC236}">
                <a16:creationId xmlns:a16="http://schemas.microsoft.com/office/drawing/2014/main" id="{93CE6B25-FB39-55CC-885D-0C0433EB8A47}"/>
              </a:ext>
            </a:extLst>
          </p:cNvPr>
          <p:cNvSpPr txBox="1"/>
          <p:nvPr/>
        </p:nvSpPr>
        <p:spPr>
          <a:xfrm>
            <a:off x="6096000" y="4854999"/>
            <a:ext cx="3571576"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GKP codes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solidFill>
                  <a:prstClr val="black"/>
                </a:solidFill>
              </a:rPr>
              <a:t>P</a:t>
            </a:r>
            <a:r>
              <a:rPr lang="en-US" sz="1800" dirty="0">
                <a:solidFill>
                  <a:prstClr val="black"/>
                </a:solidFill>
              </a:rPr>
              <a:t>rotect against small </a:t>
            </a:r>
            <a:r>
              <a:rPr lang="en-US" sz="1800" b="1" dirty="0">
                <a:solidFill>
                  <a:prstClr val="black"/>
                </a:solidFill>
              </a:rPr>
              <a:t>simultaneous shifts</a:t>
            </a:r>
            <a:r>
              <a:rPr lang="en-US" sz="1800" dirty="0">
                <a:solidFill>
                  <a:prstClr val="black"/>
                </a:solidFill>
              </a:rPr>
              <a:t> in both position and momentum.</a:t>
            </a:r>
            <a:endParaRPr lang="en-US"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Syndromes are modular position and momentum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quadratures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98DE351-6FA1-C66B-DCA9-5BB6840D7781}"/>
              </a:ext>
            </a:extLst>
          </p:cNvPr>
          <p:cNvCxnSpPr>
            <a:stCxn id="3" idx="2"/>
          </p:cNvCxnSpPr>
          <p:nvPr/>
        </p:nvCxnSpPr>
        <p:spPr>
          <a:xfrm flipH="1">
            <a:off x="6096000" y="616731"/>
            <a:ext cx="44" cy="6328818"/>
          </a:xfrm>
          <a:prstGeom prst="line">
            <a:avLst/>
          </a:prstGeom>
        </p:spPr>
        <p:style>
          <a:lnRef idx="3">
            <a:schemeClr val="dk1"/>
          </a:lnRef>
          <a:fillRef idx="0">
            <a:schemeClr val="dk1"/>
          </a:fillRef>
          <a:effectRef idx="2">
            <a:schemeClr val="dk1"/>
          </a:effectRef>
          <a:fontRef idx="minor">
            <a:schemeClr val="tx1"/>
          </a:fontRef>
        </p:style>
      </p:cxnSp>
      <p:sp>
        <p:nvSpPr>
          <p:cNvPr id="84" name="TextBox 83">
            <a:extLst>
              <a:ext uri="{FF2B5EF4-FFF2-40B4-BE49-F238E27FC236}">
                <a16:creationId xmlns:a16="http://schemas.microsoft.com/office/drawing/2014/main" id="{4CB06D2B-15DF-2291-F91D-7962729C54D2}"/>
              </a:ext>
            </a:extLst>
          </p:cNvPr>
          <p:cNvSpPr txBox="1"/>
          <p:nvPr/>
        </p:nvSpPr>
        <p:spPr>
          <a:xfrm>
            <a:off x="6087712" y="1408523"/>
            <a:ext cx="2669393" cy="230832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Two-legged cat code</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solidFill>
                  <a:prstClr val="black"/>
                </a:solidFill>
                <a:latin typeface="Calibri" panose="020F0502020204030204"/>
              </a:rPr>
              <a:t>CV analogue of rep. code vs rotational errors.</a:t>
            </a:r>
            <a:endPar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solidFill>
                  <a:prstClr val="black"/>
                </a:solidFill>
                <a:latin typeface="Calibri" panose="020F0502020204030204"/>
              </a:rPr>
              <a:t>Deep connections to 1D/2D classical </a:t>
            </a:r>
            <a:r>
              <a:rPr lang="en-US" sz="1600" dirty="0" err="1">
                <a:solidFill>
                  <a:prstClr val="black"/>
                </a:solidFill>
                <a:latin typeface="Calibri" panose="020F0502020204030204"/>
              </a:rPr>
              <a:t>Ising</a:t>
            </a:r>
            <a:r>
              <a:rPr lang="en-US" sz="1600" dirty="0">
                <a:solidFill>
                  <a:prstClr val="black"/>
                </a:solidFill>
                <a:latin typeface="Calibri" panose="020F0502020204030204"/>
              </a:rPr>
              <a:t> models.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Practical dissipative</a:t>
            </a:r>
            <a:r>
              <a:rPr lang="en-US" sz="1600" dirty="0">
                <a:solidFill>
                  <a:prstClr val="black"/>
                </a:solidFill>
                <a:latin typeface="Calibri" panose="020F0502020204030204"/>
              </a:rPr>
              <a:t> stabilization scheme.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Bias-preserving gates.</a:t>
            </a:r>
            <a:endParaRPr kumimoji="0" lang="en-US" sz="160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17BD0B1B-B865-EB81-14F8-95FBBE2C94C5}"/>
              </a:ext>
            </a:extLst>
          </p:cNvPr>
          <p:cNvGrpSpPr/>
          <p:nvPr/>
        </p:nvGrpSpPr>
        <p:grpSpPr>
          <a:xfrm>
            <a:off x="6356214" y="707917"/>
            <a:ext cx="3536653" cy="505870"/>
            <a:chOff x="6356214" y="707917"/>
            <a:chExt cx="3536653" cy="505870"/>
          </a:xfrm>
        </p:grpSpPr>
        <p:pic>
          <p:nvPicPr>
            <p:cNvPr id="90" name="Picture 89">
              <a:extLst>
                <a:ext uri="{FF2B5EF4-FFF2-40B4-BE49-F238E27FC236}">
                  <a16:creationId xmlns:a16="http://schemas.microsoft.com/office/drawing/2014/main" id="{7A1DBFD8-A09F-86B2-7E49-74FF354CB602}"/>
                </a:ext>
              </a:extLst>
            </p:cNvPr>
            <p:cNvPicPr>
              <a:picLocks noChangeAspect="1"/>
            </p:cNvPicPr>
            <p:nvPr/>
          </p:nvPicPr>
          <p:blipFill rotWithShape="1">
            <a:blip r:embed="rId61"/>
            <a:srcRect t="-4699" r="69485"/>
            <a:stretch/>
          </p:blipFill>
          <p:spPr>
            <a:xfrm>
              <a:off x="6356214" y="707917"/>
              <a:ext cx="1294824" cy="497875"/>
            </a:xfrm>
            <a:prstGeom prst="rect">
              <a:avLst/>
            </a:prstGeom>
          </p:spPr>
        </p:pic>
        <p:pic>
          <p:nvPicPr>
            <p:cNvPr id="92" name="Picture 91">
              <a:extLst>
                <a:ext uri="{FF2B5EF4-FFF2-40B4-BE49-F238E27FC236}">
                  <a16:creationId xmlns:a16="http://schemas.microsoft.com/office/drawing/2014/main" id="{A0F49B9D-8BDA-A98D-98AA-0F5E91946B48}"/>
                </a:ext>
              </a:extLst>
            </p:cNvPr>
            <p:cNvPicPr>
              <a:picLocks noChangeAspect="1"/>
            </p:cNvPicPr>
            <p:nvPr/>
          </p:nvPicPr>
          <p:blipFill rotWithShape="1">
            <a:blip r:embed="rId61"/>
            <a:srcRect l="59256" t="6901"/>
            <a:stretch/>
          </p:blipFill>
          <p:spPr>
            <a:xfrm>
              <a:off x="8164015" y="771071"/>
              <a:ext cx="1728852" cy="442716"/>
            </a:xfrm>
            <a:prstGeom prst="rect">
              <a:avLst/>
            </a:prstGeom>
          </p:spPr>
        </p:pic>
      </p:grpSp>
      <p:pic>
        <p:nvPicPr>
          <p:cNvPr id="99" name="Picture 98">
            <a:extLst>
              <a:ext uri="{FF2B5EF4-FFF2-40B4-BE49-F238E27FC236}">
                <a16:creationId xmlns:a16="http://schemas.microsoft.com/office/drawing/2014/main" id="{837B11A0-A956-CD39-5764-6C526825C2E7}"/>
              </a:ext>
            </a:extLst>
          </p:cNvPr>
          <p:cNvPicPr>
            <a:picLocks noChangeAspect="1"/>
          </p:cNvPicPr>
          <p:nvPr/>
        </p:nvPicPr>
        <p:blipFill>
          <a:blip r:embed="rId62"/>
          <a:stretch>
            <a:fillRect/>
          </a:stretch>
        </p:blipFill>
        <p:spPr>
          <a:xfrm rot="5400000" flipH="1">
            <a:off x="11476819" y="2050089"/>
            <a:ext cx="361112" cy="391844"/>
          </a:xfrm>
          <a:prstGeom prst="rect">
            <a:avLst/>
          </a:prstGeom>
        </p:spPr>
      </p:pic>
      <p:pic>
        <p:nvPicPr>
          <p:cNvPr id="100" name="Picture 99">
            <a:extLst>
              <a:ext uri="{FF2B5EF4-FFF2-40B4-BE49-F238E27FC236}">
                <a16:creationId xmlns:a16="http://schemas.microsoft.com/office/drawing/2014/main" id="{703DFDEE-6B77-9AA5-C64F-C167A53A057D}"/>
              </a:ext>
            </a:extLst>
          </p:cNvPr>
          <p:cNvPicPr>
            <a:picLocks noChangeAspect="1"/>
          </p:cNvPicPr>
          <p:nvPr/>
        </p:nvPicPr>
        <p:blipFill>
          <a:blip r:embed="rId63"/>
          <a:stretch>
            <a:fillRect/>
          </a:stretch>
        </p:blipFill>
        <p:spPr>
          <a:xfrm rot="5400000" flipH="1">
            <a:off x="9598552" y="2048172"/>
            <a:ext cx="361112" cy="399528"/>
          </a:xfrm>
          <a:prstGeom prst="rect">
            <a:avLst/>
          </a:prstGeom>
        </p:spPr>
      </p:pic>
      <p:cxnSp>
        <p:nvCxnSpPr>
          <p:cNvPr id="110" name="Straight Arrow Connector 109">
            <a:extLst>
              <a:ext uri="{FF2B5EF4-FFF2-40B4-BE49-F238E27FC236}">
                <a16:creationId xmlns:a16="http://schemas.microsoft.com/office/drawing/2014/main" id="{79FC7C78-B883-8A06-C886-EE6A0D0EA1D2}"/>
              </a:ext>
            </a:extLst>
          </p:cNvPr>
          <p:cNvCxnSpPr/>
          <p:nvPr/>
        </p:nvCxnSpPr>
        <p:spPr>
          <a:xfrm>
            <a:off x="9732304" y="2622121"/>
            <a:ext cx="963338" cy="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29000E39-B37E-C1A7-424D-03ECC0F2C4CF}"/>
                  </a:ext>
                </a:extLst>
              </p:cNvPr>
              <p:cNvSpPr txBox="1"/>
              <p:nvPr/>
            </p:nvSpPr>
            <p:spPr>
              <a:xfrm>
                <a:off x="9911715" y="2581801"/>
                <a:ext cx="47045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𝛼</m:t>
                      </m:r>
                    </m:oMath>
                  </m:oMathPara>
                </a14:m>
                <a:endParaRPr lang="en-US" sz="2600" dirty="0"/>
              </a:p>
            </p:txBody>
          </p:sp>
        </mc:Choice>
        <mc:Fallback xmlns="">
          <p:sp>
            <p:nvSpPr>
              <p:cNvPr id="111" name="TextBox 110">
                <a:extLst>
                  <a:ext uri="{FF2B5EF4-FFF2-40B4-BE49-F238E27FC236}">
                    <a16:creationId xmlns:a16="http://schemas.microsoft.com/office/drawing/2014/main" id="{29000E39-B37E-C1A7-424D-03ECC0F2C4CF}"/>
                  </a:ext>
                </a:extLst>
              </p:cNvPr>
              <p:cNvSpPr txBox="1">
                <a:spLocks noRot="1" noChangeAspect="1" noMove="1" noResize="1" noEditPoints="1" noAdjustHandles="1" noChangeArrowheads="1" noChangeShapeType="1" noTextEdit="1"/>
              </p:cNvSpPr>
              <p:nvPr/>
            </p:nvSpPr>
            <p:spPr>
              <a:xfrm>
                <a:off x="9911715" y="2581801"/>
                <a:ext cx="470450" cy="492443"/>
              </a:xfrm>
              <a:prstGeom prst="rect">
                <a:avLst/>
              </a:prstGeom>
              <a:blipFill>
                <a:blip r:embed="rId69"/>
                <a:stretch>
                  <a:fillRect/>
                </a:stretch>
              </a:blipFill>
            </p:spPr>
            <p:txBody>
              <a:bodyPr/>
              <a:lstStyle/>
              <a:p>
                <a:r>
                  <a:rPr lang="en-US">
                    <a:noFill/>
                  </a:rPr>
                  <a:t> </a:t>
                </a:r>
              </a:p>
            </p:txBody>
          </p:sp>
        </mc:Fallback>
      </mc:AlternateContent>
      <p:grpSp>
        <p:nvGrpSpPr>
          <p:cNvPr id="121" name="Group 120">
            <a:extLst>
              <a:ext uri="{FF2B5EF4-FFF2-40B4-BE49-F238E27FC236}">
                <a16:creationId xmlns:a16="http://schemas.microsoft.com/office/drawing/2014/main" id="{D5A8AE64-4AD4-3A0A-5852-F3E74FDBED5E}"/>
              </a:ext>
            </a:extLst>
          </p:cNvPr>
          <p:cNvGrpSpPr/>
          <p:nvPr/>
        </p:nvGrpSpPr>
        <p:grpSpPr>
          <a:xfrm>
            <a:off x="11157097" y="1432753"/>
            <a:ext cx="488160" cy="744120"/>
            <a:chOff x="11157097" y="1432753"/>
            <a:chExt cx="488160" cy="744120"/>
          </a:xfrm>
        </p:grpSpPr>
        <mc:AlternateContent xmlns:mc="http://schemas.openxmlformats.org/markup-compatibility/2006" xmlns:p14="http://schemas.microsoft.com/office/powerpoint/2010/main">
          <mc:Choice Requires="p14">
            <p:contentPart p14:bwMode="auto" r:id="rId70">
              <p14:nvContentPartPr>
                <p14:cNvPr id="114" name="Ink 113">
                  <a:extLst>
                    <a:ext uri="{FF2B5EF4-FFF2-40B4-BE49-F238E27FC236}">
                      <a16:creationId xmlns:a16="http://schemas.microsoft.com/office/drawing/2014/main" id="{356E27F0-C178-1A1F-E231-A4FB41B849AF}"/>
                    </a:ext>
                  </a:extLst>
                </p14:cNvPr>
                <p14:cNvContentPartPr/>
                <p14:nvPr/>
              </p14:nvContentPartPr>
              <p14:xfrm>
                <a:off x="11192017" y="1486393"/>
                <a:ext cx="452160" cy="690480"/>
              </p14:xfrm>
            </p:contentPart>
          </mc:Choice>
          <mc:Fallback xmlns="">
            <p:pic>
              <p:nvPicPr>
                <p:cNvPr id="114" name="Ink 113">
                  <a:extLst>
                    <a:ext uri="{FF2B5EF4-FFF2-40B4-BE49-F238E27FC236}">
                      <a16:creationId xmlns:a16="http://schemas.microsoft.com/office/drawing/2014/main" id="{356E27F0-C178-1A1F-E231-A4FB41B849AF}"/>
                    </a:ext>
                  </a:extLst>
                </p:cNvPr>
                <p:cNvPicPr/>
                <p:nvPr/>
              </p:nvPicPr>
              <p:blipFill>
                <a:blip r:embed="rId71"/>
                <a:stretch>
                  <a:fillRect/>
                </a:stretch>
              </p:blipFill>
              <p:spPr>
                <a:xfrm>
                  <a:off x="11183377" y="1477753"/>
                  <a:ext cx="469800" cy="708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5" name="Ink 114">
                  <a:extLst>
                    <a:ext uri="{FF2B5EF4-FFF2-40B4-BE49-F238E27FC236}">
                      <a16:creationId xmlns:a16="http://schemas.microsoft.com/office/drawing/2014/main" id="{0C9028B3-71FC-7A0B-56FC-A8B4017A53CA}"/>
                    </a:ext>
                  </a:extLst>
                </p14:cNvPr>
                <p14:cNvContentPartPr/>
                <p14:nvPr/>
              </p14:nvContentPartPr>
              <p14:xfrm>
                <a:off x="11188057" y="1459393"/>
                <a:ext cx="265680" cy="273240"/>
              </p14:xfrm>
            </p:contentPart>
          </mc:Choice>
          <mc:Fallback xmlns="">
            <p:pic>
              <p:nvPicPr>
                <p:cNvPr id="115" name="Ink 114">
                  <a:extLst>
                    <a:ext uri="{FF2B5EF4-FFF2-40B4-BE49-F238E27FC236}">
                      <a16:creationId xmlns:a16="http://schemas.microsoft.com/office/drawing/2014/main" id="{0C9028B3-71FC-7A0B-56FC-A8B4017A53CA}"/>
                    </a:ext>
                  </a:extLst>
                </p:cNvPr>
                <p:cNvPicPr/>
                <p:nvPr/>
              </p:nvPicPr>
              <p:blipFill>
                <a:blip r:embed="rId73"/>
                <a:stretch>
                  <a:fillRect/>
                </a:stretch>
              </p:blipFill>
              <p:spPr>
                <a:xfrm>
                  <a:off x="11179057" y="1450753"/>
                  <a:ext cx="2833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6" name="Ink 115">
                  <a:extLst>
                    <a:ext uri="{FF2B5EF4-FFF2-40B4-BE49-F238E27FC236}">
                      <a16:creationId xmlns:a16="http://schemas.microsoft.com/office/drawing/2014/main" id="{09B98D8E-B7AA-7BDB-99C5-6D293D2956F3}"/>
                    </a:ext>
                  </a:extLst>
                </p14:cNvPr>
                <p14:cNvContentPartPr/>
                <p14:nvPr/>
              </p14:nvContentPartPr>
              <p14:xfrm>
                <a:off x="11184817" y="1463353"/>
                <a:ext cx="460440" cy="704160"/>
              </p14:xfrm>
            </p:contentPart>
          </mc:Choice>
          <mc:Fallback xmlns="">
            <p:pic>
              <p:nvPicPr>
                <p:cNvPr id="116" name="Ink 115">
                  <a:extLst>
                    <a:ext uri="{FF2B5EF4-FFF2-40B4-BE49-F238E27FC236}">
                      <a16:creationId xmlns:a16="http://schemas.microsoft.com/office/drawing/2014/main" id="{09B98D8E-B7AA-7BDB-99C5-6D293D2956F3}"/>
                    </a:ext>
                  </a:extLst>
                </p:cNvPr>
                <p:cNvPicPr/>
                <p:nvPr/>
              </p:nvPicPr>
              <p:blipFill>
                <a:blip r:embed="rId75"/>
                <a:stretch>
                  <a:fillRect/>
                </a:stretch>
              </p:blipFill>
              <p:spPr>
                <a:xfrm>
                  <a:off x="11175817" y="1454713"/>
                  <a:ext cx="478080" cy="721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7" name="Ink 116">
                  <a:extLst>
                    <a:ext uri="{FF2B5EF4-FFF2-40B4-BE49-F238E27FC236}">
                      <a16:creationId xmlns:a16="http://schemas.microsoft.com/office/drawing/2014/main" id="{F3037E40-B1B7-4B27-A1CA-5C961291B89E}"/>
                    </a:ext>
                  </a:extLst>
                </p14:cNvPr>
                <p14:cNvContentPartPr/>
                <p14:nvPr/>
              </p14:nvContentPartPr>
              <p14:xfrm>
                <a:off x="11157097" y="1461193"/>
                <a:ext cx="86760" cy="286200"/>
              </p14:xfrm>
            </p:contentPart>
          </mc:Choice>
          <mc:Fallback xmlns="">
            <p:pic>
              <p:nvPicPr>
                <p:cNvPr id="117" name="Ink 116">
                  <a:extLst>
                    <a:ext uri="{FF2B5EF4-FFF2-40B4-BE49-F238E27FC236}">
                      <a16:creationId xmlns:a16="http://schemas.microsoft.com/office/drawing/2014/main" id="{F3037E40-B1B7-4B27-A1CA-5C961291B89E}"/>
                    </a:ext>
                  </a:extLst>
                </p:cNvPr>
                <p:cNvPicPr/>
                <p:nvPr/>
              </p:nvPicPr>
              <p:blipFill>
                <a:blip r:embed="rId77"/>
                <a:stretch>
                  <a:fillRect/>
                </a:stretch>
              </p:blipFill>
              <p:spPr>
                <a:xfrm>
                  <a:off x="11148457" y="1452553"/>
                  <a:ext cx="1044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18" name="Ink 117">
                  <a:extLst>
                    <a:ext uri="{FF2B5EF4-FFF2-40B4-BE49-F238E27FC236}">
                      <a16:creationId xmlns:a16="http://schemas.microsoft.com/office/drawing/2014/main" id="{675CC9A6-4215-C7C2-335B-C90D51F5BDCD}"/>
                    </a:ext>
                  </a:extLst>
                </p14:cNvPr>
                <p14:cNvContentPartPr/>
                <p14:nvPr/>
              </p14:nvContentPartPr>
              <p14:xfrm>
                <a:off x="11170777" y="1432753"/>
                <a:ext cx="264960" cy="38160"/>
              </p14:xfrm>
            </p:contentPart>
          </mc:Choice>
          <mc:Fallback xmlns="">
            <p:pic>
              <p:nvPicPr>
                <p:cNvPr id="118" name="Ink 117">
                  <a:extLst>
                    <a:ext uri="{FF2B5EF4-FFF2-40B4-BE49-F238E27FC236}">
                      <a16:creationId xmlns:a16="http://schemas.microsoft.com/office/drawing/2014/main" id="{675CC9A6-4215-C7C2-335B-C90D51F5BDCD}"/>
                    </a:ext>
                  </a:extLst>
                </p:cNvPr>
                <p:cNvPicPr/>
                <p:nvPr/>
              </p:nvPicPr>
              <p:blipFill>
                <a:blip r:embed="rId79"/>
                <a:stretch>
                  <a:fillRect/>
                </a:stretch>
              </p:blipFill>
              <p:spPr>
                <a:xfrm>
                  <a:off x="11161777" y="1423753"/>
                  <a:ext cx="282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9" name="Ink 118">
                  <a:extLst>
                    <a:ext uri="{FF2B5EF4-FFF2-40B4-BE49-F238E27FC236}">
                      <a16:creationId xmlns:a16="http://schemas.microsoft.com/office/drawing/2014/main" id="{F8BD5665-5EF4-408E-5347-5C51108069F4}"/>
                    </a:ext>
                  </a:extLst>
                </p14:cNvPr>
                <p14:cNvContentPartPr/>
                <p14:nvPr/>
              </p14:nvContentPartPr>
              <p14:xfrm>
                <a:off x="11204617" y="1531753"/>
                <a:ext cx="71640" cy="174960"/>
              </p14:xfrm>
            </p:contentPart>
          </mc:Choice>
          <mc:Fallback xmlns="">
            <p:pic>
              <p:nvPicPr>
                <p:cNvPr id="119" name="Ink 118">
                  <a:extLst>
                    <a:ext uri="{FF2B5EF4-FFF2-40B4-BE49-F238E27FC236}">
                      <a16:creationId xmlns:a16="http://schemas.microsoft.com/office/drawing/2014/main" id="{F8BD5665-5EF4-408E-5347-5C51108069F4}"/>
                    </a:ext>
                  </a:extLst>
                </p:cNvPr>
                <p:cNvPicPr/>
                <p:nvPr/>
              </p:nvPicPr>
              <p:blipFill>
                <a:blip r:embed="rId81"/>
                <a:stretch>
                  <a:fillRect/>
                </a:stretch>
              </p:blipFill>
              <p:spPr>
                <a:xfrm>
                  <a:off x="11195977" y="1522753"/>
                  <a:ext cx="89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0" name="Ink 119">
                  <a:extLst>
                    <a:ext uri="{FF2B5EF4-FFF2-40B4-BE49-F238E27FC236}">
                      <a16:creationId xmlns:a16="http://schemas.microsoft.com/office/drawing/2014/main" id="{C10636B5-AC18-3AAD-039E-C55321EE72FC}"/>
                    </a:ext>
                  </a:extLst>
                </p14:cNvPr>
                <p14:cNvContentPartPr/>
                <p14:nvPr/>
              </p14:nvContentPartPr>
              <p14:xfrm>
                <a:off x="11416657" y="1692673"/>
                <a:ext cx="158760" cy="389160"/>
              </p14:xfrm>
            </p:contentPart>
          </mc:Choice>
          <mc:Fallback xmlns="">
            <p:pic>
              <p:nvPicPr>
                <p:cNvPr id="120" name="Ink 119">
                  <a:extLst>
                    <a:ext uri="{FF2B5EF4-FFF2-40B4-BE49-F238E27FC236}">
                      <a16:creationId xmlns:a16="http://schemas.microsoft.com/office/drawing/2014/main" id="{C10636B5-AC18-3AAD-039E-C55321EE72FC}"/>
                    </a:ext>
                  </a:extLst>
                </p:cNvPr>
                <p:cNvPicPr/>
                <p:nvPr/>
              </p:nvPicPr>
              <p:blipFill>
                <a:blip r:embed="rId83"/>
                <a:stretch>
                  <a:fillRect/>
                </a:stretch>
              </p:blipFill>
              <p:spPr>
                <a:xfrm>
                  <a:off x="11407657" y="1684033"/>
                  <a:ext cx="176400" cy="406800"/>
                </a:xfrm>
                <a:prstGeom prst="rect">
                  <a:avLst/>
                </a:prstGeom>
              </p:spPr>
            </p:pic>
          </mc:Fallback>
        </mc:AlternateContent>
      </p:grpSp>
      <p:sp>
        <p:nvSpPr>
          <p:cNvPr id="123" name="Rectangle 122">
            <a:extLst>
              <a:ext uri="{FF2B5EF4-FFF2-40B4-BE49-F238E27FC236}">
                <a16:creationId xmlns:a16="http://schemas.microsoft.com/office/drawing/2014/main" id="{00096651-FC9D-E4B1-398D-128BF8AC0CC4}"/>
              </a:ext>
            </a:extLst>
          </p:cNvPr>
          <p:cNvSpPr/>
          <p:nvPr/>
        </p:nvSpPr>
        <p:spPr>
          <a:xfrm>
            <a:off x="11046032" y="660817"/>
            <a:ext cx="1140201" cy="707886"/>
          </a:xfrm>
          <a:prstGeom prst="rect">
            <a:avLst/>
          </a:prstGeom>
        </p:spPr>
        <p:txBody>
          <a:bodyPr wrap="square">
            <a:spAutoFit/>
          </a:bodyPr>
          <a:lstStyle/>
          <a:p>
            <a:r>
              <a:rPr lang="en-US" sz="2000" dirty="0">
                <a:solidFill>
                  <a:srgbClr val="FF0000"/>
                </a:solidFill>
              </a:rPr>
              <a:t>rotation error</a:t>
            </a:r>
            <a:endParaRPr lang="en-US" sz="2000" dirty="0"/>
          </a:p>
        </p:txBody>
      </p:sp>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06AAC184-531B-1A6F-EB2C-BFA5CC759647}"/>
                  </a:ext>
                </a:extLst>
              </p:cNvPr>
              <p:cNvSpPr txBox="1"/>
              <p:nvPr/>
            </p:nvSpPr>
            <p:spPr>
              <a:xfrm>
                <a:off x="-52226" y="4940300"/>
                <a:ext cx="2673117" cy="147732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Four-legged cat code</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lvl="0" indent="-285750">
                  <a:buFont typeface="Wingdings" panose="05000000000000000000" pitchFamily="2" charset="2"/>
                  <a:buChar char="Ø"/>
                  <a:defRPr/>
                </a:pPr>
                <a:r>
                  <a:rPr lang="en-US" dirty="0">
                    <a:solidFill>
                      <a:prstClr val="black"/>
                    </a:solidFill>
                    <a:latin typeface="Calibri" panose="020F0502020204030204"/>
                  </a:rPr>
                  <a:t>Protects against </a:t>
                </a:r>
                <a:r>
                  <a:rPr lang="en-US" dirty="0">
                    <a:solidFill>
                      <a:prstClr val="black"/>
                    </a:solidFill>
                  </a:rPr>
                  <a:t>rotational errors and one </a:t>
                </a:r>
                <a:r>
                  <a:rPr lang="en-US" dirty="0">
                    <a:solidFill>
                      <a:prstClr val="black"/>
                    </a:solidFill>
                    <a:latin typeface="Calibri" panose="020F0502020204030204"/>
                  </a:rPr>
                  <a:t>photon loss event </a:t>
                </a:r>
                <a14:m>
                  <m:oMath xmlns:m="http://schemas.openxmlformats.org/officeDocument/2006/math">
                    <m:acc>
                      <m:accPr>
                        <m:chr m:val="̂"/>
                        <m:ctrlPr>
                          <a:rPr lang="en-US" b="0" i="1" smtClean="0">
                            <a:solidFill>
                              <a:prstClr val="black"/>
                            </a:solidFill>
                            <a:latin typeface="Cambria Math" panose="02040503050406030204" pitchFamily="18" charset="0"/>
                          </a:rPr>
                        </m:ctrlPr>
                      </m:accPr>
                      <m:e>
                        <m:r>
                          <a:rPr lang="en-US" b="0" i="1" smtClean="0">
                            <a:solidFill>
                              <a:prstClr val="black"/>
                            </a:solidFill>
                            <a:latin typeface="Cambria Math" panose="02040503050406030204" pitchFamily="18" charset="0"/>
                          </a:rPr>
                          <m:t>𝑎</m:t>
                        </m:r>
                      </m:e>
                    </m:acc>
                  </m:oMath>
                </a14:m>
                <a:r>
                  <a:rPr lang="en-US" dirty="0">
                    <a:solidFill>
                      <a:prstClr val="black"/>
                    </a:solidFill>
                    <a:latin typeface="Calibri" panose="020F0502020204030204"/>
                  </a:rPr>
                  <a:t> (</a:t>
                </a:r>
                <a:r>
                  <a:rPr lang="en-US" dirty="0">
                    <a:solidFill>
                      <a:srgbClr val="FF0000"/>
                    </a:solidFill>
                    <a:latin typeface="Calibri" panose="020F0502020204030204"/>
                  </a:rPr>
                  <a:t>radial contraction</a:t>
                </a:r>
                <a:r>
                  <a:rPr lang="en-US" dirty="0">
                    <a:solidFill>
                      <a:prstClr val="black"/>
                    </a:solidFill>
                    <a:latin typeface="Calibri" panose="020F0502020204030204"/>
                  </a:rPr>
                  <a:t>).</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7" name="TextBox 146">
                <a:extLst>
                  <a:ext uri="{FF2B5EF4-FFF2-40B4-BE49-F238E27FC236}">
                    <a16:creationId xmlns:a16="http://schemas.microsoft.com/office/drawing/2014/main" id="{06AAC184-531B-1A6F-EB2C-BFA5CC759647}"/>
                  </a:ext>
                </a:extLst>
              </p:cNvPr>
              <p:cNvSpPr txBox="1">
                <a:spLocks noRot="1" noChangeAspect="1" noMove="1" noResize="1" noEditPoints="1" noAdjustHandles="1" noChangeArrowheads="1" noChangeShapeType="1" noTextEdit="1"/>
              </p:cNvSpPr>
              <p:nvPr/>
            </p:nvSpPr>
            <p:spPr>
              <a:xfrm>
                <a:off x="-52226" y="4940300"/>
                <a:ext cx="2673117" cy="1477328"/>
              </a:xfrm>
              <a:prstGeom prst="rect">
                <a:avLst/>
              </a:prstGeom>
              <a:blipFill>
                <a:blip r:embed="rId87"/>
                <a:stretch>
                  <a:fillRect l="-1822" t="-2058" b="-5350"/>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DB549C61-F934-0101-E40A-188932DE633C}"/>
              </a:ext>
            </a:extLst>
          </p:cNvPr>
          <p:cNvGrpSpPr/>
          <p:nvPr/>
        </p:nvGrpSpPr>
        <p:grpSpPr>
          <a:xfrm>
            <a:off x="3277707" y="3930044"/>
            <a:ext cx="2884520" cy="2638460"/>
            <a:chOff x="3277707" y="3930044"/>
            <a:chExt cx="2884520" cy="2638460"/>
          </a:xfrm>
        </p:grpSpPr>
        <p:sp>
          <p:nvSpPr>
            <p:cNvPr id="124" name="Arc 123">
              <a:extLst>
                <a:ext uri="{FF2B5EF4-FFF2-40B4-BE49-F238E27FC236}">
                  <a16:creationId xmlns:a16="http://schemas.microsoft.com/office/drawing/2014/main" id="{315A0E36-0B02-2A1C-A085-F9E0C61EB957}"/>
                </a:ext>
              </a:extLst>
            </p:cNvPr>
            <p:cNvSpPr/>
            <p:nvPr/>
          </p:nvSpPr>
          <p:spPr>
            <a:xfrm rot="21391185">
              <a:off x="3726257" y="4707400"/>
              <a:ext cx="1773381" cy="1603515"/>
            </a:xfrm>
            <a:prstGeom prst="arc">
              <a:avLst>
                <a:gd name="adj1" fmla="val 18901521"/>
                <a:gd name="adj2" fmla="val 2970328"/>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p:cxnSp>
          <p:nvCxnSpPr>
            <p:cNvPr id="125" name="Straight Connector 124">
              <a:extLst>
                <a:ext uri="{FF2B5EF4-FFF2-40B4-BE49-F238E27FC236}">
                  <a16:creationId xmlns:a16="http://schemas.microsoft.com/office/drawing/2014/main" id="{2B2A43B9-83B9-C586-CE64-8666CB23C1D4}"/>
                </a:ext>
              </a:extLst>
            </p:cNvPr>
            <p:cNvCxnSpPr>
              <a:cxnSpLocks/>
            </p:cNvCxnSpPr>
            <p:nvPr/>
          </p:nvCxnSpPr>
          <p:spPr>
            <a:xfrm>
              <a:off x="3277707" y="5498420"/>
              <a:ext cx="2673117" cy="2205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6" name="Picture 125">
              <a:extLst>
                <a:ext uri="{FF2B5EF4-FFF2-40B4-BE49-F238E27FC236}">
                  <a16:creationId xmlns:a16="http://schemas.microsoft.com/office/drawing/2014/main" id="{41F44057-35E8-F114-D0E8-79322A9639A3}"/>
                </a:ext>
              </a:extLst>
            </p:cNvPr>
            <p:cNvPicPr>
              <a:picLocks noChangeAspect="1"/>
            </p:cNvPicPr>
            <p:nvPr/>
          </p:nvPicPr>
          <p:blipFill>
            <a:blip r:embed="rId62"/>
            <a:stretch>
              <a:fillRect/>
            </a:stretch>
          </p:blipFill>
          <p:spPr>
            <a:xfrm rot="5400000" flipH="1">
              <a:off x="5338273" y="5300736"/>
              <a:ext cx="361112" cy="391844"/>
            </a:xfrm>
            <a:prstGeom prst="rect">
              <a:avLst/>
            </a:prstGeom>
          </p:spPr>
        </p:pic>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A9BF23F1-B999-2DF1-8672-7EF24032EC3D}"/>
                    </a:ext>
                  </a:extLst>
                </p:cNvPr>
                <p:cNvSpPr/>
                <p:nvPr/>
              </p:nvSpPr>
              <p:spPr>
                <a:xfrm>
                  <a:off x="5754230" y="5464479"/>
                  <a:ext cx="40799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dirty="0" smtClean="0">
                            <a:latin typeface="Cambria Math" panose="02040503050406030204" pitchFamily="18" charset="0"/>
                          </a:rPr>
                          <m:t>𝑥</m:t>
                        </m:r>
                      </m:oMath>
                    </m:oMathPara>
                  </a14:m>
                  <a:endParaRPr lang="en-US" sz="2200" dirty="0"/>
                </a:p>
              </p:txBody>
            </p:sp>
          </mc:Choice>
          <mc:Fallback xmlns="">
            <p:sp>
              <p:nvSpPr>
                <p:cNvPr id="128" name="Rectangle 127">
                  <a:extLst>
                    <a:ext uri="{FF2B5EF4-FFF2-40B4-BE49-F238E27FC236}">
                      <a16:creationId xmlns:a16="http://schemas.microsoft.com/office/drawing/2014/main" id="{A9BF23F1-B999-2DF1-8672-7EF24032EC3D}"/>
                    </a:ext>
                  </a:extLst>
                </p:cNvPr>
                <p:cNvSpPr>
                  <a:spLocks noRot="1" noChangeAspect="1" noMove="1" noResize="1" noEditPoints="1" noAdjustHandles="1" noChangeArrowheads="1" noChangeShapeType="1" noTextEdit="1"/>
                </p:cNvSpPr>
                <p:nvPr/>
              </p:nvSpPr>
              <p:spPr>
                <a:xfrm>
                  <a:off x="5754230" y="5464479"/>
                  <a:ext cx="407997" cy="430887"/>
                </a:xfrm>
                <a:prstGeom prst="rect">
                  <a:avLst/>
                </a:prstGeom>
                <a:blipFill>
                  <a:blip r:embed="rId8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44EED120-069F-4680-79BD-5B4AD7D73A05}"/>
                    </a:ext>
                  </a:extLst>
                </p:cNvPr>
                <p:cNvSpPr/>
                <p:nvPr/>
              </p:nvSpPr>
              <p:spPr>
                <a:xfrm>
                  <a:off x="4527071" y="3930044"/>
                  <a:ext cx="409343"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oMath>
                    </m:oMathPara>
                  </a14:m>
                  <a:endParaRPr lang="en-US" sz="2200" dirty="0"/>
                </a:p>
              </p:txBody>
            </p:sp>
          </mc:Choice>
          <mc:Fallback xmlns="">
            <p:sp>
              <p:nvSpPr>
                <p:cNvPr id="129" name="Rectangle 128">
                  <a:extLst>
                    <a:ext uri="{FF2B5EF4-FFF2-40B4-BE49-F238E27FC236}">
                      <a16:creationId xmlns:a16="http://schemas.microsoft.com/office/drawing/2014/main" id="{44EED120-069F-4680-79BD-5B4AD7D73A05}"/>
                    </a:ext>
                  </a:extLst>
                </p:cNvPr>
                <p:cNvSpPr>
                  <a:spLocks noRot="1" noChangeAspect="1" noMove="1" noResize="1" noEditPoints="1" noAdjustHandles="1" noChangeArrowheads="1" noChangeShapeType="1" noTextEdit="1"/>
                </p:cNvSpPr>
                <p:nvPr/>
              </p:nvSpPr>
              <p:spPr>
                <a:xfrm>
                  <a:off x="4527071" y="3930044"/>
                  <a:ext cx="409343" cy="430887"/>
                </a:xfrm>
                <a:prstGeom prst="rect">
                  <a:avLst/>
                </a:prstGeom>
                <a:blipFill>
                  <a:blip r:embed="rId89"/>
                  <a:stretch>
                    <a:fillRect b="-10000"/>
                  </a:stretch>
                </a:blipFill>
              </p:spPr>
              <p:txBody>
                <a:bodyPr/>
                <a:lstStyle/>
                <a:p>
                  <a:r>
                    <a:rPr lang="en-US">
                      <a:noFill/>
                    </a:rPr>
                    <a:t> </a:t>
                  </a:r>
                </a:p>
              </p:txBody>
            </p:sp>
          </mc:Fallback>
        </mc:AlternateContent>
        <p:cxnSp>
          <p:nvCxnSpPr>
            <p:cNvPr id="130" name="Straight Connector 129">
              <a:extLst>
                <a:ext uri="{FF2B5EF4-FFF2-40B4-BE49-F238E27FC236}">
                  <a16:creationId xmlns:a16="http://schemas.microsoft.com/office/drawing/2014/main" id="{ED759D4E-C0B0-7732-81DF-EB2B12516499}"/>
                </a:ext>
              </a:extLst>
            </p:cNvPr>
            <p:cNvCxnSpPr>
              <a:cxnSpLocks/>
            </p:cNvCxnSpPr>
            <p:nvPr/>
          </p:nvCxnSpPr>
          <p:spPr>
            <a:xfrm flipV="1">
              <a:off x="4560476" y="4082691"/>
              <a:ext cx="20512" cy="248581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391AFBB-2A62-C42B-6F09-00DA25D03604}"/>
                </a:ext>
              </a:extLst>
            </p:cNvPr>
            <p:cNvCxnSpPr/>
            <p:nvPr/>
          </p:nvCxnSpPr>
          <p:spPr>
            <a:xfrm>
              <a:off x="3593758" y="5872768"/>
              <a:ext cx="963338" cy="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6FA11784-7F1E-3193-7E74-2AB091CCC379}"/>
                    </a:ext>
                  </a:extLst>
                </p:cNvPr>
                <p:cNvSpPr txBox="1"/>
                <p:nvPr/>
              </p:nvSpPr>
              <p:spPr>
                <a:xfrm>
                  <a:off x="3773169" y="5832448"/>
                  <a:ext cx="470450"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𝛼</m:t>
                        </m:r>
                      </m:oMath>
                    </m:oMathPara>
                  </a14:m>
                  <a:endParaRPr lang="en-US" sz="2600" dirty="0"/>
                </a:p>
              </p:txBody>
            </p:sp>
          </mc:Choice>
          <mc:Fallback xmlns="">
            <p:sp>
              <p:nvSpPr>
                <p:cNvPr id="132" name="TextBox 131">
                  <a:extLst>
                    <a:ext uri="{FF2B5EF4-FFF2-40B4-BE49-F238E27FC236}">
                      <a16:creationId xmlns:a16="http://schemas.microsoft.com/office/drawing/2014/main" id="{6FA11784-7F1E-3193-7E74-2AB091CCC379}"/>
                    </a:ext>
                  </a:extLst>
                </p:cNvPr>
                <p:cNvSpPr txBox="1">
                  <a:spLocks noRot="1" noChangeAspect="1" noMove="1" noResize="1" noEditPoints="1" noAdjustHandles="1" noChangeArrowheads="1" noChangeShapeType="1" noTextEdit="1"/>
                </p:cNvSpPr>
                <p:nvPr/>
              </p:nvSpPr>
              <p:spPr>
                <a:xfrm>
                  <a:off x="3773169" y="5832448"/>
                  <a:ext cx="470450" cy="492443"/>
                </a:xfrm>
                <a:prstGeom prst="rect">
                  <a:avLst/>
                </a:prstGeom>
                <a:blipFill>
                  <a:blip r:embed="rId90"/>
                  <a:stretch>
                    <a:fillRect/>
                  </a:stretch>
                </a:blipFill>
              </p:spPr>
              <p:txBody>
                <a:bodyPr/>
                <a:lstStyle/>
                <a:p>
                  <a:r>
                    <a:rPr lang="en-US">
                      <a:noFill/>
                    </a:rPr>
                    <a:t> </a:t>
                  </a:r>
                </a:p>
              </p:txBody>
            </p:sp>
          </mc:Fallback>
        </mc:AlternateContent>
        <p:pic>
          <p:nvPicPr>
            <p:cNvPr id="145" name="Picture 144">
              <a:extLst>
                <a:ext uri="{FF2B5EF4-FFF2-40B4-BE49-F238E27FC236}">
                  <a16:creationId xmlns:a16="http://schemas.microsoft.com/office/drawing/2014/main" id="{2B8159ED-0DA3-3DF7-8DCD-D8A6B44D3866}"/>
                </a:ext>
              </a:extLst>
            </p:cNvPr>
            <p:cNvPicPr>
              <a:picLocks noChangeAspect="1"/>
            </p:cNvPicPr>
            <p:nvPr/>
          </p:nvPicPr>
          <p:blipFill>
            <a:blip r:embed="rId63"/>
            <a:stretch>
              <a:fillRect/>
            </a:stretch>
          </p:blipFill>
          <p:spPr>
            <a:xfrm rot="5400000" flipH="1">
              <a:off x="4382969" y="4418833"/>
              <a:ext cx="361112" cy="399528"/>
            </a:xfrm>
            <a:prstGeom prst="rect">
              <a:avLst/>
            </a:prstGeom>
          </p:spPr>
        </p:pic>
        <p:pic>
          <p:nvPicPr>
            <p:cNvPr id="127" name="Picture 126">
              <a:extLst>
                <a:ext uri="{FF2B5EF4-FFF2-40B4-BE49-F238E27FC236}">
                  <a16:creationId xmlns:a16="http://schemas.microsoft.com/office/drawing/2014/main" id="{5201C192-8A70-867E-2B34-5E595A0C6D17}"/>
                </a:ext>
              </a:extLst>
            </p:cNvPr>
            <p:cNvPicPr>
              <a:picLocks noChangeAspect="1"/>
            </p:cNvPicPr>
            <p:nvPr/>
          </p:nvPicPr>
          <p:blipFill>
            <a:blip r:embed="rId63"/>
            <a:stretch>
              <a:fillRect/>
            </a:stretch>
          </p:blipFill>
          <p:spPr>
            <a:xfrm rot="5400000" flipH="1">
              <a:off x="4373120" y="6084664"/>
              <a:ext cx="361112" cy="399528"/>
            </a:xfrm>
            <a:prstGeom prst="rect">
              <a:avLst/>
            </a:prstGeom>
          </p:spPr>
        </p:pic>
        <p:pic>
          <p:nvPicPr>
            <p:cNvPr id="143" name="Picture 142">
              <a:extLst>
                <a:ext uri="{FF2B5EF4-FFF2-40B4-BE49-F238E27FC236}">
                  <a16:creationId xmlns:a16="http://schemas.microsoft.com/office/drawing/2014/main" id="{97845D6F-1BDC-2D58-5A15-68FF390D1334}"/>
                </a:ext>
              </a:extLst>
            </p:cNvPr>
            <p:cNvPicPr>
              <a:picLocks noChangeAspect="1"/>
            </p:cNvPicPr>
            <p:nvPr/>
          </p:nvPicPr>
          <p:blipFill>
            <a:blip r:embed="rId62"/>
            <a:stretch>
              <a:fillRect/>
            </a:stretch>
          </p:blipFill>
          <p:spPr>
            <a:xfrm rot="5400000" flipH="1">
              <a:off x="3479905" y="5305200"/>
              <a:ext cx="361112" cy="391844"/>
            </a:xfrm>
            <a:prstGeom prst="rect">
              <a:avLst/>
            </a:prstGeom>
          </p:spPr>
        </p:pic>
      </p:grpSp>
      <p:sp>
        <p:nvSpPr>
          <p:cNvPr id="152" name="TextBox 151">
            <a:extLst>
              <a:ext uri="{FF2B5EF4-FFF2-40B4-BE49-F238E27FC236}">
                <a16:creationId xmlns:a16="http://schemas.microsoft.com/office/drawing/2014/main" id="{E5A772D2-C5ED-D3A3-DD82-22EC7157B669}"/>
              </a:ext>
            </a:extLst>
          </p:cNvPr>
          <p:cNvSpPr txBox="1"/>
          <p:nvPr/>
        </p:nvSpPr>
        <p:spPr>
          <a:xfrm>
            <a:off x="7347043" y="2637656"/>
            <a:ext cx="1807956" cy="338554"/>
          </a:xfrm>
          <a:prstGeom prst="rect">
            <a:avLst/>
          </a:prstGeom>
          <a:noFill/>
        </p:spPr>
        <p:txBody>
          <a:bodyPr wrap="square">
            <a:spAutoFit/>
          </a:bodyPr>
          <a:lstStyle/>
          <a:p>
            <a:r>
              <a:rPr lang="en-US" sz="1600" dirty="0">
                <a:solidFill>
                  <a:srgbClr val="00B050"/>
                </a:solidFill>
              </a:rPr>
              <a:t>arXiv:2205.09767</a:t>
            </a:r>
          </a:p>
        </p:txBody>
      </p:sp>
      <p:pic>
        <p:nvPicPr>
          <p:cNvPr id="157" name="Picture 156">
            <a:extLst>
              <a:ext uri="{FF2B5EF4-FFF2-40B4-BE49-F238E27FC236}">
                <a16:creationId xmlns:a16="http://schemas.microsoft.com/office/drawing/2014/main" id="{85CBB1F7-7B1C-49FA-9F2E-15E36F12283D}"/>
              </a:ext>
            </a:extLst>
          </p:cNvPr>
          <p:cNvPicPr>
            <a:picLocks noChangeAspect="1"/>
          </p:cNvPicPr>
          <p:nvPr/>
        </p:nvPicPr>
        <p:blipFill>
          <a:blip r:embed="rId91"/>
          <a:stretch>
            <a:fillRect/>
          </a:stretch>
        </p:blipFill>
        <p:spPr>
          <a:xfrm>
            <a:off x="504644" y="3997661"/>
            <a:ext cx="2338047" cy="786582"/>
          </a:xfrm>
          <a:prstGeom prst="rect">
            <a:avLst/>
          </a:prstGeom>
        </p:spPr>
      </p:pic>
      <p:sp>
        <p:nvSpPr>
          <p:cNvPr id="159" name="Rectangle 158">
            <a:extLst>
              <a:ext uri="{FF2B5EF4-FFF2-40B4-BE49-F238E27FC236}">
                <a16:creationId xmlns:a16="http://schemas.microsoft.com/office/drawing/2014/main" id="{1EEF6AA4-7CB7-9617-DFC6-B3625D2DCE93}"/>
              </a:ext>
            </a:extLst>
          </p:cNvPr>
          <p:cNvSpPr/>
          <p:nvPr/>
        </p:nvSpPr>
        <p:spPr>
          <a:xfrm>
            <a:off x="4499128" y="1276493"/>
            <a:ext cx="1140201" cy="400110"/>
          </a:xfrm>
          <a:prstGeom prst="rect">
            <a:avLst/>
          </a:prstGeom>
        </p:spPr>
        <p:txBody>
          <a:bodyPr wrap="square">
            <a:spAutoFit/>
          </a:bodyPr>
          <a:lstStyle/>
          <a:p>
            <a:r>
              <a:rPr lang="en-US" sz="2000" dirty="0">
                <a:solidFill>
                  <a:srgbClr val="FF0000"/>
                </a:solidFill>
              </a:rPr>
              <a:t>bit flip</a:t>
            </a:r>
            <a:endParaRPr lang="en-US" sz="2000" dirty="0"/>
          </a:p>
        </p:txBody>
      </p:sp>
      <p:sp>
        <p:nvSpPr>
          <p:cNvPr id="170" name="TextBox 169">
            <a:extLst>
              <a:ext uri="{FF2B5EF4-FFF2-40B4-BE49-F238E27FC236}">
                <a16:creationId xmlns:a16="http://schemas.microsoft.com/office/drawing/2014/main" id="{C29AD966-E9B9-7171-61D9-A152D6BAADED}"/>
              </a:ext>
            </a:extLst>
          </p:cNvPr>
          <p:cNvSpPr txBox="1"/>
          <p:nvPr/>
        </p:nvSpPr>
        <p:spPr>
          <a:xfrm>
            <a:off x="8250424" y="3355408"/>
            <a:ext cx="1807956" cy="338554"/>
          </a:xfrm>
          <a:prstGeom prst="rect">
            <a:avLst/>
          </a:prstGeom>
          <a:noFill/>
        </p:spPr>
        <p:txBody>
          <a:bodyPr wrap="square">
            <a:spAutoFit/>
          </a:bodyPr>
          <a:lstStyle/>
          <a:p>
            <a:r>
              <a:rPr lang="en-US" sz="1600" dirty="0">
                <a:solidFill>
                  <a:srgbClr val="00B050"/>
                </a:solidFill>
              </a:rPr>
              <a:t>arXiv:1905.00450</a:t>
            </a:r>
          </a:p>
        </p:txBody>
      </p:sp>
      <p:sp>
        <p:nvSpPr>
          <p:cNvPr id="172" name="TextBox 171">
            <a:extLst>
              <a:ext uri="{FF2B5EF4-FFF2-40B4-BE49-F238E27FC236}">
                <a16:creationId xmlns:a16="http://schemas.microsoft.com/office/drawing/2014/main" id="{FD25D80B-B59B-4958-5A64-AF7ACF0E6648}"/>
              </a:ext>
            </a:extLst>
          </p:cNvPr>
          <p:cNvSpPr txBox="1"/>
          <p:nvPr/>
        </p:nvSpPr>
        <p:spPr>
          <a:xfrm>
            <a:off x="8250424" y="3075360"/>
            <a:ext cx="1807956" cy="338554"/>
          </a:xfrm>
          <a:prstGeom prst="rect">
            <a:avLst/>
          </a:prstGeom>
          <a:noFill/>
        </p:spPr>
        <p:txBody>
          <a:bodyPr wrap="square">
            <a:spAutoFit/>
          </a:bodyPr>
          <a:lstStyle/>
          <a:p>
            <a:r>
              <a:rPr lang="en-US" sz="1600" dirty="0">
                <a:solidFill>
                  <a:srgbClr val="00B050"/>
                </a:solidFill>
              </a:rPr>
              <a:t>arXiv:1312.2017</a:t>
            </a:r>
          </a:p>
        </p:txBody>
      </p:sp>
      <p:sp>
        <p:nvSpPr>
          <p:cNvPr id="21" name="TextBox 20">
            <a:extLst>
              <a:ext uri="{FF2B5EF4-FFF2-40B4-BE49-F238E27FC236}">
                <a16:creationId xmlns:a16="http://schemas.microsoft.com/office/drawing/2014/main" id="{B647A53C-64B4-11B4-B08F-0AE67AF292C6}"/>
              </a:ext>
            </a:extLst>
          </p:cNvPr>
          <p:cNvSpPr txBox="1"/>
          <p:nvPr/>
        </p:nvSpPr>
        <p:spPr>
          <a:xfrm>
            <a:off x="7224416" y="4896292"/>
            <a:ext cx="2784929" cy="338554"/>
          </a:xfrm>
          <a:prstGeom prst="rect">
            <a:avLst/>
          </a:prstGeom>
          <a:noFill/>
        </p:spPr>
        <p:txBody>
          <a:bodyPr wrap="square">
            <a:spAutoFit/>
          </a:bodyPr>
          <a:lstStyle/>
          <a:p>
            <a:r>
              <a:rPr lang="en-US" sz="1600">
                <a:solidFill>
                  <a:srgbClr val="00B050"/>
                </a:solidFill>
              </a:rPr>
              <a:t>arXiv:quant-ph/0008040</a:t>
            </a:r>
            <a:endParaRPr lang="en-US" sz="1600" dirty="0">
              <a:solidFill>
                <a:srgbClr val="00B050"/>
              </a:solidFill>
            </a:endParaRPr>
          </a:p>
        </p:txBody>
      </p:sp>
      <p:sp>
        <p:nvSpPr>
          <p:cNvPr id="22" name="TextBox 21">
            <a:extLst>
              <a:ext uri="{FF2B5EF4-FFF2-40B4-BE49-F238E27FC236}">
                <a16:creationId xmlns:a16="http://schemas.microsoft.com/office/drawing/2014/main" id="{9B119A0D-AE7C-1CFD-894A-FD27BD01EB32}"/>
              </a:ext>
            </a:extLst>
          </p:cNvPr>
          <p:cNvSpPr txBox="1"/>
          <p:nvPr/>
        </p:nvSpPr>
        <p:spPr>
          <a:xfrm>
            <a:off x="2010601" y="4970928"/>
            <a:ext cx="1807956" cy="338554"/>
          </a:xfrm>
          <a:prstGeom prst="rect">
            <a:avLst/>
          </a:prstGeom>
          <a:noFill/>
        </p:spPr>
        <p:txBody>
          <a:bodyPr wrap="square">
            <a:spAutoFit/>
          </a:bodyPr>
          <a:lstStyle/>
          <a:p>
            <a:r>
              <a:rPr lang="en-US" sz="1600" dirty="0">
                <a:solidFill>
                  <a:srgbClr val="00B050"/>
                </a:solidFill>
              </a:rPr>
              <a:t>arXiv:1312.2017</a:t>
            </a:r>
          </a:p>
        </p:txBody>
      </p:sp>
    </p:spTree>
    <p:extLst>
      <p:ext uri="{BB962C8B-B14F-4D97-AF65-F5344CB8AC3E}">
        <p14:creationId xmlns:p14="http://schemas.microsoft.com/office/powerpoint/2010/main" val="7354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animEffect transition="in" filter="fade">
                                      <p:cBhvr>
                                        <p:cTn id="15" dur="500"/>
                                        <p:tgtEl>
                                          <p:spTgt spid="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fade">
                                      <p:cBhvr>
                                        <p:cTn id="23" dur="500"/>
                                        <p:tgtEl>
                                          <p:spTgt spid="15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xEl>
                                              <p:pRg st="2" end="2"/>
                                            </p:txEl>
                                          </p:spTgt>
                                        </p:tgtEl>
                                        <p:attrNameLst>
                                          <p:attrName>style.visibility</p:attrName>
                                        </p:attrNameLst>
                                      </p:cBhvr>
                                      <p:to>
                                        <p:strVal val="visible"/>
                                      </p:to>
                                    </p:set>
                                    <p:animEffect transition="in" filter="fade">
                                      <p:cBhvr>
                                        <p:cTn id="28" dur="500"/>
                                        <p:tgtEl>
                                          <p:spTgt spid="2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4">
                                            <p:txEl>
                                              <p:pRg st="0" end="0"/>
                                            </p:txEl>
                                          </p:spTgt>
                                        </p:tgtEl>
                                        <p:attrNameLst>
                                          <p:attrName>style.visibility</p:attrName>
                                        </p:attrNameLst>
                                      </p:cBhvr>
                                      <p:to>
                                        <p:strVal val="visible"/>
                                      </p:to>
                                    </p:set>
                                    <p:animEffect transition="in" filter="fade">
                                      <p:cBhvr>
                                        <p:cTn id="33" dur="500"/>
                                        <p:tgtEl>
                                          <p:spTgt spid="8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500"/>
                                        <p:tgtEl>
                                          <p:spTgt spid="99"/>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500"/>
                                        <p:tgtEl>
                                          <p:spTgt spid="10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500"/>
                                        <p:tgtEl>
                                          <p:spTgt spid="111"/>
                                        </p:tgtEl>
                                      </p:cBhvr>
                                    </p:animEffect>
                                  </p:childTnLst>
                                </p:cTn>
                              </p:par>
                              <p:par>
                                <p:cTn id="56" presetID="10" presetClass="entr" presetSubtype="0" fill="hold"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fade">
                                      <p:cBhvr>
                                        <p:cTn id="63" dur="500"/>
                                        <p:tgtEl>
                                          <p:spTgt spid="1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
                                        </p:tgtEl>
                                        <p:attrNameLst>
                                          <p:attrName>style.visibility</p:attrName>
                                        </p:attrNameLst>
                                      </p:cBhvr>
                                      <p:to>
                                        <p:strVal val="visible"/>
                                      </p:to>
                                    </p:set>
                                    <p:animEffect transition="in" filter="fade">
                                      <p:cBhvr>
                                        <p:cTn id="66" dur="500"/>
                                        <p:tgtEl>
                                          <p:spTgt spid="1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4">
                                            <p:txEl>
                                              <p:pRg st="1" end="1"/>
                                            </p:txEl>
                                          </p:spTgt>
                                        </p:tgtEl>
                                        <p:attrNameLst>
                                          <p:attrName>style.visibility</p:attrName>
                                        </p:attrNameLst>
                                      </p:cBhvr>
                                      <p:to>
                                        <p:strVal val="visible"/>
                                      </p:to>
                                    </p:set>
                                    <p:animEffect transition="in" filter="fade">
                                      <p:cBhvr>
                                        <p:cTn id="71" dur="500"/>
                                        <p:tgtEl>
                                          <p:spTgt spid="84">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4">
                                            <p:txEl>
                                              <p:pRg st="2" end="2"/>
                                            </p:txEl>
                                          </p:spTgt>
                                        </p:tgtEl>
                                        <p:attrNameLst>
                                          <p:attrName>style.visibility</p:attrName>
                                        </p:attrNameLst>
                                      </p:cBhvr>
                                      <p:to>
                                        <p:strVal val="visible"/>
                                      </p:to>
                                    </p:set>
                                    <p:animEffect transition="in" filter="fade">
                                      <p:cBhvr>
                                        <p:cTn id="76" dur="500"/>
                                        <p:tgtEl>
                                          <p:spTgt spid="84">
                                            <p:txEl>
                                              <p:pRg st="2" end="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2"/>
                                        </p:tgtEl>
                                        <p:attrNameLst>
                                          <p:attrName>style.visibility</p:attrName>
                                        </p:attrNameLst>
                                      </p:cBhvr>
                                      <p:to>
                                        <p:strVal val="visible"/>
                                      </p:to>
                                    </p:set>
                                    <p:animEffect transition="in" filter="fade">
                                      <p:cBhvr>
                                        <p:cTn id="79" dur="500"/>
                                        <p:tgtEl>
                                          <p:spTgt spid="1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4">
                                            <p:txEl>
                                              <p:pRg st="3" end="3"/>
                                            </p:txEl>
                                          </p:spTgt>
                                        </p:tgtEl>
                                        <p:attrNameLst>
                                          <p:attrName>style.visibility</p:attrName>
                                        </p:attrNameLst>
                                      </p:cBhvr>
                                      <p:to>
                                        <p:strVal val="visible"/>
                                      </p:to>
                                    </p:set>
                                    <p:animEffect transition="in" filter="fade">
                                      <p:cBhvr>
                                        <p:cTn id="82" dur="500"/>
                                        <p:tgtEl>
                                          <p:spTgt spid="84">
                                            <p:txEl>
                                              <p:pRg st="3" end="3"/>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2"/>
                                        </p:tgtEl>
                                        <p:attrNameLst>
                                          <p:attrName>style.visibility</p:attrName>
                                        </p:attrNameLst>
                                      </p:cBhvr>
                                      <p:to>
                                        <p:strVal val="visible"/>
                                      </p:to>
                                    </p:set>
                                    <p:animEffect transition="in" filter="fade">
                                      <p:cBhvr>
                                        <p:cTn id="85" dur="500"/>
                                        <p:tgtEl>
                                          <p:spTgt spid="17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4">
                                            <p:txEl>
                                              <p:pRg st="4" end="4"/>
                                            </p:txEl>
                                          </p:spTgt>
                                        </p:tgtEl>
                                        <p:attrNameLst>
                                          <p:attrName>style.visibility</p:attrName>
                                        </p:attrNameLst>
                                      </p:cBhvr>
                                      <p:to>
                                        <p:strVal val="visible"/>
                                      </p:to>
                                    </p:set>
                                    <p:animEffect transition="in" filter="fade">
                                      <p:cBhvr>
                                        <p:cTn id="88" dur="500"/>
                                        <p:tgtEl>
                                          <p:spTgt spid="84">
                                            <p:txEl>
                                              <p:pRg st="4" end="4"/>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70"/>
                                        </p:tgtEl>
                                        <p:attrNameLst>
                                          <p:attrName>style.visibility</p:attrName>
                                        </p:attrNameLst>
                                      </p:cBhvr>
                                      <p:to>
                                        <p:strVal val="visible"/>
                                      </p:to>
                                    </p:set>
                                    <p:animEffect transition="in" filter="fade">
                                      <p:cBhvr>
                                        <p:cTn id="91" dur="500"/>
                                        <p:tgtEl>
                                          <p:spTgt spid="17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par>
                                <p:cTn id="97" presetID="10" presetClass="entr" presetSubtype="0" fill="hold" nodeType="withEffect">
                                  <p:stCondLst>
                                    <p:cond delay="0"/>
                                  </p:stCondLst>
                                  <p:childTnLst>
                                    <p:set>
                                      <p:cBhvr>
                                        <p:cTn id="98" dur="1" fill="hold">
                                          <p:stCondLst>
                                            <p:cond delay="0"/>
                                          </p:stCondLst>
                                        </p:cTn>
                                        <p:tgtEl>
                                          <p:spTgt spid="157"/>
                                        </p:tgtEl>
                                        <p:attrNameLst>
                                          <p:attrName>style.visibility</p:attrName>
                                        </p:attrNameLst>
                                      </p:cBhvr>
                                      <p:to>
                                        <p:strVal val="visible"/>
                                      </p:to>
                                    </p:set>
                                    <p:animEffect transition="in" filter="fade">
                                      <p:cBhvr>
                                        <p:cTn id="99" dur="500"/>
                                        <p:tgtEl>
                                          <p:spTgt spid="15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47">
                                            <p:txEl>
                                              <p:pRg st="0" end="0"/>
                                            </p:txEl>
                                          </p:spTgt>
                                        </p:tgtEl>
                                        <p:attrNameLst>
                                          <p:attrName>style.visibility</p:attrName>
                                        </p:attrNameLst>
                                      </p:cBhvr>
                                      <p:to>
                                        <p:strVal val="visible"/>
                                      </p:to>
                                    </p:set>
                                    <p:animEffect transition="in" filter="fade">
                                      <p:cBhvr>
                                        <p:cTn id="102" dur="500"/>
                                        <p:tgtEl>
                                          <p:spTgt spid="147">
                                            <p:txEl>
                                              <p:pRg st="0" end="0"/>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47">
                                            <p:txEl>
                                              <p:pRg st="1" end="1"/>
                                            </p:txEl>
                                          </p:spTgt>
                                        </p:tgtEl>
                                        <p:attrNameLst>
                                          <p:attrName>style.visibility</p:attrName>
                                        </p:attrNameLst>
                                      </p:cBhvr>
                                      <p:to>
                                        <p:strVal val="visible"/>
                                      </p:to>
                                    </p:set>
                                    <p:animEffect transition="in" filter="fade">
                                      <p:cBhvr>
                                        <p:cTn id="110" dur="500"/>
                                        <p:tgtEl>
                                          <p:spTgt spid="147">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500"/>
                                        <p:tgtEl>
                                          <p:spTgt spid="3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2">
                                            <p:txEl>
                                              <p:pRg st="0" end="0"/>
                                            </p:txEl>
                                          </p:spTgt>
                                        </p:tgtEl>
                                        <p:attrNameLst>
                                          <p:attrName>style.visibility</p:attrName>
                                        </p:attrNameLst>
                                      </p:cBhvr>
                                      <p:to>
                                        <p:strVal val="visible"/>
                                      </p:to>
                                    </p:set>
                                    <p:animEffect transition="in" filter="fade">
                                      <p:cBhvr>
                                        <p:cTn id="123" dur="500"/>
                                        <p:tgtEl>
                                          <p:spTgt spid="82">
                                            <p:txEl>
                                              <p:pRg st="0" end="0"/>
                                            </p:txEl>
                                          </p:spTgt>
                                        </p:tgtEl>
                                      </p:cBhvr>
                                    </p:animEffect>
                                  </p:childTnLst>
                                </p:cTn>
                              </p:par>
                              <p:par>
                                <p:cTn id="124" presetID="10" presetClass="entr" presetSubtype="0" fill="hold" nodeType="with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500"/>
                                        <p:tgtEl>
                                          <p:spTgt spid="7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500"/>
                                        <p:tgtEl>
                                          <p:spTgt spid="21"/>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500"/>
                                        <p:tgtEl>
                                          <p:spTgt spid="3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82">
                                            <p:txEl>
                                              <p:pRg st="1" end="1"/>
                                            </p:txEl>
                                          </p:spTgt>
                                        </p:tgtEl>
                                        <p:attrNameLst>
                                          <p:attrName>style.visibility</p:attrName>
                                        </p:attrNameLst>
                                      </p:cBhvr>
                                      <p:to>
                                        <p:strVal val="visible"/>
                                      </p:to>
                                    </p:set>
                                    <p:animEffect transition="in" filter="fade">
                                      <p:cBhvr>
                                        <p:cTn id="139" dur="500"/>
                                        <p:tgtEl>
                                          <p:spTgt spid="82">
                                            <p:txEl>
                                              <p:pRg st="1" end="1"/>
                                            </p:txEl>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82">
                                            <p:txEl>
                                              <p:pRg st="2" end="2"/>
                                            </p:txEl>
                                          </p:spTgt>
                                        </p:tgtEl>
                                        <p:attrNameLst>
                                          <p:attrName>style.visibility</p:attrName>
                                        </p:attrNameLst>
                                      </p:cBhvr>
                                      <p:to>
                                        <p:strVal val="visible"/>
                                      </p:to>
                                    </p:set>
                                    <p:animEffect transition="in" filter="fade">
                                      <p:cBhvr>
                                        <p:cTn id="142" dur="500"/>
                                        <p:tgtEl>
                                          <p:spTgt spid="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27" grpId="0" uiExpand="1" build="p"/>
      <p:bldP spid="82" grpId="0" uiExpand="1" build="p"/>
      <p:bldP spid="84" grpId="0" uiExpand="1" build="p"/>
      <p:bldP spid="111" grpId="0"/>
      <p:bldP spid="123" grpId="0"/>
      <p:bldP spid="147" grpId="0" uiExpand="1" build="p"/>
      <p:bldP spid="152" grpId="0"/>
      <p:bldP spid="159" grpId="0"/>
      <p:bldP spid="170" grpId="0"/>
      <p:bldP spid="172"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Rectangle 21"/>
              <p:cNvSpPr/>
              <p:nvPr/>
            </p:nvSpPr>
            <p:spPr>
              <a:xfrm>
                <a:off x="2932424" y="-91155"/>
                <a:ext cx="632718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USE CASES OF </a:t>
                </a:r>
                <a14:m>
                  <m:oMath xmlns:m="http://schemas.openxmlformats.org/officeDocument/2006/math">
                    <m:r>
                      <a:rPr lang="en-US" sz="4000" b="1" i="1" smtClean="0">
                        <a:ln/>
                        <a:solidFill>
                          <a:srgbClr val="C00000"/>
                        </a:solidFill>
                        <a:latin typeface="Cambria Math" panose="02040503050406030204" pitchFamily="18" charset="0"/>
                      </a:rPr>
                      <m:t>∞</m:t>
                    </m:r>
                  </m:oMath>
                </a14:m>
                <a:r>
                  <a:rPr lang="en-US" sz="4000" b="1" dirty="0">
                    <a:ln/>
                    <a:solidFill>
                      <a:srgbClr val="C00000"/>
                    </a:solidFill>
                    <a:latin typeface="+mj-lt"/>
                  </a:rPr>
                  <a:t> DIMENSIONS</a:t>
                </a:r>
              </a:p>
            </p:txBody>
          </p:sp>
        </mc:Choice>
        <mc:Fallback xmlns="">
          <p:sp>
            <p:nvSpPr>
              <p:cNvPr id="22" name="Rectangle 21"/>
              <p:cNvSpPr>
                <a:spLocks noRot="1" noChangeAspect="1" noMove="1" noResize="1" noEditPoints="1" noAdjustHandles="1" noChangeArrowheads="1" noChangeShapeType="1" noTextEdit="1"/>
              </p:cNvSpPr>
              <p:nvPr/>
            </p:nvSpPr>
            <p:spPr>
              <a:xfrm>
                <a:off x="2932424" y="-91155"/>
                <a:ext cx="6327181"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30629" y="489275"/>
                <a:ext cx="12140161" cy="6278642"/>
              </a:xfrm>
              <a:prstGeom prst="rect">
                <a:avLst/>
              </a:prstGeom>
            </p:spPr>
            <p:txBody>
              <a:bodyPr wrap="square">
                <a:spAutoFit/>
              </a:bodyPr>
              <a:lstStyle/>
              <a:p>
                <a:pPr marL="342900" indent="-342900">
                  <a:buFont typeface="Wingdings" panose="05000000000000000000" pitchFamily="2" charset="2"/>
                  <a:buChar char="ü"/>
                </a:pPr>
                <a:r>
                  <a:rPr lang="en-US" sz="2400" dirty="0">
                    <a:solidFill>
                      <a:prstClr val="black"/>
                    </a:solidFill>
                  </a:rPr>
                  <a:t>GKP states are powerful </a:t>
                </a:r>
                <a:r>
                  <a:rPr lang="en-US" sz="2400" b="1" dirty="0">
                    <a:solidFill>
                      <a:prstClr val="black"/>
                    </a:solidFill>
                  </a:rPr>
                  <a:t>non-Gaussian resources</a:t>
                </a:r>
              </a:p>
              <a:p>
                <a:pPr lvl="1"/>
                <a:r>
                  <a:rPr lang="en-US" dirty="0">
                    <a:solidFill>
                      <a:prstClr val="black"/>
                    </a:solidFill>
                  </a:rPr>
                  <a:t>	</a:t>
                </a:r>
                <a:r>
                  <a:rPr lang="en-US" sz="2400" dirty="0"/>
                  <a:t>GKP QEC + Gaussian states = universal computation (no magic-state distill.)</a:t>
                </a:r>
                <a:r>
                  <a:rPr lang="en-US" dirty="0">
                    <a:solidFill>
                      <a:srgbClr val="00B050"/>
                    </a:solidFill>
                  </a:rPr>
                  <a:t> arXiv:1903.00012</a:t>
                </a:r>
              </a:p>
              <a:p>
                <a:pPr lvl="1"/>
                <a:r>
                  <a:rPr lang="en-US" sz="2400" dirty="0"/>
                  <a:t>	Protecting against small shifts in a logical mode (no-go </a:t>
                </a:r>
                <a:r>
                  <a:rPr lang="en-US" sz="2400" dirty="0" err="1"/>
                  <a:t>thm</a:t>
                </a:r>
                <a:r>
                  <a:rPr lang="en-US" sz="2400" dirty="0"/>
                  <a:t> in DV)</a:t>
                </a:r>
                <a:r>
                  <a:rPr lang="en-US" dirty="0">
                    <a:solidFill>
                      <a:srgbClr val="00B050"/>
                    </a:solidFill>
                  </a:rPr>
                  <a:t> arXiv:1903.12615</a:t>
                </a:r>
                <a:endParaRPr lang="en-US" sz="2400" dirty="0">
                  <a:solidFill>
                    <a:srgbClr val="00B050"/>
                  </a:solidFill>
                </a:endParaRP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dirty="0">
                    <a:solidFill>
                      <a:prstClr val="black"/>
                    </a:solidFill>
                  </a:rPr>
                  <a:t>Continuous-parameter families of </a:t>
                </a:r>
                <a:r>
                  <a:rPr lang="en-US" sz="2400" b="1" dirty="0">
                    <a:solidFill>
                      <a:prstClr val="black"/>
                    </a:solidFill>
                  </a:rPr>
                  <a:t>transversal gates</a:t>
                </a:r>
                <a:r>
                  <a:rPr lang="en-US" sz="2400" dirty="0">
                    <a:solidFill>
                      <a:prstClr val="black"/>
                    </a:solidFill>
                  </a:rPr>
                  <a:t> (Eastin-</a:t>
                </a:r>
                <a:r>
                  <a:rPr lang="en-US" sz="2400" dirty="0" err="1">
                    <a:solidFill>
                      <a:prstClr val="black"/>
                    </a:solidFill>
                  </a:rPr>
                  <a:t>Knill</a:t>
                </a:r>
                <a:r>
                  <a:rPr lang="en-US" sz="2400" dirty="0">
                    <a:solidFill>
                      <a:prstClr val="black"/>
                    </a:solidFill>
                  </a:rPr>
                  <a:t> no-go </a:t>
                </a:r>
                <a:r>
                  <a:rPr lang="en-US" sz="2400" dirty="0" err="1">
                    <a:solidFill>
                      <a:prstClr val="black"/>
                    </a:solidFill>
                  </a:rPr>
                  <a:t>thm</a:t>
                </a:r>
                <a:r>
                  <a:rPr lang="en-US" sz="2400" dirty="0">
                    <a:solidFill>
                      <a:prstClr val="black"/>
                    </a:solidFill>
                  </a:rPr>
                  <a:t> in DV).</a:t>
                </a:r>
              </a:p>
              <a:p>
                <a:pPr lvl="1"/>
                <a:r>
                  <a:rPr lang="en-US" dirty="0">
                    <a:solidFill>
                      <a:prstClr val="black"/>
                    </a:solidFill>
                  </a:rPr>
                  <a:t>	</a:t>
                </a:r>
                <a:r>
                  <a:rPr lang="en-US" dirty="0">
                    <a:solidFill>
                      <a:srgbClr val="00B050"/>
                    </a:solidFill>
                  </a:rPr>
                  <a:t>arXiv:1902.07714 and many others</a:t>
                </a:r>
                <a:endParaRPr lang="en-US" sz="2400" dirty="0">
                  <a:solidFill>
                    <a:prstClr val="black"/>
                  </a:solidFill>
                </a:endParaRPr>
              </a:p>
              <a:p>
                <a:pPr marL="342900" indent="-342900">
                  <a:buFont typeface="Wingdings" panose="05000000000000000000" pitchFamily="2" charset="2"/>
                  <a:buChar char="ü"/>
                </a:pPr>
                <a:endParaRPr lang="en-US" sz="2400" b="1" dirty="0">
                  <a:solidFill>
                    <a:prstClr val="black"/>
                  </a:solidFill>
                </a:endParaRPr>
              </a:p>
              <a:p>
                <a:pPr marL="342900" indent="-342900">
                  <a:buFont typeface="Wingdings" panose="05000000000000000000" pitchFamily="2" charset="2"/>
                  <a:buChar char="ü"/>
                </a:pPr>
                <a:r>
                  <a:rPr lang="en-US" sz="2400" b="1" dirty="0">
                    <a:solidFill>
                      <a:prstClr val="black"/>
                    </a:solidFill>
                  </a:rPr>
                  <a:t>Hamiltonian-based bias-preserving</a:t>
                </a:r>
                <a:r>
                  <a:rPr lang="en-US" sz="2400" dirty="0">
                    <a:solidFill>
                      <a:prstClr val="black"/>
                    </a:solidFill>
                  </a:rPr>
                  <a:t> </a:t>
                </a:r>
                <a:r>
                  <a:rPr lang="en-US" sz="2400" b="1" dirty="0">
                    <a:solidFill>
                      <a:prstClr val="black"/>
                    </a:solidFill>
                  </a:rPr>
                  <a:t>gates </a:t>
                </a:r>
                <a:r>
                  <a:rPr lang="en-US" sz="2400" dirty="0">
                    <a:solidFill>
                      <a:prstClr val="black"/>
                    </a:solidFill>
                  </a:rPr>
                  <a:t>(no-go </a:t>
                </a:r>
                <a:r>
                  <a:rPr lang="en-US" sz="2400" dirty="0" err="1">
                    <a:solidFill>
                      <a:prstClr val="black"/>
                    </a:solidFill>
                  </a:rPr>
                  <a:t>thm</a:t>
                </a:r>
                <a:r>
                  <a:rPr lang="en-US" sz="2400" dirty="0">
                    <a:solidFill>
                      <a:prstClr val="black"/>
                    </a:solidFill>
                  </a:rPr>
                  <a:t> in DV).</a:t>
                </a:r>
              </a:p>
              <a:p>
                <a:pPr lvl="1"/>
                <a:r>
                  <a:rPr lang="en-US" dirty="0">
                    <a:solidFill>
                      <a:prstClr val="black"/>
                    </a:solidFill>
                  </a:rPr>
                  <a:t>	</a:t>
                </a:r>
                <a:r>
                  <a:rPr lang="en-US" dirty="0">
                    <a:solidFill>
                      <a:srgbClr val="00B050"/>
                    </a:solidFill>
                  </a:rPr>
                  <a:t>arXiv:1905.00450 (cat code CNOT gate)</a:t>
                </a:r>
                <a:endParaRPr lang="en-US" sz="2400" dirty="0">
                  <a:solidFill>
                    <a:prstClr val="black"/>
                  </a:solidFill>
                </a:endParaRPr>
              </a:p>
              <a:p>
                <a:pPr marL="342900" indent="-342900">
                  <a:buFont typeface="Wingdings" panose="05000000000000000000" pitchFamily="2" charset="2"/>
                  <a:buChar char="ü"/>
                </a:pPr>
                <a:endParaRPr lang="en-US" sz="2400" dirty="0">
                  <a:solidFill>
                    <a:prstClr val="black"/>
                  </a:solidFill>
                </a:endParaRPr>
              </a:p>
              <a:p>
                <a:pPr marL="342900" indent="-342900">
                  <a:buFont typeface="Wingdings" panose="05000000000000000000" pitchFamily="2" charset="2"/>
                  <a:buChar char="ü"/>
                </a:pPr>
                <a:r>
                  <a:rPr lang="en-US" sz="2400" dirty="0">
                    <a:solidFill>
                      <a:prstClr val="black"/>
                    </a:solidFill>
                  </a:rPr>
                  <a:t>Q-simulation; commuting-projector models for </a:t>
                </a:r>
                <a:r>
                  <a:rPr lang="en-US" sz="2400" b="1" dirty="0">
                    <a:solidFill>
                      <a:prstClr val="black"/>
                    </a:solidFill>
                  </a:rPr>
                  <a:t>chiral topological phases</a:t>
                </a:r>
                <a:r>
                  <a:rPr lang="en-US" sz="2400" dirty="0">
                    <a:solidFill>
                      <a:prstClr val="black"/>
                    </a:solidFill>
                  </a:rPr>
                  <a:t> (no-go </a:t>
                </a:r>
                <a:r>
                  <a:rPr lang="en-US" sz="2400" dirty="0" err="1">
                    <a:solidFill>
                      <a:prstClr val="black"/>
                    </a:solidFill>
                  </a:rPr>
                  <a:t>thm</a:t>
                </a:r>
                <a:r>
                  <a:rPr lang="en-US" sz="2400" dirty="0">
                    <a:solidFill>
                      <a:prstClr val="black"/>
                    </a:solidFill>
                  </a:rPr>
                  <a:t> in DV).</a:t>
                </a:r>
              </a:p>
              <a:p>
                <a:pPr lvl="1"/>
                <a:r>
                  <a:rPr lang="en-US" dirty="0">
                    <a:solidFill>
                      <a:prstClr val="black"/>
                    </a:solidFill>
                  </a:rPr>
                  <a:t>	</a:t>
                </a:r>
                <a:r>
                  <a:rPr lang="en-US" dirty="0">
                    <a:solidFill>
                      <a:srgbClr val="00B050"/>
                    </a:solidFill>
                  </a:rPr>
                  <a:t>arXiv:1902.06756, 1906.08270, 2107.02817 (e.g., bosonic fractional quantum Hall on the lattice)</a:t>
                </a:r>
                <a:endParaRPr lang="en-US" sz="2400" dirty="0">
                  <a:solidFill>
                    <a:prstClr val="black"/>
                  </a:solidFill>
                </a:endParaRPr>
              </a:p>
              <a:p>
                <a:pPr marL="342900" indent="-342900">
                  <a:buFont typeface="Wingdings" panose="05000000000000000000" pitchFamily="2" charset="2"/>
                  <a:buChar char="ü"/>
                </a:pPr>
                <a:endParaRPr lang="en-US" sz="2400" b="1" dirty="0">
                  <a:solidFill>
                    <a:prstClr val="black"/>
                  </a:solidFill>
                </a:endParaRPr>
              </a:p>
              <a:p>
                <a:pPr marL="342900" indent="-342900">
                  <a:buFont typeface="Wingdings" panose="05000000000000000000" pitchFamily="2" charset="2"/>
                  <a:buChar char="ü"/>
                </a:pPr>
                <a:r>
                  <a:rPr lang="en-US" sz="2400" b="1" dirty="0">
                    <a:solidFill>
                      <a:prstClr val="black"/>
                    </a:solidFill>
                  </a:rPr>
                  <a:t>Hardware efficiency: </a:t>
                </a:r>
                <a:r>
                  <a:rPr lang="en-US" sz="2400" dirty="0">
                    <a:solidFill>
                      <a:prstClr val="black"/>
                    </a:solidFill>
                  </a:rPr>
                  <a:t>small CV codes </a:t>
                </a:r>
                <a14:m>
                  <m:oMath xmlns:m="http://schemas.openxmlformats.org/officeDocument/2006/math">
                    <m:r>
                      <a:rPr lang="en-US" sz="2400" b="0" i="1" smtClean="0">
                        <a:solidFill>
                          <a:prstClr val="black"/>
                        </a:solidFill>
                        <a:latin typeface="Cambria Math" panose="02040503050406030204" pitchFamily="18" charset="0"/>
                      </a:rPr>
                      <m:t>≥</m:t>
                    </m:r>
                  </m:oMath>
                </a14:m>
                <a:r>
                  <a:rPr lang="en-US" sz="2400" dirty="0">
                    <a:solidFill>
                      <a:prstClr val="black"/>
                    </a:solidFill>
                  </a:rPr>
                  <a:t> small DV codes; cat codes </a:t>
                </a:r>
                <a14:m>
                  <m:oMath xmlns:m="http://schemas.openxmlformats.org/officeDocument/2006/math">
                    <m:r>
                      <a:rPr lang="en-US" sz="2400" b="0" i="0" smtClean="0">
                        <a:solidFill>
                          <a:prstClr val="black"/>
                        </a:solidFill>
                        <a:latin typeface="Cambria Math" panose="02040503050406030204" pitchFamily="18" charset="0"/>
                      </a:rPr>
                      <m:t>&gt;</m:t>
                    </m:r>
                  </m:oMath>
                </a14:m>
                <a:r>
                  <a:rPr lang="en-US" sz="2400" dirty="0">
                    <a:solidFill>
                      <a:prstClr val="black"/>
                    </a:solidFill>
                  </a:rPr>
                  <a:t> 1D </a:t>
                </a:r>
                <a:r>
                  <a:rPr lang="en-US" sz="2400" dirty="0" err="1">
                    <a:solidFill>
                      <a:prstClr val="black"/>
                    </a:solidFill>
                  </a:rPr>
                  <a:t>Ising</a:t>
                </a:r>
                <a:r>
                  <a:rPr lang="en-US" sz="2400" dirty="0">
                    <a:solidFill>
                      <a:prstClr val="black"/>
                    </a:solidFill>
                  </a:rPr>
                  <a:t> repetition code</a:t>
                </a:r>
              </a:p>
              <a:p>
                <a:pPr lvl="1"/>
                <a:r>
                  <a:rPr lang="en-US" dirty="0">
                    <a:solidFill>
                      <a:srgbClr val="00B050"/>
                    </a:solidFill>
                  </a:rPr>
                  <a:t>	arXiv:2205.09767 (cat codes + 2D classical </a:t>
                </a:r>
                <a:r>
                  <a:rPr lang="en-US" dirty="0" err="1">
                    <a:solidFill>
                      <a:srgbClr val="00B050"/>
                    </a:solidFill>
                  </a:rPr>
                  <a:t>Ising</a:t>
                </a:r>
                <a:r>
                  <a:rPr lang="en-US" dirty="0">
                    <a:solidFill>
                      <a:srgbClr val="00B050"/>
                    </a:solidFill>
                  </a:rPr>
                  <a:t> model)</a:t>
                </a:r>
              </a:p>
              <a:p>
                <a:pPr lvl="1"/>
                <a:endParaRPr lang="en-US" sz="2400" dirty="0">
                  <a:solidFill>
                    <a:prstClr val="black"/>
                  </a:solidFill>
                </a:endParaRPr>
              </a:p>
              <a:p>
                <a:pPr marL="342900" indent="-342900">
                  <a:buFont typeface="Wingdings" panose="05000000000000000000" pitchFamily="2" charset="2"/>
                  <a:buChar char="ü"/>
                </a:pPr>
                <a:r>
                  <a:rPr lang="en-US" sz="2400" dirty="0">
                    <a:solidFill>
                      <a:prstClr val="black"/>
                    </a:solidFill>
                  </a:rPr>
                  <a:t>Single-mode codes do not have thresholds, but concatenation can </a:t>
                </a:r>
                <a:r>
                  <a:rPr lang="en-US" sz="2400" b="1" dirty="0">
                    <a:solidFill>
                      <a:prstClr val="black"/>
                    </a:solidFill>
                  </a:rPr>
                  <a:t>improve qubit thresholds</a:t>
                </a:r>
                <a:r>
                  <a:rPr lang="en-US" sz="2400" dirty="0">
                    <a:solidFill>
                      <a:prstClr val="black"/>
                    </a:solidFill>
                  </a:rPr>
                  <a:t>.</a:t>
                </a:r>
              </a:p>
              <a:p>
                <a:pPr lvl="1"/>
                <a:r>
                  <a:rPr lang="en-US" dirty="0"/>
                  <a:t>	</a:t>
                </a:r>
                <a:r>
                  <a:rPr lang="en-US" dirty="0">
                    <a:solidFill>
                      <a:srgbClr val="00B050"/>
                    </a:solidFill>
                  </a:rPr>
                  <a:t>arXiv:2107.13589 and refs. therein</a:t>
                </a:r>
                <a:endParaRPr lang="en-US" sz="2400" dirty="0">
                  <a:solidFill>
                    <a:srgbClr val="00B05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30629" y="489275"/>
                <a:ext cx="12140161" cy="6278642"/>
              </a:xfrm>
              <a:prstGeom prst="rect">
                <a:avLst/>
              </a:prstGeom>
              <a:blipFill>
                <a:blip r:embed="rId5"/>
                <a:stretch>
                  <a:fillRect l="-653" t="-777" b="-583"/>
                </a:stretch>
              </a:blipFill>
            </p:spPr>
            <p:txBody>
              <a:bodyPr/>
              <a:lstStyle/>
              <a:p>
                <a:r>
                  <a:rPr lang="en-US">
                    <a:noFill/>
                  </a:rPr>
                  <a:t> </a:t>
                </a:r>
              </a:p>
            </p:txBody>
          </p:sp>
        </mc:Fallback>
      </mc:AlternateContent>
    </p:spTree>
    <p:extLst>
      <p:ext uri="{BB962C8B-B14F-4D97-AF65-F5344CB8AC3E}">
        <p14:creationId xmlns:p14="http://schemas.microsoft.com/office/powerpoint/2010/main" val="42037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fade">
                                      <p:cBhvr>
                                        <p:cTn id="25" dur="500"/>
                                        <p:tgtEl>
                                          <p:spTgt spid="5">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16" end="16"/>
                                            </p:txEl>
                                          </p:spTgt>
                                        </p:tgtEl>
                                        <p:attrNameLst>
                                          <p:attrName>style.visibility</p:attrName>
                                        </p:attrNameLst>
                                      </p:cBhvr>
                                      <p:to>
                                        <p:strVal val="visible"/>
                                      </p:to>
                                    </p:set>
                                    <p:animEffect transition="in" filter="fade">
                                      <p:cBhvr>
                                        <p:cTn id="28" dur="500"/>
                                        <p:tgtEl>
                                          <p:spTgt spid="5">
                                            <p:txEl>
                                              <p:pRg st="16" end="1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17" end="17"/>
                                            </p:txEl>
                                          </p:spTgt>
                                        </p:tgtEl>
                                        <p:attrNameLst>
                                          <p:attrName>style.visibility</p:attrName>
                                        </p:attrNameLst>
                                      </p:cBhvr>
                                      <p:to>
                                        <p:strVal val="visible"/>
                                      </p:to>
                                    </p:set>
                                    <p:animEffect transition="in" filter="fade">
                                      <p:cBhvr>
                                        <p:cTn id="31" dur="500"/>
                                        <p:tgtEl>
                                          <p:spTgt spid="5">
                                            <p:txEl>
                                              <p:pRg st="17" end="1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13" end="13"/>
                                            </p:txEl>
                                          </p:spTgt>
                                        </p:tgtEl>
                                        <p:attrNameLst>
                                          <p:attrName>style.visibility</p:attrName>
                                        </p:attrNameLst>
                                      </p:cBhvr>
                                      <p:to>
                                        <p:strVal val="visible"/>
                                      </p:to>
                                    </p:set>
                                    <p:animEffect transition="in" filter="fade">
                                      <p:cBhvr>
                                        <p:cTn id="34" dur="500"/>
                                        <p:tgtEl>
                                          <p:spTgt spid="5">
                                            <p:txEl>
                                              <p:pRg st="13" end="1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Effect transition="in" filter="fade">
                                      <p:cBhvr>
                                        <p:cTn id="37" dur="500"/>
                                        <p:tgtEl>
                                          <p:spTgt spid="5">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fade">
                                      <p:cBhvr>
                                        <p:cTn id="45"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CE9F30-D4D0-E82C-A29E-897ECE44EEBA}"/>
              </a:ext>
            </a:extLst>
          </p:cNvPr>
          <p:cNvSpPr/>
          <p:nvPr/>
        </p:nvSpPr>
        <p:spPr>
          <a:xfrm>
            <a:off x="-26563" y="-91155"/>
            <a:ext cx="12218562"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BREAK EVEN &amp; THRESHOLD THEOREM</a:t>
            </a:r>
          </a:p>
        </p:txBody>
      </p:sp>
      <p:pic>
        <p:nvPicPr>
          <p:cNvPr id="8194" name="Picture 2" descr="EQEC - RWTH AACHEN UNIVERSITY - English">
            <a:extLst>
              <a:ext uri="{FF2B5EF4-FFF2-40B4-BE49-F238E27FC236}">
                <a16:creationId xmlns:a16="http://schemas.microsoft.com/office/drawing/2014/main" id="{B3B19B37-CEA2-8023-3E85-A43685853D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058"/>
          <a:stretch/>
        </p:blipFill>
        <p:spPr bwMode="auto">
          <a:xfrm>
            <a:off x="11177262" y="1165966"/>
            <a:ext cx="1014738" cy="1118681"/>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Sequential Access Storage 3">
            <a:extLst>
              <a:ext uri="{FF2B5EF4-FFF2-40B4-BE49-F238E27FC236}">
                <a16:creationId xmlns:a16="http://schemas.microsoft.com/office/drawing/2014/main" id="{A97683F0-E24C-6E9E-5BD4-9A709C1E6427}"/>
              </a:ext>
            </a:extLst>
          </p:cNvPr>
          <p:cNvSpPr/>
          <p:nvPr/>
        </p:nvSpPr>
        <p:spPr>
          <a:xfrm>
            <a:off x="7801583" y="1224329"/>
            <a:ext cx="3495989" cy="851237"/>
          </a:xfrm>
          <a:prstGeom prst="flowChartMagneticTap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[The threshold is] everything and nothing.</a:t>
            </a:r>
          </a:p>
        </p:txBody>
      </p:sp>
      <p:pic>
        <p:nvPicPr>
          <p:cNvPr id="5" name="Picture 4">
            <a:extLst>
              <a:ext uri="{FF2B5EF4-FFF2-40B4-BE49-F238E27FC236}">
                <a16:creationId xmlns:a16="http://schemas.microsoft.com/office/drawing/2014/main" id="{131C30BE-7C1D-FAFC-D300-216A2EB8CC18}"/>
              </a:ext>
            </a:extLst>
          </p:cNvPr>
          <p:cNvPicPr>
            <a:picLocks noChangeAspect="1"/>
          </p:cNvPicPr>
          <p:nvPr/>
        </p:nvPicPr>
        <p:blipFill>
          <a:blip r:embed="rId3"/>
          <a:stretch>
            <a:fillRect/>
          </a:stretch>
        </p:blipFill>
        <p:spPr>
          <a:xfrm>
            <a:off x="1920660" y="3894066"/>
            <a:ext cx="8350679" cy="153677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676BF84-A9A1-CEF4-230E-055294A9541B}"/>
                  </a:ext>
                </a:extLst>
              </p:cNvPr>
              <p:cNvSpPr txBox="1"/>
              <p:nvPr/>
            </p:nvSpPr>
            <p:spPr>
              <a:xfrm>
                <a:off x="19455" y="735045"/>
                <a:ext cx="7150915" cy="1638525"/>
              </a:xfrm>
              <a:prstGeom prst="rect">
                <a:avLst/>
              </a:prstGeom>
              <a:noFill/>
            </p:spPr>
            <p:txBody>
              <a:bodyPr wrap="square">
                <a:spAutoFit/>
              </a:bodyPr>
              <a:lstStyle/>
              <a:p>
                <a:pPr marL="285750" indent="-285750">
                  <a:buFont typeface="Wingdings" panose="05000000000000000000" pitchFamily="2" charset="2"/>
                  <a:buChar char="Ø"/>
                </a:pPr>
                <a:r>
                  <a:rPr lang="en-US" sz="2400" dirty="0"/>
                  <a:t>The primary goal of error correction is to yield a probability of corruption of the encoded information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𝑝</m:t>
                        </m:r>
                      </m:e>
                      <m:sub>
                        <m:r>
                          <m:rPr>
                            <m:sty m:val="p"/>
                          </m:rPr>
                          <a:rPr lang="en-US" sz="2400" i="0" dirty="0" smtClean="0">
                            <a:latin typeface="Cambria Math" panose="02040503050406030204" pitchFamily="18" charset="0"/>
                          </a:rPr>
                          <m:t>logical</m:t>
                        </m:r>
                      </m:sub>
                    </m:sSub>
                  </m:oMath>
                </a14:m>
                <a:r>
                  <a:rPr lang="en-US" sz="2400" dirty="0"/>
                  <a:t>) that is </a:t>
                </a:r>
                <a:r>
                  <a:rPr lang="en-US" sz="2400" b="1" dirty="0"/>
                  <a:t>smaller</a:t>
                </a:r>
                <a:r>
                  <a:rPr lang="en-US" sz="2400" dirty="0"/>
                  <a:t> than a reference probability of unencoded information corruption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𝑝</m:t>
                        </m:r>
                      </m:e>
                      <m:sub>
                        <m:r>
                          <m:rPr>
                            <m:sty m:val="p"/>
                          </m:rPr>
                          <a:rPr lang="en-US" sz="2400" b="0" i="0" dirty="0" smtClean="0">
                            <a:latin typeface="Cambria Math" panose="02040503050406030204" pitchFamily="18" charset="0"/>
                          </a:rPr>
                          <m:t>physical</m:t>
                        </m:r>
                      </m:sub>
                    </m:sSub>
                  </m:oMath>
                </a14:m>
                <a:r>
                  <a:rPr lang="en-US" sz="2400" dirty="0"/>
                  <a:t>).</a:t>
                </a:r>
              </a:p>
            </p:txBody>
          </p:sp>
        </mc:Choice>
        <mc:Fallback xmlns="">
          <p:sp>
            <p:nvSpPr>
              <p:cNvPr id="9" name="TextBox 8">
                <a:extLst>
                  <a:ext uri="{FF2B5EF4-FFF2-40B4-BE49-F238E27FC236}">
                    <a16:creationId xmlns:a16="http://schemas.microsoft.com/office/drawing/2014/main" id="{9676BF84-A9A1-CEF4-230E-055294A9541B}"/>
                  </a:ext>
                </a:extLst>
              </p:cNvPr>
              <p:cNvSpPr txBox="1">
                <a:spLocks noRot="1" noChangeAspect="1" noMove="1" noResize="1" noEditPoints="1" noAdjustHandles="1" noChangeArrowheads="1" noChangeShapeType="1" noTextEdit="1"/>
              </p:cNvSpPr>
              <p:nvPr/>
            </p:nvSpPr>
            <p:spPr>
              <a:xfrm>
                <a:off x="19455" y="735045"/>
                <a:ext cx="7150915" cy="1638525"/>
              </a:xfrm>
              <a:prstGeom prst="rect">
                <a:avLst/>
              </a:prstGeom>
              <a:blipFill>
                <a:blip r:embed="rId4"/>
                <a:stretch>
                  <a:fillRect l="-1108" t="-2985" b="-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433915-616F-8248-0E47-EF98390E6E61}"/>
                  </a:ext>
                </a:extLst>
              </p:cNvPr>
              <p:cNvSpPr txBox="1"/>
              <p:nvPr/>
            </p:nvSpPr>
            <p:spPr>
              <a:xfrm>
                <a:off x="-26564" y="2478037"/>
                <a:ext cx="12218563" cy="1200329"/>
              </a:xfrm>
              <a:prstGeom prst="rect">
                <a:avLst/>
              </a:prstGeom>
              <a:noFill/>
            </p:spPr>
            <p:txBody>
              <a:bodyPr wrap="square">
                <a:spAutoFit/>
              </a:bodyPr>
              <a:lstStyle/>
              <a:p>
                <a:pPr marL="342900" indent="-342900">
                  <a:buFont typeface="Wingdings" panose="05000000000000000000" pitchFamily="2" charset="2"/>
                  <a:buChar char="Ø"/>
                </a:pPr>
                <a:r>
                  <a:rPr lang="en-US" sz="2400" dirty="0"/>
                  <a:t>A more ambitious goal in the quantum setting is made possible by the notion of an error-correcting </a:t>
                </a:r>
                <a:r>
                  <a:rPr lang="en-US" sz="2400" b="1" dirty="0"/>
                  <a:t>threshold</a:t>
                </a:r>
                <a:r>
                  <a:rPr lang="en-US" sz="2400" dirty="0"/>
                  <a:t> (</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𝑝</m:t>
                        </m:r>
                      </m:e>
                      <m:sub>
                        <m:r>
                          <m:rPr>
                            <m:sty m:val="p"/>
                          </m:rPr>
                          <a:rPr lang="en-US" sz="2400" b="0" i="0" dirty="0" smtClean="0">
                            <a:latin typeface="Cambria Math" panose="02040503050406030204" pitchFamily="18" charset="0"/>
                          </a:rPr>
                          <m:t>threshold</m:t>
                        </m:r>
                      </m:sub>
                    </m:sSub>
                  </m:oMath>
                </a14:m>
                <a:r>
                  <a:rPr lang="en-US" sz="2400" dirty="0"/>
                  <a:t>), below which it should be possible to construct error-correcting protocols with </a:t>
                </a:r>
                <a:r>
                  <a:rPr lang="en-US" sz="2400" b="1" dirty="0"/>
                  <a:t>arbitrarily large</a:t>
                </a:r>
                <a:r>
                  <a:rPr lang="en-US" sz="2400" dirty="0"/>
                  <a:t> gain by scaling up the physical degrees of freedom</a:t>
                </a:r>
              </a:p>
            </p:txBody>
          </p:sp>
        </mc:Choice>
        <mc:Fallback xmlns="">
          <p:sp>
            <p:nvSpPr>
              <p:cNvPr id="13" name="TextBox 12">
                <a:extLst>
                  <a:ext uri="{FF2B5EF4-FFF2-40B4-BE49-F238E27FC236}">
                    <a16:creationId xmlns:a16="http://schemas.microsoft.com/office/drawing/2014/main" id="{11433915-616F-8248-0E47-EF98390E6E61}"/>
                  </a:ext>
                </a:extLst>
              </p:cNvPr>
              <p:cNvSpPr txBox="1">
                <a:spLocks noRot="1" noChangeAspect="1" noMove="1" noResize="1" noEditPoints="1" noAdjustHandles="1" noChangeArrowheads="1" noChangeShapeType="1" noTextEdit="1"/>
              </p:cNvSpPr>
              <p:nvPr/>
            </p:nvSpPr>
            <p:spPr>
              <a:xfrm>
                <a:off x="-26564" y="2478037"/>
                <a:ext cx="12218563" cy="1200329"/>
              </a:xfrm>
              <a:prstGeom prst="rect">
                <a:avLst/>
              </a:prstGeom>
              <a:blipFill>
                <a:blip r:embed="rId5"/>
                <a:stretch>
                  <a:fillRect l="-699" t="-4082" b="-11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2C6214-E51D-D4B5-FF18-8045D7142F5F}"/>
                  </a:ext>
                </a:extLst>
              </p:cNvPr>
              <p:cNvSpPr txBox="1"/>
              <p:nvPr/>
            </p:nvSpPr>
            <p:spPr>
              <a:xfrm>
                <a:off x="-17297" y="5538795"/>
                <a:ext cx="12209296" cy="830997"/>
              </a:xfrm>
              <a:prstGeom prst="rect">
                <a:avLst/>
              </a:prstGeom>
              <a:noFill/>
            </p:spPr>
            <p:txBody>
              <a:bodyPr wrap="square">
                <a:spAutoFit/>
              </a:bodyPr>
              <a:lstStyle/>
              <a:p>
                <a:pPr marL="342900" indent="-342900">
                  <a:buFont typeface="Wingdings" panose="05000000000000000000" pitchFamily="2" charset="2"/>
                  <a:buChar char="Ø"/>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Existing threshold theorems require infinite families of tensor-product codes (e.g.,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for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as well as the thermodynamic limit. Few-qubit/mode codes won’t cut it.</a:t>
                </a:r>
                <a:endParaRPr lang="en-US" dirty="0"/>
              </a:p>
            </p:txBody>
          </p:sp>
        </mc:Choice>
        <mc:Fallback xmlns="">
          <p:sp>
            <p:nvSpPr>
              <p:cNvPr id="17" name="TextBox 16">
                <a:extLst>
                  <a:ext uri="{FF2B5EF4-FFF2-40B4-BE49-F238E27FC236}">
                    <a16:creationId xmlns:a16="http://schemas.microsoft.com/office/drawing/2014/main" id="{E62C6214-E51D-D4B5-FF18-8045D7142F5F}"/>
                  </a:ext>
                </a:extLst>
              </p:cNvPr>
              <p:cNvSpPr txBox="1">
                <a:spLocks noRot="1" noChangeAspect="1" noMove="1" noResize="1" noEditPoints="1" noAdjustHandles="1" noChangeArrowheads="1" noChangeShapeType="1" noTextEdit="1"/>
              </p:cNvSpPr>
              <p:nvPr/>
            </p:nvSpPr>
            <p:spPr>
              <a:xfrm>
                <a:off x="-17297" y="5538795"/>
                <a:ext cx="12209296" cy="830997"/>
              </a:xfrm>
              <a:prstGeom prst="rect">
                <a:avLst/>
              </a:prstGeom>
              <a:blipFill>
                <a:blip r:embed="rId6"/>
                <a:stretch>
                  <a:fillRect l="-649" t="-5882" r="-250" b="-16176"/>
                </a:stretch>
              </a:blipFill>
            </p:spPr>
            <p:txBody>
              <a:bodyPr/>
              <a:lstStyle/>
              <a:p>
                <a:r>
                  <a:rPr lang="en-US">
                    <a:noFill/>
                  </a:rPr>
                  <a:t> </a:t>
                </a:r>
              </a:p>
            </p:txBody>
          </p:sp>
        </mc:Fallback>
      </mc:AlternateContent>
    </p:spTree>
    <p:extLst>
      <p:ext uri="{BB962C8B-B14F-4D97-AF65-F5344CB8AC3E}">
        <p14:creationId xmlns:p14="http://schemas.microsoft.com/office/powerpoint/2010/main" val="48769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fade">
                                      <p:cBhvr>
                                        <p:cTn id="15" dur="500"/>
                                        <p:tgtEl>
                                          <p:spTgt spid="81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5C94D9-4664-B573-991A-8F3827D80C09}"/>
              </a:ext>
            </a:extLst>
          </p:cNvPr>
          <p:cNvSpPr/>
          <p:nvPr/>
        </p:nvSpPr>
        <p:spPr>
          <a:xfrm>
            <a:off x="2856946" y="-91155"/>
            <a:ext cx="6478185"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GOAL OF ERROR CORRECTION</a:t>
            </a:r>
          </a:p>
        </p:txBody>
      </p:sp>
      <p:sp>
        <p:nvSpPr>
          <p:cNvPr id="9" name="TextBox 8">
            <a:extLst>
              <a:ext uri="{FF2B5EF4-FFF2-40B4-BE49-F238E27FC236}">
                <a16:creationId xmlns:a16="http://schemas.microsoft.com/office/drawing/2014/main" id="{1FBF8927-C07B-57D3-F93F-78C8A423B2C0}"/>
              </a:ext>
            </a:extLst>
          </p:cNvPr>
          <p:cNvSpPr txBox="1"/>
          <p:nvPr/>
        </p:nvSpPr>
        <p:spPr>
          <a:xfrm>
            <a:off x="0" y="616731"/>
            <a:ext cx="12192000" cy="1569660"/>
          </a:xfrm>
          <a:prstGeom prst="rect">
            <a:avLst/>
          </a:prstGeom>
          <a:noFill/>
        </p:spPr>
        <p:txBody>
          <a:bodyPr wrap="square">
            <a:spAutoFit/>
          </a:bodyPr>
          <a:lstStyle/>
          <a:p>
            <a:pPr marL="457200" indent="-457200">
              <a:buFont typeface="Wingdings" panose="05000000000000000000" pitchFamily="2" charset="2"/>
              <a:buChar char="Ø"/>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preserve messages sent through a noisy transmission channel by encoding the messages in an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error-correcting code</a:t>
            </a:r>
          </a:p>
          <a:p>
            <a:pPr marL="914400" lvl="1" indent="-457200">
              <a:buFont typeface="Arial" panose="020B0604020202020204" pitchFamily="34" charset="0"/>
              <a:buChar char="•"/>
            </a:pPr>
            <a:r>
              <a:rPr lang="en-US" sz="2400" i="1" dirty="0">
                <a:solidFill>
                  <a:prstClr val="black"/>
                </a:solidFill>
                <a:latin typeface="Calibri" panose="020F0502020204030204"/>
              </a:rPr>
              <a:t>More precisely: </a:t>
            </a:r>
            <a:r>
              <a:rPr lang="en-US" sz="2400" dirty="0">
                <a:solidFill>
                  <a:prstClr val="black"/>
                </a:solidFill>
                <a:latin typeface="Calibri" panose="020F0502020204030204"/>
              </a:rPr>
              <a:t>to make sure the rate of corruption of encoded (i.e., </a:t>
            </a:r>
            <a:r>
              <a:rPr lang="en-US" sz="2400" b="1" dirty="0">
                <a:solidFill>
                  <a:prstClr val="black"/>
                </a:solidFill>
                <a:latin typeface="Calibri" panose="020F0502020204030204"/>
              </a:rPr>
              <a:t>logical</a:t>
            </a:r>
            <a:r>
              <a:rPr lang="en-US" sz="2400" dirty="0">
                <a:solidFill>
                  <a:prstClr val="black"/>
                </a:solidFill>
                <a:latin typeface="Calibri" panose="020F0502020204030204"/>
              </a:rPr>
              <a:t>) information is lower than that of the same information sent without the extra encoding step.</a:t>
            </a:r>
            <a:endParaRPr lang="en-US" sz="2400" dirty="0"/>
          </a:p>
        </p:txBody>
      </p:sp>
      <p:grpSp>
        <p:nvGrpSpPr>
          <p:cNvPr id="2" name="Group 1">
            <a:extLst>
              <a:ext uri="{FF2B5EF4-FFF2-40B4-BE49-F238E27FC236}">
                <a16:creationId xmlns:a16="http://schemas.microsoft.com/office/drawing/2014/main" id="{77296C46-E6C7-67BA-3E38-CEEBE7AE0BB7}"/>
              </a:ext>
            </a:extLst>
          </p:cNvPr>
          <p:cNvGrpSpPr/>
          <p:nvPr/>
        </p:nvGrpSpPr>
        <p:grpSpPr>
          <a:xfrm>
            <a:off x="1371598" y="2286278"/>
            <a:ext cx="2328333" cy="1075267"/>
            <a:chOff x="1371598" y="2286278"/>
            <a:chExt cx="2328333" cy="1075267"/>
          </a:xfrm>
        </p:grpSpPr>
        <p:sp>
          <p:nvSpPr>
            <p:cNvPr id="12" name="Cylinder 11">
              <a:extLst>
                <a:ext uri="{FF2B5EF4-FFF2-40B4-BE49-F238E27FC236}">
                  <a16:creationId xmlns:a16="http://schemas.microsoft.com/office/drawing/2014/main" id="{8A82F5C2-32CC-8C79-4DFD-59305089DFB2}"/>
                </a:ext>
              </a:extLst>
            </p:cNvPr>
            <p:cNvSpPr/>
            <p:nvPr/>
          </p:nvSpPr>
          <p:spPr>
            <a:xfrm rot="5400000">
              <a:off x="1998131" y="1659745"/>
              <a:ext cx="1075267" cy="2328333"/>
            </a:xfrm>
            <a:prstGeom prst="can">
              <a:avLst>
                <a:gd name="adj" fmla="val 3523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7A3A291-7CB2-82D7-57E2-0BAB43212A79}"/>
                    </a:ext>
                  </a:extLst>
                </p:cNvPr>
                <p:cNvSpPr txBox="1"/>
                <p:nvPr/>
              </p:nvSpPr>
              <p:spPr>
                <a:xfrm>
                  <a:off x="1498490" y="2497728"/>
                  <a:ext cx="1711238" cy="6013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ℰ</m:t>
                        </m:r>
                        <m:r>
                          <m:rPr>
                            <m:sty m:val="p"/>
                          </m:rPr>
                          <a:rPr lang="en-US" sz="3400">
                            <a:latin typeface="Cambria Math" panose="02040503050406030204" pitchFamily="18" charset="0"/>
                          </a:rPr>
                          <m:t>ncoder</m:t>
                        </m:r>
                      </m:oMath>
                    </m:oMathPara>
                  </a14:m>
                  <a:endParaRPr lang="en-US" sz="3400" dirty="0"/>
                </a:p>
              </p:txBody>
            </p:sp>
          </mc:Choice>
          <mc:Fallback xmlns="">
            <p:sp>
              <p:nvSpPr>
                <p:cNvPr id="15" name="TextBox 14">
                  <a:extLst>
                    <a:ext uri="{FF2B5EF4-FFF2-40B4-BE49-F238E27FC236}">
                      <a16:creationId xmlns:a16="http://schemas.microsoft.com/office/drawing/2014/main" id="{17A3A291-7CB2-82D7-57E2-0BAB43212A79}"/>
                    </a:ext>
                  </a:extLst>
                </p:cNvPr>
                <p:cNvSpPr txBox="1">
                  <a:spLocks noRot="1" noChangeAspect="1" noMove="1" noResize="1" noEditPoints="1" noAdjustHandles="1" noChangeArrowheads="1" noChangeShapeType="1" noTextEdit="1"/>
                </p:cNvSpPr>
                <p:nvPr/>
              </p:nvSpPr>
              <p:spPr>
                <a:xfrm>
                  <a:off x="1498490" y="2497728"/>
                  <a:ext cx="1711238" cy="601383"/>
                </a:xfrm>
                <a:prstGeom prst="rect">
                  <a:avLst/>
                </a:prstGeom>
                <a:blipFill>
                  <a:blip r:embed="rId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5CE0704-B030-4D88-78B5-A06FFEB829F5}"/>
                  </a:ext>
                </a:extLst>
              </p:cNvPr>
              <p:cNvSpPr txBox="1"/>
              <p:nvPr/>
            </p:nvSpPr>
            <p:spPr>
              <a:xfrm>
                <a:off x="288417" y="2490643"/>
                <a:ext cx="936410" cy="5847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rPr>
                        <m:t>𝜌</m:t>
                      </m:r>
                      <m:r>
                        <a:rPr lang="en-US" sz="3800" b="0" i="1" smtClean="0">
                          <a:latin typeface="Cambria Math" panose="02040503050406030204" pitchFamily="18" charset="0"/>
                        </a:rPr>
                        <m:t>→</m:t>
                      </m:r>
                    </m:oMath>
                  </m:oMathPara>
                </a14:m>
                <a:endParaRPr lang="en-US" sz="3800" dirty="0"/>
              </a:p>
            </p:txBody>
          </p:sp>
        </mc:Choice>
        <mc:Fallback xmlns="">
          <p:sp>
            <p:nvSpPr>
              <p:cNvPr id="21" name="TextBox 20">
                <a:extLst>
                  <a:ext uri="{FF2B5EF4-FFF2-40B4-BE49-F238E27FC236}">
                    <a16:creationId xmlns:a16="http://schemas.microsoft.com/office/drawing/2014/main" id="{95CE0704-B030-4D88-78B5-A06FFEB829F5}"/>
                  </a:ext>
                </a:extLst>
              </p:cNvPr>
              <p:cNvSpPr txBox="1">
                <a:spLocks noRot="1" noChangeAspect="1" noMove="1" noResize="1" noEditPoints="1" noAdjustHandles="1" noChangeArrowheads="1" noChangeShapeType="1" noTextEdit="1"/>
              </p:cNvSpPr>
              <p:nvPr/>
            </p:nvSpPr>
            <p:spPr>
              <a:xfrm>
                <a:off x="288417" y="2490643"/>
                <a:ext cx="936410"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58E22EE-75A1-55B9-7F71-8B54F009FCB6}"/>
                  </a:ext>
                </a:extLst>
              </p:cNvPr>
              <p:cNvSpPr txBox="1"/>
              <p:nvPr/>
            </p:nvSpPr>
            <p:spPr>
              <a:xfrm>
                <a:off x="7555044" y="2490643"/>
                <a:ext cx="4539448" cy="5847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rPr>
                        <m:t>→</m:t>
                      </m:r>
                      <m:r>
                        <a:rPr lang="en-US" sz="3800" b="0" i="1" smtClean="0">
                          <a:solidFill>
                            <a:srgbClr val="00B050"/>
                          </a:solidFill>
                          <a:latin typeface="Cambria Math" panose="02040503050406030204" pitchFamily="18" charset="0"/>
                        </a:rPr>
                        <m:t>𝒟</m:t>
                      </m:r>
                      <m:r>
                        <a:rPr lang="en-US" sz="3800" b="0" i="1" smtClean="0">
                          <a:solidFill>
                            <a:srgbClr val="FF0000"/>
                          </a:solidFill>
                          <a:latin typeface="Cambria Math" panose="02040503050406030204" pitchFamily="18" charset="0"/>
                        </a:rPr>
                        <m:t>𝒩</m:t>
                      </m:r>
                      <m:r>
                        <a:rPr lang="en-US" sz="3800" b="0" i="1" smtClean="0">
                          <a:latin typeface="Cambria Math" panose="02040503050406030204" pitchFamily="18" charset="0"/>
                        </a:rPr>
                        <m:t>ℰ</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𝜌</m:t>
                          </m:r>
                        </m:e>
                      </m:d>
                      <m:r>
                        <a:rPr lang="en-US" sz="3800" i="1">
                          <a:latin typeface="Cambria Math" panose="02040503050406030204" pitchFamily="18" charset="0"/>
                        </a:rPr>
                        <m:t>≈</m:t>
                      </m:r>
                      <m:r>
                        <a:rPr lang="en-US" sz="3800" i="1" smtClean="0">
                          <a:solidFill>
                            <a:srgbClr val="00B050"/>
                          </a:solidFill>
                          <a:latin typeface="Cambria Math" panose="02040503050406030204" pitchFamily="18" charset="0"/>
                        </a:rPr>
                        <m:t>𝒟</m:t>
                      </m:r>
                      <m:r>
                        <a:rPr lang="en-US" sz="3800" i="1">
                          <a:latin typeface="Cambria Math" panose="02040503050406030204" pitchFamily="18" charset="0"/>
                        </a:rPr>
                        <m:t>ℰ</m:t>
                      </m:r>
                      <m:r>
                        <a:rPr lang="en-US" sz="3800" b="0" i="1" smtClean="0">
                          <a:latin typeface="Cambria Math" panose="02040503050406030204" pitchFamily="18" charset="0"/>
                        </a:rPr>
                        <m:t>(</m:t>
                      </m:r>
                      <m:r>
                        <a:rPr lang="en-US" sz="3800" i="1">
                          <a:latin typeface="Cambria Math" panose="02040503050406030204" pitchFamily="18" charset="0"/>
                        </a:rPr>
                        <m:t>𝜌</m:t>
                      </m:r>
                      <m:r>
                        <a:rPr lang="en-US" sz="3800" b="0" i="1" smtClean="0">
                          <a:latin typeface="Cambria Math" panose="02040503050406030204" pitchFamily="18" charset="0"/>
                        </a:rPr>
                        <m:t>)</m:t>
                      </m:r>
                    </m:oMath>
                  </m:oMathPara>
                </a14:m>
                <a:endParaRPr lang="en-US" sz="3800" dirty="0"/>
              </a:p>
            </p:txBody>
          </p:sp>
        </mc:Choice>
        <mc:Fallback xmlns="">
          <p:sp>
            <p:nvSpPr>
              <p:cNvPr id="23" name="TextBox 22">
                <a:extLst>
                  <a:ext uri="{FF2B5EF4-FFF2-40B4-BE49-F238E27FC236}">
                    <a16:creationId xmlns:a16="http://schemas.microsoft.com/office/drawing/2014/main" id="{858E22EE-75A1-55B9-7F71-8B54F009FCB6}"/>
                  </a:ext>
                </a:extLst>
              </p:cNvPr>
              <p:cNvSpPr txBox="1">
                <a:spLocks noRot="1" noChangeAspect="1" noMove="1" noResize="1" noEditPoints="1" noAdjustHandles="1" noChangeArrowheads="1" noChangeShapeType="1" noTextEdit="1"/>
              </p:cNvSpPr>
              <p:nvPr/>
            </p:nvSpPr>
            <p:spPr>
              <a:xfrm>
                <a:off x="7555044" y="2490643"/>
                <a:ext cx="4539448"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DEA933B-40C8-C7F9-BD15-3091E8DA2705}"/>
                  </a:ext>
                </a:extLst>
              </p:cNvPr>
              <p:cNvSpPr txBox="1"/>
              <p:nvPr/>
            </p:nvSpPr>
            <p:spPr>
              <a:xfrm>
                <a:off x="6053668" y="3547817"/>
                <a:ext cx="6138332" cy="1200329"/>
              </a:xfrm>
              <a:prstGeom prst="rect">
                <a:avLst/>
              </a:prstGeom>
              <a:noFill/>
            </p:spPr>
            <p:txBody>
              <a:bodyPr wrap="square">
                <a:spAutoFit/>
              </a:bodyPr>
              <a:lstStyle/>
              <a:p>
                <a:pPr marL="457200" indent="-457200">
                  <a:buFont typeface="Wingdings" panose="05000000000000000000" pitchFamily="2" charset="2"/>
                  <a:buChar char="Ø"/>
                </a:pPr>
                <a:r>
                  <a:rPr kumimoji="0" lang="en-US" sz="2400" b="1" i="0" u="none" strike="noStrike" kern="1200" cap="none" spc="0" normalizeH="0" baseline="0" noProof="0" dirty="0">
                    <a:ln>
                      <a:noFill/>
                    </a:ln>
                    <a:solidFill>
                      <a:prstClr val="black"/>
                    </a:solidFill>
                    <a:effectLst/>
                    <a:uLnTx/>
                    <a:uFillTx/>
                    <a:latin typeface="Calibri" panose="020F0502020204030204"/>
                  </a:rPr>
                  <a:t>Fault tolerance</a:t>
                </a:r>
                <a:r>
                  <a:rPr kumimoji="0" lang="en-US" sz="2400" b="0" i="0" u="none" strike="noStrike" kern="1200" cap="none" spc="0" normalizeH="0" baseline="0" noProof="0" dirty="0">
                    <a:ln>
                      <a:noFill/>
                    </a:ln>
                    <a:solidFill>
                      <a:prstClr val="black"/>
                    </a:solidFill>
                    <a:effectLst/>
                    <a:uLnTx/>
                    <a:uFillTx/>
                    <a:latin typeface="Calibri" panose="020F0502020204030204"/>
                  </a:rPr>
                  <a:t>: to successfully apply (reversible) </a:t>
                </a:r>
                <a:r>
                  <a:rPr kumimoji="0" lang="en-US" sz="2400" b="1" i="0" u="none" strike="noStrike" kern="1200" cap="none" spc="0" normalizeH="0" baseline="0" noProof="0" dirty="0">
                    <a:ln>
                      <a:noFill/>
                    </a:ln>
                    <a:solidFill>
                      <a:srgbClr val="7030A0"/>
                    </a:solidFill>
                    <a:effectLst/>
                    <a:uLnTx/>
                    <a:uFillTx/>
                    <a:latin typeface="Calibri" panose="020F0502020204030204"/>
                  </a:rPr>
                  <a:t>operations</a:t>
                </a:r>
                <a:r>
                  <a:rPr kumimoji="0" lang="en-US" sz="2400" b="0" i="0" u="none" strike="noStrike" kern="1200" cap="none" spc="0" normalizeH="0" baseline="0" noProof="0" dirty="0">
                    <a:ln>
                      <a:noFill/>
                    </a:ln>
                    <a:solidFill>
                      <a:prstClr val="black"/>
                    </a:solidFill>
                    <a:effectLst/>
                    <a:uLnTx/>
                    <a:uFillTx/>
                    <a:latin typeface="Calibri" panose="020F0502020204030204"/>
                  </a:rPr>
                  <a:t> </a:t>
                </a:r>
                <a14:m>
                  <m:oMath xmlns:m="http://schemas.openxmlformats.org/officeDocument/2006/math">
                    <m:r>
                      <a:rPr kumimoji="0" lang="en-US" sz="2400" b="0" i="1" u="none" strike="noStrike" kern="1200" cap="none" spc="0" normalizeH="0" baseline="0" noProof="0" smtClean="0">
                        <a:ln>
                          <a:noFill/>
                        </a:ln>
                        <a:solidFill>
                          <a:srgbClr val="7030A0"/>
                        </a:solidFill>
                        <a:effectLst/>
                        <a:uLnTx/>
                        <a:uFillTx/>
                        <a:latin typeface="Cambria Math" panose="02040503050406030204" pitchFamily="18" charset="0"/>
                      </a:rPr>
                      <m:t>𝒢</m:t>
                    </m:r>
                  </m:oMath>
                </a14:m>
                <a:r>
                  <a:rPr kumimoji="0" lang="en-US" sz="2400" b="0" i="0" u="none" strike="noStrike" kern="1200" cap="none" spc="0" normalizeH="0" baseline="0" noProof="0" dirty="0">
                    <a:ln>
                      <a:noFill/>
                    </a:ln>
                    <a:solidFill>
                      <a:prstClr val="black"/>
                    </a:solidFill>
                    <a:effectLst/>
                    <a:uLnTx/>
                    <a:uFillTx/>
                    <a:latin typeface="Calibri" panose="020F0502020204030204"/>
                  </a:rPr>
                  <a:t> on the message within a noisy environment:</a:t>
                </a:r>
                <a:endParaRPr lang="en-US" sz="2400" dirty="0"/>
              </a:p>
            </p:txBody>
          </p:sp>
        </mc:Choice>
        <mc:Fallback xmlns="">
          <p:sp>
            <p:nvSpPr>
              <p:cNvPr id="34" name="TextBox 33">
                <a:extLst>
                  <a:ext uri="{FF2B5EF4-FFF2-40B4-BE49-F238E27FC236}">
                    <a16:creationId xmlns:a16="http://schemas.microsoft.com/office/drawing/2014/main" id="{5DEA933B-40C8-C7F9-BD15-3091E8DA2705}"/>
                  </a:ext>
                </a:extLst>
              </p:cNvPr>
              <p:cNvSpPr txBox="1">
                <a:spLocks noRot="1" noChangeAspect="1" noMove="1" noResize="1" noEditPoints="1" noAdjustHandles="1" noChangeArrowheads="1" noChangeShapeType="1" noTextEdit="1"/>
              </p:cNvSpPr>
              <p:nvPr/>
            </p:nvSpPr>
            <p:spPr>
              <a:xfrm>
                <a:off x="6053668" y="3547817"/>
                <a:ext cx="6138332" cy="1200329"/>
              </a:xfrm>
              <a:prstGeom prst="rect">
                <a:avLst/>
              </a:prstGeom>
              <a:blipFill>
                <a:blip r:embed="rId7"/>
                <a:stretch>
                  <a:fillRect l="-1291" t="-4061"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9975BC1-467B-51B0-9A8A-350E02097EC0}"/>
                  </a:ext>
                </a:extLst>
              </p:cNvPr>
              <p:cNvSpPr txBox="1"/>
              <p:nvPr/>
            </p:nvSpPr>
            <p:spPr>
              <a:xfrm>
                <a:off x="6787512" y="4753777"/>
                <a:ext cx="4954113" cy="6031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800" i="1" smtClean="0">
                          <a:solidFill>
                            <a:srgbClr val="00B050"/>
                          </a:solidFill>
                          <a:latin typeface="Cambria Math" panose="02040503050406030204" pitchFamily="18" charset="0"/>
                        </a:rPr>
                        <m:t>𝒟</m:t>
                      </m:r>
                      <m:r>
                        <a:rPr lang="en-US" sz="3800" i="1" smtClean="0">
                          <a:solidFill>
                            <a:srgbClr val="7030A0"/>
                          </a:solidFill>
                          <a:latin typeface="Cambria Math" panose="02040503050406030204" pitchFamily="18" charset="0"/>
                        </a:rPr>
                        <m:t>𝒢</m:t>
                      </m:r>
                      <m:r>
                        <a:rPr lang="en-US" sz="3800" i="1" smtClean="0">
                          <a:solidFill>
                            <a:srgbClr val="FF0000"/>
                          </a:solidFill>
                          <a:latin typeface="Cambria Math" panose="02040503050406030204" pitchFamily="18" charset="0"/>
                        </a:rPr>
                        <m:t>𝒩</m:t>
                      </m:r>
                      <m:r>
                        <a:rPr lang="en-US" sz="3800" i="1" smtClean="0">
                          <a:latin typeface="Cambria Math" panose="02040503050406030204" pitchFamily="18" charset="0"/>
                        </a:rPr>
                        <m:t>ℰ</m:t>
                      </m:r>
                      <m:d>
                        <m:dPr>
                          <m:ctrlPr>
                            <a:rPr lang="en-US" sz="3800" i="1">
                              <a:latin typeface="Cambria Math" panose="02040503050406030204" pitchFamily="18" charset="0"/>
                            </a:rPr>
                          </m:ctrlPr>
                        </m:dPr>
                        <m:e>
                          <m:r>
                            <a:rPr lang="en-US" sz="3800" i="1">
                              <a:latin typeface="Cambria Math" panose="02040503050406030204" pitchFamily="18" charset="0"/>
                            </a:rPr>
                            <m:t>𝜌</m:t>
                          </m:r>
                        </m:e>
                      </m:d>
                      <m:r>
                        <a:rPr lang="en-US" sz="3800" i="1">
                          <a:latin typeface="Cambria Math" panose="02040503050406030204" pitchFamily="18" charset="0"/>
                        </a:rPr>
                        <m:t>=</m:t>
                      </m:r>
                      <m:r>
                        <a:rPr lang="en-US" sz="3800" i="1" smtClean="0">
                          <a:solidFill>
                            <a:srgbClr val="00B050"/>
                          </a:solidFill>
                          <a:latin typeface="Cambria Math" panose="02040503050406030204" pitchFamily="18" charset="0"/>
                        </a:rPr>
                        <m:t>𝒟</m:t>
                      </m:r>
                      <m:acc>
                        <m:accPr>
                          <m:chr m:val="̃"/>
                          <m:ctrlPr>
                            <a:rPr lang="en-US" sz="3800" b="0" i="1" smtClean="0">
                              <a:solidFill>
                                <a:srgbClr val="FF33CC"/>
                              </a:solidFill>
                              <a:latin typeface="Cambria Math" panose="02040503050406030204" pitchFamily="18" charset="0"/>
                            </a:rPr>
                          </m:ctrlPr>
                        </m:accPr>
                        <m:e>
                          <m:r>
                            <a:rPr lang="en-US" sz="3800" b="0" i="1" smtClean="0">
                              <a:solidFill>
                                <a:srgbClr val="FF33CC"/>
                              </a:solidFill>
                              <a:latin typeface="Cambria Math" panose="02040503050406030204" pitchFamily="18" charset="0"/>
                            </a:rPr>
                            <m:t>𝒩</m:t>
                          </m:r>
                        </m:e>
                      </m:acc>
                      <m:r>
                        <a:rPr lang="en-US" sz="3800" i="1" smtClean="0">
                          <a:solidFill>
                            <a:srgbClr val="7030A0"/>
                          </a:solidFill>
                          <a:latin typeface="Cambria Math" panose="02040503050406030204" pitchFamily="18" charset="0"/>
                        </a:rPr>
                        <m:t>𝒢</m:t>
                      </m:r>
                      <m:r>
                        <a:rPr lang="en-US" sz="3800" i="1">
                          <a:latin typeface="Cambria Math" panose="02040503050406030204" pitchFamily="18" charset="0"/>
                        </a:rPr>
                        <m:t>ℰ</m:t>
                      </m:r>
                      <m:r>
                        <a:rPr lang="en-US" sz="3800" i="1">
                          <a:latin typeface="Cambria Math" panose="02040503050406030204" pitchFamily="18" charset="0"/>
                        </a:rPr>
                        <m:t>(</m:t>
                      </m:r>
                      <m:r>
                        <a:rPr lang="en-US" sz="3800" i="1">
                          <a:latin typeface="Cambria Math" panose="02040503050406030204" pitchFamily="18" charset="0"/>
                        </a:rPr>
                        <m:t>𝜌</m:t>
                      </m:r>
                      <m:r>
                        <a:rPr lang="en-US" sz="3800" i="1">
                          <a:latin typeface="Cambria Math" panose="02040503050406030204" pitchFamily="18" charset="0"/>
                        </a:rPr>
                        <m:t>)</m:t>
                      </m:r>
                    </m:oMath>
                  </m:oMathPara>
                </a14:m>
                <a:endParaRPr lang="en-US" sz="3800" dirty="0"/>
              </a:p>
            </p:txBody>
          </p:sp>
        </mc:Choice>
        <mc:Fallback xmlns="">
          <p:sp>
            <p:nvSpPr>
              <p:cNvPr id="36" name="TextBox 35">
                <a:extLst>
                  <a:ext uri="{FF2B5EF4-FFF2-40B4-BE49-F238E27FC236}">
                    <a16:creationId xmlns:a16="http://schemas.microsoft.com/office/drawing/2014/main" id="{A9975BC1-467B-51B0-9A8A-350E02097EC0}"/>
                  </a:ext>
                </a:extLst>
              </p:cNvPr>
              <p:cNvSpPr txBox="1">
                <a:spLocks noRot="1" noChangeAspect="1" noMove="1" noResize="1" noEditPoints="1" noAdjustHandles="1" noChangeArrowheads="1" noChangeShapeType="1" noTextEdit="1"/>
              </p:cNvSpPr>
              <p:nvPr/>
            </p:nvSpPr>
            <p:spPr>
              <a:xfrm>
                <a:off x="6787512" y="4753777"/>
                <a:ext cx="4954113" cy="60317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1E9F7F8-C02C-A56D-FC57-F1A758C541B9}"/>
                  </a:ext>
                </a:extLst>
              </p:cNvPr>
              <p:cNvSpPr txBox="1"/>
              <p:nvPr/>
            </p:nvSpPr>
            <p:spPr>
              <a:xfrm>
                <a:off x="6780640" y="5332111"/>
                <a:ext cx="6138332"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𝒟𝒢𝒩ℰ</m:t>
                      </m:r>
                      <m:d>
                        <m:dPr>
                          <m:ctrlPr>
                            <a:rPr kumimoji="0" lang="en-US" sz="3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ctrlPr>
                        </m:dPr>
                        <m:e>
                          <m:r>
                            <a:rPr kumimoji="0" lang="en-US" sz="3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𝜌</m:t>
                          </m:r>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3800" b="0"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𝒟</m:t>
                      </m:r>
                      <m:r>
                        <a:rPr kumimoji="0" lang="en-US" sz="3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𝒢</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ℰ</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𝜌</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0" name="TextBox 39">
                <a:extLst>
                  <a:ext uri="{FF2B5EF4-FFF2-40B4-BE49-F238E27FC236}">
                    <a16:creationId xmlns:a16="http://schemas.microsoft.com/office/drawing/2014/main" id="{01E9F7F8-C02C-A56D-FC57-F1A758C541B9}"/>
                  </a:ext>
                </a:extLst>
              </p:cNvPr>
              <p:cNvSpPr txBox="1">
                <a:spLocks noRot="1" noChangeAspect="1" noMove="1" noResize="1" noEditPoints="1" noAdjustHandles="1" noChangeArrowheads="1" noChangeShapeType="1" noTextEdit="1"/>
              </p:cNvSpPr>
              <p:nvPr/>
            </p:nvSpPr>
            <p:spPr>
              <a:xfrm>
                <a:off x="6780640" y="5332111"/>
                <a:ext cx="6138332" cy="67710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1EFBA33-591D-F2A1-4115-CF77EB9A5EDE}"/>
                  </a:ext>
                </a:extLst>
              </p:cNvPr>
              <p:cNvSpPr txBox="1"/>
              <p:nvPr/>
            </p:nvSpPr>
            <p:spPr>
              <a:xfrm>
                <a:off x="7095065" y="6165353"/>
                <a:ext cx="4148669" cy="600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m:t>
                      </m:r>
                      <m:acc>
                        <m:accPr>
                          <m:chr m:val="̃"/>
                          <m:ctrlPr>
                            <a:rPr lang="en-US" sz="3200" i="1" smtClean="0">
                              <a:solidFill>
                                <a:srgbClr val="FF33CC"/>
                              </a:solidFill>
                              <a:latin typeface="Cambria Math" panose="02040503050406030204" pitchFamily="18" charset="0"/>
                            </a:rPr>
                          </m:ctrlPr>
                        </m:accPr>
                        <m:e>
                          <m:r>
                            <a:rPr lang="en-US" sz="3200" i="1">
                              <a:solidFill>
                                <a:srgbClr val="FF33CC"/>
                              </a:solidFill>
                              <a:latin typeface="Cambria Math" panose="02040503050406030204" pitchFamily="18" charset="0"/>
                            </a:rPr>
                            <m:t>𝒩</m:t>
                          </m:r>
                        </m:e>
                      </m:acc>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3200" b="0" i="1" u="none" strike="noStrike" kern="1200" cap="none" spc="0" normalizeH="0" baseline="0" noProof="0" smtClean="0">
                          <a:ln>
                            <a:noFill/>
                          </a:ln>
                          <a:solidFill>
                            <a:srgbClr val="7030A0"/>
                          </a:solidFill>
                          <a:effectLst/>
                          <a:uLnTx/>
                          <a:uFillTx/>
                          <a:latin typeface="Cambria Math" panose="02040503050406030204" pitchFamily="18" charset="0"/>
                        </a:rPr>
                        <m:t>𝒢</m:t>
                      </m:r>
                      <m:r>
                        <a:rPr kumimoji="0" lang="en-US" sz="3200" b="0" i="1" u="none" strike="noStrike" kern="1200" cap="none" spc="0" normalizeH="0" baseline="0" noProof="0" smtClean="0">
                          <a:ln>
                            <a:noFill/>
                          </a:ln>
                          <a:solidFill>
                            <a:srgbClr val="FF0000"/>
                          </a:solidFill>
                          <a:effectLst/>
                          <a:uLnTx/>
                          <a:uFillTx/>
                          <a:latin typeface="Cambria Math" panose="02040503050406030204" pitchFamily="18" charset="0"/>
                        </a:rPr>
                        <m:t>𝒩</m:t>
                      </m:r>
                      <m:sSup>
                        <m:sSupPr>
                          <m:ctrlPr>
                            <a:rPr kumimoji="0" lang="en-US" sz="3200" b="0" i="1" u="none" strike="noStrike" kern="1200" cap="none" spc="0" normalizeH="0" baseline="0" noProof="0" smtClean="0">
                              <a:ln>
                                <a:noFill/>
                              </a:ln>
                              <a:solidFill>
                                <a:srgbClr val="7030A0"/>
                              </a:solidFill>
                              <a:effectLst/>
                              <a:uLnTx/>
                              <a:uFillTx/>
                              <a:latin typeface="Cambria Math" panose="02040503050406030204" pitchFamily="18" charset="0"/>
                            </a:rPr>
                          </m:ctrlPr>
                        </m:sSupPr>
                        <m:e>
                          <m:r>
                            <a:rPr kumimoji="0" lang="en-US" sz="3200" b="0" i="1" u="none" strike="noStrike" kern="1200" cap="none" spc="0" normalizeH="0" baseline="0" noProof="0" smtClean="0">
                              <a:ln>
                                <a:noFill/>
                              </a:ln>
                              <a:solidFill>
                                <a:srgbClr val="7030A0"/>
                              </a:solidFill>
                              <a:effectLst/>
                              <a:uLnTx/>
                              <a:uFillTx/>
                              <a:latin typeface="Cambria Math" panose="02040503050406030204" pitchFamily="18" charset="0"/>
                            </a:rPr>
                            <m:t>𝒢</m:t>
                          </m:r>
                        </m:e>
                        <m:sup>
                          <m:r>
                            <a:rPr kumimoji="0" lang="en-US" sz="3200" b="0" i="1" u="none" strike="noStrike" kern="1200" cap="none" spc="0" normalizeH="0" baseline="0" noProof="0" smtClean="0">
                              <a:ln>
                                <a:noFill/>
                              </a:ln>
                              <a:solidFill>
                                <a:srgbClr val="7030A0"/>
                              </a:solidFill>
                              <a:effectLst/>
                              <a:uLnTx/>
                              <a:uFillTx/>
                              <a:latin typeface="Cambria Math" panose="02040503050406030204" pitchFamily="18" charset="0"/>
                            </a:rPr>
                            <m:t>−1</m:t>
                          </m:r>
                        </m:sup>
                      </m:s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m:t>
                      </m:r>
                    </m:oMath>
                  </m:oMathPara>
                </a14:m>
                <a:endParaRPr lang="en-US" sz="3200" dirty="0"/>
              </a:p>
            </p:txBody>
          </p:sp>
        </mc:Choice>
        <mc:Fallback xmlns="">
          <p:sp>
            <p:nvSpPr>
              <p:cNvPr id="46" name="TextBox 45">
                <a:extLst>
                  <a:ext uri="{FF2B5EF4-FFF2-40B4-BE49-F238E27FC236}">
                    <a16:creationId xmlns:a16="http://schemas.microsoft.com/office/drawing/2014/main" id="{81EFBA33-591D-F2A1-4115-CF77EB9A5EDE}"/>
                  </a:ext>
                </a:extLst>
              </p:cNvPr>
              <p:cNvSpPr txBox="1">
                <a:spLocks noRot="1" noChangeAspect="1" noMove="1" noResize="1" noEditPoints="1" noAdjustHandles="1" noChangeArrowheads="1" noChangeShapeType="1" noTextEdit="1"/>
              </p:cNvSpPr>
              <p:nvPr/>
            </p:nvSpPr>
            <p:spPr>
              <a:xfrm>
                <a:off x="7095065" y="6165353"/>
                <a:ext cx="4148669" cy="600357"/>
              </a:xfrm>
              <a:prstGeom prst="rect">
                <a:avLst/>
              </a:prstGeom>
              <a:blipFill>
                <a:blip r:embed="rId14"/>
                <a:stretch>
                  <a:fillRect/>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3AA43769-CFCF-1D22-8371-7CE2F20BC7E3}"/>
              </a:ext>
            </a:extLst>
          </p:cNvPr>
          <p:cNvSpPr txBox="1"/>
          <p:nvPr/>
        </p:nvSpPr>
        <p:spPr>
          <a:xfrm>
            <a:off x="-5377" y="2247723"/>
            <a:ext cx="1591734" cy="369332"/>
          </a:xfrm>
          <a:prstGeom prst="rect">
            <a:avLst/>
          </a:prstGeom>
          <a:noFill/>
        </p:spPr>
        <p:txBody>
          <a:bodyPr wrap="square">
            <a:spAutoFit/>
          </a:bodyPr>
          <a:lstStyle/>
          <a:p>
            <a:r>
              <a:rPr kumimoji="0" lang="en-US" sz="1800" b="0" i="0" u="none" strike="noStrike" kern="1200" cap="none" spc="0" normalizeH="0" baseline="0" noProof="0" dirty="0">
                <a:ln>
                  <a:noFill/>
                </a:ln>
                <a:solidFill>
                  <a:prstClr val="black"/>
                </a:solidFill>
                <a:effectLst/>
                <a:uLnTx/>
                <a:uFillTx/>
                <a:latin typeface="Calibri" panose="020F0502020204030204"/>
              </a:rPr>
              <a:t>message</a:t>
            </a:r>
            <a:endParaRPr lang="en-US" dirty="0"/>
          </a:p>
        </p:txBody>
      </p:sp>
      <p:grpSp>
        <p:nvGrpSpPr>
          <p:cNvPr id="3" name="Group 2">
            <a:extLst>
              <a:ext uri="{FF2B5EF4-FFF2-40B4-BE49-F238E27FC236}">
                <a16:creationId xmlns:a16="http://schemas.microsoft.com/office/drawing/2014/main" id="{4E199770-F864-683D-03BD-1D596C0537F3}"/>
              </a:ext>
            </a:extLst>
          </p:cNvPr>
          <p:cNvGrpSpPr/>
          <p:nvPr/>
        </p:nvGrpSpPr>
        <p:grpSpPr>
          <a:xfrm>
            <a:off x="3310460" y="2286279"/>
            <a:ext cx="2328331" cy="1446204"/>
            <a:chOff x="3310460" y="2286279"/>
            <a:chExt cx="2328331" cy="1446204"/>
          </a:xfrm>
        </p:grpSpPr>
        <p:sp>
          <p:nvSpPr>
            <p:cNvPr id="10" name="Cylinder 9">
              <a:extLst>
                <a:ext uri="{FF2B5EF4-FFF2-40B4-BE49-F238E27FC236}">
                  <a16:creationId xmlns:a16="http://schemas.microsoft.com/office/drawing/2014/main" id="{C2080255-33E8-0647-8F4C-E37DA2A754D0}"/>
                </a:ext>
              </a:extLst>
            </p:cNvPr>
            <p:cNvSpPr/>
            <p:nvPr/>
          </p:nvSpPr>
          <p:spPr>
            <a:xfrm rot="5400000">
              <a:off x="3936992" y="1659747"/>
              <a:ext cx="1075267" cy="2328331"/>
            </a:xfrm>
            <a:prstGeom prst="can">
              <a:avLst>
                <a:gd name="adj" fmla="val 3523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6945752-25DC-32D2-0C3E-5C21769C307F}"/>
                    </a:ext>
                  </a:extLst>
                </p:cNvPr>
                <p:cNvSpPr txBox="1"/>
                <p:nvPr/>
              </p:nvSpPr>
              <p:spPr>
                <a:xfrm>
                  <a:off x="3586032" y="2497728"/>
                  <a:ext cx="1348125" cy="6013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0000"/>
                            </a:solidFill>
                            <a:latin typeface="Cambria Math" panose="02040503050406030204" pitchFamily="18" charset="0"/>
                          </a:rPr>
                          <m:t>𝒩</m:t>
                        </m:r>
                        <m:r>
                          <m:rPr>
                            <m:sty m:val="p"/>
                          </m:rPr>
                          <a:rPr lang="en-US" sz="3400" b="0" i="0" smtClean="0">
                            <a:solidFill>
                              <a:srgbClr val="FF0000"/>
                            </a:solidFill>
                            <a:latin typeface="Cambria Math" panose="02040503050406030204" pitchFamily="18" charset="0"/>
                          </a:rPr>
                          <m:t>oise</m:t>
                        </m:r>
                      </m:oMath>
                    </m:oMathPara>
                  </a14:m>
                  <a:endParaRPr lang="en-US" sz="3400" dirty="0">
                    <a:solidFill>
                      <a:srgbClr val="FF0000"/>
                    </a:solidFill>
                  </a:endParaRPr>
                </a:p>
              </p:txBody>
            </p:sp>
          </mc:Choice>
          <mc:Fallback xmlns="">
            <p:sp>
              <p:nvSpPr>
                <p:cNvPr id="26" name="TextBox 25">
                  <a:extLst>
                    <a:ext uri="{FF2B5EF4-FFF2-40B4-BE49-F238E27FC236}">
                      <a16:creationId xmlns:a16="http://schemas.microsoft.com/office/drawing/2014/main" id="{16945752-25DC-32D2-0C3E-5C21769C307F}"/>
                    </a:ext>
                  </a:extLst>
                </p:cNvPr>
                <p:cNvSpPr txBox="1">
                  <a:spLocks noRot="1" noChangeAspect="1" noMove="1" noResize="1" noEditPoints="1" noAdjustHandles="1" noChangeArrowheads="1" noChangeShapeType="1" noTextEdit="1"/>
                </p:cNvSpPr>
                <p:nvPr/>
              </p:nvSpPr>
              <p:spPr>
                <a:xfrm>
                  <a:off x="3586032" y="2497728"/>
                  <a:ext cx="1348125" cy="601383"/>
                </a:xfrm>
                <a:prstGeom prst="rect">
                  <a:avLst/>
                </a:prstGeom>
                <a:blipFill>
                  <a:blip r:embed="rId15"/>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10060737-1128-1049-A337-2979CE176A7C}"/>
                </a:ext>
              </a:extLst>
            </p:cNvPr>
            <p:cNvSpPr txBox="1"/>
            <p:nvPr/>
          </p:nvSpPr>
          <p:spPr>
            <a:xfrm>
              <a:off x="3428857" y="3363151"/>
              <a:ext cx="1925760" cy="369332"/>
            </a:xfrm>
            <a:prstGeom prst="rect">
              <a:avLst/>
            </a:prstGeom>
            <a:noFill/>
          </p:spPr>
          <p:txBody>
            <a:bodyPr wrap="square">
              <a:spAutoFit/>
            </a:bodyPr>
            <a:lstStyle/>
            <a:p>
              <a:r>
                <a:rPr kumimoji="0" lang="en-US" sz="1800" b="0" i="0" u="none" strike="noStrike" kern="1200" cap="none" spc="0" normalizeH="0" baseline="0" noProof="0" dirty="0">
                  <a:ln>
                    <a:noFill/>
                  </a:ln>
                  <a:solidFill>
                    <a:prstClr val="black"/>
                  </a:solidFill>
                  <a:effectLst/>
                  <a:uLnTx/>
                  <a:uFillTx/>
                  <a:latin typeface="Calibri" panose="020F0502020204030204"/>
                </a:rPr>
                <a:t>space- or time-like</a:t>
              </a:r>
              <a:endParaRPr lang="en-US" dirty="0"/>
            </a:p>
          </p:txBody>
        </p:sp>
      </p:grpSp>
      <p:grpSp>
        <p:nvGrpSpPr>
          <p:cNvPr id="6" name="Group 5">
            <a:extLst>
              <a:ext uri="{FF2B5EF4-FFF2-40B4-BE49-F238E27FC236}">
                <a16:creationId xmlns:a16="http://schemas.microsoft.com/office/drawing/2014/main" id="{97343993-7391-DB0A-6127-C67AD346B81C}"/>
              </a:ext>
            </a:extLst>
          </p:cNvPr>
          <p:cNvGrpSpPr/>
          <p:nvPr/>
        </p:nvGrpSpPr>
        <p:grpSpPr>
          <a:xfrm>
            <a:off x="6796" y="3572996"/>
            <a:ext cx="6594361" cy="3362590"/>
            <a:chOff x="6796" y="3572996"/>
            <a:chExt cx="6594361" cy="3362590"/>
          </a:xfrm>
        </p:grpSpPr>
        <p:pic>
          <p:nvPicPr>
            <p:cNvPr id="4102" name="Picture 6" descr="Amazon.com: Generic 3.5 Inch SATA Internal Hard Drive (500GB) : Electronics">
              <a:extLst>
                <a:ext uri="{FF2B5EF4-FFF2-40B4-BE49-F238E27FC236}">
                  <a16:creationId xmlns:a16="http://schemas.microsoft.com/office/drawing/2014/main" id="{6D254B18-0857-BCF2-CC35-0C6CD38C663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559" y="3572996"/>
              <a:ext cx="1375229" cy="12033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atellite communications stock illustration. Illustration of glow - 43041187">
              <a:extLst>
                <a:ext uri="{FF2B5EF4-FFF2-40B4-BE49-F238E27FC236}">
                  <a16:creationId xmlns:a16="http://schemas.microsoft.com/office/drawing/2014/main" id="{745BD68D-89CF-4965-5786-23D956ED7A0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 y="5732262"/>
              <a:ext cx="1808276" cy="120332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Quantum Communication Research Summary｜Subtopics｜FIRST Quantum Information  Processing Project">
              <a:extLst>
                <a:ext uri="{FF2B5EF4-FFF2-40B4-BE49-F238E27FC236}">
                  <a16:creationId xmlns:a16="http://schemas.microsoft.com/office/drawing/2014/main" id="{036AFABD-1FF2-2F1D-0DDB-67B6129B957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87779" y="4287681"/>
              <a:ext cx="3113378" cy="252571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Wimax Logo PNG Vectors Free Download">
              <a:extLst>
                <a:ext uri="{FF2B5EF4-FFF2-40B4-BE49-F238E27FC236}">
                  <a16:creationId xmlns:a16="http://schemas.microsoft.com/office/drawing/2014/main" id="{02B97F66-9C8B-9008-B1AC-FD6EBD607C1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96120" y="3934712"/>
              <a:ext cx="1119258" cy="107527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5g tower icon design eps10 Royalty Free Vector Image">
              <a:extLst>
                <a:ext uri="{FF2B5EF4-FFF2-40B4-BE49-F238E27FC236}">
                  <a16:creationId xmlns:a16="http://schemas.microsoft.com/office/drawing/2014/main" id="{FE56050C-B089-847D-3B45-429833F09E1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27665" t="12510" r="19331" b="13056"/>
            <a:stretch/>
          </p:blipFill>
          <p:spPr bwMode="auto">
            <a:xfrm>
              <a:off x="2119234" y="5161453"/>
              <a:ext cx="1090494" cy="165194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835310B4-FC55-589B-A30C-C7C6DE3635C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8613" y="5039776"/>
              <a:ext cx="1261051" cy="584669"/>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Usb Flash Drive Cable Icon Symbol Button Connector Memory Logo Sign Vector  Illustration Image Isolated On White Background Stock Illustration -  Download Image Now - iStock">
              <a:extLst>
                <a:ext uri="{FF2B5EF4-FFF2-40B4-BE49-F238E27FC236}">
                  <a16:creationId xmlns:a16="http://schemas.microsoft.com/office/drawing/2014/main" id="{510D88B1-8ED7-C42E-EDFD-26DCF291E52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8645" t="17925" r="17733" b="17218"/>
            <a:stretch/>
          </p:blipFill>
          <p:spPr bwMode="auto">
            <a:xfrm>
              <a:off x="1861850" y="3823747"/>
              <a:ext cx="1054787" cy="107527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ylinder 13">
            <a:extLst>
              <a:ext uri="{FF2B5EF4-FFF2-40B4-BE49-F238E27FC236}">
                <a16:creationId xmlns:a16="http://schemas.microsoft.com/office/drawing/2014/main" id="{87B78DC6-484B-B441-4E0D-B77BDFFD1A2E}"/>
              </a:ext>
            </a:extLst>
          </p:cNvPr>
          <p:cNvSpPr/>
          <p:nvPr/>
        </p:nvSpPr>
        <p:spPr>
          <a:xfrm rot="5400000">
            <a:off x="5863164" y="1621647"/>
            <a:ext cx="1075267" cy="2404533"/>
          </a:xfrm>
          <a:prstGeom prst="can">
            <a:avLst>
              <a:gd name="adj" fmla="val 3523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A1951DB-0CB6-7E83-B9EB-5031A070B563}"/>
                  </a:ext>
                </a:extLst>
              </p:cNvPr>
              <p:cNvSpPr txBox="1"/>
              <p:nvPr/>
            </p:nvSpPr>
            <p:spPr>
              <a:xfrm>
                <a:off x="5354617" y="2497728"/>
                <a:ext cx="1745671" cy="601383"/>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B050"/>
                          </a:solidFill>
                          <a:latin typeface="Cambria Math" panose="02040503050406030204" pitchFamily="18" charset="0"/>
                        </a:rPr>
                        <m:t>𝒟</m:t>
                      </m:r>
                      <m:r>
                        <m:rPr>
                          <m:sty m:val="p"/>
                        </m:rPr>
                        <a:rPr lang="en-US" sz="3400" b="0" i="0" smtClean="0">
                          <a:solidFill>
                            <a:srgbClr val="00B050"/>
                          </a:solidFill>
                          <a:latin typeface="Cambria Math" panose="02040503050406030204" pitchFamily="18" charset="0"/>
                        </a:rPr>
                        <m:t>ecoder</m:t>
                      </m:r>
                    </m:oMath>
                  </m:oMathPara>
                </a14:m>
                <a:endParaRPr lang="en-US" sz="3400" dirty="0">
                  <a:solidFill>
                    <a:srgbClr val="00B050"/>
                  </a:solidFill>
                </a:endParaRPr>
              </a:p>
            </p:txBody>
          </p:sp>
        </mc:Choice>
        <mc:Fallback xmlns="">
          <p:sp>
            <p:nvSpPr>
              <p:cNvPr id="28" name="TextBox 27">
                <a:extLst>
                  <a:ext uri="{FF2B5EF4-FFF2-40B4-BE49-F238E27FC236}">
                    <a16:creationId xmlns:a16="http://schemas.microsoft.com/office/drawing/2014/main" id="{1A1951DB-0CB6-7E83-B9EB-5031A070B563}"/>
                  </a:ext>
                </a:extLst>
              </p:cNvPr>
              <p:cNvSpPr txBox="1">
                <a:spLocks noRot="1" noChangeAspect="1" noMove="1" noResize="1" noEditPoints="1" noAdjustHandles="1" noChangeArrowheads="1" noChangeShapeType="1" noTextEdit="1"/>
              </p:cNvSpPr>
              <p:nvPr/>
            </p:nvSpPr>
            <p:spPr>
              <a:xfrm>
                <a:off x="5354617" y="2497728"/>
                <a:ext cx="1745671" cy="60138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733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1" grpId="0"/>
      <p:bldP spid="23" grpId="0"/>
      <p:bldP spid="34" grpId="0"/>
      <p:bldP spid="36" grpId="0"/>
      <p:bldP spid="40" grpId="0"/>
      <p:bldP spid="46" grpId="0"/>
      <p:bldP spid="48" grpId="0"/>
      <p:bldP spid="14"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23444" y="3001295"/>
            <a:ext cx="9145196"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RECENT (AND NOT-SO-RECENT) HIGHLIGHTS</a:t>
            </a:r>
          </a:p>
        </p:txBody>
      </p:sp>
    </p:spTree>
    <p:extLst>
      <p:ext uri="{BB962C8B-B14F-4D97-AF65-F5344CB8AC3E}">
        <p14:creationId xmlns:p14="http://schemas.microsoft.com/office/powerpoint/2010/main" val="82955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14325" y="-91155"/>
            <a:ext cx="536339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HARDNESS OF DECODING</a:t>
            </a:r>
          </a:p>
        </p:txBody>
      </p:sp>
      <p:sp>
        <p:nvSpPr>
          <p:cNvPr id="13" name="TextBox 12">
            <a:extLst>
              <a:ext uri="{FF2B5EF4-FFF2-40B4-BE49-F238E27FC236}">
                <a16:creationId xmlns:a16="http://schemas.microsoft.com/office/drawing/2014/main" id="{F595C185-DB05-3275-3B67-EF947B7B1137}"/>
              </a:ext>
            </a:extLst>
          </p:cNvPr>
          <p:cNvSpPr txBox="1"/>
          <p:nvPr/>
        </p:nvSpPr>
        <p:spPr>
          <a:xfrm>
            <a:off x="0" y="585830"/>
            <a:ext cx="6007100" cy="156966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picked most likely error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maximum-likelihood </a:t>
            </a:r>
            <a:r>
              <a:rPr lang="en-US" sz="2400" b="1" dirty="0">
                <a:solidFill>
                  <a:prstClr val="black"/>
                </a:solidFill>
                <a:latin typeface="Calibri" panose="020F0502020204030204"/>
              </a:rPr>
              <a:t>or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ML decoding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based on the assumption that low-weight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Paulis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are more likely than high-weight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Paulis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12429D3-101F-EBF2-84ED-3EC1262434DD}"/>
              </a:ext>
            </a:extLst>
          </p:cNvPr>
          <p:cNvSpPr txBox="1"/>
          <p:nvPr/>
        </p:nvSpPr>
        <p:spPr>
          <a:xfrm>
            <a:off x="0" y="2326324"/>
            <a:ext cx="672465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General stabilizer recovery consists of three parts: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C37A676-FF39-E7EF-33FF-ED3161536167}"/>
                  </a:ext>
                </a:extLst>
              </p:cNvPr>
              <p:cNvSpPr txBox="1"/>
              <p:nvPr/>
            </p:nvSpPr>
            <p:spPr>
              <a:xfrm>
                <a:off x="7626350" y="2412350"/>
                <a:ext cx="16623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0" i="1" smtClean="0">
                          <a:latin typeface="Cambria Math" panose="02040503050406030204" pitchFamily="18" charset="0"/>
                        </a:rPr>
                        <m:t>𝑆</m:t>
                      </m:r>
                    </m:oMath>
                  </m:oMathPara>
                </a14:m>
                <a:endParaRPr lang="en-US" sz="2400" dirty="0"/>
              </a:p>
            </p:txBody>
          </p:sp>
        </mc:Choice>
        <mc:Fallback xmlns="">
          <p:sp>
            <p:nvSpPr>
              <p:cNvPr id="16" name="TextBox 15">
                <a:extLst>
                  <a:ext uri="{FF2B5EF4-FFF2-40B4-BE49-F238E27FC236}">
                    <a16:creationId xmlns:a16="http://schemas.microsoft.com/office/drawing/2014/main" id="{8C37A676-FF39-E7EF-33FF-ED3161536167}"/>
                  </a:ext>
                </a:extLst>
              </p:cNvPr>
              <p:cNvSpPr txBox="1">
                <a:spLocks noRot="1" noChangeAspect="1" noMove="1" noResize="1" noEditPoints="1" noAdjustHandles="1" noChangeArrowheads="1" noChangeShapeType="1" noTextEdit="1"/>
              </p:cNvSpPr>
              <p:nvPr/>
            </p:nvSpPr>
            <p:spPr>
              <a:xfrm>
                <a:off x="7626350" y="2412350"/>
                <a:ext cx="1662315" cy="369332"/>
              </a:xfrm>
              <a:prstGeom prst="rect">
                <a:avLst/>
              </a:prstGeom>
              <a:blipFill>
                <a:blip r:embed="rId3"/>
                <a:stretch>
                  <a:fillRect l="-3663" r="-3297" b="-666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127B4319-A2D1-6AD4-B810-383A573167BC}"/>
              </a:ext>
            </a:extLst>
          </p:cNvPr>
          <p:cNvSpPr txBox="1"/>
          <p:nvPr/>
        </p:nvSpPr>
        <p:spPr>
          <a:xfrm>
            <a:off x="9222454" y="2949177"/>
            <a:ext cx="2817146" cy="923330"/>
          </a:xfrm>
          <a:prstGeom prst="rect">
            <a:avLst/>
          </a:prstGeom>
          <a:noFill/>
        </p:spPr>
        <p:txBody>
          <a:bodyPr wrap="square">
            <a:spAutoFit/>
          </a:bodyPr>
          <a:lstStyle/>
          <a:p>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Stabilizer group equivalence</a:t>
            </a:r>
          </a:p>
          <a:p>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Residual logical operations</a:t>
            </a:r>
            <a:endParaRPr lang="en-US" dirty="0">
              <a:solidFill>
                <a:srgbClr val="0070C0"/>
              </a:solidFill>
              <a:latin typeface="Calibri" panose="020F0502020204030204"/>
            </a:endParaRPr>
          </a:p>
          <a:p>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Map back to </a:t>
            </a:r>
            <a:r>
              <a:rPr kumimoji="0" lang="en-US" sz="1800" b="0" i="0" u="none" strike="noStrike" kern="1200" cap="none" spc="0" normalizeH="0" baseline="0" noProof="0" dirty="0" err="1">
                <a:ln>
                  <a:noFill/>
                </a:ln>
                <a:solidFill>
                  <a:srgbClr val="0070C0"/>
                </a:solidFill>
                <a:effectLst/>
                <a:uLnTx/>
                <a:uFillTx/>
                <a:latin typeface="Calibri" panose="020F0502020204030204"/>
                <a:ea typeface="+mn-ea"/>
                <a:cs typeface="+mn-cs"/>
              </a:rPr>
              <a:t>codespace</a:t>
            </a:r>
            <a:endParaRPr lang="en-US" dirty="0"/>
          </a:p>
        </p:txBody>
      </p:sp>
      <p:cxnSp>
        <p:nvCxnSpPr>
          <p:cNvPr id="18" name="Connector: Elbow 17">
            <a:extLst>
              <a:ext uri="{FF2B5EF4-FFF2-40B4-BE49-F238E27FC236}">
                <a16:creationId xmlns:a16="http://schemas.microsoft.com/office/drawing/2014/main" id="{70E55BE9-5D02-7DB5-9382-75DBF7A2866C}"/>
              </a:ext>
            </a:extLst>
          </p:cNvPr>
          <p:cNvCxnSpPr>
            <a:cxnSpLocks/>
          </p:cNvCxnSpPr>
          <p:nvPr/>
        </p:nvCxnSpPr>
        <p:spPr>
          <a:xfrm rot="16200000" flipH="1">
            <a:off x="8422389" y="2904788"/>
            <a:ext cx="812004" cy="753077"/>
          </a:xfrm>
          <a:prstGeom prst="bentConnector3">
            <a:avLst>
              <a:gd name="adj1" fmla="val 100831"/>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19" name="Connector: Elbow 18">
            <a:extLst>
              <a:ext uri="{FF2B5EF4-FFF2-40B4-BE49-F238E27FC236}">
                <a16:creationId xmlns:a16="http://schemas.microsoft.com/office/drawing/2014/main" id="{36B805FF-C103-2958-C156-DC5B20DF7F3A}"/>
              </a:ext>
            </a:extLst>
          </p:cNvPr>
          <p:cNvCxnSpPr>
            <a:cxnSpLocks/>
          </p:cNvCxnSpPr>
          <p:nvPr/>
        </p:nvCxnSpPr>
        <p:spPr>
          <a:xfrm rot="16200000" flipH="1">
            <a:off x="8719392" y="2918934"/>
            <a:ext cx="529149" cy="441928"/>
          </a:xfrm>
          <a:prstGeom prst="bentConnector3">
            <a:avLst>
              <a:gd name="adj1" fmla="val 99202"/>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20" name="Connector: Elbow 19">
            <a:extLst>
              <a:ext uri="{FF2B5EF4-FFF2-40B4-BE49-F238E27FC236}">
                <a16:creationId xmlns:a16="http://schemas.microsoft.com/office/drawing/2014/main" id="{728162F5-1EC1-8789-230C-BB001FBF7128}"/>
              </a:ext>
            </a:extLst>
          </p:cNvPr>
          <p:cNvCxnSpPr>
            <a:cxnSpLocks/>
          </p:cNvCxnSpPr>
          <p:nvPr/>
        </p:nvCxnSpPr>
        <p:spPr>
          <a:xfrm rot="16200000" flipH="1">
            <a:off x="9048153" y="2976370"/>
            <a:ext cx="250463" cy="106022"/>
          </a:xfrm>
          <a:prstGeom prst="bentConnector3">
            <a:avLst>
              <a:gd name="adj1" fmla="val 103145"/>
            </a:avLst>
          </a:prstGeom>
          <a:ln w="38100">
            <a:solidFill>
              <a:schemeClr val="accent1"/>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B77008D-5601-1497-7E16-0875BA46B8D8}"/>
                  </a:ext>
                </a:extLst>
              </p:cNvPr>
              <p:cNvSpPr txBox="1"/>
              <p:nvPr/>
            </p:nvSpPr>
            <p:spPr>
              <a:xfrm>
                <a:off x="0" y="2936540"/>
                <a:ext cx="581025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ML decoding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Which </a:t>
                </a:r>
                <a14:m>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𝐿</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do we pick?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CB77008D-5601-1497-7E16-0875BA46B8D8}"/>
                  </a:ext>
                </a:extLst>
              </p:cNvPr>
              <p:cNvSpPr txBox="1">
                <a:spLocks noRot="1" noChangeAspect="1" noMove="1" noResize="1" noEditPoints="1" noAdjustHandles="1" noChangeArrowheads="1" noChangeShapeType="1" noTextEdit="1"/>
              </p:cNvSpPr>
              <p:nvPr/>
            </p:nvSpPr>
            <p:spPr>
              <a:xfrm>
                <a:off x="0" y="2936540"/>
                <a:ext cx="5810250" cy="461665"/>
              </a:xfrm>
              <a:prstGeom prst="rect">
                <a:avLst/>
              </a:prstGeom>
              <a:blipFill>
                <a:blip r:embed="rId4"/>
                <a:stretch>
                  <a:fillRect l="-1364" t="-10667" b="-30667"/>
                </a:stretch>
              </a:blipFill>
            </p:spPr>
            <p:txBody>
              <a:bodyPr/>
              <a:lstStyle/>
              <a:p>
                <a:r>
                  <a:rPr lang="en-US">
                    <a:noFill/>
                  </a:rPr>
                  <a:t> </a:t>
                </a:r>
              </a:p>
            </p:txBody>
          </p:sp>
        </mc:Fallback>
      </mc:AlternateContent>
      <p:pic>
        <p:nvPicPr>
          <p:cNvPr id="29" name="Picture 28">
            <a:extLst>
              <a:ext uri="{FF2B5EF4-FFF2-40B4-BE49-F238E27FC236}">
                <a16:creationId xmlns:a16="http://schemas.microsoft.com/office/drawing/2014/main" id="{4D17F0B6-832C-579C-8324-9BCA360EC664}"/>
              </a:ext>
            </a:extLst>
          </p:cNvPr>
          <p:cNvPicPr>
            <a:picLocks noChangeAspect="1"/>
          </p:cNvPicPr>
          <p:nvPr/>
        </p:nvPicPr>
        <p:blipFill>
          <a:blip r:embed="rId5"/>
          <a:stretch>
            <a:fillRect/>
          </a:stretch>
        </p:blipFill>
        <p:spPr>
          <a:xfrm>
            <a:off x="1033347" y="3491773"/>
            <a:ext cx="3564053" cy="541311"/>
          </a:xfrm>
          <a:prstGeom prst="rect">
            <a:avLst/>
          </a:prstGeom>
        </p:spPr>
      </p:pic>
      <p:sp>
        <p:nvSpPr>
          <p:cNvPr id="31" name="TextBox 30">
            <a:extLst>
              <a:ext uri="{FF2B5EF4-FFF2-40B4-BE49-F238E27FC236}">
                <a16:creationId xmlns:a16="http://schemas.microsoft.com/office/drawing/2014/main" id="{7CD85A3E-8BCB-C1E9-538D-78F44E406A80}"/>
              </a:ext>
            </a:extLst>
          </p:cNvPr>
          <p:cNvSpPr txBox="1"/>
          <p:nvPr/>
        </p:nvSpPr>
        <p:spPr>
          <a:xfrm>
            <a:off x="0" y="4013091"/>
            <a:ext cx="12192000"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prstClr val="black"/>
                </a:solidFill>
                <a:latin typeface="Calibri" panose="020F0502020204030204"/>
              </a:rPr>
              <a:t>ML decoding generally </a:t>
            </a:r>
            <a:r>
              <a:rPr lang="en-US" sz="2400" b="1" dirty="0">
                <a:solidFill>
                  <a:prstClr val="black"/>
                </a:solidFill>
                <a:latin typeface="Calibri" panose="020F0502020204030204"/>
              </a:rPr>
              <a:t>NP-complete</a:t>
            </a:r>
            <a:r>
              <a:rPr lang="en-US" sz="2400" dirty="0">
                <a:solidFill>
                  <a:prstClr val="black"/>
                </a:solidFill>
                <a:latin typeface="Calibri" panose="020F0502020204030204"/>
              </a:rPr>
              <a:t>.</a:t>
            </a:r>
          </a:p>
          <a:p>
            <a:pPr marL="800100" lvl="1" indent="-342900">
              <a:buFont typeface="Wingdings" panose="05000000000000000000" pitchFamily="2" charset="2"/>
              <a:buChar char="ü"/>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Can be efficient: e.g., surface code </a:t>
            </a:r>
            <a:r>
              <a:rPr lang="en-US" sz="2400" dirty="0">
                <a:solidFill>
                  <a:prstClr val="black"/>
                </a:solidFill>
                <a:latin typeface="Calibri" panose="020F0502020204030204"/>
              </a:rPr>
              <a:t>or some bosonic codes.</a:t>
            </a: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3F7E7B22-5997-8DFE-8E9A-95AAF4E0D2E7}"/>
              </a:ext>
            </a:extLst>
          </p:cNvPr>
          <p:cNvPicPr>
            <a:picLocks noChangeAspect="1"/>
          </p:cNvPicPr>
          <p:nvPr/>
        </p:nvPicPr>
        <p:blipFill>
          <a:blip r:embed="rId6"/>
          <a:stretch>
            <a:fillRect/>
          </a:stretch>
        </p:blipFill>
        <p:spPr>
          <a:xfrm>
            <a:off x="571355" y="5540429"/>
            <a:ext cx="4718195" cy="789041"/>
          </a:xfrm>
          <a:prstGeom prst="rect">
            <a:avLst/>
          </a:prstGeom>
        </p:spPr>
      </p:pic>
      <p:pic>
        <p:nvPicPr>
          <p:cNvPr id="37" name="Picture 36">
            <a:extLst>
              <a:ext uri="{FF2B5EF4-FFF2-40B4-BE49-F238E27FC236}">
                <a16:creationId xmlns:a16="http://schemas.microsoft.com/office/drawing/2014/main" id="{327A7A70-B9B2-981F-543E-A6BF8490DFDD}"/>
              </a:ext>
            </a:extLst>
          </p:cNvPr>
          <p:cNvPicPr>
            <a:picLocks noChangeAspect="1"/>
          </p:cNvPicPr>
          <p:nvPr/>
        </p:nvPicPr>
        <p:blipFill>
          <a:blip r:embed="rId7"/>
          <a:stretch>
            <a:fillRect/>
          </a:stretch>
        </p:blipFill>
        <p:spPr>
          <a:xfrm>
            <a:off x="5892800" y="634412"/>
            <a:ext cx="6299200" cy="1478970"/>
          </a:xfrm>
          <a:prstGeom prst="rect">
            <a:avLst/>
          </a:prstGeom>
        </p:spPr>
      </p:pic>
      <p:grpSp>
        <p:nvGrpSpPr>
          <p:cNvPr id="3" name="Group 2">
            <a:extLst>
              <a:ext uri="{FF2B5EF4-FFF2-40B4-BE49-F238E27FC236}">
                <a16:creationId xmlns:a16="http://schemas.microsoft.com/office/drawing/2014/main" id="{C8A338CE-86B8-6B23-D39E-CCEF797F2AEF}"/>
              </a:ext>
            </a:extLst>
          </p:cNvPr>
          <p:cNvGrpSpPr/>
          <p:nvPr/>
        </p:nvGrpSpPr>
        <p:grpSpPr>
          <a:xfrm>
            <a:off x="5613400" y="5296310"/>
            <a:ext cx="4540250" cy="1382576"/>
            <a:chOff x="5613400" y="5296310"/>
            <a:chExt cx="4540250" cy="1382576"/>
          </a:xfrm>
        </p:grpSpPr>
        <p:sp>
          <p:nvSpPr>
            <p:cNvPr id="41" name="TextBox 40">
              <a:extLst>
                <a:ext uri="{FF2B5EF4-FFF2-40B4-BE49-F238E27FC236}">
                  <a16:creationId xmlns:a16="http://schemas.microsoft.com/office/drawing/2014/main" id="{776CE1B7-5500-C218-784A-0BFEEB20CD7E}"/>
                </a:ext>
              </a:extLst>
            </p:cNvPr>
            <p:cNvSpPr txBox="1"/>
            <p:nvPr/>
          </p:nvSpPr>
          <p:spPr>
            <a:xfrm>
              <a:off x="5613400" y="5296310"/>
              <a:ext cx="4540250" cy="1200329"/>
            </a:xfrm>
            <a:prstGeom prst="rect">
              <a:avLst/>
            </a:prstGeom>
            <a:noFill/>
          </p:spPr>
          <p:txBody>
            <a:bodyPr wrap="square">
              <a:spAutoFit/>
            </a:bodyPr>
            <a:lstStyle/>
            <a:p>
              <a:pPr marL="342900" indent="-342900">
                <a:buFont typeface="Wingdings" panose="05000000000000000000" pitchFamily="2" charset="2"/>
                <a:buChar char="Ø"/>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stat-mech mapping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relates maximization to partition function of classical model.</a:t>
              </a:r>
              <a:endParaRPr lang="en-US" dirty="0"/>
            </a:p>
          </p:txBody>
        </p:sp>
        <p:sp>
          <p:nvSpPr>
            <p:cNvPr id="45" name="TextBox 44">
              <a:extLst>
                <a:ext uri="{FF2B5EF4-FFF2-40B4-BE49-F238E27FC236}">
                  <a16:creationId xmlns:a16="http://schemas.microsoft.com/office/drawing/2014/main" id="{5313B634-47C7-399C-C85B-1E54570A6E8B}"/>
                </a:ext>
              </a:extLst>
            </p:cNvPr>
            <p:cNvSpPr txBox="1"/>
            <p:nvPr/>
          </p:nvSpPr>
          <p:spPr>
            <a:xfrm>
              <a:off x="5974675" y="6340332"/>
              <a:ext cx="2310606" cy="338554"/>
            </a:xfrm>
            <a:prstGeom prst="rect">
              <a:avLst/>
            </a:prstGeom>
            <a:noFill/>
          </p:spPr>
          <p:txBody>
            <a:bodyPr wrap="square">
              <a:spAutoFit/>
            </a:bodyPr>
            <a:lstStyle/>
            <a:p>
              <a:r>
                <a:rPr kumimoji="0" lang="en-US" sz="1600" b="0" i="0" u="none" strike="noStrike" kern="1200" cap="none" spc="0" normalizeH="0" baseline="0" noProof="0" dirty="0" err="1">
                  <a:ln>
                    <a:noFill/>
                  </a:ln>
                  <a:solidFill>
                    <a:srgbClr val="00B050"/>
                  </a:solidFill>
                  <a:effectLst/>
                  <a:uLnTx/>
                  <a:uFillTx/>
                  <a:latin typeface="Calibri" panose="020F0502020204030204"/>
                  <a:ea typeface="+mn-ea"/>
                  <a:cs typeface="+mn-cs"/>
                </a:rPr>
                <a:t>arXiv:quant-ph</a:t>
              </a:r>
              <a:r>
                <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rPr>
                <a:t>/0110143</a:t>
              </a:r>
              <a:endParaRPr lang="en-US" dirty="0"/>
            </a:p>
          </p:txBody>
        </p:sp>
      </p:grpSp>
      <p:grpSp>
        <p:nvGrpSpPr>
          <p:cNvPr id="2" name="Group 1">
            <a:extLst>
              <a:ext uri="{FF2B5EF4-FFF2-40B4-BE49-F238E27FC236}">
                <a16:creationId xmlns:a16="http://schemas.microsoft.com/office/drawing/2014/main" id="{0C46F5F3-E9BD-F799-C381-A97440740BBB}"/>
              </a:ext>
            </a:extLst>
          </p:cNvPr>
          <p:cNvGrpSpPr/>
          <p:nvPr/>
        </p:nvGrpSpPr>
        <p:grpSpPr>
          <a:xfrm>
            <a:off x="0" y="4904017"/>
            <a:ext cx="12192000" cy="461665"/>
            <a:chOff x="0" y="4904017"/>
            <a:chExt cx="12192000" cy="461665"/>
          </a:xfrm>
        </p:grpSpPr>
        <p:sp>
          <p:nvSpPr>
            <p:cNvPr id="33" name="TextBox 32">
              <a:extLst>
                <a:ext uri="{FF2B5EF4-FFF2-40B4-BE49-F238E27FC236}">
                  <a16:creationId xmlns:a16="http://schemas.microsoft.com/office/drawing/2014/main" id="{2CCCF668-DD3C-B113-D168-A626095CB916}"/>
                </a:ext>
              </a:extLst>
            </p:cNvPr>
            <p:cNvSpPr txBox="1"/>
            <p:nvPr/>
          </p:nvSpPr>
          <p:spPr>
            <a:xfrm>
              <a:off x="0" y="4904017"/>
              <a:ext cx="12192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b="1" dirty="0">
                  <a:solidFill>
                    <a:prstClr val="black"/>
                  </a:solidFill>
                  <a:latin typeface="Calibri" panose="020F0502020204030204"/>
                </a:rPr>
                <a:t>Degenerate ML decoding</a:t>
              </a:r>
              <a:r>
                <a:rPr lang="en-US" sz="2400" dirty="0">
                  <a:solidFill>
                    <a:prstClr val="black"/>
                  </a:solidFill>
                  <a:latin typeface="Calibri" panose="020F0502020204030204"/>
                </a:rPr>
                <a:t> solves for most likely error class </a:t>
              </a:r>
              <a:r>
                <a:rPr lang="en-US" sz="2400" dirty="0">
                  <a:solidFill>
                    <a:prstClr val="black"/>
                  </a:solidFill>
                  <a:latin typeface="Calibri" panose="020F0502020204030204"/>
                  <a:sym typeface="Wingdings" panose="05000000000000000000" pitchFamily="2" charset="2"/>
                </a:rPr>
                <a:t> </a:t>
              </a:r>
              <a:r>
                <a:rPr lang="en-US" sz="2400" b="1" dirty="0">
                  <a:solidFill>
                    <a:prstClr val="black"/>
                  </a:solidFill>
                  <a:latin typeface="Calibri" panose="020F0502020204030204"/>
                  <a:sym typeface="Wingdings" panose="05000000000000000000" pitchFamily="2" charset="2"/>
                </a:rPr>
                <a:t>#P-complete</a:t>
              </a:r>
              <a:r>
                <a:rPr lang="en-US" sz="2400" dirty="0">
                  <a:solidFill>
                    <a:prstClr val="black"/>
                  </a:solidFill>
                  <a:latin typeface="Calibri" panose="020F0502020204030204"/>
                </a:rPr>
                <a:t>.</a:t>
              </a:r>
            </a:p>
          </p:txBody>
        </p:sp>
        <p:sp>
          <p:nvSpPr>
            <p:cNvPr id="47" name="TextBox 46">
              <a:extLst>
                <a:ext uri="{FF2B5EF4-FFF2-40B4-BE49-F238E27FC236}">
                  <a16:creationId xmlns:a16="http://schemas.microsoft.com/office/drawing/2014/main" id="{DB4686A2-364A-C3C0-3926-350862DC184D}"/>
                </a:ext>
              </a:extLst>
            </p:cNvPr>
            <p:cNvSpPr txBox="1"/>
            <p:nvPr/>
          </p:nvSpPr>
          <p:spPr>
            <a:xfrm>
              <a:off x="10222264" y="4970726"/>
              <a:ext cx="1890712" cy="338554"/>
            </a:xfrm>
            <a:prstGeom prst="rect">
              <a:avLst/>
            </a:prstGeom>
            <a:noFill/>
          </p:spPr>
          <p:txBody>
            <a:bodyPr wrap="square">
              <a:spAutoFit/>
            </a:bodyPr>
            <a:lstStyle/>
            <a:p>
              <a:r>
                <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rPr>
                <a:t>arXiv:1310.3235</a:t>
              </a:r>
              <a:endParaRPr lang="en-US" dirty="0"/>
            </a:p>
          </p:txBody>
        </p:sp>
      </p:grpSp>
      <p:sp>
        <p:nvSpPr>
          <p:cNvPr id="49" name="TextBox 48">
            <a:extLst>
              <a:ext uri="{FF2B5EF4-FFF2-40B4-BE49-F238E27FC236}">
                <a16:creationId xmlns:a16="http://schemas.microsoft.com/office/drawing/2014/main" id="{31DF7836-2496-E6DA-55A5-5165A4A6F687}"/>
              </a:ext>
            </a:extLst>
          </p:cNvPr>
          <p:cNvSpPr txBox="1"/>
          <p:nvPr/>
        </p:nvSpPr>
        <p:spPr>
          <a:xfrm>
            <a:off x="5176044" y="4126670"/>
            <a:ext cx="3758406" cy="338554"/>
          </a:xfrm>
          <a:prstGeom prst="rect">
            <a:avLst/>
          </a:prstGeom>
          <a:noFill/>
        </p:spPr>
        <p:txBody>
          <a:bodyPr wrap="square">
            <a:spAutoFit/>
          </a:bodyPr>
          <a:lstStyle/>
          <a:p>
            <a:r>
              <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rPr>
              <a:t>arXiv:1009.1319; </a:t>
            </a:r>
            <a:r>
              <a:rPr kumimoji="0" lang="en-US" sz="1600" b="0" i="0" u="none" strike="noStrike" kern="1200" cap="none" spc="0" normalizeH="0" baseline="0" noProof="0" dirty="0" err="1">
                <a:ln>
                  <a:noFill/>
                </a:ln>
                <a:solidFill>
                  <a:srgbClr val="00B050"/>
                </a:solidFill>
                <a:effectLst/>
                <a:uLnTx/>
                <a:uFillTx/>
                <a:latin typeface="Calibri" panose="020F0502020204030204"/>
                <a:ea typeface="+mn-ea"/>
                <a:cs typeface="+mn-cs"/>
              </a:rPr>
              <a:t>Kuo</a:t>
            </a:r>
            <a:r>
              <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rPr>
              <a:t>, Lu IEEE 2012</a:t>
            </a:r>
            <a:endParaRPr lang="en-US" dirty="0"/>
          </a:p>
        </p:txBody>
      </p:sp>
      <p:sp>
        <p:nvSpPr>
          <p:cNvPr id="51" name="TextBox 50">
            <a:extLst>
              <a:ext uri="{FF2B5EF4-FFF2-40B4-BE49-F238E27FC236}">
                <a16:creationId xmlns:a16="http://schemas.microsoft.com/office/drawing/2014/main" id="{470E0D92-78B5-95B5-E79E-69D99304CEC1}"/>
              </a:ext>
            </a:extLst>
          </p:cNvPr>
          <p:cNvSpPr txBox="1"/>
          <p:nvPr/>
        </p:nvSpPr>
        <p:spPr>
          <a:xfrm>
            <a:off x="8934450" y="4248522"/>
            <a:ext cx="3758406" cy="584775"/>
          </a:xfrm>
          <a:prstGeom prst="rect">
            <a:avLst/>
          </a:prstGeom>
          <a:noFill/>
        </p:spPr>
        <p:txBody>
          <a:bodyPr wrap="square">
            <a:spAutoFit/>
          </a:bodyPr>
          <a:lstStyle/>
          <a:p>
            <a:r>
              <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rPr>
              <a:t>Surface: arXiv:1405.4883</a:t>
            </a:r>
            <a:endParaRPr lang="en-US" sz="1600" dirty="0">
              <a:solidFill>
                <a:srgbClr val="00B050"/>
              </a:solidFill>
              <a:latin typeface="Calibri" panose="020F0502020204030204"/>
            </a:endParaRPr>
          </a:p>
          <a:p>
            <a:r>
              <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rPr>
              <a:t>Bosonic: arXiv:</a:t>
            </a:r>
            <a:r>
              <a:rPr kumimoji="0" lang="en-US" sz="1600" i="0" u="none" strike="noStrike" kern="1200" cap="none" spc="0" normalizeH="0" baseline="0" noProof="0" dirty="0">
                <a:ln>
                  <a:noFill/>
                </a:ln>
                <a:solidFill>
                  <a:srgbClr val="00B050"/>
                </a:solidFill>
                <a:effectLst/>
                <a:uLnTx/>
                <a:uFillTx/>
                <a:latin typeface="Calibri" panose="020F0502020204030204"/>
                <a:ea typeface="+mn-ea"/>
                <a:cs typeface="+mn-cs"/>
              </a:rPr>
              <a:t>2209.04573</a:t>
            </a:r>
            <a:endParaRPr lang="en-US" dirty="0"/>
          </a:p>
        </p:txBody>
      </p:sp>
      <p:pic>
        <p:nvPicPr>
          <p:cNvPr id="2050" name="Picture 2" descr="David POULIN | Université de Sherbrooke, Sherbrooke | UdeS | Department of  Physics">
            <a:extLst>
              <a:ext uri="{FF2B5EF4-FFF2-40B4-BE49-F238E27FC236}">
                <a16:creationId xmlns:a16="http://schemas.microsoft.com/office/drawing/2014/main" id="{44C3C560-E548-5E7A-7BA1-CBFCD08C36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5190" y="5296310"/>
            <a:ext cx="1529819" cy="152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fade">
                                      <p:cBhvr>
                                        <p:cTn id="23" dur="500"/>
                                        <p:tgtEl>
                                          <p:spTgt spid="17">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fade">
                                      <p:cBhvr>
                                        <p:cTn id="31" dur="500"/>
                                        <p:tgtEl>
                                          <p:spTgt spid="17">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par>
                                <p:cTn id="65" presetID="10" presetClass="entr" presetSubtype="0" fill="hold" nodeType="withEffect">
                                  <p:stCondLst>
                                    <p:cond delay="0"/>
                                  </p:stCondLst>
                                  <p:childTnLst>
                                    <p:set>
                                      <p:cBhvr>
                                        <p:cTn id="66" dur="1" fill="hold">
                                          <p:stCondLst>
                                            <p:cond delay="0"/>
                                          </p:stCondLst>
                                        </p:cTn>
                                        <p:tgtEl>
                                          <p:spTgt spid="2050"/>
                                        </p:tgtEl>
                                        <p:attrNameLst>
                                          <p:attrName>style.visibility</p:attrName>
                                        </p:attrNameLst>
                                      </p:cBhvr>
                                      <p:to>
                                        <p:strVal val="visible"/>
                                      </p:to>
                                    </p:set>
                                    <p:animEffect transition="in" filter="fade">
                                      <p:cBhvr>
                                        <p:cTn id="67" dur="500"/>
                                        <p:tgtEl>
                                          <p:spTgt spid="2050"/>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uiExpand="1" build="p"/>
      <p:bldP spid="27" grpId="0"/>
      <p:bldP spid="31" grpId="0"/>
      <p:bldP spid="49"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B334A1-C68D-2B9B-E246-2EA74CED4CB4}"/>
              </a:ext>
            </a:extLst>
          </p:cNvPr>
          <p:cNvSpPr/>
          <p:nvPr/>
        </p:nvSpPr>
        <p:spPr>
          <a:xfrm>
            <a:off x="3428588" y="-91155"/>
            <a:ext cx="5334922"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STABILIZER EXPERIMENTS</a:t>
            </a:r>
          </a:p>
        </p:txBody>
      </p:sp>
      <p:pic>
        <p:nvPicPr>
          <p:cNvPr id="8" name="Picture 7">
            <a:extLst>
              <a:ext uri="{FF2B5EF4-FFF2-40B4-BE49-F238E27FC236}">
                <a16:creationId xmlns:a16="http://schemas.microsoft.com/office/drawing/2014/main" id="{5FF8F9D5-19AE-9FCD-C8DF-E86677995D45}"/>
              </a:ext>
            </a:extLst>
          </p:cNvPr>
          <p:cNvPicPr>
            <a:picLocks noChangeAspect="1"/>
          </p:cNvPicPr>
          <p:nvPr/>
        </p:nvPicPr>
        <p:blipFill>
          <a:blip r:embed="rId3"/>
          <a:stretch>
            <a:fillRect/>
          </a:stretch>
        </p:blipFill>
        <p:spPr>
          <a:xfrm>
            <a:off x="4972933" y="5190649"/>
            <a:ext cx="1644735" cy="1568531"/>
          </a:xfrm>
          <a:prstGeom prst="rect">
            <a:avLst/>
          </a:prstGeom>
        </p:spPr>
      </p:pic>
      <p:sp>
        <p:nvSpPr>
          <p:cNvPr id="12" name="Flowchart: Sequential Access Storage 11">
            <a:extLst>
              <a:ext uri="{FF2B5EF4-FFF2-40B4-BE49-F238E27FC236}">
                <a16:creationId xmlns:a16="http://schemas.microsoft.com/office/drawing/2014/main" id="{D24FBA8E-E2B1-B385-7BC1-65AFE3DF370A}"/>
              </a:ext>
            </a:extLst>
          </p:cNvPr>
          <p:cNvSpPr/>
          <p:nvPr/>
        </p:nvSpPr>
        <p:spPr>
          <a:xfrm>
            <a:off x="54665" y="5116106"/>
            <a:ext cx="4919928" cy="1202076"/>
          </a:xfrm>
          <a:prstGeom prst="flowChartMagneticTap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Is our system good enough that adding these extra qubits actually improves logical performance?</a:t>
            </a:r>
          </a:p>
        </p:txBody>
      </p:sp>
      <p:pic>
        <p:nvPicPr>
          <p:cNvPr id="16" name="Picture 15">
            <a:extLst>
              <a:ext uri="{FF2B5EF4-FFF2-40B4-BE49-F238E27FC236}">
                <a16:creationId xmlns:a16="http://schemas.microsoft.com/office/drawing/2014/main" id="{21B11B96-755F-C637-106E-AB53D335C993}"/>
              </a:ext>
            </a:extLst>
          </p:cNvPr>
          <p:cNvPicPr>
            <a:picLocks noChangeAspect="1"/>
          </p:cNvPicPr>
          <p:nvPr/>
        </p:nvPicPr>
        <p:blipFill>
          <a:blip r:embed="rId4"/>
          <a:stretch>
            <a:fillRect/>
          </a:stretch>
        </p:blipFill>
        <p:spPr>
          <a:xfrm>
            <a:off x="3726097" y="6233772"/>
            <a:ext cx="1644736" cy="624228"/>
          </a:xfrm>
          <a:prstGeom prst="rect">
            <a:avLst/>
          </a:prstGeom>
        </p:spPr>
      </p:pic>
      <p:graphicFrame>
        <p:nvGraphicFramePr>
          <p:cNvPr id="25" name="Table 24">
            <a:extLst>
              <a:ext uri="{FF2B5EF4-FFF2-40B4-BE49-F238E27FC236}">
                <a16:creationId xmlns:a16="http://schemas.microsoft.com/office/drawing/2014/main" id="{4A9CB026-8C70-8D96-EFD3-6FD8017AD89F}"/>
              </a:ext>
            </a:extLst>
          </p:cNvPr>
          <p:cNvGraphicFramePr>
            <a:graphicFrameLocks noGrp="1"/>
          </p:cNvGraphicFramePr>
          <p:nvPr>
            <p:extLst>
              <p:ext uri="{D42A27DB-BD31-4B8C-83A1-F6EECF244321}">
                <p14:modId xmlns:p14="http://schemas.microsoft.com/office/powerpoint/2010/main" val="399352173"/>
              </p:ext>
            </p:extLst>
          </p:nvPr>
        </p:nvGraphicFramePr>
        <p:xfrm>
          <a:off x="107537" y="539818"/>
          <a:ext cx="11945359" cy="4194810"/>
        </p:xfrm>
        <a:graphic>
          <a:graphicData uri="http://schemas.openxmlformats.org/drawingml/2006/table">
            <a:tbl>
              <a:tblPr/>
              <a:tblGrid>
                <a:gridCol w="2120162">
                  <a:extLst>
                    <a:ext uri="{9D8B030D-6E8A-4147-A177-3AD203B41FA5}">
                      <a16:colId xmlns:a16="http://schemas.microsoft.com/office/drawing/2014/main" val="3632222236"/>
                    </a:ext>
                  </a:extLst>
                </a:gridCol>
                <a:gridCol w="2572901">
                  <a:extLst>
                    <a:ext uri="{9D8B030D-6E8A-4147-A177-3AD203B41FA5}">
                      <a16:colId xmlns:a16="http://schemas.microsoft.com/office/drawing/2014/main" val="3479587621"/>
                    </a:ext>
                  </a:extLst>
                </a:gridCol>
                <a:gridCol w="7252296">
                  <a:extLst>
                    <a:ext uri="{9D8B030D-6E8A-4147-A177-3AD203B41FA5}">
                      <a16:colId xmlns:a16="http://schemas.microsoft.com/office/drawing/2014/main" val="2351542291"/>
                    </a:ext>
                  </a:extLst>
                </a:gridCol>
              </a:tblGrid>
              <a:tr h="184150">
                <a:tc>
                  <a:txBody>
                    <a:bodyPr/>
                    <a:lstStyle/>
                    <a:p>
                      <a:pPr algn="l" fontAlgn="b"/>
                      <a:r>
                        <a:rPr lang="en-US" sz="1800" b="1" i="0" u="none" strike="noStrike">
                          <a:solidFill>
                            <a:srgbClr val="FFFFFF"/>
                          </a:solidFill>
                          <a:effectLst/>
                          <a:latin typeface="Calibri" panose="020F0502020204030204" pitchFamily="34" charset="0"/>
                        </a:rPr>
                        <a:t>Parameters</a:t>
                      </a:r>
                    </a:p>
                  </a:txBody>
                  <a:tcPr marL="6350" marR="6350" marT="635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800" b="1" i="0" u="none" strike="noStrike" dirty="0">
                          <a:solidFill>
                            <a:srgbClr val="FFFFFF"/>
                          </a:solidFill>
                          <a:effectLst/>
                          <a:latin typeface="Calibri" panose="020F0502020204030204" pitchFamily="34" charset="0"/>
                        </a:rPr>
                        <a:t>Name</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800" b="1" i="0" u="none" strike="noStrike" dirty="0">
                          <a:solidFill>
                            <a:srgbClr val="FFFFFF"/>
                          </a:solidFill>
                          <a:effectLst/>
                          <a:latin typeface="Calibri" panose="020F0502020204030204" pitchFamily="34" charset="0"/>
                        </a:rPr>
                        <a:t>Platforms</a:t>
                      </a:r>
                    </a:p>
                  </a:txBody>
                  <a:tcPr marL="6350" marR="6350" marT="635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168204579"/>
                  </a:ext>
                </a:extLst>
              </a:tr>
              <a:tr h="558800">
                <a:tc>
                  <a:txBody>
                    <a:bodyPr/>
                    <a:lstStyle/>
                    <a:p>
                      <a:pPr algn="l" fontAlgn="b"/>
                      <a:r>
                        <a:rPr lang="en-US" sz="1800" b="0" i="0" u="none" strike="noStrike" dirty="0">
                          <a:solidFill>
                            <a:srgbClr val="000000"/>
                          </a:solidFill>
                          <a:effectLst/>
                          <a:latin typeface="Calibri" panose="020F0502020204030204" pitchFamily="34" charset="0"/>
                        </a:rPr>
                        <a:t>[[n,1]]</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Repetition</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dirty="0">
                          <a:solidFill>
                            <a:srgbClr val="000000"/>
                          </a:solidFill>
                          <a:effectLst/>
                          <a:latin typeface="Calibri" panose="020F0502020204030204" pitchFamily="34" charset="0"/>
                        </a:rPr>
                        <a:t>NMR (Waterloo), SC circuits (Google, IBM), silicon (RIKEN, Delft), NV centers (</a:t>
                      </a:r>
                      <a:r>
                        <a:rPr lang="en-US" sz="1800" b="0" i="0" u="none" strike="noStrike" dirty="0" err="1">
                          <a:solidFill>
                            <a:srgbClr val="000000"/>
                          </a:solidFill>
                          <a:effectLst/>
                          <a:latin typeface="Calibri" panose="020F0502020204030204" pitchFamily="34" charset="0"/>
                        </a:rPr>
                        <a:t>Wratchup</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Kosaka</a:t>
                      </a:r>
                      <a:r>
                        <a:rPr lang="en-US" sz="1800" b="0" i="0" u="none" strike="noStrike" dirty="0">
                          <a:solidFill>
                            <a:srgbClr val="000000"/>
                          </a:solidFill>
                          <a:effectLst/>
                          <a:latin typeface="Calibri" panose="020F0502020204030204" pitchFamily="34" charset="0"/>
                        </a:rPr>
                        <a:t>, Hanson groups), ions (Blatt group)</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2041510914"/>
                  </a:ext>
                </a:extLst>
              </a:tr>
              <a:tr h="368300">
                <a:tc>
                  <a:txBody>
                    <a:bodyPr/>
                    <a:lstStyle/>
                    <a:p>
                      <a:pPr algn="l" fontAlgn="b"/>
                      <a:r>
                        <a:rPr lang="en-US" sz="1800" b="0" i="0" u="none" strike="noStrike">
                          <a:solidFill>
                            <a:srgbClr val="000000"/>
                          </a:solidFill>
                          <a:effectLst/>
                          <a:latin typeface="Calibri" panose="020F0502020204030204" pitchFamily="34" charset="0"/>
                        </a:rPr>
                        <a:t>[[4,1,2]] variants</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Four-qubit</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Photonic (Rarity group), ions (</a:t>
                      </a:r>
                      <a:r>
                        <a:rPr lang="en-US" sz="1800" b="0" i="0" u="none" strike="noStrike" dirty="0" err="1">
                          <a:solidFill>
                            <a:srgbClr val="000000"/>
                          </a:solidFill>
                          <a:effectLst/>
                          <a:latin typeface="Calibri" panose="020F0502020204030204" pitchFamily="34" charset="0"/>
                        </a:rPr>
                        <a:t>IonQ</a:t>
                      </a:r>
                      <a:r>
                        <a:rPr lang="en-US" sz="1800" b="0" i="0" u="none" strike="noStrike" dirty="0">
                          <a:solidFill>
                            <a:srgbClr val="000000"/>
                          </a:solidFill>
                          <a:effectLst/>
                          <a:latin typeface="Calibri" panose="020F0502020204030204" pitchFamily="34" charset="0"/>
                        </a:rPr>
                        <a:t>), SC circuits (IBM, Google, Delft, </a:t>
                      </a:r>
                      <a:r>
                        <a:rPr lang="en-US" sz="1800" b="0" i="0" u="none" strike="noStrike" dirty="0" err="1">
                          <a:solidFill>
                            <a:srgbClr val="000000"/>
                          </a:solidFill>
                          <a:effectLst/>
                          <a:latin typeface="Calibri" panose="020F0502020204030204" pitchFamily="34" charset="0"/>
                        </a:rPr>
                        <a:t>Wallraff</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Monz</a:t>
                      </a:r>
                      <a:r>
                        <a:rPr lang="en-US" sz="1800" b="0" i="0" u="none" strike="noStrike" dirty="0">
                          <a:solidFill>
                            <a:srgbClr val="000000"/>
                          </a:solidFill>
                          <a:effectLst/>
                          <a:latin typeface="Calibri" panose="020F0502020204030204" pitchFamily="34" charset="0"/>
                        </a:rPr>
                        <a:t> groups)</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689929100"/>
                  </a:ext>
                </a:extLst>
              </a:tr>
              <a:tr h="368300">
                <a:tc>
                  <a:txBody>
                    <a:bodyPr/>
                    <a:lstStyle/>
                    <a:p>
                      <a:pPr algn="l" fontAlgn="b"/>
                      <a:r>
                        <a:rPr lang="en-US" sz="1800" b="0" i="0" u="none" strike="noStrike">
                          <a:solidFill>
                            <a:srgbClr val="000000"/>
                          </a:solidFill>
                          <a:effectLst/>
                          <a:latin typeface="Calibri" panose="020F0502020204030204" pitchFamily="34" charset="0"/>
                        </a:rPr>
                        <a:t>[[5,1,3]]</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dirty="0">
                          <a:solidFill>
                            <a:srgbClr val="000000"/>
                          </a:solidFill>
                          <a:effectLst/>
                          <a:latin typeface="Calibri" panose="020F0502020204030204" pitchFamily="34" charset="0"/>
                        </a:rPr>
                        <a:t>Five-qubit perfect</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dirty="0">
                          <a:solidFill>
                            <a:srgbClr val="000000"/>
                          </a:solidFill>
                          <a:effectLst/>
                          <a:latin typeface="Calibri" panose="020F0502020204030204" pitchFamily="34" charset="0"/>
                        </a:rPr>
                        <a:t>NMR (Waterloo), SC circuits (Pan group), ions (</a:t>
                      </a:r>
                      <a:r>
                        <a:rPr lang="en-US" sz="1800" b="0" i="0" u="none" strike="noStrike" dirty="0" err="1">
                          <a:solidFill>
                            <a:srgbClr val="000000"/>
                          </a:solidFill>
                          <a:effectLst/>
                          <a:latin typeface="Calibri" panose="020F0502020204030204" pitchFamily="34" charset="0"/>
                        </a:rPr>
                        <a:t>Quantinuum</a:t>
                      </a:r>
                      <a:r>
                        <a:rPr lang="en-US" sz="1800" b="0" i="0" u="none" strike="noStrike" dirty="0">
                          <a:solidFill>
                            <a:srgbClr val="000000"/>
                          </a:solidFill>
                          <a:effectLst/>
                          <a:latin typeface="Calibri" panose="020F0502020204030204" pitchFamily="34" charset="0"/>
                        </a:rPr>
                        <a:t>), NV centers (Delft)</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1423614830"/>
                  </a:ext>
                </a:extLst>
              </a:tr>
              <a:tr h="245649">
                <a:tc>
                  <a:txBody>
                    <a:bodyPr/>
                    <a:lstStyle/>
                    <a:p>
                      <a:pPr algn="l" fontAlgn="b"/>
                      <a:r>
                        <a:rPr lang="en-US" sz="1800" b="0" i="0" u="none" strike="noStrike">
                          <a:solidFill>
                            <a:srgbClr val="000000"/>
                          </a:solidFill>
                          <a:effectLst/>
                          <a:latin typeface="Calibri" panose="020F0502020204030204" pitchFamily="34" charset="0"/>
                        </a:rPr>
                        <a:t>[[7,1,3]]</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00"/>
                          </a:solidFill>
                          <a:effectLst/>
                          <a:latin typeface="Calibri" panose="020F0502020204030204" pitchFamily="34" charset="0"/>
                        </a:rPr>
                        <a:t>Steane</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Ions (Blatt, </a:t>
                      </a:r>
                      <a:r>
                        <a:rPr lang="en-US" sz="1800" b="0" i="0" u="none" strike="noStrike" dirty="0" err="1">
                          <a:solidFill>
                            <a:srgbClr val="000000"/>
                          </a:solidFill>
                          <a:effectLst/>
                          <a:latin typeface="Calibri" panose="020F0502020204030204" pitchFamily="34" charset="0"/>
                        </a:rPr>
                        <a:t>Monz</a:t>
                      </a:r>
                      <a:r>
                        <a:rPr lang="en-US" sz="1800" b="0" i="0" u="none" strike="noStrike" dirty="0">
                          <a:solidFill>
                            <a:srgbClr val="000000"/>
                          </a:solidFill>
                          <a:effectLst/>
                          <a:latin typeface="Calibri" panose="020F0502020204030204" pitchFamily="34" charset="0"/>
                        </a:rPr>
                        <a:t> groups, </a:t>
                      </a:r>
                      <a:r>
                        <a:rPr lang="en-US" sz="1800" b="0" i="0" u="none" strike="noStrike" dirty="0" err="1">
                          <a:solidFill>
                            <a:srgbClr val="000000"/>
                          </a:solidFill>
                          <a:effectLst/>
                          <a:latin typeface="Calibri" panose="020F0502020204030204" pitchFamily="34" charset="0"/>
                        </a:rPr>
                        <a:t>Quantinuum</a:t>
                      </a:r>
                      <a:r>
                        <a:rPr lang="en-US" sz="1800" b="0" i="0" u="none" strike="noStrike" dirty="0">
                          <a:solidFill>
                            <a:srgbClr val="000000"/>
                          </a:solidFill>
                          <a:effectLst/>
                          <a:latin typeface="Calibri" panose="020F0502020204030204" pitchFamily="34" charset="0"/>
                        </a:rPr>
                        <a:t>), Rydberg arrays (Lukin group)</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155400841"/>
                  </a:ext>
                </a:extLst>
              </a:tr>
              <a:tr h="184150">
                <a:tc>
                  <a:txBody>
                    <a:bodyPr/>
                    <a:lstStyle/>
                    <a:p>
                      <a:pPr algn="l" fontAlgn="b"/>
                      <a:r>
                        <a:rPr lang="en-US" sz="1800" b="0" i="0" u="none" strike="noStrike">
                          <a:solidFill>
                            <a:srgbClr val="000000"/>
                          </a:solidFill>
                          <a:effectLst/>
                          <a:latin typeface="Calibri" panose="020F0502020204030204" pitchFamily="34" charset="0"/>
                        </a:rPr>
                        <a:t>[[9,1,3]]</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Shor</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dirty="0">
                          <a:solidFill>
                            <a:srgbClr val="000000"/>
                          </a:solidFill>
                          <a:effectLst/>
                          <a:latin typeface="Calibri" panose="020F0502020204030204" pitchFamily="34" charset="0"/>
                        </a:rPr>
                        <a:t>Ions (</a:t>
                      </a:r>
                      <a:r>
                        <a:rPr lang="en-US" sz="1800" b="0" i="0" u="none" strike="noStrike" dirty="0" err="1">
                          <a:solidFill>
                            <a:srgbClr val="000000"/>
                          </a:solidFill>
                          <a:effectLst/>
                          <a:latin typeface="Calibri" panose="020F0502020204030204" pitchFamily="34" charset="0"/>
                        </a:rPr>
                        <a:t>Linke</a:t>
                      </a:r>
                      <a:r>
                        <a:rPr lang="en-US" sz="1800" b="0" i="0" u="none" strike="noStrike" dirty="0">
                          <a:solidFill>
                            <a:srgbClr val="000000"/>
                          </a:solidFill>
                          <a:effectLst/>
                          <a:latin typeface="Calibri" panose="020F0502020204030204" pitchFamily="34" charset="0"/>
                        </a:rPr>
                        <a:t> group, </a:t>
                      </a:r>
                      <a:r>
                        <a:rPr lang="en-US" sz="1800" b="0" i="0" u="none" strike="noStrike" dirty="0" err="1">
                          <a:solidFill>
                            <a:srgbClr val="000000"/>
                          </a:solidFill>
                          <a:effectLst/>
                          <a:latin typeface="Calibri" panose="020F0502020204030204" pitchFamily="34" charset="0"/>
                        </a:rPr>
                        <a:t>IonQ</a:t>
                      </a:r>
                      <a:r>
                        <a:rPr lang="en-US" sz="1800" b="0" i="0" u="none" strike="noStrike" dirty="0">
                          <a:solidFill>
                            <a:srgbClr val="000000"/>
                          </a:solidFill>
                          <a:effectLst/>
                          <a:latin typeface="Calibri" panose="020F0502020204030204" pitchFamily="34" charset="0"/>
                        </a:rPr>
                        <a:t>), photonics (Pan group)</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1266500215"/>
                  </a:ext>
                </a:extLst>
              </a:tr>
              <a:tr h="184150">
                <a:tc>
                  <a:txBody>
                    <a:bodyPr/>
                    <a:lstStyle/>
                    <a:p>
                      <a:pPr algn="l" fontAlgn="b"/>
                      <a:r>
                        <a:rPr lang="en-US" sz="1800" b="0" i="0" u="none" strike="noStrike">
                          <a:solidFill>
                            <a:srgbClr val="000000"/>
                          </a:solidFill>
                          <a:effectLst/>
                          <a:latin typeface="Calibri" panose="020F0502020204030204" pitchFamily="34" charset="0"/>
                        </a:rPr>
                        <a:t>[[9,1,3]]</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00"/>
                          </a:solidFill>
                          <a:effectLst/>
                          <a:latin typeface="Calibri" panose="020F0502020204030204" pitchFamily="34" charset="0"/>
                        </a:rPr>
                        <a:t>Bacon-Shor subsystem</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Ions (</a:t>
                      </a:r>
                      <a:r>
                        <a:rPr lang="en-US" sz="1800" b="0" i="0" u="none" strike="noStrike" dirty="0" err="1">
                          <a:solidFill>
                            <a:srgbClr val="000000"/>
                          </a:solidFill>
                          <a:effectLst/>
                          <a:latin typeface="Calibri" panose="020F0502020204030204" pitchFamily="34" charset="0"/>
                        </a:rPr>
                        <a:t>IonQ</a:t>
                      </a:r>
                      <a:r>
                        <a:rPr lang="en-US" sz="1800" b="0" i="0" u="none" strike="noStrike" dirty="0">
                          <a:solidFill>
                            <a:srgbClr val="000000"/>
                          </a:solidFill>
                          <a:effectLst/>
                          <a:latin typeface="Calibri" panose="020F0502020204030204" pitchFamily="34" charset="0"/>
                        </a:rPr>
                        <a:t>)</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254993329"/>
                  </a:ext>
                </a:extLst>
              </a:tr>
              <a:tr h="184150">
                <a:tc>
                  <a:txBody>
                    <a:bodyPr/>
                    <a:lstStyle/>
                    <a:p>
                      <a:pPr algn="l" fontAlgn="b"/>
                      <a:r>
                        <a:rPr lang="en-US" sz="1800" b="0" i="0" u="none" strike="noStrike" dirty="0">
                          <a:solidFill>
                            <a:srgbClr val="000000"/>
                          </a:solidFill>
                          <a:effectLst/>
                          <a:latin typeface="Calibri" panose="020F0502020204030204" pitchFamily="34" charset="0"/>
                        </a:rPr>
                        <a:t>[[m^2,m,3]], m=2,3</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Heavy-Hexagon subsystem</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dirty="0">
                          <a:solidFill>
                            <a:srgbClr val="000000"/>
                          </a:solidFill>
                          <a:effectLst/>
                          <a:latin typeface="Calibri" panose="020F0502020204030204" pitchFamily="34" charset="0"/>
                        </a:rPr>
                        <a:t>SC circuits (IBM)</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1954813426"/>
                  </a:ext>
                </a:extLst>
              </a:tr>
              <a:tr h="184150">
                <a:tc>
                  <a:txBody>
                    <a:bodyPr/>
                    <a:lstStyle/>
                    <a:p>
                      <a:pPr algn="l" fontAlgn="b"/>
                      <a:r>
                        <a:rPr lang="en-US" sz="1800" b="0" i="0" u="none" strike="noStrike" dirty="0">
                          <a:solidFill>
                            <a:srgbClr val="000000"/>
                          </a:solidFill>
                          <a:effectLst/>
                          <a:latin typeface="Calibri" panose="020F0502020204030204" pitchFamily="34" charset="0"/>
                        </a:rPr>
                        <a:t>[[m^2,m,3]], m&lt;=7</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00"/>
                          </a:solidFill>
                          <a:effectLst/>
                          <a:latin typeface="Calibri" panose="020F0502020204030204" pitchFamily="34" charset="0"/>
                        </a:rPr>
                        <a:t>Quantum Parity / Shor</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Ions (</a:t>
                      </a:r>
                      <a:r>
                        <a:rPr lang="en-US" sz="1800" b="0" i="0" u="none" strike="noStrike" dirty="0" err="1">
                          <a:solidFill>
                            <a:srgbClr val="000000"/>
                          </a:solidFill>
                          <a:effectLst/>
                          <a:latin typeface="Calibri" panose="020F0502020204030204" pitchFamily="34" charset="0"/>
                        </a:rPr>
                        <a:t>Linke</a:t>
                      </a:r>
                      <a:r>
                        <a:rPr lang="en-US" sz="1800" b="0" i="0" u="none" strike="noStrike" dirty="0">
                          <a:solidFill>
                            <a:srgbClr val="000000"/>
                          </a:solidFill>
                          <a:effectLst/>
                          <a:latin typeface="Calibri" panose="020F0502020204030204" pitchFamily="34" charset="0"/>
                        </a:rPr>
                        <a:t> group)</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246619595"/>
                  </a:ext>
                </a:extLst>
              </a:tr>
              <a:tr h="184150">
                <a:tc>
                  <a:txBody>
                    <a:bodyPr/>
                    <a:lstStyle/>
                    <a:p>
                      <a:pPr algn="l" fontAlgn="b"/>
                      <a:r>
                        <a:rPr lang="en-US" sz="1800" b="0" i="0" u="none" strike="noStrike">
                          <a:solidFill>
                            <a:srgbClr val="000000"/>
                          </a:solidFill>
                          <a:effectLst/>
                          <a:latin typeface="Calibri" panose="020F0502020204030204" pitchFamily="34" charset="0"/>
                        </a:rPr>
                        <a:t>[[9,1,3]]</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Surface-17</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SC circuits (Wallraff, Pan groups)</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2935846995"/>
                  </a:ext>
                </a:extLst>
              </a:tr>
              <a:tr h="184150">
                <a:tc>
                  <a:txBody>
                    <a:bodyPr/>
                    <a:lstStyle/>
                    <a:p>
                      <a:pPr algn="l" fontAlgn="b"/>
                      <a:r>
                        <a:rPr lang="pt-BR" sz="1800" b="0" i="0" u="none" strike="noStrike" dirty="0">
                          <a:solidFill>
                            <a:srgbClr val="000000"/>
                          </a:solidFill>
                          <a:effectLst/>
                          <a:latin typeface="Calibri" panose="020F0502020204030204" pitchFamily="34" charset="0"/>
                        </a:rPr>
                        <a:t>n=19 planar, 24 toric</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00"/>
                          </a:solidFill>
                          <a:effectLst/>
                          <a:latin typeface="Calibri" panose="020F0502020204030204" pitchFamily="34" charset="0"/>
                        </a:rPr>
                        <a:t>Kitaev surface</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00"/>
                          </a:solidFill>
                          <a:effectLst/>
                          <a:latin typeface="Calibri" panose="020F0502020204030204" pitchFamily="34" charset="0"/>
                        </a:rPr>
                        <a:t>Rydberg arrays (Lukin group)</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932399930"/>
                  </a:ext>
                </a:extLst>
              </a:tr>
              <a:tr h="184150">
                <a:tc>
                  <a:txBody>
                    <a:bodyPr/>
                    <a:lstStyle/>
                    <a:p>
                      <a:pPr algn="l" fontAlgn="b"/>
                      <a:r>
                        <a:rPr lang="en-US" sz="1800" b="0" i="0" u="none" strike="noStrike" dirty="0">
                          <a:solidFill>
                            <a:srgbClr val="000000"/>
                          </a:solidFill>
                          <a:effectLst/>
                          <a:latin typeface="Calibri" panose="020F0502020204030204" pitchFamily="34" charset="0"/>
                        </a:rPr>
                        <a:t>n=9,25, d=3,5 planar</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XZZX surface</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A6A6A6"/>
                    </a:solidFill>
                  </a:tcPr>
                </a:tc>
                <a:tc>
                  <a:txBody>
                    <a:bodyPr/>
                    <a:lstStyle/>
                    <a:p>
                      <a:pPr algn="l" fontAlgn="b"/>
                      <a:r>
                        <a:rPr lang="en-US" sz="1800" b="0" i="0" u="none" strike="noStrike" dirty="0">
                          <a:solidFill>
                            <a:srgbClr val="000000"/>
                          </a:solidFill>
                          <a:effectLst/>
                          <a:latin typeface="Calibri" panose="020F0502020204030204" pitchFamily="34" charset="0"/>
                        </a:rPr>
                        <a:t>SC circuits (Google)</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3624848786"/>
                  </a:ext>
                </a:extLst>
              </a:tr>
            </a:tbl>
          </a:graphicData>
        </a:graphic>
      </p:graphicFrame>
      <p:pic>
        <p:nvPicPr>
          <p:cNvPr id="29" name="Picture 28" descr="Icon&#10;&#10;Description automatically generated">
            <a:extLst>
              <a:ext uri="{FF2B5EF4-FFF2-40B4-BE49-F238E27FC236}">
                <a16:creationId xmlns:a16="http://schemas.microsoft.com/office/drawing/2014/main" id="{9320B8EE-E5DE-E1D7-707F-FEE5CF9EA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4505" y="5478785"/>
            <a:ext cx="1127487" cy="1127487"/>
          </a:xfrm>
          <a:prstGeom prst="rect">
            <a:avLst/>
          </a:prstGeom>
        </p:spPr>
      </p:pic>
      <p:sp>
        <p:nvSpPr>
          <p:cNvPr id="33" name="TextBox 32">
            <a:extLst>
              <a:ext uri="{FF2B5EF4-FFF2-40B4-BE49-F238E27FC236}">
                <a16:creationId xmlns:a16="http://schemas.microsoft.com/office/drawing/2014/main" id="{55EB2B55-0C00-7F21-F649-E0D0C7FE0B7E}"/>
              </a:ext>
            </a:extLst>
          </p:cNvPr>
          <p:cNvSpPr txBox="1"/>
          <p:nvPr/>
        </p:nvSpPr>
        <p:spPr>
          <a:xfrm>
            <a:off x="7668048" y="6211669"/>
            <a:ext cx="4618383" cy="646331"/>
          </a:xfrm>
          <a:prstGeom prst="rect">
            <a:avLst/>
          </a:prstGeom>
          <a:noFill/>
        </p:spPr>
        <p:txBody>
          <a:bodyPr wrap="square">
            <a:spAutoFit/>
          </a:bodyPr>
          <a:lstStyle/>
          <a:p>
            <a:r>
              <a:rPr lang="en-US" dirty="0">
                <a:solidFill>
                  <a:srgbClr val="00B050"/>
                </a:solidFill>
              </a:rPr>
              <a:t>For references, see:</a:t>
            </a:r>
          </a:p>
          <a:p>
            <a:r>
              <a:rPr lang="en-US" dirty="0">
                <a:solidFill>
                  <a:srgbClr val="00B050"/>
                </a:solidFill>
              </a:rPr>
              <a:t>https://errorcorrectionzoo.org/list/realizations</a:t>
            </a:r>
          </a:p>
        </p:txBody>
      </p:sp>
      <p:sp>
        <p:nvSpPr>
          <p:cNvPr id="35" name="Rectangle 34">
            <a:extLst>
              <a:ext uri="{FF2B5EF4-FFF2-40B4-BE49-F238E27FC236}">
                <a16:creationId xmlns:a16="http://schemas.microsoft.com/office/drawing/2014/main" id="{7BC866E0-808E-3873-6C63-168E01D44ED0}"/>
              </a:ext>
            </a:extLst>
          </p:cNvPr>
          <p:cNvSpPr/>
          <p:nvPr/>
        </p:nvSpPr>
        <p:spPr>
          <a:xfrm>
            <a:off x="73715" y="4455886"/>
            <a:ext cx="11998231" cy="27874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0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0159E7B1-EFE7-7882-2EB7-3753F02AD14A}"/>
              </a:ext>
            </a:extLst>
          </p:cNvPr>
          <p:cNvGraphicFramePr>
            <a:graphicFrameLocks noGrp="1"/>
          </p:cNvGraphicFramePr>
          <p:nvPr>
            <p:extLst>
              <p:ext uri="{D42A27DB-BD31-4B8C-83A1-F6EECF244321}">
                <p14:modId xmlns:p14="http://schemas.microsoft.com/office/powerpoint/2010/main" val="684672015"/>
              </p:ext>
            </p:extLst>
          </p:nvPr>
        </p:nvGraphicFramePr>
        <p:xfrm>
          <a:off x="166432" y="587157"/>
          <a:ext cx="5500942" cy="4664673"/>
        </p:xfrm>
        <a:graphic>
          <a:graphicData uri="http://schemas.openxmlformats.org/drawingml/2006/table">
            <a:tbl>
              <a:tblPr/>
              <a:tblGrid>
                <a:gridCol w="780274">
                  <a:extLst>
                    <a:ext uri="{9D8B030D-6E8A-4147-A177-3AD203B41FA5}">
                      <a16:colId xmlns:a16="http://schemas.microsoft.com/office/drawing/2014/main" val="117305573"/>
                    </a:ext>
                  </a:extLst>
                </a:gridCol>
                <a:gridCol w="1782543">
                  <a:extLst>
                    <a:ext uri="{9D8B030D-6E8A-4147-A177-3AD203B41FA5}">
                      <a16:colId xmlns:a16="http://schemas.microsoft.com/office/drawing/2014/main" val="1613129446"/>
                    </a:ext>
                  </a:extLst>
                </a:gridCol>
                <a:gridCol w="2938125">
                  <a:extLst>
                    <a:ext uri="{9D8B030D-6E8A-4147-A177-3AD203B41FA5}">
                      <a16:colId xmlns:a16="http://schemas.microsoft.com/office/drawing/2014/main" val="3603233976"/>
                    </a:ext>
                  </a:extLst>
                </a:gridCol>
              </a:tblGrid>
              <a:tr h="488943">
                <a:tc>
                  <a:txBody>
                    <a:bodyPr/>
                    <a:lstStyle/>
                    <a:p>
                      <a:pPr algn="ctr" fontAlgn="b"/>
                      <a:r>
                        <a:rPr lang="en-US" sz="1800" b="1" i="0" u="none" strike="noStrike" dirty="0">
                          <a:solidFill>
                            <a:srgbClr val="FFFFFF"/>
                          </a:solidFill>
                          <a:effectLst/>
                          <a:latin typeface="Calibri" panose="020F0502020204030204" pitchFamily="34" charset="0"/>
                        </a:rPr>
                        <a:t>modes</a:t>
                      </a:r>
                    </a:p>
                  </a:txBody>
                  <a:tcPr marL="6350" marR="6350" marT="635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800" b="1" i="0" u="none" strike="noStrike" dirty="0">
                          <a:solidFill>
                            <a:srgbClr val="FFFFFF"/>
                          </a:solidFill>
                          <a:effectLst/>
                          <a:latin typeface="Calibri" panose="020F0502020204030204" pitchFamily="34" charset="0"/>
                        </a:rPr>
                        <a:t>Name</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800" b="1" i="0" u="none" strike="noStrike">
                          <a:solidFill>
                            <a:srgbClr val="FFFFFF"/>
                          </a:solidFill>
                          <a:effectLst/>
                          <a:latin typeface="Calibri" panose="020F0502020204030204" pitchFamily="34" charset="0"/>
                        </a:rPr>
                        <a:t>Platforms</a:t>
                      </a:r>
                    </a:p>
                  </a:txBody>
                  <a:tcPr marL="6350" marR="6350" marT="635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877446213"/>
                  </a:ext>
                </a:extLst>
              </a:tr>
              <a:tr h="488943">
                <a:tc>
                  <a:txBody>
                    <a:bodyPr/>
                    <a:lstStyle/>
                    <a:p>
                      <a:pPr algn="ctr" fontAlgn="b"/>
                      <a:r>
                        <a:rPr lang="en-US" sz="1800" b="0" i="0" u="none" strike="noStrike" dirty="0">
                          <a:solidFill>
                            <a:srgbClr val="000000"/>
                          </a:solidFill>
                          <a:effectLst/>
                          <a:latin typeface="Calibri" panose="020F0502020204030204" pitchFamily="34" charset="0"/>
                        </a:rPr>
                        <a:t>4</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Niset-Andersen-Cerf</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Photonics (Anderson group)</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3434377461"/>
                  </a:ext>
                </a:extLst>
              </a:tr>
              <a:tr h="488943">
                <a:tc>
                  <a:txBody>
                    <a:bodyPr/>
                    <a:lstStyle/>
                    <a:p>
                      <a:pPr algn="ctr" fontAlgn="b"/>
                      <a:r>
                        <a:rPr lang="en-US" sz="1800" b="0" i="0" u="none" strike="noStrike" dirty="0">
                          <a:solidFill>
                            <a:srgbClr val="000000"/>
                          </a:solidFill>
                          <a:effectLst/>
                          <a:latin typeface="Calibri" panose="020F0502020204030204" pitchFamily="34" charset="0"/>
                        </a:rPr>
                        <a:t>9</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00"/>
                          </a:solidFill>
                          <a:effectLst/>
                          <a:latin typeface="Calibri" panose="020F0502020204030204" pitchFamily="34" charset="0"/>
                        </a:rPr>
                        <a:t>Lloyd-Slotine analog</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00"/>
                          </a:solidFill>
                          <a:effectLst/>
                          <a:latin typeface="Calibri" panose="020F0502020204030204" pitchFamily="34" charset="0"/>
                        </a:rPr>
                        <a:t>Photonics (Furusawa group)</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059389651"/>
                  </a:ext>
                </a:extLst>
              </a:tr>
              <a:tr h="488943">
                <a:tc>
                  <a:txBody>
                    <a:bodyPr/>
                    <a:lstStyle/>
                    <a:p>
                      <a:pPr algn="ctr" fontAlgn="b"/>
                      <a:r>
                        <a:rPr lang="en-US" sz="1800" b="0" i="0" u="none" strike="noStrike" dirty="0">
                          <a:solidFill>
                            <a:srgbClr val="000000"/>
                          </a:solidFill>
                          <a:effectLst/>
                          <a:latin typeface="Calibri" panose="020F0502020204030204" pitchFamily="34" charset="0"/>
                        </a:rPr>
                        <a:t>1</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Binomial</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fr-FR" sz="1800" b="0" i="0" u="none" strike="noStrike" dirty="0" err="1">
                          <a:solidFill>
                            <a:srgbClr val="000000"/>
                          </a:solidFill>
                          <a:effectLst/>
                          <a:latin typeface="Calibri" panose="020F0502020204030204" pitchFamily="34" charset="0"/>
                        </a:rPr>
                        <a:t>Microwave</a:t>
                      </a:r>
                      <a:r>
                        <a:rPr lang="fr-FR" sz="1800" b="0" i="0" u="none" strike="noStrike" dirty="0">
                          <a:solidFill>
                            <a:srgbClr val="000000"/>
                          </a:solidFill>
                          <a:effectLst/>
                          <a:latin typeface="Calibri" panose="020F0502020204030204" pitchFamily="34" charset="0"/>
                        </a:rPr>
                        <a:t> </a:t>
                      </a:r>
                      <a:r>
                        <a:rPr lang="fr-FR" sz="1800" b="0" i="0" u="none" strike="noStrike" dirty="0" err="1">
                          <a:solidFill>
                            <a:srgbClr val="000000"/>
                          </a:solidFill>
                          <a:effectLst/>
                          <a:latin typeface="Calibri" panose="020F0502020204030204" pitchFamily="34" charset="0"/>
                        </a:rPr>
                        <a:t>cavities</a:t>
                      </a:r>
                      <a:r>
                        <a:rPr lang="fr-FR" sz="1800" b="0" i="0" u="none" strike="noStrike" dirty="0">
                          <a:solidFill>
                            <a:srgbClr val="000000"/>
                          </a:solidFill>
                          <a:effectLst/>
                          <a:latin typeface="Calibri" panose="020F0502020204030204" pitchFamily="34" charset="0"/>
                        </a:rPr>
                        <a:t> (Devoret, Sun groups)</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2705309857"/>
                  </a:ext>
                </a:extLst>
              </a:tr>
              <a:tr h="977885">
                <a:tc>
                  <a:txBody>
                    <a:bodyPr/>
                    <a:lstStyle/>
                    <a:p>
                      <a:pPr algn="ctr" fontAlgn="b"/>
                      <a:r>
                        <a:rPr lang="en-US" sz="1800" b="0" i="0" u="none" strike="noStrike" dirty="0">
                          <a:solidFill>
                            <a:srgbClr val="000000"/>
                          </a:solidFill>
                          <a:effectLst/>
                          <a:latin typeface="Calibri" panose="020F0502020204030204" pitchFamily="34" charset="0"/>
                        </a:rPr>
                        <a:t>1</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00"/>
                          </a:solidFill>
                          <a:effectLst/>
                          <a:latin typeface="Calibri" panose="020F0502020204030204" pitchFamily="34" charset="0"/>
                        </a:rPr>
                        <a:t>Two-legged cat</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00"/>
                          </a:solidFill>
                          <a:effectLst/>
                          <a:latin typeface="Calibri" panose="020F0502020204030204" pitchFamily="34" charset="0"/>
                        </a:rPr>
                        <a:t>Microwave cavities (Devoret, Leghtas, Wang groups, Alice &amp; Bob)</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244530888"/>
                  </a:ext>
                </a:extLst>
              </a:tr>
              <a:tr h="488943">
                <a:tc>
                  <a:txBody>
                    <a:bodyPr/>
                    <a:lstStyle/>
                    <a:p>
                      <a:pPr algn="ctr" fontAlgn="b"/>
                      <a:r>
                        <a:rPr lang="en-US" sz="1800" b="0" i="0" u="none" strike="noStrike" dirty="0">
                          <a:solidFill>
                            <a:srgbClr val="000000"/>
                          </a:solidFill>
                          <a:effectLst/>
                          <a:latin typeface="Calibri" panose="020F0502020204030204" pitchFamily="34" charset="0"/>
                        </a:rPr>
                        <a:t>1</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Four-legged cat</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l" fontAlgn="b"/>
                      <a:r>
                        <a:rPr lang="en-US" sz="1800" b="0" i="0" u="none" strike="noStrike">
                          <a:solidFill>
                            <a:srgbClr val="000000"/>
                          </a:solidFill>
                          <a:effectLst/>
                          <a:latin typeface="Calibri" panose="020F0502020204030204" pitchFamily="34" charset="0"/>
                        </a:rPr>
                        <a:t>Microwave cavities (Schoelkopf group; break-even QEC)</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889108670"/>
                  </a:ext>
                </a:extLst>
              </a:tr>
              <a:tr h="977885">
                <a:tc>
                  <a:txBody>
                    <a:bodyPr/>
                    <a:lstStyle/>
                    <a:p>
                      <a:pPr algn="ctr" fontAlgn="b"/>
                      <a:r>
                        <a:rPr lang="en-US" sz="1800" b="0" i="0" u="none" strike="noStrike" dirty="0">
                          <a:solidFill>
                            <a:srgbClr val="000000"/>
                          </a:solidFill>
                          <a:effectLst/>
                          <a:latin typeface="Calibri" panose="020F0502020204030204" pitchFamily="34" charset="0"/>
                        </a:rPr>
                        <a:t>1</a:t>
                      </a:r>
                    </a:p>
                  </a:txBody>
                  <a:tcPr marL="6350" marR="6350"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b"/>
                      <a:r>
                        <a:rPr lang="en-US" sz="1800" b="0" i="0" u="none" strike="noStrike">
                          <a:solidFill>
                            <a:srgbClr val="000000"/>
                          </a:solidFill>
                          <a:effectLst/>
                          <a:latin typeface="Calibri" panose="020F0502020204030204" pitchFamily="34" charset="0"/>
                        </a:rPr>
                        <a:t>GKP</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Trapped ions (Home group), Microwave cavities (</a:t>
                      </a:r>
                      <a:r>
                        <a:rPr lang="en-US" sz="1800" b="0" i="0" u="none" strike="noStrike" dirty="0" err="1">
                          <a:solidFill>
                            <a:srgbClr val="000000"/>
                          </a:solidFill>
                          <a:effectLst/>
                          <a:latin typeface="Calibri" panose="020F0502020204030204" pitchFamily="34" charset="0"/>
                        </a:rPr>
                        <a:t>Devoret</a:t>
                      </a:r>
                      <a:r>
                        <a:rPr lang="en-US" sz="1800" b="0" i="0" u="none" strike="noStrike" dirty="0">
                          <a:solidFill>
                            <a:srgbClr val="000000"/>
                          </a:solidFill>
                          <a:effectLst/>
                          <a:latin typeface="Calibri" panose="020F0502020204030204" pitchFamily="34" charset="0"/>
                        </a:rPr>
                        <a:t> group)</a:t>
                      </a:r>
                    </a:p>
                  </a:txBody>
                  <a:tcPr marL="6350" marR="6350"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752513696"/>
                  </a:ext>
                </a:extLst>
              </a:tr>
            </a:tbl>
          </a:graphicData>
        </a:graphic>
      </p:graphicFrame>
      <p:pic>
        <p:nvPicPr>
          <p:cNvPr id="24" name="Picture 23">
            <a:extLst>
              <a:ext uri="{FF2B5EF4-FFF2-40B4-BE49-F238E27FC236}">
                <a16:creationId xmlns:a16="http://schemas.microsoft.com/office/drawing/2014/main" id="{F7DDABC9-9490-4AF4-B3DB-C7CFC1EBFA1D}"/>
              </a:ext>
            </a:extLst>
          </p:cNvPr>
          <p:cNvPicPr>
            <a:picLocks noChangeAspect="1"/>
          </p:cNvPicPr>
          <p:nvPr/>
        </p:nvPicPr>
        <p:blipFill>
          <a:blip r:embed="rId3"/>
          <a:stretch>
            <a:fillRect/>
          </a:stretch>
        </p:blipFill>
        <p:spPr>
          <a:xfrm>
            <a:off x="18403160" y="816198"/>
            <a:ext cx="1434621" cy="1184871"/>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17303999" y="1963685"/>
                <a:ext cx="3668633" cy="923330"/>
              </a:xfrm>
              <a:prstGeom prst="rect">
                <a:avLst/>
              </a:prstGeom>
            </p:spPr>
            <p:txBody>
              <a:bodyPr wrap="none">
                <a:spAutoFit/>
              </a:bodyPr>
              <a:lstStyle/>
              <a:p>
                <a:r>
                  <a:rPr lang="en-US" dirty="0">
                    <a:solidFill>
                      <a:srgbClr val="0070C0"/>
                    </a:solidFill>
                  </a:rPr>
                  <a:t>Multi-mode binomial (unpublished)</a:t>
                </a:r>
              </a:p>
              <a:p>
                <a:r>
                  <a:rPr lang="en-US" dirty="0">
                    <a:solidFill>
                      <a:srgbClr val="0070C0"/>
                    </a:solidFill>
                  </a:rPr>
                  <a:t>Chuang Leung Yamamoto 1996</a:t>
                </a:r>
              </a:p>
              <a:p>
                <a14:m>
                  <m:oMath xmlns:m="http://schemas.openxmlformats.org/officeDocument/2006/math">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𝜒</m:t>
                        </m:r>
                      </m:e>
                      <m:sup>
                        <m:r>
                          <a:rPr lang="en-US" i="1">
                            <a:solidFill>
                              <a:srgbClr val="0070C0"/>
                            </a:solidFill>
                            <a:latin typeface="Cambria Math" panose="02040503050406030204" pitchFamily="18" charset="0"/>
                          </a:rPr>
                          <m:t>2</m:t>
                        </m:r>
                      </m:sup>
                    </m:sSup>
                  </m:oMath>
                </a14:m>
                <a:r>
                  <a:rPr lang="en-US" dirty="0">
                    <a:solidFill>
                      <a:srgbClr val="0070C0"/>
                    </a:solidFill>
                  </a:rPr>
                  <a:t>-codes (</a:t>
                </a:r>
                <a:r>
                  <a:rPr lang="en-US" dirty="0" err="1">
                    <a:solidFill>
                      <a:srgbClr val="0070C0"/>
                    </a:solidFill>
                  </a:rPr>
                  <a:t>Niu</a:t>
                </a:r>
                <a:r>
                  <a:rPr lang="en-US" dirty="0">
                    <a:solidFill>
                      <a:srgbClr val="0070C0"/>
                    </a:solidFill>
                  </a:rPr>
                  <a:t> Chuang Shapiro 2017) </a:t>
                </a:r>
              </a:p>
            </p:txBody>
          </p:sp>
        </mc:Choice>
        <mc:Fallback xmlns="">
          <p:sp>
            <p:nvSpPr>
              <p:cNvPr id="19" name="Rectangle 18"/>
              <p:cNvSpPr>
                <a:spLocks noRot="1" noChangeAspect="1" noMove="1" noResize="1" noEditPoints="1" noAdjustHandles="1" noChangeArrowheads="1" noChangeShapeType="1" noTextEdit="1"/>
              </p:cNvSpPr>
              <p:nvPr/>
            </p:nvSpPr>
            <p:spPr>
              <a:xfrm>
                <a:off x="17303999" y="1963685"/>
                <a:ext cx="3668633" cy="923330"/>
              </a:xfrm>
              <a:prstGeom prst="rect">
                <a:avLst/>
              </a:prstGeom>
              <a:blipFill>
                <a:blip r:embed="rId4"/>
                <a:stretch>
                  <a:fillRect l="-1498" t="-3289" r="-499" b="-9211"/>
                </a:stretch>
              </a:blipFill>
            </p:spPr>
            <p:txBody>
              <a:bodyPr/>
              <a:lstStyle/>
              <a:p>
                <a:r>
                  <a:rPr lang="en-US">
                    <a:noFill/>
                  </a:rPr>
                  <a:t> </a:t>
                </a:r>
              </a:p>
            </p:txBody>
          </p:sp>
        </mc:Fallback>
      </mc:AlternateContent>
      <p:pic>
        <p:nvPicPr>
          <p:cNvPr id="44" name="Picture 43">
            <a:extLst>
              <a:ext uri="{FF2B5EF4-FFF2-40B4-BE49-F238E27FC236}">
                <a16:creationId xmlns:a16="http://schemas.microsoft.com/office/drawing/2014/main" id="{F7DDABC9-9490-4AF4-B3DB-C7CFC1EBFA1D}"/>
              </a:ext>
            </a:extLst>
          </p:cNvPr>
          <p:cNvPicPr>
            <a:picLocks noChangeAspect="1"/>
          </p:cNvPicPr>
          <p:nvPr/>
        </p:nvPicPr>
        <p:blipFill>
          <a:blip r:embed="rId3"/>
          <a:stretch>
            <a:fillRect/>
          </a:stretch>
        </p:blipFill>
        <p:spPr>
          <a:xfrm>
            <a:off x="18403160" y="816198"/>
            <a:ext cx="1434621" cy="1184871"/>
          </a:xfrm>
          <a:prstGeom prst="rect">
            <a:avLst/>
          </a:prstGeom>
        </p:spPr>
      </p:pic>
      <mc:AlternateContent xmlns:mc="http://schemas.openxmlformats.org/markup-compatibility/2006" xmlns:a14="http://schemas.microsoft.com/office/drawing/2010/main">
        <mc:Choice Requires="a14">
          <p:sp>
            <p:nvSpPr>
              <p:cNvPr id="48" name="Rectangle 47"/>
              <p:cNvSpPr/>
              <p:nvPr/>
            </p:nvSpPr>
            <p:spPr>
              <a:xfrm>
                <a:off x="17303999" y="1963685"/>
                <a:ext cx="3668633" cy="923330"/>
              </a:xfrm>
              <a:prstGeom prst="rect">
                <a:avLst/>
              </a:prstGeom>
            </p:spPr>
            <p:txBody>
              <a:bodyPr wrap="none">
                <a:spAutoFit/>
              </a:bodyPr>
              <a:lstStyle/>
              <a:p>
                <a:r>
                  <a:rPr lang="en-US" dirty="0">
                    <a:solidFill>
                      <a:srgbClr val="0070C0"/>
                    </a:solidFill>
                  </a:rPr>
                  <a:t>Multi-mode binomial (unpublished)</a:t>
                </a:r>
              </a:p>
              <a:p>
                <a:r>
                  <a:rPr lang="en-US" dirty="0">
                    <a:solidFill>
                      <a:srgbClr val="0070C0"/>
                    </a:solidFill>
                  </a:rPr>
                  <a:t>Chuang Leung Yamamoto 1996</a:t>
                </a:r>
              </a:p>
              <a:p>
                <a14:m>
                  <m:oMath xmlns:m="http://schemas.openxmlformats.org/officeDocument/2006/math">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𝜒</m:t>
                        </m:r>
                      </m:e>
                      <m:sup>
                        <m:r>
                          <a:rPr lang="en-US" i="1">
                            <a:solidFill>
                              <a:srgbClr val="0070C0"/>
                            </a:solidFill>
                            <a:latin typeface="Cambria Math" panose="02040503050406030204" pitchFamily="18" charset="0"/>
                          </a:rPr>
                          <m:t>2</m:t>
                        </m:r>
                      </m:sup>
                    </m:sSup>
                  </m:oMath>
                </a14:m>
                <a:r>
                  <a:rPr lang="en-US" dirty="0">
                    <a:solidFill>
                      <a:srgbClr val="0070C0"/>
                    </a:solidFill>
                  </a:rPr>
                  <a:t>-codes (</a:t>
                </a:r>
                <a:r>
                  <a:rPr lang="en-US" dirty="0" err="1">
                    <a:solidFill>
                      <a:srgbClr val="0070C0"/>
                    </a:solidFill>
                  </a:rPr>
                  <a:t>Niu</a:t>
                </a:r>
                <a:r>
                  <a:rPr lang="en-US" dirty="0">
                    <a:solidFill>
                      <a:srgbClr val="0070C0"/>
                    </a:solidFill>
                  </a:rPr>
                  <a:t> Chuang Shapiro 2017) </a:t>
                </a:r>
              </a:p>
            </p:txBody>
          </p:sp>
        </mc:Choice>
        <mc:Fallback xmlns="">
          <p:sp>
            <p:nvSpPr>
              <p:cNvPr id="48" name="Rectangle 47"/>
              <p:cNvSpPr>
                <a:spLocks noRot="1" noChangeAspect="1" noMove="1" noResize="1" noEditPoints="1" noAdjustHandles="1" noChangeArrowheads="1" noChangeShapeType="1" noTextEdit="1"/>
              </p:cNvSpPr>
              <p:nvPr/>
            </p:nvSpPr>
            <p:spPr>
              <a:xfrm>
                <a:off x="17303999" y="1963685"/>
                <a:ext cx="3668633" cy="923330"/>
              </a:xfrm>
              <a:prstGeom prst="rect">
                <a:avLst/>
              </a:prstGeom>
              <a:blipFill>
                <a:blip r:embed="rId4"/>
                <a:stretch>
                  <a:fillRect l="-1498" t="-3289" r="-499" b="-9211"/>
                </a:stretch>
              </a:blipFill>
            </p:spPr>
            <p:txBody>
              <a:bodyPr/>
              <a:lstStyle/>
              <a:p>
                <a:r>
                  <a:rPr lang="en-US">
                    <a:noFill/>
                  </a:rPr>
                  <a:t> </a:t>
                </a:r>
              </a:p>
            </p:txBody>
          </p:sp>
        </mc:Fallback>
      </mc:AlternateContent>
      <p:grpSp>
        <p:nvGrpSpPr>
          <p:cNvPr id="2064" name="Group 2063"/>
          <p:cNvGrpSpPr/>
          <p:nvPr/>
        </p:nvGrpSpPr>
        <p:grpSpPr>
          <a:xfrm>
            <a:off x="9047221" y="4120556"/>
            <a:ext cx="2950475" cy="1282511"/>
            <a:chOff x="8566142" y="4135956"/>
            <a:chExt cx="2950475" cy="1282511"/>
          </a:xfrm>
        </p:grpSpPr>
        <p:grpSp>
          <p:nvGrpSpPr>
            <p:cNvPr id="2056" name="Group 2055"/>
            <p:cNvGrpSpPr/>
            <p:nvPr/>
          </p:nvGrpSpPr>
          <p:grpSpPr>
            <a:xfrm>
              <a:off x="8566142" y="4202967"/>
              <a:ext cx="2862973" cy="1215500"/>
              <a:chOff x="8589230" y="3002112"/>
              <a:chExt cx="2862973" cy="1215500"/>
            </a:xfrm>
          </p:grpSpPr>
          <p:grpSp>
            <p:nvGrpSpPr>
              <p:cNvPr id="2051" name="Group 2050"/>
              <p:cNvGrpSpPr/>
              <p:nvPr/>
            </p:nvGrpSpPr>
            <p:grpSpPr>
              <a:xfrm>
                <a:off x="8820777" y="3307966"/>
                <a:ext cx="2631426" cy="909646"/>
                <a:chOff x="9298522" y="3307966"/>
                <a:chExt cx="2631426" cy="909646"/>
              </a:xfrm>
            </p:grpSpPr>
            <p:sp>
              <p:nvSpPr>
                <p:cNvPr id="22" name="Rectangle 21"/>
                <p:cNvSpPr/>
                <p:nvPr/>
              </p:nvSpPr>
              <p:spPr>
                <a:xfrm>
                  <a:off x="9298522" y="3307966"/>
                  <a:ext cx="2631426" cy="461665"/>
                </a:xfrm>
                <a:prstGeom prst="rect">
                  <a:avLst/>
                </a:prstGeom>
              </p:spPr>
              <p:txBody>
                <a:bodyPr wrap="none">
                  <a:spAutoFit/>
                </a:bodyPr>
                <a:lstStyle/>
                <a:p>
                  <a:r>
                    <a:rPr lang="en-US" sz="2400" dirty="0">
                      <a:solidFill>
                        <a:schemeClr val="accent4">
                          <a:lumMod val="75000"/>
                        </a:schemeClr>
                      </a:solidFill>
                    </a:rPr>
                    <a:t>GKP + cluster states</a:t>
                  </a:r>
                  <a:endParaRPr lang="en-US" sz="2400" dirty="0"/>
                </a:p>
              </p:txBody>
            </p:sp>
            <p:pic>
              <p:nvPicPr>
                <p:cNvPr id="2052" name="Picture 4" descr="Xanadu Quantum Technologies Inc. ~ Sustainable Development Technology Canada"/>
                <p:cNvPicPr>
                  <a:picLocks noChangeAspect="1" noChangeArrowheads="1"/>
                </p:cNvPicPr>
                <p:nvPr/>
              </p:nvPicPr>
              <p:blipFill rotWithShape="1">
                <a:blip r:embed="rId5">
                  <a:extLst>
                    <a:ext uri="{28A0092B-C50C-407E-A947-70E740481C1C}">
                      <a14:useLocalDpi xmlns:a14="http://schemas.microsoft.com/office/drawing/2010/main" val="0"/>
                    </a:ext>
                  </a:extLst>
                </a:blip>
                <a:srcRect l="18448" t="30847" r="14887" b="33342"/>
                <a:stretch/>
              </p:blipFill>
              <p:spPr bwMode="auto">
                <a:xfrm>
                  <a:off x="9410797" y="3713124"/>
                  <a:ext cx="2291468" cy="504488"/>
                </a:xfrm>
                <a:prstGeom prst="rect">
                  <a:avLst/>
                </a:prstGeom>
                <a:noFill/>
                <a:extLst>
                  <a:ext uri="{909E8E84-426E-40DD-AFC4-6F175D3DCCD1}">
                    <a14:hiddenFill xmlns:a14="http://schemas.microsoft.com/office/drawing/2010/main">
                      <a:solidFill>
                        <a:srgbClr val="FFFFFF"/>
                      </a:solidFill>
                    </a14:hiddenFill>
                  </a:ext>
                </a:extLst>
              </p:spPr>
            </p:pic>
          </p:grpSp>
          <p:sp>
            <p:nvSpPr>
              <p:cNvPr id="2055" name="TextBox 2054"/>
              <p:cNvSpPr txBox="1"/>
              <p:nvPr/>
            </p:nvSpPr>
            <p:spPr>
              <a:xfrm rot="18278791">
                <a:off x="8365643" y="3225699"/>
                <a:ext cx="816506" cy="369332"/>
              </a:xfrm>
              <a:prstGeom prst="rect">
                <a:avLst/>
              </a:prstGeom>
              <a:noFill/>
            </p:spPr>
            <p:txBody>
              <a:bodyPr wrap="none" rtlCol="0">
                <a:spAutoFit/>
              </a:bodyPr>
              <a:lstStyle/>
              <a:p>
                <a:r>
                  <a:rPr lang="en-US" dirty="0">
                    <a:solidFill>
                      <a:srgbClr val="FF0000"/>
                    </a:solidFill>
                  </a:rPr>
                  <a:t>optical</a:t>
                </a:r>
              </a:p>
            </p:txBody>
          </p:sp>
        </p:grpSp>
        <p:sp>
          <p:nvSpPr>
            <p:cNvPr id="2060" name="Rectangle 2059"/>
            <p:cNvSpPr/>
            <p:nvPr/>
          </p:nvSpPr>
          <p:spPr>
            <a:xfrm>
              <a:off x="8942323" y="4135956"/>
              <a:ext cx="2574294" cy="523220"/>
            </a:xfrm>
            <a:prstGeom prst="rect">
              <a:avLst/>
            </a:prstGeom>
          </p:spPr>
          <p:txBody>
            <a:bodyPr wrap="none">
              <a:spAutoFit/>
            </a:bodyPr>
            <a:lstStyle/>
            <a:p>
              <a:pPr lvl="0" algn="ctr"/>
              <a:r>
                <a:rPr lang="en-US" sz="1400" dirty="0">
                  <a:solidFill>
                    <a:srgbClr val="70AD47"/>
                  </a:solidFill>
                </a:rPr>
                <a:t>arXiv:2010.02905</a:t>
              </a:r>
            </a:p>
            <a:p>
              <a:pPr lvl="0" algn="ctr"/>
              <a:r>
                <a:rPr lang="en-US" sz="1400" dirty="0">
                  <a:solidFill>
                    <a:srgbClr val="70AD47"/>
                  </a:solidFill>
                </a:rPr>
                <a:t>https://youtu.be/vzc53S3ACWw </a:t>
              </a:r>
            </a:p>
          </p:txBody>
        </p:sp>
      </p:grpSp>
      <p:grpSp>
        <p:nvGrpSpPr>
          <p:cNvPr id="3" name="Group 2"/>
          <p:cNvGrpSpPr/>
          <p:nvPr/>
        </p:nvGrpSpPr>
        <p:grpSpPr>
          <a:xfrm>
            <a:off x="8207267" y="641434"/>
            <a:ext cx="3969321" cy="1554253"/>
            <a:chOff x="8207267" y="641434"/>
            <a:chExt cx="3969321" cy="1554253"/>
          </a:xfrm>
        </p:grpSpPr>
        <p:pic>
          <p:nvPicPr>
            <p:cNvPr id="2067" name="Picture 2066"/>
            <p:cNvPicPr>
              <a:picLocks noChangeAspect="1"/>
            </p:cNvPicPr>
            <p:nvPr/>
          </p:nvPicPr>
          <p:blipFill>
            <a:blip r:embed="rId6"/>
            <a:stretch>
              <a:fillRect/>
            </a:stretch>
          </p:blipFill>
          <p:spPr>
            <a:xfrm>
              <a:off x="10416779" y="1109847"/>
              <a:ext cx="1759809" cy="1085840"/>
            </a:xfrm>
            <a:prstGeom prst="rect">
              <a:avLst/>
            </a:prstGeom>
          </p:spPr>
        </p:pic>
        <p:sp>
          <p:nvSpPr>
            <p:cNvPr id="2068" name="Flowchart: Sequential Access Storage 2067"/>
            <p:cNvSpPr/>
            <p:nvPr/>
          </p:nvSpPr>
          <p:spPr>
            <a:xfrm>
              <a:off x="8207267" y="641434"/>
              <a:ext cx="2666199" cy="1202076"/>
            </a:xfrm>
            <a:prstGeom prst="flowChartMagneticTap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Evaluate ideas quickly and don’t get attached.</a:t>
              </a:r>
            </a:p>
          </p:txBody>
        </p:sp>
      </p:grpSp>
      <p:grpSp>
        <p:nvGrpSpPr>
          <p:cNvPr id="5" name="Group 4"/>
          <p:cNvGrpSpPr/>
          <p:nvPr/>
        </p:nvGrpSpPr>
        <p:grpSpPr>
          <a:xfrm>
            <a:off x="8935539" y="2276082"/>
            <a:ext cx="3328075" cy="1534441"/>
            <a:chOff x="4427910" y="2459744"/>
            <a:chExt cx="3328075" cy="1534441"/>
          </a:xfrm>
        </p:grpSpPr>
        <p:sp>
          <p:nvSpPr>
            <p:cNvPr id="57" name="Rectangle 56"/>
            <p:cNvSpPr/>
            <p:nvPr/>
          </p:nvSpPr>
          <p:spPr>
            <a:xfrm>
              <a:off x="4539592" y="3020325"/>
              <a:ext cx="3216393" cy="461665"/>
            </a:xfrm>
            <a:prstGeom prst="rect">
              <a:avLst/>
            </a:prstGeom>
          </p:spPr>
          <p:txBody>
            <a:bodyPr wrap="none">
              <a:spAutoFit/>
            </a:bodyPr>
            <a:lstStyle/>
            <a:p>
              <a:r>
                <a:rPr lang="en-US" sz="2400" dirty="0">
                  <a:solidFill>
                    <a:schemeClr val="accent4">
                      <a:lumMod val="75000"/>
                    </a:schemeClr>
                  </a:solidFill>
                </a:rPr>
                <a:t>Cat/GKP + rep-n/surface</a:t>
              </a:r>
              <a:endParaRPr lang="en-US" sz="2400" dirty="0"/>
            </a:p>
          </p:txBody>
        </p:sp>
        <p:pic>
          <p:nvPicPr>
            <p:cNvPr id="75" name="Picture 2" descr="Amazon launches the AWS quantum computing service brand_China IT New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730" t="11002" r="14365" b="12767"/>
            <a:stretch/>
          </p:blipFill>
          <p:spPr bwMode="auto">
            <a:xfrm>
              <a:off x="5002874" y="3481990"/>
              <a:ext cx="837115" cy="512195"/>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2061"/>
            <p:cNvSpPr/>
            <p:nvPr/>
          </p:nvSpPr>
          <p:spPr>
            <a:xfrm>
              <a:off x="4940534" y="2531751"/>
              <a:ext cx="2414507" cy="523220"/>
            </a:xfrm>
            <a:prstGeom prst="rect">
              <a:avLst/>
            </a:prstGeom>
          </p:spPr>
          <p:txBody>
            <a:bodyPr wrap="none">
              <a:spAutoFit/>
            </a:bodyPr>
            <a:lstStyle/>
            <a:p>
              <a:pPr algn="ctr"/>
              <a:r>
                <a:rPr lang="en-US" sz="1400" dirty="0">
                  <a:solidFill>
                    <a:srgbClr val="70AD47"/>
                  </a:solidFill>
                </a:rPr>
                <a:t>arXiv:2012.04108, 2103.06994</a:t>
              </a:r>
            </a:p>
            <a:p>
              <a:pPr lvl="0" algn="ctr"/>
              <a:r>
                <a:rPr lang="en-US" sz="1400" dirty="0">
                  <a:solidFill>
                    <a:srgbClr val="70AD47"/>
                  </a:solidFill>
                </a:rPr>
                <a:t>https://youtu.be/fN5-UO2fy0c</a:t>
              </a:r>
            </a:p>
          </p:txBody>
        </p:sp>
        <p:sp>
          <p:nvSpPr>
            <p:cNvPr id="109" name="TextBox 108"/>
            <p:cNvSpPr txBox="1"/>
            <p:nvPr/>
          </p:nvSpPr>
          <p:spPr>
            <a:xfrm rot="18278791">
              <a:off x="4079417" y="2808237"/>
              <a:ext cx="1066318" cy="369332"/>
            </a:xfrm>
            <a:prstGeom prst="rect">
              <a:avLst/>
            </a:prstGeom>
            <a:noFill/>
          </p:spPr>
          <p:txBody>
            <a:bodyPr wrap="none" rtlCol="0">
              <a:spAutoFit/>
            </a:bodyPr>
            <a:lstStyle/>
            <a:p>
              <a:r>
                <a:rPr lang="en-US" dirty="0" err="1">
                  <a:solidFill>
                    <a:srgbClr val="FF0000"/>
                  </a:solidFill>
                </a:rPr>
                <a:t>phononic</a:t>
              </a:r>
              <a:endParaRPr lang="en-US" dirty="0">
                <a:solidFill>
                  <a:srgbClr val="FF0000"/>
                </a:solidFill>
              </a:endParaRPr>
            </a:p>
          </p:txBody>
        </p:sp>
      </p:grpSp>
      <p:grpSp>
        <p:nvGrpSpPr>
          <p:cNvPr id="2076" name="Group 2075"/>
          <p:cNvGrpSpPr/>
          <p:nvPr/>
        </p:nvGrpSpPr>
        <p:grpSpPr>
          <a:xfrm>
            <a:off x="6330904" y="3020383"/>
            <a:ext cx="2330508" cy="1406629"/>
            <a:chOff x="3318457" y="1424264"/>
            <a:chExt cx="2330508" cy="1406629"/>
          </a:xfrm>
        </p:grpSpPr>
        <p:sp>
          <p:nvSpPr>
            <p:cNvPr id="10" name="Rectangle 9"/>
            <p:cNvSpPr/>
            <p:nvPr/>
          </p:nvSpPr>
          <p:spPr>
            <a:xfrm>
              <a:off x="3520434" y="1909132"/>
              <a:ext cx="2128531" cy="461665"/>
            </a:xfrm>
            <a:prstGeom prst="rect">
              <a:avLst/>
            </a:prstGeom>
          </p:spPr>
          <p:txBody>
            <a:bodyPr wrap="none">
              <a:spAutoFit/>
            </a:bodyPr>
            <a:lstStyle/>
            <a:p>
              <a:r>
                <a:rPr lang="en-US" sz="2400" dirty="0">
                  <a:solidFill>
                    <a:schemeClr val="accent4">
                      <a:lumMod val="75000"/>
                    </a:schemeClr>
                  </a:solidFill>
                </a:rPr>
                <a:t>Cat + repetition</a:t>
              </a:r>
              <a:endParaRPr lang="en-US" sz="2400" dirty="0"/>
            </a:p>
          </p:txBody>
        </p:sp>
        <p:pic>
          <p:nvPicPr>
            <p:cNvPr id="2063" name="Picture 2062"/>
            <p:cNvPicPr>
              <a:picLocks noChangeAspect="1"/>
            </p:cNvPicPr>
            <p:nvPr/>
          </p:nvPicPr>
          <p:blipFill rotWithShape="1">
            <a:blip r:embed="rId8"/>
            <a:srcRect t="8375"/>
            <a:stretch/>
          </p:blipFill>
          <p:spPr>
            <a:xfrm>
              <a:off x="3714119" y="2371613"/>
              <a:ext cx="1698893" cy="459280"/>
            </a:xfrm>
            <a:prstGeom prst="rect">
              <a:avLst/>
            </a:prstGeom>
          </p:spPr>
        </p:pic>
        <p:sp>
          <p:nvSpPr>
            <p:cNvPr id="2066" name="Rectangle 2065"/>
            <p:cNvSpPr/>
            <p:nvPr/>
          </p:nvSpPr>
          <p:spPr>
            <a:xfrm>
              <a:off x="3905271" y="1573485"/>
              <a:ext cx="1465466" cy="523220"/>
            </a:xfrm>
            <a:prstGeom prst="rect">
              <a:avLst/>
            </a:prstGeom>
          </p:spPr>
          <p:txBody>
            <a:bodyPr wrap="none">
              <a:spAutoFit/>
            </a:bodyPr>
            <a:lstStyle/>
            <a:p>
              <a:pPr algn="ctr"/>
              <a:r>
                <a:rPr lang="en-US" sz="1400" dirty="0">
                  <a:solidFill>
                    <a:schemeClr val="accent6"/>
                  </a:solidFill>
                </a:rPr>
                <a:t>arXiv:1907.11729</a:t>
              </a:r>
            </a:p>
            <a:p>
              <a:pPr algn="ctr"/>
              <a:r>
                <a:rPr lang="en-US" sz="1400" dirty="0">
                  <a:solidFill>
                    <a:schemeClr val="accent6"/>
                  </a:solidFill>
                </a:rPr>
                <a:t>arXiv:2204.09128</a:t>
              </a:r>
            </a:p>
          </p:txBody>
        </p:sp>
        <p:sp>
          <p:nvSpPr>
            <p:cNvPr id="110" name="TextBox 109"/>
            <p:cNvSpPr txBox="1"/>
            <p:nvPr/>
          </p:nvSpPr>
          <p:spPr>
            <a:xfrm rot="18117747">
              <a:off x="2901259" y="1841462"/>
              <a:ext cx="1203727" cy="369332"/>
            </a:xfrm>
            <a:prstGeom prst="rect">
              <a:avLst/>
            </a:prstGeom>
            <a:noFill/>
          </p:spPr>
          <p:txBody>
            <a:bodyPr wrap="none" rtlCol="0">
              <a:spAutoFit/>
            </a:bodyPr>
            <a:lstStyle/>
            <a:p>
              <a:r>
                <a:rPr lang="en-US" dirty="0">
                  <a:solidFill>
                    <a:srgbClr val="FF0000"/>
                  </a:solidFill>
                </a:rPr>
                <a:t>microwave</a:t>
              </a:r>
            </a:p>
          </p:txBody>
        </p:sp>
      </p:grpSp>
      <p:grpSp>
        <p:nvGrpSpPr>
          <p:cNvPr id="2073" name="Group 2072"/>
          <p:cNvGrpSpPr/>
          <p:nvPr/>
        </p:nvGrpSpPr>
        <p:grpSpPr>
          <a:xfrm>
            <a:off x="6220274" y="5382648"/>
            <a:ext cx="3809113" cy="1394809"/>
            <a:chOff x="8038757" y="2620541"/>
            <a:chExt cx="3809113" cy="1394809"/>
          </a:xfrm>
        </p:grpSpPr>
        <p:grpSp>
          <p:nvGrpSpPr>
            <p:cNvPr id="2057" name="Group 2056"/>
            <p:cNvGrpSpPr/>
            <p:nvPr/>
          </p:nvGrpSpPr>
          <p:grpSpPr>
            <a:xfrm>
              <a:off x="8038757" y="2975367"/>
              <a:ext cx="3809113" cy="1039983"/>
              <a:chOff x="7984941" y="808734"/>
              <a:chExt cx="3809113" cy="1039983"/>
            </a:xfrm>
          </p:grpSpPr>
          <p:grpSp>
            <p:nvGrpSpPr>
              <p:cNvPr id="2053" name="Group 2052"/>
              <p:cNvGrpSpPr/>
              <p:nvPr/>
            </p:nvGrpSpPr>
            <p:grpSpPr>
              <a:xfrm>
                <a:off x="8214100" y="1075901"/>
                <a:ext cx="3579954" cy="772816"/>
                <a:chOff x="8332251" y="1075901"/>
                <a:chExt cx="3579954" cy="772816"/>
              </a:xfrm>
            </p:grpSpPr>
            <p:sp>
              <p:nvSpPr>
                <p:cNvPr id="74" name="Rectangle 73"/>
                <p:cNvSpPr/>
                <p:nvPr/>
              </p:nvSpPr>
              <p:spPr>
                <a:xfrm>
                  <a:off x="8332251" y="1075901"/>
                  <a:ext cx="3579954" cy="461665"/>
                </a:xfrm>
                <a:prstGeom prst="rect">
                  <a:avLst/>
                </a:prstGeom>
              </p:spPr>
              <p:txBody>
                <a:bodyPr wrap="none">
                  <a:spAutoFit/>
                </a:bodyPr>
                <a:lstStyle/>
                <a:p>
                  <a:r>
                    <a:rPr lang="en-US" sz="2400" dirty="0">
                      <a:solidFill>
                        <a:schemeClr val="accent4">
                          <a:lumMod val="75000"/>
                        </a:schemeClr>
                      </a:solidFill>
                    </a:rPr>
                    <a:t>Dual-rail + fusion-based QC</a:t>
                  </a:r>
                  <a:endParaRPr lang="en-US" sz="2400" dirty="0"/>
                </a:p>
              </p:txBody>
            </p:sp>
            <p:pic>
              <p:nvPicPr>
                <p:cNvPr id="2050" name="Picture 2" descr="PsiQuantum Logo Vector - (.SVG + .PNG) - GetLogoVector.Com"/>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38508" b="38733"/>
                <a:stretch/>
              </p:blipFill>
              <p:spPr bwMode="auto">
                <a:xfrm>
                  <a:off x="8921367" y="1557030"/>
                  <a:ext cx="2306878" cy="291687"/>
                </a:xfrm>
                <a:prstGeom prst="rect">
                  <a:avLst/>
                </a:prstGeom>
                <a:noFill/>
                <a:extLst>
                  <a:ext uri="{909E8E84-426E-40DD-AFC4-6F175D3DCCD1}">
                    <a14:hiddenFill xmlns:a14="http://schemas.microsoft.com/office/drawing/2010/main">
                      <a:solidFill>
                        <a:srgbClr val="FFFFFF"/>
                      </a:solidFill>
                    </a14:hiddenFill>
                  </a:ext>
                </a:extLst>
              </p:spPr>
            </p:pic>
          </p:grpSp>
          <p:sp>
            <p:nvSpPr>
              <p:cNvPr id="88" name="TextBox 87"/>
              <p:cNvSpPr txBox="1"/>
              <p:nvPr/>
            </p:nvSpPr>
            <p:spPr>
              <a:xfrm rot="18278791">
                <a:off x="7761354" y="1032321"/>
                <a:ext cx="816506" cy="369332"/>
              </a:xfrm>
              <a:prstGeom prst="rect">
                <a:avLst/>
              </a:prstGeom>
              <a:noFill/>
            </p:spPr>
            <p:txBody>
              <a:bodyPr wrap="none" rtlCol="0">
                <a:spAutoFit/>
              </a:bodyPr>
              <a:lstStyle/>
              <a:p>
                <a:r>
                  <a:rPr lang="en-US" dirty="0">
                    <a:solidFill>
                      <a:srgbClr val="FF0000"/>
                    </a:solidFill>
                  </a:rPr>
                  <a:t>optical</a:t>
                </a:r>
              </a:p>
            </p:txBody>
          </p:sp>
        </p:grpSp>
        <p:sp>
          <p:nvSpPr>
            <p:cNvPr id="2058" name="Rectangle 2057"/>
            <p:cNvSpPr/>
            <p:nvPr/>
          </p:nvSpPr>
          <p:spPr>
            <a:xfrm>
              <a:off x="8696262" y="2620541"/>
              <a:ext cx="2574046" cy="738664"/>
            </a:xfrm>
            <a:prstGeom prst="rect">
              <a:avLst/>
            </a:prstGeom>
          </p:spPr>
          <p:txBody>
            <a:bodyPr wrap="square">
              <a:spAutoFit/>
            </a:bodyPr>
            <a:lstStyle/>
            <a:p>
              <a:pPr algn="ctr"/>
              <a:r>
                <a:rPr lang="en-US" sz="1400" dirty="0">
                  <a:solidFill>
                    <a:schemeClr val="accent6"/>
                  </a:solidFill>
                </a:rPr>
                <a:t>FBQC arXiv:2101.09310,</a:t>
              </a:r>
            </a:p>
            <a:p>
              <a:pPr algn="ctr"/>
              <a:r>
                <a:rPr lang="en-US" sz="1400" dirty="0">
                  <a:solidFill>
                    <a:schemeClr val="accent6"/>
                  </a:solidFill>
                </a:rPr>
                <a:t>Interleaving arXiv:2103.08612, </a:t>
              </a:r>
            </a:p>
            <a:p>
              <a:pPr algn="ctr"/>
              <a:r>
                <a:rPr lang="en-US" sz="1400" dirty="0">
                  <a:solidFill>
                    <a:schemeClr val="accent6"/>
                  </a:solidFill>
                </a:rPr>
                <a:t>https://youtu.be/E_dD1XUTaq4</a:t>
              </a:r>
            </a:p>
          </p:txBody>
        </p:sp>
      </p:grpSp>
      <p:grpSp>
        <p:nvGrpSpPr>
          <p:cNvPr id="6" name="Group 5"/>
          <p:cNvGrpSpPr/>
          <p:nvPr/>
        </p:nvGrpSpPr>
        <p:grpSpPr>
          <a:xfrm>
            <a:off x="6377740" y="1323473"/>
            <a:ext cx="1039318" cy="1280423"/>
            <a:chOff x="10173590" y="4155284"/>
            <a:chExt cx="1039318" cy="1280423"/>
          </a:xfrm>
        </p:grpSpPr>
        <p:sp>
          <p:nvSpPr>
            <p:cNvPr id="78" name="Rectangle 77"/>
            <p:cNvSpPr/>
            <p:nvPr/>
          </p:nvSpPr>
          <p:spPr>
            <a:xfrm>
              <a:off x="10572497" y="4652951"/>
              <a:ext cx="184731" cy="461665"/>
            </a:xfrm>
            <a:prstGeom prst="rect">
              <a:avLst/>
            </a:prstGeom>
          </p:spPr>
          <p:txBody>
            <a:bodyPr wrap="none">
              <a:spAutoFit/>
            </a:bodyPr>
            <a:lstStyle/>
            <a:p>
              <a:endParaRPr lang="en-US" sz="2400" dirty="0"/>
            </a:p>
          </p:txBody>
        </p:sp>
        <p:sp>
          <p:nvSpPr>
            <p:cNvPr id="73" name="TextBox 72"/>
            <p:cNvSpPr txBox="1"/>
            <p:nvPr/>
          </p:nvSpPr>
          <p:spPr>
            <a:xfrm rot="18278791">
              <a:off x="9756392" y="4572482"/>
              <a:ext cx="1203727" cy="369332"/>
            </a:xfrm>
            <a:prstGeom prst="rect">
              <a:avLst/>
            </a:prstGeom>
            <a:noFill/>
          </p:spPr>
          <p:txBody>
            <a:bodyPr wrap="none" rtlCol="0">
              <a:spAutoFit/>
            </a:bodyPr>
            <a:lstStyle/>
            <a:p>
              <a:r>
                <a:rPr lang="en-US" dirty="0">
                  <a:solidFill>
                    <a:srgbClr val="FF0000"/>
                  </a:solidFill>
                </a:rPr>
                <a:t>microwave</a:t>
              </a:r>
            </a:p>
          </p:txBody>
        </p:sp>
        <p:pic>
          <p:nvPicPr>
            <p:cNvPr id="1026" name="Picture 2" descr="Quantum Circuits, Inc. | LinkedI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72497" y="4795296"/>
              <a:ext cx="640411" cy="6404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12460978" y="301855"/>
            <a:ext cx="4622225" cy="5992945"/>
            <a:chOff x="839795" y="669051"/>
            <a:chExt cx="4622225" cy="5992945"/>
          </a:xfrm>
        </p:grpSpPr>
        <p:pic>
          <p:nvPicPr>
            <p:cNvPr id="80" name="Picture 79"/>
            <p:cNvPicPr>
              <a:picLocks noChangeAspect="1"/>
            </p:cNvPicPr>
            <p:nvPr/>
          </p:nvPicPr>
          <p:blipFill rotWithShape="1">
            <a:blip r:embed="rId11"/>
            <a:srcRect l="52659"/>
            <a:stretch/>
          </p:blipFill>
          <p:spPr>
            <a:xfrm>
              <a:off x="839795" y="1092610"/>
              <a:ext cx="4622225" cy="5569386"/>
            </a:xfrm>
            <a:prstGeom prst="rect">
              <a:avLst/>
            </a:prstGeom>
          </p:spPr>
        </p:pic>
        <p:sp>
          <p:nvSpPr>
            <p:cNvPr id="8" name="Rectangle 7"/>
            <p:cNvSpPr/>
            <p:nvPr/>
          </p:nvSpPr>
          <p:spPr>
            <a:xfrm>
              <a:off x="1018066" y="669051"/>
              <a:ext cx="4279954" cy="338554"/>
            </a:xfrm>
            <a:prstGeom prst="rect">
              <a:avLst/>
            </a:prstGeom>
          </p:spPr>
          <p:txBody>
            <a:bodyPr wrap="none">
              <a:spAutoFit/>
            </a:bodyPr>
            <a:lstStyle/>
            <a:p>
              <a:r>
                <a:rPr lang="en-US" sz="1600" dirty="0">
                  <a:solidFill>
                    <a:srgbClr val="70AD47"/>
                  </a:solidFill>
                </a:rPr>
                <a:t>Material from: Steve </a:t>
              </a:r>
              <a:r>
                <a:rPr lang="en-US" sz="1600" dirty="0" err="1">
                  <a:solidFill>
                    <a:srgbClr val="70AD47"/>
                  </a:solidFill>
                </a:rPr>
                <a:t>Girvin</a:t>
              </a:r>
              <a:r>
                <a:rPr lang="en-US" sz="1600" dirty="0">
                  <a:solidFill>
                    <a:srgbClr val="70AD47"/>
                  </a:solidFill>
                </a:rPr>
                <a:t>, 2021 March Meeting</a:t>
              </a:r>
              <a:endParaRPr lang="en-US" sz="1600" dirty="0"/>
            </a:p>
          </p:txBody>
        </p:sp>
      </p:grpSp>
      <p:sp>
        <p:nvSpPr>
          <p:cNvPr id="7" name="Rectangle 6">
            <a:extLst>
              <a:ext uri="{FF2B5EF4-FFF2-40B4-BE49-F238E27FC236}">
                <a16:creationId xmlns:a16="http://schemas.microsoft.com/office/drawing/2014/main" id="{17B334A1-C68D-2B9B-E246-2EA74CED4CB4}"/>
              </a:ext>
            </a:extLst>
          </p:cNvPr>
          <p:cNvSpPr/>
          <p:nvPr/>
        </p:nvSpPr>
        <p:spPr>
          <a:xfrm>
            <a:off x="450121" y="-91155"/>
            <a:ext cx="5016822"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BOSONIC EXPERIMENTS</a:t>
            </a:r>
          </a:p>
        </p:txBody>
      </p:sp>
      <p:sp>
        <p:nvSpPr>
          <p:cNvPr id="11" name="Rectangle 10">
            <a:extLst>
              <a:ext uri="{FF2B5EF4-FFF2-40B4-BE49-F238E27FC236}">
                <a16:creationId xmlns:a16="http://schemas.microsoft.com/office/drawing/2014/main" id="{489CC29D-C8FC-09B8-D3A3-EE265A09631D}"/>
              </a:ext>
            </a:extLst>
          </p:cNvPr>
          <p:cNvSpPr/>
          <p:nvPr/>
        </p:nvSpPr>
        <p:spPr>
          <a:xfrm>
            <a:off x="6488703" y="-96960"/>
            <a:ext cx="5517985"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COMMERCIAL PROPOSALS</a:t>
            </a:r>
          </a:p>
        </p:txBody>
      </p:sp>
      <p:pic>
        <p:nvPicPr>
          <p:cNvPr id="5122" name="Picture 2" descr="Yale (typeface) - Wikipedia">
            <a:extLst>
              <a:ext uri="{FF2B5EF4-FFF2-40B4-BE49-F238E27FC236}">
                <a16:creationId xmlns:a16="http://schemas.microsoft.com/office/drawing/2014/main" id="{0DF8CB4D-2AE1-04D8-245E-1E05ADEAA2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8192" y="2076079"/>
            <a:ext cx="896789" cy="3854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5B95242-14E5-CB7A-BF74-8E886DAE2C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74489" y="3392227"/>
            <a:ext cx="1164048" cy="2789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OGO-Inria blanc – Prairie">
            <a:extLst>
              <a:ext uri="{FF2B5EF4-FFF2-40B4-BE49-F238E27FC236}">
                <a16:creationId xmlns:a16="http://schemas.microsoft.com/office/drawing/2014/main" id="{1FF0A37F-BA71-7637-F7E0-75EE955503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5256" y="4421571"/>
            <a:ext cx="1521895" cy="4805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con&#10;&#10;Description automatically generated">
            <a:extLst>
              <a:ext uri="{FF2B5EF4-FFF2-40B4-BE49-F238E27FC236}">
                <a16:creationId xmlns:a16="http://schemas.microsoft.com/office/drawing/2014/main" id="{1858C71F-E2D9-A888-9E7D-B62BDB1A07A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88542" y="5239369"/>
            <a:ext cx="1127487" cy="1127487"/>
          </a:xfrm>
          <a:prstGeom prst="rect">
            <a:avLst/>
          </a:prstGeom>
        </p:spPr>
      </p:pic>
      <p:sp>
        <p:nvSpPr>
          <p:cNvPr id="18" name="TextBox 17">
            <a:extLst>
              <a:ext uri="{FF2B5EF4-FFF2-40B4-BE49-F238E27FC236}">
                <a16:creationId xmlns:a16="http://schemas.microsoft.com/office/drawing/2014/main" id="{546C43B9-ABCA-BCC9-8E1E-A368D27159DF}"/>
              </a:ext>
            </a:extLst>
          </p:cNvPr>
          <p:cNvSpPr txBox="1"/>
          <p:nvPr/>
        </p:nvSpPr>
        <p:spPr>
          <a:xfrm>
            <a:off x="582085" y="5972253"/>
            <a:ext cx="4618383" cy="646331"/>
          </a:xfrm>
          <a:prstGeom prst="rect">
            <a:avLst/>
          </a:prstGeom>
          <a:noFill/>
        </p:spPr>
        <p:txBody>
          <a:bodyPr wrap="square">
            <a:spAutoFit/>
          </a:bodyPr>
          <a:lstStyle/>
          <a:p>
            <a:r>
              <a:rPr lang="en-US" dirty="0">
                <a:solidFill>
                  <a:srgbClr val="00B050"/>
                </a:solidFill>
              </a:rPr>
              <a:t>For references, see:</a:t>
            </a:r>
          </a:p>
          <a:p>
            <a:r>
              <a:rPr lang="en-US" dirty="0">
                <a:solidFill>
                  <a:srgbClr val="00B050"/>
                </a:solidFill>
              </a:rPr>
              <a:t>https://errorcorrectionzoo.org/list/realizations</a:t>
            </a:r>
          </a:p>
        </p:txBody>
      </p:sp>
      <p:sp>
        <p:nvSpPr>
          <p:cNvPr id="21" name="Rectangle 20">
            <a:extLst>
              <a:ext uri="{FF2B5EF4-FFF2-40B4-BE49-F238E27FC236}">
                <a16:creationId xmlns:a16="http://schemas.microsoft.com/office/drawing/2014/main" id="{C3FA5F00-D522-8093-C0E6-F2D0282DFE0C}"/>
              </a:ext>
            </a:extLst>
          </p:cNvPr>
          <p:cNvSpPr/>
          <p:nvPr/>
        </p:nvSpPr>
        <p:spPr>
          <a:xfrm>
            <a:off x="2696899" y="4713721"/>
            <a:ext cx="2856046" cy="58783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0BAD95-5D0D-F47F-D783-B3B0DCA6702C}"/>
              </a:ext>
            </a:extLst>
          </p:cNvPr>
          <p:cNvSpPr/>
          <p:nvPr/>
        </p:nvSpPr>
        <p:spPr>
          <a:xfrm>
            <a:off x="2685278" y="3716420"/>
            <a:ext cx="2998512" cy="64320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38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64"/>
                                        </p:tgtEl>
                                        <p:attrNameLst>
                                          <p:attrName>style.visibility</p:attrName>
                                        </p:attrNameLst>
                                      </p:cBhvr>
                                      <p:to>
                                        <p:strVal val="visible"/>
                                      </p:to>
                                    </p:set>
                                    <p:animEffect transition="in" filter="fade">
                                      <p:cBhvr>
                                        <p:cTn id="15" dur="500"/>
                                        <p:tgtEl>
                                          <p:spTgt spid="206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2076"/>
                                        </p:tgtEl>
                                        <p:attrNameLst>
                                          <p:attrName>style.visibility</p:attrName>
                                        </p:attrNameLst>
                                      </p:cBhvr>
                                      <p:to>
                                        <p:strVal val="visible"/>
                                      </p:to>
                                    </p:set>
                                    <p:animEffect transition="in" filter="fade">
                                      <p:cBhvr>
                                        <p:cTn id="24" dur="500"/>
                                        <p:tgtEl>
                                          <p:spTgt spid="2076"/>
                                        </p:tgtEl>
                                      </p:cBhvr>
                                    </p:animEffect>
                                  </p:childTnLst>
                                </p:cTn>
                              </p:par>
                              <p:par>
                                <p:cTn id="25" presetID="10" presetClass="entr" presetSubtype="0" fill="hold" nodeType="withEffect">
                                  <p:stCondLst>
                                    <p:cond delay="0"/>
                                  </p:stCondLst>
                                  <p:childTnLst>
                                    <p:set>
                                      <p:cBhvr>
                                        <p:cTn id="26" dur="1" fill="hold">
                                          <p:stCondLst>
                                            <p:cond delay="0"/>
                                          </p:stCondLst>
                                        </p:cTn>
                                        <p:tgtEl>
                                          <p:spTgt spid="2073"/>
                                        </p:tgtEl>
                                        <p:attrNameLst>
                                          <p:attrName>style.visibility</p:attrName>
                                        </p:attrNameLst>
                                      </p:cBhvr>
                                      <p:to>
                                        <p:strVal val="visible"/>
                                      </p:to>
                                    </p:set>
                                    <p:animEffect transition="in" filter="fade">
                                      <p:cBhvr>
                                        <p:cTn id="27" dur="500"/>
                                        <p:tgtEl>
                                          <p:spTgt spid="2073"/>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fade">
                                      <p:cBhvr>
                                        <p:cTn id="36" dur="500"/>
                                        <p:tgtEl>
                                          <p:spTgt spid="5122"/>
                                        </p:tgtEl>
                                      </p:cBhvr>
                                    </p:animEffect>
                                  </p:childTnLst>
                                </p:cTn>
                              </p:par>
                              <p:par>
                                <p:cTn id="37" presetID="10" presetClass="entr" presetSubtype="0" fill="hold" nodeType="withEffect">
                                  <p:stCondLst>
                                    <p:cond delay="0"/>
                                  </p:stCondLst>
                                  <p:childTnLst>
                                    <p:set>
                                      <p:cBhvr>
                                        <p:cTn id="38" dur="1" fill="hold">
                                          <p:stCondLst>
                                            <p:cond delay="0"/>
                                          </p:stCondLst>
                                        </p:cTn>
                                        <p:tgtEl>
                                          <p:spTgt spid="5124"/>
                                        </p:tgtEl>
                                        <p:attrNameLst>
                                          <p:attrName>style.visibility</p:attrName>
                                        </p:attrNameLst>
                                      </p:cBhvr>
                                      <p:to>
                                        <p:strVal val="visible"/>
                                      </p:to>
                                    </p:set>
                                    <p:animEffect transition="in" filter="fade">
                                      <p:cBhvr>
                                        <p:cTn id="39" dur="500"/>
                                        <p:tgtEl>
                                          <p:spTgt spid="5124"/>
                                        </p:tgtEl>
                                      </p:cBhvr>
                                    </p:animEffect>
                                  </p:childTnLst>
                                </p:cTn>
                              </p:par>
                              <p:par>
                                <p:cTn id="40" presetID="10" presetClass="entr" presetSubtype="0" fill="hold" nodeType="withEffect">
                                  <p:stCondLst>
                                    <p:cond delay="0"/>
                                  </p:stCondLst>
                                  <p:childTnLst>
                                    <p:set>
                                      <p:cBhvr>
                                        <p:cTn id="41" dur="1" fill="hold">
                                          <p:stCondLst>
                                            <p:cond delay="0"/>
                                          </p:stCondLst>
                                        </p:cTn>
                                        <p:tgtEl>
                                          <p:spTgt spid="5126"/>
                                        </p:tgtEl>
                                        <p:attrNameLst>
                                          <p:attrName>style.visibility</p:attrName>
                                        </p:attrNameLst>
                                      </p:cBhvr>
                                      <p:to>
                                        <p:strVal val="visible"/>
                                      </p:to>
                                    </p:set>
                                    <p:animEffect transition="in" filter="fade">
                                      <p:cBhvr>
                                        <p:cTn id="4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2DAB274D-3F84-DF75-90B2-503C8F9E4230}"/>
              </a:ext>
            </a:extLst>
          </p:cNvPr>
          <p:cNvGraphicFramePr>
            <a:graphicFrameLocks noGrp="1"/>
          </p:cNvGraphicFramePr>
          <p:nvPr>
            <p:extLst>
              <p:ext uri="{D42A27DB-BD31-4B8C-83A1-F6EECF244321}">
                <p14:modId xmlns:p14="http://schemas.microsoft.com/office/powerpoint/2010/main" val="3493381695"/>
              </p:ext>
            </p:extLst>
          </p:nvPr>
        </p:nvGraphicFramePr>
        <p:xfrm>
          <a:off x="759669" y="740910"/>
          <a:ext cx="10672661" cy="5294630"/>
        </p:xfrm>
        <a:graphic>
          <a:graphicData uri="http://schemas.openxmlformats.org/drawingml/2006/table">
            <a:tbl>
              <a:tblPr/>
              <a:tblGrid>
                <a:gridCol w="1947245">
                  <a:extLst>
                    <a:ext uri="{9D8B030D-6E8A-4147-A177-3AD203B41FA5}">
                      <a16:colId xmlns:a16="http://schemas.microsoft.com/office/drawing/2014/main" val="1499383992"/>
                    </a:ext>
                  </a:extLst>
                </a:gridCol>
                <a:gridCol w="464457">
                  <a:extLst>
                    <a:ext uri="{9D8B030D-6E8A-4147-A177-3AD203B41FA5}">
                      <a16:colId xmlns:a16="http://schemas.microsoft.com/office/drawing/2014/main" val="185649511"/>
                    </a:ext>
                  </a:extLst>
                </a:gridCol>
                <a:gridCol w="3817251">
                  <a:extLst>
                    <a:ext uri="{9D8B030D-6E8A-4147-A177-3AD203B41FA5}">
                      <a16:colId xmlns:a16="http://schemas.microsoft.com/office/drawing/2014/main" val="162793010"/>
                    </a:ext>
                  </a:extLst>
                </a:gridCol>
                <a:gridCol w="426906">
                  <a:extLst>
                    <a:ext uri="{9D8B030D-6E8A-4147-A177-3AD203B41FA5}">
                      <a16:colId xmlns:a16="http://schemas.microsoft.com/office/drawing/2014/main" val="4047544673"/>
                    </a:ext>
                  </a:extLst>
                </a:gridCol>
                <a:gridCol w="4016802">
                  <a:extLst>
                    <a:ext uri="{9D8B030D-6E8A-4147-A177-3AD203B41FA5}">
                      <a16:colId xmlns:a16="http://schemas.microsoft.com/office/drawing/2014/main" val="2276599002"/>
                    </a:ext>
                  </a:extLst>
                </a:gridCol>
              </a:tblGrid>
              <a:tr h="184150">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B2B2B2"/>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tcPr>
                </a:tc>
                <a:tc gridSpan="2">
                  <a:txBody>
                    <a:bodyPr/>
                    <a:lstStyle/>
                    <a:p>
                      <a:pPr algn="ctr" fontAlgn="b"/>
                      <a:r>
                        <a:rPr lang="en-US" sz="1800" b="1" i="0" u="none" strike="noStrike">
                          <a:solidFill>
                            <a:srgbClr val="000000"/>
                          </a:solidFill>
                          <a:effectLst/>
                          <a:latin typeface="Calibri" panose="020F0502020204030204" pitchFamily="34" charset="0"/>
                        </a:rPr>
                        <a:t>QEC 2017</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hMerge="1">
                  <a:txBody>
                    <a:bodyPr/>
                    <a:lstStyle/>
                    <a:p>
                      <a:endParaRPr lang="en-US"/>
                    </a:p>
                  </a:txBody>
                  <a:tcPr/>
                </a:tc>
                <a:tc gridSpan="2">
                  <a:txBody>
                    <a:bodyPr/>
                    <a:lstStyle/>
                    <a:p>
                      <a:pPr algn="ctr" fontAlgn="b"/>
                      <a:r>
                        <a:rPr lang="en-US" sz="1800" b="1" i="0" u="none" strike="noStrike">
                          <a:solidFill>
                            <a:srgbClr val="3F3F76"/>
                          </a:solidFill>
                          <a:effectLst/>
                          <a:latin typeface="Calibri" panose="020F0502020204030204" pitchFamily="34" charset="0"/>
                        </a:rPr>
                        <a:t>QEC 2019</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hMerge="1">
                  <a:txBody>
                    <a:bodyPr/>
                    <a:lstStyle/>
                    <a:p>
                      <a:endParaRPr lang="en-US"/>
                    </a:p>
                  </a:txBody>
                  <a:tcPr/>
                </a:tc>
                <a:extLst>
                  <a:ext uri="{0D108BD9-81ED-4DB2-BD59-A6C34878D82A}">
                    <a16:rowId xmlns:a16="http://schemas.microsoft.com/office/drawing/2014/main" val="4228322526"/>
                  </a:ext>
                </a:extLst>
              </a:tr>
              <a:tr h="374650">
                <a:tc>
                  <a:txBody>
                    <a:bodyPr/>
                    <a:lstStyle/>
                    <a:p>
                      <a:pPr algn="l" fontAlgn="b"/>
                      <a:r>
                        <a:rPr lang="en-US" sz="1800" b="1" i="0" u="none" strike="noStrike">
                          <a:solidFill>
                            <a:srgbClr val="000000"/>
                          </a:solidFill>
                          <a:effectLst/>
                          <a:latin typeface="Calibri" panose="020F0502020204030204" pitchFamily="34" charset="0"/>
                        </a:rPr>
                        <a:t>Topological codes</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Yoder, Jones, Litinski, Browne, Terhal, Kubica, Beverland, B. Brown, Krishna</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6</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sv-SE" sz="1800" b="0" i="0" u="none" strike="noStrike">
                          <a:solidFill>
                            <a:srgbClr val="3F3F76"/>
                          </a:solidFill>
                          <a:effectLst/>
                          <a:latin typeface="Calibri" panose="020F0502020204030204" pitchFamily="34" charset="0"/>
                        </a:rPr>
                        <a:t>Litinski, Takita, Chubb, Tuckett, B. Brown, Kubica</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025936450"/>
                  </a:ext>
                </a:extLst>
              </a:tr>
              <a:tr h="381000">
                <a:tc>
                  <a:txBody>
                    <a:bodyPr/>
                    <a:lstStyle/>
                    <a:p>
                      <a:pPr algn="l" fontAlgn="b"/>
                      <a:r>
                        <a:rPr lang="en-US" sz="1800" b="1" i="0" u="none" strike="noStrike">
                          <a:solidFill>
                            <a:srgbClr val="000000"/>
                          </a:solidFill>
                          <a:effectLst/>
                          <a:latin typeface="Calibri" panose="020F0502020204030204" pitchFamily="34" charset="0"/>
                        </a:rPr>
                        <a:t>General fault tolerance</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dirty="0" err="1">
                          <a:solidFill>
                            <a:srgbClr val="000000"/>
                          </a:solidFill>
                          <a:effectLst/>
                          <a:latin typeface="Calibri" panose="020F0502020204030204" pitchFamily="34" charset="0"/>
                        </a:rPr>
                        <a:t>Flammia</a:t>
                      </a:r>
                      <a:r>
                        <a:rPr lang="en-US" sz="1800" b="0" i="0" u="none" strike="noStrike" dirty="0">
                          <a:solidFill>
                            <a:srgbClr val="000000"/>
                          </a:solidFill>
                          <a:effectLst/>
                          <a:latin typeface="Calibri" panose="020F0502020204030204" pitchFamily="34" charset="0"/>
                        </a:rPr>
                        <a:t>, Gottesman, </a:t>
                      </a:r>
                      <a:r>
                        <a:rPr lang="en-US" sz="1800" b="0" i="0" u="none" strike="noStrike" dirty="0" err="1">
                          <a:solidFill>
                            <a:srgbClr val="000000"/>
                          </a:solidFill>
                          <a:effectLst/>
                          <a:latin typeface="Calibri" panose="020F0502020204030204" pitchFamily="34" charset="0"/>
                        </a:rPr>
                        <a:t>Bravyi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Haah</a:t>
                      </a:r>
                      <a:r>
                        <a:rPr lang="en-US" sz="1800" b="0" i="0" u="none" strike="noStrike" dirty="0">
                          <a:solidFill>
                            <a:srgbClr val="000000"/>
                          </a:solidFill>
                          <a:effectLst/>
                          <a:latin typeface="Calibri" panose="020F0502020204030204" pitchFamily="34" charset="0"/>
                        </a:rPr>
                        <a:t>, Fowler, Campbell, Poulin, Chao</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3</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Beverland, N. Brown, Babbush</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528793419"/>
                  </a:ext>
                </a:extLst>
              </a:tr>
              <a:tr h="749300">
                <a:tc>
                  <a:txBody>
                    <a:bodyPr/>
                    <a:lstStyle/>
                    <a:p>
                      <a:pPr algn="l" fontAlgn="b"/>
                      <a:r>
                        <a:rPr lang="en-US" sz="1800" b="1" i="0" u="none" strike="noStrike">
                          <a:solidFill>
                            <a:srgbClr val="000000"/>
                          </a:solidFill>
                          <a:effectLst/>
                          <a:latin typeface="Calibri" panose="020F0502020204030204" pitchFamily="34" charset="0"/>
                        </a:rPr>
                        <a:t>Experiments &amp; platforms</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dirty="0" err="1">
                          <a:solidFill>
                            <a:srgbClr val="000000"/>
                          </a:solidFill>
                          <a:effectLst/>
                          <a:latin typeface="Calibri" panose="020F0502020204030204" pitchFamily="34" charset="0"/>
                        </a:rPr>
                        <a:t>Taminlau</a:t>
                      </a:r>
                      <a:r>
                        <a:rPr lang="en-US" sz="1800" b="0" i="0" u="none" strike="noStrike" dirty="0">
                          <a:solidFill>
                            <a:srgbClr val="000000"/>
                          </a:solidFill>
                          <a:effectLst/>
                          <a:latin typeface="Calibri" panose="020F0502020204030204" pitchFamily="34" charset="0"/>
                        </a:rPr>
                        <a:t> (NV centers), Martinis (SC circuits), Paik (SC circuits), </a:t>
                      </a:r>
                      <a:r>
                        <a:rPr lang="en-US" sz="1800" b="0" i="0" u="none" strike="noStrike" dirty="0" err="1">
                          <a:solidFill>
                            <a:srgbClr val="000000"/>
                          </a:solidFill>
                          <a:effectLst/>
                          <a:latin typeface="Calibri" panose="020F0502020204030204" pitchFamily="34" charset="0"/>
                        </a:rPr>
                        <a:t>Schoelkopf</a:t>
                      </a:r>
                      <a:r>
                        <a:rPr lang="en-US" sz="1800" b="0" i="0" u="none" strike="noStrike" dirty="0">
                          <a:solidFill>
                            <a:srgbClr val="000000"/>
                          </a:solidFill>
                          <a:effectLst/>
                          <a:latin typeface="Calibri" panose="020F0502020204030204" pitchFamily="34" charset="0"/>
                        </a:rPr>
                        <a:t> (SC circuits), </a:t>
                      </a:r>
                      <a:r>
                        <a:rPr lang="en-US" sz="1800" b="0" i="0" u="none" strike="noStrike" dirty="0" err="1">
                          <a:solidFill>
                            <a:srgbClr val="000000"/>
                          </a:solidFill>
                          <a:effectLst/>
                          <a:latin typeface="Calibri" panose="020F0502020204030204" pitchFamily="34" charset="0"/>
                        </a:rPr>
                        <a:t>Linke</a:t>
                      </a:r>
                      <a:r>
                        <a:rPr lang="en-US" sz="1800" b="0" i="0" u="none" strike="noStrike" dirty="0">
                          <a:solidFill>
                            <a:srgbClr val="000000"/>
                          </a:solidFill>
                          <a:effectLst/>
                          <a:latin typeface="Calibri" panose="020F0502020204030204" pitchFamily="34" charset="0"/>
                        </a:rPr>
                        <a:t> (ions), Marinelli (ions), Gutierrez (ions), </a:t>
                      </a:r>
                      <a:r>
                        <a:rPr lang="en-US" sz="1800" b="0" i="0" u="none" strike="noStrike" dirty="0" err="1">
                          <a:solidFill>
                            <a:srgbClr val="000000"/>
                          </a:solidFill>
                          <a:effectLst/>
                          <a:latin typeface="Calibri" panose="020F0502020204030204" pitchFamily="34" charset="0"/>
                        </a:rPr>
                        <a:t>Flühmann</a:t>
                      </a:r>
                      <a:r>
                        <a:rPr lang="en-US" sz="1800" b="0" i="0" u="none" strike="noStrike" dirty="0">
                          <a:solidFill>
                            <a:srgbClr val="000000"/>
                          </a:solidFill>
                          <a:effectLst/>
                          <a:latin typeface="Calibri" panose="020F0502020204030204" pitchFamily="34" charset="0"/>
                        </a:rPr>
                        <a:t> (ions)</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3</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it-IT" sz="1800" b="0" i="0" u="none" strike="noStrike">
                          <a:solidFill>
                            <a:srgbClr val="3F3F76"/>
                          </a:solidFill>
                          <a:effectLst/>
                          <a:latin typeface="Calibri" panose="020F0502020204030204" pitchFamily="34" charset="0"/>
                        </a:rPr>
                        <a:t>Home (ions), Cai (silicon), Boter (silicon)</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364103613"/>
                  </a:ext>
                </a:extLst>
              </a:tr>
              <a:tr h="381000">
                <a:tc>
                  <a:txBody>
                    <a:bodyPr/>
                    <a:lstStyle/>
                    <a:p>
                      <a:pPr algn="l" fontAlgn="b"/>
                      <a:r>
                        <a:rPr lang="en-US" sz="1800" b="1" i="0" u="none" strike="noStrike">
                          <a:solidFill>
                            <a:srgbClr val="000000"/>
                          </a:solidFill>
                          <a:effectLst/>
                          <a:latin typeface="Calibri" panose="020F0502020204030204" pitchFamily="34" charset="0"/>
                        </a:rPr>
                        <a:t>QLDPC</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9</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Panteleev, Fawzi, Krishna, Breuckmann, Vuillot, Debroy, Crosson, Pryadko, Groues</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3173745016"/>
                  </a:ext>
                </a:extLst>
              </a:tr>
              <a:tr h="209550">
                <a:tc>
                  <a:txBody>
                    <a:bodyPr/>
                    <a:lstStyle/>
                    <a:p>
                      <a:pPr algn="l" fontAlgn="b"/>
                      <a:r>
                        <a:rPr lang="en-US" sz="1800" b="1" i="0" u="none" strike="noStrike">
                          <a:solidFill>
                            <a:srgbClr val="000000"/>
                          </a:solidFill>
                          <a:effectLst/>
                          <a:latin typeface="Calibri" panose="020F0502020204030204" pitchFamily="34" charset="0"/>
                        </a:rPr>
                        <a:t>Bosonic/CV coding</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Niu</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5</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Puri, Albert, Heinze, Noh, Pantaleoni</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359543511"/>
                  </a:ext>
                </a:extLst>
              </a:tr>
              <a:tr h="209550">
                <a:tc>
                  <a:txBody>
                    <a:bodyPr/>
                    <a:lstStyle/>
                    <a:p>
                      <a:pPr algn="l" fontAlgn="b"/>
                      <a:r>
                        <a:rPr lang="en-US" sz="1800" b="1" i="0" u="none" strike="noStrike">
                          <a:solidFill>
                            <a:srgbClr val="000000"/>
                          </a:solidFill>
                          <a:effectLst/>
                          <a:latin typeface="Calibri" panose="020F0502020204030204" pitchFamily="34" charset="0"/>
                        </a:rPr>
                        <a:t>Holography &amp; QEC</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Harlow, Yoshida, Pastawski, Swingle</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1</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Cubbitt</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2819965446"/>
                  </a:ext>
                </a:extLst>
              </a:tr>
              <a:tr h="209550">
                <a:tc>
                  <a:txBody>
                    <a:bodyPr/>
                    <a:lstStyle/>
                    <a:p>
                      <a:pPr algn="l" fontAlgn="b"/>
                      <a:r>
                        <a:rPr lang="en-US" sz="1800" b="1" i="0" u="none" strike="noStrike">
                          <a:solidFill>
                            <a:srgbClr val="000000"/>
                          </a:solidFill>
                          <a:effectLst/>
                          <a:latin typeface="Calibri" panose="020F0502020204030204" pitchFamily="34" charset="0"/>
                        </a:rPr>
                        <a:t>General coding</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Kastoryano, Nezami</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1</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Nezami</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2635927314"/>
                  </a:ext>
                </a:extLst>
              </a:tr>
              <a:tr h="209550">
                <a:tc>
                  <a:txBody>
                    <a:bodyPr/>
                    <a:lstStyle/>
                    <a:p>
                      <a:pPr algn="l" fontAlgn="b"/>
                      <a:r>
                        <a:rPr lang="en-US" sz="1800" b="1" i="0" u="none" strike="noStrike" dirty="0">
                          <a:solidFill>
                            <a:srgbClr val="000000"/>
                          </a:solidFill>
                          <a:effectLst/>
                          <a:latin typeface="Calibri" panose="020F0502020204030204" pitchFamily="34" charset="0"/>
                        </a:rPr>
                        <a:t>Circuits/algorithms</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3</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Koenig, Kim, Benjamin</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292413838"/>
                  </a:ext>
                </a:extLst>
              </a:tr>
              <a:tr h="209550">
                <a:tc>
                  <a:txBody>
                    <a:bodyPr/>
                    <a:lstStyle/>
                    <a:p>
                      <a:pPr algn="l" fontAlgn="b"/>
                      <a:r>
                        <a:rPr lang="en-US" sz="1800" b="1" i="0" u="none" strike="noStrike">
                          <a:solidFill>
                            <a:srgbClr val="000000"/>
                          </a:solidFill>
                          <a:effectLst/>
                          <a:latin typeface="Calibri" panose="020F0502020204030204" pitchFamily="34" charset="0"/>
                        </a:rPr>
                        <a:t>QEC for sensing</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Cappellaro</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1</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Jiang</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037124728"/>
                  </a:ext>
                </a:extLst>
              </a:tr>
              <a:tr h="209550">
                <a:tc>
                  <a:txBody>
                    <a:bodyPr/>
                    <a:lstStyle/>
                    <a:p>
                      <a:pPr algn="l" fontAlgn="b"/>
                      <a:r>
                        <a:rPr lang="en-US" sz="1800" b="1" i="0" u="none" strike="noStrike">
                          <a:solidFill>
                            <a:srgbClr val="000000"/>
                          </a:solidFill>
                          <a:effectLst/>
                          <a:latin typeface="Calibri" panose="020F0502020204030204" pitchFamily="34" charset="0"/>
                        </a:rPr>
                        <a:t>AQC</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Lidar</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1</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Marvian</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723783494"/>
                  </a:ext>
                </a:extLst>
              </a:tr>
              <a:tr h="209550">
                <a:tc>
                  <a:txBody>
                    <a:bodyPr/>
                    <a:lstStyle/>
                    <a:p>
                      <a:pPr algn="l" fontAlgn="b"/>
                      <a:r>
                        <a:rPr lang="en-US" sz="1800" b="1" i="0" u="none" strike="noStrike">
                          <a:solidFill>
                            <a:srgbClr val="000000"/>
                          </a:solidFill>
                          <a:effectLst/>
                          <a:latin typeface="Calibri" panose="020F0502020204030204" pitchFamily="34" charset="0"/>
                        </a:rPr>
                        <a:t>Quantum control</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1</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Biercuk</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2911707178"/>
                  </a:ext>
                </a:extLst>
              </a:tr>
              <a:tr h="209550">
                <a:tc>
                  <a:txBody>
                    <a:bodyPr/>
                    <a:lstStyle/>
                    <a:p>
                      <a:pPr algn="l" fontAlgn="b"/>
                      <a:r>
                        <a:rPr lang="en-US" sz="1800" b="1" i="0" u="none" strike="noStrike">
                          <a:solidFill>
                            <a:srgbClr val="000000"/>
                          </a:solidFill>
                          <a:effectLst/>
                          <a:latin typeface="Calibri" panose="020F0502020204030204" pitchFamily="34" charset="0"/>
                        </a:rPr>
                        <a:t>Overview</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25400" cap="flat" cmpd="dbl" algn="ctr">
                      <a:solidFill>
                        <a:srgbClr val="4472C4"/>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Preskill</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0</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dirty="0">
                          <a:solidFill>
                            <a:srgbClr val="3F3F76"/>
                          </a:solidFill>
                          <a:effectLst/>
                          <a:latin typeface="Calibri" panose="020F0502020204030204" pitchFamily="34" charset="0"/>
                        </a:rPr>
                        <a:t> </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3077691581"/>
                  </a:ext>
                </a:extLst>
              </a:tr>
            </a:tbl>
          </a:graphicData>
        </a:graphic>
      </p:graphicFrame>
      <p:sp>
        <p:nvSpPr>
          <p:cNvPr id="13" name="Rectangle 12">
            <a:extLst>
              <a:ext uri="{FF2B5EF4-FFF2-40B4-BE49-F238E27FC236}">
                <a16:creationId xmlns:a16="http://schemas.microsoft.com/office/drawing/2014/main" id="{92CB224C-93FE-8817-9A3A-5457D4B48C40}"/>
              </a:ext>
            </a:extLst>
          </p:cNvPr>
          <p:cNvSpPr/>
          <p:nvPr/>
        </p:nvSpPr>
        <p:spPr>
          <a:xfrm>
            <a:off x="3502148" y="-91155"/>
            <a:ext cx="5187767"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PAST QEC CONFERENCES</a:t>
            </a:r>
          </a:p>
        </p:txBody>
      </p:sp>
      <p:sp>
        <p:nvSpPr>
          <p:cNvPr id="17" name="TextBox 16">
            <a:extLst>
              <a:ext uri="{FF2B5EF4-FFF2-40B4-BE49-F238E27FC236}">
                <a16:creationId xmlns:a16="http://schemas.microsoft.com/office/drawing/2014/main" id="{6171BF68-6E4C-533D-5411-D92C52734D1A}"/>
              </a:ext>
            </a:extLst>
          </p:cNvPr>
          <p:cNvSpPr txBox="1"/>
          <p:nvPr/>
        </p:nvSpPr>
        <p:spPr>
          <a:xfrm>
            <a:off x="-20933" y="6550223"/>
            <a:ext cx="4075242" cy="307777"/>
          </a:xfrm>
          <a:prstGeom prst="rect">
            <a:avLst/>
          </a:prstGeom>
          <a:noFill/>
        </p:spPr>
        <p:txBody>
          <a:bodyPr wrap="square">
            <a:spAutoFit/>
          </a:bodyPr>
          <a:lstStyle/>
          <a:p>
            <a:r>
              <a:rPr lang="en-US" sz="1400" dirty="0">
                <a:solidFill>
                  <a:srgbClr val="00B050"/>
                </a:solidFill>
              </a:rPr>
              <a:t>Some material from: J. </a:t>
            </a:r>
            <a:r>
              <a:rPr lang="en-US" sz="1400" dirty="0" err="1">
                <a:solidFill>
                  <a:srgbClr val="00B050"/>
                </a:solidFill>
              </a:rPr>
              <a:t>Preskill</a:t>
            </a:r>
            <a:r>
              <a:rPr lang="en-US" sz="1400" dirty="0">
                <a:solidFill>
                  <a:srgbClr val="00B050"/>
                </a:solidFill>
              </a:rPr>
              <a:t>, QEC 2017 talk</a:t>
            </a:r>
          </a:p>
        </p:txBody>
      </p:sp>
      <p:sp>
        <p:nvSpPr>
          <p:cNvPr id="2" name="Rectangle 1">
            <a:extLst>
              <a:ext uri="{FF2B5EF4-FFF2-40B4-BE49-F238E27FC236}">
                <a16:creationId xmlns:a16="http://schemas.microsoft.com/office/drawing/2014/main" id="{15C32F64-104B-3ED7-1C00-505A3986E39C}"/>
              </a:ext>
            </a:extLst>
          </p:cNvPr>
          <p:cNvSpPr/>
          <p:nvPr/>
        </p:nvSpPr>
        <p:spPr>
          <a:xfrm>
            <a:off x="6976533" y="616731"/>
            <a:ext cx="4656667" cy="550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40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2DAB274D-3F84-DF75-90B2-503C8F9E4230}"/>
              </a:ext>
            </a:extLst>
          </p:cNvPr>
          <p:cNvGraphicFramePr>
            <a:graphicFrameLocks noGrp="1"/>
          </p:cNvGraphicFramePr>
          <p:nvPr/>
        </p:nvGraphicFramePr>
        <p:xfrm>
          <a:off x="759669" y="740910"/>
          <a:ext cx="10672661" cy="5294630"/>
        </p:xfrm>
        <a:graphic>
          <a:graphicData uri="http://schemas.openxmlformats.org/drawingml/2006/table">
            <a:tbl>
              <a:tblPr/>
              <a:tblGrid>
                <a:gridCol w="1947245">
                  <a:extLst>
                    <a:ext uri="{9D8B030D-6E8A-4147-A177-3AD203B41FA5}">
                      <a16:colId xmlns:a16="http://schemas.microsoft.com/office/drawing/2014/main" val="1499383992"/>
                    </a:ext>
                  </a:extLst>
                </a:gridCol>
                <a:gridCol w="464457">
                  <a:extLst>
                    <a:ext uri="{9D8B030D-6E8A-4147-A177-3AD203B41FA5}">
                      <a16:colId xmlns:a16="http://schemas.microsoft.com/office/drawing/2014/main" val="185649511"/>
                    </a:ext>
                  </a:extLst>
                </a:gridCol>
                <a:gridCol w="3817251">
                  <a:extLst>
                    <a:ext uri="{9D8B030D-6E8A-4147-A177-3AD203B41FA5}">
                      <a16:colId xmlns:a16="http://schemas.microsoft.com/office/drawing/2014/main" val="162793010"/>
                    </a:ext>
                  </a:extLst>
                </a:gridCol>
                <a:gridCol w="426906">
                  <a:extLst>
                    <a:ext uri="{9D8B030D-6E8A-4147-A177-3AD203B41FA5}">
                      <a16:colId xmlns:a16="http://schemas.microsoft.com/office/drawing/2014/main" val="4047544673"/>
                    </a:ext>
                  </a:extLst>
                </a:gridCol>
                <a:gridCol w="4016802">
                  <a:extLst>
                    <a:ext uri="{9D8B030D-6E8A-4147-A177-3AD203B41FA5}">
                      <a16:colId xmlns:a16="http://schemas.microsoft.com/office/drawing/2014/main" val="2276599002"/>
                    </a:ext>
                  </a:extLst>
                </a:gridCol>
              </a:tblGrid>
              <a:tr h="184150">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B2B2B2"/>
                      </a:solidFill>
                      <a:prstDash val="solid"/>
                      <a:round/>
                      <a:headEnd type="none" w="med" len="med"/>
                      <a:tailEnd type="none" w="med" len="med"/>
                    </a:lnR>
                    <a:lnT>
                      <a:noFill/>
                    </a:lnT>
                    <a:lnB w="6350" cap="flat" cmpd="sng" algn="ctr">
                      <a:solidFill>
                        <a:srgbClr val="4472C4"/>
                      </a:solidFill>
                      <a:prstDash val="solid"/>
                      <a:round/>
                      <a:headEnd type="none" w="med" len="med"/>
                      <a:tailEnd type="none" w="med" len="med"/>
                    </a:lnB>
                  </a:tcPr>
                </a:tc>
                <a:tc gridSpan="2">
                  <a:txBody>
                    <a:bodyPr/>
                    <a:lstStyle/>
                    <a:p>
                      <a:pPr algn="ctr" fontAlgn="b"/>
                      <a:r>
                        <a:rPr lang="en-US" sz="1800" b="1" i="0" u="none" strike="noStrike">
                          <a:solidFill>
                            <a:srgbClr val="000000"/>
                          </a:solidFill>
                          <a:effectLst/>
                          <a:latin typeface="Calibri" panose="020F0502020204030204" pitchFamily="34" charset="0"/>
                        </a:rPr>
                        <a:t>QEC 2017</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hMerge="1">
                  <a:txBody>
                    <a:bodyPr/>
                    <a:lstStyle/>
                    <a:p>
                      <a:endParaRPr lang="en-US"/>
                    </a:p>
                  </a:txBody>
                  <a:tcPr/>
                </a:tc>
                <a:tc gridSpan="2">
                  <a:txBody>
                    <a:bodyPr/>
                    <a:lstStyle/>
                    <a:p>
                      <a:pPr algn="ctr" fontAlgn="b"/>
                      <a:r>
                        <a:rPr lang="en-US" sz="1800" b="1" i="0" u="none" strike="noStrike">
                          <a:solidFill>
                            <a:srgbClr val="3F3F76"/>
                          </a:solidFill>
                          <a:effectLst/>
                          <a:latin typeface="Calibri" panose="020F0502020204030204" pitchFamily="34" charset="0"/>
                        </a:rPr>
                        <a:t>QEC 2019</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hMerge="1">
                  <a:txBody>
                    <a:bodyPr/>
                    <a:lstStyle/>
                    <a:p>
                      <a:endParaRPr lang="en-US"/>
                    </a:p>
                  </a:txBody>
                  <a:tcPr/>
                </a:tc>
                <a:extLst>
                  <a:ext uri="{0D108BD9-81ED-4DB2-BD59-A6C34878D82A}">
                    <a16:rowId xmlns:a16="http://schemas.microsoft.com/office/drawing/2014/main" val="4228322526"/>
                  </a:ext>
                </a:extLst>
              </a:tr>
              <a:tr h="374650">
                <a:tc>
                  <a:txBody>
                    <a:bodyPr/>
                    <a:lstStyle/>
                    <a:p>
                      <a:pPr algn="l" fontAlgn="b"/>
                      <a:r>
                        <a:rPr lang="en-US" sz="1800" b="1" i="0" u="none" strike="noStrike">
                          <a:solidFill>
                            <a:srgbClr val="000000"/>
                          </a:solidFill>
                          <a:effectLst/>
                          <a:latin typeface="Calibri" panose="020F0502020204030204" pitchFamily="34" charset="0"/>
                        </a:rPr>
                        <a:t>Topological codes</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Yoder, Jones, Litinski, Browne, Terhal, Kubica, Beverland, B. Brown, Krishna</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6</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sv-SE" sz="1800" b="0" i="0" u="none" strike="noStrike">
                          <a:solidFill>
                            <a:srgbClr val="3F3F76"/>
                          </a:solidFill>
                          <a:effectLst/>
                          <a:latin typeface="Calibri" panose="020F0502020204030204" pitchFamily="34" charset="0"/>
                        </a:rPr>
                        <a:t>Litinski, Takita, Chubb, Tuckett, B. Brown, Kubica</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025936450"/>
                  </a:ext>
                </a:extLst>
              </a:tr>
              <a:tr h="381000">
                <a:tc>
                  <a:txBody>
                    <a:bodyPr/>
                    <a:lstStyle/>
                    <a:p>
                      <a:pPr algn="l" fontAlgn="b"/>
                      <a:r>
                        <a:rPr lang="en-US" sz="1800" b="1" i="0" u="none" strike="noStrike">
                          <a:solidFill>
                            <a:srgbClr val="000000"/>
                          </a:solidFill>
                          <a:effectLst/>
                          <a:latin typeface="Calibri" panose="020F0502020204030204" pitchFamily="34" charset="0"/>
                        </a:rPr>
                        <a:t>General fault tolerance</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dirty="0" err="1">
                          <a:solidFill>
                            <a:srgbClr val="000000"/>
                          </a:solidFill>
                          <a:effectLst/>
                          <a:latin typeface="Calibri" panose="020F0502020204030204" pitchFamily="34" charset="0"/>
                        </a:rPr>
                        <a:t>Flammia</a:t>
                      </a:r>
                      <a:r>
                        <a:rPr lang="en-US" sz="1800" b="0" i="0" u="none" strike="noStrike" dirty="0">
                          <a:solidFill>
                            <a:srgbClr val="000000"/>
                          </a:solidFill>
                          <a:effectLst/>
                          <a:latin typeface="Calibri" panose="020F0502020204030204" pitchFamily="34" charset="0"/>
                        </a:rPr>
                        <a:t>, Gottesman, </a:t>
                      </a:r>
                      <a:r>
                        <a:rPr lang="en-US" sz="1800" b="0" i="0" u="none" strike="noStrike" dirty="0" err="1">
                          <a:solidFill>
                            <a:srgbClr val="000000"/>
                          </a:solidFill>
                          <a:effectLst/>
                          <a:latin typeface="Calibri" panose="020F0502020204030204" pitchFamily="34" charset="0"/>
                        </a:rPr>
                        <a:t>Bravyi</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Haah</a:t>
                      </a:r>
                      <a:r>
                        <a:rPr lang="en-US" sz="1800" b="0" i="0" u="none" strike="noStrike" dirty="0">
                          <a:solidFill>
                            <a:srgbClr val="000000"/>
                          </a:solidFill>
                          <a:effectLst/>
                          <a:latin typeface="Calibri" panose="020F0502020204030204" pitchFamily="34" charset="0"/>
                        </a:rPr>
                        <a:t>, Fowler, Campbell, Poulin, Chao</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3</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Beverland, N. Brown, Babbush</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528793419"/>
                  </a:ext>
                </a:extLst>
              </a:tr>
              <a:tr h="749300">
                <a:tc>
                  <a:txBody>
                    <a:bodyPr/>
                    <a:lstStyle/>
                    <a:p>
                      <a:pPr algn="l" fontAlgn="b"/>
                      <a:r>
                        <a:rPr lang="en-US" sz="1800" b="1" i="0" u="none" strike="noStrike">
                          <a:solidFill>
                            <a:srgbClr val="000000"/>
                          </a:solidFill>
                          <a:effectLst/>
                          <a:latin typeface="Calibri" panose="020F0502020204030204" pitchFamily="34" charset="0"/>
                        </a:rPr>
                        <a:t>Experiments &amp; platforms</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dirty="0" err="1">
                          <a:solidFill>
                            <a:srgbClr val="000000"/>
                          </a:solidFill>
                          <a:effectLst/>
                          <a:latin typeface="Calibri" panose="020F0502020204030204" pitchFamily="34" charset="0"/>
                        </a:rPr>
                        <a:t>Taminlau</a:t>
                      </a:r>
                      <a:r>
                        <a:rPr lang="en-US" sz="1800" b="0" i="0" u="none" strike="noStrike" dirty="0">
                          <a:solidFill>
                            <a:srgbClr val="000000"/>
                          </a:solidFill>
                          <a:effectLst/>
                          <a:latin typeface="Calibri" panose="020F0502020204030204" pitchFamily="34" charset="0"/>
                        </a:rPr>
                        <a:t> (NV centers), Martinis (SC circuits), Paik (SC circuits), </a:t>
                      </a:r>
                      <a:r>
                        <a:rPr lang="en-US" sz="1800" b="0" i="0" u="none" strike="noStrike" dirty="0" err="1">
                          <a:solidFill>
                            <a:srgbClr val="000000"/>
                          </a:solidFill>
                          <a:effectLst/>
                          <a:latin typeface="Calibri" panose="020F0502020204030204" pitchFamily="34" charset="0"/>
                        </a:rPr>
                        <a:t>Schoelkopf</a:t>
                      </a:r>
                      <a:r>
                        <a:rPr lang="en-US" sz="1800" b="0" i="0" u="none" strike="noStrike" dirty="0">
                          <a:solidFill>
                            <a:srgbClr val="000000"/>
                          </a:solidFill>
                          <a:effectLst/>
                          <a:latin typeface="Calibri" panose="020F0502020204030204" pitchFamily="34" charset="0"/>
                        </a:rPr>
                        <a:t> (SC circuits), </a:t>
                      </a:r>
                      <a:r>
                        <a:rPr lang="en-US" sz="1800" b="0" i="0" u="none" strike="noStrike" dirty="0" err="1">
                          <a:solidFill>
                            <a:srgbClr val="000000"/>
                          </a:solidFill>
                          <a:effectLst/>
                          <a:latin typeface="Calibri" panose="020F0502020204030204" pitchFamily="34" charset="0"/>
                        </a:rPr>
                        <a:t>Linke</a:t>
                      </a:r>
                      <a:r>
                        <a:rPr lang="en-US" sz="1800" b="0" i="0" u="none" strike="noStrike" dirty="0">
                          <a:solidFill>
                            <a:srgbClr val="000000"/>
                          </a:solidFill>
                          <a:effectLst/>
                          <a:latin typeface="Calibri" panose="020F0502020204030204" pitchFamily="34" charset="0"/>
                        </a:rPr>
                        <a:t> (ions), Marinelli (ions), Gutierrez (ions), </a:t>
                      </a:r>
                      <a:r>
                        <a:rPr lang="en-US" sz="1800" b="0" i="0" u="none" strike="noStrike" dirty="0" err="1">
                          <a:solidFill>
                            <a:srgbClr val="000000"/>
                          </a:solidFill>
                          <a:effectLst/>
                          <a:latin typeface="Calibri" panose="020F0502020204030204" pitchFamily="34" charset="0"/>
                        </a:rPr>
                        <a:t>Flühmann</a:t>
                      </a:r>
                      <a:r>
                        <a:rPr lang="en-US" sz="1800" b="0" i="0" u="none" strike="noStrike" dirty="0">
                          <a:solidFill>
                            <a:srgbClr val="000000"/>
                          </a:solidFill>
                          <a:effectLst/>
                          <a:latin typeface="Calibri" panose="020F0502020204030204" pitchFamily="34" charset="0"/>
                        </a:rPr>
                        <a:t> (ions)</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3</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it-IT" sz="1800" b="0" i="0" u="none" strike="noStrike">
                          <a:solidFill>
                            <a:srgbClr val="3F3F76"/>
                          </a:solidFill>
                          <a:effectLst/>
                          <a:latin typeface="Calibri" panose="020F0502020204030204" pitchFamily="34" charset="0"/>
                        </a:rPr>
                        <a:t>Home (ions), Cai (silicon), Boter (silicon)</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364103613"/>
                  </a:ext>
                </a:extLst>
              </a:tr>
              <a:tr h="381000">
                <a:tc>
                  <a:txBody>
                    <a:bodyPr/>
                    <a:lstStyle/>
                    <a:p>
                      <a:pPr algn="l" fontAlgn="b"/>
                      <a:r>
                        <a:rPr lang="en-US" sz="1800" b="1" i="0" u="none" strike="noStrike">
                          <a:solidFill>
                            <a:srgbClr val="000000"/>
                          </a:solidFill>
                          <a:effectLst/>
                          <a:latin typeface="Calibri" panose="020F0502020204030204" pitchFamily="34" charset="0"/>
                        </a:rPr>
                        <a:t>QLDPC</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9</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Panteleev, Fawzi, Krishna, Breuckmann, Vuillot, Debroy, Crosson, Pryadko, Groues</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3173745016"/>
                  </a:ext>
                </a:extLst>
              </a:tr>
              <a:tr h="209550">
                <a:tc>
                  <a:txBody>
                    <a:bodyPr/>
                    <a:lstStyle/>
                    <a:p>
                      <a:pPr algn="l" fontAlgn="b"/>
                      <a:r>
                        <a:rPr lang="en-US" sz="1800" b="1" i="0" u="none" strike="noStrike">
                          <a:solidFill>
                            <a:srgbClr val="000000"/>
                          </a:solidFill>
                          <a:effectLst/>
                          <a:latin typeface="Calibri" panose="020F0502020204030204" pitchFamily="34" charset="0"/>
                        </a:rPr>
                        <a:t>Bosonic/CV coding</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Niu</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5</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Puri, Albert, Heinze, Noh, Pantaleoni</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359543511"/>
                  </a:ext>
                </a:extLst>
              </a:tr>
              <a:tr h="209550">
                <a:tc>
                  <a:txBody>
                    <a:bodyPr/>
                    <a:lstStyle/>
                    <a:p>
                      <a:pPr algn="l" fontAlgn="b"/>
                      <a:r>
                        <a:rPr lang="en-US" sz="1800" b="1" i="0" u="none" strike="noStrike">
                          <a:solidFill>
                            <a:srgbClr val="000000"/>
                          </a:solidFill>
                          <a:effectLst/>
                          <a:latin typeface="Calibri" panose="020F0502020204030204" pitchFamily="34" charset="0"/>
                        </a:rPr>
                        <a:t>Holography &amp; QEC</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Harlow, Yoshida, Pastawski, Swingle</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1</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Cubbitt</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2819965446"/>
                  </a:ext>
                </a:extLst>
              </a:tr>
              <a:tr h="209550">
                <a:tc>
                  <a:txBody>
                    <a:bodyPr/>
                    <a:lstStyle/>
                    <a:p>
                      <a:pPr algn="l" fontAlgn="b"/>
                      <a:r>
                        <a:rPr lang="en-US" sz="1800" b="1" i="0" u="none" strike="noStrike">
                          <a:solidFill>
                            <a:srgbClr val="000000"/>
                          </a:solidFill>
                          <a:effectLst/>
                          <a:latin typeface="Calibri" panose="020F0502020204030204" pitchFamily="34" charset="0"/>
                        </a:rPr>
                        <a:t>General coding</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Kastoryano, Nezami</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1</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Nezami</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2635927314"/>
                  </a:ext>
                </a:extLst>
              </a:tr>
              <a:tr h="209550">
                <a:tc>
                  <a:txBody>
                    <a:bodyPr/>
                    <a:lstStyle/>
                    <a:p>
                      <a:pPr algn="l" fontAlgn="b"/>
                      <a:r>
                        <a:rPr lang="en-US" sz="1800" b="1" i="0" u="none" strike="noStrike" dirty="0">
                          <a:solidFill>
                            <a:srgbClr val="000000"/>
                          </a:solidFill>
                          <a:effectLst/>
                          <a:latin typeface="Calibri" panose="020F0502020204030204" pitchFamily="34" charset="0"/>
                        </a:rPr>
                        <a:t>Circuits/algorithms</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3</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Koenig, Kim, Benjamin</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292413838"/>
                  </a:ext>
                </a:extLst>
              </a:tr>
              <a:tr h="209550">
                <a:tc>
                  <a:txBody>
                    <a:bodyPr/>
                    <a:lstStyle/>
                    <a:p>
                      <a:pPr algn="l" fontAlgn="b"/>
                      <a:r>
                        <a:rPr lang="en-US" sz="1800" b="1" i="0" u="none" strike="noStrike">
                          <a:solidFill>
                            <a:srgbClr val="000000"/>
                          </a:solidFill>
                          <a:effectLst/>
                          <a:latin typeface="Calibri" panose="020F0502020204030204" pitchFamily="34" charset="0"/>
                        </a:rPr>
                        <a:t>QEC for sensing</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Cappellaro</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1</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Jiang</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1037124728"/>
                  </a:ext>
                </a:extLst>
              </a:tr>
              <a:tr h="209550">
                <a:tc>
                  <a:txBody>
                    <a:bodyPr/>
                    <a:lstStyle/>
                    <a:p>
                      <a:pPr algn="l" fontAlgn="b"/>
                      <a:r>
                        <a:rPr lang="en-US" sz="1800" b="1" i="0" u="none" strike="noStrike">
                          <a:solidFill>
                            <a:srgbClr val="000000"/>
                          </a:solidFill>
                          <a:effectLst/>
                          <a:latin typeface="Calibri" panose="020F0502020204030204" pitchFamily="34" charset="0"/>
                        </a:rPr>
                        <a:t>AQC</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Lidar</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1</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Marvian</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723783494"/>
                  </a:ext>
                </a:extLst>
              </a:tr>
              <a:tr h="209550">
                <a:tc>
                  <a:txBody>
                    <a:bodyPr/>
                    <a:lstStyle/>
                    <a:p>
                      <a:pPr algn="l" fontAlgn="b"/>
                      <a:r>
                        <a:rPr lang="en-US" sz="1800" b="1" i="0" u="none" strike="noStrike">
                          <a:solidFill>
                            <a:srgbClr val="000000"/>
                          </a:solidFill>
                          <a:effectLst/>
                          <a:latin typeface="Calibri" panose="020F0502020204030204" pitchFamily="34" charset="0"/>
                        </a:rPr>
                        <a:t>Quantum control</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1</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a:solidFill>
                            <a:srgbClr val="3F3F76"/>
                          </a:solidFill>
                          <a:effectLst/>
                          <a:latin typeface="Calibri" panose="020F0502020204030204" pitchFamily="34" charset="0"/>
                        </a:rPr>
                        <a:t>Biercuk</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2911707178"/>
                  </a:ext>
                </a:extLst>
              </a:tr>
              <a:tr h="209550">
                <a:tc>
                  <a:txBody>
                    <a:bodyPr/>
                    <a:lstStyle/>
                    <a:p>
                      <a:pPr algn="l" fontAlgn="b"/>
                      <a:r>
                        <a:rPr lang="en-US" sz="1800" b="1" i="0" u="none" strike="noStrike">
                          <a:solidFill>
                            <a:srgbClr val="000000"/>
                          </a:solidFill>
                          <a:effectLst/>
                          <a:latin typeface="Calibri" panose="020F0502020204030204" pitchFamily="34" charset="0"/>
                        </a:rPr>
                        <a:t>Overview</a:t>
                      </a:r>
                    </a:p>
                  </a:txBody>
                  <a:tcPr marL="6350" marR="6350" marT="6350" marB="0" anchor="b">
                    <a:lnL>
                      <a:noFill/>
                    </a:lnL>
                    <a:lnR w="6350" cap="flat" cmpd="sng" algn="ctr">
                      <a:solidFill>
                        <a:srgbClr val="B2B2B2"/>
                      </a:solidFill>
                      <a:prstDash val="solid"/>
                      <a:round/>
                      <a:headEnd type="none" w="med" len="med"/>
                      <a:tailEnd type="none" w="med" len="med"/>
                    </a:lnR>
                    <a:lnT w="6350" cap="flat" cmpd="sng" algn="ctr">
                      <a:solidFill>
                        <a:srgbClr val="4472C4"/>
                      </a:solidFill>
                      <a:prstDash val="solid"/>
                      <a:round/>
                      <a:headEnd type="none" w="med" len="med"/>
                      <a:tailEnd type="none" w="med" len="med"/>
                    </a:lnT>
                    <a:lnB w="25400" cap="flat" cmpd="dbl" algn="ctr">
                      <a:solidFill>
                        <a:srgbClr val="4472C4"/>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latin typeface="Calibri" panose="020F0502020204030204" pitchFamily="34" charset="0"/>
                        </a:rPr>
                        <a:t>Preskill</a:t>
                      </a:r>
                    </a:p>
                  </a:txBody>
                  <a:tcPr marL="6350" marR="6350" marT="6350" marB="0" anchor="b">
                    <a:lnL w="6350" cap="flat" cmpd="sng" algn="ctr">
                      <a:solidFill>
                        <a:srgbClr val="B2B2B2"/>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FFFCC"/>
                    </a:solidFill>
                  </a:tcPr>
                </a:tc>
                <a:tc>
                  <a:txBody>
                    <a:bodyPr/>
                    <a:lstStyle/>
                    <a:p>
                      <a:pPr algn="ctr" fontAlgn="b"/>
                      <a:r>
                        <a:rPr lang="en-US" sz="1800" b="1" i="0" u="none" strike="noStrike">
                          <a:solidFill>
                            <a:srgbClr val="3F3F76"/>
                          </a:solidFill>
                          <a:effectLst/>
                          <a:latin typeface="Calibri" panose="020F0502020204030204" pitchFamily="34" charset="0"/>
                        </a:rPr>
                        <a:t>0</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1800" b="0" i="0" u="none" strike="noStrike" dirty="0">
                          <a:solidFill>
                            <a:srgbClr val="3F3F76"/>
                          </a:solidFill>
                          <a:effectLst/>
                          <a:latin typeface="Calibri" panose="020F0502020204030204" pitchFamily="34" charset="0"/>
                        </a:rPr>
                        <a:t> </a:t>
                      </a:r>
                    </a:p>
                  </a:txBody>
                  <a:tcPr marL="6350" marR="6350" marT="6350"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3077691581"/>
                  </a:ext>
                </a:extLst>
              </a:tr>
            </a:tbl>
          </a:graphicData>
        </a:graphic>
      </p:graphicFrame>
      <p:sp>
        <p:nvSpPr>
          <p:cNvPr id="13" name="Rectangle 12">
            <a:extLst>
              <a:ext uri="{FF2B5EF4-FFF2-40B4-BE49-F238E27FC236}">
                <a16:creationId xmlns:a16="http://schemas.microsoft.com/office/drawing/2014/main" id="{92CB224C-93FE-8817-9A3A-5457D4B48C40}"/>
              </a:ext>
            </a:extLst>
          </p:cNvPr>
          <p:cNvSpPr/>
          <p:nvPr/>
        </p:nvSpPr>
        <p:spPr>
          <a:xfrm>
            <a:off x="3502148" y="-91155"/>
            <a:ext cx="5187767"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PAST QEC CONFERENCES</a:t>
            </a:r>
          </a:p>
        </p:txBody>
      </p:sp>
      <p:sp>
        <p:nvSpPr>
          <p:cNvPr id="17" name="TextBox 16">
            <a:extLst>
              <a:ext uri="{FF2B5EF4-FFF2-40B4-BE49-F238E27FC236}">
                <a16:creationId xmlns:a16="http://schemas.microsoft.com/office/drawing/2014/main" id="{6171BF68-6E4C-533D-5411-D92C52734D1A}"/>
              </a:ext>
            </a:extLst>
          </p:cNvPr>
          <p:cNvSpPr txBox="1"/>
          <p:nvPr/>
        </p:nvSpPr>
        <p:spPr>
          <a:xfrm>
            <a:off x="-20933" y="6550223"/>
            <a:ext cx="4075242" cy="307777"/>
          </a:xfrm>
          <a:prstGeom prst="rect">
            <a:avLst/>
          </a:prstGeom>
          <a:noFill/>
        </p:spPr>
        <p:txBody>
          <a:bodyPr wrap="square">
            <a:spAutoFit/>
          </a:bodyPr>
          <a:lstStyle/>
          <a:p>
            <a:r>
              <a:rPr lang="en-US" sz="1400" dirty="0">
                <a:solidFill>
                  <a:srgbClr val="00B050"/>
                </a:solidFill>
              </a:rPr>
              <a:t>Some material from: J. </a:t>
            </a:r>
            <a:r>
              <a:rPr lang="en-US" sz="1400" dirty="0" err="1">
                <a:solidFill>
                  <a:srgbClr val="00B050"/>
                </a:solidFill>
              </a:rPr>
              <a:t>Preskill</a:t>
            </a:r>
            <a:r>
              <a:rPr lang="en-US" sz="1400" dirty="0">
                <a:solidFill>
                  <a:srgbClr val="00B050"/>
                </a:solidFill>
              </a:rPr>
              <a:t>, QEC 2017 talk</a:t>
            </a:r>
          </a:p>
        </p:txBody>
      </p:sp>
    </p:spTree>
    <p:extLst>
      <p:ext uri="{BB962C8B-B14F-4D97-AF65-F5344CB8AC3E}">
        <p14:creationId xmlns:p14="http://schemas.microsoft.com/office/powerpoint/2010/main" val="229238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7F2B2C-96AA-BD5A-D177-FFBA434D3D9E}"/>
              </a:ext>
            </a:extLst>
          </p:cNvPr>
          <p:cNvPicPr>
            <a:picLocks noChangeAspect="1"/>
          </p:cNvPicPr>
          <p:nvPr/>
        </p:nvPicPr>
        <p:blipFill>
          <a:blip r:embed="rId2"/>
          <a:stretch>
            <a:fillRect/>
          </a:stretch>
        </p:blipFill>
        <p:spPr>
          <a:xfrm>
            <a:off x="762948" y="4250084"/>
            <a:ext cx="5968055" cy="2587137"/>
          </a:xfrm>
          <a:prstGeom prst="rect">
            <a:avLst/>
          </a:prstGeom>
        </p:spPr>
      </p:pic>
      <p:pic>
        <p:nvPicPr>
          <p:cNvPr id="24" name="Picture 23">
            <a:extLst>
              <a:ext uri="{FF2B5EF4-FFF2-40B4-BE49-F238E27FC236}">
                <a16:creationId xmlns:a16="http://schemas.microsoft.com/office/drawing/2014/main" id="{48F86C69-157F-2E28-0D4B-D6B3AD6FC3C1}"/>
              </a:ext>
            </a:extLst>
          </p:cNvPr>
          <p:cNvPicPr>
            <a:picLocks noChangeAspect="1"/>
          </p:cNvPicPr>
          <p:nvPr/>
        </p:nvPicPr>
        <p:blipFill>
          <a:blip r:embed="rId3"/>
          <a:stretch>
            <a:fillRect/>
          </a:stretch>
        </p:blipFill>
        <p:spPr>
          <a:xfrm>
            <a:off x="-18103" y="4821557"/>
            <a:ext cx="946641" cy="504875"/>
          </a:xfrm>
          <a:prstGeom prst="rect">
            <a:avLst/>
          </a:prstGeom>
        </p:spPr>
      </p:pic>
      <p:sp>
        <p:nvSpPr>
          <p:cNvPr id="9" name="Rectangle 8">
            <a:extLst>
              <a:ext uri="{FF2B5EF4-FFF2-40B4-BE49-F238E27FC236}">
                <a16:creationId xmlns:a16="http://schemas.microsoft.com/office/drawing/2014/main" id="{1BF5FEE3-B888-DF22-E6B7-E75315E2FDAB}"/>
              </a:ext>
            </a:extLst>
          </p:cNvPr>
          <p:cNvSpPr/>
          <p:nvPr/>
        </p:nvSpPr>
        <p:spPr>
          <a:xfrm>
            <a:off x="-25401" y="-92681"/>
            <a:ext cx="7247466"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a:ln/>
                <a:solidFill>
                  <a:srgbClr val="C00000"/>
                </a:solidFill>
                <a:latin typeface="+mj-lt"/>
              </a:rPr>
              <a:t>SURFACE CODE: NEW FRIENDS</a:t>
            </a:r>
          </a:p>
        </p:txBody>
      </p:sp>
      <p:sp>
        <p:nvSpPr>
          <p:cNvPr id="16" name="Explosion: 8 Points 15">
            <a:extLst>
              <a:ext uri="{FF2B5EF4-FFF2-40B4-BE49-F238E27FC236}">
                <a16:creationId xmlns:a16="http://schemas.microsoft.com/office/drawing/2014/main" id="{861A66B6-AA37-9452-2E84-63F6A07FFA14}"/>
              </a:ext>
            </a:extLst>
          </p:cNvPr>
          <p:cNvSpPr/>
          <p:nvPr/>
        </p:nvSpPr>
        <p:spPr>
          <a:xfrm>
            <a:off x="13783733" y="2429934"/>
            <a:ext cx="1430867" cy="707886"/>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NEW</a:t>
            </a:r>
          </a:p>
        </p:txBody>
      </p:sp>
      <p:grpSp>
        <p:nvGrpSpPr>
          <p:cNvPr id="29" name="Group 28">
            <a:extLst>
              <a:ext uri="{FF2B5EF4-FFF2-40B4-BE49-F238E27FC236}">
                <a16:creationId xmlns:a16="http://schemas.microsoft.com/office/drawing/2014/main" id="{947A8180-CFDC-9A8B-CFB1-EA886242FB82}"/>
              </a:ext>
            </a:extLst>
          </p:cNvPr>
          <p:cNvGrpSpPr/>
          <p:nvPr/>
        </p:nvGrpSpPr>
        <p:grpSpPr>
          <a:xfrm>
            <a:off x="737305" y="2423209"/>
            <a:ext cx="4499002" cy="1868886"/>
            <a:chOff x="8944305" y="4147072"/>
            <a:chExt cx="4834466" cy="2008238"/>
          </a:xfrm>
        </p:grpSpPr>
        <p:pic>
          <p:nvPicPr>
            <p:cNvPr id="13" name="Picture 12">
              <a:extLst>
                <a:ext uri="{FF2B5EF4-FFF2-40B4-BE49-F238E27FC236}">
                  <a16:creationId xmlns:a16="http://schemas.microsoft.com/office/drawing/2014/main" id="{8BF9D859-93E3-8941-B44F-D913224AAA7A}"/>
                </a:ext>
              </a:extLst>
            </p:cNvPr>
            <p:cNvPicPr>
              <a:picLocks noChangeAspect="1"/>
            </p:cNvPicPr>
            <p:nvPr/>
          </p:nvPicPr>
          <p:blipFill>
            <a:blip r:embed="rId4"/>
            <a:stretch>
              <a:fillRect/>
            </a:stretch>
          </p:blipFill>
          <p:spPr>
            <a:xfrm>
              <a:off x="8944305" y="4147072"/>
              <a:ext cx="4834466" cy="2008238"/>
            </a:xfrm>
            <a:prstGeom prst="rect">
              <a:avLst/>
            </a:prstGeom>
          </p:spPr>
        </p:pic>
        <p:sp>
          <p:nvSpPr>
            <p:cNvPr id="28" name="Rectangle 27">
              <a:extLst>
                <a:ext uri="{FF2B5EF4-FFF2-40B4-BE49-F238E27FC236}">
                  <a16:creationId xmlns:a16="http://schemas.microsoft.com/office/drawing/2014/main" id="{2B42EE72-90F6-4D5F-A4AD-D9266E7F7656}"/>
                </a:ext>
              </a:extLst>
            </p:cNvPr>
            <p:cNvSpPr/>
            <p:nvPr/>
          </p:nvSpPr>
          <p:spPr>
            <a:xfrm>
              <a:off x="10558827" y="5858933"/>
              <a:ext cx="3219944" cy="296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E75BA010-4005-E920-21DC-0D4469FFD902}"/>
              </a:ext>
            </a:extLst>
          </p:cNvPr>
          <p:cNvPicPr>
            <a:picLocks noChangeAspect="1"/>
          </p:cNvPicPr>
          <p:nvPr/>
        </p:nvPicPr>
        <p:blipFill>
          <a:blip r:embed="rId3"/>
          <a:stretch>
            <a:fillRect/>
          </a:stretch>
        </p:blipFill>
        <p:spPr>
          <a:xfrm>
            <a:off x="-9636" y="2670639"/>
            <a:ext cx="946641" cy="504875"/>
          </a:xfrm>
          <a:prstGeom prst="rect">
            <a:avLst/>
          </a:prstGeom>
        </p:spPr>
      </p:pic>
      <p:grpSp>
        <p:nvGrpSpPr>
          <p:cNvPr id="35" name="Group 34">
            <a:extLst>
              <a:ext uri="{FF2B5EF4-FFF2-40B4-BE49-F238E27FC236}">
                <a16:creationId xmlns:a16="http://schemas.microsoft.com/office/drawing/2014/main" id="{E416A0EB-D67E-9D55-A6A1-88524883430D}"/>
              </a:ext>
            </a:extLst>
          </p:cNvPr>
          <p:cNvGrpSpPr/>
          <p:nvPr/>
        </p:nvGrpSpPr>
        <p:grpSpPr>
          <a:xfrm>
            <a:off x="7469590" y="4970310"/>
            <a:ext cx="3966107" cy="1860648"/>
            <a:chOff x="802253" y="1130134"/>
            <a:chExt cx="3966107" cy="1860648"/>
          </a:xfrm>
        </p:grpSpPr>
        <p:pic>
          <p:nvPicPr>
            <p:cNvPr id="5" name="Picture 4">
              <a:extLst>
                <a:ext uri="{FF2B5EF4-FFF2-40B4-BE49-F238E27FC236}">
                  <a16:creationId xmlns:a16="http://schemas.microsoft.com/office/drawing/2014/main" id="{7C4FBE9D-8676-0740-29E1-53517EFE2C08}"/>
                </a:ext>
              </a:extLst>
            </p:cNvPr>
            <p:cNvPicPr>
              <a:picLocks noChangeAspect="1"/>
            </p:cNvPicPr>
            <p:nvPr/>
          </p:nvPicPr>
          <p:blipFill>
            <a:blip r:embed="rId5"/>
            <a:stretch>
              <a:fillRect/>
            </a:stretch>
          </p:blipFill>
          <p:spPr>
            <a:xfrm>
              <a:off x="2357840" y="1130375"/>
              <a:ext cx="2178213" cy="1115297"/>
            </a:xfrm>
            <a:prstGeom prst="rect">
              <a:avLst/>
            </a:prstGeom>
          </p:spPr>
        </p:pic>
        <p:pic>
          <p:nvPicPr>
            <p:cNvPr id="7" name="Picture 6" descr="Icon&#10;&#10;Description automatically generated">
              <a:extLst>
                <a:ext uri="{FF2B5EF4-FFF2-40B4-BE49-F238E27FC236}">
                  <a16:creationId xmlns:a16="http://schemas.microsoft.com/office/drawing/2014/main" id="{A953D1E5-B8B6-233C-C908-9FFD469954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046" y="1130134"/>
              <a:ext cx="1127487" cy="1127487"/>
            </a:xfrm>
            <a:prstGeom prst="rect">
              <a:avLst/>
            </a:prstGeom>
          </p:spPr>
        </p:pic>
        <p:sp>
          <p:nvSpPr>
            <p:cNvPr id="33" name="TextBox 32">
              <a:extLst>
                <a:ext uri="{FF2B5EF4-FFF2-40B4-BE49-F238E27FC236}">
                  <a16:creationId xmlns:a16="http://schemas.microsoft.com/office/drawing/2014/main" id="{56BE66C3-F521-ABC2-02D7-11A4A3144CF8}"/>
                </a:ext>
              </a:extLst>
            </p:cNvPr>
            <p:cNvSpPr txBox="1"/>
            <p:nvPr/>
          </p:nvSpPr>
          <p:spPr>
            <a:xfrm>
              <a:off x="802253" y="2344451"/>
              <a:ext cx="3966107" cy="646331"/>
            </a:xfrm>
            <a:prstGeom prst="rect">
              <a:avLst/>
            </a:prstGeom>
            <a:noFill/>
          </p:spPr>
          <p:txBody>
            <a:bodyPr wrap="square">
              <a:spAutoFit/>
            </a:bodyPr>
            <a:lstStyle/>
            <a:p>
              <a:r>
                <a:rPr lang="en-US" dirty="0">
                  <a:solidFill>
                    <a:srgbClr val="00B050"/>
                  </a:solidFill>
                </a:rPr>
                <a:t>For references, see:</a:t>
              </a:r>
            </a:p>
            <a:p>
              <a:r>
                <a:rPr lang="en-US" dirty="0">
                  <a:solidFill>
                    <a:srgbClr val="00B050"/>
                  </a:solidFill>
                </a:rPr>
                <a:t>https://errorcorrectionzoo.org/c/surface</a:t>
              </a:r>
            </a:p>
          </p:txBody>
        </p:sp>
      </p:grpSp>
      <p:pic>
        <p:nvPicPr>
          <p:cNvPr id="15" name="Picture 14">
            <a:extLst>
              <a:ext uri="{FF2B5EF4-FFF2-40B4-BE49-F238E27FC236}">
                <a16:creationId xmlns:a16="http://schemas.microsoft.com/office/drawing/2014/main" id="{CEF077B0-41EE-C7A8-B1C6-60DF8ED3C2A4}"/>
              </a:ext>
            </a:extLst>
          </p:cNvPr>
          <p:cNvPicPr>
            <a:picLocks noChangeAspect="1"/>
          </p:cNvPicPr>
          <p:nvPr/>
        </p:nvPicPr>
        <p:blipFill rotWithShape="1">
          <a:blip r:embed="rId7"/>
          <a:srcRect b="28005"/>
          <a:stretch/>
        </p:blipFill>
        <p:spPr>
          <a:xfrm>
            <a:off x="6240329" y="43976"/>
            <a:ext cx="6015170" cy="2238270"/>
          </a:xfrm>
          <a:prstGeom prst="rect">
            <a:avLst/>
          </a:prstGeom>
        </p:spPr>
      </p:pic>
      <p:pic>
        <p:nvPicPr>
          <p:cNvPr id="26" name="Picture 25">
            <a:extLst>
              <a:ext uri="{FF2B5EF4-FFF2-40B4-BE49-F238E27FC236}">
                <a16:creationId xmlns:a16="http://schemas.microsoft.com/office/drawing/2014/main" id="{970BD81C-38EA-9F1C-24CE-9926BED4E4BC}"/>
              </a:ext>
            </a:extLst>
          </p:cNvPr>
          <p:cNvPicPr>
            <a:picLocks noChangeAspect="1"/>
          </p:cNvPicPr>
          <p:nvPr/>
        </p:nvPicPr>
        <p:blipFill>
          <a:blip r:embed="rId3"/>
          <a:stretch>
            <a:fillRect/>
          </a:stretch>
        </p:blipFill>
        <p:spPr>
          <a:xfrm>
            <a:off x="5467642" y="1123402"/>
            <a:ext cx="946641" cy="504875"/>
          </a:xfrm>
          <a:prstGeom prst="rect">
            <a:avLst/>
          </a:prstGeom>
        </p:spPr>
      </p:pic>
      <p:pic>
        <p:nvPicPr>
          <p:cNvPr id="37" name="Picture 36">
            <a:extLst>
              <a:ext uri="{FF2B5EF4-FFF2-40B4-BE49-F238E27FC236}">
                <a16:creationId xmlns:a16="http://schemas.microsoft.com/office/drawing/2014/main" id="{45F98644-899A-8C07-5779-A523BB0030D7}"/>
              </a:ext>
            </a:extLst>
          </p:cNvPr>
          <p:cNvPicPr>
            <a:picLocks noChangeAspect="1"/>
          </p:cNvPicPr>
          <p:nvPr/>
        </p:nvPicPr>
        <p:blipFill>
          <a:blip r:embed="rId8"/>
          <a:stretch>
            <a:fillRect/>
          </a:stretch>
        </p:blipFill>
        <p:spPr>
          <a:xfrm>
            <a:off x="6209995" y="4392520"/>
            <a:ext cx="4043535" cy="514907"/>
          </a:xfrm>
          <a:prstGeom prst="rect">
            <a:avLst/>
          </a:prstGeom>
        </p:spPr>
      </p:pic>
      <p:pic>
        <p:nvPicPr>
          <p:cNvPr id="40" name="Picture 39">
            <a:extLst>
              <a:ext uri="{FF2B5EF4-FFF2-40B4-BE49-F238E27FC236}">
                <a16:creationId xmlns:a16="http://schemas.microsoft.com/office/drawing/2014/main" id="{EA8A3546-2661-70C8-1099-63B0C83F82CC}"/>
              </a:ext>
            </a:extLst>
          </p:cNvPr>
          <p:cNvPicPr>
            <a:picLocks noChangeAspect="1"/>
          </p:cNvPicPr>
          <p:nvPr/>
        </p:nvPicPr>
        <p:blipFill>
          <a:blip r:embed="rId3"/>
          <a:stretch>
            <a:fillRect/>
          </a:stretch>
        </p:blipFill>
        <p:spPr>
          <a:xfrm>
            <a:off x="5467642" y="4433653"/>
            <a:ext cx="946641" cy="504875"/>
          </a:xfrm>
          <a:prstGeom prst="rect">
            <a:avLst/>
          </a:prstGeom>
        </p:spPr>
      </p:pic>
      <p:pic>
        <p:nvPicPr>
          <p:cNvPr id="45" name="Picture 44">
            <a:extLst>
              <a:ext uri="{FF2B5EF4-FFF2-40B4-BE49-F238E27FC236}">
                <a16:creationId xmlns:a16="http://schemas.microsoft.com/office/drawing/2014/main" id="{E1E83E96-549F-3D97-5930-BAE7D3256C76}"/>
              </a:ext>
            </a:extLst>
          </p:cNvPr>
          <p:cNvPicPr>
            <a:picLocks noChangeAspect="1"/>
          </p:cNvPicPr>
          <p:nvPr/>
        </p:nvPicPr>
        <p:blipFill>
          <a:blip r:embed="rId9"/>
          <a:stretch>
            <a:fillRect/>
          </a:stretch>
        </p:blipFill>
        <p:spPr>
          <a:xfrm>
            <a:off x="6240329" y="2301561"/>
            <a:ext cx="5968055" cy="2111272"/>
          </a:xfrm>
          <a:prstGeom prst="rect">
            <a:avLst/>
          </a:prstGeom>
        </p:spPr>
      </p:pic>
      <p:pic>
        <p:nvPicPr>
          <p:cNvPr id="50" name="Picture 49">
            <a:extLst>
              <a:ext uri="{FF2B5EF4-FFF2-40B4-BE49-F238E27FC236}">
                <a16:creationId xmlns:a16="http://schemas.microsoft.com/office/drawing/2014/main" id="{94577065-D7A9-1AF2-82B7-7186ED4AF3D7}"/>
              </a:ext>
            </a:extLst>
          </p:cNvPr>
          <p:cNvPicPr>
            <a:picLocks noChangeAspect="1"/>
          </p:cNvPicPr>
          <p:nvPr/>
        </p:nvPicPr>
        <p:blipFill>
          <a:blip r:embed="rId3"/>
          <a:stretch>
            <a:fillRect/>
          </a:stretch>
        </p:blipFill>
        <p:spPr>
          <a:xfrm>
            <a:off x="5454637" y="2264586"/>
            <a:ext cx="946641" cy="504875"/>
          </a:xfrm>
          <a:prstGeom prst="rect">
            <a:avLst/>
          </a:prstGeom>
        </p:spPr>
      </p:pic>
      <p:pic>
        <p:nvPicPr>
          <p:cNvPr id="52" name="Picture 51">
            <a:extLst>
              <a:ext uri="{FF2B5EF4-FFF2-40B4-BE49-F238E27FC236}">
                <a16:creationId xmlns:a16="http://schemas.microsoft.com/office/drawing/2014/main" id="{35812561-AAF5-064B-03F3-96718BF1AFAD}"/>
              </a:ext>
            </a:extLst>
          </p:cNvPr>
          <p:cNvPicPr>
            <a:picLocks noChangeAspect="1"/>
          </p:cNvPicPr>
          <p:nvPr/>
        </p:nvPicPr>
        <p:blipFill>
          <a:blip r:embed="rId3"/>
          <a:stretch>
            <a:fillRect/>
          </a:stretch>
        </p:blipFill>
        <p:spPr>
          <a:xfrm>
            <a:off x="5442242" y="2790824"/>
            <a:ext cx="946641" cy="504875"/>
          </a:xfrm>
          <a:prstGeom prst="rect">
            <a:avLst/>
          </a:prstGeom>
        </p:spPr>
      </p:pic>
      <p:sp>
        <p:nvSpPr>
          <p:cNvPr id="54" name="TextBox 53">
            <a:extLst>
              <a:ext uri="{FF2B5EF4-FFF2-40B4-BE49-F238E27FC236}">
                <a16:creationId xmlns:a16="http://schemas.microsoft.com/office/drawing/2014/main" id="{9B581616-D2A2-B4E2-371E-7FDB3EB3B7BE}"/>
              </a:ext>
            </a:extLst>
          </p:cNvPr>
          <p:cNvSpPr txBox="1"/>
          <p:nvPr/>
        </p:nvSpPr>
        <p:spPr>
          <a:xfrm>
            <a:off x="737304" y="444203"/>
            <a:ext cx="5011563" cy="2031325"/>
          </a:xfrm>
          <a:prstGeom prst="rect">
            <a:avLst/>
          </a:prstGeom>
          <a:noFill/>
        </p:spPr>
        <p:txBody>
          <a:bodyPr wrap="square">
            <a:spAutoFit/>
          </a:bodyPr>
          <a:lstStyle/>
          <a:p>
            <a:pPr marL="285750" indent="-285750">
              <a:buFont typeface="Wingdings" panose="05000000000000000000" pitchFamily="2" charset="2"/>
              <a:buChar char="Ø"/>
            </a:pPr>
            <a:r>
              <a:rPr lang="en-US" dirty="0" err="1">
                <a:solidFill>
                  <a:srgbClr val="00B050"/>
                </a:solidFill>
              </a:rPr>
              <a:t>Kitaev</a:t>
            </a:r>
            <a:r>
              <a:rPr lang="en-US" dirty="0">
                <a:solidFill>
                  <a:srgbClr val="00B050"/>
                </a:solidFill>
              </a:rPr>
              <a:t> 1998-2003: </a:t>
            </a:r>
            <a:r>
              <a:rPr lang="en-US" dirty="0"/>
              <a:t>definitions</a:t>
            </a:r>
          </a:p>
          <a:p>
            <a:pPr marL="285750" indent="-285750">
              <a:buFont typeface="Wingdings" panose="05000000000000000000" pitchFamily="2" charset="2"/>
              <a:buChar char="Ø"/>
            </a:pPr>
            <a:r>
              <a:rPr lang="en-US" dirty="0" err="1">
                <a:solidFill>
                  <a:srgbClr val="00B050"/>
                </a:solidFill>
              </a:rPr>
              <a:t>Bravyi</a:t>
            </a:r>
            <a:r>
              <a:rPr lang="en-US" dirty="0">
                <a:solidFill>
                  <a:srgbClr val="00B050"/>
                </a:solidFill>
              </a:rPr>
              <a:t>, </a:t>
            </a:r>
            <a:r>
              <a:rPr lang="en-US" dirty="0" err="1">
                <a:solidFill>
                  <a:srgbClr val="00B050"/>
                </a:solidFill>
              </a:rPr>
              <a:t>Kitaev</a:t>
            </a:r>
            <a:r>
              <a:rPr lang="en-US" dirty="0">
                <a:solidFill>
                  <a:srgbClr val="00B050"/>
                </a:solidFill>
              </a:rPr>
              <a:t> 1998: </a:t>
            </a:r>
            <a:r>
              <a:rPr lang="en-US" dirty="0"/>
              <a:t>boundaries</a:t>
            </a:r>
          </a:p>
          <a:p>
            <a:pPr marL="285750" indent="-285750">
              <a:buFont typeface="Wingdings" panose="05000000000000000000" pitchFamily="2" charset="2"/>
              <a:buChar char="Ø"/>
            </a:pPr>
            <a:r>
              <a:rPr lang="en-US" dirty="0">
                <a:solidFill>
                  <a:srgbClr val="00B050"/>
                </a:solidFill>
              </a:rPr>
              <a:t>Dennis et al 2002: </a:t>
            </a:r>
            <a:r>
              <a:rPr lang="en-US" dirty="0"/>
              <a:t>decoding, topological threshold, stat-mech mapping</a:t>
            </a:r>
          </a:p>
          <a:p>
            <a:pPr marL="285750" indent="-285750">
              <a:buFont typeface="Wingdings" panose="05000000000000000000" pitchFamily="2" charset="2"/>
              <a:buChar char="Ø"/>
            </a:pPr>
            <a:r>
              <a:rPr lang="en-US" dirty="0" err="1">
                <a:solidFill>
                  <a:srgbClr val="00B050"/>
                </a:solidFill>
              </a:rPr>
              <a:t>Bombin</a:t>
            </a:r>
            <a:r>
              <a:rPr lang="en-US" dirty="0">
                <a:solidFill>
                  <a:srgbClr val="00B050"/>
                </a:solidFill>
              </a:rPr>
              <a:t> 2010</a:t>
            </a:r>
            <a:r>
              <a:rPr lang="en-US" dirty="0"/>
              <a:t>: twist-defect encoding</a:t>
            </a:r>
          </a:p>
          <a:p>
            <a:pPr marL="285750" indent="-285750">
              <a:buFont typeface="Wingdings" panose="05000000000000000000" pitchFamily="2" charset="2"/>
              <a:buChar char="Ø"/>
            </a:pPr>
            <a:r>
              <a:rPr lang="en-US" dirty="0">
                <a:solidFill>
                  <a:srgbClr val="00B050"/>
                </a:solidFill>
              </a:rPr>
              <a:t>Fowler et al 2012: </a:t>
            </a:r>
            <a:r>
              <a:rPr lang="en-US" dirty="0"/>
              <a:t>defect encoding, resource est.</a:t>
            </a:r>
          </a:p>
          <a:p>
            <a:pPr marL="285750" indent="-285750">
              <a:buFont typeface="Wingdings" panose="05000000000000000000" pitchFamily="2" charset="2"/>
              <a:buChar char="Ø"/>
            </a:pPr>
            <a:r>
              <a:rPr lang="en-US" dirty="0">
                <a:solidFill>
                  <a:srgbClr val="00B050"/>
                </a:solidFill>
              </a:rPr>
              <a:t>Horsman et al 2012</a:t>
            </a:r>
            <a:r>
              <a:rPr lang="en-US" dirty="0"/>
              <a:t>: lattice surgery</a:t>
            </a:r>
          </a:p>
        </p:txBody>
      </p:sp>
      <p:sp>
        <p:nvSpPr>
          <p:cNvPr id="56" name="TextBox 55">
            <a:extLst>
              <a:ext uri="{FF2B5EF4-FFF2-40B4-BE49-F238E27FC236}">
                <a16:creationId xmlns:a16="http://schemas.microsoft.com/office/drawing/2014/main" id="{5CCA98C3-2333-1C6C-701F-E0A469C98E2B}"/>
              </a:ext>
            </a:extLst>
          </p:cNvPr>
          <p:cNvSpPr txBox="1"/>
          <p:nvPr/>
        </p:nvSpPr>
        <p:spPr>
          <a:xfrm>
            <a:off x="-4234" y="462526"/>
            <a:ext cx="1028700" cy="646331"/>
          </a:xfrm>
          <a:prstGeom prst="rect">
            <a:avLst/>
          </a:prstGeom>
          <a:noFill/>
        </p:spPr>
        <p:txBody>
          <a:bodyPr wrap="square">
            <a:spAutoFit/>
          </a:bodyPr>
          <a:lstStyle/>
          <a:p>
            <a:r>
              <a:rPr lang="en-US" b="1" dirty="0"/>
              <a:t>Key papers:</a:t>
            </a:r>
          </a:p>
        </p:txBody>
      </p:sp>
      <p:sp>
        <p:nvSpPr>
          <p:cNvPr id="2" name="TextBox 1">
            <a:extLst>
              <a:ext uri="{FF2B5EF4-FFF2-40B4-BE49-F238E27FC236}">
                <a16:creationId xmlns:a16="http://schemas.microsoft.com/office/drawing/2014/main" id="{4FFA78F7-65E4-7762-DB94-4FF1927210C6}"/>
              </a:ext>
            </a:extLst>
          </p:cNvPr>
          <p:cNvSpPr txBox="1"/>
          <p:nvPr/>
        </p:nvSpPr>
        <p:spPr>
          <a:xfrm>
            <a:off x="4560673" y="5042027"/>
            <a:ext cx="1351267" cy="369332"/>
          </a:xfrm>
          <a:prstGeom prst="rect">
            <a:avLst/>
          </a:prstGeom>
          <a:noFill/>
        </p:spPr>
        <p:txBody>
          <a:bodyPr wrap="none" rtlCol="0">
            <a:spAutoFit/>
          </a:bodyPr>
          <a:lstStyle/>
          <a:p>
            <a:r>
              <a:rPr lang="en-US" dirty="0">
                <a:solidFill>
                  <a:srgbClr val="FF0000"/>
                </a:solidFill>
              </a:rPr>
              <a:t>XY, XZZX, </a:t>
            </a:r>
            <a:r>
              <a:rPr lang="en-US" dirty="0" err="1">
                <a:solidFill>
                  <a:srgbClr val="FF0000"/>
                </a:solidFill>
              </a:rPr>
              <a:t>etc</a:t>
            </a:r>
            <a:endParaRPr lang="en-US" dirty="0">
              <a:solidFill>
                <a:srgbClr val="FF0000"/>
              </a:solidFill>
            </a:endParaRPr>
          </a:p>
        </p:txBody>
      </p:sp>
    </p:spTree>
    <p:extLst>
      <p:ext uri="{BB962C8B-B14F-4D97-AF65-F5344CB8AC3E}">
        <p14:creationId xmlns:p14="http://schemas.microsoft.com/office/powerpoint/2010/main" val="347875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PDF] Quasi-Cyclic LDPC Codes: Influence of Proto- and Tanner-Graph  Structure on Minimum Hamming Distance Upper Bounds | Semantic Scholar">
            <a:extLst>
              <a:ext uri="{FF2B5EF4-FFF2-40B4-BE49-F238E27FC236}">
                <a16:creationId xmlns:a16="http://schemas.microsoft.com/office/drawing/2014/main" id="{B01EA6B2-E416-FF1B-E41D-08447DF9C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947"/>
          <a:stretch/>
        </p:blipFill>
        <p:spPr bwMode="auto">
          <a:xfrm rot="16200000">
            <a:off x="10272581" y="426371"/>
            <a:ext cx="1274956" cy="255715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2972" y="-91155"/>
            <a:ext cx="6891686"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QLDPC EXPLOSION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E563A24-3CA3-8855-E443-D028374A5E19}"/>
                  </a:ext>
                </a:extLst>
              </p:cNvPr>
              <p:cNvSpPr txBox="1"/>
              <p:nvPr/>
            </p:nvSpPr>
            <p:spPr>
              <a:xfrm>
                <a:off x="12971" y="655640"/>
                <a:ext cx="11126121" cy="1569660"/>
              </a:xfrm>
              <a:prstGeom prst="rect">
                <a:avLst/>
              </a:prstGeom>
              <a:noFill/>
            </p:spPr>
            <p:txBody>
              <a:bodyPr wrap="square">
                <a:spAutoFit/>
              </a:bodyPr>
              <a:lstStyle/>
              <a:p>
                <a:pPr marL="342900" indent="-342900">
                  <a:buFont typeface="Wingdings" panose="05000000000000000000" pitchFamily="2" charset="2"/>
                  <a:buChar char="Ø"/>
                </a:pPr>
                <a:r>
                  <a:rPr lang="en-US" sz="2400" b="1" dirty="0"/>
                  <a:t>QLDPC code</a:t>
                </a:r>
                <a:r>
                  <a:rPr lang="en-US" sz="2400" dirty="0"/>
                  <a:t>: stabilizer code such that the </a:t>
                </a:r>
                <a:r>
                  <a:rPr lang="en-US" sz="2400" b="1" dirty="0"/>
                  <a:t>number of qubits</a:t>
                </a:r>
                <a:r>
                  <a:rPr lang="en-US" sz="2400" dirty="0"/>
                  <a:t> participating in each stabilizer generator and the </a:t>
                </a:r>
                <a:r>
                  <a:rPr lang="en-US" sz="2400" b="1" dirty="0"/>
                  <a:t>number of stabilizer generators</a:t>
                </a:r>
                <a:r>
                  <a:rPr lang="en-US" sz="2400" dirty="0"/>
                  <a:t> that each qubit participates in are both independent of </a:t>
                </a:r>
                <a14:m>
                  <m:oMath xmlns:m="http://schemas.openxmlformats.org/officeDocument/2006/math">
                    <m:r>
                      <a:rPr lang="en-US" sz="2400" b="0" i="1" smtClean="0">
                        <a:latin typeface="Cambria Math" panose="02040503050406030204" pitchFamily="18" charset="0"/>
                      </a:rPr>
                      <m:t>𝑛</m:t>
                    </m:r>
                  </m:oMath>
                </a14:m>
                <a:r>
                  <a:rPr lang="en-US" sz="2400" dirty="0"/>
                  <a:t>.</a:t>
                </a:r>
              </a:p>
              <a:p>
                <a:pPr marL="800100" lvl="1" indent="-342900">
                  <a:buFont typeface="Calibri" panose="020F0502020204030204" pitchFamily="34" charset="0"/>
                  <a:buChar char="‼"/>
                </a:pPr>
                <a:r>
                  <a:rPr lang="en-US" sz="2400" dirty="0"/>
                  <a:t>Geometric locality </a:t>
                </a:r>
                <a:r>
                  <a:rPr lang="en-US" sz="2400" b="1" dirty="0"/>
                  <a:t>not required</a:t>
                </a:r>
                <a:r>
                  <a:rPr lang="en-US" sz="2400" dirty="0"/>
                  <a:t> (!) </a:t>
                </a:r>
                <a:r>
                  <a:rPr lang="en-US" sz="2400" dirty="0">
                    <a:sym typeface="Wingdings" panose="05000000000000000000" pitchFamily="2" charset="2"/>
                  </a:rPr>
                  <a:t></a:t>
                </a:r>
                <a:r>
                  <a:rPr lang="en-US" sz="2400" dirty="0"/>
                  <a:t> this is “locality” in the CS sense.</a:t>
                </a:r>
              </a:p>
            </p:txBody>
          </p:sp>
        </mc:Choice>
        <mc:Fallback xmlns="">
          <p:sp>
            <p:nvSpPr>
              <p:cNvPr id="7" name="TextBox 6">
                <a:extLst>
                  <a:ext uri="{FF2B5EF4-FFF2-40B4-BE49-F238E27FC236}">
                    <a16:creationId xmlns:a16="http://schemas.microsoft.com/office/drawing/2014/main" id="{BE563A24-3CA3-8855-E443-D028374A5E19}"/>
                  </a:ext>
                </a:extLst>
              </p:cNvPr>
              <p:cNvSpPr txBox="1">
                <a:spLocks noRot="1" noChangeAspect="1" noMove="1" noResize="1" noEditPoints="1" noAdjustHandles="1" noChangeArrowheads="1" noChangeShapeType="1" noTextEdit="1"/>
              </p:cNvSpPr>
              <p:nvPr/>
            </p:nvSpPr>
            <p:spPr>
              <a:xfrm>
                <a:off x="12971" y="655640"/>
                <a:ext cx="11126121" cy="1569660"/>
              </a:xfrm>
              <a:prstGeom prst="rect">
                <a:avLst/>
              </a:prstGeom>
              <a:blipFill>
                <a:blip r:embed="rId4"/>
                <a:stretch>
                  <a:fillRect l="-712"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D78B05A-7433-123F-17DF-B27F994B3304}"/>
                  </a:ext>
                </a:extLst>
              </p:cNvPr>
              <p:cNvSpPr txBox="1"/>
              <p:nvPr/>
            </p:nvSpPr>
            <p:spPr>
              <a:xfrm>
                <a:off x="0" y="2341818"/>
                <a:ext cx="12192000" cy="830997"/>
              </a:xfrm>
              <a:prstGeom prst="rect">
                <a:avLst/>
              </a:prstGeom>
              <a:noFill/>
            </p:spPr>
            <p:txBody>
              <a:bodyPr wrap="square">
                <a:spAutoFit/>
              </a:bodyPr>
              <a:lstStyle/>
              <a:p>
                <a:pPr marL="342900" indent="-342900">
                  <a:buFont typeface="Wingdings" panose="05000000000000000000" pitchFamily="2" charset="2"/>
                  <a:buChar char="Ø"/>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Asymptotically good QLDPC</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 family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for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a14:m>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for which the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rate</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relative distance</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remain constant as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dirty="0"/>
              </a:p>
            </p:txBody>
          </p:sp>
        </mc:Choice>
        <mc:Fallback xmlns="">
          <p:sp>
            <p:nvSpPr>
              <p:cNvPr id="11" name="TextBox 10">
                <a:extLst>
                  <a:ext uri="{FF2B5EF4-FFF2-40B4-BE49-F238E27FC236}">
                    <a16:creationId xmlns:a16="http://schemas.microsoft.com/office/drawing/2014/main" id="{FD78B05A-7433-123F-17DF-B27F994B3304}"/>
                  </a:ext>
                </a:extLst>
              </p:cNvPr>
              <p:cNvSpPr txBox="1">
                <a:spLocks noRot="1" noChangeAspect="1" noMove="1" noResize="1" noEditPoints="1" noAdjustHandles="1" noChangeArrowheads="1" noChangeShapeType="1" noTextEdit="1"/>
              </p:cNvSpPr>
              <p:nvPr/>
            </p:nvSpPr>
            <p:spPr>
              <a:xfrm>
                <a:off x="0" y="2341818"/>
                <a:ext cx="12192000" cy="830997"/>
              </a:xfrm>
              <a:prstGeom prst="rect">
                <a:avLst/>
              </a:prstGeom>
              <a:blipFill>
                <a:blip r:embed="rId5"/>
                <a:stretch>
                  <a:fillRect l="-650" t="-5882" b="-16176"/>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84685CE-DFEB-00CC-C4F9-E9099342F08C}"/>
              </a:ext>
            </a:extLst>
          </p:cNvPr>
          <p:cNvSpPr txBox="1"/>
          <p:nvPr/>
        </p:nvSpPr>
        <p:spPr>
          <a:xfrm>
            <a:off x="74579" y="5457911"/>
            <a:ext cx="12192000" cy="1200329"/>
          </a:xfrm>
          <a:prstGeom prst="rect">
            <a:avLst/>
          </a:prstGeom>
          <a:noFill/>
        </p:spPr>
        <p:txBody>
          <a:bodyPr wrap="square">
            <a:spAutoFit/>
          </a:bodyPr>
          <a:lstStyle/>
          <a:p>
            <a:pPr marL="342900" indent="-342900">
              <a:buFont typeface="Wingdings" panose="05000000000000000000" pitchFamily="2" charset="2"/>
              <a:buChar char="Ø"/>
            </a:pPr>
            <a:r>
              <a:rPr lang="en-US" sz="2400" b="1" dirty="0">
                <a:solidFill>
                  <a:prstClr val="black"/>
                </a:solidFill>
                <a:latin typeface="Calibri" panose="020F0502020204030204"/>
              </a:rPr>
              <a:t>G</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eometric</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locality</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has to be dropped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lang="en-US" sz="2400" dirty="0">
                <a:solidFill>
                  <a:prstClr val="black"/>
                </a:solidFill>
                <a:latin typeface="Calibri" panose="020F0502020204030204"/>
                <a:sym typeface="Wingdings" panose="05000000000000000000" pitchFamily="2" charset="2"/>
              </a:rPr>
              <a:t>.</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Codes on l</a:t>
            </a:r>
            <a:r>
              <a:rPr lang="en-US" sz="2400" dirty="0" err="1">
                <a:solidFill>
                  <a:prstClr val="black"/>
                </a:solidFill>
                <a:latin typeface="Calibri" panose="020F0502020204030204"/>
              </a:rPr>
              <a:t>attices</a:t>
            </a:r>
            <a:r>
              <a:rPr lang="en-US" sz="2400" dirty="0">
                <a:solidFill>
                  <a:prstClr val="black"/>
                </a:solidFill>
                <a:latin typeface="Calibri" panose="020F0502020204030204"/>
              </a:rPr>
              <a:t> in any dimension:</a:t>
            </a: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Webdings" panose="05030102010509060703" pitchFamily="18" charset="2"/>
              <a:buChar char="r"/>
            </a:pPr>
            <a:r>
              <a:rPr kumimoji="0" lang="en-US" sz="2400" i="0" u="none" strike="noStrike" kern="1200" cap="none" spc="0" normalizeH="0" baseline="0" noProof="0" dirty="0">
                <a:ln>
                  <a:noFill/>
                </a:ln>
                <a:solidFill>
                  <a:srgbClr val="FF0000"/>
                </a:solidFill>
                <a:effectLst/>
                <a:uLnTx/>
                <a:uFillTx/>
                <a:latin typeface="Calibri" panose="020F0502020204030204"/>
                <a:ea typeface="+mn-ea"/>
                <a:cs typeface="+mn-cs"/>
              </a:rPr>
              <a:t>Cannot be good QLDPC codes</a:t>
            </a:r>
          </a:p>
          <a:p>
            <a:pPr marL="800100" lvl="1" indent="-342900">
              <a:buFont typeface="Webdings" panose="05030102010509060703" pitchFamily="18" charset="2"/>
              <a:buChar char="r"/>
            </a:pPr>
            <a:r>
              <a:rPr lang="en-US" sz="2400" dirty="0">
                <a:solidFill>
                  <a:srgbClr val="FF0000"/>
                </a:solidFill>
                <a:latin typeface="Calibri" panose="020F0502020204030204"/>
              </a:rPr>
              <a:t>Admit limited set of transversal gates</a:t>
            </a:r>
            <a:endParaRPr lang="en-US" dirty="0">
              <a:solidFill>
                <a:srgbClr val="FF0000"/>
              </a:solidFill>
            </a:endParaRPr>
          </a:p>
        </p:txBody>
      </p:sp>
      <p:sp>
        <p:nvSpPr>
          <p:cNvPr id="19" name="TextBox 18">
            <a:extLst>
              <a:ext uri="{FF2B5EF4-FFF2-40B4-BE49-F238E27FC236}">
                <a16:creationId xmlns:a16="http://schemas.microsoft.com/office/drawing/2014/main" id="{4D00EA79-B802-47B3-3D9C-BAAF3FF0DF38}"/>
              </a:ext>
            </a:extLst>
          </p:cNvPr>
          <p:cNvSpPr txBox="1"/>
          <p:nvPr/>
        </p:nvSpPr>
        <p:spPr>
          <a:xfrm>
            <a:off x="6904657" y="-22251"/>
            <a:ext cx="6173820" cy="646331"/>
          </a:xfrm>
          <a:prstGeom prst="rect">
            <a:avLst/>
          </a:prstGeom>
          <a:noFill/>
        </p:spPr>
        <p:txBody>
          <a:bodyPr wrap="square">
            <a:spAutoFit/>
          </a:bodyPr>
          <a:lstStyle/>
          <a:p>
            <a:r>
              <a:rPr lang="en-US" dirty="0">
                <a:solidFill>
                  <a:srgbClr val="00B050"/>
                </a:solidFill>
              </a:rPr>
              <a:t>https://errorcorrectionzoo.org/c/good_qldpc</a:t>
            </a:r>
          </a:p>
          <a:p>
            <a:r>
              <a:rPr lang="en-US" dirty="0">
                <a:solidFill>
                  <a:srgbClr val="00B050"/>
                </a:solidFill>
              </a:rPr>
              <a:t>https://errorcorrectionzoo.org/c/qldpc</a:t>
            </a:r>
          </a:p>
        </p:txBody>
      </p:sp>
      <p:pic>
        <p:nvPicPr>
          <p:cNvPr id="21" name="Picture 20" descr="Icon&#10;&#10;Description automatically generated">
            <a:extLst>
              <a:ext uri="{FF2B5EF4-FFF2-40B4-BE49-F238E27FC236}">
                <a16:creationId xmlns:a16="http://schemas.microsoft.com/office/drawing/2014/main" id="{23CBAF02-D32B-0568-EB6A-79151F72C0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41874" y="-65056"/>
            <a:ext cx="1127487" cy="1127487"/>
          </a:xfrm>
          <a:prstGeom prst="rect">
            <a:avLst/>
          </a:prstGeom>
        </p:spPr>
      </p:pic>
      <p:sp>
        <p:nvSpPr>
          <p:cNvPr id="26" name="TextBox 25">
            <a:extLst>
              <a:ext uri="{FF2B5EF4-FFF2-40B4-BE49-F238E27FC236}">
                <a16:creationId xmlns:a16="http://schemas.microsoft.com/office/drawing/2014/main" id="{0D5405A3-C2DB-8B3B-1F55-239D21531C77}"/>
              </a:ext>
            </a:extLst>
          </p:cNvPr>
          <p:cNvSpPr txBox="1"/>
          <p:nvPr/>
        </p:nvSpPr>
        <p:spPr>
          <a:xfrm>
            <a:off x="4698458" y="5873409"/>
            <a:ext cx="8596933" cy="369332"/>
          </a:xfrm>
          <a:prstGeom prst="rect">
            <a:avLst/>
          </a:prstGeom>
          <a:noFill/>
        </p:spPr>
        <p:txBody>
          <a:bodyPr wrap="square">
            <a:spAutoFit/>
          </a:bodyPr>
          <a:lstStyle/>
          <a:p>
            <a:r>
              <a:rPr lang="en-US" dirty="0" err="1">
                <a:solidFill>
                  <a:srgbClr val="00B050"/>
                </a:solidFill>
              </a:rPr>
              <a:t>arXiv:quant-ph</a:t>
            </a:r>
            <a:r>
              <a:rPr lang="en-US" dirty="0">
                <a:solidFill>
                  <a:srgbClr val="00B050"/>
                </a:solidFill>
              </a:rPr>
              <a:t>/0304161, arXiv:</a:t>
            </a:r>
            <a:r>
              <a:rPr lang="en-US" b="0" i="0" strike="noStrike" dirty="0">
                <a:solidFill>
                  <a:srgbClr val="00B050"/>
                </a:solidFill>
                <a:effectLst/>
                <a:latin typeface="Source Sans Pro" panose="020B0503030403020204" pitchFamily="34" charset="0"/>
              </a:rPr>
              <a:t>0810.1983, arXiv:2106.00765, arXiv:2109.10982</a:t>
            </a:r>
            <a:endParaRPr lang="en-US" dirty="0">
              <a:solidFill>
                <a:srgbClr val="00B050"/>
              </a:solidFill>
            </a:endParaRPr>
          </a:p>
        </p:txBody>
      </p:sp>
      <p:sp>
        <p:nvSpPr>
          <p:cNvPr id="28" name="TextBox 27">
            <a:extLst>
              <a:ext uri="{FF2B5EF4-FFF2-40B4-BE49-F238E27FC236}">
                <a16:creationId xmlns:a16="http://schemas.microsoft.com/office/drawing/2014/main" id="{B6C84D30-8194-6594-4C7D-AF803C8609C4}"/>
              </a:ext>
            </a:extLst>
          </p:cNvPr>
          <p:cNvSpPr txBox="1"/>
          <p:nvPr/>
        </p:nvSpPr>
        <p:spPr>
          <a:xfrm>
            <a:off x="6031148" y="6232368"/>
            <a:ext cx="5674470" cy="369332"/>
          </a:xfrm>
          <a:prstGeom prst="rect">
            <a:avLst/>
          </a:prstGeom>
          <a:noFill/>
        </p:spPr>
        <p:txBody>
          <a:bodyPr wrap="square">
            <a:spAutoFit/>
          </a:bodyPr>
          <a:lstStyle/>
          <a:p>
            <a:r>
              <a:rPr lang="en-US" dirty="0" err="1">
                <a:solidFill>
                  <a:srgbClr val="00B050"/>
                </a:solidFill>
              </a:rPr>
              <a:t>Bravyi</a:t>
            </a:r>
            <a:r>
              <a:rPr lang="en-US" dirty="0">
                <a:solidFill>
                  <a:srgbClr val="00B050"/>
                </a:solidFill>
              </a:rPr>
              <a:t>-Koenig arXiv:1206.1609</a:t>
            </a:r>
          </a:p>
        </p:txBody>
      </p:sp>
      <p:grpSp>
        <p:nvGrpSpPr>
          <p:cNvPr id="2" name="Group 1">
            <a:extLst>
              <a:ext uri="{FF2B5EF4-FFF2-40B4-BE49-F238E27FC236}">
                <a16:creationId xmlns:a16="http://schemas.microsoft.com/office/drawing/2014/main" id="{9B2132AA-A6B9-0ADA-D967-F8B74CD4A500}"/>
              </a:ext>
            </a:extLst>
          </p:cNvPr>
          <p:cNvGrpSpPr/>
          <p:nvPr/>
        </p:nvGrpSpPr>
        <p:grpSpPr>
          <a:xfrm>
            <a:off x="936296" y="3254133"/>
            <a:ext cx="10576613" cy="2137927"/>
            <a:chOff x="936296" y="3254133"/>
            <a:chExt cx="10576613" cy="2137927"/>
          </a:xfrm>
        </p:grpSpPr>
        <p:pic>
          <p:nvPicPr>
            <p:cNvPr id="13" name="Picture 12">
              <a:extLst>
                <a:ext uri="{FF2B5EF4-FFF2-40B4-BE49-F238E27FC236}">
                  <a16:creationId xmlns:a16="http://schemas.microsoft.com/office/drawing/2014/main" id="{F33768BB-9E4D-5260-C008-F209FEF805C7}"/>
                </a:ext>
              </a:extLst>
            </p:cNvPr>
            <p:cNvPicPr>
              <a:picLocks noChangeAspect="1"/>
            </p:cNvPicPr>
            <p:nvPr/>
          </p:nvPicPr>
          <p:blipFill>
            <a:blip r:embed="rId7"/>
            <a:stretch>
              <a:fillRect/>
            </a:stretch>
          </p:blipFill>
          <p:spPr>
            <a:xfrm>
              <a:off x="2825663" y="3258350"/>
              <a:ext cx="8687246" cy="2133710"/>
            </a:xfrm>
            <a:prstGeom prst="rect">
              <a:avLst/>
            </a:prstGeom>
          </p:spPr>
        </p:pic>
        <p:sp>
          <p:nvSpPr>
            <p:cNvPr id="32" name="TextBox 31">
              <a:extLst>
                <a:ext uri="{FF2B5EF4-FFF2-40B4-BE49-F238E27FC236}">
                  <a16:creationId xmlns:a16="http://schemas.microsoft.com/office/drawing/2014/main" id="{F05B6F72-750F-6EFE-7687-3124A6109513}"/>
                </a:ext>
              </a:extLst>
            </p:cNvPr>
            <p:cNvSpPr txBox="1"/>
            <p:nvPr/>
          </p:nvSpPr>
          <p:spPr>
            <a:xfrm>
              <a:off x="936296" y="3254133"/>
              <a:ext cx="2251952" cy="369332"/>
            </a:xfrm>
            <a:prstGeom prst="rect">
              <a:avLst/>
            </a:prstGeom>
            <a:noFill/>
          </p:spPr>
          <p:txBody>
            <a:bodyPr wrap="square">
              <a:spAutoFit/>
            </a:bodyPr>
            <a:lstStyle/>
            <a:p>
              <a:r>
                <a:rPr lang="en-US" dirty="0">
                  <a:solidFill>
                    <a:srgbClr val="00B050"/>
                  </a:solidFill>
                </a:rPr>
                <a:t>arXiv:2206.07750</a:t>
              </a:r>
            </a:p>
          </p:txBody>
        </p:sp>
        <p:sp>
          <p:nvSpPr>
            <p:cNvPr id="34" name="TextBox 33">
              <a:extLst>
                <a:ext uri="{FF2B5EF4-FFF2-40B4-BE49-F238E27FC236}">
                  <a16:creationId xmlns:a16="http://schemas.microsoft.com/office/drawing/2014/main" id="{0A501125-0296-F6E2-BB4A-39BD8786DA2F}"/>
                </a:ext>
              </a:extLst>
            </p:cNvPr>
            <p:cNvSpPr txBox="1"/>
            <p:nvPr/>
          </p:nvSpPr>
          <p:spPr>
            <a:xfrm>
              <a:off x="936296" y="3963378"/>
              <a:ext cx="2251952" cy="369332"/>
            </a:xfrm>
            <a:prstGeom prst="rect">
              <a:avLst/>
            </a:prstGeom>
            <a:noFill/>
          </p:spPr>
          <p:txBody>
            <a:bodyPr wrap="square">
              <a:spAutoFit/>
            </a:bodyPr>
            <a:lstStyle/>
            <a:p>
              <a:r>
                <a:rPr lang="en-US" dirty="0">
                  <a:solidFill>
                    <a:srgbClr val="00B050"/>
                  </a:solidFill>
                </a:rPr>
                <a:t>arXiv:2111.03654</a:t>
              </a:r>
            </a:p>
          </p:txBody>
        </p:sp>
        <p:sp>
          <p:nvSpPr>
            <p:cNvPr id="36" name="TextBox 35">
              <a:extLst>
                <a:ext uri="{FF2B5EF4-FFF2-40B4-BE49-F238E27FC236}">
                  <a16:creationId xmlns:a16="http://schemas.microsoft.com/office/drawing/2014/main" id="{46B7024C-C828-A706-FC14-6145E5E481D9}"/>
                </a:ext>
              </a:extLst>
            </p:cNvPr>
            <p:cNvSpPr txBox="1"/>
            <p:nvPr/>
          </p:nvSpPr>
          <p:spPr>
            <a:xfrm>
              <a:off x="936296" y="4722726"/>
              <a:ext cx="2251952" cy="369332"/>
            </a:xfrm>
            <a:prstGeom prst="rect">
              <a:avLst/>
            </a:prstGeom>
            <a:noFill/>
          </p:spPr>
          <p:txBody>
            <a:bodyPr wrap="square">
              <a:spAutoFit/>
            </a:bodyPr>
            <a:lstStyle/>
            <a:p>
              <a:r>
                <a:rPr lang="en-US" dirty="0">
                  <a:solidFill>
                    <a:srgbClr val="00B050"/>
                  </a:solidFill>
                </a:rPr>
                <a:t>arXiv:2202.13641</a:t>
              </a:r>
            </a:p>
          </p:txBody>
        </p:sp>
      </p:grpSp>
    </p:spTree>
    <p:extLst>
      <p:ext uri="{BB962C8B-B14F-4D97-AF65-F5344CB8AC3E}">
        <p14:creationId xmlns:p14="http://schemas.microsoft.com/office/powerpoint/2010/main" val="17300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500"/>
                                        <p:tgtEl>
                                          <p:spTgt spid="15">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p:bldP spid="15" grpId="0" uiExpand="1" build="p"/>
      <p:bldP spid="26"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591948" y="-91155"/>
            <a:ext cx="5008166"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OTHER NOTABLE CODES</a:t>
            </a:r>
          </a:p>
        </p:txBody>
      </p:sp>
      <p:grpSp>
        <p:nvGrpSpPr>
          <p:cNvPr id="2" name="Group 1">
            <a:extLst>
              <a:ext uri="{FF2B5EF4-FFF2-40B4-BE49-F238E27FC236}">
                <a16:creationId xmlns:a16="http://schemas.microsoft.com/office/drawing/2014/main" id="{FD5ADF75-88C3-B640-8DCE-DCF5896CE000}"/>
              </a:ext>
            </a:extLst>
          </p:cNvPr>
          <p:cNvGrpSpPr/>
          <p:nvPr/>
        </p:nvGrpSpPr>
        <p:grpSpPr>
          <a:xfrm>
            <a:off x="0" y="616731"/>
            <a:ext cx="12192000" cy="877163"/>
            <a:chOff x="0" y="616731"/>
            <a:chExt cx="12192000" cy="877163"/>
          </a:xfrm>
        </p:grpSpPr>
        <p:sp>
          <p:nvSpPr>
            <p:cNvPr id="5" name="TextBox 4">
              <a:extLst>
                <a:ext uri="{FF2B5EF4-FFF2-40B4-BE49-F238E27FC236}">
                  <a16:creationId xmlns:a16="http://schemas.microsoft.com/office/drawing/2014/main" id="{6787A326-EA93-7BBC-B871-6F73B8520595}"/>
                </a:ext>
              </a:extLst>
            </p:cNvPr>
            <p:cNvSpPr txBox="1"/>
            <p:nvPr/>
          </p:nvSpPr>
          <p:spPr>
            <a:xfrm>
              <a:off x="0" y="616731"/>
              <a:ext cx="12192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Holographic codes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encoding circuit is a tensor network in a hyperbolic geometry.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15EDF2E-5CF0-0A81-CB2F-9C26FCD03D89}"/>
                </a:ext>
              </a:extLst>
            </p:cNvPr>
            <p:cNvSpPr txBox="1"/>
            <p:nvPr/>
          </p:nvSpPr>
          <p:spPr>
            <a:xfrm>
              <a:off x="5698789" y="1124562"/>
              <a:ext cx="6134910" cy="369332"/>
            </a:xfrm>
            <a:prstGeom prst="rect">
              <a:avLst/>
            </a:prstGeom>
            <a:noFill/>
          </p:spPr>
          <p:txBody>
            <a:bodyPr wrap="square">
              <a:spAutoFit/>
            </a:bodyPr>
            <a:lstStyle/>
            <a:p>
              <a:r>
                <a:rPr lang="en-US" dirty="0">
                  <a:solidFill>
                    <a:srgbClr val="00B050"/>
                  </a:solidFill>
                </a:rPr>
                <a:t>https://errorcorrectionzoo.org/list/holographic</a:t>
              </a:r>
            </a:p>
          </p:txBody>
        </p:sp>
      </p:grpSp>
      <p:grpSp>
        <p:nvGrpSpPr>
          <p:cNvPr id="4" name="Group 3">
            <a:extLst>
              <a:ext uri="{FF2B5EF4-FFF2-40B4-BE49-F238E27FC236}">
                <a16:creationId xmlns:a16="http://schemas.microsoft.com/office/drawing/2014/main" id="{10F64940-7792-7476-1701-0353AE38F21B}"/>
              </a:ext>
            </a:extLst>
          </p:cNvPr>
          <p:cNvGrpSpPr/>
          <p:nvPr/>
        </p:nvGrpSpPr>
        <p:grpSpPr>
          <a:xfrm>
            <a:off x="0" y="2604247"/>
            <a:ext cx="12192000" cy="830997"/>
            <a:chOff x="0" y="2604247"/>
            <a:chExt cx="12192000" cy="830997"/>
          </a:xfrm>
        </p:grpSpPr>
        <p:sp>
          <p:nvSpPr>
            <p:cNvPr id="16" name="TextBox 15">
              <a:extLst>
                <a:ext uri="{FF2B5EF4-FFF2-40B4-BE49-F238E27FC236}">
                  <a16:creationId xmlns:a16="http://schemas.microsoft.com/office/drawing/2014/main" id="{4FE0FD30-77D7-950E-2DC8-ADD46AFB8605}"/>
                </a:ext>
              </a:extLst>
            </p:cNvPr>
            <p:cNvSpPr txBox="1"/>
            <p:nvPr/>
          </p:nvSpPr>
          <p:spPr>
            <a:xfrm>
              <a:off x="5698789" y="3030088"/>
              <a:ext cx="4606046" cy="369332"/>
            </a:xfrm>
            <a:prstGeom prst="rect">
              <a:avLst/>
            </a:prstGeom>
            <a:noFill/>
          </p:spPr>
          <p:txBody>
            <a:bodyPr wrap="square">
              <a:spAutoFit/>
            </a:bodyPr>
            <a:lstStyle/>
            <a:p>
              <a:r>
                <a:rPr lang="en-US" dirty="0">
                  <a:solidFill>
                    <a:srgbClr val="00B050"/>
                  </a:solidFill>
                </a:rPr>
                <a:t>https://errorcorrectionzoo.org/list/subsystem</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8B51CAE-9EF0-D367-FFF1-C164FFBEBFC0}"/>
                    </a:ext>
                  </a:extLst>
                </p:cNvPr>
                <p:cNvSpPr txBox="1"/>
                <p:nvPr/>
              </p:nvSpPr>
              <p:spPr>
                <a:xfrm>
                  <a:off x="0" y="2604247"/>
                  <a:ext cx="12192000" cy="83099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Subsystem codes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use only some of the </a:t>
                  </a:r>
                  <a14:m>
                    <m:oMath xmlns:m="http://schemas.openxmlformats.org/officeDocument/2006/math">
                      <m:r>
                        <a:rPr kumimoji="0" lang="en-US" sz="2400" b="0" i="1" u="none" strike="noStrike" kern="1200" cap="none" spc="0" normalizeH="0" noProof="0" dirty="0" smtClean="0">
                          <a:ln>
                            <a:noFill/>
                          </a:ln>
                          <a:solidFill>
                            <a:prstClr val="black"/>
                          </a:solidFill>
                          <a:effectLst/>
                          <a:uLnTx/>
                          <a:uFillTx/>
                          <a:latin typeface="Cambria Math" panose="02040503050406030204" pitchFamily="18" charset="0"/>
                          <a:ea typeface="+mn-ea"/>
                          <a:cs typeface="+mn-cs"/>
                        </a:rPr>
                        <m:t>𝑘</m:t>
                      </m:r>
                    </m:oMath>
                  </a14:m>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logical qubits for storage, set the rest to be malleable gauge qubits.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TextBox 17">
                  <a:extLst>
                    <a:ext uri="{FF2B5EF4-FFF2-40B4-BE49-F238E27FC236}">
                      <a16:creationId xmlns:a16="http://schemas.microsoft.com/office/drawing/2014/main" id="{A8B51CAE-9EF0-D367-FFF1-C164FFBEBFC0}"/>
                    </a:ext>
                  </a:extLst>
                </p:cNvPr>
                <p:cNvSpPr txBox="1">
                  <a:spLocks noRot="1" noChangeAspect="1" noMove="1" noResize="1" noEditPoints="1" noAdjustHandles="1" noChangeArrowheads="1" noChangeShapeType="1" noTextEdit="1"/>
                </p:cNvSpPr>
                <p:nvPr/>
              </p:nvSpPr>
              <p:spPr>
                <a:xfrm>
                  <a:off x="0" y="2604247"/>
                  <a:ext cx="12192000" cy="830997"/>
                </a:xfrm>
                <a:prstGeom prst="rect">
                  <a:avLst/>
                </a:prstGeom>
                <a:blipFill>
                  <a:blip r:embed="rId3"/>
                  <a:stretch>
                    <a:fillRect l="-650" t="-5839" b="-15328"/>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01824F56-B677-FEC2-E729-AB85EA12FE07}"/>
              </a:ext>
            </a:extLst>
          </p:cNvPr>
          <p:cNvGrpSpPr/>
          <p:nvPr/>
        </p:nvGrpSpPr>
        <p:grpSpPr>
          <a:xfrm>
            <a:off x="0" y="1540061"/>
            <a:ext cx="12192000" cy="1023691"/>
            <a:chOff x="0" y="1540061"/>
            <a:chExt cx="12192000" cy="1023691"/>
          </a:xfrm>
        </p:grpSpPr>
        <p:sp>
          <p:nvSpPr>
            <p:cNvPr id="12" name="TextBox 11">
              <a:extLst>
                <a:ext uri="{FF2B5EF4-FFF2-40B4-BE49-F238E27FC236}">
                  <a16:creationId xmlns:a16="http://schemas.microsoft.com/office/drawing/2014/main" id="{AC774B67-07B6-4D7A-045D-3CB5D70D69F4}"/>
                </a:ext>
              </a:extLst>
            </p:cNvPr>
            <p:cNvSpPr txBox="1"/>
            <p:nvPr/>
          </p:nvSpPr>
          <p:spPr>
            <a:xfrm>
              <a:off x="0" y="1540061"/>
              <a:ext cx="12192000" cy="46166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QEC for sensing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separating noise from signal of interest within a </a:t>
              </a:r>
              <a:r>
                <a:rPr kumimoji="0" lang="en-US" sz="2400" b="0" i="0" u="none" strike="noStrike" kern="1200" cap="none" spc="0" normalizeH="0" noProof="0" dirty="0" err="1">
                  <a:ln>
                    <a:noFill/>
                  </a:ln>
                  <a:solidFill>
                    <a:prstClr val="black"/>
                  </a:solidFill>
                  <a:effectLst/>
                  <a:uLnTx/>
                  <a:uFillTx/>
                  <a:latin typeface="Calibri" panose="020F0502020204030204"/>
                  <a:ea typeface="+mn-ea"/>
                  <a:cs typeface="+mn-cs"/>
                </a:rPr>
                <a:t>codespace</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B70DEB1-FEEC-CECC-FAAD-1951ADD6169B}"/>
                </a:ext>
              </a:extLst>
            </p:cNvPr>
            <p:cNvSpPr txBox="1"/>
            <p:nvPr/>
          </p:nvSpPr>
          <p:spPr>
            <a:xfrm>
              <a:off x="5709207" y="1917421"/>
              <a:ext cx="6134910" cy="646331"/>
            </a:xfrm>
            <a:prstGeom prst="rect">
              <a:avLst/>
            </a:prstGeom>
            <a:noFill/>
          </p:spPr>
          <p:txBody>
            <a:bodyPr wrap="square">
              <a:spAutoFit/>
            </a:bodyPr>
            <a:lstStyle/>
            <a:p>
              <a:r>
                <a:rPr lang="en-US" dirty="0">
                  <a:solidFill>
                    <a:srgbClr val="00B050"/>
                  </a:solidFill>
                </a:rPr>
                <a:t>https://errorcorrectionzoo.org/c/metrological</a:t>
              </a:r>
            </a:p>
            <a:p>
              <a:r>
                <a:rPr lang="en-US" dirty="0">
                  <a:solidFill>
                    <a:srgbClr val="00B050"/>
                  </a:solidFill>
                </a:rPr>
                <a:t>https://errorcorrectionzoo.org/c/metopt</a:t>
              </a:r>
            </a:p>
          </p:txBody>
        </p:sp>
      </p:grpSp>
      <p:grpSp>
        <p:nvGrpSpPr>
          <p:cNvPr id="6" name="Group 5">
            <a:extLst>
              <a:ext uri="{FF2B5EF4-FFF2-40B4-BE49-F238E27FC236}">
                <a16:creationId xmlns:a16="http://schemas.microsoft.com/office/drawing/2014/main" id="{81FC1EE1-341C-FEF0-1731-7BBEAEFECA27}"/>
              </a:ext>
            </a:extLst>
          </p:cNvPr>
          <p:cNvGrpSpPr/>
          <p:nvPr/>
        </p:nvGrpSpPr>
        <p:grpSpPr>
          <a:xfrm>
            <a:off x="0" y="3622266"/>
            <a:ext cx="12541267" cy="830997"/>
            <a:chOff x="0" y="3622266"/>
            <a:chExt cx="12541267" cy="830997"/>
          </a:xfrm>
        </p:grpSpPr>
        <p:sp>
          <p:nvSpPr>
            <p:cNvPr id="23" name="TextBox 22">
              <a:extLst>
                <a:ext uri="{FF2B5EF4-FFF2-40B4-BE49-F238E27FC236}">
                  <a16:creationId xmlns:a16="http://schemas.microsoft.com/office/drawing/2014/main" id="{7661E159-786D-4A93-8462-559A33E92516}"/>
                </a:ext>
              </a:extLst>
            </p:cNvPr>
            <p:cNvSpPr txBox="1"/>
            <p:nvPr/>
          </p:nvSpPr>
          <p:spPr>
            <a:xfrm>
              <a:off x="0" y="3622266"/>
              <a:ext cx="12192000" cy="830997"/>
            </a:xfrm>
            <a:prstGeom prst="rect">
              <a:avLst/>
            </a:prstGeom>
            <a:noFill/>
          </p:spPr>
          <p:txBody>
            <a:bodyPr wrap="square">
              <a:spAutoFit/>
            </a:bodyPr>
            <a:lstStyle/>
            <a:p>
              <a:pPr marL="342900" lvl="0" indent="-342900">
                <a:buFont typeface="Wingdings" panose="05000000000000000000" pitchFamily="2" charset="2"/>
                <a:buChar char="Ø"/>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Floquet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codes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dirty="0">
                  <a:solidFill>
                    <a:prstClr val="black"/>
                  </a:solidFill>
                </a:rPr>
                <a:t> logical qubits are generated through a particular sequence of check-operator measurements.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56EC1B99-1B0B-B324-ECF6-3C6B661181DC}"/>
                </a:ext>
              </a:extLst>
            </p:cNvPr>
            <p:cNvSpPr txBox="1"/>
            <p:nvPr/>
          </p:nvSpPr>
          <p:spPr>
            <a:xfrm>
              <a:off x="5683267" y="4083643"/>
              <a:ext cx="6858000" cy="369332"/>
            </a:xfrm>
            <a:prstGeom prst="rect">
              <a:avLst/>
            </a:prstGeom>
            <a:noFill/>
          </p:spPr>
          <p:txBody>
            <a:bodyPr wrap="square">
              <a:spAutoFit/>
            </a:bodyPr>
            <a:lstStyle/>
            <a:p>
              <a:r>
                <a:rPr lang="en-US" dirty="0">
                  <a:solidFill>
                    <a:srgbClr val="00B050"/>
                  </a:solidFill>
                </a:rPr>
                <a:t>https://errorcorrectionzoo.org/c/floquet</a:t>
              </a:r>
            </a:p>
          </p:txBody>
        </p:sp>
      </p:grpSp>
      <p:grpSp>
        <p:nvGrpSpPr>
          <p:cNvPr id="7" name="Group 6">
            <a:extLst>
              <a:ext uri="{FF2B5EF4-FFF2-40B4-BE49-F238E27FC236}">
                <a16:creationId xmlns:a16="http://schemas.microsoft.com/office/drawing/2014/main" id="{8D3FBE1F-CDC2-9F75-D141-6D21F0CFBFE3}"/>
              </a:ext>
            </a:extLst>
          </p:cNvPr>
          <p:cNvGrpSpPr/>
          <p:nvPr/>
        </p:nvGrpSpPr>
        <p:grpSpPr>
          <a:xfrm>
            <a:off x="0" y="4766887"/>
            <a:ext cx="12567207" cy="873342"/>
            <a:chOff x="0" y="4766887"/>
            <a:chExt cx="12567207" cy="873342"/>
          </a:xfrm>
        </p:grpSpPr>
        <p:sp>
          <p:nvSpPr>
            <p:cNvPr id="29" name="TextBox 28">
              <a:extLst>
                <a:ext uri="{FF2B5EF4-FFF2-40B4-BE49-F238E27FC236}">
                  <a16:creationId xmlns:a16="http://schemas.microsoft.com/office/drawing/2014/main" id="{35AC7B83-0EFF-A965-396A-86474ACABA3E}"/>
                </a:ext>
              </a:extLst>
            </p:cNvPr>
            <p:cNvSpPr txBox="1"/>
            <p:nvPr/>
          </p:nvSpPr>
          <p:spPr>
            <a:xfrm>
              <a:off x="0" y="4766887"/>
              <a:ext cx="12192000" cy="830997"/>
            </a:xfrm>
            <a:prstGeom prst="rect">
              <a:avLst/>
            </a:prstGeom>
            <a:noFill/>
          </p:spPr>
          <p:txBody>
            <a:bodyPr wrap="square">
              <a:spAutoFit/>
            </a:bodyPr>
            <a:lstStyle/>
            <a:p>
              <a:pPr marL="342900" lvl="0" indent="-342900">
                <a:buFont typeface="Wingdings" panose="05000000000000000000" pitchFamily="2" charset="2"/>
                <a:buChar char="Ø"/>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Generalized homological product codes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dirty="0">
                  <a:solidFill>
                    <a:prstClr val="black"/>
                  </a:solidFill>
                </a:rPr>
                <a:t> chain-complex math taken to the extreme in the race to good QLDPC.</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D95D5B54-4736-90DC-75E1-11B63E77A938}"/>
                </a:ext>
              </a:extLst>
            </p:cNvPr>
            <p:cNvSpPr txBox="1"/>
            <p:nvPr/>
          </p:nvSpPr>
          <p:spPr>
            <a:xfrm>
              <a:off x="5709207" y="5270897"/>
              <a:ext cx="6858000" cy="369332"/>
            </a:xfrm>
            <a:prstGeom prst="rect">
              <a:avLst/>
            </a:prstGeom>
            <a:noFill/>
          </p:spPr>
          <p:txBody>
            <a:bodyPr wrap="square">
              <a:spAutoFit/>
            </a:bodyPr>
            <a:lstStyle/>
            <a:p>
              <a:r>
                <a:rPr lang="en-US" dirty="0">
                  <a:solidFill>
                    <a:srgbClr val="00B050"/>
                  </a:solidFill>
                </a:rPr>
                <a:t>https://errorcorrectionzoo.org/c/generalized_homological_product</a:t>
              </a:r>
            </a:p>
          </p:txBody>
        </p:sp>
      </p:grpSp>
      <p:grpSp>
        <p:nvGrpSpPr>
          <p:cNvPr id="8" name="Group 7">
            <a:extLst>
              <a:ext uri="{FF2B5EF4-FFF2-40B4-BE49-F238E27FC236}">
                <a16:creationId xmlns:a16="http://schemas.microsoft.com/office/drawing/2014/main" id="{56C6BD33-C0A8-66FA-92FD-C83B7A392810}"/>
              </a:ext>
            </a:extLst>
          </p:cNvPr>
          <p:cNvGrpSpPr/>
          <p:nvPr/>
        </p:nvGrpSpPr>
        <p:grpSpPr>
          <a:xfrm>
            <a:off x="-25940" y="5753497"/>
            <a:ext cx="12567207" cy="873342"/>
            <a:chOff x="-25940" y="5753497"/>
            <a:chExt cx="12567207" cy="873342"/>
          </a:xfrm>
        </p:grpSpPr>
        <p:sp>
          <p:nvSpPr>
            <p:cNvPr id="33" name="TextBox 32">
              <a:extLst>
                <a:ext uri="{FF2B5EF4-FFF2-40B4-BE49-F238E27FC236}">
                  <a16:creationId xmlns:a16="http://schemas.microsoft.com/office/drawing/2014/main" id="{FC8A9B36-5B4C-B8FC-8589-73686E5DD1A8}"/>
                </a:ext>
              </a:extLst>
            </p:cNvPr>
            <p:cNvSpPr txBox="1"/>
            <p:nvPr/>
          </p:nvSpPr>
          <p:spPr>
            <a:xfrm>
              <a:off x="-25940" y="5753497"/>
              <a:ext cx="12192000" cy="461665"/>
            </a:xfrm>
            <a:prstGeom prst="rect">
              <a:avLst/>
            </a:prstGeom>
            <a:noFill/>
          </p:spPr>
          <p:txBody>
            <a:bodyPr wrap="square">
              <a:spAutoFit/>
            </a:bodyPr>
            <a:lstStyle/>
            <a:p>
              <a:pPr marL="342900" lvl="0" indent="-342900">
                <a:buFont typeface="Wingdings" panose="05000000000000000000" pitchFamily="2" charset="2"/>
                <a:buChar char="Ø"/>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Magic-state distillation codes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dirty="0">
                  <a:solidFill>
                    <a:prstClr val="black"/>
                  </a:solidFill>
                </a:rPr>
                <a:t> particular properties useful for magic-state factories.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ADB6860E-20E5-F39A-5703-40DAD3539C76}"/>
                </a:ext>
              </a:extLst>
            </p:cNvPr>
            <p:cNvSpPr txBox="1"/>
            <p:nvPr/>
          </p:nvSpPr>
          <p:spPr>
            <a:xfrm>
              <a:off x="5683267" y="6257507"/>
              <a:ext cx="6858000" cy="369332"/>
            </a:xfrm>
            <a:prstGeom prst="rect">
              <a:avLst/>
            </a:prstGeom>
            <a:noFill/>
          </p:spPr>
          <p:txBody>
            <a:bodyPr wrap="square">
              <a:spAutoFit/>
            </a:bodyPr>
            <a:lstStyle/>
            <a:p>
              <a:r>
                <a:rPr lang="en-US" dirty="0">
                  <a:solidFill>
                    <a:srgbClr val="00B050"/>
                  </a:solidFill>
                </a:rPr>
                <a:t>https://errorcorrectionzoo.org/list/quantum_magic</a:t>
              </a:r>
            </a:p>
          </p:txBody>
        </p:sp>
      </p:grpSp>
      <p:pic>
        <p:nvPicPr>
          <p:cNvPr id="37" name="Picture 36" descr="Icon&#10;&#10;Description automatically generated">
            <a:extLst>
              <a:ext uri="{FF2B5EF4-FFF2-40B4-BE49-F238E27FC236}">
                <a16:creationId xmlns:a16="http://schemas.microsoft.com/office/drawing/2014/main" id="{720DAB61-E8FD-AA6A-4573-CCF0B1F17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092" y="-53336"/>
            <a:ext cx="1127487" cy="1127487"/>
          </a:xfrm>
          <a:prstGeom prst="rect">
            <a:avLst/>
          </a:prstGeom>
        </p:spPr>
      </p:pic>
    </p:spTree>
    <p:extLst>
      <p:ext uri="{BB962C8B-B14F-4D97-AF65-F5344CB8AC3E}">
        <p14:creationId xmlns:p14="http://schemas.microsoft.com/office/powerpoint/2010/main" val="314323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fter Quantum Supremacy, What's Next for John Martinis? | College of  Engineering - UC Santa Barbara">
            <a:extLst>
              <a:ext uri="{FF2B5EF4-FFF2-40B4-BE49-F238E27FC236}">
                <a16:creationId xmlns:a16="http://schemas.microsoft.com/office/drawing/2014/main" id="{870C3F6C-53EE-AB2A-BB76-D59AFD4D31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52"/>
          <a:stretch/>
        </p:blipFill>
        <p:spPr bwMode="auto">
          <a:xfrm>
            <a:off x="11045622" y="862984"/>
            <a:ext cx="1149350" cy="13291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546024" y="-91155"/>
            <a:ext cx="710002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OBSERVATIONS &amp; OPPORTUNITIES</a:t>
            </a:r>
          </a:p>
        </p:txBody>
      </p:sp>
      <p:sp>
        <p:nvSpPr>
          <p:cNvPr id="5" name="TextBox 4">
            <a:extLst>
              <a:ext uri="{FF2B5EF4-FFF2-40B4-BE49-F238E27FC236}">
                <a16:creationId xmlns:a16="http://schemas.microsoft.com/office/drawing/2014/main" id="{DC7A0A5A-41C2-239E-7CC8-E302DDA1A0A3}"/>
              </a:ext>
            </a:extLst>
          </p:cNvPr>
          <p:cNvSpPr txBox="1"/>
          <p:nvPr/>
        </p:nvSpPr>
        <p:spPr>
          <a:xfrm>
            <a:off x="1286804" y="3860155"/>
            <a:ext cx="12158662" cy="2693045"/>
          </a:xfrm>
          <a:prstGeom prst="rect">
            <a:avLst/>
          </a:prstGeom>
          <a:noFill/>
        </p:spPr>
        <p:txBody>
          <a:bodyPr wrap="square">
            <a:spAutoFit/>
          </a:bodyPr>
          <a:lstStyle/>
          <a:p>
            <a:pPr marL="285750" indent="-285750">
              <a:spcBef>
                <a:spcPts val="600"/>
              </a:spcBef>
              <a:buFont typeface="Wingdings" panose="05000000000000000000" pitchFamily="2" charset="2"/>
              <a:buChar char="q"/>
            </a:pPr>
            <a:r>
              <a:rPr lang="en-US" sz="2400" dirty="0"/>
              <a:t> Characterizing </a:t>
            </a:r>
            <a:r>
              <a:rPr lang="en-US" sz="2400" b="1" dirty="0"/>
              <a:t>physical noise</a:t>
            </a:r>
            <a:r>
              <a:rPr lang="en-US" sz="2400" dirty="0"/>
              <a:t> in materials. </a:t>
            </a:r>
          </a:p>
          <a:p>
            <a:pPr marL="800100" lvl="1" indent="-342900">
              <a:spcBef>
                <a:spcPts val="600"/>
              </a:spcBef>
              <a:buFont typeface="Calibri" panose="020F0502020204030204" pitchFamily="34" charset="0"/>
              <a:buChar char="‼"/>
            </a:pPr>
            <a:r>
              <a:rPr lang="en-US" sz="2400" dirty="0"/>
              <a:t>Low-lying fruit can only last us so long before we hit operational ceiling.</a:t>
            </a:r>
          </a:p>
          <a:p>
            <a:pPr marL="285750" indent="-285750">
              <a:spcBef>
                <a:spcPts val="600"/>
              </a:spcBef>
              <a:buFont typeface="Wingdings" panose="05000000000000000000" pitchFamily="2" charset="2"/>
              <a:buChar char="q"/>
            </a:pPr>
            <a:r>
              <a:rPr lang="en-US" sz="2400" dirty="0"/>
              <a:t>Threshold and associated scaling from </a:t>
            </a:r>
            <a:r>
              <a:rPr lang="en-US" sz="2400" b="1" dirty="0"/>
              <a:t>experimentally observed data.</a:t>
            </a:r>
          </a:p>
          <a:p>
            <a:pPr marL="742950" lvl="1" indent="-285750">
              <a:spcBef>
                <a:spcPts val="600"/>
              </a:spcBef>
              <a:buFont typeface="Wingdings" panose="05000000000000000000" pitchFamily="2" charset="2"/>
              <a:buChar char="q"/>
            </a:pPr>
            <a:r>
              <a:rPr lang="en-US" sz="2400" dirty="0"/>
              <a:t>For quantum memory or, more ambitiously, logical gates.</a:t>
            </a:r>
          </a:p>
          <a:p>
            <a:pPr marL="285750" indent="-285750">
              <a:spcBef>
                <a:spcPts val="600"/>
              </a:spcBef>
              <a:buFont typeface="Wingdings" panose="05000000000000000000" pitchFamily="2" charset="2"/>
              <a:buChar char="q"/>
            </a:pPr>
            <a:r>
              <a:rPr lang="en-US" sz="2400" dirty="0"/>
              <a:t> </a:t>
            </a:r>
            <a:r>
              <a:rPr lang="en-US" sz="2400" b="1" dirty="0"/>
              <a:t>Interpolating</a:t>
            </a:r>
            <a:r>
              <a:rPr lang="en-US" sz="2400" dirty="0"/>
              <a:t> between QLDPC and geometrically local codes.</a:t>
            </a:r>
          </a:p>
          <a:p>
            <a:pPr marL="285750" indent="-285750">
              <a:spcBef>
                <a:spcPts val="600"/>
              </a:spcBef>
              <a:buFont typeface="Wingdings" panose="05000000000000000000" pitchFamily="2" charset="2"/>
              <a:buChar char="q"/>
            </a:pPr>
            <a:r>
              <a:rPr lang="en-US" sz="2400" dirty="0"/>
              <a:t> </a:t>
            </a:r>
            <a:r>
              <a:rPr lang="en-US" sz="2400" b="1" dirty="0"/>
              <a:t>Tailoring</a:t>
            </a:r>
            <a:r>
              <a:rPr lang="en-US" sz="2400" dirty="0"/>
              <a:t> QEC and fault-tolerant protocols to experiments.</a:t>
            </a:r>
          </a:p>
        </p:txBody>
      </p:sp>
      <p:sp>
        <p:nvSpPr>
          <p:cNvPr id="7" name="Flowchart: Sequential Access Storage 6">
            <a:extLst>
              <a:ext uri="{FF2B5EF4-FFF2-40B4-BE49-F238E27FC236}">
                <a16:creationId xmlns:a16="http://schemas.microsoft.com/office/drawing/2014/main" id="{F6DA47F4-CD28-CA53-5887-D03352D2CEAA}"/>
              </a:ext>
            </a:extLst>
          </p:cNvPr>
          <p:cNvSpPr/>
          <p:nvPr/>
        </p:nvSpPr>
        <p:spPr>
          <a:xfrm>
            <a:off x="7972223" y="454501"/>
            <a:ext cx="3062966" cy="649710"/>
          </a:xfrm>
          <a:prstGeom prst="flowChartMagneticTap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Errors don’t all go to hell [as we scale up].</a:t>
            </a:r>
          </a:p>
        </p:txBody>
      </p:sp>
      <p:sp>
        <p:nvSpPr>
          <p:cNvPr id="6" name="TextBox 5">
            <a:extLst>
              <a:ext uri="{FF2B5EF4-FFF2-40B4-BE49-F238E27FC236}">
                <a16:creationId xmlns:a16="http://schemas.microsoft.com/office/drawing/2014/main" id="{5D5B6676-FB97-EF27-DF5E-3EFA9AC6FE14}"/>
              </a:ext>
            </a:extLst>
          </p:cNvPr>
          <p:cNvSpPr txBox="1"/>
          <p:nvPr/>
        </p:nvSpPr>
        <p:spPr>
          <a:xfrm>
            <a:off x="142558" y="634984"/>
            <a:ext cx="12049442"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Beginning to scale up and see favorable scaling </a:t>
            </a:r>
          </a:p>
          <a:p>
            <a:pPr marL="800100" lvl="1" indent="-342900">
              <a:buFont typeface="Wingdings" panose="05000000000000000000" pitchFamily="2" charset="2"/>
              <a:buChar char="ü"/>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exponential decrease with repetition codes</a:t>
            </a:r>
          </a:p>
          <a:p>
            <a:pPr marL="800100" lvl="1" indent="-342900">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nonzero decrease with </a:t>
            </a:r>
            <a:r>
              <a:rPr lang="en-US" sz="2400" dirty="0">
                <a:solidFill>
                  <a:prstClr val="black"/>
                </a:solidFill>
                <a:latin typeface="Calibri" panose="020F0502020204030204"/>
              </a:rPr>
              <a:t>quantum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codes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Noise remains local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Daunting systems engineering / control issues require industrial efforts.</a:t>
            </a:r>
          </a:p>
          <a:p>
            <a:pPr marL="800100" lvl="1" indent="-342900">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Companies not upfront about much money/people-power has been invested.</a:t>
            </a:r>
          </a:p>
          <a:p>
            <a:pPr marL="800100" lvl="1" indent="-342900">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Once a roadblock is overcome, others can easily replicate (I am told…).</a:t>
            </a:r>
          </a:p>
          <a:p>
            <a:pPr marL="800100" lvl="1" indent="-342900">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Graduate career may no longer be enough to single-handedly make progress.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lowchart: Sequential Access Storage 9">
            <a:extLst>
              <a:ext uri="{FF2B5EF4-FFF2-40B4-BE49-F238E27FC236}">
                <a16:creationId xmlns:a16="http://schemas.microsoft.com/office/drawing/2014/main" id="{1BD8DAA0-8CB4-BC5A-1897-E91597CFAB92}"/>
              </a:ext>
            </a:extLst>
          </p:cNvPr>
          <p:cNvSpPr/>
          <p:nvPr/>
        </p:nvSpPr>
        <p:spPr>
          <a:xfrm>
            <a:off x="6130722" y="1090039"/>
            <a:ext cx="4914900" cy="1052887"/>
          </a:xfrm>
          <a:prstGeom prst="flowChartMagneticTap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[Fancy papers] are nice, but what is going to keep everyone employed is making the qubits better.</a:t>
            </a:r>
          </a:p>
        </p:txBody>
      </p:sp>
    </p:spTree>
    <p:extLst>
      <p:ext uri="{BB962C8B-B14F-4D97-AF65-F5344CB8AC3E}">
        <p14:creationId xmlns:p14="http://schemas.microsoft.com/office/powerpoint/2010/main" val="16395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314"/>
                                        </p:tgtEl>
                                        <p:attrNameLst>
                                          <p:attrName>style.visibility</p:attrName>
                                        </p:attrNameLst>
                                      </p:cBhvr>
                                      <p:to>
                                        <p:strVal val="visible"/>
                                      </p:to>
                                    </p:set>
                                    <p:animEffect transition="in" filter="fade">
                                      <p:cBhvr>
                                        <p:cTn id="21" dur="500"/>
                                        <p:tgtEl>
                                          <p:spTgt spid="133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 grpId="0" uiExpand="1" build="p"/>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A2021A5-8CDB-D9FE-5193-F6DE0C7E35E4}"/>
              </a:ext>
            </a:extLst>
          </p:cNvPr>
          <p:cNvGraphicFramePr>
            <a:graphicFrameLocks/>
          </p:cNvGraphicFramePr>
          <p:nvPr>
            <p:extLst>
              <p:ext uri="{D42A27DB-BD31-4B8C-83A1-F6EECF244321}">
                <p14:modId xmlns:p14="http://schemas.microsoft.com/office/powerpoint/2010/main" val="1578644107"/>
              </p:ext>
            </p:extLst>
          </p:nvPr>
        </p:nvGraphicFramePr>
        <p:xfrm>
          <a:off x="5166692" y="616731"/>
          <a:ext cx="6849642" cy="384188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ADCE9F30-D4D0-E82C-A29E-897ECE44EEBA}"/>
              </a:ext>
            </a:extLst>
          </p:cNvPr>
          <p:cNvSpPr/>
          <p:nvPr/>
        </p:nvSpPr>
        <p:spPr>
          <a:xfrm>
            <a:off x="3371860" y="-91155"/>
            <a:ext cx="544835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QEC: ORIGINS &amp; GROWTH</a:t>
            </a:r>
          </a:p>
        </p:txBody>
      </p:sp>
      <p:sp>
        <p:nvSpPr>
          <p:cNvPr id="8" name="TextBox 7">
            <a:extLst>
              <a:ext uri="{FF2B5EF4-FFF2-40B4-BE49-F238E27FC236}">
                <a16:creationId xmlns:a16="http://schemas.microsoft.com/office/drawing/2014/main" id="{5665E3A9-6F95-5574-E38C-F5C8D510EA15}"/>
              </a:ext>
            </a:extLst>
          </p:cNvPr>
          <p:cNvSpPr txBox="1"/>
          <p:nvPr/>
        </p:nvSpPr>
        <p:spPr>
          <a:xfrm>
            <a:off x="8741900" y="6531119"/>
            <a:ext cx="4075242" cy="307777"/>
          </a:xfrm>
          <a:prstGeom prst="rect">
            <a:avLst/>
          </a:prstGeom>
          <a:noFill/>
        </p:spPr>
        <p:txBody>
          <a:bodyPr wrap="square">
            <a:spAutoFit/>
          </a:bodyPr>
          <a:lstStyle/>
          <a:p>
            <a:r>
              <a:rPr lang="en-US" sz="1400" dirty="0">
                <a:solidFill>
                  <a:srgbClr val="00B050"/>
                </a:solidFill>
              </a:rPr>
              <a:t>Some material from: J. </a:t>
            </a:r>
            <a:r>
              <a:rPr lang="en-US" sz="1400" dirty="0" err="1">
                <a:solidFill>
                  <a:srgbClr val="00B050"/>
                </a:solidFill>
              </a:rPr>
              <a:t>Preskill</a:t>
            </a:r>
            <a:r>
              <a:rPr lang="en-US" sz="1400" dirty="0">
                <a:solidFill>
                  <a:srgbClr val="00B050"/>
                </a:solidFill>
              </a:rPr>
              <a:t>, QEC 2017 talk</a:t>
            </a:r>
          </a:p>
        </p:txBody>
      </p:sp>
      <p:sp>
        <p:nvSpPr>
          <p:cNvPr id="20" name="TextBox 19">
            <a:extLst>
              <a:ext uri="{FF2B5EF4-FFF2-40B4-BE49-F238E27FC236}">
                <a16:creationId xmlns:a16="http://schemas.microsoft.com/office/drawing/2014/main" id="{A5A93982-3793-22CB-C10A-FCA2FA8EB18E}"/>
              </a:ext>
            </a:extLst>
          </p:cNvPr>
          <p:cNvSpPr txBox="1"/>
          <p:nvPr/>
        </p:nvSpPr>
        <p:spPr>
          <a:xfrm>
            <a:off x="5655625" y="4752891"/>
            <a:ext cx="7289908" cy="1477328"/>
          </a:xfrm>
          <a:prstGeom prst="rect">
            <a:avLst/>
          </a:prstGeom>
          <a:noFill/>
        </p:spPr>
        <p:txBody>
          <a:bodyPr wrap="square">
            <a:spAutoFit/>
          </a:bodyPr>
          <a:lstStyle/>
          <a:p>
            <a:r>
              <a:rPr lang="en-US" b="1" dirty="0"/>
              <a:t>Other pioneers:</a:t>
            </a:r>
          </a:p>
          <a:p>
            <a:pPr marL="285750" indent="-285750">
              <a:buFont typeface="Wingdings" panose="05000000000000000000" pitchFamily="2" charset="2"/>
              <a:buChar char="Ø"/>
            </a:pPr>
            <a:r>
              <a:rPr lang="en-US" dirty="0"/>
              <a:t>Stabilizer codes (Gottesman + </a:t>
            </a:r>
            <a:r>
              <a:rPr lang="en-US" dirty="0" err="1"/>
              <a:t>Calderbank</a:t>
            </a:r>
            <a:r>
              <a:rPr lang="en-US" dirty="0"/>
              <a:t>, Rains, Shor, Sloane)</a:t>
            </a:r>
          </a:p>
          <a:p>
            <a:pPr marL="285750" indent="-285750">
              <a:buFont typeface="Wingdings" panose="05000000000000000000" pitchFamily="2" charset="2"/>
              <a:buChar char="Ø"/>
            </a:pPr>
            <a:r>
              <a:rPr lang="en-US" dirty="0"/>
              <a:t>FT error correction (Shor, </a:t>
            </a:r>
            <a:r>
              <a:rPr lang="en-US" dirty="0" err="1"/>
              <a:t>Steane</a:t>
            </a:r>
            <a:r>
              <a:rPr lang="en-US" dirty="0"/>
              <a:t>, </a:t>
            </a:r>
            <a:r>
              <a:rPr lang="en-US" dirty="0" err="1"/>
              <a:t>Knill</a:t>
            </a:r>
            <a:r>
              <a:rPr lang="en-US" dirty="0"/>
              <a:t>)</a:t>
            </a:r>
          </a:p>
          <a:p>
            <a:pPr marL="285750" indent="-285750">
              <a:buFont typeface="Wingdings" panose="05000000000000000000" pitchFamily="2" charset="2"/>
              <a:buChar char="Ø"/>
            </a:pPr>
            <a:r>
              <a:rPr lang="en-US" dirty="0"/>
              <a:t>QEC conditions (</a:t>
            </a:r>
            <a:r>
              <a:rPr lang="en-US" dirty="0" err="1"/>
              <a:t>Knill</a:t>
            </a:r>
            <a:r>
              <a:rPr lang="en-US" dirty="0"/>
              <a:t>, Laflamme)</a:t>
            </a:r>
          </a:p>
          <a:p>
            <a:pPr marL="285750" indent="-285750">
              <a:buFont typeface="Wingdings" panose="05000000000000000000" pitchFamily="2" charset="2"/>
              <a:buChar char="Ø"/>
            </a:pPr>
            <a:r>
              <a:rPr lang="en-US" dirty="0"/>
              <a:t>Concatenated threshold theorem (</a:t>
            </a:r>
            <a:r>
              <a:rPr lang="en-US" dirty="0" err="1"/>
              <a:t>Aharonov</a:t>
            </a:r>
            <a:r>
              <a:rPr lang="en-US" dirty="0"/>
              <a:t>, Ben-Or)</a:t>
            </a:r>
          </a:p>
        </p:txBody>
      </p:sp>
      <p:grpSp>
        <p:nvGrpSpPr>
          <p:cNvPr id="5" name="Group 4">
            <a:extLst>
              <a:ext uri="{FF2B5EF4-FFF2-40B4-BE49-F238E27FC236}">
                <a16:creationId xmlns:a16="http://schemas.microsoft.com/office/drawing/2014/main" id="{1CBE9779-992E-7622-8B7F-72054A4EDE18}"/>
              </a:ext>
            </a:extLst>
          </p:cNvPr>
          <p:cNvGrpSpPr/>
          <p:nvPr/>
        </p:nvGrpSpPr>
        <p:grpSpPr>
          <a:xfrm>
            <a:off x="175666" y="3557126"/>
            <a:ext cx="6096000" cy="3294806"/>
            <a:chOff x="175666" y="3557126"/>
            <a:chExt cx="6096000" cy="3294806"/>
          </a:xfrm>
        </p:grpSpPr>
        <p:sp>
          <p:nvSpPr>
            <p:cNvPr id="16" name="TextBox 15">
              <a:extLst>
                <a:ext uri="{FF2B5EF4-FFF2-40B4-BE49-F238E27FC236}">
                  <a16:creationId xmlns:a16="http://schemas.microsoft.com/office/drawing/2014/main" id="{D247B9B4-CC0F-697C-25C3-D3A209BA0D67}"/>
                </a:ext>
              </a:extLst>
            </p:cNvPr>
            <p:cNvSpPr txBox="1"/>
            <p:nvPr/>
          </p:nvSpPr>
          <p:spPr>
            <a:xfrm>
              <a:off x="175666" y="4820607"/>
              <a:ext cx="6096000" cy="2031325"/>
            </a:xfrm>
            <a:prstGeom prst="rect">
              <a:avLst/>
            </a:prstGeom>
            <a:noFill/>
          </p:spPr>
          <p:txBody>
            <a:bodyPr wrap="square">
              <a:spAutoFit/>
            </a:bodyPr>
            <a:lstStyle/>
            <a:p>
              <a:r>
                <a:rPr lang="en-US" b="1" dirty="0"/>
                <a:t>Alexei Yu. </a:t>
              </a:r>
              <a:r>
                <a:rPr lang="en-US" b="1" dirty="0" err="1"/>
                <a:t>Kitaev</a:t>
              </a:r>
              <a:r>
                <a:rPr lang="en-US" b="1" dirty="0"/>
                <a:t>:</a:t>
              </a:r>
              <a:endParaRPr lang="en-US" dirty="0"/>
            </a:p>
            <a:p>
              <a:pPr marL="285750" indent="-285750">
                <a:buFont typeface="Wingdings" panose="05000000000000000000" pitchFamily="2" charset="2"/>
                <a:buChar char="Ø"/>
              </a:pPr>
              <a:r>
                <a:rPr lang="en-US" dirty="0"/>
                <a:t>Topological quantum codes (1996-2003)</a:t>
              </a:r>
            </a:p>
            <a:p>
              <a:pPr marL="285750" indent="-285750">
                <a:buFont typeface="Wingdings" panose="05000000000000000000" pitchFamily="2" charset="2"/>
                <a:buChar char="Ø"/>
              </a:pPr>
              <a:r>
                <a:rPr lang="en-US" dirty="0"/>
                <a:t>Physically protected quantum computing (1997)</a:t>
              </a:r>
            </a:p>
            <a:p>
              <a:pPr marL="285750" indent="-285750">
                <a:buFont typeface="Wingdings" panose="05000000000000000000" pitchFamily="2" charset="2"/>
                <a:buChar char="Ø"/>
              </a:pPr>
              <a:r>
                <a:rPr lang="en-US" dirty="0"/>
                <a:t>Computing with nonabelian </a:t>
              </a:r>
              <a:r>
                <a:rPr lang="en-US" dirty="0" err="1"/>
                <a:t>anyons</a:t>
              </a:r>
              <a:r>
                <a:rPr lang="en-US" dirty="0"/>
                <a:t> (1997)</a:t>
              </a:r>
            </a:p>
            <a:p>
              <a:pPr marL="285750" indent="-285750">
                <a:buFont typeface="Wingdings" panose="05000000000000000000" pitchFamily="2" charset="2"/>
                <a:buChar char="Ø"/>
              </a:pPr>
              <a:r>
                <a:rPr lang="en-US" dirty="0"/>
                <a:t>CSS-to-homology dictionary (1998)</a:t>
              </a:r>
            </a:p>
            <a:p>
              <a:pPr marL="285750" indent="-285750">
                <a:buFont typeface="Wingdings" panose="05000000000000000000" pitchFamily="2" charset="2"/>
                <a:buChar char="Ø"/>
              </a:pPr>
              <a:r>
                <a:rPr lang="en-US" dirty="0"/>
                <a:t>Magic state distillation (1999-2004)</a:t>
              </a:r>
            </a:p>
            <a:p>
              <a:pPr marL="285750" indent="-285750">
                <a:buFont typeface="Wingdings" panose="05000000000000000000" pitchFamily="2" charset="2"/>
                <a:buChar char="Ø"/>
              </a:pPr>
              <a:r>
                <a:rPr lang="en-US" dirty="0"/>
                <a:t>Majorana modes in quantum wires (2000)</a:t>
              </a:r>
            </a:p>
          </p:txBody>
        </p:sp>
        <p:pic>
          <p:nvPicPr>
            <p:cNvPr id="3076" name="Picture 4" descr="Alexei Kitaev - Alchetron, The Free Social Encyclopedia">
              <a:extLst>
                <a:ext uri="{FF2B5EF4-FFF2-40B4-BE49-F238E27FC236}">
                  <a16:creationId xmlns:a16="http://schemas.microsoft.com/office/drawing/2014/main" id="{505238AD-6036-0467-CFE1-731BFFEC5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058" y="3557126"/>
              <a:ext cx="2314734" cy="1534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B998D781-3934-3FF0-06D1-CDDD79D999A3}"/>
              </a:ext>
            </a:extLst>
          </p:cNvPr>
          <p:cNvGrpSpPr/>
          <p:nvPr/>
        </p:nvGrpSpPr>
        <p:grpSpPr>
          <a:xfrm>
            <a:off x="175666" y="679579"/>
            <a:ext cx="4853531" cy="2621295"/>
            <a:chOff x="175666" y="679579"/>
            <a:chExt cx="4853531" cy="2621295"/>
          </a:xfrm>
        </p:grpSpPr>
        <p:sp>
          <p:nvSpPr>
            <p:cNvPr id="12" name="TextBox 11">
              <a:extLst>
                <a:ext uri="{FF2B5EF4-FFF2-40B4-BE49-F238E27FC236}">
                  <a16:creationId xmlns:a16="http://schemas.microsoft.com/office/drawing/2014/main" id="{E0A703F7-CD59-52D0-F634-4AC1A904355C}"/>
                </a:ext>
              </a:extLst>
            </p:cNvPr>
            <p:cNvSpPr txBox="1"/>
            <p:nvPr/>
          </p:nvSpPr>
          <p:spPr>
            <a:xfrm>
              <a:off x="175666" y="1823546"/>
              <a:ext cx="4853531" cy="1477328"/>
            </a:xfrm>
            <a:prstGeom prst="rect">
              <a:avLst/>
            </a:prstGeom>
            <a:noFill/>
          </p:spPr>
          <p:txBody>
            <a:bodyPr wrap="square">
              <a:spAutoFit/>
            </a:bodyPr>
            <a:lstStyle/>
            <a:p>
              <a:r>
                <a:rPr lang="en-US" b="1" dirty="0"/>
                <a:t>Peter Shor:</a:t>
              </a:r>
            </a:p>
            <a:p>
              <a:pPr marL="285750" indent="-285750">
                <a:buFont typeface="Wingdings" panose="05000000000000000000" pitchFamily="2" charset="2"/>
                <a:buChar char="Ø"/>
              </a:pPr>
              <a:r>
                <a:rPr lang="en-US" dirty="0"/>
                <a:t>Quantum error-correcting codes (1995)</a:t>
              </a:r>
            </a:p>
            <a:p>
              <a:pPr marL="285750" indent="-285750">
                <a:buFont typeface="Wingdings" panose="05000000000000000000" pitchFamily="2" charset="2"/>
                <a:buChar char="Ø"/>
              </a:pPr>
              <a:r>
                <a:rPr lang="en-US" dirty="0"/>
                <a:t>Fault-tolerant syndrome measurement (1996)</a:t>
              </a:r>
            </a:p>
            <a:p>
              <a:pPr marL="285750" indent="-285750">
                <a:buFont typeface="Wingdings" panose="05000000000000000000" pitchFamily="2" charset="2"/>
                <a:buChar char="Ø"/>
              </a:pPr>
              <a:r>
                <a:rPr lang="en-US" dirty="0"/>
                <a:t>Fault-tolerant universal quantum gates (1996)</a:t>
              </a:r>
            </a:p>
            <a:p>
              <a:pPr marL="285750" indent="-285750">
                <a:buFont typeface="Wingdings" panose="05000000000000000000" pitchFamily="2" charset="2"/>
                <a:buChar char="Ø"/>
              </a:pPr>
              <a:r>
                <a:rPr lang="en-US" dirty="0"/>
                <a:t>Using QEC to prove security of QKD (2000)</a:t>
              </a:r>
            </a:p>
          </p:txBody>
        </p:sp>
        <p:pic>
          <p:nvPicPr>
            <p:cNvPr id="3078" name="Picture 6" descr="Quantum-computing pioneer warns of complacency over Internet security">
              <a:extLst>
                <a:ext uri="{FF2B5EF4-FFF2-40B4-BE49-F238E27FC236}">
                  <a16:creationId xmlns:a16="http://schemas.microsoft.com/office/drawing/2014/main" id="{9AE295B9-066B-B957-0A80-0377DE031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219" y="679579"/>
              <a:ext cx="2516016" cy="14089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598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F09A248B-9502-4ACF-BD50-518E44509BF3}"/>
              </a:ext>
            </a:extLst>
          </p:cNvPr>
          <p:cNvSpPr txBox="1"/>
          <p:nvPr/>
        </p:nvSpPr>
        <p:spPr>
          <a:xfrm>
            <a:off x="-56322" y="6592616"/>
            <a:ext cx="8689943" cy="307777"/>
          </a:xfrm>
          <a:prstGeom prst="rect">
            <a:avLst/>
          </a:prstGeom>
          <a:noFill/>
        </p:spPr>
        <p:txBody>
          <a:bodyPr wrap="none" rtlCol="0">
            <a:spAutoFit/>
          </a:bodyPr>
          <a:lstStyle/>
          <a:p>
            <a:r>
              <a:rPr lang="en-US" sz="1400" dirty="0">
                <a:solidFill>
                  <a:srgbClr val="00B050"/>
                </a:solidFill>
              </a:rPr>
              <a:t>O. Painter, M. </a:t>
            </a:r>
            <a:r>
              <a:rPr lang="en-US" sz="1400" dirty="0" err="1">
                <a:solidFill>
                  <a:srgbClr val="00B050"/>
                </a:solidFill>
              </a:rPr>
              <a:t>Mirhosseini</a:t>
            </a:r>
            <a:r>
              <a:rPr lang="en-US" sz="1400" dirty="0">
                <a:solidFill>
                  <a:srgbClr val="00B050"/>
                </a:solidFill>
              </a:rPr>
              <a:t>, A. </a:t>
            </a:r>
            <a:r>
              <a:rPr lang="en-US" sz="1400" dirty="0" err="1">
                <a:solidFill>
                  <a:srgbClr val="00B050"/>
                </a:solidFill>
              </a:rPr>
              <a:t>Faraon</a:t>
            </a:r>
            <a:r>
              <a:rPr lang="en-US" sz="1400" dirty="0">
                <a:solidFill>
                  <a:srgbClr val="00B050"/>
                </a:solidFill>
              </a:rPr>
              <a:t>, M. </a:t>
            </a:r>
            <a:r>
              <a:rPr lang="en-US" sz="1400" dirty="0" err="1">
                <a:solidFill>
                  <a:srgbClr val="00B050"/>
                </a:solidFill>
              </a:rPr>
              <a:t>Spiropulu</a:t>
            </a:r>
            <a:r>
              <a:rPr lang="en-US" sz="1400" dirty="0">
                <a:solidFill>
                  <a:srgbClr val="00B050"/>
                </a:solidFill>
              </a:rPr>
              <a:t>, R. </a:t>
            </a:r>
            <a:r>
              <a:rPr lang="en-US" sz="1400" dirty="0" err="1">
                <a:solidFill>
                  <a:srgbClr val="00B050"/>
                </a:solidFill>
              </a:rPr>
              <a:t>Schoelkopf</a:t>
            </a:r>
            <a:r>
              <a:rPr lang="en-US" sz="1400" dirty="0">
                <a:solidFill>
                  <a:srgbClr val="00B050"/>
                </a:solidFill>
              </a:rPr>
              <a:t>, M. </a:t>
            </a:r>
            <a:r>
              <a:rPr lang="en-US" sz="1400" dirty="0" err="1">
                <a:solidFill>
                  <a:srgbClr val="00B050"/>
                </a:solidFill>
              </a:rPr>
              <a:t>Devoret</a:t>
            </a:r>
            <a:r>
              <a:rPr lang="en-US" sz="1400" dirty="0">
                <a:solidFill>
                  <a:srgbClr val="00B050"/>
                </a:solidFill>
              </a:rPr>
              <a:t>, J. Home, J. Teufel groups, many others </a:t>
            </a:r>
          </a:p>
        </p:txBody>
      </p:sp>
      <p:sp>
        <p:nvSpPr>
          <p:cNvPr id="22" name="Rectangle 21"/>
          <p:cNvSpPr/>
          <p:nvPr/>
        </p:nvSpPr>
        <p:spPr>
          <a:xfrm>
            <a:off x="4228345" y="-91155"/>
            <a:ext cx="3735318"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a:ln/>
                <a:solidFill>
                  <a:srgbClr val="C00000"/>
                </a:solidFill>
                <a:latin typeface="+mj-lt"/>
              </a:rPr>
              <a:t>BOSONIC NOISE</a:t>
            </a:r>
          </a:p>
        </p:txBody>
      </p:sp>
      <p:sp>
        <p:nvSpPr>
          <p:cNvPr id="5" name="Rectangle 4"/>
          <p:cNvSpPr/>
          <p:nvPr/>
        </p:nvSpPr>
        <p:spPr>
          <a:xfrm>
            <a:off x="1" y="570555"/>
            <a:ext cx="12270790" cy="400110"/>
          </a:xfrm>
          <a:prstGeom prst="rect">
            <a:avLst/>
          </a:prstGeom>
        </p:spPr>
        <p:txBody>
          <a:bodyPr wrap="square">
            <a:spAutoFit/>
          </a:bodyPr>
          <a:lstStyle/>
          <a:p>
            <a:pPr marL="342900" indent="-342900">
              <a:buFont typeface="Arial" panose="020B0604020202020204" pitchFamily="34" charset="0"/>
              <a:buChar char="•"/>
            </a:pPr>
            <a:r>
              <a:rPr lang="en-US" sz="2000" dirty="0">
                <a:solidFill>
                  <a:prstClr val="black"/>
                </a:solidFill>
              </a:rPr>
              <a:t>The </a:t>
            </a:r>
            <a:r>
              <a:rPr lang="en-US" sz="2000" b="1" dirty="0">
                <a:solidFill>
                  <a:prstClr val="black"/>
                </a:solidFill>
              </a:rPr>
              <a:t>big four</a:t>
            </a:r>
            <a:r>
              <a:rPr lang="en-US" sz="2000" dirty="0">
                <a:solidFill>
                  <a:prstClr val="black"/>
                </a:solidFill>
              </a:rPr>
              <a:t> physical settings and their </a:t>
            </a:r>
            <a:r>
              <a:rPr lang="en-US" sz="2000" b="1" dirty="0">
                <a:solidFill>
                  <a:prstClr val="black"/>
                </a:solidFill>
              </a:rPr>
              <a:t>dominant noise type</a:t>
            </a:r>
            <a:r>
              <a:rPr lang="en-US" sz="2000" dirty="0">
                <a:solidFill>
                  <a:prstClr val="black"/>
                </a:solidFill>
              </a:rPr>
              <a:t>:</a:t>
            </a:r>
          </a:p>
        </p:txBody>
      </p:sp>
      <p:grpSp>
        <p:nvGrpSpPr>
          <p:cNvPr id="2" name="Group 1"/>
          <p:cNvGrpSpPr/>
          <p:nvPr/>
        </p:nvGrpSpPr>
        <p:grpSpPr>
          <a:xfrm>
            <a:off x="1373704" y="4501168"/>
            <a:ext cx="4734324" cy="1827398"/>
            <a:chOff x="1448384" y="2003291"/>
            <a:chExt cx="4951677" cy="1911294"/>
          </a:xfrm>
        </p:grpSpPr>
        <p:pic>
          <p:nvPicPr>
            <p:cNvPr id="16" name="Picture 15"/>
            <p:cNvPicPr>
              <a:picLocks noChangeAspect="1"/>
            </p:cNvPicPr>
            <p:nvPr/>
          </p:nvPicPr>
          <p:blipFill rotWithShape="1">
            <a:blip r:embed="rId3"/>
            <a:srcRect l="72440"/>
            <a:stretch/>
          </p:blipFill>
          <p:spPr>
            <a:xfrm>
              <a:off x="2186444" y="2003291"/>
              <a:ext cx="2758970" cy="1558035"/>
            </a:xfrm>
            <a:prstGeom prst="rect">
              <a:avLst/>
            </a:prstGeom>
          </p:spPr>
        </p:pic>
        <p:sp>
          <p:nvSpPr>
            <p:cNvPr id="7" name="Rectangle 6"/>
            <p:cNvSpPr/>
            <p:nvPr/>
          </p:nvSpPr>
          <p:spPr>
            <a:xfrm>
              <a:off x="1448384" y="3514475"/>
              <a:ext cx="4951677" cy="400110"/>
            </a:xfrm>
            <a:prstGeom prst="rect">
              <a:avLst/>
            </a:prstGeom>
          </p:spPr>
          <p:txBody>
            <a:bodyPr wrap="none">
              <a:spAutoFit/>
            </a:bodyPr>
            <a:lstStyle/>
            <a:p>
              <a:r>
                <a:rPr lang="en-US" sz="2000" dirty="0">
                  <a:solidFill>
                    <a:srgbClr val="00B050"/>
                  </a:solidFill>
                </a:rPr>
                <a:t>Microwave cavities + superconducting circuits</a:t>
              </a:r>
            </a:p>
          </p:txBody>
        </p:sp>
      </p:grpSp>
      <p:grpSp>
        <p:nvGrpSpPr>
          <p:cNvPr id="3" name="Group 2"/>
          <p:cNvGrpSpPr/>
          <p:nvPr/>
        </p:nvGrpSpPr>
        <p:grpSpPr>
          <a:xfrm>
            <a:off x="8984359" y="2424987"/>
            <a:ext cx="2822017" cy="1670410"/>
            <a:chOff x="7721925" y="2167486"/>
            <a:chExt cx="2951577" cy="1747099"/>
          </a:xfrm>
        </p:grpSpPr>
        <p:pic>
          <p:nvPicPr>
            <p:cNvPr id="19" name="Picture 2" descr="Image result for quantum trapped 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488" y="2167486"/>
              <a:ext cx="2521014" cy="13642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7721925" y="3514475"/>
              <a:ext cx="2596737" cy="400110"/>
            </a:xfrm>
            <a:prstGeom prst="rect">
              <a:avLst/>
            </a:prstGeom>
          </p:spPr>
          <p:txBody>
            <a:bodyPr wrap="none">
              <a:spAutoFit/>
            </a:bodyPr>
            <a:lstStyle/>
            <a:p>
              <a:r>
                <a:rPr lang="en-US" sz="2000" dirty="0">
                  <a:solidFill>
                    <a:srgbClr val="00B050"/>
                  </a:solidFill>
                </a:rPr>
                <a:t>Motion of trapped ions</a:t>
              </a:r>
            </a:p>
          </p:txBody>
        </p:sp>
      </p:grpSp>
      <p:grpSp>
        <p:nvGrpSpPr>
          <p:cNvPr id="4" name="Group 3"/>
          <p:cNvGrpSpPr/>
          <p:nvPr/>
        </p:nvGrpSpPr>
        <p:grpSpPr>
          <a:xfrm>
            <a:off x="7329237" y="5094635"/>
            <a:ext cx="4019055" cy="1278315"/>
            <a:chOff x="1606846" y="4576123"/>
            <a:chExt cx="4249006" cy="1351454"/>
          </a:xfrm>
        </p:grpSpPr>
        <p:pic>
          <p:nvPicPr>
            <p:cNvPr id="18" name="Picture 17"/>
            <p:cNvPicPr>
              <a:picLocks noChangeAspect="1"/>
            </p:cNvPicPr>
            <p:nvPr/>
          </p:nvPicPr>
          <p:blipFill>
            <a:blip r:embed="rId5"/>
            <a:stretch>
              <a:fillRect/>
            </a:stretch>
          </p:blipFill>
          <p:spPr>
            <a:xfrm>
              <a:off x="1606846" y="4576123"/>
              <a:ext cx="4249006" cy="913740"/>
            </a:xfrm>
            <a:prstGeom prst="rect">
              <a:avLst/>
            </a:prstGeom>
          </p:spPr>
        </p:pic>
        <p:sp>
          <p:nvSpPr>
            <p:cNvPr id="24" name="Rectangle 23"/>
            <p:cNvSpPr/>
            <p:nvPr/>
          </p:nvSpPr>
          <p:spPr>
            <a:xfrm>
              <a:off x="2410228" y="5504575"/>
              <a:ext cx="3005076" cy="423002"/>
            </a:xfrm>
            <a:prstGeom prst="rect">
              <a:avLst/>
            </a:prstGeom>
          </p:spPr>
          <p:txBody>
            <a:bodyPr wrap="none">
              <a:spAutoFit/>
            </a:bodyPr>
            <a:lstStyle/>
            <a:p>
              <a:r>
                <a:rPr lang="en-US" sz="2000" dirty="0">
                  <a:solidFill>
                    <a:srgbClr val="00B050"/>
                  </a:solidFill>
                </a:rPr>
                <a:t>Nano-acoustic resonators</a:t>
              </a:r>
            </a:p>
          </p:txBody>
        </p:sp>
      </p:grpSp>
      <p:grpSp>
        <p:nvGrpSpPr>
          <p:cNvPr id="6" name="Group 5"/>
          <p:cNvGrpSpPr/>
          <p:nvPr/>
        </p:nvGrpSpPr>
        <p:grpSpPr>
          <a:xfrm>
            <a:off x="110715" y="2375546"/>
            <a:ext cx="1568443" cy="2049282"/>
            <a:chOff x="8207688" y="4045945"/>
            <a:chExt cx="1658181" cy="2166531"/>
          </a:xfrm>
        </p:grpSpPr>
        <p:pic>
          <p:nvPicPr>
            <p:cNvPr id="17" name="Picture 16"/>
            <p:cNvPicPr>
              <a:picLocks noChangeAspect="1"/>
            </p:cNvPicPr>
            <p:nvPr/>
          </p:nvPicPr>
          <p:blipFill rotWithShape="1">
            <a:blip r:embed="rId6"/>
            <a:srcRect l="74179" r="12188"/>
            <a:stretch/>
          </p:blipFill>
          <p:spPr>
            <a:xfrm>
              <a:off x="8242631" y="4045945"/>
              <a:ext cx="1466084" cy="1611030"/>
            </a:xfrm>
            <a:prstGeom prst="rect">
              <a:avLst/>
            </a:prstGeom>
          </p:spPr>
        </p:pic>
        <p:sp>
          <p:nvSpPr>
            <p:cNvPr id="25" name="Rectangle 24"/>
            <p:cNvSpPr/>
            <p:nvPr/>
          </p:nvSpPr>
          <p:spPr>
            <a:xfrm>
              <a:off x="8207688" y="5464088"/>
              <a:ext cx="1658181" cy="748388"/>
            </a:xfrm>
            <a:prstGeom prst="rect">
              <a:avLst/>
            </a:prstGeom>
          </p:spPr>
          <p:txBody>
            <a:bodyPr wrap="none">
              <a:spAutoFit/>
            </a:bodyPr>
            <a:lstStyle/>
            <a:p>
              <a:pPr algn="ctr"/>
              <a:r>
                <a:rPr lang="en-US" sz="2000" dirty="0">
                  <a:solidFill>
                    <a:srgbClr val="00B050"/>
                  </a:solidFill>
                </a:rPr>
                <a:t>Optical fibers</a:t>
              </a:r>
            </a:p>
            <a:p>
              <a:pPr algn="ctr"/>
              <a:r>
                <a:rPr lang="en-US" sz="2000" dirty="0">
                  <a:solidFill>
                    <a:srgbClr val="00B050"/>
                  </a:solidFill>
                </a:rPr>
                <a:t>&amp; cavities</a:t>
              </a:r>
            </a:p>
          </p:txBody>
        </p:sp>
      </p:grpSp>
      <p:pic>
        <p:nvPicPr>
          <p:cNvPr id="10" name="Picture 9">
            <a:extLst>
              <a:ext uri="{FF2B5EF4-FFF2-40B4-BE49-F238E27FC236}">
                <a16:creationId xmlns:a16="http://schemas.microsoft.com/office/drawing/2014/main" id="{2DD704FA-6AD7-642E-1B9B-BDCA70756DF0}"/>
              </a:ext>
            </a:extLst>
          </p:cNvPr>
          <p:cNvPicPr>
            <a:picLocks noChangeAspect="1"/>
          </p:cNvPicPr>
          <p:nvPr/>
        </p:nvPicPr>
        <p:blipFill>
          <a:blip r:embed="rId7">
            <a:duotone>
              <a:prstClr val="black"/>
              <a:schemeClr val="accent2">
                <a:tint val="45000"/>
                <a:satMod val="400000"/>
              </a:schemeClr>
            </a:duotone>
          </a:blip>
          <a:stretch>
            <a:fillRect/>
          </a:stretch>
        </p:blipFill>
        <p:spPr>
          <a:xfrm>
            <a:off x="3860282" y="1122814"/>
            <a:ext cx="3584139" cy="679035"/>
          </a:xfrm>
          <a:prstGeom prst="rect">
            <a:avLst/>
          </a:prstGeom>
        </p:spPr>
      </p:pic>
      <p:pic>
        <p:nvPicPr>
          <p:cNvPr id="13" name="Picture 12">
            <a:extLst>
              <a:ext uri="{FF2B5EF4-FFF2-40B4-BE49-F238E27FC236}">
                <a16:creationId xmlns:a16="http://schemas.microsoft.com/office/drawing/2014/main" id="{51450914-5B71-ECFD-59EF-248C1D9CFA70}"/>
              </a:ext>
            </a:extLst>
          </p:cNvPr>
          <p:cNvPicPr>
            <a:picLocks noChangeAspect="1"/>
          </p:cNvPicPr>
          <p:nvPr/>
        </p:nvPicPr>
        <p:blipFill>
          <a:blip r:embed="rId8">
            <a:duotone>
              <a:prstClr val="black"/>
              <a:schemeClr val="accent1">
                <a:tint val="45000"/>
                <a:satMod val="400000"/>
              </a:schemeClr>
            </a:duotone>
          </a:blip>
          <a:stretch>
            <a:fillRect/>
          </a:stretch>
        </p:blipFill>
        <p:spPr>
          <a:xfrm>
            <a:off x="4340457" y="2110026"/>
            <a:ext cx="3089918" cy="643733"/>
          </a:xfrm>
          <a:prstGeom prst="rect">
            <a:avLst/>
          </a:prstGeom>
        </p:spPr>
      </p:pic>
      <p:pic>
        <p:nvPicPr>
          <p:cNvPr id="15" name="Picture 14">
            <a:extLst>
              <a:ext uri="{FF2B5EF4-FFF2-40B4-BE49-F238E27FC236}">
                <a16:creationId xmlns:a16="http://schemas.microsoft.com/office/drawing/2014/main" id="{150AF481-8A93-532D-E94E-2EA7820FEBB9}"/>
              </a:ext>
            </a:extLst>
          </p:cNvPr>
          <p:cNvPicPr>
            <a:picLocks noChangeAspect="1"/>
          </p:cNvPicPr>
          <p:nvPr/>
        </p:nvPicPr>
        <p:blipFill>
          <a:blip r:embed="rId9">
            <a:duotone>
              <a:prstClr val="black"/>
              <a:schemeClr val="accent6">
                <a:tint val="45000"/>
                <a:satMod val="400000"/>
              </a:schemeClr>
            </a:duotone>
          </a:blip>
          <a:stretch>
            <a:fillRect/>
          </a:stretch>
        </p:blipFill>
        <p:spPr>
          <a:xfrm>
            <a:off x="3919464" y="3061936"/>
            <a:ext cx="3465775" cy="764173"/>
          </a:xfrm>
          <a:prstGeom prst="rect">
            <a:avLst/>
          </a:prstGeom>
        </p:spPr>
      </p:pic>
      <p:cxnSp>
        <p:nvCxnSpPr>
          <p:cNvPr id="28" name="Straight Arrow Connector 27">
            <a:extLst>
              <a:ext uri="{FF2B5EF4-FFF2-40B4-BE49-F238E27FC236}">
                <a16:creationId xmlns:a16="http://schemas.microsoft.com/office/drawing/2014/main" id="{6F9303DF-AA16-B90E-BF99-4BF868F0D556}"/>
              </a:ext>
            </a:extLst>
          </p:cNvPr>
          <p:cNvCxnSpPr>
            <a:cxnSpLocks/>
            <a:stCxn id="10" idx="1"/>
          </p:cNvCxnSpPr>
          <p:nvPr/>
        </p:nvCxnSpPr>
        <p:spPr>
          <a:xfrm flipH="1">
            <a:off x="1563556" y="1462332"/>
            <a:ext cx="2296726" cy="1287733"/>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3EF3A7C7-F32B-D3CC-9C0E-AA0FEFB17D79}"/>
              </a:ext>
            </a:extLst>
          </p:cNvPr>
          <p:cNvCxnSpPr>
            <a:cxnSpLocks/>
            <a:stCxn id="10" idx="1"/>
          </p:cNvCxnSpPr>
          <p:nvPr/>
        </p:nvCxnSpPr>
        <p:spPr>
          <a:xfrm flipH="1">
            <a:off x="2911544" y="1462332"/>
            <a:ext cx="948738" cy="2882562"/>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B1086CBE-D0E1-29F0-5004-99B9BDC11E81}"/>
              </a:ext>
            </a:extLst>
          </p:cNvPr>
          <p:cNvCxnSpPr>
            <a:cxnSpLocks/>
            <a:stCxn id="13" idx="3"/>
          </p:cNvCxnSpPr>
          <p:nvPr/>
        </p:nvCxnSpPr>
        <p:spPr>
          <a:xfrm>
            <a:off x="7430375" y="2431893"/>
            <a:ext cx="1921436" cy="804572"/>
          </a:xfrm>
          <a:prstGeom prst="straightConnector1">
            <a:avLst/>
          </a:prstGeom>
          <a:ln w="762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C9599F63-51C8-400F-D56C-97850B0EC2BD}"/>
              </a:ext>
            </a:extLst>
          </p:cNvPr>
          <p:cNvCxnSpPr>
            <a:cxnSpLocks/>
          </p:cNvCxnSpPr>
          <p:nvPr/>
        </p:nvCxnSpPr>
        <p:spPr>
          <a:xfrm flipH="1">
            <a:off x="1679158" y="3444022"/>
            <a:ext cx="2240306" cy="454155"/>
          </a:xfrm>
          <a:prstGeom prst="straightConnector1">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2B9F7EFA-DA26-F083-4E6F-96EA8344CD8D}"/>
              </a:ext>
            </a:extLst>
          </p:cNvPr>
          <p:cNvCxnSpPr>
            <a:cxnSpLocks/>
            <a:stCxn id="13" idx="3"/>
          </p:cNvCxnSpPr>
          <p:nvPr/>
        </p:nvCxnSpPr>
        <p:spPr>
          <a:xfrm>
            <a:off x="7430375" y="2431893"/>
            <a:ext cx="1833137" cy="2471423"/>
          </a:xfrm>
          <a:prstGeom prst="straightConnector1">
            <a:avLst/>
          </a:prstGeom>
          <a:ln w="762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TextBox 42">
            <a:extLst>
              <a:ext uri="{FF2B5EF4-FFF2-40B4-BE49-F238E27FC236}">
                <a16:creationId xmlns:a16="http://schemas.microsoft.com/office/drawing/2014/main" id="{A8FBB846-7B55-C2A5-E044-9CBB24A2322E}"/>
              </a:ext>
            </a:extLst>
          </p:cNvPr>
          <p:cNvSpPr txBox="1"/>
          <p:nvPr/>
        </p:nvSpPr>
        <p:spPr>
          <a:xfrm rot="20902803">
            <a:off x="2026672" y="3236794"/>
            <a:ext cx="1364547" cy="430887"/>
          </a:xfrm>
          <a:prstGeom prst="rect">
            <a:avLst/>
          </a:prstGeom>
          <a:noFill/>
        </p:spPr>
        <p:txBody>
          <a:bodyPr wrap="square">
            <a:spAutoFit/>
          </a:bodyPr>
          <a:lstStyle/>
          <a:p>
            <a:r>
              <a:rPr lang="en-US" sz="2200" dirty="0">
                <a:solidFill>
                  <a:schemeClr val="accent6"/>
                </a:solidFill>
              </a:rPr>
              <a:t>AGWN</a:t>
            </a:r>
          </a:p>
        </p:txBody>
      </p:sp>
      <p:sp>
        <p:nvSpPr>
          <p:cNvPr id="49" name="TextBox 48">
            <a:extLst>
              <a:ext uri="{FF2B5EF4-FFF2-40B4-BE49-F238E27FC236}">
                <a16:creationId xmlns:a16="http://schemas.microsoft.com/office/drawing/2014/main" id="{FECE10B1-B99A-2713-3F4F-BD1F2F92243E}"/>
              </a:ext>
            </a:extLst>
          </p:cNvPr>
          <p:cNvSpPr txBox="1"/>
          <p:nvPr/>
        </p:nvSpPr>
        <p:spPr>
          <a:xfrm rot="19800000">
            <a:off x="2073373" y="1458488"/>
            <a:ext cx="1828400" cy="430887"/>
          </a:xfrm>
          <a:prstGeom prst="rect">
            <a:avLst/>
          </a:prstGeom>
          <a:noFill/>
        </p:spPr>
        <p:txBody>
          <a:bodyPr wrap="square">
            <a:spAutoFit/>
          </a:bodyPr>
          <a:lstStyle/>
          <a:p>
            <a:r>
              <a:rPr lang="en-US" sz="2200">
                <a:solidFill>
                  <a:srgbClr val="FF0000"/>
                </a:solidFill>
              </a:rPr>
              <a:t>Attenuation</a:t>
            </a:r>
            <a:endParaRPr lang="en-US" sz="2200" dirty="0">
              <a:solidFill>
                <a:srgbClr val="FF0000"/>
              </a:solidFill>
            </a:endParaRPr>
          </a:p>
        </p:txBody>
      </p:sp>
      <p:sp>
        <p:nvSpPr>
          <p:cNvPr id="50" name="TextBox 49">
            <a:extLst>
              <a:ext uri="{FF2B5EF4-FFF2-40B4-BE49-F238E27FC236}">
                <a16:creationId xmlns:a16="http://schemas.microsoft.com/office/drawing/2014/main" id="{6E7EA955-C90A-0007-3811-EF13F3DD7326}"/>
              </a:ext>
            </a:extLst>
          </p:cNvPr>
          <p:cNvSpPr txBox="1"/>
          <p:nvPr/>
        </p:nvSpPr>
        <p:spPr>
          <a:xfrm rot="17283396">
            <a:off x="2448378" y="2149462"/>
            <a:ext cx="1828400" cy="430887"/>
          </a:xfrm>
          <a:prstGeom prst="rect">
            <a:avLst/>
          </a:prstGeom>
          <a:noFill/>
        </p:spPr>
        <p:txBody>
          <a:bodyPr wrap="square">
            <a:spAutoFit/>
          </a:bodyPr>
          <a:lstStyle/>
          <a:p>
            <a:r>
              <a:rPr lang="en-US" sz="2200" dirty="0">
                <a:solidFill>
                  <a:srgbClr val="FF0000"/>
                </a:solidFill>
              </a:rPr>
              <a:t>Photon loss</a:t>
            </a:r>
          </a:p>
        </p:txBody>
      </p:sp>
      <p:sp>
        <p:nvSpPr>
          <p:cNvPr id="53" name="TextBox 52">
            <a:extLst>
              <a:ext uri="{FF2B5EF4-FFF2-40B4-BE49-F238E27FC236}">
                <a16:creationId xmlns:a16="http://schemas.microsoft.com/office/drawing/2014/main" id="{64B5F295-0D75-BE4A-36B3-7820CBCBA0BE}"/>
              </a:ext>
            </a:extLst>
          </p:cNvPr>
          <p:cNvSpPr txBox="1"/>
          <p:nvPr/>
        </p:nvSpPr>
        <p:spPr>
          <a:xfrm rot="1340818">
            <a:off x="7674536" y="2351446"/>
            <a:ext cx="1441025" cy="430887"/>
          </a:xfrm>
          <a:prstGeom prst="rect">
            <a:avLst/>
          </a:prstGeom>
          <a:noFill/>
        </p:spPr>
        <p:txBody>
          <a:bodyPr wrap="square">
            <a:spAutoFit/>
          </a:bodyPr>
          <a:lstStyle/>
          <a:p>
            <a:r>
              <a:rPr lang="en-US" sz="2200" dirty="0">
                <a:solidFill>
                  <a:schemeClr val="accent5"/>
                </a:solidFill>
              </a:rPr>
              <a:t>Dephasing</a:t>
            </a:r>
          </a:p>
        </p:txBody>
      </p:sp>
      <p:sp>
        <p:nvSpPr>
          <p:cNvPr id="54" name="TextBox 53">
            <a:extLst>
              <a:ext uri="{FF2B5EF4-FFF2-40B4-BE49-F238E27FC236}">
                <a16:creationId xmlns:a16="http://schemas.microsoft.com/office/drawing/2014/main" id="{9AD07B7D-C323-A795-DE04-9CD09CB66825}"/>
              </a:ext>
            </a:extLst>
          </p:cNvPr>
          <p:cNvSpPr txBox="1"/>
          <p:nvPr/>
        </p:nvSpPr>
        <p:spPr>
          <a:xfrm rot="3198335">
            <a:off x="7802538" y="3415350"/>
            <a:ext cx="1663756" cy="430887"/>
          </a:xfrm>
          <a:prstGeom prst="rect">
            <a:avLst/>
          </a:prstGeom>
          <a:noFill/>
        </p:spPr>
        <p:txBody>
          <a:bodyPr wrap="square">
            <a:spAutoFit/>
          </a:bodyPr>
          <a:lstStyle/>
          <a:p>
            <a:r>
              <a:rPr lang="en-US" sz="2200" dirty="0">
                <a:solidFill>
                  <a:schemeClr val="accent5"/>
                </a:solidFill>
              </a:rPr>
              <a:t>Dephasing</a:t>
            </a:r>
          </a:p>
        </p:txBody>
      </p:sp>
      <p:grpSp>
        <p:nvGrpSpPr>
          <p:cNvPr id="59" name="Group 58">
            <a:extLst>
              <a:ext uri="{FF2B5EF4-FFF2-40B4-BE49-F238E27FC236}">
                <a16:creationId xmlns:a16="http://schemas.microsoft.com/office/drawing/2014/main" id="{A8435688-544A-43A3-BF22-6E9C0D5D79DC}"/>
              </a:ext>
            </a:extLst>
          </p:cNvPr>
          <p:cNvGrpSpPr/>
          <p:nvPr/>
        </p:nvGrpSpPr>
        <p:grpSpPr>
          <a:xfrm>
            <a:off x="8771326" y="624421"/>
            <a:ext cx="3362065" cy="1053103"/>
            <a:chOff x="8771326" y="624421"/>
            <a:chExt cx="3362065" cy="1053103"/>
          </a:xfrm>
        </p:grpSpPr>
        <p:pic>
          <p:nvPicPr>
            <p:cNvPr id="21" name="Picture 20">
              <a:extLst>
                <a:ext uri="{FF2B5EF4-FFF2-40B4-BE49-F238E27FC236}">
                  <a16:creationId xmlns:a16="http://schemas.microsoft.com/office/drawing/2014/main" id="{48CE6F73-A46D-5557-5048-978E5CB26C20}"/>
                </a:ext>
              </a:extLst>
            </p:cNvPr>
            <p:cNvPicPr>
              <a:picLocks noChangeAspect="1"/>
            </p:cNvPicPr>
            <p:nvPr/>
          </p:nvPicPr>
          <p:blipFill>
            <a:blip r:embed="rId10">
              <a:duotone>
                <a:schemeClr val="bg2">
                  <a:shade val="45000"/>
                  <a:satMod val="135000"/>
                </a:schemeClr>
                <a:prstClr val="white"/>
              </a:duotone>
            </a:blip>
            <a:stretch>
              <a:fillRect/>
            </a:stretch>
          </p:blipFill>
          <p:spPr>
            <a:xfrm>
              <a:off x="8819216" y="1044009"/>
              <a:ext cx="3314175" cy="633515"/>
            </a:xfrm>
            <a:prstGeom prst="rect">
              <a:avLst/>
            </a:prstGeom>
          </p:spPr>
        </p:pic>
        <p:sp>
          <p:nvSpPr>
            <p:cNvPr id="58" name="TextBox 57">
              <a:extLst>
                <a:ext uri="{FF2B5EF4-FFF2-40B4-BE49-F238E27FC236}">
                  <a16:creationId xmlns:a16="http://schemas.microsoft.com/office/drawing/2014/main" id="{56075E26-F95C-1D2A-9FF3-6D1C9F54A473}"/>
                </a:ext>
              </a:extLst>
            </p:cNvPr>
            <p:cNvSpPr txBox="1"/>
            <p:nvPr/>
          </p:nvSpPr>
          <p:spPr>
            <a:xfrm>
              <a:off x="8771326" y="624421"/>
              <a:ext cx="2168013" cy="400110"/>
            </a:xfrm>
            <a:prstGeom prst="rect">
              <a:avLst/>
            </a:prstGeom>
            <a:noFill/>
          </p:spPr>
          <p:txBody>
            <a:bodyPr wrap="square">
              <a:spAutoFit/>
            </a:bodyPr>
            <a:lstStyle/>
            <a:p>
              <a:r>
                <a:rPr kumimoji="0" lang="en-US" sz="20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Kraus form</a:t>
              </a:r>
              <a:endParaRPr lang="en-US" dirty="0">
                <a:solidFill>
                  <a:schemeClr val="bg2">
                    <a:lumMod val="75000"/>
                  </a:schemeClr>
                </a:solidFill>
              </a:endParaRPr>
            </a:p>
          </p:txBody>
        </p:sp>
      </p:grpSp>
      <p:cxnSp>
        <p:nvCxnSpPr>
          <p:cNvPr id="61" name="Straight Arrow Connector 60">
            <a:extLst>
              <a:ext uri="{FF2B5EF4-FFF2-40B4-BE49-F238E27FC236}">
                <a16:creationId xmlns:a16="http://schemas.microsoft.com/office/drawing/2014/main" id="{A4EFA26F-23B3-AC6C-2F31-EE7A60BACB4F}"/>
              </a:ext>
            </a:extLst>
          </p:cNvPr>
          <p:cNvCxnSpPr>
            <a:cxnSpLocks/>
          </p:cNvCxnSpPr>
          <p:nvPr/>
        </p:nvCxnSpPr>
        <p:spPr>
          <a:xfrm flipH="1">
            <a:off x="4064188" y="1766452"/>
            <a:ext cx="20979" cy="1323131"/>
          </a:xfrm>
          <a:prstGeom prst="straightConnector1">
            <a:avLst/>
          </a:prstGeom>
          <a:ln w="76200" cap="flat" cmpd="sng" algn="ctr">
            <a:solidFill>
              <a:schemeClr val="accent4"/>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66" name="TextBox 65">
            <a:extLst>
              <a:ext uri="{FF2B5EF4-FFF2-40B4-BE49-F238E27FC236}">
                <a16:creationId xmlns:a16="http://schemas.microsoft.com/office/drawing/2014/main" id="{81B05F70-43E1-7B3F-27BB-8093DCAAD135}"/>
              </a:ext>
            </a:extLst>
          </p:cNvPr>
          <p:cNvSpPr txBox="1"/>
          <p:nvPr/>
        </p:nvSpPr>
        <p:spPr>
          <a:xfrm>
            <a:off x="4261439" y="1743426"/>
            <a:ext cx="3406587" cy="400110"/>
          </a:xfrm>
          <a:prstGeom prst="rect">
            <a:avLst/>
          </a:prstGeom>
          <a:noFill/>
        </p:spPr>
        <p:txBody>
          <a:bodyPr wrap="square">
            <a:spAutoFit/>
          </a:bodyPr>
          <a:lstStyle/>
          <a:p>
            <a:r>
              <a:rPr lang="en-US" sz="2000" dirty="0">
                <a:solidFill>
                  <a:schemeClr val="accent4"/>
                </a:solidFill>
                <a:latin typeface="Calibri" panose="020F0502020204030204"/>
              </a:rPr>
              <a:t>r</a:t>
            </a:r>
            <a:r>
              <a:rPr kumimoji="0" lang="en-US" sz="2000" b="0" i="0" u="none" strike="noStrike" kern="1200" cap="none" spc="0" normalizeH="0" baseline="0" noProof="0" dirty="0">
                <a:ln>
                  <a:noFill/>
                </a:ln>
                <a:solidFill>
                  <a:schemeClr val="accent4"/>
                </a:solidFill>
                <a:effectLst/>
                <a:uLnTx/>
                <a:uFillTx/>
                <a:latin typeface="Calibri" panose="020F0502020204030204"/>
                <a:ea typeface="+mn-ea"/>
                <a:cs typeface="+mn-cs"/>
              </a:rPr>
              <a:t>elated via amplification</a:t>
            </a:r>
            <a:endParaRPr lang="en-US" dirty="0">
              <a:solidFill>
                <a:schemeClr val="accent4"/>
              </a:solidFill>
            </a:endParaRPr>
          </a:p>
        </p:txBody>
      </p:sp>
    </p:spTree>
    <p:extLst>
      <p:ext uri="{BB962C8B-B14F-4D97-AF65-F5344CB8AC3E}">
        <p14:creationId xmlns:p14="http://schemas.microsoft.com/office/powerpoint/2010/main" val="229413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p:bldP spid="50" grpId="0"/>
      <p:bldP spid="53" grpId="0"/>
      <p:bldP spid="54"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625360" y="3001295"/>
            <a:ext cx="4941354"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INTRO TO QEC</a:t>
            </a:r>
          </a:p>
          <a:p>
            <a:pPr algn="ctr"/>
            <a:r>
              <a:rPr lang="en-US" sz="4000" b="1" dirty="0">
                <a:ln/>
                <a:solidFill>
                  <a:srgbClr val="C00000"/>
                </a:solidFill>
                <a:latin typeface="+mj-lt"/>
              </a:rPr>
              <a:t>(questions encouraged)</a:t>
            </a:r>
          </a:p>
        </p:txBody>
      </p:sp>
    </p:spTree>
    <p:extLst>
      <p:ext uri="{BB962C8B-B14F-4D97-AF65-F5344CB8AC3E}">
        <p14:creationId xmlns:p14="http://schemas.microsoft.com/office/powerpoint/2010/main" val="77464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CE9F30-D4D0-E82C-A29E-897ECE44EEBA}"/>
              </a:ext>
            </a:extLst>
          </p:cNvPr>
          <p:cNvSpPr/>
          <p:nvPr/>
        </p:nvSpPr>
        <p:spPr>
          <a:xfrm>
            <a:off x="-26564" y="-91155"/>
            <a:ext cx="12218563"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BASICS OF ERROR CORRECTION: REPETITION CODE</a:t>
            </a:r>
          </a:p>
        </p:txBody>
      </p:sp>
      <p:sp>
        <p:nvSpPr>
          <p:cNvPr id="2" name="TextBox 1">
            <a:extLst>
              <a:ext uri="{FF2B5EF4-FFF2-40B4-BE49-F238E27FC236}">
                <a16:creationId xmlns:a16="http://schemas.microsoft.com/office/drawing/2014/main" id="{1ED65A32-36C7-E785-B5AE-741124F5380D}"/>
              </a:ext>
            </a:extLst>
          </p:cNvPr>
          <p:cNvSpPr txBox="1"/>
          <p:nvPr/>
        </p:nvSpPr>
        <p:spPr>
          <a:xfrm>
            <a:off x="-35695" y="697891"/>
            <a:ext cx="12218562" cy="461665"/>
          </a:xfrm>
          <a:prstGeom prst="rect">
            <a:avLst/>
          </a:prstGeom>
          <a:noFill/>
        </p:spPr>
        <p:txBody>
          <a:bodyPr wrap="square" rtlCol="0">
            <a:spAutoFit/>
          </a:bodyPr>
          <a:lstStyle/>
          <a:p>
            <a:pPr marL="457200" indent="-457200">
              <a:buFont typeface="Arial" panose="020B0604020202020204" pitchFamily="34" charset="0"/>
              <a:buChar char="•"/>
            </a:pPr>
            <a:r>
              <a:rPr lang="en-US" sz="2400" b="1" dirty="0"/>
              <a:t>Code</a:t>
            </a:r>
            <a:r>
              <a:rPr lang="en-US" sz="2400" dirty="0"/>
              <a:t>: subspace of a quantum system that allows protection against some noise channel.</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AEB38AD-74D8-7769-3B5B-5535BAB070C4}"/>
                  </a:ext>
                </a:extLst>
              </p:cNvPr>
              <p:cNvSpPr/>
              <p:nvPr/>
            </p:nvSpPr>
            <p:spPr>
              <a:xfrm>
                <a:off x="-26564" y="3419271"/>
                <a:ext cx="12218564" cy="461665"/>
              </a:xfrm>
              <a:prstGeom prst="rect">
                <a:avLst/>
              </a:prstGeom>
            </p:spPr>
            <p:txBody>
              <a:bodyPr wrap="square">
                <a:spAutoFit/>
              </a:bodyPr>
              <a:lstStyle/>
              <a:p>
                <a:pPr marL="457200" lvl="0" indent="-457200">
                  <a:buFont typeface="Arial" panose="020B0604020202020204" pitchFamily="34" charset="0"/>
                  <a:buChar char="•"/>
                </a:pPr>
                <a:r>
                  <a:rPr lang="en-US" sz="2400" dirty="0">
                    <a:solidFill>
                      <a:prstClr val="black"/>
                    </a:solidFill>
                  </a:rPr>
                  <a:t>Bit flips map code space to an </a:t>
                </a:r>
                <a:r>
                  <a:rPr lang="en-US" sz="2400" b="1" dirty="0">
                    <a:solidFill>
                      <a:prstClr val="black"/>
                    </a:solidFill>
                  </a:rPr>
                  <a:t>error space</a:t>
                </a:r>
                <a:r>
                  <a:rPr lang="en-US" sz="2400" dirty="0">
                    <a:solidFill>
                      <a:prstClr val="black"/>
                    </a:solidFill>
                  </a:rPr>
                  <a:t>.</a:t>
                </a:r>
                <a:r>
                  <a:rPr lang="en-US" sz="2400" b="1" dirty="0">
                    <a:solidFill>
                      <a:prstClr val="black"/>
                    </a:solidFill>
                  </a:rPr>
                  <a:t> </a:t>
                </a:r>
                <a:r>
                  <a:rPr lang="en-US" sz="2400" dirty="0">
                    <a:solidFill>
                      <a:prstClr val="black"/>
                    </a:solidFill>
                  </a:rPr>
                  <a:t>E.g., flipping the 2nd qubit via </a:t>
                </a:r>
                <a14:m>
                  <m:oMath xmlns:m="http://schemas.openxmlformats.org/officeDocument/2006/math">
                    <m:r>
                      <a:rPr lang="en-US" sz="2400" b="0" i="1" smtClean="0">
                        <a:solidFill>
                          <a:prstClr val="black"/>
                        </a:solidFill>
                        <a:latin typeface="Cambria Math" panose="02040503050406030204" pitchFamily="18" charset="0"/>
                      </a:rPr>
                      <m:t>𝐼</m:t>
                    </m:r>
                    <m:r>
                      <a:rPr lang="en-US" sz="2400" b="0" i="1"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𝑋</m:t>
                    </m:r>
                    <m:r>
                      <a:rPr lang="en-US" sz="2400" b="0" i="1"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𝐼</m:t>
                    </m:r>
                    <m:r>
                      <a:rPr lang="en-US" sz="2400" b="0" i="1"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𝐼𝑋𝐼</m:t>
                    </m:r>
                  </m:oMath>
                </a14:m>
                <a:r>
                  <a:rPr lang="en-US" sz="2400" dirty="0">
                    <a:solidFill>
                      <a:prstClr val="black"/>
                    </a:solidFill>
                  </a:rPr>
                  <a:t>:</a:t>
                </a:r>
              </a:p>
            </p:txBody>
          </p:sp>
        </mc:Choice>
        <mc:Fallback xmlns="">
          <p:sp>
            <p:nvSpPr>
              <p:cNvPr id="8" name="Rectangle 7">
                <a:extLst>
                  <a:ext uri="{FF2B5EF4-FFF2-40B4-BE49-F238E27FC236}">
                    <a16:creationId xmlns:a16="http://schemas.microsoft.com/office/drawing/2014/main" id="{1AEB38AD-74D8-7769-3B5B-5535BAB070C4}"/>
                  </a:ext>
                </a:extLst>
              </p:cNvPr>
              <p:cNvSpPr>
                <a:spLocks noRot="1" noChangeAspect="1" noMove="1" noResize="1" noEditPoints="1" noAdjustHandles="1" noChangeArrowheads="1" noChangeShapeType="1" noTextEdit="1"/>
              </p:cNvSpPr>
              <p:nvPr/>
            </p:nvSpPr>
            <p:spPr>
              <a:xfrm>
                <a:off x="-26564" y="3419271"/>
                <a:ext cx="12218564" cy="461665"/>
              </a:xfrm>
              <a:prstGeom prst="rect">
                <a:avLst/>
              </a:prstGeom>
              <a:blipFill>
                <a:blip r:embed="rId3"/>
                <a:stretch>
                  <a:fillRect l="-699"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6854140-6DBC-EDA0-B056-5021526AF473}"/>
                  </a:ext>
                </a:extLst>
              </p:cNvPr>
              <p:cNvSpPr/>
              <p:nvPr/>
            </p:nvSpPr>
            <p:spPr>
              <a:xfrm>
                <a:off x="-35697" y="1149559"/>
                <a:ext cx="12211975" cy="461665"/>
              </a:xfrm>
              <a:prstGeom prst="rect">
                <a:avLst/>
              </a:prstGeom>
            </p:spPr>
            <p:txBody>
              <a:bodyPr wrap="square">
                <a:spAutoFit/>
              </a:bodyPr>
              <a:lstStyle/>
              <a:p>
                <a:pPr marL="457200" lvl="0" indent="-457200">
                  <a:buFont typeface="Arial" panose="020B0604020202020204" pitchFamily="34" charset="0"/>
                  <a:buChar char="•"/>
                </a:pPr>
                <a:r>
                  <a:rPr lang="en-US" sz="2400" dirty="0">
                    <a:solidFill>
                      <a:prstClr val="black"/>
                    </a:solidFill>
                  </a:rPr>
                  <a:t>Consider the </a:t>
                </a:r>
                <a:r>
                  <a:rPr lang="en-US" sz="2400" b="1" dirty="0">
                    <a:solidFill>
                      <a:prstClr val="black"/>
                    </a:solidFill>
                  </a:rPr>
                  <a:t>repetition code,</a:t>
                </a:r>
                <a:r>
                  <a:rPr lang="en-US" sz="2400" dirty="0">
                    <a:solidFill>
                      <a:prstClr val="black"/>
                    </a:solidFill>
                  </a:rPr>
                  <a:t> protecting against </a:t>
                </a:r>
                <a:r>
                  <a:rPr lang="en-US" sz="2400" dirty="0">
                    <a:solidFill>
                      <a:srgbClr val="FF0000"/>
                    </a:solidFill>
                  </a:rPr>
                  <a:t>bit-flip</a:t>
                </a:r>
                <a:r>
                  <a:rPr lang="en-US" sz="2400" dirty="0">
                    <a:solidFill>
                      <a:prstClr val="black"/>
                    </a:solidFill>
                  </a:rPr>
                  <a:t> noise (</a:t>
                </a:r>
                <a14:m>
                  <m:oMath xmlns:m="http://schemas.openxmlformats.org/officeDocument/2006/math">
                    <m:r>
                      <a:rPr lang="en-US" sz="2400" b="0" i="1" smtClean="0">
                        <a:solidFill>
                          <a:srgbClr val="FF0000"/>
                        </a:solidFill>
                        <a:latin typeface="Cambria Math" panose="02040503050406030204" pitchFamily="18" charset="0"/>
                      </a:rPr>
                      <m:t>𝑋</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𝜎</m:t>
                        </m:r>
                      </m:e>
                      <m:sub>
                        <m:r>
                          <a:rPr lang="en-US" sz="2400" b="0" i="1" smtClean="0">
                            <a:solidFill>
                              <a:srgbClr val="FF0000"/>
                            </a:solidFill>
                            <a:latin typeface="Cambria Math" panose="02040503050406030204" pitchFamily="18" charset="0"/>
                          </a:rPr>
                          <m:t>𝑥</m:t>
                        </m:r>
                      </m:sub>
                    </m:sSub>
                  </m:oMath>
                </a14:m>
                <a:r>
                  <a:rPr lang="en-US" sz="2400" dirty="0">
                    <a:solidFill>
                      <a:prstClr val="black"/>
                    </a:solidFill>
                  </a:rPr>
                  <a:t> acting on one qubit).</a:t>
                </a:r>
              </a:p>
            </p:txBody>
          </p:sp>
        </mc:Choice>
        <mc:Fallback xmlns="">
          <p:sp>
            <p:nvSpPr>
              <p:cNvPr id="9" name="Rectangle 8">
                <a:extLst>
                  <a:ext uri="{FF2B5EF4-FFF2-40B4-BE49-F238E27FC236}">
                    <a16:creationId xmlns:a16="http://schemas.microsoft.com/office/drawing/2014/main" id="{E6854140-6DBC-EDA0-B056-5021526AF473}"/>
                  </a:ext>
                </a:extLst>
              </p:cNvPr>
              <p:cNvSpPr>
                <a:spLocks noRot="1" noChangeAspect="1" noMove="1" noResize="1" noEditPoints="1" noAdjustHandles="1" noChangeArrowheads="1" noChangeShapeType="1" noTextEdit="1"/>
              </p:cNvSpPr>
              <p:nvPr/>
            </p:nvSpPr>
            <p:spPr>
              <a:xfrm>
                <a:off x="-35697" y="1149559"/>
                <a:ext cx="12211975" cy="461665"/>
              </a:xfrm>
              <a:prstGeom prst="rect">
                <a:avLst/>
              </a:prstGeom>
              <a:blipFill>
                <a:blip r:embed="rId4"/>
                <a:stretch>
                  <a:fillRect l="-649" t="-10667" b="-30667"/>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307CC026-C24D-3C01-E43E-043C754B53FF}"/>
              </a:ext>
            </a:extLst>
          </p:cNvPr>
          <p:cNvPicPr>
            <a:picLocks noChangeAspect="1"/>
          </p:cNvPicPr>
          <p:nvPr/>
        </p:nvPicPr>
        <p:blipFill>
          <a:blip r:embed="rId5"/>
          <a:stretch>
            <a:fillRect/>
          </a:stretch>
        </p:blipFill>
        <p:spPr>
          <a:xfrm>
            <a:off x="3552824" y="2834875"/>
            <a:ext cx="7505700" cy="555268"/>
          </a:xfrm>
          <a:prstGeom prst="rect">
            <a:avLst/>
          </a:prstGeom>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6992C48-6C68-6F40-7E27-5494879E0697}"/>
                  </a:ext>
                </a:extLst>
              </p:cNvPr>
              <p:cNvSpPr/>
              <p:nvPr/>
            </p:nvSpPr>
            <p:spPr>
              <a:xfrm>
                <a:off x="-26564" y="2337346"/>
                <a:ext cx="12218564" cy="477888"/>
              </a:xfrm>
              <a:prstGeom prst="rect">
                <a:avLst/>
              </a:prstGeom>
            </p:spPr>
            <p:txBody>
              <a:bodyPr wrap="square">
                <a:spAutoFit/>
              </a:bodyPr>
              <a:lstStyle/>
              <a:p>
                <a:pPr marL="457200" lvl="0" indent="-457200">
                  <a:buFont typeface="Arial" panose="020B0604020202020204" pitchFamily="34" charset="0"/>
                  <a:buChar char="•"/>
                </a:pPr>
                <a:r>
                  <a:rPr lang="en-US" sz="2400" dirty="0">
                    <a:solidFill>
                      <a:prstClr val="black"/>
                    </a:solidFill>
                  </a:rPr>
                  <a:t>Quantum information is encoded into the </a:t>
                </a:r>
                <a:r>
                  <a:rPr lang="en-US" sz="2400" dirty="0" err="1">
                    <a:solidFill>
                      <a:prstClr val="black"/>
                    </a:solidFill>
                  </a:rPr>
                  <a:t>codespace</a:t>
                </a:r>
                <a:r>
                  <a:rPr lang="en-US" sz="2400" dirty="0">
                    <a:solidFill>
                      <a:prstClr val="black"/>
                    </a:solidFill>
                  </a:rPr>
                  <a:t> via coefficients </a:t>
                </a:r>
                <a14:m>
                  <m:oMath xmlns:m="http://schemas.openxmlformats.org/officeDocument/2006/math">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𝑐</m:t>
                        </m:r>
                      </m:e>
                      <m:sub>
                        <m:r>
                          <a:rPr lang="en-US" sz="2400" b="0" i="1" smtClean="0">
                            <a:solidFill>
                              <a:prstClr val="black"/>
                            </a:solidFill>
                            <a:latin typeface="Cambria Math" panose="02040503050406030204" pitchFamily="18" charset="0"/>
                          </a:rPr>
                          <m:t>0,1</m:t>
                        </m:r>
                      </m:sub>
                    </m:sSub>
                  </m:oMath>
                </a14:m>
                <a:r>
                  <a:rPr lang="en-US" sz="2400" dirty="0">
                    <a:solidFill>
                      <a:prstClr val="black"/>
                    </a:solidFill>
                  </a:rPr>
                  <a:t>. A </a:t>
                </a:r>
                <a:r>
                  <a:rPr lang="en-US" sz="2400" b="1" dirty="0">
                    <a:solidFill>
                      <a:prstClr val="black"/>
                    </a:solidFill>
                  </a:rPr>
                  <a:t>logical state</a:t>
                </a:r>
                <a:r>
                  <a:rPr lang="en-US" sz="2400" dirty="0">
                    <a:solidFill>
                      <a:prstClr val="black"/>
                    </a:solidFill>
                  </a:rPr>
                  <a:t> is: </a:t>
                </a:r>
              </a:p>
            </p:txBody>
          </p:sp>
        </mc:Choice>
        <mc:Fallback xmlns="">
          <p:sp>
            <p:nvSpPr>
              <p:cNvPr id="16" name="Rectangle 15">
                <a:extLst>
                  <a:ext uri="{FF2B5EF4-FFF2-40B4-BE49-F238E27FC236}">
                    <a16:creationId xmlns:a16="http://schemas.microsoft.com/office/drawing/2014/main" id="{D6992C48-6C68-6F40-7E27-5494879E0697}"/>
                  </a:ext>
                </a:extLst>
              </p:cNvPr>
              <p:cNvSpPr>
                <a:spLocks noRot="1" noChangeAspect="1" noMove="1" noResize="1" noEditPoints="1" noAdjustHandles="1" noChangeArrowheads="1" noChangeShapeType="1" noTextEdit="1"/>
              </p:cNvSpPr>
              <p:nvPr/>
            </p:nvSpPr>
            <p:spPr>
              <a:xfrm>
                <a:off x="-26564" y="2337346"/>
                <a:ext cx="12218564" cy="477888"/>
              </a:xfrm>
              <a:prstGeom prst="rect">
                <a:avLst/>
              </a:prstGeom>
              <a:blipFill>
                <a:blip r:embed="rId6"/>
                <a:stretch>
                  <a:fillRect l="-699" t="-8861" b="-25316"/>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5925B468-8FD4-22A0-0047-6E556ABA7E8A}"/>
              </a:ext>
            </a:extLst>
          </p:cNvPr>
          <p:cNvSpPr txBox="1"/>
          <p:nvPr/>
        </p:nvSpPr>
        <p:spPr>
          <a:xfrm>
            <a:off x="0" y="5164178"/>
            <a:ext cx="12182866" cy="83099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Since the two spaces can be distinguished without collapsing the logical information within them, bit flips are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detectable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This is true for any error taking information out of </a:t>
            </a:r>
            <a:r>
              <a:rPr kumimoji="0" lang="en-US" sz="2400" b="0" i="0" u="sng"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codespace</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D5C76B5-839F-6361-23F5-B134D6D6EF3E}"/>
              </a:ext>
            </a:extLst>
          </p:cNvPr>
          <p:cNvPicPr>
            <a:picLocks noChangeAspect="1"/>
          </p:cNvPicPr>
          <p:nvPr/>
        </p:nvPicPr>
        <p:blipFill>
          <a:blip r:embed="rId7"/>
          <a:stretch>
            <a:fillRect/>
          </a:stretch>
        </p:blipFill>
        <p:spPr>
          <a:xfrm>
            <a:off x="1524000" y="3892510"/>
            <a:ext cx="9436100" cy="556164"/>
          </a:xfrm>
          <a:prstGeom prst="rect">
            <a:avLst/>
          </a:prstGeom>
        </p:spPr>
      </p:pic>
      <p:sp>
        <p:nvSpPr>
          <p:cNvPr id="26" name="TextBox 25">
            <a:extLst>
              <a:ext uri="{FF2B5EF4-FFF2-40B4-BE49-F238E27FC236}">
                <a16:creationId xmlns:a16="http://schemas.microsoft.com/office/drawing/2014/main" id="{E5DE0B03-3431-14D8-4D1F-63A1F3EDF87B}"/>
              </a:ext>
            </a:extLst>
          </p:cNvPr>
          <p:cNvSpPr txBox="1"/>
          <p:nvPr/>
        </p:nvSpPr>
        <p:spPr>
          <a:xfrm>
            <a:off x="1970589" y="1803375"/>
            <a:ext cx="2381491"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Codewords:</a:t>
            </a:r>
            <a:endParaRPr lang="en-US" dirty="0"/>
          </a:p>
        </p:txBody>
      </p:sp>
      <p:grpSp>
        <p:nvGrpSpPr>
          <p:cNvPr id="5" name="Group 4">
            <a:extLst>
              <a:ext uri="{FF2B5EF4-FFF2-40B4-BE49-F238E27FC236}">
                <a16:creationId xmlns:a16="http://schemas.microsoft.com/office/drawing/2014/main" id="{5C11A3CE-2B9F-8B35-447E-6E13075E8ABE}"/>
              </a:ext>
            </a:extLst>
          </p:cNvPr>
          <p:cNvGrpSpPr/>
          <p:nvPr/>
        </p:nvGrpSpPr>
        <p:grpSpPr>
          <a:xfrm>
            <a:off x="8790007" y="4404167"/>
            <a:ext cx="2381491" cy="760011"/>
            <a:chOff x="8790007" y="4404167"/>
            <a:chExt cx="2381491" cy="760011"/>
          </a:xfrm>
        </p:grpSpPr>
        <p:sp>
          <p:nvSpPr>
            <p:cNvPr id="28" name="TextBox 27">
              <a:extLst>
                <a:ext uri="{FF2B5EF4-FFF2-40B4-BE49-F238E27FC236}">
                  <a16:creationId xmlns:a16="http://schemas.microsoft.com/office/drawing/2014/main" id="{21487510-7710-EC44-A2CD-4C8F8E9C4838}"/>
                </a:ext>
              </a:extLst>
            </p:cNvPr>
            <p:cNvSpPr txBox="1"/>
            <p:nvPr/>
          </p:nvSpPr>
          <p:spPr>
            <a:xfrm>
              <a:off x="8790007" y="4702513"/>
              <a:ext cx="2381491"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error words</a:t>
              </a:r>
              <a:endParaRPr lang="en-US" dirty="0"/>
            </a:p>
          </p:txBody>
        </p:sp>
        <p:cxnSp>
          <p:nvCxnSpPr>
            <p:cNvPr id="30" name="Straight Arrow Connector 29">
              <a:extLst>
                <a:ext uri="{FF2B5EF4-FFF2-40B4-BE49-F238E27FC236}">
                  <a16:creationId xmlns:a16="http://schemas.microsoft.com/office/drawing/2014/main" id="{CE2481F5-38EF-C4AB-7131-79D40A7D9A7E}"/>
                </a:ext>
              </a:extLst>
            </p:cNvPr>
            <p:cNvCxnSpPr/>
            <p:nvPr/>
          </p:nvCxnSpPr>
          <p:spPr>
            <a:xfrm flipV="1">
              <a:off x="10179934" y="4404167"/>
              <a:ext cx="295155" cy="3067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FE4B08D-D0D9-20EA-CF2B-5ACDB872ED8A}"/>
                </a:ext>
              </a:extLst>
            </p:cNvPr>
            <p:cNvCxnSpPr>
              <a:cxnSpLocks/>
            </p:cNvCxnSpPr>
            <p:nvPr/>
          </p:nvCxnSpPr>
          <p:spPr>
            <a:xfrm flipH="1" flipV="1">
              <a:off x="8831484" y="4410655"/>
              <a:ext cx="268146" cy="3157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ACE41210-A758-0BCB-8C40-6BD0A3CA378A}"/>
              </a:ext>
            </a:extLst>
          </p:cNvPr>
          <p:cNvSpPr txBox="1"/>
          <p:nvPr/>
        </p:nvSpPr>
        <p:spPr>
          <a:xfrm>
            <a:off x="5519355" y="6249014"/>
            <a:ext cx="1118726" cy="461665"/>
          </a:xfrm>
          <a:prstGeom prst="rect">
            <a:avLst/>
          </a:prstGeom>
          <a:noFill/>
        </p:spPr>
        <p:txBody>
          <a:bodyPr wrap="square">
            <a:spAutoFit/>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Q.E.D.</a:t>
            </a:r>
            <a:endParaRPr lang="en-US" dirty="0"/>
          </a:p>
        </p:txBody>
      </p:sp>
      <p:grpSp>
        <p:nvGrpSpPr>
          <p:cNvPr id="14" name="Group 13">
            <a:extLst>
              <a:ext uri="{FF2B5EF4-FFF2-40B4-BE49-F238E27FC236}">
                <a16:creationId xmlns:a16="http://schemas.microsoft.com/office/drawing/2014/main" id="{5E268BB5-4F5E-46E6-474E-5EE58D595725}"/>
              </a:ext>
            </a:extLst>
          </p:cNvPr>
          <p:cNvGrpSpPr/>
          <p:nvPr/>
        </p:nvGrpSpPr>
        <p:grpSpPr>
          <a:xfrm>
            <a:off x="4008044" y="1742577"/>
            <a:ext cx="6319467" cy="463248"/>
            <a:chOff x="4008044" y="1742577"/>
            <a:chExt cx="6319467" cy="463248"/>
          </a:xfrm>
        </p:grpSpPr>
        <p:pic>
          <p:nvPicPr>
            <p:cNvPr id="7" name="Picture 6">
              <a:extLst>
                <a:ext uri="{FF2B5EF4-FFF2-40B4-BE49-F238E27FC236}">
                  <a16:creationId xmlns:a16="http://schemas.microsoft.com/office/drawing/2014/main" id="{18F91084-6D87-6D4E-9017-56A7A6ACE5E4}"/>
                </a:ext>
              </a:extLst>
            </p:cNvPr>
            <p:cNvPicPr>
              <a:picLocks noChangeAspect="1"/>
            </p:cNvPicPr>
            <p:nvPr/>
          </p:nvPicPr>
          <p:blipFill>
            <a:blip r:embed="rId8"/>
            <a:stretch>
              <a:fillRect/>
            </a:stretch>
          </p:blipFill>
          <p:spPr>
            <a:xfrm>
              <a:off x="4008044" y="1754912"/>
              <a:ext cx="2234006" cy="450913"/>
            </a:xfrm>
            <a:prstGeom prst="rect">
              <a:avLst/>
            </a:prstGeom>
          </p:spPr>
        </p:pic>
        <p:pic>
          <p:nvPicPr>
            <p:cNvPr id="13" name="Picture 12">
              <a:extLst>
                <a:ext uri="{FF2B5EF4-FFF2-40B4-BE49-F238E27FC236}">
                  <a16:creationId xmlns:a16="http://schemas.microsoft.com/office/drawing/2014/main" id="{2FF9B7EA-4C82-CC4A-B5D0-E6BB5D273F8D}"/>
                </a:ext>
              </a:extLst>
            </p:cNvPr>
            <p:cNvPicPr>
              <a:picLocks noChangeAspect="1"/>
            </p:cNvPicPr>
            <p:nvPr/>
          </p:nvPicPr>
          <p:blipFill>
            <a:blip r:embed="rId9"/>
            <a:stretch>
              <a:fillRect/>
            </a:stretch>
          </p:blipFill>
          <p:spPr>
            <a:xfrm>
              <a:off x="8089393" y="1742577"/>
              <a:ext cx="2238118" cy="463248"/>
            </a:xfrm>
            <a:prstGeom prst="rect">
              <a:avLst/>
            </a:prstGeom>
          </p:spPr>
        </p:pic>
      </p:grpSp>
    </p:spTree>
    <p:extLst>
      <p:ext uri="{BB962C8B-B14F-4D97-AF65-F5344CB8AC3E}">
        <p14:creationId xmlns:p14="http://schemas.microsoft.com/office/powerpoint/2010/main" val="377625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6" grpId="0"/>
      <p:bldP spid="20" grpId="0"/>
      <p:bldP spid="26"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CE9F30-D4D0-E82C-A29E-897ECE44EEBA}"/>
              </a:ext>
            </a:extLst>
          </p:cNvPr>
          <p:cNvSpPr/>
          <p:nvPr/>
        </p:nvSpPr>
        <p:spPr>
          <a:xfrm>
            <a:off x="1841721" y="-91155"/>
            <a:ext cx="4364913"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ONE ROUND OF QEC</a:t>
            </a:r>
          </a:p>
        </p:txBody>
      </p:sp>
      <p:pic>
        <p:nvPicPr>
          <p:cNvPr id="5" name="Picture 4">
            <a:extLst>
              <a:ext uri="{FF2B5EF4-FFF2-40B4-BE49-F238E27FC236}">
                <a16:creationId xmlns:a16="http://schemas.microsoft.com/office/drawing/2014/main" id="{33683AFE-6742-155B-5A0D-9CBF694BCD07}"/>
              </a:ext>
            </a:extLst>
          </p:cNvPr>
          <p:cNvPicPr>
            <a:picLocks noChangeAspect="1"/>
          </p:cNvPicPr>
          <p:nvPr/>
        </p:nvPicPr>
        <p:blipFill>
          <a:blip r:embed="rId2"/>
          <a:stretch>
            <a:fillRect/>
          </a:stretch>
        </p:blipFill>
        <p:spPr>
          <a:xfrm>
            <a:off x="10923753" y="0"/>
            <a:ext cx="1268247" cy="1111421"/>
          </a:xfrm>
          <a:prstGeom prst="rect">
            <a:avLst/>
          </a:prstGeom>
        </p:spPr>
      </p:pic>
      <p:sp>
        <p:nvSpPr>
          <p:cNvPr id="7" name="Flowchart: Sequential Access Storage 6">
            <a:extLst>
              <a:ext uri="{FF2B5EF4-FFF2-40B4-BE49-F238E27FC236}">
                <a16:creationId xmlns:a16="http://schemas.microsoft.com/office/drawing/2014/main" id="{55FAC001-69D3-9CF2-DD77-7C441E0BD408}"/>
              </a:ext>
            </a:extLst>
          </p:cNvPr>
          <p:cNvSpPr/>
          <p:nvPr/>
        </p:nvSpPr>
        <p:spPr>
          <a:xfrm>
            <a:off x="8293557" y="72690"/>
            <a:ext cx="2874766" cy="905371"/>
          </a:xfrm>
          <a:prstGeom prst="flowChartMagneticTap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Measure the syndrome, not the data!</a:t>
            </a:r>
          </a:p>
        </p:txBody>
      </p:sp>
      <p:grpSp>
        <p:nvGrpSpPr>
          <p:cNvPr id="4" name="Group 3">
            <a:extLst>
              <a:ext uri="{FF2B5EF4-FFF2-40B4-BE49-F238E27FC236}">
                <a16:creationId xmlns:a16="http://schemas.microsoft.com/office/drawing/2014/main" id="{DB6C0C7A-B119-B87C-5B8B-0A60879C0DE9}"/>
              </a:ext>
            </a:extLst>
          </p:cNvPr>
          <p:cNvGrpSpPr/>
          <p:nvPr/>
        </p:nvGrpSpPr>
        <p:grpSpPr>
          <a:xfrm>
            <a:off x="412909" y="660646"/>
            <a:ext cx="5777578" cy="3209647"/>
            <a:chOff x="412909" y="660646"/>
            <a:chExt cx="5777578" cy="3209647"/>
          </a:xfrm>
        </p:grpSpPr>
        <p:cxnSp>
          <p:nvCxnSpPr>
            <p:cNvPr id="63" name="Straight Connector 62">
              <a:extLst>
                <a:ext uri="{FF2B5EF4-FFF2-40B4-BE49-F238E27FC236}">
                  <a16:creationId xmlns:a16="http://schemas.microsoft.com/office/drawing/2014/main" id="{4D2BD536-A4A6-214A-CA6C-FC0C50C79D7D}"/>
                </a:ext>
              </a:extLst>
            </p:cNvPr>
            <p:cNvCxnSpPr>
              <a:cxnSpLocks/>
              <a:stCxn id="3072" idx="4"/>
            </p:cNvCxnSpPr>
            <p:nvPr/>
          </p:nvCxnSpPr>
          <p:spPr>
            <a:xfrm flipV="1">
              <a:off x="2600168" y="1285844"/>
              <a:ext cx="0" cy="2366977"/>
            </a:xfrm>
            <a:prstGeom prst="line">
              <a:avLst/>
            </a:prstGeom>
            <a:ln w="57150">
              <a:solidFill>
                <a:srgbClr val="00B050"/>
              </a:solidFill>
            </a:ln>
          </p:spPr>
          <p:style>
            <a:lnRef idx="3">
              <a:schemeClr val="dk1"/>
            </a:lnRef>
            <a:fillRef idx="0">
              <a:schemeClr val="dk1"/>
            </a:fillRef>
            <a:effectRef idx="2">
              <a:schemeClr val="dk1"/>
            </a:effectRef>
            <a:fontRef idx="minor">
              <a:schemeClr val="tx1"/>
            </a:fontRef>
          </p:style>
        </p:cxnSp>
        <p:sp>
          <p:nvSpPr>
            <p:cNvPr id="3072" name="Oval 3071">
              <a:extLst>
                <a:ext uri="{FF2B5EF4-FFF2-40B4-BE49-F238E27FC236}">
                  <a16:creationId xmlns:a16="http://schemas.microsoft.com/office/drawing/2014/main" id="{17BB25A5-4E9C-2C25-4E3E-3BE53C1600B3}"/>
                </a:ext>
              </a:extLst>
            </p:cNvPr>
            <p:cNvSpPr/>
            <p:nvPr/>
          </p:nvSpPr>
          <p:spPr>
            <a:xfrm>
              <a:off x="2501476" y="3455438"/>
              <a:ext cx="197383" cy="19738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3" name="Straight Connector 3072">
              <a:extLst>
                <a:ext uri="{FF2B5EF4-FFF2-40B4-BE49-F238E27FC236}">
                  <a16:creationId xmlns:a16="http://schemas.microsoft.com/office/drawing/2014/main" id="{C37E0066-9CBC-89BF-5563-CE1402ED318D}"/>
                </a:ext>
              </a:extLst>
            </p:cNvPr>
            <p:cNvCxnSpPr>
              <a:cxnSpLocks/>
              <a:stCxn id="3074" idx="4"/>
            </p:cNvCxnSpPr>
            <p:nvPr/>
          </p:nvCxnSpPr>
          <p:spPr>
            <a:xfrm flipV="1">
              <a:off x="3144185" y="1908144"/>
              <a:ext cx="0" cy="1744677"/>
            </a:xfrm>
            <a:prstGeom prst="line">
              <a:avLst/>
            </a:prstGeom>
            <a:ln w="57150">
              <a:solidFill>
                <a:srgbClr val="00B050"/>
              </a:solidFill>
            </a:ln>
          </p:spPr>
          <p:style>
            <a:lnRef idx="3">
              <a:schemeClr val="dk1"/>
            </a:lnRef>
            <a:fillRef idx="0">
              <a:schemeClr val="dk1"/>
            </a:fillRef>
            <a:effectRef idx="2">
              <a:schemeClr val="dk1"/>
            </a:effectRef>
            <a:fontRef idx="minor">
              <a:schemeClr val="tx1"/>
            </a:fontRef>
          </p:style>
        </p:cxnSp>
        <p:sp>
          <p:nvSpPr>
            <p:cNvPr id="3074" name="Oval 3073">
              <a:extLst>
                <a:ext uri="{FF2B5EF4-FFF2-40B4-BE49-F238E27FC236}">
                  <a16:creationId xmlns:a16="http://schemas.microsoft.com/office/drawing/2014/main" id="{E17C3276-057F-2BE7-F441-1EA0BD4E6363}"/>
                </a:ext>
              </a:extLst>
            </p:cNvPr>
            <p:cNvSpPr/>
            <p:nvPr/>
          </p:nvSpPr>
          <p:spPr>
            <a:xfrm>
              <a:off x="3045493" y="3455438"/>
              <a:ext cx="197383" cy="19738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B7C5219-0150-095B-ACD7-BE345E1FBAB1}"/>
                </a:ext>
              </a:extLst>
            </p:cNvPr>
            <p:cNvCxnSpPr>
              <a:cxnSpLocks/>
            </p:cNvCxnSpPr>
            <p:nvPr/>
          </p:nvCxnSpPr>
          <p:spPr>
            <a:xfrm>
              <a:off x="997755" y="2759044"/>
              <a:ext cx="2776929" cy="0"/>
            </a:xfrm>
            <a:prstGeom prst="line">
              <a:avLst/>
            </a:prstGeom>
            <a:ln w="57150">
              <a:solidFill>
                <a:srgbClr val="0070C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008CB661-9F80-46D6-2784-7DC5C602A45C}"/>
                </a:ext>
              </a:extLst>
            </p:cNvPr>
            <p:cNvCxnSpPr>
              <a:cxnSpLocks/>
            </p:cNvCxnSpPr>
            <p:nvPr/>
          </p:nvCxnSpPr>
          <p:spPr>
            <a:xfrm>
              <a:off x="997755" y="3552794"/>
              <a:ext cx="2776929" cy="0"/>
            </a:xfrm>
            <a:prstGeom prst="line">
              <a:avLst/>
            </a:prstGeom>
            <a:ln w="57150">
              <a:solidFill>
                <a:srgbClr val="00B05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216AE8D-DC03-7B78-0832-D6014CB62CBE}"/>
                    </a:ext>
                  </a:extLst>
                </p:cNvPr>
                <p:cNvSpPr txBox="1"/>
                <p:nvPr/>
              </p:nvSpPr>
              <p:spPr>
                <a:xfrm>
                  <a:off x="412909" y="2606644"/>
                  <a:ext cx="5102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+1</m:t>
                            </m:r>
                          </m:e>
                        </m:d>
                      </m:oMath>
                    </m:oMathPara>
                  </a14:m>
                  <a:endParaRPr lang="en-US" dirty="0">
                    <a:solidFill>
                      <a:srgbClr val="0070C0"/>
                    </a:solidFill>
                  </a:endParaRPr>
                </a:p>
              </p:txBody>
            </p:sp>
          </mc:Choice>
          <mc:Fallback xmlns="">
            <p:sp>
              <p:nvSpPr>
                <p:cNvPr id="21" name="TextBox 20">
                  <a:extLst>
                    <a:ext uri="{FF2B5EF4-FFF2-40B4-BE49-F238E27FC236}">
                      <a16:creationId xmlns:a16="http://schemas.microsoft.com/office/drawing/2014/main" id="{1216AE8D-DC03-7B78-0832-D6014CB62CBE}"/>
                    </a:ext>
                  </a:extLst>
                </p:cNvPr>
                <p:cNvSpPr txBox="1">
                  <a:spLocks noRot="1" noChangeAspect="1" noMove="1" noResize="1" noEditPoints="1" noAdjustHandles="1" noChangeArrowheads="1" noChangeShapeType="1" noTextEdit="1"/>
                </p:cNvSpPr>
                <p:nvPr/>
              </p:nvSpPr>
              <p:spPr>
                <a:xfrm>
                  <a:off x="412909" y="2606644"/>
                  <a:ext cx="510268" cy="276999"/>
                </a:xfrm>
                <a:prstGeom prst="rect">
                  <a:avLst/>
                </a:prstGeom>
                <a:blipFill>
                  <a:blip r:embed="rId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89DCD5F-EC1F-7817-85BB-9C90BF4B4E4B}"/>
                    </a:ext>
                  </a:extLst>
                </p:cNvPr>
                <p:cNvSpPr txBox="1"/>
                <p:nvPr/>
              </p:nvSpPr>
              <p:spPr>
                <a:xfrm>
                  <a:off x="412909" y="3407944"/>
                  <a:ext cx="5102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+1</m:t>
                            </m:r>
                          </m:e>
                        </m:d>
                      </m:oMath>
                    </m:oMathPara>
                  </a14:m>
                  <a:endParaRPr lang="en-US" dirty="0">
                    <a:solidFill>
                      <a:srgbClr val="00B050"/>
                    </a:solidFill>
                  </a:endParaRPr>
                </a:p>
              </p:txBody>
            </p:sp>
          </mc:Choice>
          <mc:Fallback xmlns="">
            <p:sp>
              <p:nvSpPr>
                <p:cNvPr id="23" name="TextBox 22">
                  <a:extLst>
                    <a:ext uri="{FF2B5EF4-FFF2-40B4-BE49-F238E27FC236}">
                      <a16:creationId xmlns:a16="http://schemas.microsoft.com/office/drawing/2014/main" id="{889DCD5F-EC1F-7817-85BB-9C90BF4B4E4B}"/>
                    </a:ext>
                  </a:extLst>
                </p:cNvPr>
                <p:cNvSpPr txBox="1">
                  <a:spLocks noRot="1" noChangeAspect="1" noMove="1" noResize="1" noEditPoints="1" noAdjustHandles="1" noChangeArrowheads="1" noChangeShapeType="1" noTextEdit="1"/>
                </p:cNvSpPr>
                <p:nvPr/>
              </p:nvSpPr>
              <p:spPr>
                <a:xfrm>
                  <a:off x="412909" y="3407944"/>
                  <a:ext cx="510268" cy="276999"/>
                </a:xfrm>
                <a:prstGeom prst="rect">
                  <a:avLst/>
                </a:prstGeom>
                <a:blipFill>
                  <a:blip r:embed="rId4"/>
                  <a:stretch>
                    <a:fillRect b="-8889"/>
                  </a:stretch>
                </a:blipFill>
              </p:spPr>
              <p:txBody>
                <a:bodyPr/>
                <a:lstStyle/>
                <a:p>
                  <a:r>
                    <a:rPr lang="en-US">
                      <a:noFill/>
                    </a:rPr>
                    <a:t> </a:t>
                  </a:r>
                </a:p>
              </p:txBody>
            </p:sp>
          </mc:Fallback>
        </mc:AlternateContent>
        <p:sp>
          <p:nvSpPr>
            <p:cNvPr id="32" name="Partial Circle 31">
              <a:extLst>
                <a:ext uri="{FF2B5EF4-FFF2-40B4-BE49-F238E27FC236}">
                  <a16:creationId xmlns:a16="http://schemas.microsoft.com/office/drawing/2014/main" id="{528F11C4-D5FD-105B-C7A1-5EC317E1E28A}"/>
                </a:ext>
              </a:extLst>
            </p:cNvPr>
            <p:cNvSpPr/>
            <p:nvPr/>
          </p:nvSpPr>
          <p:spPr>
            <a:xfrm rot="10800000">
              <a:off x="3452233" y="2435194"/>
              <a:ext cx="647700" cy="647700"/>
            </a:xfrm>
            <a:prstGeom prst="pie">
              <a:avLst>
                <a:gd name="adj1" fmla="val 5354166"/>
                <a:gd name="adj2" fmla="val 16200000"/>
              </a:avLst>
            </a:prstGeom>
            <a:ln w="571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4" name="Partial Circle 33">
              <a:extLst>
                <a:ext uri="{FF2B5EF4-FFF2-40B4-BE49-F238E27FC236}">
                  <a16:creationId xmlns:a16="http://schemas.microsoft.com/office/drawing/2014/main" id="{D69484A9-16BF-5134-323A-82E75B7839AE}"/>
                </a:ext>
              </a:extLst>
            </p:cNvPr>
            <p:cNvSpPr/>
            <p:nvPr/>
          </p:nvSpPr>
          <p:spPr>
            <a:xfrm rot="10800000">
              <a:off x="3452233" y="3222593"/>
              <a:ext cx="647700" cy="647700"/>
            </a:xfrm>
            <a:prstGeom prst="pie">
              <a:avLst>
                <a:gd name="adj1" fmla="val 5354166"/>
                <a:gd name="adj2" fmla="val 16200000"/>
              </a:avLst>
            </a:prstGeom>
            <a:ln w="5715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F6D5955-E7D5-E381-B818-826F223BB169}"/>
                    </a:ext>
                  </a:extLst>
                </p:cNvPr>
                <p:cNvSpPr txBox="1"/>
                <p:nvPr/>
              </p:nvSpPr>
              <p:spPr>
                <a:xfrm>
                  <a:off x="4208726" y="2409565"/>
                  <a:ext cx="1930465" cy="276999"/>
                </a:xfrm>
                <a:prstGeom prst="rect">
                  <a:avLst/>
                </a:prstGeom>
                <a:noFill/>
              </p:spPr>
              <p:txBody>
                <a:bodyPr wrap="none" lIns="0" tIns="0" rIns="0" bIns="0" rtlCol="0">
                  <a:spAutoFit/>
                </a:bodyPr>
                <a:lstStyle/>
                <a:p>
                  <a14:m>
                    <m:oMath xmlns:m="http://schemas.openxmlformats.org/officeDocument/2006/math">
                      <m:r>
                        <a:rPr lang="en-US" b="0" i="1" smtClean="0">
                          <a:solidFill>
                            <a:srgbClr val="0070C0"/>
                          </a:solidFill>
                          <a:latin typeface="Cambria Math" panose="02040503050406030204" pitchFamily="18" charset="0"/>
                        </a:rPr>
                        <m:t>+1</m:t>
                      </m:r>
                    </m:oMath>
                  </a14:m>
                  <a:r>
                    <a:rPr lang="en-US" dirty="0"/>
                    <a:t> for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,|11⋆⟩</m:t>
                      </m:r>
                    </m:oMath>
                  </a14:m>
                  <a:endParaRPr lang="en-US" dirty="0"/>
                </a:p>
              </p:txBody>
            </p:sp>
          </mc:Choice>
          <mc:Fallback xmlns="">
            <p:sp>
              <p:nvSpPr>
                <p:cNvPr id="47" name="TextBox 46">
                  <a:extLst>
                    <a:ext uri="{FF2B5EF4-FFF2-40B4-BE49-F238E27FC236}">
                      <a16:creationId xmlns:a16="http://schemas.microsoft.com/office/drawing/2014/main" id="{0F6D5955-E7D5-E381-B818-826F223BB169}"/>
                    </a:ext>
                  </a:extLst>
                </p:cNvPr>
                <p:cNvSpPr txBox="1">
                  <a:spLocks noRot="1" noChangeAspect="1" noMove="1" noResize="1" noEditPoints="1" noAdjustHandles="1" noChangeArrowheads="1" noChangeShapeType="1" noTextEdit="1"/>
                </p:cNvSpPr>
                <p:nvPr/>
              </p:nvSpPr>
              <p:spPr>
                <a:xfrm>
                  <a:off x="4208726" y="2409565"/>
                  <a:ext cx="1930465" cy="276999"/>
                </a:xfrm>
                <a:prstGeom prst="rect">
                  <a:avLst/>
                </a:prstGeom>
                <a:blipFill>
                  <a:blip r:embed="rId5"/>
                  <a:stretch>
                    <a:fillRect l="-3785" t="-28261" r="-504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40B52D9-0755-CA4B-9263-E0B6B65C2F93}"/>
                    </a:ext>
                  </a:extLst>
                </p:cNvPr>
                <p:cNvSpPr txBox="1"/>
                <p:nvPr/>
              </p:nvSpPr>
              <p:spPr>
                <a:xfrm>
                  <a:off x="4202986" y="2769830"/>
                  <a:ext cx="1930465" cy="276999"/>
                </a:xfrm>
                <a:prstGeom prst="rect">
                  <a:avLst/>
                </a:prstGeom>
                <a:noFill/>
              </p:spPr>
              <p:txBody>
                <a:bodyPr wrap="none" lIns="0" tIns="0" rIns="0" bIns="0" rtlCol="0">
                  <a:spAutoFit/>
                </a:bodyPr>
                <a:lstStyle/>
                <a:p>
                  <a14:m>
                    <m:oMath xmlns:m="http://schemas.openxmlformats.org/officeDocument/2006/math">
                      <m:r>
                        <a:rPr lang="en-US" b="0" i="1" smtClean="0">
                          <a:solidFill>
                            <a:srgbClr val="0070C0"/>
                          </a:solidFill>
                          <a:latin typeface="Cambria Math" panose="02040503050406030204" pitchFamily="18" charset="0"/>
                        </a:rPr>
                        <m:t>−1</m:t>
                      </m:r>
                    </m:oMath>
                  </a14:m>
                  <a:r>
                    <a:rPr lang="en-US" dirty="0"/>
                    <a:t> for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,|10⋆⟩</m:t>
                      </m:r>
                    </m:oMath>
                  </a14:m>
                  <a:endParaRPr lang="en-US" dirty="0"/>
                </a:p>
              </p:txBody>
            </p:sp>
          </mc:Choice>
          <mc:Fallback xmlns="">
            <p:sp>
              <p:nvSpPr>
                <p:cNvPr id="50" name="TextBox 49">
                  <a:extLst>
                    <a:ext uri="{FF2B5EF4-FFF2-40B4-BE49-F238E27FC236}">
                      <a16:creationId xmlns:a16="http://schemas.microsoft.com/office/drawing/2014/main" id="{540B52D9-0755-CA4B-9263-E0B6B65C2F93}"/>
                    </a:ext>
                  </a:extLst>
                </p:cNvPr>
                <p:cNvSpPr txBox="1">
                  <a:spLocks noRot="1" noChangeAspect="1" noMove="1" noResize="1" noEditPoints="1" noAdjustHandles="1" noChangeArrowheads="1" noChangeShapeType="1" noTextEdit="1"/>
                </p:cNvSpPr>
                <p:nvPr/>
              </p:nvSpPr>
              <p:spPr>
                <a:xfrm>
                  <a:off x="4202986" y="2769830"/>
                  <a:ext cx="1930465" cy="276999"/>
                </a:xfrm>
                <a:prstGeom prst="rect">
                  <a:avLst/>
                </a:prstGeom>
                <a:blipFill>
                  <a:blip r:embed="rId6"/>
                  <a:stretch>
                    <a:fillRect l="-1893" t="-28261" r="-504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5F7317A4-E9F3-63E5-DE7C-79F1F595D4D3}"/>
                    </a:ext>
                  </a:extLst>
                </p:cNvPr>
                <p:cNvSpPr txBox="1"/>
                <p:nvPr/>
              </p:nvSpPr>
              <p:spPr>
                <a:xfrm>
                  <a:off x="4208726" y="3233029"/>
                  <a:ext cx="1981761" cy="276999"/>
                </a:xfrm>
                <a:prstGeom prst="rect">
                  <a:avLst/>
                </a:prstGeom>
                <a:noFill/>
              </p:spPr>
              <p:txBody>
                <a:bodyPr wrap="none" lIns="0" tIns="0" rIns="0" bIns="0" rtlCol="0">
                  <a:spAutoFit/>
                </a:bodyPr>
                <a:lstStyle/>
                <a:p>
                  <a14:m>
                    <m:oMath xmlns:m="http://schemas.openxmlformats.org/officeDocument/2006/math">
                      <m:r>
                        <a:rPr lang="en-US" b="0" i="1" smtClean="0">
                          <a:solidFill>
                            <a:srgbClr val="00B050"/>
                          </a:solidFill>
                          <a:latin typeface="Cambria Math" panose="02040503050406030204" pitchFamily="18" charset="0"/>
                        </a:rPr>
                        <m:t>+1</m:t>
                      </m:r>
                    </m:oMath>
                  </a14:m>
                  <a:r>
                    <a:rPr lang="en-US" dirty="0"/>
                    <a:t> for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⋆11</m:t>
                          </m:r>
                        </m:e>
                      </m:d>
                    </m:oMath>
                  </a14:m>
                  <a:endParaRPr lang="en-US" dirty="0"/>
                </a:p>
              </p:txBody>
            </p:sp>
          </mc:Choice>
          <mc:Fallback xmlns="">
            <p:sp>
              <p:nvSpPr>
                <p:cNvPr id="52" name="TextBox 51">
                  <a:extLst>
                    <a:ext uri="{FF2B5EF4-FFF2-40B4-BE49-F238E27FC236}">
                      <a16:creationId xmlns:a16="http://schemas.microsoft.com/office/drawing/2014/main" id="{5F7317A4-E9F3-63E5-DE7C-79F1F595D4D3}"/>
                    </a:ext>
                  </a:extLst>
                </p:cNvPr>
                <p:cNvSpPr txBox="1">
                  <a:spLocks noRot="1" noChangeAspect="1" noMove="1" noResize="1" noEditPoints="1" noAdjustHandles="1" noChangeArrowheads="1" noChangeShapeType="1" noTextEdit="1"/>
                </p:cNvSpPr>
                <p:nvPr/>
              </p:nvSpPr>
              <p:spPr>
                <a:xfrm>
                  <a:off x="4208726" y="3233029"/>
                  <a:ext cx="1981761" cy="276999"/>
                </a:xfrm>
                <a:prstGeom prst="rect">
                  <a:avLst/>
                </a:prstGeom>
                <a:blipFill>
                  <a:blip r:embed="rId7"/>
                  <a:stretch>
                    <a:fillRect l="-3692" t="-2826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E3DAA00-08F5-32B4-0B5D-83CEC045ACCA}"/>
                    </a:ext>
                  </a:extLst>
                </p:cNvPr>
                <p:cNvSpPr txBox="1"/>
                <p:nvPr/>
              </p:nvSpPr>
              <p:spPr>
                <a:xfrm>
                  <a:off x="4202986" y="3593294"/>
                  <a:ext cx="1981761" cy="276999"/>
                </a:xfrm>
                <a:prstGeom prst="rect">
                  <a:avLst/>
                </a:prstGeom>
                <a:noFill/>
              </p:spPr>
              <p:txBody>
                <a:bodyPr wrap="none" lIns="0" tIns="0" rIns="0" bIns="0" rtlCol="0">
                  <a:spAutoFit/>
                </a:bodyPr>
                <a:lstStyle/>
                <a:p>
                  <a14:m>
                    <m:oMath xmlns:m="http://schemas.openxmlformats.org/officeDocument/2006/math">
                      <m:r>
                        <a:rPr lang="en-US" b="0" i="1" smtClean="0">
                          <a:solidFill>
                            <a:srgbClr val="00B050"/>
                          </a:solidFill>
                          <a:latin typeface="Cambria Math" panose="02040503050406030204" pitchFamily="18" charset="0"/>
                        </a:rPr>
                        <m:t>−1</m:t>
                      </m:r>
                    </m:oMath>
                  </a14:m>
                  <a:r>
                    <a:rPr lang="en-US" dirty="0"/>
                    <a:t> for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⋆10</m:t>
                          </m:r>
                        </m:e>
                      </m:d>
                    </m:oMath>
                  </a14:m>
                  <a:endParaRPr lang="en-US" dirty="0"/>
                </a:p>
              </p:txBody>
            </p:sp>
          </mc:Choice>
          <mc:Fallback xmlns="">
            <p:sp>
              <p:nvSpPr>
                <p:cNvPr id="54" name="TextBox 53">
                  <a:extLst>
                    <a:ext uri="{FF2B5EF4-FFF2-40B4-BE49-F238E27FC236}">
                      <a16:creationId xmlns:a16="http://schemas.microsoft.com/office/drawing/2014/main" id="{7E3DAA00-08F5-32B4-0B5D-83CEC045ACCA}"/>
                    </a:ext>
                  </a:extLst>
                </p:cNvPr>
                <p:cNvSpPr txBox="1">
                  <a:spLocks noRot="1" noChangeAspect="1" noMove="1" noResize="1" noEditPoints="1" noAdjustHandles="1" noChangeArrowheads="1" noChangeShapeType="1" noTextEdit="1"/>
                </p:cNvSpPr>
                <p:nvPr/>
              </p:nvSpPr>
              <p:spPr>
                <a:xfrm>
                  <a:off x="4202986" y="3593294"/>
                  <a:ext cx="1981761" cy="276999"/>
                </a:xfrm>
                <a:prstGeom prst="rect">
                  <a:avLst/>
                </a:prstGeom>
                <a:blipFill>
                  <a:blip r:embed="rId8"/>
                  <a:stretch>
                    <a:fillRect l="-1840" t="-28261" b="-50000"/>
                  </a:stretch>
                </a:blipFill>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2D98C5CB-79F6-1CA4-5583-E0A6236DFC64}"/>
                </a:ext>
              </a:extLst>
            </p:cNvPr>
            <p:cNvCxnSpPr>
              <a:cxnSpLocks/>
              <a:stCxn id="58" idx="4"/>
            </p:cNvCxnSpPr>
            <p:nvPr/>
          </p:nvCxnSpPr>
          <p:spPr>
            <a:xfrm flipV="1">
              <a:off x="1377694" y="660646"/>
              <a:ext cx="3955" cy="2195467"/>
            </a:xfrm>
            <a:prstGeom prst="line">
              <a:avLst/>
            </a:prstGeom>
            <a:ln w="57150">
              <a:solidFill>
                <a:srgbClr val="0070C0"/>
              </a:solidFill>
            </a:ln>
          </p:spPr>
          <p:style>
            <a:lnRef idx="3">
              <a:schemeClr val="dk1"/>
            </a:lnRef>
            <a:fillRef idx="0">
              <a:schemeClr val="dk1"/>
            </a:fillRef>
            <a:effectRef idx="2">
              <a:schemeClr val="dk1"/>
            </a:effectRef>
            <a:fontRef idx="minor">
              <a:schemeClr val="tx1"/>
            </a:fontRef>
          </p:style>
        </p:cxnSp>
        <p:sp>
          <p:nvSpPr>
            <p:cNvPr id="58" name="Oval 57">
              <a:extLst>
                <a:ext uri="{FF2B5EF4-FFF2-40B4-BE49-F238E27FC236}">
                  <a16:creationId xmlns:a16="http://schemas.microsoft.com/office/drawing/2014/main" id="{4FF9D959-E720-F138-8C58-FFBF083F9A7A}"/>
                </a:ext>
              </a:extLst>
            </p:cNvPr>
            <p:cNvSpPr/>
            <p:nvPr/>
          </p:nvSpPr>
          <p:spPr>
            <a:xfrm>
              <a:off x="1279002" y="2658730"/>
              <a:ext cx="197383" cy="19738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2A90AA4C-3502-F854-D7BF-3C8AFD7F95FB}"/>
                </a:ext>
              </a:extLst>
            </p:cNvPr>
            <p:cNvCxnSpPr>
              <a:cxnSpLocks/>
              <a:stCxn id="61" idx="4"/>
            </p:cNvCxnSpPr>
            <p:nvPr/>
          </p:nvCxnSpPr>
          <p:spPr>
            <a:xfrm flipV="1">
              <a:off x="1921711" y="1285844"/>
              <a:ext cx="0" cy="1570269"/>
            </a:xfrm>
            <a:prstGeom prst="line">
              <a:avLst/>
            </a:prstGeom>
            <a:ln w="57150">
              <a:solidFill>
                <a:srgbClr val="0070C0"/>
              </a:solidFill>
            </a:ln>
          </p:spPr>
          <p:style>
            <a:lnRef idx="3">
              <a:schemeClr val="dk1"/>
            </a:lnRef>
            <a:fillRef idx="0">
              <a:schemeClr val="dk1"/>
            </a:fillRef>
            <a:effectRef idx="2">
              <a:schemeClr val="dk1"/>
            </a:effectRef>
            <a:fontRef idx="minor">
              <a:schemeClr val="tx1"/>
            </a:fontRef>
          </p:style>
        </p:cxnSp>
        <p:sp>
          <p:nvSpPr>
            <p:cNvPr id="61" name="Oval 60">
              <a:extLst>
                <a:ext uri="{FF2B5EF4-FFF2-40B4-BE49-F238E27FC236}">
                  <a16:creationId xmlns:a16="http://schemas.microsoft.com/office/drawing/2014/main" id="{82633653-537E-28B1-F379-FAC57D25B150}"/>
                </a:ext>
              </a:extLst>
            </p:cNvPr>
            <p:cNvSpPr/>
            <p:nvPr/>
          </p:nvSpPr>
          <p:spPr>
            <a:xfrm>
              <a:off x="1823019" y="2658730"/>
              <a:ext cx="197383" cy="19738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101DD5A5-7E97-0B12-4FC3-20C5BBF95EED}"/>
              </a:ext>
            </a:extLst>
          </p:cNvPr>
          <p:cNvGrpSpPr/>
          <p:nvPr/>
        </p:nvGrpSpPr>
        <p:grpSpPr>
          <a:xfrm>
            <a:off x="210355" y="511144"/>
            <a:ext cx="7639050" cy="1549400"/>
            <a:chOff x="210355" y="511144"/>
            <a:chExt cx="7639050" cy="154940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22B063B-297A-41BA-3E30-34D79FC3C9AE}"/>
                    </a:ext>
                  </a:extLst>
                </p:cNvPr>
                <p:cNvSpPr txBox="1"/>
                <p:nvPr/>
              </p:nvSpPr>
              <p:spPr>
                <a:xfrm>
                  <a:off x="210355" y="1140994"/>
                  <a:ext cx="3752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𝜓</m:t>
                        </m:r>
                        <m:r>
                          <a:rPr lang="en-US" b="0" i="1" smtClean="0">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122B063B-297A-41BA-3E30-34D79FC3C9AE}"/>
                    </a:ext>
                  </a:extLst>
                </p:cNvPr>
                <p:cNvSpPr txBox="1">
                  <a:spLocks noRot="1" noChangeAspect="1" noMove="1" noResize="1" noEditPoints="1" noAdjustHandles="1" noChangeArrowheads="1" noChangeShapeType="1" noTextEdit="1"/>
                </p:cNvSpPr>
                <p:nvPr/>
              </p:nvSpPr>
              <p:spPr>
                <a:xfrm>
                  <a:off x="210355" y="1140994"/>
                  <a:ext cx="375295" cy="276999"/>
                </a:xfrm>
                <a:prstGeom prst="rect">
                  <a:avLst/>
                </a:prstGeom>
                <a:blipFill>
                  <a:blip r:embed="rId9"/>
                  <a:stretch>
                    <a:fillRect l="-21311" t="-2174" r="-24590" b="-32609"/>
                  </a:stretch>
                </a:blipFill>
              </p:spPr>
              <p:txBody>
                <a:bodyPr/>
                <a:lstStyle/>
                <a:p>
                  <a:r>
                    <a:rPr lang="en-US">
                      <a:noFill/>
                    </a:rPr>
                    <a:t> </a:t>
                  </a:r>
                </a:p>
              </p:txBody>
            </p:sp>
          </mc:Fallback>
        </mc:AlternateContent>
        <p:sp>
          <p:nvSpPr>
            <p:cNvPr id="24" name="Left Brace 23">
              <a:extLst>
                <a:ext uri="{FF2B5EF4-FFF2-40B4-BE49-F238E27FC236}">
                  <a16:creationId xmlns:a16="http://schemas.microsoft.com/office/drawing/2014/main" id="{BDFEDCBC-2AFD-88DC-E69A-157A1CAB1CA7}"/>
                </a:ext>
              </a:extLst>
            </p:cNvPr>
            <p:cNvSpPr/>
            <p:nvPr/>
          </p:nvSpPr>
          <p:spPr>
            <a:xfrm>
              <a:off x="642800" y="511144"/>
              <a:ext cx="272405" cy="1549400"/>
            </a:xfrm>
            <a:prstGeom prst="leftBrace">
              <a:avLst>
                <a:gd name="adj1" fmla="val 47962"/>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nvGrpSpPr>
            <p:cNvPr id="41" name="Group 40">
              <a:extLst>
                <a:ext uri="{FF2B5EF4-FFF2-40B4-BE49-F238E27FC236}">
                  <a16:creationId xmlns:a16="http://schemas.microsoft.com/office/drawing/2014/main" id="{4B081AA5-BB80-5F5D-576F-820FE65E8BE2}"/>
                </a:ext>
              </a:extLst>
            </p:cNvPr>
            <p:cNvGrpSpPr/>
            <p:nvPr/>
          </p:nvGrpSpPr>
          <p:grpSpPr>
            <a:xfrm>
              <a:off x="997755" y="663544"/>
              <a:ext cx="6851650" cy="1244600"/>
              <a:chOff x="1136650" y="1479550"/>
              <a:chExt cx="6527800" cy="1244600"/>
            </a:xfrm>
          </p:grpSpPr>
          <p:cxnSp>
            <p:nvCxnSpPr>
              <p:cNvPr id="10" name="Straight Connector 9">
                <a:extLst>
                  <a:ext uri="{FF2B5EF4-FFF2-40B4-BE49-F238E27FC236}">
                    <a16:creationId xmlns:a16="http://schemas.microsoft.com/office/drawing/2014/main" id="{B8F35A9A-336B-AF03-0D2C-6EFA03866801}"/>
                  </a:ext>
                </a:extLst>
              </p:cNvPr>
              <p:cNvCxnSpPr>
                <a:cxnSpLocks/>
              </p:cNvCxnSpPr>
              <p:nvPr/>
            </p:nvCxnSpPr>
            <p:spPr>
              <a:xfrm>
                <a:off x="1136650" y="1479550"/>
                <a:ext cx="65278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19B2ACB7-3E76-A09B-9799-2CCC8542A555}"/>
                  </a:ext>
                </a:extLst>
              </p:cNvPr>
              <p:cNvCxnSpPr>
                <a:cxnSpLocks/>
              </p:cNvCxnSpPr>
              <p:nvPr/>
            </p:nvCxnSpPr>
            <p:spPr>
              <a:xfrm>
                <a:off x="1136650" y="2101850"/>
                <a:ext cx="6527800"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B460A8E2-69C9-40B7-F412-FFAA646B1D1A}"/>
                  </a:ext>
                </a:extLst>
              </p:cNvPr>
              <p:cNvCxnSpPr>
                <a:cxnSpLocks/>
              </p:cNvCxnSpPr>
              <p:nvPr/>
            </p:nvCxnSpPr>
            <p:spPr>
              <a:xfrm>
                <a:off x="1136650" y="2724150"/>
                <a:ext cx="6527800" cy="0"/>
              </a:xfrm>
              <a:prstGeom prst="line">
                <a:avLst/>
              </a:prstGeom>
              <a:ln w="57150"/>
            </p:spPr>
            <p:style>
              <a:lnRef idx="3">
                <a:schemeClr val="dk1"/>
              </a:lnRef>
              <a:fillRef idx="0">
                <a:schemeClr val="dk1"/>
              </a:fillRef>
              <a:effectRef idx="2">
                <a:schemeClr val="dk1"/>
              </a:effectRef>
              <a:fontRef idx="minor">
                <a:schemeClr val="tx1"/>
              </a:fontRef>
            </p:style>
          </p:cxnSp>
        </p:grpSp>
      </p:grpSp>
      <p:grpSp>
        <p:nvGrpSpPr>
          <p:cNvPr id="6" name="Group 5">
            <a:extLst>
              <a:ext uri="{FF2B5EF4-FFF2-40B4-BE49-F238E27FC236}">
                <a16:creationId xmlns:a16="http://schemas.microsoft.com/office/drawing/2014/main" id="{D5FB7B0E-9FEB-CDD0-AD41-6EEF7F98A7A8}"/>
              </a:ext>
            </a:extLst>
          </p:cNvPr>
          <p:cNvGrpSpPr/>
          <p:nvPr/>
        </p:nvGrpSpPr>
        <p:grpSpPr>
          <a:xfrm>
            <a:off x="6236505" y="466694"/>
            <a:ext cx="1391211" cy="3132396"/>
            <a:chOff x="6236505" y="466694"/>
            <a:chExt cx="1391211" cy="3132396"/>
          </a:xfrm>
        </p:grpSpPr>
        <p:cxnSp>
          <p:nvCxnSpPr>
            <p:cNvPr id="35" name="Straight Connector 34">
              <a:extLst>
                <a:ext uri="{FF2B5EF4-FFF2-40B4-BE49-F238E27FC236}">
                  <a16:creationId xmlns:a16="http://schemas.microsoft.com/office/drawing/2014/main" id="{92C0BE02-B711-BD09-8836-C7A0F4F1D955}"/>
                </a:ext>
              </a:extLst>
            </p:cNvPr>
            <p:cNvCxnSpPr>
              <a:cxnSpLocks/>
            </p:cNvCxnSpPr>
            <p:nvPr/>
          </p:nvCxnSpPr>
          <p:spPr>
            <a:xfrm>
              <a:off x="6236505" y="2759044"/>
              <a:ext cx="819150" cy="0"/>
            </a:xfrm>
            <a:prstGeom prst="line">
              <a:avLst/>
            </a:prstGeom>
            <a:ln w="88900" cmpd="dbl">
              <a:solidFill>
                <a:srgbClr val="0070C0"/>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42B4E575-5484-49DC-B713-3284E427B77B}"/>
                </a:ext>
              </a:extLst>
            </p:cNvPr>
            <p:cNvCxnSpPr>
              <a:cxnSpLocks/>
            </p:cNvCxnSpPr>
            <p:nvPr/>
          </p:nvCxnSpPr>
          <p:spPr>
            <a:xfrm flipV="1">
              <a:off x="7036605" y="1908144"/>
              <a:ext cx="0" cy="895883"/>
            </a:xfrm>
            <a:prstGeom prst="line">
              <a:avLst/>
            </a:prstGeom>
            <a:ln w="88900" cmpd="dbl">
              <a:solidFill>
                <a:srgbClr val="0070C0"/>
              </a:solidFill>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1A78F52B-DDBB-8261-4E95-9DFF5A00CDF4}"/>
                </a:ext>
              </a:extLst>
            </p:cNvPr>
            <p:cNvCxnSpPr>
              <a:cxnSpLocks/>
            </p:cNvCxnSpPr>
            <p:nvPr/>
          </p:nvCxnSpPr>
          <p:spPr>
            <a:xfrm>
              <a:off x="6236505" y="3554107"/>
              <a:ext cx="1104650" cy="0"/>
            </a:xfrm>
            <a:prstGeom prst="line">
              <a:avLst/>
            </a:prstGeom>
            <a:ln w="88900" cmpd="dbl">
              <a:solidFill>
                <a:srgbClr val="00B050"/>
              </a:solidFill>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F2BE0FCE-2A82-DFEC-87E1-F0BA01291268}"/>
                </a:ext>
              </a:extLst>
            </p:cNvPr>
            <p:cNvCxnSpPr>
              <a:cxnSpLocks/>
            </p:cNvCxnSpPr>
            <p:nvPr/>
          </p:nvCxnSpPr>
          <p:spPr>
            <a:xfrm flipV="1">
              <a:off x="7322105" y="2060544"/>
              <a:ext cx="0" cy="1538546"/>
            </a:xfrm>
            <a:prstGeom prst="line">
              <a:avLst/>
            </a:prstGeom>
            <a:ln w="88900" cmpd="dbl">
              <a:solidFill>
                <a:srgbClr val="00B05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643F843F-C780-224C-63AC-8C79B2D5DF05}"/>
                    </a:ext>
                  </a:extLst>
                </p:cNvPr>
                <p:cNvSpPr/>
                <p:nvPr/>
              </p:nvSpPr>
              <p:spPr>
                <a:xfrm>
                  <a:off x="6735822" y="466694"/>
                  <a:ext cx="891894" cy="1638300"/>
                </a:xfrm>
                <a:prstGeom prst="rect">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oMath>
                    </m:oMathPara>
                  </a14:m>
                  <a:endParaRPr lang="en-US" sz="2400" dirty="0"/>
                </a:p>
              </p:txBody>
            </p:sp>
          </mc:Choice>
          <mc:Fallback xmlns="">
            <p:sp>
              <p:nvSpPr>
                <p:cNvPr id="40" name="Rectangle 39">
                  <a:extLst>
                    <a:ext uri="{FF2B5EF4-FFF2-40B4-BE49-F238E27FC236}">
                      <a16:creationId xmlns:a16="http://schemas.microsoft.com/office/drawing/2014/main" id="{643F843F-C780-224C-63AC-8C79B2D5DF05}"/>
                    </a:ext>
                  </a:extLst>
                </p:cNvPr>
                <p:cNvSpPr>
                  <a:spLocks noRot="1" noChangeAspect="1" noMove="1" noResize="1" noEditPoints="1" noAdjustHandles="1" noChangeArrowheads="1" noChangeShapeType="1" noTextEdit="1"/>
                </p:cNvSpPr>
                <p:nvPr/>
              </p:nvSpPr>
              <p:spPr>
                <a:xfrm>
                  <a:off x="6735822" y="466694"/>
                  <a:ext cx="891894" cy="1638300"/>
                </a:xfrm>
                <a:prstGeom prst="rect">
                  <a:avLst/>
                </a:prstGeom>
                <a:blipFill>
                  <a:blip r:embed="rId10"/>
                  <a:stretch>
                    <a:fillRect/>
                  </a:stretch>
                </a:blipFill>
                <a:ln w="57150"/>
              </p:spPr>
              <p:txBody>
                <a:bodyPr/>
                <a:lstStyle/>
                <a:p>
                  <a:r>
                    <a:rPr lang="en-US">
                      <a:noFill/>
                    </a:rPr>
                    <a:t> </a:t>
                  </a:r>
                </a:p>
              </p:txBody>
            </p:sp>
          </mc:Fallback>
        </mc:AlternateContent>
      </p:grpSp>
      <p:grpSp>
        <p:nvGrpSpPr>
          <p:cNvPr id="3084" name="Group 3083">
            <a:extLst>
              <a:ext uri="{FF2B5EF4-FFF2-40B4-BE49-F238E27FC236}">
                <a16:creationId xmlns:a16="http://schemas.microsoft.com/office/drawing/2014/main" id="{3E6C4943-E92D-A530-72F7-AD7EE6BE5274}"/>
              </a:ext>
            </a:extLst>
          </p:cNvPr>
          <p:cNvGrpSpPr/>
          <p:nvPr/>
        </p:nvGrpSpPr>
        <p:grpSpPr>
          <a:xfrm>
            <a:off x="8753855" y="1577660"/>
            <a:ext cx="2874766" cy="2160655"/>
            <a:chOff x="8900758" y="2653371"/>
            <a:chExt cx="2874766" cy="2160655"/>
          </a:xfrm>
        </p:grpSpPr>
        <p:pic>
          <p:nvPicPr>
            <p:cNvPr id="3080" name="Picture 3079">
              <a:extLst>
                <a:ext uri="{FF2B5EF4-FFF2-40B4-BE49-F238E27FC236}">
                  <a16:creationId xmlns:a16="http://schemas.microsoft.com/office/drawing/2014/main" id="{2C096703-ABFA-BC79-1B4D-06790C4DB74C}"/>
                </a:ext>
              </a:extLst>
            </p:cNvPr>
            <p:cNvPicPr>
              <a:picLocks noChangeAspect="1"/>
            </p:cNvPicPr>
            <p:nvPr/>
          </p:nvPicPr>
          <p:blipFill>
            <a:blip r:embed="rId11"/>
            <a:stretch>
              <a:fillRect/>
            </a:stretch>
          </p:blipFill>
          <p:spPr>
            <a:xfrm>
              <a:off x="8900758" y="3057115"/>
              <a:ext cx="2874766" cy="1756911"/>
            </a:xfrm>
            <a:prstGeom prst="rect">
              <a:avLst/>
            </a:prstGeom>
          </p:spPr>
        </p:pic>
        <p:sp>
          <p:nvSpPr>
            <p:cNvPr id="3083" name="TextBox 3082">
              <a:extLst>
                <a:ext uri="{FF2B5EF4-FFF2-40B4-BE49-F238E27FC236}">
                  <a16:creationId xmlns:a16="http://schemas.microsoft.com/office/drawing/2014/main" id="{D3BF26FE-4DB7-0C24-FD57-DAFFF217968C}"/>
                </a:ext>
              </a:extLst>
            </p:cNvPr>
            <p:cNvSpPr txBox="1"/>
            <p:nvPr/>
          </p:nvSpPr>
          <p:spPr>
            <a:xfrm>
              <a:off x="9489378" y="2653371"/>
              <a:ext cx="1701300" cy="430887"/>
            </a:xfrm>
            <a:prstGeom prst="rect">
              <a:avLst/>
            </a:prstGeom>
            <a:noFill/>
          </p:spPr>
          <p:txBody>
            <a:bodyPr wrap="none" rtlCol="0">
              <a:spAutoFit/>
            </a:bodyPr>
            <a:lstStyle/>
            <a:p>
              <a:r>
                <a:rPr lang="en-US" sz="2200" b="1" dirty="0"/>
                <a:t>Lookup table</a:t>
              </a:r>
            </a:p>
          </p:txBody>
        </p:sp>
      </p:grpSp>
      <mc:AlternateContent xmlns:mc="http://schemas.openxmlformats.org/markup-compatibility/2006" xmlns:a14="http://schemas.microsoft.com/office/drawing/2010/main">
        <mc:Choice Requires="a14">
          <p:sp>
            <p:nvSpPr>
              <p:cNvPr id="3090" name="TextBox 3089">
                <a:extLst>
                  <a:ext uri="{FF2B5EF4-FFF2-40B4-BE49-F238E27FC236}">
                    <a16:creationId xmlns:a16="http://schemas.microsoft.com/office/drawing/2014/main" id="{E69398A3-2E7C-77A6-04A0-5C5628FAE747}"/>
                  </a:ext>
                </a:extLst>
              </p:cNvPr>
              <p:cNvSpPr txBox="1"/>
              <p:nvPr/>
            </p:nvSpPr>
            <p:spPr>
              <a:xfrm>
                <a:off x="1311407" y="5075642"/>
                <a:ext cx="9111652" cy="830997"/>
              </a:xfrm>
              <a:prstGeom prst="rect">
                <a:avLst/>
              </a:prstGeom>
              <a:noFill/>
            </p:spPr>
            <p:txBody>
              <a:bodyPr wrap="square">
                <a:spAutoFit/>
              </a:bodyPr>
              <a:lstStyle/>
              <a:p>
                <a:pPr marL="457200" indent="-457200">
                  <a:buFont typeface="+mj-lt"/>
                  <a:buAutoNum type="arabicPeriod"/>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Diagnose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measure error syndromes using ancillary qubits.</a:t>
                </a:r>
              </a:p>
              <a:p>
                <a:pPr marL="457200" indent="-457200">
                  <a:buFont typeface="+mj-lt"/>
                  <a:buAutoNum type="arabicPeriod"/>
                </a:pPr>
                <a:r>
                  <a:rPr lang="en-US" sz="2400" b="1" dirty="0">
                    <a:solidFill>
                      <a:prstClr val="black"/>
                    </a:solidFill>
                    <a:latin typeface="Calibri" panose="020F0502020204030204"/>
                  </a:rPr>
                  <a:t>Decode</a:t>
                </a:r>
                <a:r>
                  <a:rPr lang="en-US" sz="2400" dirty="0">
                    <a:solidFill>
                      <a:prstClr val="black"/>
                    </a:solidFill>
                    <a:latin typeface="Calibri" panose="020F0502020204030204"/>
                  </a:rPr>
                  <a:t>: given a syndrome, determine which recovery </a:t>
                </a:r>
                <a14:m>
                  <m:oMath xmlns:m="http://schemas.openxmlformats.org/officeDocument/2006/math">
                    <m:r>
                      <a:rPr lang="en-US" sz="2400" i="1" dirty="0" smtClean="0">
                        <a:solidFill>
                          <a:prstClr val="black"/>
                        </a:solidFill>
                        <a:latin typeface="Cambria Math" panose="02040503050406030204" pitchFamily="18" charset="0"/>
                      </a:rPr>
                      <m:t>𝑈</m:t>
                    </m:r>
                  </m:oMath>
                </a14:m>
                <a:r>
                  <a:rPr lang="en-US" sz="2400" dirty="0">
                    <a:solidFill>
                      <a:prstClr val="black"/>
                    </a:solidFill>
                    <a:latin typeface="Calibri" panose="020F0502020204030204"/>
                  </a:rPr>
                  <a:t> to apply.</a:t>
                </a:r>
              </a:p>
            </p:txBody>
          </p:sp>
        </mc:Choice>
        <mc:Fallback xmlns="">
          <p:sp>
            <p:nvSpPr>
              <p:cNvPr id="3090" name="TextBox 3089">
                <a:extLst>
                  <a:ext uri="{FF2B5EF4-FFF2-40B4-BE49-F238E27FC236}">
                    <a16:creationId xmlns:a16="http://schemas.microsoft.com/office/drawing/2014/main" id="{E69398A3-2E7C-77A6-04A0-5C5628FAE747}"/>
                  </a:ext>
                </a:extLst>
              </p:cNvPr>
              <p:cNvSpPr txBox="1">
                <a:spLocks noRot="1" noChangeAspect="1" noMove="1" noResize="1" noEditPoints="1" noAdjustHandles="1" noChangeArrowheads="1" noChangeShapeType="1" noTextEdit="1"/>
              </p:cNvSpPr>
              <p:nvPr/>
            </p:nvSpPr>
            <p:spPr>
              <a:xfrm>
                <a:off x="1311407" y="5075642"/>
                <a:ext cx="9111652" cy="830997"/>
              </a:xfrm>
              <a:prstGeom prst="rect">
                <a:avLst/>
              </a:prstGeom>
              <a:blipFill>
                <a:blip r:embed="rId12"/>
                <a:stretch>
                  <a:fillRect l="-1070" t="-7353"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92" name="TextBox 3091">
                <a:extLst>
                  <a:ext uri="{FF2B5EF4-FFF2-40B4-BE49-F238E27FC236}">
                    <a16:creationId xmlns:a16="http://schemas.microsoft.com/office/drawing/2014/main" id="{457686FB-2BB8-FE95-94FB-9B03FA2B1D97}"/>
                  </a:ext>
                </a:extLst>
              </p:cNvPr>
              <p:cNvSpPr txBox="1"/>
              <p:nvPr/>
            </p:nvSpPr>
            <p:spPr>
              <a:xfrm>
                <a:off x="49161" y="3932501"/>
                <a:ext cx="12168579" cy="1200329"/>
              </a:xfrm>
              <a:prstGeom prst="rect">
                <a:avLst/>
              </a:prstGeom>
              <a:noFill/>
            </p:spPr>
            <p:txBody>
              <a:bodyPr wrap="square">
                <a:spAutoFit/>
              </a:bodyPr>
              <a:lstStyle/>
              <a:p>
                <a:pPr marL="342900" lvl="0" indent="-34290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resolve code and error spaces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error</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diagnosis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measure eigenvalues of commuting set of observables (</a:t>
                </a:r>
                <a:r>
                  <a:rPr kumimoji="0" lang="en-US" sz="2400" b="1" i="0" u="none" strike="noStrike" kern="1200" cap="none" spc="0" normalizeH="0" baseline="0" noProof="0" dirty="0">
                    <a:ln>
                      <a:noFill/>
                    </a:ln>
                    <a:effectLst/>
                    <a:uLnTx/>
                    <a:uFillTx/>
                    <a:latin typeface="Calibri" panose="020F0502020204030204"/>
                    <a:ea typeface="+mn-ea"/>
                    <a:cs typeface="+mn-cs"/>
                  </a:rPr>
                  <a:t>check operators</a:t>
                </a:r>
                <a:r>
                  <a:rPr kumimoji="0" lang="en-US" sz="2400" i="0" u="none" strike="noStrike" kern="1200" cap="none" spc="0" normalizeH="0" baseline="0" noProof="0" dirty="0">
                    <a:ln>
                      <a:noFill/>
                    </a:ln>
                    <a:effectLst/>
                    <a:uLnTx/>
                    <a:uFillTx/>
                    <a:latin typeface="Calibri" panose="020F0502020204030204"/>
                    <a:ea typeface="+mn-ea"/>
                    <a:cs typeface="+mn-cs"/>
                  </a:rPr>
                  <a:t>; here,</a:t>
                </a:r>
                <a:r>
                  <a:rPr kumimoji="0" lang="en-US" sz="2400" b="1" i="0" u="none" strike="noStrike" kern="1200" cap="none" spc="0" normalizeH="0" baseline="0" noProof="0" dirty="0">
                    <a:ln>
                      <a:noFill/>
                    </a:ln>
                    <a:effectLst/>
                    <a:uLnTx/>
                    <a:uFillTx/>
                    <a:latin typeface="Calibri" panose="020F0502020204030204"/>
                    <a:ea typeface="+mn-ea"/>
                    <a:cs typeface="+mn-cs"/>
                  </a:rPr>
                  <a: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𝑍𝑍𝐼</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14:m>
                  <m:oMath xmlns:m="http://schemas.openxmlformats.org/officeDocument/2006/math">
                    <m:r>
                      <a:rPr lang="en-US" sz="2400" i="1">
                        <a:solidFill>
                          <a:prstClr val="black"/>
                        </a:solidFill>
                        <a:latin typeface="Cambria Math" panose="02040503050406030204" pitchFamily="18" charset="0"/>
                      </a:rPr>
                      <m:t>𝐼𝑍𝑍</m:t>
                    </m:r>
                  </m:oMath>
                </a14:m>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with </a:t>
                </a:r>
                <a14:m>
                  <m:oMath xmlns:m="http://schemas.openxmlformats.org/officeDocument/2006/math">
                    <m:r>
                      <a:rPr lang="en-US" sz="2400" i="1">
                        <a:solidFill>
                          <a:prstClr val="black"/>
                        </a:solidFill>
                        <a:latin typeface="Cambria Math" panose="02040503050406030204" pitchFamily="18" charset="0"/>
                      </a:rPr>
                      <m:t>𝑍</m:t>
                    </m:r>
                    <m:r>
                      <a:rPr lang="en-US" sz="2400" b="0" i="1" smtClean="0">
                        <a:solidFill>
                          <a:prstClr val="black"/>
                        </a:solidFill>
                        <a:latin typeface="Cambria Math" panose="02040503050406030204" pitchFamily="18" charset="0"/>
                      </a:rPr>
                      <m:t>=</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𝜎</m:t>
                        </m:r>
                      </m:e>
                      <m:sub>
                        <m:r>
                          <a:rPr lang="en-US" sz="2400" b="0" i="1" smtClean="0">
                            <a:solidFill>
                              <a:prstClr val="black"/>
                            </a:solidFill>
                            <a:latin typeface="Cambria Math" panose="02040503050406030204" pitchFamily="18" charset="0"/>
                          </a:rPr>
                          <m:t>𝑧</m:t>
                        </m:r>
                      </m:sub>
                    </m:sSub>
                  </m:oMath>
                </a14:m>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apply recovery </a:t>
                </a:r>
                <a14:m>
                  <m:oMath xmlns:m="http://schemas.openxmlformats.org/officeDocument/2006/math">
                    <m:r>
                      <a:rPr lang="en-US" sz="2400" i="1" dirty="0">
                        <a:solidFill>
                          <a:prstClr val="black"/>
                        </a:solidFill>
                        <a:latin typeface="Cambria Math" panose="02040503050406030204" pitchFamily="18" charset="0"/>
                      </a:rPr>
                      <m:t>𝑈</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conditional on parity-check eigenvalue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error syndrome</a:t>
                </a:r>
                <a:r>
                  <a:rPr lang="en-US" sz="2400" dirty="0">
                    <a:solidFill>
                      <a:prstClr val="black"/>
                    </a:solidFill>
                    <a:latin typeface="Calibri" panose="020F0502020204030204"/>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This is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one round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 correction:</a:t>
                </a:r>
              </a:p>
            </p:txBody>
          </p:sp>
        </mc:Choice>
        <mc:Fallback xmlns="">
          <p:sp>
            <p:nvSpPr>
              <p:cNvPr id="3092" name="TextBox 3091">
                <a:extLst>
                  <a:ext uri="{FF2B5EF4-FFF2-40B4-BE49-F238E27FC236}">
                    <a16:creationId xmlns:a16="http://schemas.microsoft.com/office/drawing/2014/main" id="{457686FB-2BB8-FE95-94FB-9B03FA2B1D97}"/>
                  </a:ext>
                </a:extLst>
              </p:cNvPr>
              <p:cNvSpPr txBox="1">
                <a:spLocks noRot="1" noChangeAspect="1" noMove="1" noResize="1" noEditPoints="1" noAdjustHandles="1" noChangeArrowheads="1" noChangeShapeType="1" noTextEdit="1"/>
              </p:cNvSpPr>
              <p:nvPr/>
            </p:nvSpPr>
            <p:spPr>
              <a:xfrm>
                <a:off x="49161" y="3932501"/>
                <a:ext cx="12168579" cy="1200329"/>
              </a:xfrm>
              <a:prstGeom prst="rect">
                <a:avLst/>
              </a:prstGeom>
              <a:blipFill>
                <a:blip r:embed="rId13"/>
                <a:stretch>
                  <a:fillRect l="-651" t="-4061" b="-10660"/>
                </a:stretch>
              </a:blipFill>
            </p:spPr>
            <p:txBody>
              <a:bodyPr/>
              <a:lstStyle/>
              <a:p>
                <a:r>
                  <a:rPr lang="en-US">
                    <a:noFill/>
                  </a:rPr>
                  <a:t> </a:t>
                </a:r>
              </a:p>
            </p:txBody>
          </p:sp>
        </mc:Fallback>
      </mc:AlternateContent>
      <p:sp>
        <p:nvSpPr>
          <p:cNvPr id="3094" name="TextBox 3093">
            <a:extLst>
              <a:ext uri="{FF2B5EF4-FFF2-40B4-BE49-F238E27FC236}">
                <a16:creationId xmlns:a16="http://schemas.microsoft.com/office/drawing/2014/main" id="{1A284252-84D4-34F2-687D-AB26BCC2823E}"/>
              </a:ext>
            </a:extLst>
          </p:cNvPr>
          <p:cNvSpPr txBox="1"/>
          <p:nvPr/>
        </p:nvSpPr>
        <p:spPr>
          <a:xfrm>
            <a:off x="49160" y="5850970"/>
            <a:ext cx="12142840" cy="461665"/>
          </a:xfrm>
          <a:prstGeom prst="rect">
            <a:avLst/>
          </a:prstGeom>
          <a:noFill/>
        </p:spPr>
        <p:txBody>
          <a:bodyPr wrap="square">
            <a:spAutoFit/>
          </a:bodyPr>
          <a:lstStyle/>
          <a:p>
            <a:pPr marL="342900" indent="-342900">
              <a:buFont typeface="Arial" panose="020B0604020202020204" pitchFamily="34" charset="0"/>
              <a:buChar char="•"/>
            </a:pPr>
            <a:r>
              <a:rPr lang="en-US" sz="2400" dirty="0">
                <a:solidFill>
                  <a:prstClr val="black"/>
                </a:solidFill>
                <a:latin typeface="Calibri" panose="020F0502020204030204"/>
              </a:rPr>
              <a:t>Correction rounds generalize straightforwardly to other types of errors and other codes.</a:t>
            </a:r>
          </a:p>
        </p:txBody>
      </p:sp>
    </p:spTree>
    <p:extLst>
      <p:ext uri="{BB962C8B-B14F-4D97-AF65-F5344CB8AC3E}">
        <p14:creationId xmlns:p14="http://schemas.microsoft.com/office/powerpoint/2010/main" val="22622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92"/>
                                        </p:tgtEl>
                                        <p:attrNameLst>
                                          <p:attrName>style.visibility</p:attrName>
                                        </p:attrNameLst>
                                      </p:cBhvr>
                                      <p:to>
                                        <p:strVal val="visible"/>
                                      </p:to>
                                    </p:set>
                                    <p:animEffect transition="in" filter="fade">
                                      <p:cBhvr>
                                        <p:cTn id="7" dur="500"/>
                                        <p:tgtEl>
                                          <p:spTgt spid="30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90">
                                            <p:txEl>
                                              <p:pRg st="0" end="0"/>
                                            </p:txEl>
                                          </p:spTgt>
                                        </p:tgtEl>
                                        <p:attrNameLst>
                                          <p:attrName>style.visibility</p:attrName>
                                        </p:attrNameLst>
                                      </p:cBhvr>
                                      <p:to>
                                        <p:strVal val="visible"/>
                                      </p:to>
                                    </p:set>
                                    <p:animEffect transition="in" filter="fade">
                                      <p:cBhvr>
                                        <p:cTn id="17" dur="500"/>
                                        <p:tgtEl>
                                          <p:spTgt spid="309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90">
                                            <p:txEl>
                                              <p:pRg st="1" end="1"/>
                                            </p:txEl>
                                          </p:spTgt>
                                        </p:tgtEl>
                                        <p:attrNameLst>
                                          <p:attrName>style.visibility</p:attrName>
                                        </p:attrNameLst>
                                      </p:cBhvr>
                                      <p:to>
                                        <p:strVal val="visible"/>
                                      </p:to>
                                    </p:set>
                                    <p:animEffect transition="in" filter="fade">
                                      <p:cBhvr>
                                        <p:cTn id="25" dur="500"/>
                                        <p:tgtEl>
                                          <p:spTgt spid="3090">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84"/>
                                        </p:tgtEl>
                                        <p:attrNameLst>
                                          <p:attrName>style.visibility</p:attrName>
                                        </p:attrNameLst>
                                      </p:cBhvr>
                                      <p:to>
                                        <p:strVal val="visible"/>
                                      </p:to>
                                    </p:set>
                                    <p:animEffect transition="in" filter="fade">
                                      <p:cBhvr>
                                        <p:cTn id="33" dur="500"/>
                                        <p:tgtEl>
                                          <p:spTgt spid="308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94"/>
                                        </p:tgtEl>
                                        <p:attrNameLst>
                                          <p:attrName>style.visibility</p:attrName>
                                        </p:attrNameLst>
                                      </p:cBhvr>
                                      <p:to>
                                        <p:strVal val="visible"/>
                                      </p:to>
                                    </p:set>
                                    <p:animEffect transition="in" filter="fade">
                                      <p:cBhvr>
                                        <p:cTn id="38" dur="5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0" grpId="0" uiExpand="1" build="p"/>
      <p:bldP spid="3092" grpId="0"/>
      <p:bldP spid="30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CE9F30-D4D0-E82C-A29E-897ECE44EEBA}"/>
              </a:ext>
            </a:extLst>
          </p:cNvPr>
          <p:cNvSpPr/>
          <p:nvPr/>
        </p:nvSpPr>
        <p:spPr>
          <a:xfrm>
            <a:off x="3268664" y="-91155"/>
            <a:ext cx="5654754"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MY FIRST QUANTUM CODE</a:t>
            </a:r>
          </a:p>
        </p:txBody>
      </p:sp>
      <p:grpSp>
        <p:nvGrpSpPr>
          <p:cNvPr id="4" name="Group 3">
            <a:extLst>
              <a:ext uri="{FF2B5EF4-FFF2-40B4-BE49-F238E27FC236}">
                <a16:creationId xmlns:a16="http://schemas.microsoft.com/office/drawing/2014/main" id="{E6E45BEB-811A-63D5-3FEF-1704FF5E69B7}"/>
              </a:ext>
            </a:extLst>
          </p:cNvPr>
          <p:cNvGrpSpPr/>
          <p:nvPr/>
        </p:nvGrpSpPr>
        <p:grpSpPr>
          <a:xfrm>
            <a:off x="26012" y="969670"/>
            <a:ext cx="12142840" cy="977909"/>
            <a:chOff x="26012" y="969670"/>
            <a:chExt cx="12142840" cy="977909"/>
          </a:xfrm>
        </p:grpSpPr>
        <p:sp>
          <p:nvSpPr>
            <p:cNvPr id="17" name="TextBox 16">
              <a:extLst>
                <a:ext uri="{FF2B5EF4-FFF2-40B4-BE49-F238E27FC236}">
                  <a16:creationId xmlns:a16="http://schemas.microsoft.com/office/drawing/2014/main" id="{5CC61616-7D74-99A8-62DF-F140BD831BAF}"/>
                </a:ext>
              </a:extLst>
            </p:cNvPr>
            <p:cNvSpPr txBox="1"/>
            <p:nvPr/>
          </p:nvSpPr>
          <p:spPr>
            <a:xfrm>
              <a:off x="26012" y="969670"/>
              <a:ext cx="12142840" cy="461665"/>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prstClr val="black"/>
                  </a:solidFill>
                  <a:latin typeface="Calibri" panose="020F0502020204030204"/>
                </a:rPr>
                <a:t>Four-qubit code</a:t>
              </a:r>
              <a:r>
                <a:rPr lang="en-US" sz="2400" dirty="0">
                  <a:solidFill>
                    <a:prstClr val="black"/>
                  </a:solidFill>
                  <a:latin typeface="Calibri" panose="020F0502020204030204"/>
                </a:rPr>
                <a:t> detects both bit and phase errors:</a:t>
              </a:r>
            </a:p>
          </p:txBody>
        </p:sp>
        <p:pic>
          <p:nvPicPr>
            <p:cNvPr id="19" name="Picture 18">
              <a:extLst>
                <a:ext uri="{FF2B5EF4-FFF2-40B4-BE49-F238E27FC236}">
                  <a16:creationId xmlns:a16="http://schemas.microsoft.com/office/drawing/2014/main" id="{3ECDB56E-5BAE-8D7B-AB6C-7D6B94D8BB97}"/>
                </a:ext>
              </a:extLst>
            </p:cNvPr>
            <p:cNvPicPr>
              <a:picLocks noChangeAspect="1"/>
            </p:cNvPicPr>
            <p:nvPr/>
          </p:nvPicPr>
          <p:blipFill rotWithShape="1">
            <a:blip r:embed="rId2"/>
            <a:srcRect b="55539"/>
            <a:stretch/>
          </p:blipFill>
          <p:spPr>
            <a:xfrm>
              <a:off x="1136266" y="1375945"/>
              <a:ext cx="4122504" cy="571634"/>
            </a:xfrm>
            <a:prstGeom prst="rect">
              <a:avLst/>
            </a:prstGeom>
          </p:spPr>
        </p:pic>
        <p:pic>
          <p:nvPicPr>
            <p:cNvPr id="21" name="Picture 20">
              <a:extLst>
                <a:ext uri="{FF2B5EF4-FFF2-40B4-BE49-F238E27FC236}">
                  <a16:creationId xmlns:a16="http://schemas.microsoft.com/office/drawing/2014/main" id="{43569AB7-0626-3034-953A-4A8F7B7A75D4}"/>
                </a:ext>
              </a:extLst>
            </p:cNvPr>
            <p:cNvPicPr>
              <a:picLocks noChangeAspect="1"/>
            </p:cNvPicPr>
            <p:nvPr/>
          </p:nvPicPr>
          <p:blipFill rotWithShape="1">
            <a:blip r:embed="rId2"/>
            <a:srcRect t="55539"/>
            <a:stretch/>
          </p:blipFill>
          <p:spPr>
            <a:xfrm>
              <a:off x="7064429" y="1371247"/>
              <a:ext cx="4122504" cy="571634"/>
            </a:xfrm>
            <a:prstGeom prst="rect">
              <a:avLst/>
            </a:prstGeom>
          </p:spPr>
        </p:pic>
      </p:grpSp>
      <p:grpSp>
        <p:nvGrpSpPr>
          <p:cNvPr id="2" name="Group 1">
            <a:extLst>
              <a:ext uri="{FF2B5EF4-FFF2-40B4-BE49-F238E27FC236}">
                <a16:creationId xmlns:a16="http://schemas.microsoft.com/office/drawing/2014/main" id="{BA0F7111-F508-C56A-A9F3-FD52CA64307B}"/>
              </a:ext>
            </a:extLst>
          </p:cNvPr>
          <p:cNvGrpSpPr/>
          <p:nvPr/>
        </p:nvGrpSpPr>
        <p:grpSpPr>
          <a:xfrm>
            <a:off x="24580" y="262788"/>
            <a:ext cx="12184781" cy="658926"/>
            <a:chOff x="24580" y="262788"/>
            <a:chExt cx="12184781" cy="658926"/>
          </a:xfrm>
        </p:grpSpPr>
        <p:grpSp>
          <p:nvGrpSpPr>
            <p:cNvPr id="15" name="Group 14">
              <a:extLst>
                <a:ext uri="{FF2B5EF4-FFF2-40B4-BE49-F238E27FC236}">
                  <a16:creationId xmlns:a16="http://schemas.microsoft.com/office/drawing/2014/main" id="{2828F6F1-3387-D0A3-6BE4-F86AE5E3C27E}"/>
                </a:ext>
              </a:extLst>
            </p:cNvPr>
            <p:cNvGrpSpPr/>
            <p:nvPr/>
          </p:nvGrpSpPr>
          <p:grpSpPr>
            <a:xfrm>
              <a:off x="24580" y="460049"/>
              <a:ext cx="12184781" cy="461665"/>
              <a:chOff x="24580" y="460049"/>
              <a:chExt cx="12184781" cy="461665"/>
            </a:xfrm>
          </p:grpSpPr>
          <p:sp>
            <p:nvSpPr>
              <p:cNvPr id="12" name="TextBox 11">
                <a:extLst>
                  <a:ext uri="{FF2B5EF4-FFF2-40B4-BE49-F238E27FC236}">
                    <a16:creationId xmlns:a16="http://schemas.microsoft.com/office/drawing/2014/main" id="{E3E3599A-069D-7710-6330-F1B205D49D53}"/>
                  </a:ext>
                </a:extLst>
              </p:cNvPr>
              <p:cNvSpPr txBox="1"/>
              <p:nvPr/>
            </p:nvSpPr>
            <p:spPr>
              <a:xfrm>
                <a:off x="24580" y="460049"/>
                <a:ext cx="12142840" cy="461665"/>
              </a:xfrm>
              <a:prstGeom prst="rect">
                <a:avLst/>
              </a:prstGeom>
              <a:noFill/>
            </p:spPr>
            <p:txBody>
              <a:bodyPr wrap="square">
                <a:spAutoFit/>
              </a:bodyPr>
              <a:lstStyle/>
              <a:p>
                <a:pPr marL="342900" indent="-342900">
                  <a:buFont typeface="Arial" panose="020B0604020202020204" pitchFamily="34" charset="0"/>
                  <a:buChar char="•"/>
                </a:pPr>
                <a:r>
                  <a:rPr lang="en-US" sz="2400" dirty="0">
                    <a:solidFill>
                      <a:prstClr val="black"/>
                    </a:solidFill>
                    <a:latin typeface="Calibri" panose="020F0502020204030204"/>
                  </a:rPr>
                  <a:t>Repetition code fails vs. phase errors:</a:t>
                </a:r>
              </a:p>
            </p:txBody>
          </p:sp>
          <p:pic>
            <p:nvPicPr>
              <p:cNvPr id="14" name="Picture 13">
                <a:extLst>
                  <a:ext uri="{FF2B5EF4-FFF2-40B4-BE49-F238E27FC236}">
                    <a16:creationId xmlns:a16="http://schemas.microsoft.com/office/drawing/2014/main" id="{92216DD1-AC21-1B06-DFD3-07EC1E615A3C}"/>
                  </a:ext>
                </a:extLst>
              </p:cNvPr>
              <p:cNvPicPr>
                <a:picLocks noChangeAspect="1"/>
              </p:cNvPicPr>
              <p:nvPr/>
            </p:nvPicPr>
            <p:blipFill>
              <a:blip r:embed="rId3"/>
              <a:stretch>
                <a:fillRect/>
              </a:stretch>
            </p:blipFill>
            <p:spPr>
              <a:xfrm>
                <a:off x="5154591" y="508005"/>
                <a:ext cx="7054770" cy="402135"/>
              </a:xfrm>
              <a:prstGeom prst="rect">
                <a:avLst/>
              </a:prstGeom>
            </p:spPr>
          </p:pic>
        </p:grpSp>
        <p:cxnSp>
          <p:nvCxnSpPr>
            <p:cNvPr id="23" name="Straight Arrow Connector 22">
              <a:extLst>
                <a:ext uri="{FF2B5EF4-FFF2-40B4-BE49-F238E27FC236}">
                  <a16:creationId xmlns:a16="http://schemas.microsoft.com/office/drawing/2014/main" id="{D9360EEC-DEDC-9B9C-572E-E801A21975F6}"/>
                </a:ext>
              </a:extLst>
            </p:cNvPr>
            <p:cNvCxnSpPr>
              <a:cxnSpLocks/>
            </p:cNvCxnSpPr>
            <p:nvPr/>
          </p:nvCxnSpPr>
          <p:spPr>
            <a:xfrm flipH="1">
              <a:off x="11186933" y="262788"/>
              <a:ext cx="173619" cy="3374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432CBC4-C443-EE55-F0C7-64E2D1A42105}"/>
                  </a:ext>
                </a:extLst>
              </p:cNvPr>
              <p:cNvSpPr txBox="1"/>
              <p:nvPr/>
            </p:nvSpPr>
            <p:spPr>
              <a:xfrm>
                <a:off x="503688" y="4188252"/>
                <a:ext cx="11639152" cy="2308324"/>
              </a:xfrm>
              <a:prstGeom prst="rect">
                <a:avLst/>
              </a:prstGeom>
              <a:noFill/>
            </p:spPr>
            <p:txBody>
              <a:bodyPr wrap="square">
                <a:spAutoFit/>
              </a:bodyPr>
              <a:lstStyle/>
              <a:p>
                <a:pPr marL="342900" indent="-342900">
                  <a:buFont typeface="Wingdings" panose="05000000000000000000" pitchFamily="2" charset="2"/>
                  <a:buChar char="ü"/>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Each error takes one out of </a:t>
                </a:r>
                <a:r>
                  <a:rPr kumimoji="0" lang="en-US" sz="2400" b="0" i="0" u="none" strike="noStrike" kern="1200" cap="none" spc="0" normalizeH="0" baseline="0" noProof="0" dirty="0" err="1">
                    <a:ln>
                      <a:noFill/>
                    </a:ln>
                    <a:solidFill>
                      <a:schemeClr val="tx1"/>
                    </a:solidFill>
                    <a:effectLst/>
                    <a:uLnTx/>
                    <a:uFillTx/>
                    <a:latin typeface="Calibri" panose="020F0502020204030204"/>
                    <a:ea typeface="+mn-ea"/>
                    <a:cs typeface="+mn-cs"/>
                  </a:rPr>
                  <a:t>codespace</a:t>
                </a: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sym typeface="Wingdings" panose="05000000000000000000" pitchFamily="2" charset="2"/>
                  </a:rPr>
                  <a:t> </a:t>
                </a: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sym typeface="Wingdings" panose="05000000000000000000" pitchFamily="2" charset="2"/>
                  </a:rPr>
                  <a:t>detectable</a:t>
                </a: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sym typeface="Wingdings" panose="05000000000000000000" pitchFamily="2" charset="2"/>
                  </a:rPr>
                  <a:t>.</a:t>
                </a:r>
              </a:p>
              <a:p>
                <a:pPr marL="342900" indent="-342900">
                  <a:buFont typeface="Calibri" panose="020F0502020204030204" pitchFamily="34" charset="0"/>
                  <a:buChar char="?"/>
                </a:pPr>
                <a:r>
                  <a:rPr lang="en-US" sz="2400" dirty="0">
                    <a:solidFill>
                      <a:schemeClr val="tx1"/>
                    </a:solidFill>
                    <a:latin typeface="Calibri" panose="020F0502020204030204"/>
                    <a:sym typeface="Wingdings" panose="05000000000000000000" pitchFamily="2" charset="2"/>
                  </a:rPr>
                  <a:t>Both errors map to same error space (</a:t>
                </a:r>
                <a:r>
                  <a:rPr lang="en-US" sz="2400" b="1" dirty="0">
                    <a:solidFill>
                      <a:schemeClr val="tx1"/>
                    </a:solidFill>
                    <a:latin typeface="Calibri" panose="020F0502020204030204"/>
                    <a:sym typeface="Wingdings" panose="05000000000000000000" pitchFamily="2" charset="2"/>
                  </a:rPr>
                  <a:t>degeneracy</a:t>
                </a:r>
                <a:r>
                  <a:rPr lang="en-US" sz="2400" dirty="0">
                    <a:solidFill>
                      <a:schemeClr val="tx1"/>
                    </a:solidFill>
                    <a:latin typeface="Calibri" panose="020F0502020204030204"/>
                    <a:sym typeface="Wingdings" panose="05000000000000000000" pitchFamily="2" charset="2"/>
                  </a:rPr>
                  <a:t>). </a:t>
                </a:r>
                <a:r>
                  <a:rPr lang="en-US" sz="2400" dirty="0">
                    <a:solidFill>
                      <a:schemeClr val="accent4">
                        <a:lumMod val="75000"/>
                      </a:schemeClr>
                    </a:solidFill>
                    <a:latin typeface="Calibri" panose="020F0502020204030204"/>
                    <a:sym typeface="Wingdings" panose="05000000000000000000" pitchFamily="2" charset="2"/>
                  </a:rPr>
                  <a:t>Are they both correctable?</a:t>
                </a:r>
              </a:p>
              <a:p>
                <a:pPr marL="342900" indent="-342900">
                  <a:buFont typeface="Webdings" panose="05030102010509060703" pitchFamily="18" charset="2"/>
                  <a:buChar char="r"/>
                </a:pPr>
                <a:r>
                  <a:rPr lang="en-US" sz="2400" dirty="0">
                    <a:solidFill>
                      <a:schemeClr val="tx1"/>
                    </a:solidFill>
                    <a:latin typeface="Calibri" panose="020F0502020204030204"/>
                    <a:sym typeface="Wingdings" panose="05000000000000000000" pitchFamily="2" charset="2"/>
                  </a:rPr>
                  <a:t>Both errors are </a:t>
                </a:r>
                <a:r>
                  <a:rPr lang="en-US" sz="2400" dirty="0">
                    <a:solidFill>
                      <a:srgbClr val="FF0000"/>
                    </a:solidFill>
                    <a:latin typeface="Calibri" panose="020F0502020204030204"/>
                    <a:sym typeface="Wingdings" panose="05000000000000000000" pitchFamily="2" charset="2"/>
                  </a:rPr>
                  <a:t>not correctable</a:t>
                </a:r>
                <a:r>
                  <a:rPr lang="en-US" sz="2400" dirty="0">
                    <a:solidFill>
                      <a:schemeClr val="tx1"/>
                    </a:solidFill>
                    <a:latin typeface="Calibri" panose="020F0502020204030204"/>
                    <a:sym typeface="Wingdings" panose="05000000000000000000" pitchFamily="2" charset="2"/>
                  </a:rPr>
                  <a:t> because they induce a different operation on the codewords. </a:t>
                </a:r>
              </a:p>
              <a:p>
                <a:pPr marL="800100" lvl="1" indent="-342900">
                  <a:buFont typeface="Wingdings" panose="05000000000000000000" pitchFamily="2" charset="2"/>
                  <a:buChar char="Ø"/>
                </a:pPr>
                <a:r>
                  <a:rPr lang="en-US" sz="2400" dirty="0">
                    <a:solidFill>
                      <a:schemeClr val="tx1"/>
                    </a:solidFill>
                    <a:latin typeface="Calibri" panose="020F0502020204030204"/>
                    <a:sym typeface="Wingdings" panose="05000000000000000000" pitchFamily="2" charset="2"/>
                  </a:rPr>
                  <a:t>Flipping qubit one is equivalent to first undergoing a logical bit-flip </a:t>
                </a:r>
                <a14:m>
                  <m:oMath xmlns:m="http://schemas.openxmlformats.org/officeDocument/2006/math">
                    <m:sSub>
                      <m:sSubPr>
                        <m:ctrlPr>
                          <a:rPr lang="en-US" sz="2400" b="0" i="1" dirty="0" smtClean="0">
                            <a:solidFill>
                              <a:schemeClr val="tx1"/>
                            </a:solidFill>
                            <a:latin typeface="Cambria Math" panose="02040503050406030204" pitchFamily="18" charset="0"/>
                            <a:sym typeface="Wingdings" panose="05000000000000000000" pitchFamily="2" charset="2"/>
                          </a:rPr>
                        </m:ctrlPr>
                      </m:sSubPr>
                      <m:e>
                        <m:r>
                          <a:rPr lang="en-US" sz="2400" i="1" dirty="0" smtClean="0">
                            <a:solidFill>
                              <a:schemeClr val="tx1"/>
                            </a:solidFill>
                            <a:latin typeface="Cambria Math" panose="02040503050406030204" pitchFamily="18" charset="0"/>
                            <a:sym typeface="Wingdings" panose="05000000000000000000" pitchFamily="2" charset="2"/>
                          </a:rPr>
                          <m:t>𝑋</m:t>
                        </m:r>
                      </m:e>
                      <m:sub>
                        <m:r>
                          <a:rPr lang="en-US" sz="2400" i="1" dirty="0" smtClean="0">
                            <a:solidFill>
                              <a:schemeClr val="tx1"/>
                            </a:solidFill>
                            <a:latin typeface="Cambria Math" panose="02040503050406030204" pitchFamily="18" charset="0"/>
                            <a:sym typeface="Wingdings" panose="05000000000000000000" pitchFamily="2" charset="2"/>
                          </a:rPr>
                          <m:t>𝐿</m:t>
                        </m:r>
                      </m:sub>
                    </m:sSub>
                  </m:oMath>
                </a14:m>
                <a:r>
                  <a:rPr lang="en-US" sz="2400" dirty="0">
                    <a:solidFill>
                      <a:schemeClr val="tx1"/>
                    </a:solidFill>
                    <a:latin typeface="Calibri" panose="020F0502020204030204"/>
                    <a:sym typeface="Wingdings" panose="05000000000000000000" pitchFamily="2" charset="2"/>
                  </a:rPr>
                  <a:t> and then flipping qubit two:                                        .</a:t>
                </a:r>
                <a:endParaRPr lang="en-US" dirty="0">
                  <a:solidFill>
                    <a:schemeClr val="tx1"/>
                  </a:solidFill>
                </a:endParaRPr>
              </a:p>
            </p:txBody>
          </p:sp>
        </mc:Choice>
        <mc:Fallback xmlns="">
          <p:sp>
            <p:nvSpPr>
              <p:cNvPr id="28" name="TextBox 27">
                <a:extLst>
                  <a:ext uri="{FF2B5EF4-FFF2-40B4-BE49-F238E27FC236}">
                    <a16:creationId xmlns:a16="http://schemas.microsoft.com/office/drawing/2014/main" id="{C432CBC4-C443-EE55-F0C7-64E2D1A42105}"/>
                  </a:ext>
                </a:extLst>
              </p:cNvPr>
              <p:cNvSpPr txBox="1">
                <a:spLocks noRot="1" noChangeAspect="1" noMove="1" noResize="1" noEditPoints="1" noAdjustHandles="1" noChangeArrowheads="1" noChangeShapeType="1" noTextEdit="1"/>
              </p:cNvSpPr>
              <p:nvPr/>
            </p:nvSpPr>
            <p:spPr>
              <a:xfrm>
                <a:off x="503688" y="4188252"/>
                <a:ext cx="11639152" cy="2308324"/>
              </a:xfrm>
              <a:prstGeom prst="rect">
                <a:avLst/>
              </a:prstGeom>
              <a:blipFill>
                <a:blip r:embed="rId4"/>
                <a:stretch>
                  <a:fillRect l="-838" t="-2375" b="-5013"/>
                </a:stretch>
              </a:blipFill>
            </p:spPr>
            <p:txBody>
              <a:bodyPr/>
              <a:lstStyle/>
              <a:p>
                <a:r>
                  <a:rPr lang="en-US">
                    <a:noFill/>
                  </a:rPr>
                  <a:t> </a:t>
                </a:r>
              </a:p>
            </p:txBody>
          </p:sp>
        </mc:Fallback>
      </mc:AlternateContent>
      <p:pic>
        <p:nvPicPr>
          <p:cNvPr id="30" name="Picture 29">
            <a:extLst>
              <a:ext uri="{FF2B5EF4-FFF2-40B4-BE49-F238E27FC236}">
                <a16:creationId xmlns:a16="http://schemas.microsoft.com/office/drawing/2014/main" id="{EB2ABBC3-378E-D99A-6E8F-2CD5E34D48D7}"/>
              </a:ext>
            </a:extLst>
          </p:cNvPr>
          <p:cNvPicPr>
            <a:picLocks noChangeAspect="1"/>
          </p:cNvPicPr>
          <p:nvPr/>
        </p:nvPicPr>
        <p:blipFill>
          <a:blip r:embed="rId5"/>
          <a:stretch>
            <a:fillRect/>
          </a:stretch>
        </p:blipFill>
        <p:spPr>
          <a:xfrm>
            <a:off x="955206" y="3175000"/>
            <a:ext cx="4303564" cy="914768"/>
          </a:xfrm>
          <a:prstGeom prst="rect">
            <a:avLst/>
          </a:prstGeom>
        </p:spPr>
      </p:pic>
      <p:pic>
        <p:nvPicPr>
          <p:cNvPr id="32" name="Picture 31">
            <a:extLst>
              <a:ext uri="{FF2B5EF4-FFF2-40B4-BE49-F238E27FC236}">
                <a16:creationId xmlns:a16="http://schemas.microsoft.com/office/drawing/2014/main" id="{2D2E701D-35F4-F40C-E0BF-25B4C0E9B34E}"/>
              </a:ext>
            </a:extLst>
          </p:cNvPr>
          <p:cNvPicPr>
            <a:picLocks noChangeAspect="1"/>
          </p:cNvPicPr>
          <p:nvPr/>
        </p:nvPicPr>
        <p:blipFill>
          <a:blip r:embed="rId6"/>
          <a:stretch>
            <a:fillRect/>
          </a:stretch>
        </p:blipFill>
        <p:spPr>
          <a:xfrm>
            <a:off x="6883368" y="3177154"/>
            <a:ext cx="4303565" cy="896224"/>
          </a:xfrm>
          <a:prstGeom prst="rect">
            <a:avLst/>
          </a:prstGeom>
        </p:spPr>
      </p:pic>
      <p:sp>
        <p:nvSpPr>
          <p:cNvPr id="34" name="TextBox 33">
            <a:extLst>
              <a:ext uri="{FF2B5EF4-FFF2-40B4-BE49-F238E27FC236}">
                <a16:creationId xmlns:a16="http://schemas.microsoft.com/office/drawing/2014/main" id="{DDCAB761-8023-3BD2-481F-938F646E0060}"/>
              </a:ext>
            </a:extLst>
          </p:cNvPr>
          <p:cNvSpPr txBox="1"/>
          <p:nvPr/>
        </p:nvSpPr>
        <p:spPr>
          <a:xfrm>
            <a:off x="-1" y="1900409"/>
            <a:ext cx="12209361" cy="830997"/>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prstClr val="black"/>
                </a:solidFill>
                <a:latin typeface="Calibri" panose="020F0502020204030204"/>
              </a:rPr>
              <a:t>Single bit flips</a:t>
            </a:r>
            <a:r>
              <a:rPr lang="en-US" sz="2400" dirty="0">
                <a:solidFill>
                  <a:prstClr val="black"/>
                </a:solidFill>
                <a:latin typeface="Calibri" panose="020F0502020204030204"/>
              </a:rPr>
              <a:t> are detectable due to spacing between computational basis states participating in superpositions of each codeword:</a:t>
            </a:r>
          </a:p>
        </p:txBody>
      </p:sp>
      <p:sp>
        <p:nvSpPr>
          <p:cNvPr id="40" name="TextBox 39">
            <a:extLst>
              <a:ext uri="{FF2B5EF4-FFF2-40B4-BE49-F238E27FC236}">
                <a16:creationId xmlns:a16="http://schemas.microsoft.com/office/drawing/2014/main" id="{6601A2B9-EAA6-4D93-FB7D-D5877B562F3D}"/>
              </a:ext>
            </a:extLst>
          </p:cNvPr>
          <p:cNvSpPr txBox="1"/>
          <p:nvPr/>
        </p:nvSpPr>
        <p:spPr>
          <a:xfrm>
            <a:off x="1868525" y="2718713"/>
            <a:ext cx="1973104" cy="430887"/>
          </a:xfrm>
          <a:prstGeom prst="rect">
            <a:avLst/>
          </a:prstGeom>
          <a:noFill/>
        </p:spPr>
        <p:txBody>
          <a:bodyPr wrap="none" rtlCol="0">
            <a:spAutoFit/>
          </a:bodyPr>
          <a:lstStyle/>
          <a:p>
            <a:r>
              <a:rPr lang="en-US" sz="2200" b="1" dirty="0"/>
              <a:t>1</a:t>
            </a:r>
            <a:r>
              <a:rPr lang="en-US" sz="2200" b="1" baseline="30000" dirty="0"/>
              <a:t>st</a:t>
            </a:r>
            <a:r>
              <a:rPr lang="en-US" sz="2200" b="1" dirty="0"/>
              <a:t> qubit bit flip</a:t>
            </a:r>
          </a:p>
        </p:txBody>
      </p:sp>
      <p:sp>
        <p:nvSpPr>
          <p:cNvPr id="42" name="TextBox 41">
            <a:extLst>
              <a:ext uri="{FF2B5EF4-FFF2-40B4-BE49-F238E27FC236}">
                <a16:creationId xmlns:a16="http://schemas.microsoft.com/office/drawing/2014/main" id="{1147FCE7-91EE-C3E1-DC8C-E116CAEFF715}"/>
              </a:ext>
            </a:extLst>
          </p:cNvPr>
          <p:cNvSpPr txBox="1"/>
          <p:nvPr/>
        </p:nvSpPr>
        <p:spPr>
          <a:xfrm>
            <a:off x="8183923" y="2703515"/>
            <a:ext cx="2036135" cy="430887"/>
          </a:xfrm>
          <a:prstGeom prst="rect">
            <a:avLst/>
          </a:prstGeom>
          <a:noFill/>
        </p:spPr>
        <p:txBody>
          <a:bodyPr wrap="none" rtlCol="0">
            <a:spAutoFit/>
          </a:bodyPr>
          <a:lstStyle/>
          <a:p>
            <a:r>
              <a:rPr lang="en-US" sz="2200" b="1" dirty="0"/>
              <a:t>2</a:t>
            </a:r>
            <a:r>
              <a:rPr lang="en-US" sz="2200" b="1" baseline="30000" dirty="0"/>
              <a:t>nd</a:t>
            </a:r>
            <a:r>
              <a:rPr lang="en-US" sz="2200" b="1" dirty="0"/>
              <a:t> qubit bit flip</a:t>
            </a:r>
          </a:p>
        </p:txBody>
      </p:sp>
      <p:grpSp>
        <p:nvGrpSpPr>
          <p:cNvPr id="50" name="Group 49">
            <a:extLst>
              <a:ext uri="{FF2B5EF4-FFF2-40B4-BE49-F238E27FC236}">
                <a16:creationId xmlns:a16="http://schemas.microsoft.com/office/drawing/2014/main" id="{E3B588EE-0F00-90EC-9881-36409CA608F3}"/>
              </a:ext>
            </a:extLst>
          </p:cNvPr>
          <p:cNvGrpSpPr/>
          <p:nvPr/>
        </p:nvGrpSpPr>
        <p:grpSpPr>
          <a:xfrm>
            <a:off x="2159000" y="3365500"/>
            <a:ext cx="2495550" cy="488950"/>
            <a:chOff x="2159000" y="3365500"/>
            <a:chExt cx="2495550" cy="488950"/>
          </a:xfrm>
        </p:grpSpPr>
        <p:cxnSp>
          <p:nvCxnSpPr>
            <p:cNvPr id="44" name="Straight Arrow Connector 43">
              <a:extLst>
                <a:ext uri="{FF2B5EF4-FFF2-40B4-BE49-F238E27FC236}">
                  <a16:creationId xmlns:a16="http://schemas.microsoft.com/office/drawing/2014/main" id="{76DF8427-E2C4-98FC-2627-35773527BCB5}"/>
                </a:ext>
              </a:extLst>
            </p:cNvPr>
            <p:cNvCxnSpPr/>
            <p:nvPr/>
          </p:nvCxnSpPr>
          <p:spPr>
            <a:xfrm>
              <a:off x="2159000" y="3854450"/>
              <a:ext cx="2495550" cy="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5" name="Straight Arrow Connector 44">
              <a:extLst>
                <a:ext uri="{FF2B5EF4-FFF2-40B4-BE49-F238E27FC236}">
                  <a16:creationId xmlns:a16="http://schemas.microsoft.com/office/drawing/2014/main" id="{A2E8E518-04D7-700F-66CE-80146DA969CB}"/>
                </a:ext>
              </a:extLst>
            </p:cNvPr>
            <p:cNvCxnSpPr/>
            <p:nvPr/>
          </p:nvCxnSpPr>
          <p:spPr>
            <a:xfrm>
              <a:off x="2159000" y="3365500"/>
              <a:ext cx="2495550" cy="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grpSp>
        <p:nvGrpSpPr>
          <p:cNvPr id="51" name="Group 50">
            <a:extLst>
              <a:ext uri="{FF2B5EF4-FFF2-40B4-BE49-F238E27FC236}">
                <a16:creationId xmlns:a16="http://schemas.microsoft.com/office/drawing/2014/main" id="{F9DACF6B-D87F-8247-E4D0-BD975084F6A4}"/>
              </a:ext>
            </a:extLst>
          </p:cNvPr>
          <p:cNvGrpSpPr/>
          <p:nvPr/>
        </p:nvGrpSpPr>
        <p:grpSpPr>
          <a:xfrm>
            <a:off x="8083550" y="3321050"/>
            <a:ext cx="2495550" cy="533400"/>
            <a:chOff x="8083550" y="3321050"/>
            <a:chExt cx="2495550" cy="533400"/>
          </a:xfrm>
        </p:grpSpPr>
        <p:cxnSp>
          <p:nvCxnSpPr>
            <p:cNvPr id="46" name="Straight Arrow Connector 45">
              <a:extLst>
                <a:ext uri="{FF2B5EF4-FFF2-40B4-BE49-F238E27FC236}">
                  <a16:creationId xmlns:a16="http://schemas.microsoft.com/office/drawing/2014/main" id="{6D5E8DDF-C368-1050-40A8-7775A00EC3C4}"/>
                </a:ext>
              </a:extLst>
            </p:cNvPr>
            <p:cNvCxnSpPr>
              <a:cxnSpLocks/>
            </p:cNvCxnSpPr>
            <p:nvPr/>
          </p:nvCxnSpPr>
          <p:spPr>
            <a:xfrm flipV="1">
              <a:off x="8083550" y="3321050"/>
              <a:ext cx="2495550" cy="53340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7" name="Straight Arrow Connector 46">
              <a:extLst>
                <a:ext uri="{FF2B5EF4-FFF2-40B4-BE49-F238E27FC236}">
                  <a16:creationId xmlns:a16="http://schemas.microsoft.com/office/drawing/2014/main" id="{30D2416D-EEDD-0AAE-0F13-128C0A70C1E5}"/>
                </a:ext>
              </a:extLst>
            </p:cNvPr>
            <p:cNvCxnSpPr>
              <a:cxnSpLocks/>
            </p:cNvCxnSpPr>
            <p:nvPr/>
          </p:nvCxnSpPr>
          <p:spPr>
            <a:xfrm>
              <a:off x="8083550" y="3365500"/>
              <a:ext cx="2495550" cy="48895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pic>
        <p:nvPicPr>
          <p:cNvPr id="53" name="Picture 52">
            <a:extLst>
              <a:ext uri="{FF2B5EF4-FFF2-40B4-BE49-F238E27FC236}">
                <a16:creationId xmlns:a16="http://schemas.microsoft.com/office/drawing/2014/main" id="{0CE74EAA-F7DE-F9FC-54BA-7B760F82C32B}"/>
              </a:ext>
            </a:extLst>
          </p:cNvPr>
          <p:cNvPicPr>
            <a:picLocks noChangeAspect="1"/>
          </p:cNvPicPr>
          <p:nvPr/>
        </p:nvPicPr>
        <p:blipFill>
          <a:blip r:embed="rId7"/>
          <a:stretch>
            <a:fillRect/>
          </a:stretch>
        </p:blipFill>
        <p:spPr>
          <a:xfrm>
            <a:off x="3738650" y="6105982"/>
            <a:ext cx="2584614" cy="323719"/>
          </a:xfrm>
          <a:prstGeom prst="rect">
            <a:avLst/>
          </a:prstGeom>
        </p:spPr>
      </p:pic>
    </p:spTree>
    <p:extLst>
      <p:ext uri="{BB962C8B-B14F-4D97-AF65-F5344CB8AC3E}">
        <p14:creationId xmlns:p14="http://schemas.microsoft.com/office/powerpoint/2010/main" val="279782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fade">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Effect transition="in" filter="fade">
                                      <p:cBhvr>
                                        <p:cTn id="43" dur="500"/>
                                        <p:tgtEl>
                                          <p:spTgt spid="2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8">
                                            <p:txEl>
                                              <p:pRg st="2" end="2"/>
                                            </p:txEl>
                                          </p:spTgt>
                                        </p:tgtEl>
                                        <p:attrNameLst>
                                          <p:attrName>style.visibility</p:attrName>
                                        </p:attrNameLst>
                                      </p:cBhvr>
                                      <p:to>
                                        <p:strVal val="visible"/>
                                      </p:to>
                                    </p:set>
                                    <p:animEffect transition="in" filter="fade">
                                      <p:cBhvr>
                                        <p:cTn id="48" dur="500"/>
                                        <p:tgtEl>
                                          <p:spTgt spid="28">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par>
                                <p:cTn id="52" presetID="10"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xEl>
                                              <p:pRg st="3" end="3"/>
                                            </p:txEl>
                                          </p:spTgt>
                                        </p:tgtEl>
                                        <p:attrNameLst>
                                          <p:attrName>style.visibility</p:attrName>
                                        </p:attrNameLst>
                                      </p:cBhvr>
                                      <p:to>
                                        <p:strVal val="visible"/>
                                      </p:to>
                                    </p:set>
                                    <p:animEffect transition="in" filter="fade">
                                      <p:cBhvr>
                                        <p:cTn id="59" dur="500"/>
                                        <p:tgtEl>
                                          <p:spTgt spid="28">
                                            <p:txEl>
                                              <p:pRg st="3" end="3"/>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P spid="34" grpId="0"/>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BC9159-56F8-6D5F-A542-C1B95301AD8E}"/>
              </a:ext>
            </a:extLst>
          </p:cNvPr>
          <p:cNvPicPr>
            <a:picLocks noChangeAspect="1"/>
          </p:cNvPicPr>
          <p:nvPr/>
        </p:nvPicPr>
        <p:blipFill>
          <a:blip r:embed="rId2"/>
          <a:stretch>
            <a:fillRect/>
          </a:stretch>
        </p:blipFill>
        <p:spPr>
          <a:xfrm>
            <a:off x="854256" y="2901142"/>
            <a:ext cx="4521912" cy="985059"/>
          </a:xfrm>
          <a:prstGeom prst="rect">
            <a:avLst/>
          </a:prstGeom>
        </p:spPr>
      </p:pic>
      <p:pic>
        <p:nvPicPr>
          <p:cNvPr id="8" name="Picture 7">
            <a:extLst>
              <a:ext uri="{FF2B5EF4-FFF2-40B4-BE49-F238E27FC236}">
                <a16:creationId xmlns:a16="http://schemas.microsoft.com/office/drawing/2014/main" id="{B5E65DDE-8038-8A14-C4BF-887BFE8121D3}"/>
              </a:ext>
            </a:extLst>
          </p:cNvPr>
          <p:cNvPicPr>
            <a:picLocks noChangeAspect="1"/>
          </p:cNvPicPr>
          <p:nvPr/>
        </p:nvPicPr>
        <p:blipFill>
          <a:blip r:embed="rId3"/>
          <a:stretch>
            <a:fillRect/>
          </a:stretch>
        </p:blipFill>
        <p:spPr>
          <a:xfrm>
            <a:off x="6815834" y="2947504"/>
            <a:ext cx="4677562" cy="891376"/>
          </a:xfrm>
          <a:prstGeom prst="rect">
            <a:avLst/>
          </a:prstGeom>
        </p:spPr>
      </p:pic>
      <p:sp>
        <p:nvSpPr>
          <p:cNvPr id="3" name="Rectangle 2">
            <a:extLst>
              <a:ext uri="{FF2B5EF4-FFF2-40B4-BE49-F238E27FC236}">
                <a16:creationId xmlns:a16="http://schemas.microsoft.com/office/drawing/2014/main" id="{ADCE9F30-D4D0-E82C-A29E-897ECE44EEBA}"/>
              </a:ext>
            </a:extLst>
          </p:cNvPr>
          <p:cNvSpPr/>
          <p:nvPr/>
        </p:nvSpPr>
        <p:spPr>
          <a:xfrm>
            <a:off x="3268664" y="-91155"/>
            <a:ext cx="5654754"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MY FIRST QUANTUM CODE</a:t>
            </a:r>
          </a:p>
        </p:txBody>
      </p:sp>
      <p:sp>
        <p:nvSpPr>
          <p:cNvPr id="17" name="TextBox 16">
            <a:extLst>
              <a:ext uri="{FF2B5EF4-FFF2-40B4-BE49-F238E27FC236}">
                <a16:creationId xmlns:a16="http://schemas.microsoft.com/office/drawing/2014/main" id="{5CC61616-7D74-99A8-62DF-F140BD831BAF}"/>
              </a:ext>
            </a:extLst>
          </p:cNvPr>
          <p:cNvSpPr txBox="1"/>
          <p:nvPr/>
        </p:nvSpPr>
        <p:spPr>
          <a:xfrm>
            <a:off x="26012" y="969670"/>
            <a:ext cx="12142840" cy="461665"/>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prstClr val="black"/>
                </a:solidFill>
                <a:latin typeface="Calibri" panose="020F0502020204030204"/>
              </a:rPr>
              <a:t>Four-qubit code</a:t>
            </a:r>
            <a:r>
              <a:rPr lang="en-US" sz="2400" dirty="0">
                <a:solidFill>
                  <a:prstClr val="black"/>
                </a:solidFill>
                <a:latin typeface="Calibri" panose="020F0502020204030204"/>
              </a:rPr>
              <a:t> detects both bit and phase errors:</a:t>
            </a:r>
          </a:p>
        </p:txBody>
      </p:sp>
      <p:pic>
        <p:nvPicPr>
          <p:cNvPr id="19" name="Picture 18">
            <a:extLst>
              <a:ext uri="{FF2B5EF4-FFF2-40B4-BE49-F238E27FC236}">
                <a16:creationId xmlns:a16="http://schemas.microsoft.com/office/drawing/2014/main" id="{3ECDB56E-5BAE-8D7B-AB6C-7D6B94D8BB97}"/>
              </a:ext>
            </a:extLst>
          </p:cNvPr>
          <p:cNvPicPr>
            <a:picLocks noChangeAspect="1"/>
          </p:cNvPicPr>
          <p:nvPr/>
        </p:nvPicPr>
        <p:blipFill rotWithShape="1">
          <a:blip r:embed="rId4"/>
          <a:srcRect b="55539"/>
          <a:stretch/>
        </p:blipFill>
        <p:spPr>
          <a:xfrm>
            <a:off x="1136266" y="1375945"/>
            <a:ext cx="4122504" cy="571634"/>
          </a:xfrm>
          <a:prstGeom prst="rect">
            <a:avLst/>
          </a:prstGeom>
        </p:spPr>
      </p:pic>
      <p:pic>
        <p:nvPicPr>
          <p:cNvPr id="21" name="Picture 20">
            <a:extLst>
              <a:ext uri="{FF2B5EF4-FFF2-40B4-BE49-F238E27FC236}">
                <a16:creationId xmlns:a16="http://schemas.microsoft.com/office/drawing/2014/main" id="{43569AB7-0626-3034-953A-4A8F7B7A75D4}"/>
              </a:ext>
            </a:extLst>
          </p:cNvPr>
          <p:cNvPicPr>
            <a:picLocks noChangeAspect="1"/>
          </p:cNvPicPr>
          <p:nvPr/>
        </p:nvPicPr>
        <p:blipFill rotWithShape="1">
          <a:blip r:embed="rId4"/>
          <a:srcRect t="55539"/>
          <a:stretch/>
        </p:blipFill>
        <p:spPr>
          <a:xfrm>
            <a:off x="7064429" y="1371247"/>
            <a:ext cx="4122504" cy="571634"/>
          </a:xfrm>
          <a:prstGeom prst="rect">
            <a:avLst/>
          </a:prstGeom>
        </p:spPr>
      </p:pic>
      <p:sp>
        <p:nvSpPr>
          <p:cNvPr id="28" name="TextBox 27">
            <a:extLst>
              <a:ext uri="{FF2B5EF4-FFF2-40B4-BE49-F238E27FC236}">
                <a16:creationId xmlns:a16="http://schemas.microsoft.com/office/drawing/2014/main" id="{C432CBC4-C443-EE55-F0C7-64E2D1A42105}"/>
              </a:ext>
            </a:extLst>
          </p:cNvPr>
          <p:cNvSpPr txBox="1"/>
          <p:nvPr/>
        </p:nvSpPr>
        <p:spPr>
          <a:xfrm>
            <a:off x="419100" y="3972352"/>
            <a:ext cx="11675960" cy="1200329"/>
          </a:xfrm>
          <a:prstGeom prst="rect">
            <a:avLst/>
          </a:prstGeom>
          <a:noFill/>
        </p:spPr>
        <p:txBody>
          <a:bodyPr wrap="square">
            <a:spAutoFit/>
          </a:bodyPr>
          <a:lstStyle/>
          <a:p>
            <a:pPr marL="342900" indent="-342900">
              <a:buFont typeface="Wingdings" panose="05000000000000000000" pitchFamily="2" charset="2"/>
              <a:buChar char="ü"/>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All four phase flips take one out of </a:t>
            </a:r>
            <a:r>
              <a:rPr kumimoji="0" lang="en-US" sz="2400" b="0" i="0" u="none" strike="noStrike" kern="1200" cap="none" spc="0" normalizeH="0" baseline="0" noProof="0" dirty="0" err="1">
                <a:ln>
                  <a:noFill/>
                </a:ln>
                <a:solidFill>
                  <a:schemeClr val="tx1"/>
                </a:solidFill>
                <a:effectLst/>
                <a:uLnTx/>
                <a:uFillTx/>
                <a:latin typeface="Calibri" panose="020F0502020204030204"/>
                <a:ea typeface="+mn-ea"/>
                <a:cs typeface="+mn-cs"/>
              </a:rPr>
              <a:t>codespace</a:t>
            </a: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sym typeface="Wingdings" panose="05000000000000000000" pitchFamily="2" charset="2"/>
              </a:rPr>
              <a:t> </a:t>
            </a: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sym typeface="Wingdings" panose="05000000000000000000" pitchFamily="2" charset="2"/>
              </a:rPr>
              <a:t>detectable</a:t>
            </a: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sym typeface="Wingdings" panose="05000000000000000000" pitchFamily="2" charset="2"/>
              </a:rPr>
              <a:t>.</a:t>
            </a:r>
          </a:p>
          <a:p>
            <a:pPr marL="342900" indent="-342900">
              <a:buFont typeface="Wingdings" panose="05000000000000000000" pitchFamily="2" charset="2"/>
              <a:buChar char="ü"/>
            </a:pPr>
            <a:r>
              <a:rPr lang="en-US" sz="2400" dirty="0">
                <a:latin typeface="Calibri" panose="020F0502020204030204"/>
                <a:sym typeface="Wingdings" panose="05000000000000000000" pitchFamily="2" charset="2"/>
              </a:rPr>
              <a:t>1</a:t>
            </a:r>
            <a:r>
              <a:rPr lang="en-US" sz="2400" baseline="30000" dirty="0">
                <a:latin typeface="Calibri" panose="020F0502020204030204"/>
                <a:sym typeface="Wingdings" panose="05000000000000000000" pitchFamily="2" charset="2"/>
              </a:rPr>
              <a:t>st</a:t>
            </a:r>
            <a:r>
              <a:rPr lang="en-US" sz="2400" dirty="0">
                <a:latin typeface="Calibri" panose="020F0502020204030204"/>
                <a:sym typeface="Wingdings" panose="05000000000000000000" pitchFamily="2" charset="2"/>
              </a:rPr>
              <a:t> &amp; 2</a:t>
            </a:r>
            <a:r>
              <a:rPr lang="en-US" sz="2400" baseline="30000" dirty="0">
                <a:latin typeface="Calibri" panose="020F0502020204030204"/>
                <a:sym typeface="Wingdings" panose="05000000000000000000" pitchFamily="2" charset="2"/>
              </a:rPr>
              <a:t>nd</a:t>
            </a:r>
            <a:r>
              <a:rPr lang="en-US" sz="2400" dirty="0">
                <a:latin typeface="Calibri" panose="020F0502020204030204"/>
                <a:sym typeface="Wingdings" panose="05000000000000000000" pitchFamily="2" charset="2"/>
              </a:rPr>
              <a:t> qubit phase flips map to same error space, induce different effect than 3</a:t>
            </a:r>
            <a:r>
              <a:rPr lang="en-US" sz="2400" baseline="30000" dirty="0">
                <a:latin typeface="Calibri" panose="020F0502020204030204"/>
                <a:sym typeface="Wingdings" panose="05000000000000000000" pitchFamily="2" charset="2"/>
              </a:rPr>
              <a:t>rd</a:t>
            </a:r>
            <a:r>
              <a:rPr lang="en-US" sz="2400" dirty="0">
                <a:latin typeface="Calibri" panose="020F0502020204030204"/>
                <a:sym typeface="Wingdings" panose="05000000000000000000" pitchFamily="2" charset="2"/>
              </a:rPr>
              <a:t> &amp; 4</a:t>
            </a:r>
            <a:r>
              <a:rPr lang="en-US" sz="2400" baseline="30000" dirty="0">
                <a:latin typeface="Calibri" panose="020F0502020204030204"/>
                <a:sym typeface="Wingdings" panose="05000000000000000000" pitchFamily="2" charset="2"/>
              </a:rPr>
              <a:t>th</a:t>
            </a:r>
            <a:r>
              <a:rPr lang="en-US" sz="2400" dirty="0">
                <a:latin typeface="Calibri" panose="020F0502020204030204"/>
                <a:sym typeface="Wingdings" panose="05000000000000000000" pitchFamily="2" charset="2"/>
              </a:rPr>
              <a:t> qubit phase flips  </a:t>
            </a:r>
            <a:r>
              <a:rPr lang="en-US" sz="2400" dirty="0">
                <a:solidFill>
                  <a:srgbClr val="FF0000"/>
                </a:solidFill>
                <a:latin typeface="Calibri" panose="020F0502020204030204"/>
                <a:sym typeface="Wingdings" panose="05000000000000000000" pitchFamily="2" charset="2"/>
              </a:rPr>
              <a:t>not correctable</a:t>
            </a:r>
            <a:r>
              <a:rPr lang="en-US" sz="2400" dirty="0">
                <a:solidFill>
                  <a:schemeClr val="tx1"/>
                </a:solidFill>
                <a:latin typeface="Calibri" panose="020F0502020204030204"/>
                <a:sym typeface="Wingdings" panose="05000000000000000000" pitchFamily="2" charset="2"/>
              </a:rPr>
              <a:t>.</a:t>
            </a:r>
            <a:endParaRPr lang="en-US" dirty="0">
              <a:solidFill>
                <a:schemeClr val="tx1"/>
              </a:solidFill>
            </a:endParaRPr>
          </a:p>
        </p:txBody>
      </p:sp>
      <p:sp>
        <p:nvSpPr>
          <p:cNvPr id="34" name="TextBox 33">
            <a:extLst>
              <a:ext uri="{FF2B5EF4-FFF2-40B4-BE49-F238E27FC236}">
                <a16:creationId xmlns:a16="http://schemas.microsoft.com/office/drawing/2014/main" id="{DDCAB761-8023-3BD2-481F-938F646E0060}"/>
              </a:ext>
            </a:extLst>
          </p:cNvPr>
          <p:cNvSpPr txBox="1"/>
          <p:nvPr/>
        </p:nvSpPr>
        <p:spPr>
          <a:xfrm>
            <a:off x="-1" y="1906759"/>
            <a:ext cx="12209361" cy="461665"/>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prstClr val="black"/>
                </a:solidFill>
                <a:latin typeface="Calibri" panose="020F0502020204030204"/>
              </a:rPr>
              <a:t>Single phase flips</a:t>
            </a:r>
            <a:r>
              <a:rPr lang="en-US" sz="2400" dirty="0">
                <a:solidFill>
                  <a:prstClr val="black"/>
                </a:solidFill>
                <a:latin typeface="Calibri" panose="020F0502020204030204"/>
              </a:rPr>
              <a:t> are detectable due to each codeword itself being in superposition:</a:t>
            </a:r>
          </a:p>
        </p:txBody>
      </p:sp>
      <p:sp>
        <p:nvSpPr>
          <p:cNvPr id="40" name="TextBox 39">
            <a:extLst>
              <a:ext uri="{FF2B5EF4-FFF2-40B4-BE49-F238E27FC236}">
                <a16:creationId xmlns:a16="http://schemas.microsoft.com/office/drawing/2014/main" id="{6601A2B9-EAA6-4D93-FB7D-D5877B562F3D}"/>
              </a:ext>
            </a:extLst>
          </p:cNvPr>
          <p:cNvSpPr txBox="1"/>
          <p:nvPr/>
        </p:nvSpPr>
        <p:spPr>
          <a:xfrm>
            <a:off x="1576425" y="2420263"/>
            <a:ext cx="3077574" cy="430887"/>
          </a:xfrm>
          <a:prstGeom prst="rect">
            <a:avLst/>
          </a:prstGeom>
          <a:noFill/>
        </p:spPr>
        <p:txBody>
          <a:bodyPr wrap="none" rtlCol="0">
            <a:spAutoFit/>
          </a:bodyPr>
          <a:lstStyle/>
          <a:p>
            <a:r>
              <a:rPr lang="en-US" sz="2200" b="1" dirty="0"/>
              <a:t>1</a:t>
            </a:r>
            <a:r>
              <a:rPr lang="en-US" sz="2200" b="1" baseline="30000" dirty="0"/>
              <a:t>st</a:t>
            </a:r>
            <a:r>
              <a:rPr lang="en-US" sz="2200" b="1" dirty="0"/>
              <a:t> or 2</a:t>
            </a:r>
            <a:r>
              <a:rPr lang="en-US" sz="2200" b="1" baseline="30000" dirty="0"/>
              <a:t>nd</a:t>
            </a:r>
            <a:r>
              <a:rPr lang="en-US" sz="2200" b="1" dirty="0"/>
              <a:t> qubit phase flip</a:t>
            </a:r>
          </a:p>
        </p:txBody>
      </p:sp>
      <p:sp>
        <p:nvSpPr>
          <p:cNvPr id="42" name="TextBox 41">
            <a:extLst>
              <a:ext uri="{FF2B5EF4-FFF2-40B4-BE49-F238E27FC236}">
                <a16:creationId xmlns:a16="http://schemas.microsoft.com/office/drawing/2014/main" id="{1147FCE7-91EE-C3E1-DC8C-E116CAEFF715}"/>
              </a:ext>
            </a:extLst>
          </p:cNvPr>
          <p:cNvSpPr txBox="1"/>
          <p:nvPr/>
        </p:nvSpPr>
        <p:spPr>
          <a:xfrm>
            <a:off x="7891823" y="2405065"/>
            <a:ext cx="2772810" cy="430887"/>
          </a:xfrm>
          <a:prstGeom prst="rect">
            <a:avLst/>
          </a:prstGeom>
          <a:noFill/>
        </p:spPr>
        <p:txBody>
          <a:bodyPr wrap="none" rtlCol="0">
            <a:spAutoFit/>
          </a:bodyPr>
          <a:lstStyle/>
          <a:p>
            <a:r>
              <a:rPr lang="en-US" sz="2200" b="1" dirty="0"/>
              <a:t>3</a:t>
            </a:r>
            <a:r>
              <a:rPr lang="en-US" sz="2200" b="1" baseline="30000" dirty="0"/>
              <a:t>rd</a:t>
            </a:r>
            <a:r>
              <a:rPr lang="en-US" sz="2200" b="1" dirty="0"/>
              <a:t> or 4</a:t>
            </a:r>
            <a:r>
              <a:rPr lang="en-US" sz="2200" b="1" baseline="30000" dirty="0"/>
              <a:t>th</a:t>
            </a:r>
            <a:r>
              <a:rPr lang="en-US" sz="2200" b="1" dirty="0"/>
              <a:t> qubit bit flip</a:t>
            </a:r>
          </a:p>
        </p:txBody>
      </p:sp>
      <p:grpSp>
        <p:nvGrpSpPr>
          <p:cNvPr id="50" name="Group 49">
            <a:extLst>
              <a:ext uri="{FF2B5EF4-FFF2-40B4-BE49-F238E27FC236}">
                <a16:creationId xmlns:a16="http://schemas.microsoft.com/office/drawing/2014/main" id="{E3B588EE-0F00-90EC-9881-36409CA608F3}"/>
              </a:ext>
            </a:extLst>
          </p:cNvPr>
          <p:cNvGrpSpPr/>
          <p:nvPr/>
        </p:nvGrpSpPr>
        <p:grpSpPr>
          <a:xfrm>
            <a:off x="2241550" y="3117850"/>
            <a:ext cx="2495550" cy="488950"/>
            <a:chOff x="2159000" y="3365500"/>
            <a:chExt cx="2495550" cy="488950"/>
          </a:xfrm>
        </p:grpSpPr>
        <p:cxnSp>
          <p:nvCxnSpPr>
            <p:cNvPr id="44" name="Straight Arrow Connector 43">
              <a:extLst>
                <a:ext uri="{FF2B5EF4-FFF2-40B4-BE49-F238E27FC236}">
                  <a16:creationId xmlns:a16="http://schemas.microsoft.com/office/drawing/2014/main" id="{76DF8427-E2C4-98FC-2627-35773527BCB5}"/>
                </a:ext>
              </a:extLst>
            </p:cNvPr>
            <p:cNvCxnSpPr/>
            <p:nvPr/>
          </p:nvCxnSpPr>
          <p:spPr>
            <a:xfrm>
              <a:off x="2159000" y="3854450"/>
              <a:ext cx="2495550" cy="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5" name="Straight Arrow Connector 44">
              <a:extLst>
                <a:ext uri="{FF2B5EF4-FFF2-40B4-BE49-F238E27FC236}">
                  <a16:creationId xmlns:a16="http://schemas.microsoft.com/office/drawing/2014/main" id="{A2E8E518-04D7-700F-66CE-80146DA969CB}"/>
                </a:ext>
              </a:extLst>
            </p:cNvPr>
            <p:cNvCxnSpPr/>
            <p:nvPr/>
          </p:nvCxnSpPr>
          <p:spPr>
            <a:xfrm>
              <a:off x="2159000" y="3365500"/>
              <a:ext cx="2495550" cy="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cxnSp>
        <p:nvCxnSpPr>
          <p:cNvPr id="10" name="Straight Arrow Connector 9">
            <a:extLst>
              <a:ext uri="{FF2B5EF4-FFF2-40B4-BE49-F238E27FC236}">
                <a16:creationId xmlns:a16="http://schemas.microsoft.com/office/drawing/2014/main" id="{6B792ADE-ABC6-8CAC-7DE0-0C60F2088D12}"/>
              </a:ext>
            </a:extLst>
          </p:cNvPr>
          <p:cNvCxnSpPr/>
          <p:nvPr/>
        </p:nvCxnSpPr>
        <p:spPr>
          <a:xfrm>
            <a:off x="8147948" y="3615057"/>
            <a:ext cx="2495550" cy="0"/>
          </a:xfrm>
          <a:prstGeom prst="straightConnector1">
            <a:avLst/>
          </a:prstGeom>
          <a:ln w="57150">
            <a:solidFill>
              <a:schemeClr val="accent1"/>
            </a:solidFill>
            <a:prstDash val="dash"/>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DC25BE2D-230E-7DD3-CFA4-B053D8B96B51}"/>
              </a:ext>
            </a:extLst>
          </p:cNvPr>
          <p:cNvCxnSpPr/>
          <p:nvPr/>
        </p:nvCxnSpPr>
        <p:spPr>
          <a:xfrm>
            <a:off x="8147948" y="3126107"/>
            <a:ext cx="2495550" cy="0"/>
          </a:xfrm>
          <a:prstGeom prst="straightConnector1">
            <a:avLst/>
          </a:prstGeom>
          <a:ln w="57150">
            <a:solidFill>
              <a:srgbClr val="FF0000"/>
            </a:solidFill>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7AD562-CD91-99EE-89C3-8A304B4F5CB1}"/>
                  </a:ext>
                </a:extLst>
              </p:cNvPr>
              <p:cNvSpPr txBox="1"/>
              <p:nvPr/>
            </p:nvSpPr>
            <p:spPr>
              <a:xfrm>
                <a:off x="24580" y="5385532"/>
                <a:ext cx="12209361" cy="860172"/>
              </a:xfrm>
              <a:prstGeom prst="rect">
                <a:avLst/>
              </a:prstGeom>
              <a:noFill/>
            </p:spPr>
            <p:txBody>
              <a:bodyPr wrap="square">
                <a:spAutoFit/>
              </a:bodyPr>
              <a:lstStyle/>
              <a:p>
                <a:pPr marL="342900" indent="-342900">
                  <a:buFont typeface="Arial" panose="020B0604020202020204" pitchFamily="34" charset="0"/>
                  <a:buChar char="•"/>
                </a:pPr>
                <a:r>
                  <a:rPr lang="en-US" sz="2400" dirty="0">
                    <a:solidFill>
                      <a:prstClr val="black"/>
                    </a:solidFill>
                    <a:latin typeface="Calibri" panose="020F0502020204030204"/>
                  </a:rPr>
                  <a:t>Similar behavior happens to </a:t>
                </a:r>
                <a:r>
                  <a:rPr lang="en-US" sz="2400" b="1" dirty="0">
                    <a:solidFill>
                      <a:prstClr val="black"/>
                    </a:solidFill>
                    <a:latin typeface="Calibri" panose="020F0502020204030204"/>
                  </a:rPr>
                  <a:t>bit-phase flips</a:t>
                </a:r>
                <a:r>
                  <a:rPr lang="en-US" sz="2400" dirty="0">
                    <a:solidFill>
                      <a:prstClr val="black"/>
                    </a:solidFill>
                    <a:latin typeface="Calibri" panose="020F0502020204030204"/>
                  </a:rPr>
                  <a:t> </a:t>
                </a:r>
                <a14:m>
                  <m:oMath xmlns:m="http://schemas.openxmlformats.org/officeDocument/2006/math">
                    <m:r>
                      <a:rPr lang="en-US" sz="2400" b="0" i="1" smtClean="0">
                        <a:solidFill>
                          <a:prstClr val="black"/>
                        </a:solidFill>
                        <a:latin typeface="Cambria Math" panose="02040503050406030204" pitchFamily="18" charset="0"/>
                      </a:rPr>
                      <m:t>𝑌</m:t>
                    </m:r>
                    <m:r>
                      <a:rPr lang="en-US" sz="2400" b="0" i="1" smtClean="0">
                        <a:solidFill>
                          <a:prstClr val="black"/>
                        </a:solidFill>
                        <a:latin typeface="Cambria Math" panose="02040503050406030204" pitchFamily="18" charset="0"/>
                      </a:rPr>
                      <m:t>=</m:t>
                    </m:r>
                    <m:sSub>
                      <m:sSubPr>
                        <m:ctrlPr>
                          <a:rPr lang="en-US" sz="240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𝜎</m:t>
                        </m:r>
                      </m:e>
                      <m:sub>
                        <m:r>
                          <a:rPr lang="en-US" sz="2400" b="0" i="1" smtClean="0">
                            <a:solidFill>
                              <a:prstClr val="black"/>
                            </a:solidFill>
                            <a:latin typeface="Cambria Math" panose="02040503050406030204" pitchFamily="18" charset="0"/>
                          </a:rPr>
                          <m:t>𝑦</m:t>
                        </m:r>
                      </m:sub>
                    </m:sSub>
                  </m:oMath>
                </a14:m>
                <a:r>
                  <a:rPr lang="en-US" sz="2400" dirty="0">
                    <a:solidFill>
                      <a:prstClr val="black"/>
                    </a:solidFill>
                    <a:latin typeface="Calibri" panose="020F0502020204030204"/>
                  </a:rPr>
                  <a:t>.</a:t>
                </a:r>
              </a:p>
              <a:p>
                <a:pPr algn="ctr"/>
                <a:r>
                  <a:rPr lang="en-US" sz="2400" u="sng" dirty="0">
                    <a:solidFill>
                      <a:prstClr val="black"/>
                    </a:solidFill>
                    <a:latin typeface="Calibri" panose="020F0502020204030204"/>
                  </a:rPr>
                  <a:t>All single-qubit Pauli errors are </a:t>
                </a:r>
                <a:r>
                  <a:rPr lang="en-US" sz="2400" u="sng" dirty="0">
                    <a:solidFill>
                      <a:srgbClr val="00B050"/>
                    </a:solidFill>
                    <a:latin typeface="Calibri" panose="020F0502020204030204"/>
                  </a:rPr>
                  <a:t>detectable, </a:t>
                </a:r>
                <a:r>
                  <a:rPr lang="en-US" sz="2400" u="sng" dirty="0">
                    <a:latin typeface="Calibri" panose="020F0502020204030204"/>
                  </a:rPr>
                  <a:t>but </a:t>
                </a:r>
                <a:r>
                  <a:rPr lang="en-US" sz="2400" u="sng" dirty="0">
                    <a:solidFill>
                      <a:srgbClr val="FF0000"/>
                    </a:solidFill>
                    <a:latin typeface="Calibri" panose="020F0502020204030204"/>
                  </a:rPr>
                  <a:t>not correctable</a:t>
                </a:r>
                <a:r>
                  <a:rPr lang="en-US" sz="2400" dirty="0">
                    <a:solidFill>
                      <a:prstClr val="black"/>
                    </a:solidFill>
                    <a:latin typeface="Calibri" panose="020F0502020204030204"/>
                  </a:rPr>
                  <a:t>.</a:t>
                </a:r>
              </a:p>
            </p:txBody>
          </p:sp>
        </mc:Choice>
        <mc:Fallback xmlns="">
          <p:sp>
            <p:nvSpPr>
              <p:cNvPr id="16" name="TextBox 15">
                <a:extLst>
                  <a:ext uri="{FF2B5EF4-FFF2-40B4-BE49-F238E27FC236}">
                    <a16:creationId xmlns:a16="http://schemas.microsoft.com/office/drawing/2014/main" id="{0A7AD562-CD91-99EE-89C3-8A304B4F5CB1}"/>
                  </a:ext>
                </a:extLst>
              </p:cNvPr>
              <p:cNvSpPr txBox="1">
                <a:spLocks noRot="1" noChangeAspect="1" noMove="1" noResize="1" noEditPoints="1" noAdjustHandles="1" noChangeArrowheads="1" noChangeShapeType="1" noTextEdit="1"/>
              </p:cNvSpPr>
              <p:nvPr/>
            </p:nvSpPr>
            <p:spPr>
              <a:xfrm>
                <a:off x="24580" y="5385532"/>
                <a:ext cx="12209361" cy="860172"/>
              </a:xfrm>
              <a:prstGeom prst="rect">
                <a:avLst/>
              </a:prstGeom>
              <a:blipFill>
                <a:blip r:embed="rId5"/>
                <a:stretch>
                  <a:fillRect l="-649" t="-4930" b="-14789"/>
                </a:stretch>
              </a:blipFill>
            </p:spPr>
            <p:txBody>
              <a:bodyPr/>
              <a:lstStyle/>
              <a:p>
                <a:r>
                  <a:rPr lang="en-US">
                    <a:noFill/>
                  </a:rPr>
                  <a:t> </a:t>
                </a:r>
              </a:p>
            </p:txBody>
          </p:sp>
        </mc:Fallback>
      </mc:AlternateContent>
    </p:spTree>
    <p:extLst>
      <p:ext uri="{BB962C8B-B14F-4D97-AF65-F5344CB8AC3E}">
        <p14:creationId xmlns:p14="http://schemas.microsoft.com/office/powerpoint/2010/main" val="341257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xEl>
                                              <p:pRg st="1" end="1"/>
                                            </p:txEl>
                                          </p:spTgt>
                                        </p:tgtEl>
                                        <p:attrNameLst>
                                          <p:attrName>style.visibility</p:attrName>
                                        </p:attrNameLst>
                                      </p:cBhvr>
                                      <p:to>
                                        <p:strVal val="visible"/>
                                      </p:to>
                                    </p:set>
                                    <p:animEffect transition="in" filter="fade">
                                      <p:cBhvr>
                                        <p:cTn id="28" dur="500"/>
                                        <p:tgtEl>
                                          <p:spTgt spid="28">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P spid="40" grpId="0"/>
      <p:bldP spid="4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9A0FE9-5DA1-08F4-1AD7-0BAE6632A249}"/>
              </a:ext>
            </a:extLst>
          </p:cNvPr>
          <p:cNvGrpSpPr/>
          <p:nvPr/>
        </p:nvGrpSpPr>
        <p:grpSpPr>
          <a:xfrm>
            <a:off x="28142" y="4538099"/>
            <a:ext cx="8962803" cy="1706870"/>
            <a:chOff x="28142" y="4538099"/>
            <a:chExt cx="8962803" cy="1706870"/>
          </a:xfrm>
        </p:grpSpPr>
        <p:pic>
          <p:nvPicPr>
            <p:cNvPr id="9216" name="Picture 9215">
              <a:extLst>
                <a:ext uri="{FF2B5EF4-FFF2-40B4-BE49-F238E27FC236}">
                  <a16:creationId xmlns:a16="http://schemas.microsoft.com/office/drawing/2014/main" id="{FB0EF64E-AAE9-35D0-0A48-BE8E346400EC}"/>
                </a:ext>
              </a:extLst>
            </p:cNvPr>
            <p:cNvPicPr>
              <a:picLocks noChangeAspect="1"/>
            </p:cNvPicPr>
            <p:nvPr/>
          </p:nvPicPr>
          <p:blipFill>
            <a:blip r:embed="rId2"/>
            <a:stretch>
              <a:fillRect/>
            </a:stretch>
          </p:blipFill>
          <p:spPr>
            <a:xfrm>
              <a:off x="735945" y="5405477"/>
              <a:ext cx="8255000" cy="839492"/>
            </a:xfrm>
            <a:prstGeom prst="rect">
              <a:avLst/>
            </a:prstGeom>
          </p:spPr>
        </p:pic>
        <p:sp>
          <p:nvSpPr>
            <p:cNvPr id="24" name="TextBox 23">
              <a:extLst>
                <a:ext uri="{FF2B5EF4-FFF2-40B4-BE49-F238E27FC236}">
                  <a16:creationId xmlns:a16="http://schemas.microsoft.com/office/drawing/2014/main" id="{B0AA3FCB-C6F3-DB78-F1F8-7451443518DA}"/>
                </a:ext>
              </a:extLst>
            </p:cNvPr>
            <p:cNvSpPr txBox="1"/>
            <p:nvPr/>
          </p:nvSpPr>
          <p:spPr>
            <a:xfrm>
              <a:off x="28142" y="4538099"/>
              <a:ext cx="7502957" cy="830997"/>
            </a:xfrm>
            <a:prstGeom prst="rect">
              <a:avLst/>
            </a:prstGeom>
            <a:noFill/>
          </p:spPr>
          <p:txBody>
            <a:bodyPr wrap="square">
              <a:spAutoFit/>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The result superposition of error space collapses to one error space upon a round of EC:</a:t>
              </a:r>
              <a:endParaRPr lang="en-US" dirty="0"/>
            </a:p>
          </p:txBody>
        </p:sp>
      </p:grpSp>
      <p:pic>
        <p:nvPicPr>
          <p:cNvPr id="51" name="Picture 50">
            <a:extLst>
              <a:ext uri="{FF2B5EF4-FFF2-40B4-BE49-F238E27FC236}">
                <a16:creationId xmlns:a16="http://schemas.microsoft.com/office/drawing/2014/main" id="{2C5B0754-D2DE-8E82-7FF2-609177685B64}"/>
              </a:ext>
            </a:extLst>
          </p:cNvPr>
          <p:cNvPicPr>
            <a:picLocks noChangeAspect="1"/>
          </p:cNvPicPr>
          <p:nvPr/>
        </p:nvPicPr>
        <p:blipFill>
          <a:blip r:embed="rId3"/>
          <a:stretch>
            <a:fillRect/>
          </a:stretch>
        </p:blipFill>
        <p:spPr>
          <a:xfrm>
            <a:off x="7143750" y="1462991"/>
            <a:ext cx="5060950" cy="4215388"/>
          </a:xfrm>
          <a:prstGeom prst="rect">
            <a:avLst/>
          </a:prstGeom>
        </p:spPr>
      </p:pic>
      <p:sp>
        <p:nvSpPr>
          <p:cNvPr id="3" name="Rectangle 2">
            <a:extLst>
              <a:ext uri="{FF2B5EF4-FFF2-40B4-BE49-F238E27FC236}">
                <a16:creationId xmlns:a16="http://schemas.microsoft.com/office/drawing/2014/main" id="{ADCE9F30-D4D0-E82C-A29E-897ECE44EEBA}"/>
              </a:ext>
            </a:extLst>
          </p:cNvPr>
          <p:cNvSpPr/>
          <p:nvPr/>
        </p:nvSpPr>
        <p:spPr>
          <a:xfrm>
            <a:off x="1494993" y="-91155"/>
            <a:ext cx="5430205"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C00000"/>
                </a:solidFill>
                <a:latin typeface="+mj-lt"/>
              </a:rPr>
              <a:t>ERROR SPACE STRUCTURE</a:t>
            </a:r>
          </a:p>
        </p:txBody>
      </p:sp>
      <p:sp>
        <p:nvSpPr>
          <p:cNvPr id="17" name="TextBox 16">
            <a:extLst>
              <a:ext uri="{FF2B5EF4-FFF2-40B4-BE49-F238E27FC236}">
                <a16:creationId xmlns:a16="http://schemas.microsoft.com/office/drawing/2014/main" id="{5CC61616-7D74-99A8-62DF-F140BD831BAF}"/>
              </a:ext>
            </a:extLst>
          </p:cNvPr>
          <p:cNvSpPr txBox="1"/>
          <p:nvPr/>
        </p:nvSpPr>
        <p:spPr>
          <a:xfrm>
            <a:off x="26012" y="1268120"/>
            <a:ext cx="7000473" cy="1569660"/>
          </a:xfrm>
          <a:prstGeom prst="rect">
            <a:avLst/>
          </a:prstGeom>
          <a:noFill/>
        </p:spPr>
        <p:txBody>
          <a:bodyPr wrap="square">
            <a:spAutoFit/>
          </a:bodyPr>
          <a:lstStyle/>
          <a:p>
            <a:pPr marL="457200" indent="-457200">
              <a:buFont typeface="+mj-lt"/>
              <a:buAutoNum type="arabicPeriod"/>
            </a:pPr>
            <a:r>
              <a:rPr lang="en-US" sz="2400" dirty="0">
                <a:solidFill>
                  <a:prstClr val="black"/>
                </a:solidFill>
                <a:latin typeface="Calibri" panose="020F0502020204030204"/>
              </a:rPr>
              <a:t>Check operator measurement collapses system onto </a:t>
            </a:r>
            <a:r>
              <a:rPr lang="en-US" sz="2400" dirty="0" err="1">
                <a:solidFill>
                  <a:prstClr val="black"/>
                </a:solidFill>
                <a:latin typeface="Calibri" panose="020F0502020204030204"/>
              </a:rPr>
              <a:t>codespace</a:t>
            </a:r>
            <a:r>
              <a:rPr lang="en-US" sz="2400" dirty="0">
                <a:solidFill>
                  <a:prstClr val="black"/>
                </a:solidFill>
                <a:latin typeface="Calibri" panose="020F0502020204030204"/>
              </a:rPr>
              <a:t> or an error space.</a:t>
            </a:r>
          </a:p>
          <a:p>
            <a:pPr marL="457200" indent="-457200">
              <a:buFont typeface="+mj-lt"/>
              <a:buAutoNum type="arabicPeriod"/>
            </a:pPr>
            <a:r>
              <a:rPr lang="en-US" sz="2400" dirty="0" err="1">
                <a:solidFill>
                  <a:prstClr val="black"/>
                </a:solidFill>
                <a:latin typeface="Calibri" panose="020F0502020204030204"/>
              </a:rPr>
              <a:t>Paulis</a:t>
            </a:r>
            <a:r>
              <a:rPr lang="en-US" sz="2400" dirty="0">
                <a:solidFill>
                  <a:prstClr val="black"/>
                </a:solidFill>
                <a:latin typeface="Calibri" panose="020F0502020204030204"/>
              </a:rPr>
              <a:t> are a basis for single-qubit operators</a:t>
            </a:r>
          </a:p>
          <a:p>
            <a:pPr lvl="1"/>
            <a:r>
              <a:rPr lang="en-US" sz="2400" dirty="0">
                <a:solidFill>
                  <a:prstClr val="black"/>
                </a:solidFill>
                <a:latin typeface="Calibri" panose="020F0502020204030204"/>
              </a:rPr>
              <a:t> </a:t>
            </a:r>
            <a:r>
              <a:rPr lang="en-US" sz="2400" dirty="0">
                <a:solidFill>
                  <a:prstClr val="black"/>
                </a:solidFill>
                <a:latin typeface="Calibri" panose="020F0502020204030204"/>
                <a:sym typeface="Wingdings" panose="05000000000000000000" pitchFamily="2" charset="2"/>
              </a:rPr>
              <a:t> General errors are </a:t>
            </a:r>
            <a:r>
              <a:rPr lang="en-US" sz="2400" dirty="0">
                <a:solidFill>
                  <a:srgbClr val="00B050"/>
                </a:solidFill>
                <a:latin typeface="Calibri" panose="020F0502020204030204"/>
                <a:sym typeface="Wingdings" panose="05000000000000000000" pitchFamily="2" charset="2"/>
              </a:rPr>
              <a:t>detectable</a:t>
            </a:r>
            <a:r>
              <a:rPr lang="en-US" sz="2400" dirty="0">
                <a:latin typeface="Calibri" panose="020F0502020204030204"/>
                <a:sym typeface="Wingdings" panose="05000000000000000000" pitchFamily="2" charset="2"/>
              </a:rPr>
              <a:t>!</a:t>
            </a:r>
            <a:endParaRPr lang="en-US" sz="2400" dirty="0">
              <a:latin typeface="Calibri" panose="020F0502020204030204"/>
            </a:endParaRPr>
          </a:p>
        </p:txBody>
      </p:sp>
      <p:pic>
        <p:nvPicPr>
          <p:cNvPr id="9218" name="Picture 2" descr="A Brief History of Superconducting Quantum Computing | Steven Girvin -  YouTube">
            <a:extLst>
              <a:ext uri="{FF2B5EF4-FFF2-40B4-BE49-F238E27FC236}">
                <a16:creationId xmlns:a16="http://schemas.microsoft.com/office/drawing/2014/main" id="{345F755E-307E-9D21-12B6-6BE4AB904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67" r="29333" b="10956"/>
          <a:stretch/>
        </p:blipFill>
        <p:spPr bwMode="auto">
          <a:xfrm>
            <a:off x="10991850" y="0"/>
            <a:ext cx="1200150" cy="1424890"/>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Sequential Access Storage 6">
            <a:extLst>
              <a:ext uri="{FF2B5EF4-FFF2-40B4-BE49-F238E27FC236}">
                <a16:creationId xmlns:a16="http://schemas.microsoft.com/office/drawing/2014/main" id="{13A208F4-EFE0-AB45-C3D4-94D4DC2D8FF1}"/>
              </a:ext>
            </a:extLst>
          </p:cNvPr>
          <p:cNvSpPr/>
          <p:nvPr/>
        </p:nvSpPr>
        <p:spPr>
          <a:xfrm>
            <a:off x="7981950" y="72690"/>
            <a:ext cx="3186373" cy="905371"/>
          </a:xfrm>
          <a:prstGeom prst="flowChartMagneticTap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Noise is continuous, but measured errors are discrete!</a:t>
            </a:r>
          </a:p>
        </p:txBody>
      </p:sp>
      <p:pic>
        <p:nvPicPr>
          <p:cNvPr id="12" name="Picture 11">
            <a:extLst>
              <a:ext uri="{FF2B5EF4-FFF2-40B4-BE49-F238E27FC236}">
                <a16:creationId xmlns:a16="http://schemas.microsoft.com/office/drawing/2014/main" id="{832FEC35-05E8-C985-A75D-046F27551255}"/>
              </a:ext>
            </a:extLst>
          </p:cNvPr>
          <p:cNvPicPr>
            <a:picLocks noChangeAspect="1"/>
          </p:cNvPicPr>
          <p:nvPr/>
        </p:nvPicPr>
        <p:blipFill>
          <a:blip r:embed="rId5"/>
          <a:stretch>
            <a:fillRect/>
          </a:stretch>
        </p:blipFill>
        <p:spPr>
          <a:xfrm>
            <a:off x="1218977" y="3709965"/>
            <a:ext cx="3968973" cy="764824"/>
          </a:xfrm>
          <a:prstGeom prst="rect">
            <a:avLst/>
          </a:prstGeom>
        </p:spPr>
      </p:pic>
      <p:sp>
        <p:nvSpPr>
          <p:cNvPr id="22" name="TextBox 21">
            <a:extLst>
              <a:ext uri="{FF2B5EF4-FFF2-40B4-BE49-F238E27FC236}">
                <a16:creationId xmlns:a16="http://schemas.microsoft.com/office/drawing/2014/main" id="{F87E6F97-3F76-BC1F-EB63-70011CE4C6F4}"/>
              </a:ext>
            </a:extLst>
          </p:cNvPr>
          <p:cNvSpPr txBox="1"/>
          <p:nvPr/>
        </p:nvSpPr>
        <p:spPr>
          <a:xfrm>
            <a:off x="28142" y="3179118"/>
            <a:ext cx="7502957"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Example</a:t>
            </a:r>
            <a:r>
              <a:rPr lang="en-US" sz="2400" dirty="0">
                <a:solidFill>
                  <a:prstClr val="black"/>
                </a:solidFill>
                <a:latin typeface="Calibri" panose="020F0502020204030204"/>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Z-axis rotation:</a:t>
            </a:r>
            <a:endParaRPr lang="en-US" dirty="0"/>
          </a:p>
        </p:txBody>
      </p:sp>
      <p:grpSp>
        <p:nvGrpSpPr>
          <p:cNvPr id="48" name="Group 47">
            <a:extLst>
              <a:ext uri="{FF2B5EF4-FFF2-40B4-BE49-F238E27FC236}">
                <a16:creationId xmlns:a16="http://schemas.microsoft.com/office/drawing/2014/main" id="{3D1248D7-0EDA-A969-96F1-2324C34F9CDC}"/>
              </a:ext>
            </a:extLst>
          </p:cNvPr>
          <p:cNvGrpSpPr/>
          <p:nvPr/>
        </p:nvGrpSpPr>
        <p:grpSpPr>
          <a:xfrm>
            <a:off x="7624268" y="1574800"/>
            <a:ext cx="4148021" cy="4014678"/>
            <a:chOff x="7910018" y="1625600"/>
            <a:chExt cx="4148021" cy="4014678"/>
          </a:xfrm>
        </p:grpSpPr>
        <p:sp>
          <p:nvSpPr>
            <p:cNvPr id="25" name="Rectangle 24">
              <a:extLst>
                <a:ext uri="{FF2B5EF4-FFF2-40B4-BE49-F238E27FC236}">
                  <a16:creationId xmlns:a16="http://schemas.microsoft.com/office/drawing/2014/main" id="{C2C52021-FAC0-80FE-FDFE-0CD596DD9A48}"/>
                </a:ext>
              </a:extLst>
            </p:cNvPr>
            <p:cNvSpPr/>
            <p:nvPr/>
          </p:nvSpPr>
          <p:spPr>
            <a:xfrm>
              <a:off x="7928185" y="1625600"/>
              <a:ext cx="90170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72DEE6C-508A-27E6-5B16-C1A1CFD3CED6}"/>
                </a:ext>
              </a:extLst>
            </p:cNvPr>
            <p:cNvSpPr/>
            <p:nvPr/>
          </p:nvSpPr>
          <p:spPr>
            <a:xfrm>
              <a:off x="8829885" y="2527300"/>
              <a:ext cx="90170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C6753B0-621F-DA10-B46F-5A3CDBCE1F39}"/>
                </a:ext>
              </a:extLst>
            </p:cNvPr>
            <p:cNvSpPr/>
            <p:nvPr/>
          </p:nvSpPr>
          <p:spPr>
            <a:xfrm>
              <a:off x="9737271" y="3429000"/>
              <a:ext cx="90170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B230ACF-7CE3-1A34-FD26-1AC8E5479601}"/>
                </a:ext>
              </a:extLst>
            </p:cNvPr>
            <p:cNvSpPr/>
            <p:nvPr/>
          </p:nvSpPr>
          <p:spPr>
            <a:xfrm>
              <a:off x="10638971" y="4330700"/>
              <a:ext cx="901700"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525CEB1-80D7-7FDA-EABE-A84BE53E5E31}"/>
                    </a:ext>
                  </a:extLst>
                </p:cNvPr>
                <p:cNvSpPr txBox="1"/>
                <p:nvPr/>
              </p:nvSpPr>
              <p:spPr>
                <a:xfrm>
                  <a:off x="7910018" y="1924461"/>
                  <a:ext cx="9198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0</m:t>
                                </m:r>
                              </m:e>
                              <m:sub>
                                <m:r>
                                  <a:rPr lang="en-US" b="0" i="1" smtClean="0">
                                    <a:solidFill>
                                      <a:schemeClr val="bg1"/>
                                    </a:solidFill>
                                    <a:latin typeface="Cambria Math" panose="02040503050406030204" pitchFamily="18" charset="0"/>
                                  </a:rPr>
                                  <m:t>𝐿</m:t>
                                </m:r>
                              </m:sub>
                            </m:sSub>
                          </m:e>
                        </m:d>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1</m:t>
                                </m:r>
                              </m:e>
                              <m:sub>
                                <m:r>
                                  <a:rPr lang="en-US" b="0" i="1" smtClean="0">
                                    <a:solidFill>
                                      <a:schemeClr val="bg1"/>
                                    </a:solidFill>
                                    <a:latin typeface="Cambria Math" panose="02040503050406030204" pitchFamily="18" charset="0"/>
                                  </a:rPr>
                                  <m:t>𝐿</m:t>
                                </m:r>
                              </m:sub>
                            </m:sSub>
                          </m:e>
                        </m:d>
                      </m:oMath>
                    </m:oMathPara>
                  </a14:m>
                  <a:endParaRPr lang="en-US" dirty="0">
                    <a:solidFill>
                      <a:schemeClr val="bg1"/>
                    </a:solidFill>
                  </a:endParaRPr>
                </a:p>
              </p:txBody>
            </p:sp>
          </mc:Choice>
          <mc:Fallback xmlns="">
            <p:sp>
              <p:nvSpPr>
                <p:cNvPr id="35" name="TextBox 34">
                  <a:extLst>
                    <a:ext uri="{FF2B5EF4-FFF2-40B4-BE49-F238E27FC236}">
                      <a16:creationId xmlns:a16="http://schemas.microsoft.com/office/drawing/2014/main" id="{D525CEB1-80D7-7FDA-EABE-A84BE53E5E31}"/>
                    </a:ext>
                  </a:extLst>
                </p:cNvPr>
                <p:cNvSpPr txBox="1">
                  <a:spLocks noRot="1" noChangeAspect="1" noMove="1" noResize="1" noEditPoints="1" noAdjustHandles="1" noChangeArrowheads="1" noChangeShapeType="1" noTextEdit="1"/>
                </p:cNvSpPr>
                <p:nvPr/>
              </p:nvSpPr>
              <p:spPr>
                <a:xfrm>
                  <a:off x="7910018" y="1924461"/>
                  <a:ext cx="919867" cy="276999"/>
                </a:xfrm>
                <a:prstGeom prst="rect">
                  <a:avLst/>
                </a:prstGeom>
                <a:blipFill>
                  <a:blip r:embed="rId6"/>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71FCEA9-DA40-0C27-8834-7D89E1CEDDFF}"/>
                    </a:ext>
                  </a:extLst>
                </p:cNvPr>
                <p:cNvSpPr txBox="1"/>
                <p:nvPr/>
              </p:nvSpPr>
              <p:spPr>
                <a:xfrm>
                  <a:off x="8798135" y="2826161"/>
                  <a:ext cx="9571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0</m:t>
                                </m:r>
                              </m:e>
                              <m:sub>
                                <m:r>
                                  <a:rPr lang="en-US" b="0" i="1" smtClean="0">
                                    <a:solidFill>
                                      <a:schemeClr val="bg1"/>
                                    </a:solidFill>
                                    <a:latin typeface="Cambria Math" panose="02040503050406030204" pitchFamily="18" charset="0"/>
                                  </a:rPr>
                                  <m:t>𝑋</m:t>
                                </m:r>
                              </m:sub>
                            </m:sSub>
                          </m:e>
                        </m:d>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1</m:t>
                                </m:r>
                              </m:e>
                              <m:sub>
                                <m:r>
                                  <a:rPr lang="en-US" b="0" i="1" smtClean="0">
                                    <a:solidFill>
                                      <a:schemeClr val="bg1"/>
                                    </a:solidFill>
                                    <a:latin typeface="Cambria Math" panose="02040503050406030204" pitchFamily="18" charset="0"/>
                                  </a:rPr>
                                  <m:t>𝑋</m:t>
                                </m:r>
                              </m:sub>
                            </m:sSub>
                          </m:e>
                        </m:d>
                      </m:oMath>
                    </m:oMathPara>
                  </a14:m>
                  <a:endParaRPr lang="en-US" dirty="0">
                    <a:solidFill>
                      <a:schemeClr val="bg1"/>
                    </a:solidFill>
                  </a:endParaRPr>
                </a:p>
              </p:txBody>
            </p:sp>
          </mc:Choice>
          <mc:Fallback xmlns="">
            <p:sp>
              <p:nvSpPr>
                <p:cNvPr id="37" name="TextBox 36">
                  <a:extLst>
                    <a:ext uri="{FF2B5EF4-FFF2-40B4-BE49-F238E27FC236}">
                      <a16:creationId xmlns:a16="http://schemas.microsoft.com/office/drawing/2014/main" id="{371FCEA9-DA40-0C27-8834-7D89E1CEDDFF}"/>
                    </a:ext>
                  </a:extLst>
                </p:cNvPr>
                <p:cNvSpPr txBox="1">
                  <a:spLocks noRot="1" noChangeAspect="1" noMove="1" noResize="1" noEditPoints="1" noAdjustHandles="1" noChangeArrowheads="1" noChangeShapeType="1" noTextEdit="1"/>
                </p:cNvSpPr>
                <p:nvPr/>
              </p:nvSpPr>
              <p:spPr>
                <a:xfrm>
                  <a:off x="8798135" y="2826161"/>
                  <a:ext cx="957120" cy="276999"/>
                </a:xfrm>
                <a:prstGeom prst="rect">
                  <a:avLst/>
                </a:prstGeom>
                <a:blipFill>
                  <a:blip r:embed="rId7"/>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5FD6905-57D3-0DA0-7F3D-3B2DB8ADBD23}"/>
                    </a:ext>
                  </a:extLst>
                </p:cNvPr>
                <p:cNvSpPr txBox="1"/>
                <p:nvPr/>
              </p:nvSpPr>
              <p:spPr>
                <a:xfrm>
                  <a:off x="9709137" y="3727861"/>
                  <a:ext cx="9428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0</m:t>
                                </m:r>
                              </m:e>
                              <m:sub>
                                <m:r>
                                  <a:rPr lang="en-US" b="0" i="1" smtClean="0">
                                    <a:solidFill>
                                      <a:schemeClr val="bg1"/>
                                    </a:solidFill>
                                    <a:latin typeface="Cambria Math" panose="02040503050406030204" pitchFamily="18" charset="0"/>
                                  </a:rPr>
                                  <m:t>𝑍</m:t>
                                </m:r>
                              </m:sub>
                            </m:sSub>
                          </m:e>
                        </m:d>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1</m:t>
                                </m:r>
                              </m:e>
                              <m:sub>
                                <m:r>
                                  <a:rPr lang="en-US" b="0" i="1" smtClean="0">
                                    <a:solidFill>
                                      <a:schemeClr val="bg1"/>
                                    </a:solidFill>
                                    <a:latin typeface="Cambria Math" panose="02040503050406030204" pitchFamily="18" charset="0"/>
                                  </a:rPr>
                                  <m:t>𝑍</m:t>
                                </m:r>
                              </m:sub>
                            </m:sSub>
                          </m:e>
                        </m:d>
                      </m:oMath>
                    </m:oMathPara>
                  </a14:m>
                  <a:endParaRPr lang="en-US" dirty="0">
                    <a:solidFill>
                      <a:schemeClr val="bg1"/>
                    </a:solidFill>
                  </a:endParaRPr>
                </a:p>
              </p:txBody>
            </p:sp>
          </mc:Choice>
          <mc:Fallback xmlns="">
            <p:sp>
              <p:nvSpPr>
                <p:cNvPr id="39" name="TextBox 38">
                  <a:extLst>
                    <a:ext uri="{FF2B5EF4-FFF2-40B4-BE49-F238E27FC236}">
                      <a16:creationId xmlns:a16="http://schemas.microsoft.com/office/drawing/2014/main" id="{D5FD6905-57D3-0DA0-7F3D-3B2DB8ADBD23}"/>
                    </a:ext>
                  </a:extLst>
                </p:cNvPr>
                <p:cNvSpPr txBox="1">
                  <a:spLocks noRot="1" noChangeAspect="1" noMove="1" noResize="1" noEditPoints="1" noAdjustHandles="1" noChangeArrowheads="1" noChangeShapeType="1" noTextEdit="1"/>
                </p:cNvSpPr>
                <p:nvPr/>
              </p:nvSpPr>
              <p:spPr>
                <a:xfrm>
                  <a:off x="9709137" y="3727861"/>
                  <a:ext cx="942886"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B09684E-15AF-F57B-DE43-F797DCA577B4}"/>
                    </a:ext>
                  </a:extLst>
                </p:cNvPr>
                <p:cNvSpPr txBox="1"/>
                <p:nvPr/>
              </p:nvSpPr>
              <p:spPr>
                <a:xfrm>
                  <a:off x="10620804" y="4639029"/>
                  <a:ext cx="946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0</m:t>
                                </m:r>
                              </m:e>
                              <m:sub>
                                <m:r>
                                  <a:rPr lang="en-US" b="0" i="1" smtClean="0">
                                    <a:solidFill>
                                      <a:schemeClr val="bg1"/>
                                    </a:solidFill>
                                    <a:latin typeface="Cambria Math" panose="02040503050406030204" pitchFamily="18" charset="0"/>
                                  </a:rPr>
                                  <m:t>𝑌</m:t>
                                </m:r>
                              </m:sub>
                            </m:sSub>
                          </m:e>
                        </m:d>
                        <m:r>
                          <a:rPr lang="en-US" b="0" i="1" smtClean="0">
                            <a:solidFill>
                              <a:schemeClr val="bg1"/>
                            </a:solidFill>
                            <a:latin typeface="Cambria Math" panose="02040503050406030204" pitchFamily="18" charset="0"/>
                          </a:rPr>
                          <m:t>,</m:t>
                        </m:r>
                        <m:d>
                          <m:dPr>
                            <m:begChr m:val="|"/>
                            <m:endChr m:val="⟩"/>
                            <m:ctrlPr>
                              <a:rPr lang="en-US" b="0" i="1" smtClean="0">
                                <a:solidFill>
                                  <a:schemeClr val="bg1"/>
                                </a:solidFill>
                                <a:latin typeface="Cambria Math" panose="02040503050406030204" pitchFamily="18" charset="0"/>
                              </a:rPr>
                            </m:ctrlPr>
                          </m:dPr>
                          <m:e>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1</m:t>
                                </m:r>
                              </m:e>
                              <m:sub>
                                <m:r>
                                  <a:rPr lang="en-US" b="0" i="1" smtClean="0">
                                    <a:solidFill>
                                      <a:schemeClr val="bg1"/>
                                    </a:solidFill>
                                    <a:latin typeface="Cambria Math" panose="02040503050406030204" pitchFamily="18" charset="0"/>
                                  </a:rPr>
                                  <m:t>𝑌</m:t>
                                </m:r>
                              </m:sub>
                            </m:sSub>
                          </m:e>
                        </m:d>
                      </m:oMath>
                    </m:oMathPara>
                  </a14:m>
                  <a:endParaRPr lang="en-US" dirty="0">
                    <a:solidFill>
                      <a:schemeClr val="bg1"/>
                    </a:solidFill>
                  </a:endParaRPr>
                </a:p>
              </p:txBody>
            </p:sp>
          </mc:Choice>
          <mc:Fallback xmlns="">
            <p:sp>
              <p:nvSpPr>
                <p:cNvPr id="43" name="TextBox 42">
                  <a:extLst>
                    <a:ext uri="{FF2B5EF4-FFF2-40B4-BE49-F238E27FC236}">
                      <a16:creationId xmlns:a16="http://schemas.microsoft.com/office/drawing/2014/main" id="{BB09684E-15AF-F57B-DE43-F797DCA577B4}"/>
                    </a:ext>
                  </a:extLst>
                </p:cNvPr>
                <p:cNvSpPr txBox="1">
                  <a:spLocks noRot="1" noChangeAspect="1" noMove="1" noResize="1" noEditPoints="1" noAdjustHandles="1" noChangeArrowheads="1" noChangeShapeType="1" noTextEdit="1"/>
                </p:cNvSpPr>
                <p:nvPr/>
              </p:nvSpPr>
              <p:spPr>
                <a:xfrm>
                  <a:off x="10620804" y="4639029"/>
                  <a:ext cx="946092" cy="276999"/>
                </a:xfrm>
                <a:prstGeom prst="rect">
                  <a:avLst/>
                </a:prstGeom>
                <a:blipFill>
                  <a:blip r:embed="rId9"/>
                  <a:stretch>
                    <a:fillRect b="-15556"/>
                  </a:stretch>
                </a:blipFill>
              </p:spPr>
              <p:txBody>
                <a:bodyPr/>
                <a:lstStyle/>
                <a:p>
                  <a:r>
                    <a:rPr lang="en-US">
                      <a:noFill/>
                    </a:rPr>
                    <a:t> </a:t>
                  </a:r>
                </a:p>
              </p:txBody>
            </p:sp>
          </mc:Fallback>
        </mc:AlternateContent>
        <p:pic>
          <p:nvPicPr>
            <p:cNvPr id="47" name="Picture 46">
              <a:extLst>
                <a:ext uri="{FF2B5EF4-FFF2-40B4-BE49-F238E27FC236}">
                  <a16:creationId xmlns:a16="http://schemas.microsoft.com/office/drawing/2014/main" id="{77F1CF32-E97C-5803-4540-5B177F905713}"/>
                </a:ext>
              </a:extLst>
            </p:cNvPr>
            <p:cNvPicPr>
              <a:picLocks noChangeAspect="1"/>
            </p:cNvPicPr>
            <p:nvPr/>
          </p:nvPicPr>
          <p:blipFill>
            <a:blip r:embed="rId10"/>
            <a:stretch>
              <a:fillRect/>
            </a:stretch>
          </p:blipFill>
          <p:spPr>
            <a:xfrm>
              <a:off x="11595613" y="5267896"/>
              <a:ext cx="462426" cy="372382"/>
            </a:xfrm>
            <a:prstGeom prst="rect">
              <a:avLst/>
            </a:prstGeom>
          </p:spPr>
        </p:pic>
      </p:grpSp>
      <p:grpSp>
        <p:nvGrpSpPr>
          <p:cNvPr id="60" name="Group 59">
            <a:extLst>
              <a:ext uri="{FF2B5EF4-FFF2-40B4-BE49-F238E27FC236}">
                <a16:creationId xmlns:a16="http://schemas.microsoft.com/office/drawing/2014/main" id="{B24E093C-F47C-1EA4-C388-C3DCE6CC9FF0}"/>
              </a:ext>
            </a:extLst>
          </p:cNvPr>
          <p:cNvGrpSpPr/>
          <p:nvPr/>
        </p:nvGrpSpPr>
        <p:grpSpPr>
          <a:xfrm>
            <a:off x="7633351" y="1564881"/>
            <a:ext cx="2719870" cy="2715019"/>
            <a:chOff x="7633351" y="1564881"/>
            <a:chExt cx="2719870" cy="2715019"/>
          </a:xfrm>
        </p:grpSpPr>
        <p:sp>
          <p:nvSpPr>
            <p:cNvPr id="53" name="Rectangle 52">
              <a:extLst>
                <a:ext uri="{FF2B5EF4-FFF2-40B4-BE49-F238E27FC236}">
                  <a16:creationId xmlns:a16="http://schemas.microsoft.com/office/drawing/2014/main" id="{69AAE32F-7EBA-42B7-A724-5A24C79F684C}"/>
                </a:ext>
              </a:extLst>
            </p:cNvPr>
            <p:cNvSpPr/>
            <p:nvPr/>
          </p:nvSpPr>
          <p:spPr>
            <a:xfrm>
              <a:off x="7633351" y="3378200"/>
              <a:ext cx="901700" cy="901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F070B59-F14C-B7E9-F21C-29E5883284BE}"/>
                </a:ext>
              </a:extLst>
            </p:cNvPr>
            <p:cNvSpPr/>
            <p:nvPr/>
          </p:nvSpPr>
          <p:spPr>
            <a:xfrm>
              <a:off x="9451521" y="1564881"/>
              <a:ext cx="901700" cy="901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F278166-CB14-BCB0-8163-A20D6C4D373D}"/>
                </a:ext>
              </a:extLst>
            </p:cNvPr>
            <p:cNvSpPr/>
            <p:nvPr/>
          </p:nvSpPr>
          <p:spPr>
            <a:xfrm>
              <a:off x="7642435" y="1569842"/>
              <a:ext cx="901700" cy="901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712866A-2260-B61D-36B0-524CCCDB7DA3}"/>
                </a:ext>
              </a:extLst>
            </p:cNvPr>
            <p:cNvSpPr/>
            <p:nvPr/>
          </p:nvSpPr>
          <p:spPr>
            <a:xfrm>
              <a:off x="9445835" y="3378200"/>
              <a:ext cx="901700" cy="901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48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7045</TotalTime>
  <Words>3802</Words>
  <Application>Microsoft Office PowerPoint</Application>
  <PresentationFormat>Widescreen</PresentationFormat>
  <Paragraphs>562</Paragraphs>
  <Slides>30</Slides>
  <Notes>11</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Cambria Math</vt:lpstr>
      <vt:lpstr>Source Sans Pro</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V Albert</dc:creator>
  <cp:lastModifiedBy>Victor V Albert</cp:lastModifiedBy>
  <cp:revision>310</cp:revision>
  <cp:lastPrinted>2022-09-15T14:12:35Z</cp:lastPrinted>
  <dcterms:created xsi:type="dcterms:W3CDTF">2022-09-08T19:35:26Z</dcterms:created>
  <dcterms:modified xsi:type="dcterms:W3CDTF">2023-06-05T18:17:48Z</dcterms:modified>
</cp:coreProperties>
</file>