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2" r:id="rId1"/>
  </p:sldMasterIdLst>
  <p:notesMasterIdLst>
    <p:notesMasterId r:id="rId60"/>
  </p:notesMasterIdLst>
  <p:handoutMasterIdLst>
    <p:handoutMasterId r:id="rId61"/>
  </p:handoutMasterIdLst>
  <p:sldIdLst>
    <p:sldId id="683" r:id="rId2"/>
    <p:sldId id="747" r:id="rId3"/>
    <p:sldId id="883" r:id="rId4"/>
    <p:sldId id="885" r:id="rId5"/>
    <p:sldId id="887" r:id="rId6"/>
    <p:sldId id="685" r:id="rId7"/>
    <p:sldId id="888" r:id="rId8"/>
    <p:sldId id="897" r:id="rId9"/>
    <p:sldId id="898" r:id="rId10"/>
    <p:sldId id="597" r:id="rId11"/>
    <p:sldId id="598" r:id="rId12"/>
    <p:sldId id="879" r:id="rId13"/>
    <p:sldId id="941" r:id="rId14"/>
    <p:sldId id="942" r:id="rId15"/>
    <p:sldId id="601" r:id="rId16"/>
    <p:sldId id="748" r:id="rId17"/>
    <p:sldId id="698" r:id="rId18"/>
    <p:sldId id="749" r:id="rId19"/>
    <p:sldId id="940" r:id="rId20"/>
    <p:sldId id="877" r:id="rId21"/>
    <p:sldId id="930" r:id="rId22"/>
    <p:sldId id="607" r:id="rId23"/>
    <p:sldId id="738" r:id="rId24"/>
    <p:sldId id="761" r:id="rId25"/>
    <p:sldId id="911" r:id="rId26"/>
    <p:sldId id="912" r:id="rId27"/>
    <p:sldId id="913" r:id="rId28"/>
    <p:sldId id="928" r:id="rId29"/>
    <p:sldId id="615" r:id="rId30"/>
    <p:sldId id="910" r:id="rId31"/>
    <p:sldId id="944" r:id="rId32"/>
    <p:sldId id="890" r:id="rId33"/>
    <p:sldId id="943" r:id="rId34"/>
    <p:sldId id="931" r:id="rId35"/>
    <p:sldId id="902" r:id="rId36"/>
    <p:sldId id="905" r:id="rId37"/>
    <p:sldId id="903" r:id="rId38"/>
    <p:sldId id="906" r:id="rId39"/>
    <p:sldId id="932" r:id="rId40"/>
    <p:sldId id="872" r:id="rId41"/>
    <p:sldId id="873" r:id="rId42"/>
    <p:sldId id="717" r:id="rId43"/>
    <p:sldId id="774" r:id="rId44"/>
    <p:sldId id="939" r:id="rId45"/>
    <p:sldId id="742" r:id="rId46"/>
    <p:sldId id="875" r:id="rId47"/>
    <p:sldId id="945" r:id="rId48"/>
    <p:sldId id="874" r:id="rId49"/>
    <p:sldId id="946" r:id="rId50"/>
    <p:sldId id="924" r:id="rId51"/>
    <p:sldId id="735" r:id="rId52"/>
    <p:sldId id="925" r:id="rId53"/>
    <p:sldId id="926" r:id="rId54"/>
    <p:sldId id="927" r:id="rId55"/>
    <p:sldId id="922" r:id="rId56"/>
    <p:sldId id="921" r:id="rId57"/>
    <p:sldId id="880" r:id="rId58"/>
    <p:sldId id="741" r:id="rId59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F6E3"/>
    <a:srgbClr val="D6D600"/>
    <a:srgbClr val="CEFBA2"/>
    <a:srgbClr val="53A448"/>
    <a:srgbClr val="00CC66"/>
    <a:srgbClr val="0091E8"/>
    <a:srgbClr val="6ACFE3"/>
    <a:srgbClr val="6AE3AA"/>
    <a:srgbClr val="DAFFAC"/>
    <a:srgbClr val="D2F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7"/>
    <p:restoredTop sz="94763" autoAdjust="0"/>
  </p:normalViewPr>
  <p:slideViewPr>
    <p:cSldViewPr snapToGrid="0">
      <p:cViewPr varScale="1">
        <p:scale>
          <a:sx n="128" d="100"/>
          <a:sy n="128" d="100"/>
        </p:scale>
        <p:origin x="1464" y="184"/>
      </p:cViewPr>
      <p:guideLst>
        <p:guide orient="horz" pos="168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183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6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99269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Times New Roman"/>
        <a:cs typeface="Times New Roman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Times New Roman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Times New Roman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Times New Roman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Times New Roman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5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12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3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83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54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82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49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75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45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21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78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01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7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4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2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5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4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0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2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tomated Planning and Acting">
            <a:extLst>
              <a:ext uri="{FF2B5EF4-FFF2-40B4-BE49-F238E27FC236}">
                <a16:creationId xmlns:a16="http://schemas.microsoft.com/office/drawing/2014/main" id="{030B226B-51C4-FB4C-9268-8D260456A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92434"/>
            <a:ext cx="3136099" cy="451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103" y="1828800"/>
            <a:ext cx="8385364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99" y="4343400"/>
            <a:ext cx="8385365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11951" y="155962"/>
            <a:ext cx="204491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2F632069-14E1-8446-92A8-22B2743EF94E}" type="datetime4">
              <a:rPr lang="en-US" sz="12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April 21, 2022</a:t>
            </a:fld>
            <a:endParaRPr lang="en-US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805446" y="46807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67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309374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48487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560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85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97015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024467" y="1"/>
            <a:ext cx="11065935" cy="76200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38" marR="40638" algn="r" defTabSz="914367">
              <a:defRPr sz="3516" b="1">
                <a:uFill>
                  <a:solidFill>
                    <a:srgbClr val="FF26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74134" y="939800"/>
            <a:ext cx="11582401" cy="5791200"/>
          </a:xfrm>
          <a:prstGeom prst="rect">
            <a:avLst/>
          </a:prstGeom>
        </p:spPr>
        <p:txBody>
          <a:bodyPr lIns="72248" tIns="72248" rIns="72248" bIns="72248"/>
          <a:lstStyle>
            <a:lvl1pPr marL="355771" marR="40638" indent="-327197" defTabSz="914367">
              <a:buClrTx/>
              <a:buFont typeface="Lucida Grande"/>
              <a:buChar char="‣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22696" marR="40638" indent="-272664" defTabSz="914367">
              <a:buClrTx/>
              <a:buFontTx/>
              <a:buChar char="•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889620" marR="40638" indent="-218131" defTabSz="914367">
              <a:buClrTx/>
              <a:buFontTx/>
              <a:buChar char="-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193856" marR="40638" indent="-227699" defTabSz="914367">
              <a:buClrTx/>
              <a:buFontTx/>
              <a:buChar char="•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1488525" marR="40638" indent="-227699" defTabSz="914367">
              <a:buClrTx/>
              <a:buFontTx/>
              <a:buChar char="-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1800465" y="6588323"/>
            <a:ext cx="299411" cy="244476"/>
          </a:xfrm>
          <a:prstGeom prst="rect">
            <a:avLst/>
          </a:prstGeom>
        </p:spPr>
        <p:txBody>
          <a:bodyPr lIns="72248" tIns="72248" rIns="72248" bIns="72248"/>
          <a:lstStyle>
            <a:lvl1pPr defTabSz="584179">
              <a:defRPr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97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5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cs.umd.edu/users/nau/apa/slides/errata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Calibri"/>
              </a:rPr>
              <a:t>Chapter 6</a:t>
            </a: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 </a:t>
            </a: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Deliberation with Probabilistic </a:t>
            </a: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Domain Models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Dana S. Nau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104762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">
            <a:extLst>
              <a:ext uri="{FF2B5EF4-FFF2-40B4-BE49-F238E27FC236}">
                <a16:creationId xmlns:a16="http://schemas.microsoft.com/office/drawing/2014/main" id="{41FD6FE3-78C0-B642-8D85-CF731D675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30275"/>
            <a:ext cx="9343688" cy="50995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tabLst>
                <a:tab pos="3887788" algn="l"/>
              </a:tabLst>
            </a:pPr>
            <a:r>
              <a:rPr lang="en-US" kern="0" dirty="0">
                <a:latin typeface="Times New Roman" charset="0"/>
                <a:cs typeface="Times New Roman"/>
              </a:rPr>
              <a:t>A solution is </a:t>
            </a:r>
            <a:r>
              <a:rPr lang="en-US" i="1" kern="0" dirty="0">
                <a:latin typeface="Times New Roman" charset="0"/>
                <a:cs typeface="Times New Roman"/>
              </a:rPr>
              <a:t>safe</a:t>
            </a:r>
            <a:r>
              <a:rPr lang="en-US" kern="0" dirty="0">
                <a:latin typeface="Times New Roman" charset="0"/>
                <a:cs typeface="Times New Roman"/>
              </a:rPr>
              <a:t> if  </a:t>
            </a:r>
            <a:r>
              <a:rPr lang="en-US" kern="0" dirty="0" err="1">
                <a:latin typeface="Times New Roman" charset="0"/>
                <a:ea typeface="Times New Roman"/>
              </a:rPr>
              <a:t>Pr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(</a:t>
            </a:r>
            <a:r>
              <a:rPr lang="en-US" i="1" kern="0" dirty="0">
                <a:latin typeface="Times New Roman" charset="0"/>
                <a:ea typeface="Times New Roman"/>
              </a:rPr>
              <a:t>S</a:t>
            </a:r>
            <a:r>
              <a:rPr lang="en-US" i="1" kern="0" baseline="-25000" dirty="0">
                <a:latin typeface="Times New Roman" charset="0"/>
                <a:ea typeface="Times New Roman"/>
              </a:rPr>
              <a:t>g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|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π) = 1</a:t>
            </a:r>
          </a:p>
          <a:p>
            <a:pPr marL="0" indent="0">
              <a:buFont typeface="System Font Regular"/>
              <a:buNone/>
              <a:tabLst>
                <a:tab pos="3887788" algn="l"/>
              </a:tabLst>
            </a:pPr>
            <a:endParaRPr lang="en-US" kern="0" dirty="0">
              <a:latin typeface="Times New Roman" charset="0"/>
              <a:cs typeface="Times New Roman"/>
            </a:endParaRPr>
          </a:p>
          <a:p>
            <a:pPr marL="0" indent="0">
              <a:buFont typeface="System Font Regular"/>
              <a:buNone/>
              <a:tabLst>
                <a:tab pos="3887788" algn="l"/>
              </a:tabLst>
            </a:pPr>
            <a:endParaRPr lang="en-US" kern="0" dirty="0">
              <a:latin typeface="Times New Roman" charset="0"/>
              <a:cs typeface="Times New Roman"/>
            </a:endParaRPr>
          </a:p>
          <a:p>
            <a:pPr marL="0" indent="0">
              <a:buFont typeface="System Font Regular"/>
              <a:buNone/>
              <a:tabLst>
                <a:tab pos="3887788" algn="l"/>
              </a:tabLst>
            </a:pPr>
            <a:endParaRPr lang="en-US" kern="0" dirty="0">
              <a:latin typeface="Times New Roman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An </a:t>
            </a:r>
            <a:r>
              <a:rPr lang="en-US" i="1" kern="0" dirty="0">
                <a:latin typeface="Times New Roman" charset="0"/>
                <a:ea typeface="Times New Roman"/>
                <a:cs typeface="Times New Roman"/>
              </a:rPr>
              <a:t>acyclic</a:t>
            </a: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 safe solution:</a:t>
            </a:r>
          </a:p>
          <a:p>
            <a:pPr lvl="1">
              <a:tabLst>
                <a:tab pos="3887788" algn="l"/>
              </a:tabLst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cs typeface="Times New Roman"/>
              </a:rPr>
              <a:t>π</a:t>
            </a:r>
            <a:r>
              <a:rPr lang="en-US" kern="0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cs typeface="Times New Roman"/>
              </a:rPr>
              <a:t>2 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cs typeface="Times New Roman"/>
              </a:rPr>
              <a:t>=</a:t>
            </a:r>
            <a:r>
              <a:rPr lang="en-US" kern="0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cs typeface="Times New Roman"/>
              </a:rPr>
              <a:t> 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cs typeface="Times New Roman"/>
              </a:rPr>
              <a:t>{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(d1,</a:t>
            </a:r>
            <a:r>
              <a:rPr lang="en-US" kern="0" baseline="-2500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 </a:t>
            </a:r>
            <a:r>
              <a:rPr lang="is-I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m12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), (</a:t>
            </a:r>
            <a:r>
              <a:rPr lang="is-I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d2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,</a:t>
            </a:r>
            <a:r>
              <a:rPr lang="en-US" kern="0" baseline="-2500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 </a:t>
            </a:r>
            <a:r>
              <a:rPr lang="is-I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m23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), (d3,</a:t>
            </a:r>
            <a:r>
              <a:rPr lang="en-US" kern="0" baseline="-2500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 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m34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),</a:t>
            </a:r>
            <a:b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</a:b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          (d5,</a:t>
            </a:r>
            <a:r>
              <a:rPr lang="en-US" kern="0" baseline="-2500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 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/>
              </a:rPr>
              <a:t>m54)</a:t>
            </a:r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cs typeface="Times New Roman"/>
              </a:rPr>
              <a:t>}</a:t>
            </a:r>
            <a:br>
              <a:rPr lang="en-US" kern="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cs typeface="Times New Roman"/>
              </a:rPr>
            </a:br>
            <a:endParaRPr lang="en-US" kern="0" dirty="0">
              <a:solidFill>
                <a:schemeClr val="accent1">
                  <a:lumMod val="50000"/>
                </a:schemeClr>
              </a:solidFill>
              <a:latin typeface="Times New Roman" charset="0"/>
              <a:cs typeface="Times New Roman" charset="0"/>
            </a:endParaRPr>
          </a:p>
          <a:p>
            <a:pPr>
              <a:tabLst>
                <a:tab pos="3887788" algn="l"/>
              </a:tabLst>
            </a:pPr>
            <a:endParaRPr lang="en-US" i="1" kern="0" dirty="0">
              <a:latin typeface="Times New Roman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i="1" kern="0" dirty="0">
                <a:latin typeface="Times New Roman" charset="0"/>
                <a:cs typeface="Times New Roman"/>
              </a:rPr>
              <a:t>H</a:t>
            </a:r>
            <a:r>
              <a:rPr lang="en-US" kern="0" dirty="0">
                <a:latin typeface="Times New Roman" charset="0"/>
                <a:cs typeface="Times New Roman"/>
              </a:rPr>
              <a:t>(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</a:t>
            </a:r>
            <a:r>
              <a:rPr lang="en-US" kern="0" baseline="-25000" dirty="0">
                <a:latin typeface="Times New Roman" charset="0"/>
                <a:cs typeface="Times New Roman"/>
              </a:rPr>
              <a:t>2</a:t>
            </a:r>
            <a:r>
              <a:rPr lang="en-US" kern="0" dirty="0">
                <a:latin typeface="Times New Roman" charset="0"/>
                <a:cs typeface="Times New Roman"/>
              </a:rPr>
              <a:t>) contains two histories:</a:t>
            </a:r>
            <a:endParaRPr lang="en-US" kern="0" dirty="0">
              <a:latin typeface="Times New Roman" charset="0"/>
              <a:cs typeface="Times New Roman" charset="0"/>
            </a:endParaRPr>
          </a:p>
          <a:p>
            <a:pPr lvl="1">
              <a:tabLst>
                <a:tab pos="3190875" algn="l"/>
              </a:tabLst>
            </a:pPr>
            <a:r>
              <a:rPr lang="el-GR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1</a:t>
            </a:r>
            <a:r>
              <a:rPr lang="en-US" kern="0" dirty="0">
                <a:latin typeface="Times New Roman" charset="0"/>
                <a:cs typeface="Times New Roman"/>
              </a:rPr>
              <a:t> = </a:t>
            </a:r>
            <a:r>
              <a:rPr lang="en-US" kern="0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kern="0" dirty="0">
                <a:latin typeface="Calibri"/>
                <a:cs typeface="Times New Roman"/>
              </a:rPr>
              <a:t>d1, </a:t>
            </a:r>
            <a:r>
              <a:rPr lang="is-IS" kern="0" dirty="0">
                <a:latin typeface="Calibri"/>
                <a:cs typeface="Times New Roman"/>
              </a:rPr>
              <a:t>d2</a:t>
            </a:r>
            <a:r>
              <a:rPr lang="en-US" kern="0" dirty="0">
                <a:latin typeface="Calibri"/>
                <a:cs typeface="Times New Roman"/>
              </a:rPr>
              <a:t>, d3, d4</a:t>
            </a:r>
            <a:r>
              <a:rPr lang="en-US" kern="0" dirty="0">
                <a:latin typeface="Calibri"/>
                <a:cs typeface="Times New Roman"/>
                <a:sym typeface="Symbol" charset="0"/>
              </a:rPr>
              <a:t>⟩	</a:t>
            </a:r>
            <a:r>
              <a:rPr lang="en-US" kern="0" dirty="0" err="1">
                <a:latin typeface="Times New Roman" charset="0"/>
                <a:ea typeface="Times New Roman"/>
              </a:rPr>
              <a:t>Pr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kern="0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  <a:sym typeface="Symbol" charset="0"/>
              </a:rPr>
              <a:t>1</a:t>
            </a:r>
            <a:r>
              <a:rPr lang="en-US" i="1" kern="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| 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</a:t>
            </a:r>
            <a:r>
              <a:rPr lang="en-US" kern="0" baseline="-25000" dirty="0">
                <a:latin typeface="Times New Roman" charset="0"/>
                <a:cs typeface="Times New Roman"/>
              </a:rPr>
              <a:t>2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) = 1×.8×1 = .8</a:t>
            </a:r>
            <a:endParaRPr lang="en-US" i="1" kern="0" dirty="0">
              <a:latin typeface="Times New Roman" charset="0"/>
              <a:cs typeface="Times New Roman"/>
            </a:endParaRPr>
          </a:p>
          <a:p>
            <a:pPr lvl="1">
              <a:tabLst>
                <a:tab pos="3190875" algn="l"/>
              </a:tabLst>
            </a:pPr>
            <a:r>
              <a:rPr lang="el-GR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4</a:t>
            </a:r>
            <a:r>
              <a:rPr lang="en-US" kern="0" dirty="0">
                <a:latin typeface="Times New Roman" charset="0"/>
                <a:cs typeface="Times New Roman"/>
              </a:rPr>
              <a:t> = </a:t>
            </a:r>
            <a:r>
              <a:rPr lang="en-US" kern="0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kern="0" dirty="0">
                <a:latin typeface="Calibri"/>
                <a:cs typeface="Times New Roman"/>
              </a:rPr>
              <a:t>d1, </a:t>
            </a:r>
            <a:r>
              <a:rPr lang="is-IS" kern="0" dirty="0">
                <a:latin typeface="Calibri"/>
                <a:cs typeface="Times New Roman"/>
              </a:rPr>
              <a:t>d2</a:t>
            </a:r>
            <a:r>
              <a:rPr lang="en-US" kern="0" dirty="0">
                <a:latin typeface="Calibri"/>
                <a:cs typeface="Times New Roman"/>
              </a:rPr>
              <a:t>, d5, d4</a:t>
            </a:r>
            <a:r>
              <a:rPr lang="en-US" kern="0" dirty="0">
                <a:latin typeface="Calibri"/>
                <a:cs typeface="Times New Roman"/>
                <a:sym typeface="Symbol" charset="0"/>
              </a:rPr>
              <a:t>⟩	</a:t>
            </a:r>
            <a:r>
              <a:rPr lang="en-US" kern="0" dirty="0" err="1">
                <a:latin typeface="Times New Roman" charset="0"/>
                <a:ea typeface="Times New Roman"/>
              </a:rPr>
              <a:t>Pr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kern="0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  <a:sym typeface="Symbol" charset="0"/>
              </a:rPr>
              <a:t>4</a:t>
            </a:r>
            <a:r>
              <a:rPr lang="en-US" i="1" kern="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| 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</a:t>
            </a:r>
            <a:r>
              <a:rPr lang="en-US" kern="0" baseline="-25000" dirty="0">
                <a:latin typeface="Times New Roman" charset="0"/>
                <a:cs typeface="Times New Roman"/>
              </a:rPr>
              <a:t>2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) = 1×.2×1 = .2</a:t>
            </a:r>
          </a:p>
          <a:p>
            <a:pPr lvl="1">
              <a:tabLst>
                <a:tab pos="3887788" algn="l"/>
              </a:tabLst>
            </a:pPr>
            <a:endParaRPr lang="en-US" i="1" kern="0" dirty="0">
              <a:latin typeface="Times New Roman" charset="0"/>
              <a:cs typeface="Times New Roman"/>
              <a:sym typeface="Symbol" charset="0"/>
            </a:endParaRPr>
          </a:p>
          <a:p>
            <a:pPr>
              <a:tabLst>
                <a:tab pos="3887788" algn="l"/>
              </a:tabLst>
            </a:pPr>
            <a:r>
              <a:rPr lang="en-US" kern="0" dirty="0" err="1">
                <a:latin typeface="Times New Roman" charset="0"/>
                <a:ea typeface="Times New Roman"/>
              </a:rPr>
              <a:t>Pr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(</a:t>
            </a:r>
            <a:r>
              <a:rPr lang="en-US" i="1" kern="0" dirty="0">
                <a:latin typeface="Times New Roman" charset="0"/>
                <a:ea typeface="Times New Roman"/>
              </a:rPr>
              <a:t>S</a:t>
            </a:r>
            <a:r>
              <a:rPr lang="en-US" i="1" kern="0" baseline="-25000" dirty="0">
                <a:latin typeface="Times New Roman" charset="0"/>
                <a:ea typeface="Times New Roman"/>
              </a:rPr>
              <a:t>g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|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</a:t>
            </a:r>
            <a:r>
              <a:rPr lang="en-US" kern="0" baseline="-25000" dirty="0">
                <a:latin typeface="Times New Roman" charset="0"/>
                <a:cs typeface="Times New Roman"/>
              </a:rPr>
              <a:t>2</a:t>
            </a:r>
            <a:r>
              <a:rPr lang="en-US" kern="0" dirty="0">
                <a:latin typeface="Times New Roman" charset="0"/>
                <a:ea typeface="Times New Roman"/>
              </a:rPr>
              <a:t>)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= </a:t>
            </a:r>
            <a:r>
              <a:rPr lang="en-US" kern="0" dirty="0">
                <a:latin typeface="Times New Roman" charset="0"/>
                <a:cs typeface="Times New Roman"/>
              </a:rPr>
              <a:t> .8 + .2 = 1</a:t>
            </a:r>
          </a:p>
        </p:txBody>
      </p:sp>
      <p:sp>
        <p:nvSpPr>
          <p:cNvPr id="22532" name="Rectangle 24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6997700" cy="571500"/>
          </a:xfrm>
          <a:noFill/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Safe Solutions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B21225-4859-2249-BCB4-56819E6E6F91}"/>
              </a:ext>
            </a:extLst>
          </p:cNvPr>
          <p:cNvGrpSpPr>
            <a:grpSpLocks noChangeAspect="1"/>
          </p:cNvGrpSpPr>
          <p:nvPr/>
        </p:nvGrpSpPr>
        <p:grpSpPr>
          <a:xfrm>
            <a:off x="6437892" y="460236"/>
            <a:ext cx="4761317" cy="3485334"/>
            <a:chOff x="308384" y="1480503"/>
            <a:chExt cx="4813728" cy="3523700"/>
          </a:xfrm>
        </p:grpSpPr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49893EA1-5B6C-BA41-8E3C-E5DBFCA29335}"/>
                </a:ext>
              </a:extLst>
            </p:cNvPr>
            <p:cNvSpPr>
              <a:spLocks/>
            </p:cNvSpPr>
            <p:nvPr/>
          </p:nvSpPr>
          <p:spPr bwMode="auto">
            <a:xfrm rot="11049090" flipH="1" flipV="1">
              <a:off x="4148184" y="2190483"/>
              <a:ext cx="660198" cy="212627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C960FD8-C2D6-834A-97E2-334705DAA4A2}"/>
                </a:ext>
              </a:extLst>
            </p:cNvPr>
            <p:cNvSpPr/>
            <p:nvPr/>
          </p:nvSpPr>
          <p:spPr>
            <a:xfrm>
              <a:off x="4066674" y="2252723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025131D-EC95-2049-9906-D140C965E277}"/>
                </a:ext>
              </a:extLst>
            </p:cNvPr>
            <p:cNvSpPr/>
            <p:nvPr/>
          </p:nvSpPr>
          <p:spPr>
            <a:xfrm>
              <a:off x="4441353" y="4403587"/>
              <a:ext cx="168088" cy="336058"/>
            </a:xfrm>
            <a:prstGeom prst="rect">
              <a:avLst/>
            </a:prstGeom>
            <a:noFill/>
          </p:spPr>
          <p:txBody>
            <a:bodyPr wrap="none" lIns="91440" tIns="0" rIns="91440" bIns="9144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7A31246-92CE-C14D-8BCF-3F4572E1C530}"/>
                </a:ext>
              </a:extLst>
            </p:cNvPr>
            <p:cNvSpPr/>
            <p:nvPr/>
          </p:nvSpPr>
          <p:spPr>
            <a:xfrm>
              <a:off x="1149001" y="450676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51" name="Text Box 13">
              <a:extLst>
                <a:ext uri="{FF2B5EF4-FFF2-40B4-BE49-F238E27FC236}">
                  <a16:creationId xmlns:a16="http://schemas.microsoft.com/office/drawing/2014/main" id="{F5F0DDB4-3B83-BD4F-95A8-C288C556E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384" y="3940775"/>
              <a:ext cx="625570" cy="56009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C5539B-79DB-694D-8180-FC0D6F052432}"/>
                </a:ext>
              </a:extLst>
            </p:cNvPr>
            <p:cNvSpPr/>
            <p:nvPr/>
          </p:nvSpPr>
          <p:spPr>
            <a:xfrm>
              <a:off x="1028128" y="2019635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D6CFA3BC-2B6C-CA42-A62D-DBD0BACF120B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2510252" y="617061"/>
              <a:ext cx="776291" cy="2966339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Text Box 11">
              <a:extLst>
                <a:ext uri="{FF2B5EF4-FFF2-40B4-BE49-F238E27FC236}">
                  <a16:creationId xmlns:a16="http://schemas.microsoft.com/office/drawing/2014/main" id="{BA3919AF-A92A-1748-B013-056607E97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67" y="4724155"/>
              <a:ext cx="1508824" cy="28004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F9DD655F-67D4-C24D-B35A-6CC91E3F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96" y="2381554"/>
              <a:ext cx="2527300" cy="239492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576A48FE-9A4F-4C44-9079-D16AF58D0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020" y="2103309"/>
              <a:ext cx="2176032" cy="281769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2DAB62C1-51D0-CB4C-93CA-0EACDECB6897}"/>
                </a:ext>
              </a:extLst>
            </p:cNvPr>
            <p:cNvSpPr/>
            <p:nvPr/>
          </p:nvSpPr>
          <p:spPr bwMode="auto">
            <a:xfrm>
              <a:off x="2953574" y="2286304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8AFBD717-2927-C241-B686-76410F1E720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88744" y="2968900"/>
              <a:ext cx="114570" cy="1275335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0D8E44F0-BD4B-E74F-8C7C-991652600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34" y="271875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699E72F3-9ECA-E146-8143-75D1DE103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2271249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C8D3E8B5-A929-524B-8771-EC35A836450E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1497828" y="4422980"/>
              <a:ext cx="2154774" cy="270156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2" name="Oval 11">
              <a:extLst>
                <a:ext uri="{FF2B5EF4-FFF2-40B4-BE49-F238E27FC236}">
                  <a16:creationId xmlns:a16="http://schemas.microsoft.com/office/drawing/2014/main" id="{C33FBDDE-D78F-E340-B1A5-D12B1BE23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794" y="1761046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63" name="Text Box 11">
              <a:extLst>
                <a:ext uri="{FF2B5EF4-FFF2-40B4-BE49-F238E27FC236}">
                  <a16:creationId xmlns:a16="http://schemas.microsoft.com/office/drawing/2014/main" id="{6A340A47-C143-AC4F-B784-31FAE8AA4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191" y="2064370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64" name="Text Box 11">
              <a:extLst>
                <a:ext uri="{FF2B5EF4-FFF2-40B4-BE49-F238E27FC236}">
                  <a16:creationId xmlns:a16="http://schemas.microsoft.com/office/drawing/2014/main" id="{318E5530-664C-D243-9F5B-42BADBB3A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701" y="2505406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65" name="Text Box 11">
              <a:extLst>
                <a:ext uri="{FF2B5EF4-FFF2-40B4-BE49-F238E27FC236}">
                  <a16:creationId xmlns:a16="http://schemas.microsoft.com/office/drawing/2014/main" id="{5D1E41CA-C291-A94F-9CE6-472EE10AD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7701" y="4571030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6" name="Text Box 11">
              <a:extLst>
                <a:ext uri="{FF2B5EF4-FFF2-40B4-BE49-F238E27FC236}">
                  <a16:creationId xmlns:a16="http://schemas.microsoft.com/office/drawing/2014/main" id="{3FEF37D2-4E1B-D043-9F58-FD009B850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182" y="4697984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7" name="Oval 12">
              <a:extLst>
                <a:ext uri="{FF2B5EF4-FFF2-40B4-BE49-F238E27FC236}">
                  <a16:creationId xmlns:a16="http://schemas.microsoft.com/office/drawing/2014/main" id="{D4B39791-A686-5F46-AF84-4988E1240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4090354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E2E92147-F47B-E749-8ACF-D4E8E467B1D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8605" y="272572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9" name="Curved Connector 68">
              <a:extLst>
                <a:ext uri="{FF2B5EF4-FFF2-40B4-BE49-F238E27FC236}">
                  <a16:creationId xmlns:a16="http://schemas.microsoft.com/office/drawing/2014/main" id="{2FE88A48-C878-D940-836D-844CC92E387B}"/>
                </a:ext>
              </a:extLst>
            </p:cNvPr>
            <p:cNvCxnSpPr>
              <a:stCxn id="67" idx="6"/>
              <a:endCxn id="67" idx="4"/>
            </p:cNvCxnSpPr>
            <p:nvPr/>
          </p:nvCxnSpPr>
          <p:spPr>
            <a:xfrm flipH="1">
              <a:off x="1215034" y="4318954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13B1F4C5-3FAB-9A43-A4F4-8CE67CD037F1}"/>
                </a:ext>
              </a:extLst>
            </p:cNvPr>
            <p:cNvSpPr/>
            <p:nvPr/>
          </p:nvSpPr>
          <p:spPr bwMode="auto">
            <a:xfrm rot="356928">
              <a:off x="1451974" y="421516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E56F18B8-B39B-674E-9E8D-03A9B8B11A3D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1428940" y="4080105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id="{06489B35-6B38-C845-AF62-0D442AE5BF8D}"/>
                </a:ext>
              </a:extLst>
            </p:cNvPr>
            <p:cNvSpPr>
              <a:spLocks/>
            </p:cNvSpPr>
            <p:nvPr/>
          </p:nvSpPr>
          <p:spPr bwMode="auto">
            <a:xfrm rot="10623913" flipH="1" flipV="1">
              <a:off x="4056037" y="2163971"/>
              <a:ext cx="1066075" cy="218711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Freeform 40">
              <a:extLst>
                <a:ext uri="{FF2B5EF4-FFF2-40B4-BE49-F238E27FC236}">
                  <a16:creationId xmlns:a16="http://schemas.microsoft.com/office/drawing/2014/main" id="{028E423B-8304-5E4B-ADFA-7A8E73289D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5766" y="284062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4" name="Oval 11">
              <a:extLst>
                <a:ext uri="{FF2B5EF4-FFF2-40B4-BE49-F238E27FC236}">
                  <a16:creationId xmlns:a16="http://schemas.microsoft.com/office/drawing/2014/main" id="{79BA4E0B-6439-EB4C-8B94-E83AE5249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53" y="2526517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5" name="Oval 12">
              <a:extLst>
                <a:ext uri="{FF2B5EF4-FFF2-40B4-BE49-F238E27FC236}">
                  <a16:creationId xmlns:a16="http://schemas.microsoft.com/office/drawing/2014/main" id="{6FE5D33A-370B-4848-AA92-5C9E1A5DB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650" y="4199562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E18B516-89E7-1449-A181-424510317F1D}"/>
                </a:ext>
              </a:extLst>
            </p:cNvPr>
            <p:cNvSpPr/>
            <p:nvPr/>
          </p:nvSpPr>
          <p:spPr>
            <a:xfrm>
              <a:off x="4486637" y="151804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2802880-F911-4F4F-9066-A17CF95A8067}"/>
                </a:ext>
              </a:extLst>
            </p:cNvPr>
            <p:cNvSpPr/>
            <p:nvPr/>
          </p:nvSpPr>
          <p:spPr>
            <a:xfrm rot="16526702">
              <a:off x="585745" y="31803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m12</a:t>
              </a:r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D753AA3-1F4F-0148-A34F-F2FB78EF1CC4}"/>
                </a:ext>
              </a:extLst>
            </p:cNvPr>
            <p:cNvSpPr/>
            <p:nvPr/>
          </p:nvSpPr>
          <p:spPr>
            <a:xfrm rot="16500826">
              <a:off x="1482368" y="3243744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cs-CZ" dirty="0">
                  <a:latin typeface="Calibri"/>
                  <a:ea typeface="Times New Roman"/>
                  <a:cs typeface="Calibri"/>
                  <a:sym typeface="Symbol" charset="0"/>
                </a:rPr>
                <a:t>m21</a:t>
              </a:r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B0FE53B-62FE-1C4A-A679-92BDDF716CB3}"/>
                </a:ext>
              </a:extLst>
            </p:cNvPr>
            <p:cNvSpPr/>
            <p:nvPr/>
          </p:nvSpPr>
          <p:spPr>
            <a:xfrm>
              <a:off x="2533982" y="4363025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m14</a:t>
              </a:r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499FD1E-C0C3-FB4B-A514-0A2B8B9E7936}"/>
                </a:ext>
              </a:extLst>
            </p:cNvPr>
            <p:cNvSpPr/>
            <p:nvPr/>
          </p:nvSpPr>
          <p:spPr>
            <a:xfrm>
              <a:off x="2403258" y="3811627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m41</a:t>
              </a:r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9EABD79-F70D-B44B-B28F-349097A79E8B}"/>
                </a:ext>
              </a:extLst>
            </p:cNvPr>
            <p:cNvSpPr/>
            <p:nvPr/>
          </p:nvSpPr>
          <p:spPr>
            <a:xfrm>
              <a:off x="2184841" y="24040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m23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C6CF68-D058-0F4B-937C-837BA7C7613E}"/>
                </a:ext>
              </a:extLst>
            </p:cNvPr>
            <p:cNvSpPr/>
            <p:nvPr/>
          </p:nvSpPr>
          <p:spPr>
            <a:xfrm>
              <a:off x="2830692" y="1480503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m52</a:t>
              </a:r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A9A0403-8DAD-4B4B-95D3-B25BD0DF168D}"/>
                </a:ext>
              </a:extLst>
            </p:cNvPr>
            <p:cNvSpPr/>
            <p:nvPr/>
          </p:nvSpPr>
          <p:spPr>
            <a:xfrm rot="16420757">
              <a:off x="3356500" y="340292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m43</a:t>
              </a:r>
              <a:endParaRPr lang="en-US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DA84453-3405-E24F-9811-AB0325F9E2D5}"/>
                </a:ext>
              </a:extLst>
            </p:cNvPr>
            <p:cNvSpPr/>
            <p:nvPr/>
          </p:nvSpPr>
          <p:spPr>
            <a:xfrm rot="16727561">
              <a:off x="3881010" y="335308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dirty="0">
                  <a:latin typeface="Calibri"/>
                  <a:ea typeface="Times New Roman"/>
                  <a:cs typeface="Calibri"/>
                  <a:sym typeface="Symbol" charset="0"/>
                </a:rPr>
                <a:t>m34</a:t>
              </a:r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418F202-BCA1-434E-BA62-76FAF0B9BF42}"/>
                </a:ext>
              </a:extLst>
            </p:cNvPr>
            <p:cNvSpPr/>
            <p:nvPr/>
          </p:nvSpPr>
          <p:spPr>
            <a:xfrm rot="17298243">
              <a:off x="4289918" y="3159742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m54</a:t>
              </a:r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E4C8BD7-18A6-A841-9291-AAEC8D32EBA5}"/>
                </a:ext>
              </a:extLst>
            </p:cNvPr>
            <p:cNvSpPr/>
            <p:nvPr/>
          </p:nvSpPr>
          <p:spPr>
            <a:xfrm rot="18776359">
              <a:off x="4593837" y="3735726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m45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EBAB5AE-D64D-3847-9153-B33F04BE308F}"/>
              </a:ext>
            </a:extLst>
          </p:cNvPr>
          <p:cNvGrpSpPr>
            <a:grpSpLocks noChangeAspect="1"/>
          </p:cNvGrpSpPr>
          <p:nvPr/>
        </p:nvGrpSpPr>
        <p:grpSpPr>
          <a:xfrm>
            <a:off x="6978082" y="434793"/>
            <a:ext cx="4791854" cy="3415448"/>
            <a:chOff x="319797" y="1518047"/>
            <a:chExt cx="4844600" cy="3453044"/>
          </a:xfrm>
        </p:grpSpPr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686E0F78-519B-A140-A795-38D0374D1A2D}"/>
                </a:ext>
              </a:extLst>
            </p:cNvPr>
            <p:cNvSpPr>
              <a:spLocks/>
            </p:cNvSpPr>
            <p:nvPr/>
          </p:nvSpPr>
          <p:spPr bwMode="auto">
            <a:xfrm rot="11049090" flipH="1" flipV="1">
              <a:off x="4148184" y="2190483"/>
              <a:ext cx="660198" cy="212627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8782453-9C08-B148-B8A3-239DDBB7CDC7}"/>
                </a:ext>
              </a:extLst>
            </p:cNvPr>
            <p:cNvSpPr/>
            <p:nvPr/>
          </p:nvSpPr>
          <p:spPr>
            <a:xfrm>
              <a:off x="4066674" y="2252723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93A76B0-1F7E-F34E-91C5-82AA3EED73A6}"/>
                </a:ext>
              </a:extLst>
            </p:cNvPr>
            <p:cNvSpPr/>
            <p:nvPr/>
          </p:nvSpPr>
          <p:spPr>
            <a:xfrm>
              <a:off x="4441353" y="4403587"/>
              <a:ext cx="168088" cy="336058"/>
            </a:xfrm>
            <a:prstGeom prst="rect">
              <a:avLst/>
            </a:prstGeom>
            <a:noFill/>
          </p:spPr>
          <p:txBody>
            <a:bodyPr wrap="none" lIns="91440" tIns="0" rIns="91440" bIns="9144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3F0D6BA-AFC5-5449-ABE6-A62DAC4FD999}"/>
                </a:ext>
              </a:extLst>
            </p:cNvPr>
            <p:cNvSpPr/>
            <p:nvPr/>
          </p:nvSpPr>
          <p:spPr>
            <a:xfrm>
              <a:off x="1149001" y="450676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134" name="Text Box 13">
              <a:extLst>
                <a:ext uri="{FF2B5EF4-FFF2-40B4-BE49-F238E27FC236}">
                  <a16:creationId xmlns:a16="http://schemas.microsoft.com/office/drawing/2014/main" id="{8300C9F7-7228-F34D-B5D5-6903B0E99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97" y="3940775"/>
              <a:ext cx="625570" cy="56009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9EC0F20-00A3-8A44-8193-FF1D780B21E5}"/>
                </a:ext>
              </a:extLst>
            </p:cNvPr>
            <p:cNvSpPr/>
            <p:nvPr/>
          </p:nvSpPr>
          <p:spPr>
            <a:xfrm>
              <a:off x="1028128" y="2019635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6" name="Freeform 31">
              <a:extLst>
                <a:ext uri="{FF2B5EF4-FFF2-40B4-BE49-F238E27FC236}">
                  <a16:creationId xmlns:a16="http://schemas.microsoft.com/office/drawing/2014/main" id="{D00B108F-1AE3-284F-940C-AF566D2EF7A0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2510252" y="617061"/>
              <a:ext cx="776291" cy="2966339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7" name="Text Box 11">
              <a:extLst>
                <a:ext uri="{FF2B5EF4-FFF2-40B4-BE49-F238E27FC236}">
                  <a16:creationId xmlns:a16="http://schemas.microsoft.com/office/drawing/2014/main" id="{7AA6A5A1-6744-D142-B549-5EDD6EAC2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5177" y="4224384"/>
              <a:ext cx="849220" cy="560096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8" name="Freeform 37">
              <a:extLst>
                <a:ext uri="{FF2B5EF4-FFF2-40B4-BE49-F238E27FC236}">
                  <a16:creationId xmlns:a16="http://schemas.microsoft.com/office/drawing/2014/main" id="{62638B32-8D28-2541-94BE-C6057DC1C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96" y="2381554"/>
              <a:ext cx="2527300" cy="239492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9" name="Freeform 38">
              <a:extLst>
                <a:ext uri="{FF2B5EF4-FFF2-40B4-BE49-F238E27FC236}">
                  <a16:creationId xmlns:a16="http://schemas.microsoft.com/office/drawing/2014/main" id="{27ACA22C-E3D8-C44C-9984-2076899DC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020" y="2103309"/>
              <a:ext cx="2176032" cy="281769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0" name="Arc 139">
              <a:extLst>
                <a:ext uri="{FF2B5EF4-FFF2-40B4-BE49-F238E27FC236}">
                  <a16:creationId xmlns:a16="http://schemas.microsoft.com/office/drawing/2014/main" id="{4A8632AA-FEA5-D344-94E4-2FDEE2BB33E6}"/>
                </a:ext>
              </a:extLst>
            </p:cNvPr>
            <p:cNvSpPr/>
            <p:nvPr/>
          </p:nvSpPr>
          <p:spPr bwMode="auto">
            <a:xfrm>
              <a:off x="2953574" y="2286304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1" name="Freeform 40">
              <a:extLst>
                <a:ext uri="{FF2B5EF4-FFF2-40B4-BE49-F238E27FC236}">
                  <a16:creationId xmlns:a16="http://schemas.microsoft.com/office/drawing/2014/main" id="{ACD7B8F0-E855-3C43-8E50-97E7EDBC3CE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88744" y="2968900"/>
              <a:ext cx="114570" cy="1275335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2" name="Freeform 6">
              <a:extLst>
                <a:ext uri="{FF2B5EF4-FFF2-40B4-BE49-F238E27FC236}">
                  <a16:creationId xmlns:a16="http://schemas.microsoft.com/office/drawing/2014/main" id="{25BFA014-5DC1-EF4F-A55E-682144B5A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34" y="271875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3" name="Oval 11">
              <a:extLst>
                <a:ext uri="{FF2B5EF4-FFF2-40B4-BE49-F238E27FC236}">
                  <a16:creationId xmlns:a16="http://schemas.microsoft.com/office/drawing/2014/main" id="{B267DE52-A2A7-A544-99C9-F453151B3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2271249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4" name="Freeform 18">
              <a:extLst>
                <a:ext uri="{FF2B5EF4-FFF2-40B4-BE49-F238E27FC236}">
                  <a16:creationId xmlns:a16="http://schemas.microsoft.com/office/drawing/2014/main" id="{B882EEE2-2627-EB4F-AA0F-4BFCDD3AC669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1497828" y="4422980"/>
              <a:ext cx="2154774" cy="270156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5" name="Oval 11">
              <a:extLst>
                <a:ext uri="{FF2B5EF4-FFF2-40B4-BE49-F238E27FC236}">
                  <a16:creationId xmlns:a16="http://schemas.microsoft.com/office/drawing/2014/main" id="{2FDFC24D-005D-934B-A8EE-163531E5A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794" y="1761046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46" name="Text Box 11">
              <a:extLst>
                <a:ext uri="{FF2B5EF4-FFF2-40B4-BE49-F238E27FC236}">
                  <a16:creationId xmlns:a16="http://schemas.microsoft.com/office/drawing/2014/main" id="{84A4B5EF-2728-2648-A13B-FDD9468C6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191" y="2064370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47" name="Text Box 11">
              <a:extLst>
                <a:ext uri="{FF2B5EF4-FFF2-40B4-BE49-F238E27FC236}">
                  <a16:creationId xmlns:a16="http://schemas.microsoft.com/office/drawing/2014/main" id="{C35B9F1F-38D7-664B-B56C-81DCABC36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701" y="2505406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48" name="Text Box 11">
              <a:extLst>
                <a:ext uri="{FF2B5EF4-FFF2-40B4-BE49-F238E27FC236}">
                  <a16:creationId xmlns:a16="http://schemas.microsoft.com/office/drawing/2014/main" id="{C9271111-FE67-464B-A9E9-838F4866D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6636" y="4562021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49" name="Text Box 11">
              <a:extLst>
                <a:ext uri="{FF2B5EF4-FFF2-40B4-BE49-F238E27FC236}">
                  <a16:creationId xmlns:a16="http://schemas.microsoft.com/office/drawing/2014/main" id="{3390CBA0-C50D-B344-B09B-FCFA245CE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117" y="4719048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50" name="Oval 12">
              <a:extLst>
                <a:ext uri="{FF2B5EF4-FFF2-40B4-BE49-F238E27FC236}">
                  <a16:creationId xmlns:a16="http://schemas.microsoft.com/office/drawing/2014/main" id="{EA14AC9A-64E4-DD4D-AF5E-1747324DD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4090354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51" name="Freeform 6">
              <a:extLst>
                <a:ext uri="{FF2B5EF4-FFF2-40B4-BE49-F238E27FC236}">
                  <a16:creationId xmlns:a16="http://schemas.microsoft.com/office/drawing/2014/main" id="{F1C5B885-4815-D144-97EE-CF60205F1FA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8605" y="272572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52" name="Curved Connector 151">
              <a:extLst>
                <a:ext uri="{FF2B5EF4-FFF2-40B4-BE49-F238E27FC236}">
                  <a16:creationId xmlns:a16="http://schemas.microsoft.com/office/drawing/2014/main" id="{850A43D6-5167-4245-B749-523C210E2B9E}"/>
                </a:ext>
              </a:extLst>
            </p:cNvPr>
            <p:cNvCxnSpPr/>
            <p:nvPr/>
          </p:nvCxnSpPr>
          <p:spPr>
            <a:xfrm flipH="1">
              <a:off x="1215034" y="4318954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Arc 152">
              <a:extLst>
                <a:ext uri="{FF2B5EF4-FFF2-40B4-BE49-F238E27FC236}">
                  <a16:creationId xmlns:a16="http://schemas.microsoft.com/office/drawing/2014/main" id="{E07F95DF-E6BF-4C42-BAAE-1EF8BE513B5C}"/>
                </a:ext>
              </a:extLst>
            </p:cNvPr>
            <p:cNvSpPr/>
            <p:nvPr/>
          </p:nvSpPr>
          <p:spPr bwMode="auto">
            <a:xfrm rot="356928">
              <a:off x="1451974" y="421516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56BBA500-2A2B-474F-8E42-A8F2FA9D5026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1428940" y="4080105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5" name="Freeform 31">
              <a:extLst>
                <a:ext uri="{FF2B5EF4-FFF2-40B4-BE49-F238E27FC236}">
                  <a16:creationId xmlns:a16="http://schemas.microsoft.com/office/drawing/2014/main" id="{1E70A415-0205-7545-A31B-14EE52FD4E17}"/>
                </a:ext>
              </a:extLst>
            </p:cNvPr>
            <p:cNvSpPr>
              <a:spLocks/>
            </p:cNvSpPr>
            <p:nvPr/>
          </p:nvSpPr>
          <p:spPr bwMode="auto">
            <a:xfrm rot="10623913" flipH="1" flipV="1">
              <a:off x="4056037" y="2163971"/>
              <a:ext cx="1066075" cy="218711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6" name="Freeform 40">
              <a:extLst>
                <a:ext uri="{FF2B5EF4-FFF2-40B4-BE49-F238E27FC236}">
                  <a16:creationId xmlns:a16="http://schemas.microsoft.com/office/drawing/2014/main" id="{17DBA56A-F186-974F-BDAF-5CAD725325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5766" y="284062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7" name="Oval 11">
              <a:extLst>
                <a:ext uri="{FF2B5EF4-FFF2-40B4-BE49-F238E27FC236}">
                  <a16:creationId xmlns:a16="http://schemas.microsoft.com/office/drawing/2014/main" id="{277A273F-BCC6-F842-9B86-25B596D1E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53" y="2526517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58" name="Oval 12">
              <a:extLst>
                <a:ext uri="{FF2B5EF4-FFF2-40B4-BE49-F238E27FC236}">
                  <a16:creationId xmlns:a16="http://schemas.microsoft.com/office/drawing/2014/main" id="{369903D7-0F46-8B41-BEB9-96A074067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650" y="4199562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8525B48-D4CC-7D4D-80D8-7C54B9D547E1}"/>
                </a:ext>
              </a:extLst>
            </p:cNvPr>
            <p:cNvSpPr/>
            <p:nvPr/>
          </p:nvSpPr>
          <p:spPr>
            <a:xfrm>
              <a:off x="4486637" y="151804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A3F6FD1-E1BD-9A4E-A344-4975D1584881}"/>
                </a:ext>
              </a:extLst>
            </p:cNvPr>
            <p:cNvSpPr/>
            <p:nvPr/>
          </p:nvSpPr>
          <p:spPr>
            <a:xfrm rot="16526702">
              <a:off x="585745" y="31803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m12</a:t>
              </a:r>
              <a:endParaRPr lang="en-US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1F27DF9-0272-2D4D-A69D-98858601FD89}"/>
                </a:ext>
              </a:extLst>
            </p:cNvPr>
            <p:cNvSpPr/>
            <p:nvPr/>
          </p:nvSpPr>
          <p:spPr>
            <a:xfrm rot="16500826">
              <a:off x="1482368" y="3243744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cs-CZ" dirty="0">
                  <a:latin typeface="Calibri"/>
                  <a:ea typeface="Times New Roman"/>
                  <a:cs typeface="Calibri"/>
                  <a:sym typeface="Symbol" charset="0"/>
                </a:rPr>
                <a:t>m21</a:t>
              </a:r>
              <a:endParaRPr lang="en-US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24E92F8-2042-DB42-A2CC-FB6F81389DAA}"/>
                </a:ext>
              </a:extLst>
            </p:cNvPr>
            <p:cNvSpPr/>
            <p:nvPr/>
          </p:nvSpPr>
          <p:spPr>
            <a:xfrm>
              <a:off x="2533982" y="4363025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m14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47E7502-41D5-214D-BA9B-09E1330FC902}"/>
                </a:ext>
              </a:extLst>
            </p:cNvPr>
            <p:cNvSpPr/>
            <p:nvPr/>
          </p:nvSpPr>
          <p:spPr>
            <a:xfrm>
              <a:off x="2403258" y="3811627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m41</a:t>
              </a:r>
              <a:endParaRPr lang="en-US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D101245-9803-DE41-8958-FDF0AA285299}"/>
                </a:ext>
              </a:extLst>
            </p:cNvPr>
            <p:cNvSpPr/>
            <p:nvPr/>
          </p:nvSpPr>
          <p:spPr>
            <a:xfrm>
              <a:off x="2163692" y="2404028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m23</a:t>
              </a:r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AEA309B-5467-AC4C-ACE0-A879EDBD0F0E}"/>
                </a:ext>
              </a:extLst>
            </p:cNvPr>
            <p:cNvSpPr/>
            <p:nvPr/>
          </p:nvSpPr>
          <p:spPr>
            <a:xfrm>
              <a:off x="2830692" y="1533163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m52</a:t>
              </a:r>
              <a:endParaRPr lang="en-US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143B403-A256-6244-92E3-4F7EC688E450}"/>
                </a:ext>
              </a:extLst>
            </p:cNvPr>
            <p:cNvSpPr/>
            <p:nvPr/>
          </p:nvSpPr>
          <p:spPr>
            <a:xfrm rot="16420757">
              <a:off x="3356500" y="340292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m43</a:t>
              </a:r>
              <a:endParaRPr lang="en-US" dirty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4D93C08-A554-FA42-8629-30F841C723A7}"/>
                </a:ext>
              </a:extLst>
            </p:cNvPr>
            <p:cNvSpPr/>
            <p:nvPr/>
          </p:nvSpPr>
          <p:spPr>
            <a:xfrm rot="16727561">
              <a:off x="3881009" y="335308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dirty="0">
                  <a:latin typeface="Calibri"/>
                  <a:ea typeface="Times New Roman"/>
                  <a:cs typeface="Calibri"/>
                  <a:sym typeface="Symbol" charset="0"/>
                </a:rPr>
                <a:t>m34</a:t>
              </a:r>
              <a:endParaRPr lang="en-US" dirty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FE00978-9DA6-8249-A86E-D157DF5B6B36}"/>
                </a:ext>
              </a:extLst>
            </p:cNvPr>
            <p:cNvSpPr/>
            <p:nvPr/>
          </p:nvSpPr>
          <p:spPr>
            <a:xfrm rot="17298243">
              <a:off x="4289918" y="3159741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m54</a:t>
              </a:r>
              <a:endParaRPr lang="en-US" dirty="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B035EA1-4328-A241-B5CC-A087B0CA0603}"/>
                </a:ext>
              </a:extLst>
            </p:cNvPr>
            <p:cNvSpPr/>
            <p:nvPr/>
          </p:nvSpPr>
          <p:spPr>
            <a:xfrm rot="18776359">
              <a:off x="4593837" y="3735726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m45</a:t>
              </a:r>
              <a:endParaRPr lang="en-US" dirty="0"/>
            </a:p>
          </p:txBody>
        </p:sp>
      </p:grpSp>
      <p:sp>
        <p:nvSpPr>
          <p:cNvPr id="24587" name="Rectangle 39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6997700" cy="571500"/>
          </a:xfrm>
          <a:noFill/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Safe Solutions</a:t>
            </a:r>
          </a:p>
        </p:txBody>
      </p:sp>
      <p:sp>
        <p:nvSpPr>
          <p:cNvPr id="24580" name="Rectangle 2"/>
          <p:cNvSpPr>
            <a:spLocks noGrp="1" noChangeArrowheads="1"/>
          </p:cNvSpPr>
          <p:nvPr>
            <p:ph idx="1"/>
          </p:nvPr>
        </p:nvSpPr>
        <p:spPr>
          <a:xfrm>
            <a:off x="510430" y="930275"/>
            <a:ext cx="8825948" cy="5677477"/>
          </a:xfrm>
        </p:spPr>
        <p:txBody>
          <a:bodyPr/>
          <a:lstStyle/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A solution is </a:t>
            </a:r>
            <a:r>
              <a:rPr lang="en-US" i="1" dirty="0">
                <a:latin typeface="Times New Roman" charset="0"/>
                <a:cs typeface="Times New Roman"/>
              </a:rPr>
              <a:t>safe</a:t>
            </a:r>
            <a:r>
              <a:rPr lang="en-US" dirty="0">
                <a:latin typeface="Times New Roman" charset="0"/>
                <a:cs typeface="Times New Roman"/>
              </a:rPr>
              <a:t> if  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g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π) = 1</a:t>
            </a:r>
          </a:p>
          <a:p>
            <a:pPr>
              <a:tabLst>
                <a:tab pos="3887788" algn="l"/>
              </a:tabLst>
            </a:pPr>
            <a:endParaRPr lang="en-US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endParaRPr lang="en-US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endParaRPr lang="en-US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ea typeface="Times New Roman"/>
                <a:cs typeface="Times New Roman"/>
              </a:rPr>
              <a:t>A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cyclic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safe solution:</a:t>
            </a:r>
          </a:p>
          <a:p>
            <a:pPr lvl="1">
              <a:tabLst>
                <a:tab pos="3887788" algn="l"/>
              </a:tabLst>
            </a:pP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solidFill>
                  <a:srgbClr val="FF0000"/>
                </a:solidFill>
                <a:latin typeface="Times New Roman" charset="0"/>
                <a:cs typeface="Times New Roman"/>
              </a:rPr>
              <a:t>5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 = {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(d1, m14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}</a:t>
            </a:r>
            <a:endParaRPr lang="en-US" baseline="-25000" dirty="0">
              <a:solidFill>
                <a:srgbClr val="FF0000"/>
              </a:solidFill>
              <a:latin typeface="Times New Roman" charset="0"/>
              <a:cs typeface="Times New Roman"/>
            </a:endParaRPr>
          </a:p>
          <a:p>
            <a:pPr>
              <a:buNone/>
              <a:tabLst>
                <a:tab pos="3662363" algn="l"/>
              </a:tabLst>
            </a:pPr>
            <a:endParaRPr lang="en-US" dirty="0">
              <a:latin typeface="Times New Roman" charset="0"/>
              <a:cs typeface="Times New Roman"/>
            </a:endParaRPr>
          </a:p>
          <a:p>
            <a:pPr>
              <a:tabLst>
                <a:tab pos="3662363" algn="l"/>
              </a:tabLst>
            </a:pPr>
            <a:r>
              <a:rPr lang="en-US" i="1" dirty="0">
                <a:latin typeface="Times New Roman" charset="0"/>
                <a:cs typeface="Times New Roman"/>
              </a:rPr>
              <a:t>H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5</a:t>
            </a:r>
            <a:r>
              <a:rPr lang="en-US" dirty="0">
                <a:latin typeface="Times New Roman" charset="0"/>
                <a:cs typeface="Times New Roman"/>
              </a:rPr>
              <a:t>) contains infinitely many histories:</a:t>
            </a:r>
            <a:endParaRPr lang="en-US" baseline="-25000" dirty="0">
              <a:latin typeface="Calibri"/>
              <a:cs typeface="Times New Roman"/>
            </a:endParaRPr>
          </a:p>
          <a:p>
            <a:pPr lvl="1">
              <a:tabLst>
                <a:tab pos="3662363" algn="l"/>
              </a:tabLst>
            </a:pP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5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cs typeface="Times New Roman"/>
              </a:rPr>
              <a:t>d1, d4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⟩	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5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ea typeface="Times New Roman"/>
              </a:rPr>
              <a:t>5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½ </a:t>
            </a:r>
            <a:endParaRPr lang="en-US" i="1" baseline="-25000" dirty="0">
              <a:latin typeface="Times New Roman" charset="0"/>
              <a:cs typeface="Times New Roman"/>
              <a:sym typeface="Symbol" charset="0"/>
            </a:endParaRPr>
          </a:p>
          <a:p>
            <a:pPr lvl="1">
              <a:tabLst>
                <a:tab pos="3662363" algn="l"/>
              </a:tabLst>
            </a:pP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6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cs typeface="Times New Roman"/>
              </a:rPr>
              <a:t>d1, d1, d4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⟩	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6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ea typeface="Times New Roman"/>
              </a:rPr>
              <a:t>5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(½)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2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 = ¼ </a:t>
            </a:r>
          </a:p>
          <a:p>
            <a:pPr lvl="1">
              <a:tabLst>
                <a:tab pos="3662363" algn="l"/>
              </a:tabLst>
            </a:pP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7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cs typeface="Times New Roman"/>
              </a:rPr>
              <a:t>d1, d1, d1, d4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⟩	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ea typeface="Times New Roman"/>
              </a:rPr>
              <a:t>5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(½)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 = 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1</a:t>
            </a:r>
            <a:r>
              <a:rPr lang="en-US" i="1" dirty="0">
                <a:latin typeface="Times New Roman" charset="0"/>
                <a:cs typeface="Times New Roman"/>
                <a:sym typeface="Symbol" charset="0"/>
              </a:rPr>
              <a:t>/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8</a:t>
            </a:r>
            <a:endParaRPr lang="en-US" i="1" baseline="-25000" dirty="0">
              <a:latin typeface="Times New Roman" charset="0"/>
              <a:cs typeface="Times New Roman"/>
              <a:sym typeface="Symbol" charset="0"/>
            </a:endParaRPr>
          </a:p>
          <a:p>
            <a:pPr marL="690562" lvl="2" indent="0">
              <a:buNone/>
              <a:tabLst>
                <a:tab pos="3662363" algn="l"/>
              </a:tabLst>
            </a:pP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• • •</a:t>
            </a:r>
          </a:p>
          <a:p>
            <a:pPr lvl="1">
              <a:tabLst>
                <a:tab pos="3662363" algn="l"/>
              </a:tabLst>
            </a:pP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i="1" baseline="-25000" dirty="0">
                <a:latin typeface="Times New Roman" charset="0"/>
                <a:cs typeface="Times New Roman"/>
              </a:rPr>
              <a:t>∞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cs typeface="Times New Roman"/>
              </a:rPr>
              <a:t>d1, d1, d1, d1, d1, 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…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⟩</a:t>
            </a:r>
            <a:br>
              <a:rPr lang="en-US" baseline="-25000" dirty="0">
                <a:latin typeface="Calibri"/>
                <a:cs typeface="Times New Roman"/>
                <a:sym typeface="Symbol" charset="0"/>
              </a:rPr>
            </a:br>
            <a:endParaRPr lang="en-US" baseline="-25000" dirty="0">
              <a:latin typeface="Calibri"/>
              <a:cs typeface="Times New Roman"/>
              <a:sym typeface="Symbol" charset="0"/>
            </a:endParaRPr>
          </a:p>
          <a:p>
            <a:pPr>
              <a:tabLst>
                <a:tab pos="3662363" algn="l"/>
              </a:tabLst>
            </a:pP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g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ea typeface="Times New Roman"/>
              </a:rPr>
              <a:t>5</a:t>
            </a:r>
            <a:r>
              <a:rPr lang="en-US" dirty="0">
                <a:latin typeface="Times New Roman" charset="0"/>
                <a:ea typeface="Times New Roman"/>
              </a:rPr>
              <a:t>)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= </a:t>
            </a:r>
            <a:r>
              <a:rPr lang="en-US" dirty="0">
                <a:latin typeface="Times New Roman" charset="0"/>
                <a:cs typeface="Times New Roman"/>
              </a:rPr>
              <a:t> ½ + ¼ + 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1</a:t>
            </a:r>
            <a:r>
              <a:rPr lang="en-US" i="1" dirty="0">
                <a:latin typeface="Times New Roman" charset="0"/>
                <a:cs typeface="Times New Roman"/>
                <a:sym typeface="Symbol" charset="0"/>
              </a:rPr>
              <a:t>/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8</a:t>
            </a:r>
            <a:r>
              <a:rPr lang="en-US" dirty="0">
                <a:latin typeface="Times New Roman" charset="0"/>
                <a:cs typeface="Times New Roman"/>
              </a:rPr>
              <a:t> + … = 1</a:t>
            </a:r>
            <a:endParaRPr lang="en-US" dirty="0"/>
          </a:p>
          <a:p>
            <a:pPr marL="795338" lvl="2" indent="0">
              <a:buNone/>
              <a:tabLst>
                <a:tab pos="3433763" algn="l"/>
              </a:tabLst>
            </a:pPr>
            <a:endParaRPr lang="en-US" i="1" dirty="0">
              <a:latin typeface="Times New Roman" charset="0"/>
              <a:cs typeface="Times New Roman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4CEACB-150C-3B43-99F2-CADD94FD6601}"/>
              </a:ext>
            </a:extLst>
          </p:cNvPr>
          <p:cNvSpPr/>
          <p:nvPr/>
        </p:nvSpPr>
        <p:spPr>
          <a:xfrm>
            <a:off x="7934523" y="4805204"/>
            <a:ext cx="3344185" cy="1631216"/>
          </a:xfrm>
          <a:prstGeom prst="rect">
            <a:avLst/>
          </a:prstGeom>
          <a:solidFill>
            <a:srgbClr val="CFFAA3"/>
          </a:solidFill>
        </p:spPr>
        <p:txBody>
          <a:bodyPr wrap="none">
            <a:spAutoFit/>
          </a:bodyPr>
          <a:lstStyle/>
          <a:p>
            <a:pPr eaLnBrk="1" hangingPunct="1"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Poll: what is </a:t>
            </a:r>
            <a:r>
              <a:rPr lang="en-US" sz="2000" dirty="0" err="1">
                <a:latin typeface="Times New Roman" charset="0"/>
                <a:ea typeface="Times New Roman"/>
              </a:rPr>
              <a:t>Pr</a:t>
            </a:r>
            <a:r>
              <a:rPr lang="en-US" sz="200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Times New Roman"/>
              </a:rPr>
              <a:t>(</a:t>
            </a:r>
            <a:r>
              <a:rPr lang="el-GR" sz="2000" i="1" dirty="0">
                <a:latin typeface="Times New Roman" charset="0"/>
                <a:cs typeface="Times New Roman"/>
              </a:rPr>
              <a:t>σ</a:t>
            </a:r>
            <a:r>
              <a:rPr lang="en-US" sz="2000" i="1" baseline="-25000" dirty="0">
                <a:latin typeface="Times New Roman" charset="0"/>
                <a:cs typeface="Times New Roman"/>
              </a:rPr>
              <a:t>∞</a:t>
            </a:r>
            <a:r>
              <a:rPr lang="en-US" sz="200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Times New Roman"/>
              </a:rPr>
              <a:t>|</a:t>
            </a:r>
            <a:r>
              <a:rPr lang="en-US" sz="200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sz="2000" i="1" dirty="0">
                <a:latin typeface="Times New Roman" charset="0"/>
                <a:cs typeface="Times New Roman"/>
              </a:rPr>
              <a:t>s</a:t>
            </a:r>
            <a:r>
              <a:rPr lang="en-US" sz="2000" baseline="-25000" dirty="0">
                <a:latin typeface="Times New Roman" charset="0"/>
                <a:cs typeface="Times New Roman"/>
              </a:rPr>
              <a:t>0</a:t>
            </a:r>
            <a:r>
              <a:rPr lang="en-US" sz="2000" dirty="0">
                <a:latin typeface="Times New Roman" charset="0"/>
                <a:cs typeface="Times New Roman"/>
              </a:rPr>
              <a:t>,</a:t>
            </a:r>
            <a:r>
              <a:rPr lang="en-US" sz="2000" baseline="-25000" dirty="0">
                <a:latin typeface="Times New Roman" charset="0"/>
                <a:cs typeface="Times New Roman"/>
              </a:rPr>
              <a:t> </a:t>
            </a:r>
            <a:r>
              <a:rPr lang="en-US" sz="2000" i="1" dirty="0">
                <a:latin typeface="Times New Roman" charset="0"/>
                <a:ea typeface="Times New Roman"/>
              </a:rPr>
              <a:t>π</a:t>
            </a:r>
            <a:r>
              <a:rPr lang="en-US" sz="2000" baseline="-25000" dirty="0">
                <a:latin typeface="Times New Roman" charset="0"/>
                <a:ea typeface="Times New Roman"/>
              </a:rPr>
              <a:t>5</a:t>
            </a:r>
            <a:r>
              <a:rPr lang="en-US" sz="2000" dirty="0">
                <a:latin typeface="Times New Roman" charset="0"/>
                <a:ea typeface="Times New Roman"/>
              </a:rPr>
              <a:t>)?</a:t>
            </a:r>
          </a:p>
          <a:p>
            <a:pPr marL="457200" indent="-457200" eaLnBrk="1" hangingPunct="1">
              <a:buAutoNum type="alphaUcPeriod"/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1</a:t>
            </a:r>
          </a:p>
          <a:p>
            <a:pPr marL="457200" indent="-457200" eaLnBrk="1" hangingPunct="1">
              <a:buAutoNum type="alphaUcPeriod"/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0</a:t>
            </a:r>
          </a:p>
          <a:p>
            <a:pPr marL="457200" indent="-457200" eaLnBrk="1" hangingPunct="1">
              <a:buAutoNum type="alphaUcPeriod"/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a number between 0 and 1</a:t>
            </a:r>
          </a:p>
          <a:p>
            <a:pPr marL="457200" indent="-457200" eaLnBrk="1" hangingPunct="1">
              <a:buAutoNum type="alphaUcPeriod"/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undefined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3A614A-A199-2548-8956-1F6774F6357F}"/>
              </a:ext>
            </a:extLst>
          </p:cNvPr>
          <p:cNvGrpSpPr>
            <a:grpSpLocks noChangeAspect="1"/>
          </p:cNvGrpSpPr>
          <p:nvPr/>
        </p:nvGrpSpPr>
        <p:grpSpPr>
          <a:xfrm>
            <a:off x="6978082" y="434793"/>
            <a:ext cx="4791854" cy="3415448"/>
            <a:chOff x="319797" y="1518047"/>
            <a:chExt cx="4844600" cy="3453044"/>
          </a:xfrm>
        </p:grpSpPr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A703E1C-B555-9F40-9CF1-FF41FC188EE8}"/>
                </a:ext>
              </a:extLst>
            </p:cNvPr>
            <p:cNvSpPr>
              <a:spLocks/>
            </p:cNvSpPr>
            <p:nvPr/>
          </p:nvSpPr>
          <p:spPr bwMode="auto">
            <a:xfrm rot="11049090" flipH="1" flipV="1">
              <a:off x="4148184" y="2190483"/>
              <a:ext cx="660198" cy="212627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FDF42F-5F99-9B47-9155-882FAF729D6A}"/>
                </a:ext>
              </a:extLst>
            </p:cNvPr>
            <p:cNvSpPr/>
            <p:nvPr/>
          </p:nvSpPr>
          <p:spPr>
            <a:xfrm>
              <a:off x="4066674" y="2252723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848916-B49C-3646-A2D1-16404BC20F73}"/>
                </a:ext>
              </a:extLst>
            </p:cNvPr>
            <p:cNvSpPr/>
            <p:nvPr/>
          </p:nvSpPr>
          <p:spPr>
            <a:xfrm>
              <a:off x="4441353" y="4403587"/>
              <a:ext cx="168088" cy="336058"/>
            </a:xfrm>
            <a:prstGeom prst="rect">
              <a:avLst/>
            </a:prstGeom>
            <a:noFill/>
          </p:spPr>
          <p:txBody>
            <a:bodyPr wrap="none" lIns="91440" tIns="0" rIns="91440" bIns="9144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98E425B-C657-B04D-A455-3F170C3F5577}"/>
                </a:ext>
              </a:extLst>
            </p:cNvPr>
            <p:cNvSpPr/>
            <p:nvPr/>
          </p:nvSpPr>
          <p:spPr>
            <a:xfrm>
              <a:off x="1149001" y="450676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50" name="Text Box 13">
              <a:extLst>
                <a:ext uri="{FF2B5EF4-FFF2-40B4-BE49-F238E27FC236}">
                  <a16:creationId xmlns:a16="http://schemas.microsoft.com/office/drawing/2014/main" id="{CD50D22F-8FB1-2644-BE63-FB443F2F8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97" y="3940775"/>
              <a:ext cx="625570" cy="56009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AF8A4FA-FD92-B94E-9E56-4D8A19A8984C}"/>
                </a:ext>
              </a:extLst>
            </p:cNvPr>
            <p:cNvSpPr/>
            <p:nvPr/>
          </p:nvSpPr>
          <p:spPr>
            <a:xfrm>
              <a:off x="1028128" y="2019635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7F8D0C63-D836-2E42-96BA-09BD40769672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2510252" y="617061"/>
              <a:ext cx="776291" cy="2966339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Text Box 11">
              <a:extLst>
                <a:ext uri="{FF2B5EF4-FFF2-40B4-BE49-F238E27FC236}">
                  <a16:creationId xmlns:a16="http://schemas.microsoft.com/office/drawing/2014/main" id="{ABE3BAFE-7E73-E94B-9A84-8F71728EA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5177" y="4224384"/>
              <a:ext cx="849220" cy="560096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E1767771-CDC6-A547-A1CB-275334079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96" y="2381554"/>
              <a:ext cx="2527300" cy="239492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2F416CA1-29E9-C84D-A6D9-06EA7AD92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020" y="2103309"/>
              <a:ext cx="2176032" cy="281769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C398252C-50E8-E14A-B7F8-36E9971BC829}"/>
                </a:ext>
              </a:extLst>
            </p:cNvPr>
            <p:cNvSpPr/>
            <p:nvPr/>
          </p:nvSpPr>
          <p:spPr bwMode="auto">
            <a:xfrm>
              <a:off x="2953574" y="2286304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02CF6323-B7B6-624E-AFF2-AAB14787FE3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88744" y="2968900"/>
              <a:ext cx="114570" cy="1275335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96BBCC5C-BABB-1D4C-9A9F-389A12EE4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34" y="271875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Oval 11">
              <a:extLst>
                <a:ext uri="{FF2B5EF4-FFF2-40B4-BE49-F238E27FC236}">
                  <a16:creationId xmlns:a16="http://schemas.microsoft.com/office/drawing/2014/main" id="{4530F027-96ED-A24F-AB98-7CB6A140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2271249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E9309E26-C3BE-AA44-8BDA-E890EDC595F5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1497828" y="4422980"/>
              <a:ext cx="2154774" cy="270156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Oval 11">
              <a:extLst>
                <a:ext uri="{FF2B5EF4-FFF2-40B4-BE49-F238E27FC236}">
                  <a16:creationId xmlns:a16="http://schemas.microsoft.com/office/drawing/2014/main" id="{7BB32857-60B5-5848-AFF5-36DB6FA96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794" y="1761046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62" name="Text Box 11">
              <a:extLst>
                <a:ext uri="{FF2B5EF4-FFF2-40B4-BE49-F238E27FC236}">
                  <a16:creationId xmlns:a16="http://schemas.microsoft.com/office/drawing/2014/main" id="{DF1F6E76-82A7-F648-9611-AE481871D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191" y="2064370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63" name="Text Box 11">
              <a:extLst>
                <a:ext uri="{FF2B5EF4-FFF2-40B4-BE49-F238E27FC236}">
                  <a16:creationId xmlns:a16="http://schemas.microsoft.com/office/drawing/2014/main" id="{F1B08C58-DC83-8745-A826-B1FD8ACC1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701" y="2505406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64" name="Text Box 11">
              <a:extLst>
                <a:ext uri="{FF2B5EF4-FFF2-40B4-BE49-F238E27FC236}">
                  <a16:creationId xmlns:a16="http://schemas.microsoft.com/office/drawing/2014/main" id="{33F78BBD-D743-A944-A662-C32058A93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6636" y="4562021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5" name="Text Box 11">
              <a:extLst>
                <a:ext uri="{FF2B5EF4-FFF2-40B4-BE49-F238E27FC236}">
                  <a16:creationId xmlns:a16="http://schemas.microsoft.com/office/drawing/2014/main" id="{CF9D5470-7825-F241-B3D7-4C3863A1D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117" y="4719048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6" name="Oval 12">
              <a:extLst>
                <a:ext uri="{FF2B5EF4-FFF2-40B4-BE49-F238E27FC236}">
                  <a16:creationId xmlns:a16="http://schemas.microsoft.com/office/drawing/2014/main" id="{1538B694-8FCD-9A46-B417-FB05A04B6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4090354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5F4D4F77-284A-DA4E-B822-2C8BD2339BB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8605" y="272572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8" name="Curved Connector 67">
              <a:extLst>
                <a:ext uri="{FF2B5EF4-FFF2-40B4-BE49-F238E27FC236}">
                  <a16:creationId xmlns:a16="http://schemas.microsoft.com/office/drawing/2014/main" id="{A2301816-631C-CF48-8238-6E0385678867}"/>
                </a:ext>
              </a:extLst>
            </p:cNvPr>
            <p:cNvCxnSpPr/>
            <p:nvPr/>
          </p:nvCxnSpPr>
          <p:spPr>
            <a:xfrm flipH="1">
              <a:off x="1215034" y="4318954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5653F383-86C1-6142-969C-710F1D77B74B}"/>
                </a:ext>
              </a:extLst>
            </p:cNvPr>
            <p:cNvSpPr/>
            <p:nvPr/>
          </p:nvSpPr>
          <p:spPr bwMode="auto">
            <a:xfrm rot="356928">
              <a:off x="1451974" y="421516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9C76C386-E5C3-BE4F-BA90-ECFC08569E5F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1428940" y="4080105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6296FFEE-B089-6D40-A2A1-C85A6420831C}"/>
                </a:ext>
              </a:extLst>
            </p:cNvPr>
            <p:cNvSpPr>
              <a:spLocks/>
            </p:cNvSpPr>
            <p:nvPr/>
          </p:nvSpPr>
          <p:spPr bwMode="auto">
            <a:xfrm rot="10623913" flipH="1" flipV="1">
              <a:off x="4056037" y="2163971"/>
              <a:ext cx="1066075" cy="218711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E3586AF1-2BAD-F041-A26D-ECDFCD8137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5766" y="284062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Oval 11">
              <a:extLst>
                <a:ext uri="{FF2B5EF4-FFF2-40B4-BE49-F238E27FC236}">
                  <a16:creationId xmlns:a16="http://schemas.microsoft.com/office/drawing/2014/main" id="{B6B76F2C-46DD-1A47-BC91-2C15441EF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53" y="2526517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4" name="Oval 12">
              <a:extLst>
                <a:ext uri="{FF2B5EF4-FFF2-40B4-BE49-F238E27FC236}">
                  <a16:creationId xmlns:a16="http://schemas.microsoft.com/office/drawing/2014/main" id="{D66D0075-095D-2443-96D2-6B6B617C5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650" y="4199562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7F5A44-99CD-C646-B4B8-367552108CA1}"/>
                </a:ext>
              </a:extLst>
            </p:cNvPr>
            <p:cNvSpPr/>
            <p:nvPr/>
          </p:nvSpPr>
          <p:spPr>
            <a:xfrm>
              <a:off x="4486637" y="151804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074F475-6252-D940-86C3-1B17A7F7EF64}"/>
                </a:ext>
              </a:extLst>
            </p:cNvPr>
            <p:cNvSpPr/>
            <p:nvPr/>
          </p:nvSpPr>
          <p:spPr>
            <a:xfrm rot="16526702">
              <a:off x="585745" y="31803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m12</a:t>
              </a:r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0ADCD4D-866A-EA49-963D-FFC664ABD829}"/>
                </a:ext>
              </a:extLst>
            </p:cNvPr>
            <p:cNvSpPr/>
            <p:nvPr/>
          </p:nvSpPr>
          <p:spPr>
            <a:xfrm rot="16500826">
              <a:off x="1482368" y="3243744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cs-CZ" dirty="0">
                  <a:latin typeface="Calibri"/>
                  <a:ea typeface="Times New Roman"/>
                  <a:cs typeface="Calibri"/>
                  <a:sym typeface="Symbol" charset="0"/>
                </a:rPr>
                <a:t>m21</a:t>
              </a:r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1A6A4A7-1F39-F342-8B06-AB9ECC356CF0}"/>
                </a:ext>
              </a:extLst>
            </p:cNvPr>
            <p:cNvSpPr/>
            <p:nvPr/>
          </p:nvSpPr>
          <p:spPr>
            <a:xfrm>
              <a:off x="2533982" y="4363025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m14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39BE2FC-48CD-1848-97AC-9757237EBBF6}"/>
                </a:ext>
              </a:extLst>
            </p:cNvPr>
            <p:cNvSpPr/>
            <p:nvPr/>
          </p:nvSpPr>
          <p:spPr>
            <a:xfrm>
              <a:off x="2382109" y="3811627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m41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E4DC3F1-E10B-9449-9EB1-922D2DF0269A}"/>
                </a:ext>
              </a:extLst>
            </p:cNvPr>
            <p:cNvSpPr/>
            <p:nvPr/>
          </p:nvSpPr>
          <p:spPr>
            <a:xfrm>
              <a:off x="2163692" y="2404028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m23</a:t>
              </a:r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AF5E53C-B7F3-954B-B836-2ECD4F698576}"/>
                </a:ext>
              </a:extLst>
            </p:cNvPr>
            <p:cNvSpPr/>
            <p:nvPr/>
          </p:nvSpPr>
          <p:spPr>
            <a:xfrm>
              <a:off x="2830692" y="1533163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m52</a:t>
              </a:r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9D61991-D22B-5242-8673-B6D4166DB014}"/>
                </a:ext>
              </a:extLst>
            </p:cNvPr>
            <p:cNvSpPr/>
            <p:nvPr/>
          </p:nvSpPr>
          <p:spPr>
            <a:xfrm rot="16420757">
              <a:off x="3356500" y="340292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m43</a:t>
              </a:r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126BD6D-A9F1-B84E-9B29-3625280457E2}"/>
                </a:ext>
              </a:extLst>
            </p:cNvPr>
            <p:cNvSpPr/>
            <p:nvPr/>
          </p:nvSpPr>
          <p:spPr>
            <a:xfrm rot="16727561">
              <a:off x="3881009" y="335308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dirty="0">
                  <a:latin typeface="Calibri"/>
                  <a:ea typeface="Times New Roman"/>
                  <a:cs typeface="Calibri"/>
                  <a:sym typeface="Symbol" charset="0"/>
                </a:rPr>
                <a:t>m34</a:t>
              </a:r>
              <a:endParaRPr lang="en-US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2E5B8D4-9A69-BF48-80F0-F50B26BDBE28}"/>
                </a:ext>
              </a:extLst>
            </p:cNvPr>
            <p:cNvSpPr/>
            <p:nvPr/>
          </p:nvSpPr>
          <p:spPr>
            <a:xfrm rot="17298243">
              <a:off x="4289918" y="3159741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m54</a:t>
              </a:r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EA76FE8-29B7-3943-B178-E8D8E7E07F56}"/>
                </a:ext>
              </a:extLst>
            </p:cNvPr>
            <p:cNvSpPr/>
            <p:nvPr/>
          </p:nvSpPr>
          <p:spPr>
            <a:xfrm rot="18776359">
              <a:off x="4593837" y="3735726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m45</a:t>
              </a:r>
              <a:endParaRPr lang="en-US" dirty="0"/>
            </a:p>
          </p:txBody>
        </p:sp>
      </p:grpSp>
      <p:sp>
        <p:nvSpPr>
          <p:cNvPr id="88" name="Rectangle 2">
            <a:extLst>
              <a:ext uri="{FF2B5EF4-FFF2-40B4-BE49-F238E27FC236}">
                <a16:creationId xmlns:a16="http://schemas.microsoft.com/office/drawing/2014/main" id="{661F7889-016A-904D-8A3A-BB2F1499E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90" y="930275"/>
            <a:ext cx="5886863" cy="5677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tabLst>
                <a:tab pos="3887788" algn="l"/>
              </a:tabLst>
            </a:pPr>
            <a:r>
              <a:rPr lang="en-US" kern="0" dirty="0">
                <a:latin typeface="Times New Roman" charset="0"/>
                <a:cs typeface="Times New Roman"/>
              </a:rPr>
              <a:t>A solution is </a:t>
            </a:r>
            <a:r>
              <a:rPr lang="en-US" i="1" kern="0" dirty="0">
                <a:latin typeface="Times New Roman" charset="0"/>
                <a:cs typeface="Times New Roman"/>
              </a:rPr>
              <a:t>safe</a:t>
            </a:r>
            <a:r>
              <a:rPr lang="en-US" kern="0" dirty="0">
                <a:latin typeface="Times New Roman" charset="0"/>
                <a:cs typeface="Times New Roman"/>
              </a:rPr>
              <a:t> if  </a:t>
            </a:r>
            <a:r>
              <a:rPr lang="en-US" kern="0" dirty="0" err="1">
                <a:latin typeface="Times New Roman" charset="0"/>
                <a:ea typeface="Times New Roman"/>
              </a:rPr>
              <a:t>Pr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(</a:t>
            </a:r>
            <a:r>
              <a:rPr lang="en-US" i="1" kern="0" dirty="0">
                <a:latin typeface="Times New Roman" charset="0"/>
                <a:ea typeface="Times New Roman"/>
              </a:rPr>
              <a:t>S</a:t>
            </a:r>
            <a:r>
              <a:rPr lang="en-US" i="1" kern="0" baseline="-25000" dirty="0">
                <a:latin typeface="Times New Roman" charset="0"/>
                <a:ea typeface="Times New Roman"/>
              </a:rPr>
              <a:t>g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|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π) = 1</a:t>
            </a:r>
          </a:p>
          <a:p>
            <a:pPr>
              <a:tabLst>
                <a:tab pos="3887788" algn="l"/>
              </a:tabLst>
            </a:pPr>
            <a:endParaRPr lang="en-US" kern="0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endParaRPr lang="en-US" kern="0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endParaRPr lang="en-US" kern="0" dirty="0">
              <a:latin typeface="Times New Roman" charset="0"/>
              <a:ea typeface="Times New Roman"/>
              <a:cs typeface="Times New Roman"/>
            </a:endParaRPr>
          </a:p>
          <a:p>
            <a:pPr>
              <a:spcBef>
                <a:spcPts val="400"/>
              </a:spcBef>
              <a:tabLst>
                <a:tab pos="3662363" algn="l"/>
              </a:tabLst>
            </a:pP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Another cyclic safe solution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:</a:t>
            </a:r>
          </a:p>
          <a:p>
            <a:pPr marL="396875" lvl="1" indent="0">
              <a:spcBef>
                <a:spcPts val="400"/>
              </a:spcBef>
              <a:buNone/>
              <a:tabLst>
                <a:tab pos="1017588" algn="l"/>
                <a:tab pos="3662363" algn="l"/>
              </a:tabLst>
            </a:pP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solidFill>
                  <a:srgbClr val="FF0000"/>
                </a:solidFill>
                <a:latin typeface="Times New Roman" charset="0"/>
                <a:cs typeface="Times New Roman"/>
              </a:rPr>
              <a:t>6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 = {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(d1, m54), (</a:t>
            </a:r>
            <a:r>
              <a:rPr lang="is-IS" dirty="0">
                <a:solidFill>
                  <a:srgbClr val="FF0000"/>
                </a:solidFill>
                <a:latin typeface="Calibri"/>
                <a:cs typeface="Times New Roman"/>
              </a:rPr>
              <a:t>d4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, </a:t>
            </a:r>
            <a:r>
              <a:rPr lang="is-IS" dirty="0">
                <a:solidFill>
                  <a:srgbClr val="FF0000"/>
                </a:solidFill>
                <a:latin typeface="Calibri"/>
                <a:cs typeface="Times New Roman"/>
              </a:rPr>
              <a:t>m41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)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}</a:t>
            </a:r>
            <a:br>
              <a:rPr lang="en-US" baseline="-25000" dirty="0">
                <a:solidFill>
                  <a:srgbClr val="FF0000"/>
                </a:solidFill>
                <a:latin typeface="Times New Roman" charset="0"/>
                <a:cs typeface="Times New Roman"/>
              </a:rPr>
            </a:br>
            <a:endParaRPr lang="en-US" dirty="0">
              <a:latin typeface="Times New Roman" charset="0"/>
              <a:cs typeface="Times New Roman"/>
            </a:endParaRPr>
          </a:p>
          <a:p>
            <a:pPr>
              <a:spcBef>
                <a:spcPts val="400"/>
              </a:spcBef>
              <a:tabLst>
                <a:tab pos="366236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We stop when we reach a goal, so</a:t>
            </a:r>
            <a:br>
              <a:rPr lang="en-US" dirty="0">
                <a:latin typeface="Times New Roman" charset="0"/>
                <a:cs typeface="Times New Roman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(</a:t>
            </a:r>
            <a:r>
              <a:rPr lang="is-IS" dirty="0">
                <a:solidFill>
                  <a:srgbClr val="FF0000"/>
                </a:solidFill>
                <a:latin typeface="Calibri"/>
                <a:cs typeface="Times New Roman"/>
              </a:rPr>
              <a:t>d4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, </a:t>
            </a:r>
            <a:r>
              <a:rPr lang="is-IS" dirty="0">
                <a:solidFill>
                  <a:srgbClr val="FF0000"/>
                </a:solidFill>
                <a:latin typeface="Calibri"/>
                <a:cs typeface="Times New Roman"/>
              </a:rPr>
              <a:t>m41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 doesn’t matter</a:t>
            </a:r>
            <a:endParaRPr lang="en-US" dirty="0">
              <a:latin typeface="Times New Roman" charset="0"/>
              <a:cs typeface="Times New Roman"/>
            </a:endParaRPr>
          </a:p>
          <a:p>
            <a:pPr lvl="1">
              <a:spcBef>
                <a:spcPts val="400"/>
              </a:spcBef>
              <a:tabLst>
                <a:tab pos="366236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Same histories and probabilities as for π</a:t>
            </a:r>
            <a:r>
              <a:rPr lang="en-US" baseline="-25000" dirty="0">
                <a:latin typeface="Times New Roman" charset="0"/>
                <a:cs typeface="Times New Roman"/>
              </a:rPr>
              <a:t>5</a:t>
            </a:r>
            <a:endParaRPr lang="en-US" baseline="-25000" dirty="0"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24587" name="Rectangle 39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6997700" cy="571500"/>
          </a:xfrm>
          <a:noFill/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Safe Solutions</a:t>
            </a:r>
          </a:p>
        </p:txBody>
      </p:sp>
    </p:spTree>
    <p:extLst>
      <p:ext uri="{BB962C8B-B14F-4D97-AF65-F5344CB8AC3E}">
        <p14:creationId xmlns:p14="http://schemas.microsoft.com/office/powerpoint/2010/main" val="254534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60C8BD0E-BF64-B144-A2C2-F97D5CFB33D4}"/>
              </a:ext>
            </a:extLst>
          </p:cNvPr>
          <p:cNvGrpSpPr>
            <a:grpSpLocks noChangeAspect="1"/>
          </p:cNvGrpSpPr>
          <p:nvPr/>
        </p:nvGrpSpPr>
        <p:grpSpPr>
          <a:xfrm>
            <a:off x="6334623" y="807326"/>
            <a:ext cx="4791856" cy="3443149"/>
            <a:chOff x="319797" y="1518047"/>
            <a:chExt cx="4844600" cy="3481049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C50B234-2494-4E4E-A73C-F95DB6F92478}"/>
                </a:ext>
              </a:extLst>
            </p:cNvPr>
            <p:cNvSpPr/>
            <p:nvPr/>
          </p:nvSpPr>
          <p:spPr>
            <a:xfrm>
              <a:off x="4066674" y="2252723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9BB8D4D-C6CF-564F-8DE9-83DDB98015A1}"/>
                </a:ext>
              </a:extLst>
            </p:cNvPr>
            <p:cNvSpPr/>
            <p:nvPr/>
          </p:nvSpPr>
          <p:spPr>
            <a:xfrm>
              <a:off x="4441353" y="4403587"/>
              <a:ext cx="168088" cy="336058"/>
            </a:xfrm>
            <a:prstGeom prst="rect">
              <a:avLst/>
            </a:prstGeom>
            <a:noFill/>
          </p:spPr>
          <p:txBody>
            <a:bodyPr wrap="none" lIns="91440" tIns="0" rIns="91440" bIns="9144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7B5BA55-417F-F34B-8A16-DBE417F65C9B}"/>
                </a:ext>
              </a:extLst>
            </p:cNvPr>
            <p:cNvSpPr/>
            <p:nvPr/>
          </p:nvSpPr>
          <p:spPr>
            <a:xfrm>
              <a:off x="1149001" y="450676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93" name="Text Box 13">
              <a:extLst>
                <a:ext uri="{FF2B5EF4-FFF2-40B4-BE49-F238E27FC236}">
                  <a16:creationId xmlns:a16="http://schemas.microsoft.com/office/drawing/2014/main" id="{F0B77B15-2F49-E643-B5B2-A6BE7A336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97" y="3940775"/>
              <a:ext cx="625570" cy="56009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49BCAEF-9D9E-5C4F-A19C-D299F399C5D7}"/>
                </a:ext>
              </a:extLst>
            </p:cNvPr>
            <p:cNvSpPr/>
            <p:nvPr/>
          </p:nvSpPr>
          <p:spPr>
            <a:xfrm>
              <a:off x="1028128" y="2019635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" name="Text Box 11">
              <a:extLst>
                <a:ext uri="{FF2B5EF4-FFF2-40B4-BE49-F238E27FC236}">
                  <a16:creationId xmlns:a16="http://schemas.microsoft.com/office/drawing/2014/main" id="{3F157A1D-DD69-6D40-ACD1-1DC450A35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5177" y="4224384"/>
              <a:ext cx="849220" cy="560096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7" name="Freeform 37">
              <a:extLst>
                <a:ext uri="{FF2B5EF4-FFF2-40B4-BE49-F238E27FC236}">
                  <a16:creationId xmlns:a16="http://schemas.microsoft.com/office/drawing/2014/main" id="{C16C4AA8-1B8B-9145-BC25-21CD3FE30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96" y="2381554"/>
              <a:ext cx="2527300" cy="239492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8" name="Freeform 38">
              <a:extLst>
                <a:ext uri="{FF2B5EF4-FFF2-40B4-BE49-F238E27FC236}">
                  <a16:creationId xmlns:a16="http://schemas.microsoft.com/office/drawing/2014/main" id="{79CA35C7-2AA8-8844-A9CA-8C70F299A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020" y="2103309"/>
              <a:ext cx="2176032" cy="281769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77E9613D-62E9-104E-AF22-24C10546C887}"/>
                </a:ext>
              </a:extLst>
            </p:cNvPr>
            <p:cNvSpPr/>
            <p:nvPr/>
          </p:nvSpPr>
          <p:spPr bwMode="auto">
            <a:xfrm>
              <a:off x="2953574" y="2286304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0" name="Freeform 40">
              <a:extLst>
                <a:ext uri="{FF2B5EF4-FFF2-40B4-BE49-F238E27FC236}">
                  <a16:creationId xmlns:a16="http://schemas.microsoft.com/office/drawing/2014/main" id="{39562B9A-AA21-5349-B26A-1078FB99052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88744" y="2968900"/>
              <a:ext cx="114570" cy="1275335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0DB25400-63E5-2C44-9CCA-AF1756CC9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34" y="271875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2" name="Oval 11">
              <a:extLst>
                <a:ext uri="{FF2B5EF4-FFF2-40B4-BE49-F238E27FC236}">
                  <a16:creationId xmlns:a16="http://schemas.microsoft.com/office/drawing/2014/main" id="{2C1B77E8-6146-8C47-A6B0-AD5CB57BF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2271249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id="{961300D3-7600-B24A-9703-B98AC075E6B9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1497828" y="4422980"/>
              <a:ext cx="2154774" cy="270156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5" name="Text Box 11">
              <a:extLst>
                <a:ext uri="{FF2B5EF4-FFF2-40B4-BE49-F238E27FC236}">
                  <a16:creationId xmlns:a16="http://schemas.microsoft.com/office/drawing/2014/main" id="{D0FB7A4A-15BF-DE48-BE86-B5D66F726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191" y="2064370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06" name="Text Box 11">
              <a:extLst>
                <a:ext uri="{FF2B5EF4-FFF2-40B4-BE49-F238E27FC236}">
                  <a16:creationId xmlns:a16="http://schemas.microsoft.com/office/drawing/2014/main" id="{360ABC8D-A98C-0747-A5A8-AC64E2636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701" y="2505406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07" name="Text Box 11">
              <a:extLst>
                <a:ext uri="{FF2B5EF4-FFF2-40B4-BE49-F238E27FC236}">
                  <a16:creationId xmlns:a16="http://schemas.microsoft.com/office/drawing/2014/main" id="{95993E52-DB46-0E4B-8381-7CC6D09F8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6636" y="4562021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08" name="Text Box 11">
              <a:extLst>
                <a:ext uri="{FF2B5EF4-FFF2-40B4-BE49-F238E27FC236}">
                  <a16:creationId xmlns:a16="http://schemas.microsoft.com/office/drawing/2014/main" id="{85211CA8-4FA9-104F-A463-AE0A4E658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117" y="4719048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09" name="Oval 12">
              <a:extLst>
                <a:ext uri="{FF2B5EF4-FFF2-40B4-BE49-F238E27FC236}">
                  <a16:creationId xmlns:a16="http://schemas.microsoft.com/office/drawing/2014/main" id="{ED4DA646-7E24-2F44-9039-6E96DCE5F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4090354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10" name="Freeform 6">
              <a:extLst>
                <a:ext uri="{FF2B5EF4-FFF2-40B4-BE49-F238E27FC236}">
                  <a16:creationId xmlns:a16="http://schemas.microsoft.com/office/drawing/2014/main" id="{69D7BD42-E02F-274E-A47C-5679573F369F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8605" y="272572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11" name="Curved Connector 110">
              <a:extLst>
                <a:ext uri="{FF2B5EF4-FFF2-40B4-BE49-F238E27FC236}">
                  <a16:creationId xmlns:a16="http://schemas.microsoft.com/office/drawing/2014/main" id="{FBBB00BB-0FCF-174F-A996-2DB9FBEB5923}"/>
                </a:ext>
              </a:extLst>
            </p:cNvPr>
            <p:cNvCxnSpPr/>
            <p:nvPr/>
          </p:nvCxnSpPr>
          <p:spPr>
            <a:xfrm flipH="1">
              <a:off x="1215034" y="4318954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BFDA8553-89EC-7046-97A3-C9A43C26EBFF}"/>
                </a:ext>
              </a:extLst>
            </p:cNvPr>
            <p:cNvSpPr/>
            <p:nvPr/>
          </p:nvSpPr>
          <p:spPr bwMode="auto">
            <a:xfrm rot="356928">
              <a:off x="1451974" y="421516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3F7E673E-932B-6A45-9581-CDF91A58A116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1428940" y="4080105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4" name="Freeform 31">
              <a:extLst>
                <a:ext uri="{FF2B5EF4-FFF2-40B4-BE49-F238E27FC236}">
                  <a16:creationId xmlns:a16="http://schemas.microsoft.com/office/drawing/2014/main" id="{F5BB3C8D-2D78-4F44-8CE3-561C97DA3B0C}"/>
                </a:ext>
              </a:extLst>
            </p:cNvPr>
            <p:cNvSpPr>
              <a:spLocks/>
            </p:cNvSpPr>
            <p:nvPr/>
          </p:nvSpPr>
          <p:spPr bwMode="auto">
            <a:xfrm rot="10623913" flipH="1" flipV="1">
              <a:off x="4056919" y="2198373"/>
              <a:ext cx="988278" cy="2154683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161E464B-500B-1C4F-A3E8-AF3CD9C657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5766" y="284062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6" name="Oval 11">
              <a:extLst>
                <a:ext uri="{FF2B5EF4-FFF2-40B4-BE49-F238E27FC236}">
                  <a16:creationId xmlns:a16="http://schemas.microsoft.com/office/drawing/2014/main" id="{32A01C53-39D4-D44D-853C-57CFC9705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53" y="2526517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17" name="Oval 12">
              <a:extLst>
                <a:ext uri="{FF2B5EF4-FFF2-40B4-BE49-F238E27FC236}">
                  <a16:creationId xmlns:a16="http://schemas.microsoft.com/office/drawing/2014/main" id="{0DC979B2-7CC4-3849-B720-B504A8BF9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650" y="4199562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6FBAD7E-85D9-AD41-B367-91C218CF4B26}"/>
                </a:ext>
              </a:extLst>
            </p:cNvPr>
            <p:cNvSpPr/>
            <p:nvPr/>
          </p:nvSpPr>
          <p:spPr>
            <a:xfrm>
              <a:off x="4486637" y="151804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8426A7E-2956-E541-A37B-D4FC1C28D60C}"/>
                </a:ext>
              </a:extLst>
            </p:cNvPr>
            <p:cNvSpPr/>
            <p:nvPr/>
          </p:nvSpPr>
          <p:spPr>
            <a:xfrm rot="16526702">
              <a:off x="585745" y="31803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m12</a:t>
              </a:r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CFB4CC6-7A6A-4041-AB74-A9652AC87224}"/>
                </a:ext>
              </a:extLst>
            </p:cNvPr>
            <p:cNvSpPr/>
            <p:nvPr/>
          </p:nvSpPr>
          <p:spPr>
            <a:xfrm rot="16500826">
              <a:off x="1482368" y="3243744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cs-CZ" dirty="0">
                  <a:latin typeface="Calibri"/>
                  <a:ea typeface="Times New Roman"/>
                  <a:cs typeface="Calibri"/>
                  <a:sym typeface="Symbol" charset="0"/>
                </a:rPr>
                <a:t>m21</a:t>
              </a:r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FAAA4C4-8F6C-3445-B6AA-270E598AC778}"/>
                </a:ext>
              </a:extLst>
            </p:cNvPr>
            <p:cNvSpPr/>
            <p:nvPr/>
          </p:nvSpPr>
          <p:spPr>
            <a:xfrm>
              <a:off x="2512833" y="4363025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m14</a:t>
              </a:r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B141F2F-7D6A-0447-A274-BE98C028E134}"/>
                </a:ext>
              </a:extLst>
            </p:cNvPr>
            <p:cNvSpPr/>
            <p:nvPr/>
          </p:nvSpPr>
          <p:spPr>
            <a:xfrm>
              <a:off x="2403258" y="3811627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m41</a:t>
              </a:r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0AC9A0E-9EB3-1C4D-8D31-ECD23352F111}"/>
                </a:ext>
              </a:extLst>
            </p:cNvPr>
            <p:cNvSpPr/>
            <p:nvPr/>
          </p:nvSpPr>
          <p:spPr>
            <a:xfrm>
              <a:off x="2163692" y="2404028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m23</a:t>
              </a:r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2FD9934-1E41-8B45-8E21-68725E4652D0}"/>
                </a:ext>
              </a:extLst>
            </p:cNvPr>
            <p:cNvSpPr/>
            <p:nvPr/>
          </p:nvSpPr>
          <p:spPr>
            <a:xfrm rot="16420757">
              <a:off x="3356500" y="340292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m43</a:t>
              </a:r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7C682B0-2ABB-BC4D-B456-F2885142D45B}"/>
                </a:ext>
              </a:extLst>
            </p:cNvPr>
            <p:cNvSpPr/>
            <p:nvPr/>
          </p:nvSpPr>
          <p:spPr>
            <a:xfrm rot="16727561">
              <a:off x="3881009" y="335308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dirty="0">
                  <a:latin typeface="Calibri"/>
                  <a:ea typeface="Times New Roman"/>
                  <a:cs typeface="Calibri"/>
                  <a:sym typeface="Symbol" charset="0"/>
                </a:rPr>
                <a:t>m34</a:t>
              </a:r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175C399-F6CE-454C-9604-13792AC1D3C9}"/>
                </a:ext>
              </a:extLst>
            </p:cNvPr>
            <p:cNvSpPr/>
            <p:nvPr/>
          </p:nvSpPr>
          <p:spPr>
            <a:xfrm rot="18776359">
              <a:off x="4572688" y="3721724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m54</a:t>
              </a:r>
              <a:endParaRPr lang="en-US" dirty="0"/>
            </a:p>
          </p:txBody>
        </p:sp>
        <p:sp>
          <p:nvSpPr>
            <p:cNvPr id="104" name="Oval 11">
              <a:extLst>
                <a:ext uri="{FF2B5EF4-FFF2-40B4-BE49-F238E27FC236}">
                  <a16:creationId xmlns:a16="http://schemas.microsoft.com/office/drawing/2014/main" id="{3758AA1D-EB6D-6A4E-8237-5DAED4475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794" y="1761046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</p:grpSp>
      <p:sp>
        <p:nvSpPr>
          <p:cNvPr id="24587" name="Rectangle 3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Unsafe States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F99E46-9A4F-5D40-9D1E-57425950F1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tabLst>
                <a:tab pos="3887788" algn="l"/>
              </a:tabLst>
            </a:pPr>
            <a:r>
              <a:rPr lang="en-US" i="1" dirty="0">
                <a:latin typeface="Times New Roman" charset="0"/>
                <a:cs typeface="Times New Roman"/>
              </a:rPr>
              <a:t>s </a:t>
            </a:r>
            <a:r>
              <a:rPr lang="en-US" dirty="0">
                <a:latin typeface="Times New Roman" charset="0"/>
                <a:cs typeface="Times New Roman"/>
              </a:rPr>
              <a:t>is </a:t>
            </a:r>
            <a:r>
              <a:rPr lang="en-US" i="1" dirty="0">
                <a:latin typeface="Times New Roman" charset="0"/>
                <a:cs typeface="Times New Roman"/>
              </a:rPr>
              <a:t>safe</a:t>
            </a:r>
            <a:r>
              <a:rPr lang="en-US" dirty="0">
                <a:latin typeface="Times New Roman" charset="0"/>
                <a:cs typeface="Times New Roman"/>
              </a:rPr>
              <a:t> if ∃π such that 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g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π) = 1</a:t>
            </a:r>
          </a:p>
          <a:p>
            <a:pPr lvl="1">
              <a:tabLst>
                <a:tab pos="3887788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e.g., </a:t>
            </a:r>
            <a:r>
              <a:rPr lang="en-US" dirty="0">
                <a:latin typeface="Calibri" panose="020F0502020204030204" pitchFamily="34" charset="0"/>
                <a:ea typeface="Times New Roman"/>
              </a:rPr>
              <a:t>d3</a:t>
            </a:r>
            <a:r>
              <a:rPr lang="en-US" dirty="0">
                <a:latin typeface="Times New Roman" charset="0"/>
                <a:ea typeface="Times New Roman"/>
              </a:rPr>
              <a:t> is safe</a:t>
            </a:r>
          </a:p>
          <a:p>
            <a:pPr lvl="1">
              <a:tabLst>
                <a:tab pos="3887788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same as saying (Σ, </a:t>
            </a:r>
            <a:r>
              <a:rPr lang="en-US" dirty="0">
                <a:latin typeface="Calibri" panose="020F0502020204030204" pitchFamily="34" charset="0"/>
                <a:ea typeface="Times New Roman"/>
              </a:rPr>
              <a:t>d3</a:t>
            </a:r>
            <a:r>
              <a:rPr lang="en-US" dirty="0">
                <a:latin typeface="Times New Roman" charset="0"/>
                <a:ea typeface="Times New Roman"/>
              </a:rPr>
              <a:t>,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g</a:t>
            </a:r>
            <a:r>
              <a:rPr lang="en-US" dirty="0">
                <a:latin typeface="Times New Roman" charset="0"/>
                <a:ea typeface="Times New Roman"/>
              </a:rPr>
              <a:t>) has a safe solution</a:t>
            </a:r>
            <a:br>
              <a:rPr lang="en-US" dirty="0">
                <a:latin typeface="Times New Roman" charset="0"/>
                <a:ea typeface="Times New Roman"/>
              </a:rPr>
            </a:br>
            <a:endParaRPr lang="en-US" i="1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is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unsafe 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if ∀ closed policy</a:t>
            </a:r>
            <a:r>
              <a:rPr lang="en-US" dirty="0">
                <a:latin typeface="Times New Roman" charset="0"/>
                <a:cs typeface="Times New Roman"/>
              </a:rPr>
              <a:t> π defined at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br>
              <a:rPr lang="en-US" dirty="0">
                <a:latin typeface="Times New Roman" charset="0"/>
                <a:cs typeface="Times New Roman"/>
              </a:rPr>
            </a:br>
            <a:r>
              <a:rPr lang="en-US" dirty="0">
                <a:latin typeface="Times New Roman" charset="0"/>
                <a:cs typeface="Times New Roman"/>
              </a:rPr>
              <a:t>0 &lt; 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g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π) &lt; 1</a:t>
            </a:r>
          </a:p>
          <a:p>
            <a:pPr lvl="1">
              <a:tabLst>
                <a:tab pos="3887788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e.g., </a:t>
            </a:r>
            <a:r>
              <a:rPr lang="en-US" dirty="0">
                <a:latin typeface="Calibri" panose="020F0502020204030204" pitchFamily="34" charset="0"/>
                <a:ea typeface="Times New Roman"/>
              </a:rPr>
              <a:t>d5</a:t>
            </a:r>
            <a:r>
              <a:rPr lang="en-US" dirty="0">
                <a:latin typeface="Times New Roman" charset="0"/>
                <a:ea typeface="Times New Roman"/>
              </a:rPr>
              <a:t> is unsafe</a:t>
            </a:r>
          </a:p>
          <a:p>
            <a:pPr lvl="1">
              <a:tabLst>
                <a:tab pos="3887788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same as saying (Σ, </a:t>
            </a:r>
            <a:r>
              <a:rPr lang="en-US" dirty="0">
                <a:latin typeface="Calibri" panose="020F0502020204030204" pitchFamily="34" charset="0"/>
                <a:ea typeface="Times New Roman"/>
              </a:rPr>
              <a:t>d5</a:t>
            </a:r>
            <a:r>
              <a:rPr lang="en-US" dirty="0">
                <a:latin typeface="Times New Roman" charset="0"/>
                <a:ea typeface="Times New Roman"/>
              </a:rPr>
              <a:t>,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g</a:t>
            </a:r>
            <a:r>
              <a:rPr lang="en-US" dirty="0">
                <a:latin typeface="Times New Roman" charset="0"/>
                <a:ea typeface="Times New Roman"/>
              </a:rPr>
              <a:t>) has an unsafe solution but no safe solution</a:t>
            </a:r>
            <a:br>
              <a:rPr lang="en-US" baseline="-25000" dirty="0">
                <a:latin typeface="Times New Roman" charset="0"/>
                <a:ea typeface="Times New Roman"/>
              </a:rPr>
            </a:br>
            <a:endParaRPr lang="en-US" baseline="-25000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s 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is a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dead end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if </a:t>
            </a:r>
            <a:r>
              <a:rPr lang="el-GR"/>
              <a:t> ∀π </a:t>
            </a:r>
            <a:r>
              <a:rPr lang="en-US"/>
              <a:t>Pr(</a:t>
            </a:r>
            <a:r>
              <a:rPr lang="en-US" i="1"/>
              <a:t>S</a:t>
            </a:r>
            <a:r>
              <a:rPr lang="en-US" i="1" baseline="-25000"/>
              <a:t>g </a:t>
            </a:r>
            <a:r>
              <a:rPr lang="en-US"/>
              <a:t>| s,</a:t>
            </a:r>
            <a:r>
              <a:rPr lang="en-US" baseline="-25000"/>
              <a:t> </a:t>
            </a:r>
            <a:r>
              <a:rPr lang="el-GR"/>
              <a:t>π) = 0</a:t>
            </a:r>
          </a:p>
          <a:p>
            <a:pPr>
              <a:tabLst>
                <a:tab pos="3887788" algn="l"/>
              </a:tabLst>
            </a:pPr>
            <a:endParaRPr lang="en-US" dirty="0">
              <a:latin typeface="Times New Roman" charset="0"/>
              <a:ea typeface="Times New Roman"/>
              <a:cs typeface="Times New Roman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B6337-7FA0-5948-8677-E92E3B849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4712547"/>
            <a:ext cx="5384800" cy="1723178"/>
          </a:xfrm>
        </p:spPr>
        <p:txBody>
          <a:bodyPr/>
          <a:lstStyle/>
          <a:p>
            <a:pPr>
              <a:tabLst>
                <a:tab pos="3887788" algn="l"/>
              </a:tabLst>
            </a:pP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</a:rPr>
              <a:t>d6 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</a:rPr>
              <a:t>is an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</a:rPr>
              <a:t>explicit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</a:rPr>
              <a:t> dead end</a:t>
            </a:r>
          </a:p>
          <a:p>
            <a:pPr lvl="1">
              <a:tabLst>
                <a:tab pos="3887788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</a:rPr>
              <a:t>No applicable actions</a:t>
            </a:r>
          </a:p>
          <a:p>
            <a:pPr>
              <a:tabLst>
                <a:tab pos="3887788" algn="l"/>
              </a:tabLst>
            </a:pP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</a:rPr>
              <a:t>d7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and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</a:rPr>
              <a:t>d8 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are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implicit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dead ends</a:t>
            </a:r>
          </a:p>
          <a:p>
            <a:pPr lvl="1">
              <a:tabLst>
                <a:tab pos="3887788" algn="l"/>
              </a:tabLst>
            </a:pPr>
            <a:r>
              <a:rPr lang="en-US" dirty="0">
                <a:latin typeface="Times New Roman" charset="0"/>
                <a:ea typeface="Times New Roman"/>
                <a:cs typeface="Times New Roman"/>
              </a:rPr>
              <a:t>Applicable actions, but no way to reach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  <a:cs typeface="Times New Roman"/>
              </a:rPr>
              <a:t>g</a:t>
            </a:r>
            <a:endParaRPr lang="en-US" baseline="-25000" dirty="0">
              <a:latin typeface="Times New Roman" charset="0"/>
              <a:ea typeface="Times New Roman"/>
              <a:cs typeface="Times New Roman"/>
            </a:endParaRPr>
          </a:p>
          <a:p>
            <a:endParaRPr lang="en-US"/>
          </a:p>
        </p:txBody>
      </p:sp>
      <p:sp>
        <p:nvSpPr>
          <p:cNvPr id="129" name="Oval 30">
            <a:extLst>
              <a:ext uri="{FF2B5EF4-FFF2-40B4-BE49-F238E27FC236}">
                <a16:creationId xmlns:a16="http://schemas.microsoft.com/office/drawing/2014/main" id="{120E808E-22B2-2343-9D71-A9365454A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2560" y="564155"/>
            <a:ext cx="436169" cy="43616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dirty="0">
                <a:latin typeface="Calibri"/>
                <a:ea typeface="Times New Roman"/>
                <a:cs typeface="Times New Roman"/>
              </a:rPr>
              <a:t>d6</a:t>
            </a:r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45EC3A32-6ED5-534E-A1EE-4AFAC87BEFD3}"/>
              </a:ext>
            </a:extLst>
          </p:cNvPr>
          <p:cNvSpPr>
            <a:spLocks/>
          </p:cNvSpPr>
          <p:nvPr/>
        </p:nvSpPr>
        <p:spPr bwMode="auto">
          <a:xfrm rot="2266536">
            <a:off x="10643868" y="726345"/>
            <a:ext cx="82296" cy="329184"/>
          </a:xfrm>
          <a:custGeom>
            <a:avLst/>
            <a:gdLst>
              <a:gd name="T0" fmla="*/ 2147483647 w 144"/>
              <a:gd name="T1" fmla="*/ 2147483647 h 856"/>
              <a:gd name="T2" fmla="*/ 0 w 144"/>
              <a:gd name="T3" fmla="*/ 2147483647 h 856"/>
              <a:gd name="T4" fmla="*/ 2147483647 w 144"/>
              <a:gd name="T5" fmla="*/ 0 h 856"/>
              <a:gd name="T6" fmla="*/ 0 60000 65536"/>
              <a:gd name="T7" fmla="*/ 0 60000 65536"/>
              <a:gd name="T8" fmla="*/ 0 60000 65536"/>
              <a:gd name="T9" fmla="*/ 0 w 144"/>
              <a:gd name="T10" fmla="*/ 0 h 856"/>
              <a:gd name="T11" fmla="*/ 144 w 144"/>
              <a:gd name="T12" fmla="*/ 856 h 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56">
                <a:moveTo>
                  <a:pt x="144" y="856"/>
                </a:moveTo>
                <a:cubicBezTo>
                  <a:pt x="72" y="715"/>
                  <a:pt x="0" y="575"/>
                  <a:pt x="0" y="432"/>
                </a:cubicBezTo>
                <a:cubicBezTo>
                  <a:pt x="0" y="289"/>
                  <a:pt x="72" y="144"/>
                  <a:pt x="1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80008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1" name="Oval 30">
            <a:extLst>
              <a:ext uri="{FF2B5EF4-FFF2-40B4-BE49-F238E27FC236}">
                <a16:creationId xmlns:a16="http://schemas.microsoft.com/office/drawing/2014/main" id="{36A7690A-7CFD-1245-ADC0-783178FEB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1631" y="1165331"/>
            <a:ext cx="436169" cy="43616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dirty="0">
                <a:latin typeface="Calibri"/>
                <a:ea typeface="Times New Roman"/>
                <a:cs typeface="Times New Roman"/>
              </a:rPr>
              <a:t>d7</a:t>
            </a:r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E18E1991-7111-9D40-BA35-C1C6E2030105}"/>
              </a:ext>
            </a:extLst>
          </p:cNvPr>
          <p:cNvSpPr>
            <a:spLocks/>
          </p:cNvSpPr>
          <p:nvPr/>
        </p:nvSpPr>
        <p:spPr bwMode="auto">
          <a:xfrm rot="5652982" flipH="1">
            <a:off x="10978173" y="1254967"/>
            <a:ext cx="292710" cy="779752"/>
          </a:xfrm>
          <a:custGeom>
            <a:avLst/>
            <a:gdLst>
              <a:gd name="T0" fmla="*/ 2147483647 w 144"/>
              <a:gd name="T1" fmla="*/ 2147483647 h 856"/>
              <a:gd name="T2" fmla="*/ 0 w 144"/>
              <a:gd name="T3" fmla="*/ 2147483647 h 856"/>
              <a:gd name="T4" fmla="*/ 2147483647 w 144"/>
              <a:gd name="T5" fmla="*/ 0 h 856"/>
              <a:gd name="T6" fmla="*/ 0 60000 65536"/>
              <a:gd name="T7" fmla="*/ 0 60000 65536"/>
              <a:gd name="T8" fmla="*/ 0 60000 65536"/>
              <a:gd name="T9" fmla="*/ 0 w 144"/>
              <a:gd name="T10" fmla="*/ 0 h 856"/>
              <a:gd name="T11" fmla="*/ 144 w 144"/>
              <a:gd name="T12" fmla="*/ 856 h 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56">
                <a:moveTo>
                  <a:pt x="144" y="856"/>
                </a:moveTo>
                <a:cubicBezTo>
                  <a:pt x="72" y="715"/>
                  <a:pt x="0" y="575"/>
                  <a:pt x="0" y="432"/>
                </a:cubicBezTo>
                <a:cubicBezTo>
                  <a:pt x="0" y="289"/>
                  <a:pt x="72" y="144"/>
                  <a:pt x="1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accent2">
                  <a:lumMod val="25000"/>
                </a:schemeClr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4" name="Oval 30">
            <a:extLst>
              <a:ext uri="{FF2B5EF4-FFF2-40B4-BE49-F238E27FC236}">
                <a16:creationId xmlns:a16="http://schemas.microsoft.com/office/drawing/2014/main" id="{9A817EC6-9F3A-7C4B-8826-400D5A551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2601" y="1918029"/>
            <a:ext cx="436169" cy="43616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dirty="0">
                <a:latin typeface="Calibri"/>
                <a:ea typeface="Times New Roman"/>
                <a:cs typeface="Times New Roman"/>
              </a:rPr>
              <a:t>d7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A02E-D38C-9645-8EC3-B641BDFC7A52}"/>
              </a:ext>
            </a:extLst>
          </p:cNvPr>
          <p:cNvGrpSpPr/>
          <p:nvPr/>
        </p:nvGrpSpPr>
        <p:grpSpPr>
          <a:xfrm rot="4730073">
            <a:off x="11614017" y="1634661"/>
            <a:ext cx="336588" cy="256244"/>
            <a:chOff x="10605170" y="1852012"/>
            <a:chExt cx="336588" cy="256244"/>
          </a:xfrm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580C4B5C-5D31-7546-859B-1AD6149CCC63}"/>
                </a:ext>
              </a:extLst>
            </p:cNvPr>
            <p:cNvSpPr>
              <a:spLocks/>
            </p:cNvSpPr>
            <p:nvPr/>
          </p:nvSpPr>
          <p:spPr bwMode="auto">
            <a:xfrm rot="5583101">
              <a:off x="10736018" y="1728568"/>
              <a:ext cx="82296" cy="329184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E524534F-7CB0-0045-BD51-1D05E76619C7}"/>
                </a:ext>
              </a:extLst>
            </p:cNvPr>
            <p:cNvSpPr>
              <a:spLocks/>
            </p:cNvSpPr>
            <p:nvPr/>
          </p:nvSpPr>
          <p:spPr bwMode="auto">
            <a:xfrm rot="15934278">
              <a:off x="10728614" y="1902516"/>
              <a:ext cx="82296" cy="329184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137" name="Arc 136">
            <a:extLst>
              <a:ext uri="{FF2B5EF4-FFF2-40B4-BE49-F238E27FC236}">
                <a16:creationId xmlns:a16="http://schemas.microsoft.com/office/drawing/2014/main" id="{C66F1780-EC08-2C40-AFCA-1E990C7FE48A}"/>
              </a:ext>
            </a:extLst>
          </p:cNvPr>
          <p:cNvSpPr/>
          <p:nvPr/>
        </p:nvSpPr>
        <p:spPr bwMode="auto">
          <a:xfrm rot="2621585">
            <a:off x="10808035" y="1629307"/>
            <a:ext cx="113056" cy="222971"/>
          </a:xfrm>
          <a:prstGeom prst="arc">
            <a:avLst>
              <a:gd name="adj1" fmla="val 18495893"/>
              <a:gd name="adj2" fmla="val 299113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8" name="Text Box 11">
            <a:extLst>
              <a:ext uri="{FF2B5EF4-FFF2-40B4-BE49-F238E27FC236}">
                <a16:creationId xmlns:a16="http://schemas.microsoft.com/office/drawing/2014/main" id="{729EECF1-7E6B-FD44-8603-DDC8EE600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7699" y="2052465"/>
            <a:ext cx="29174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0.5</a:t>
            </a:r>
          </a:p>
        </p:txBody>
      </p:sp>
      <p:sp>
        <p:nvSpPr>
          <p:cNvPr id="139" name="Text Box 11">
            <a:extLst>
              <a:ext uri="{FF2B5EF4-FFF2-40B4-BE49-F238E27FC236}">
                <a16:creationId xmlns:a16="http://schemas.microsoft.com/office/drawing/2014/main" id="{7687083F-7742-DD46-A471-B1AF6000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0099" y="1775888"/>
            <a:ext cx="29174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0.5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845A270-2BBF-B74A-BC97-A90C854975AE}"/>
              </a:ext>
            </a:extLst>
          </p:cNvPr>
          <p:cNvSpPr/>
          <p:nvPr/>
        </p:nvSpPr>
        <p:spPr>
          <a:xfrm>
            <a:off x="10197301" y="672125"/>
            <a:ext cx="418384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is-IS" dirty="0">
                <a:latin typeface="Calibri"/>
                <a:ea typeface="Times New Roman"/>
                <a:cs typeface="Calibri"/>
                <a:sym typeface="Symbol" charset="0"/>
              </a:rPr>
              <a:t>m56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7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2">
            <a:extLst>
              <a:ext uri="{FF2B5EF4-FFF2-40B4-BE49-F238E27FC236}">
                <a16:creationId xmlns:a16="http://schemas.microsoft.com/office/drawing/2014/main" id="{661F7889-016A-904D-8A3A-BB2F1499E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4" y="930275"/>
            <a:ext cx="6073774" cy="5677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tabLst>
                <a:tab pos="3887788" algn="l"/>
              </a:tabLst>
            </a:pP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An SSP is </a:t>
            </a:r>
            <a:r>
              <a:rPr lang="en-US" i="1" kern="0" dirty="0">
                <a:latin typeface="Times New Roman" charset="0"/>
                <a:ea typeface="Times New Roman"/>
                <a:cs typeface="Times New Roman"/>
              </a:rPr>
              <a:t>safe</a:t>
            </a: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 if every state in the SSP is safe</a:t>
            </a:r>
          </a:p>
          <a:p>
            <a:pPr lvl="1">
              <a:tabLst>
                <a:tab pos="3887788" algn="l"/>
              </a:tabLst>
            </a:pP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Same as a </a:t>
            </a:r>
            <a:r>
              <a:rPr lang="en-US" i="1" kern="0" dirty="0">
                <a:latin typeface="Times New Roman" charset="0"/>
                <a:ea typeface="Times New Roman"/>
                <a:cs typeface="Times New Roman"/>
              </a:rPr>
              <a:t>safely explorable</a:t>
            </a: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 SSP in Chapter 5</a:t>
            </a:r>
          </a:p>
          <a:p>
            <a:pPr lvl="1">
              <a:tabLst>
                <a:tab pos="3887788" algn="l"/>
              </a:tabLst>
            </a:pPr>
            <a:endParaRPr lang="en-US" kern="0" dirty="0">
              <a:latin typeface="Times New Roman" charset="0"/>
              <a:ea typeface="Times New Roman"/>
              <a:cs typeface="Times New Roman"/>
            </a:endParaRPr>
          </a:p>
          <a:p>
            <a:pPr lvl="1">
              <a:tabLst>
                <a:tab pos="3887788" algn="l"/>
              </a:tabLst>
            </a:pPr>
            <a:endParaRPr lang="en-US" kern="0" dirty="0">
              <a:latin typeface="Times New Roman" charset="0"/>
              <a:ea typeface="Times New Roman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kern="0" dirty="0">
                <a:latin typeface="Times New Roman" charset="0"/>
                <a:ea typeface="Times New Roman"/>
                <a:cs typeface="Times New Roman"/>
              </a:rPr>
              <a:t>In what follows, only consider safe SSPs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0C8BD0E-BF64-B144-A2C2-F97D5CFB33D4}"/>
              </a:ext>
            </a:extLst>
          </p:cNvPr>
          <p:cNvGrpSpPr>
            <a:grpSpLocks noChangeAspect="1"/>
          </p:cNvGrpSpPr>
          <p:nvPr/>
        </p:nvGrpSpPr>
        <p:grpSpPr>
          <a:xfrm>
            <a:off x="6978082" y="434793"/>
            <a:ext cx="4791854" cy="3443148"/>
            <a:chOff x="319797" y="1518047"/>
            <a:chExt cx="4844600" cy="3481049"/>
          </a:xfrm>
        </p:grpSpPr>
        <p:sp>
          <p:nvSpPr>
            <p:cNvPr id="89" name="Freeform 31">
              <a:extLst>
                <a:ext uri="{FF2B5EF4-FFF2-40B4-BE49-F238E27FC236}">
                  <a16:creationId xmlns:a16="http://schemas.microsoft.com/office/drawing/2014/main" id="{27EDD751-41F9-8B4B-8E8A-CF8B4344E21C}"/>
                </a:ext>
              </a:extLst>
            </p:cNvPr>
            <p:cNvSpPr>
              <a:spLocks/>
            </p:cNvSpPr>
            <p:nvPr/>
          </p:nvSpPr>
          <p:spPr bwMode="auto">
            <a:xfrm rot="11049090" flipH="1" flipV="1">
              <a:off x="4148184" y="2190483"/>
              <a:ext cx="660198" cy="212627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C50B234-2494-4E4E-A73C-F95DB6F92478}"/>
                </a:ext>
              </a:extLst>
            </p:cNvPr>
            <p:cNvSpPr/>
            <p:nvPr/>
          </p:nvSpPr>
          <p:spPr>
            <a:xfrm>
              <a:off x="4066674" y="2252723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9BB8D4D-C6CF-564F-8DE9-83DDB98015A1}"/>
                </a:ext>
              </a:extLst>
            </p:cNvPr>
            <p:cNvSpPr/>
            <p:nvPr/>
          </p:nvSpPr>
          <p:spPr>
            <a:xfrm>
              <a:off x="4441353" y="4403587"/>
              <a:ext cx="168088" cy="336058"/>
            </a:xfrm>
            <a:prstGeom prst="rect">
              <a:avLst/>
            </a:prstGeom>
            <a:noFill/>
          </p:spPr>
          <p:txBody>
            <a:bodyPr wrap="none" lIns="91440" tIns="0" rIns="91440" bIns="9144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7B5BA55-417F-F34B-8A16-DBE417F65C9B}"/>
                </a:ext>
              </a:extLst>
            </p:cNvPr>
            <p:cNvSpPr/>
            <p:nvPr/>
          </p:nvSpPr>
          <p:spPr>
            <a:xfrm>
              <a:off x="1149001" y="450676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93" name="Text Box 13">
              <a:extLst>
                <a:ext uri="{FF2B5EF4-FFF2-40B4-BE49-F238E27FC236}">
                  <a16:creationId xmlns:a16="http://schemas.microsoft.com/office/drawing/2014/main" id="{F0B77B15-2F49-E643-B5B2-A6BE7A336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97" y="3940775"/>
              <a:ext cx="625570" cy="56009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49BCAEF-9D9E-5C4F-A19C-D299F399C5D7}"/>
                </a:ext>
              </a:extLst>
            </p:cNvPr>
            <p:cNvSpPr/>
            <p:nvPr/>
          </p:nvSpPr>
          <p:spPr>
            <a:xfrm>
              <a:off x="1028128" y="2019635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D2588FFC-7DED-364B-B9BF-4852E9C69F15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2510252" y="617061"/>
              <a:ext cx="776291" cy="2966339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6" name="Text Box 11">
              <a:extLst>
                <a:ext uri="{FF2B5EF4-FFF2-40B4-BE49-F238E27FC236}">
                  <a16:creationId xmlns:a16="http://schemas.microsoft.com/office/drawing/2014/main" id="{3F157A1D-DD69-6D40-ACD1-1DC450A35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5177" y="4224384"/>
              <a:ext cx="849220" cy="560096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7" name="Freeform 37">
              <a:extLst>
                <a:ext uri="{FF2B5EF4-FFF2-40B4-BE49-F238E27FC236}">
                  <a16:creationId xmlns:a16="http://schemas.microsoft.com/office/drawing/2014/main" id="{C16C4AA8-1B8B-9145-BC25-21CD3FE30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96" y="2381554"/>
              <a:ext cx="2527300" cy="239492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8" name="Freeform 38">
              <a:extLst>
                <a:ext uri="{FF2B5EF4-FFF2-40B4-BE49-F238E27FC236}">
                  <a16:creationId xmlns:a16="http://schemas.microsoft.com/office/drawing/2014/main" id="{79CA35C7-2AA8-8844-A9CA-8C70F299A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020" y="2103309"/>
              <a:ext cx="2176032" cy="281769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77E9613D-62E9-104E-AF22-24C10546C887}"/>
                </a:ext>
              </a:extLst>
            </p:cNvPr>
            <p:cNvSpPr/>
            <p:nvPr/>
          </p:nvSpPr>
          <p:spPr bwMode="auto">
            <a:xfrm>
              <a:off x="2953574" y="2286304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0" name="Freeform 40">
              <a:extLst>
                <a:ext uri="{FF2B5EF4-FFF2-40B4-BE49-F238E27FC236}">
                  <a16:creationId xmlns:a16="http://schemas.microsoft.com/office/drawing/2014/main" id="{39562B9A-AA21-5349-B26A-1078FB99052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88744" y="2968900"/>
              <a:ext cx="114570" cy="1275335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0DB25400-63E5-2C44-9CCA-AF1756CC9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34" y="271875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2" name="Oval 11">
              <a:extLst>
                <a:ext uri="{FF2B5EF4-FFF2-40B4-BE49-F238E27FC236}">
                  <a16:creationId xmlns:a16="http://schemas.microsoft.com/office/drawing/2014/main" id="{2C1B77E8-6146-8C47-A6B0-AD5CB57BF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2271249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id="{961300D3-7600-B24A-9703-B98AC075E6B9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1497828" y="4422980"/>
              <a:ext cx="2154774" cy="270156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4" name="Oval 11">
              <a:extLst>
                <a:ext uri="{FF2B5EF4-FFF2-40B4-BE49-F238E27FC236}">
                  <a16:creationId xmlns:a16="http://schemas.microsoft.com/office/drawing/2014/main" id="{3758AA1D-EB6D-6A4E-8237-5DAED4475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794" y="1761046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05" name="Text Box 11">
              <a:extLst>
                <a:ext uri="{FF2B5EF4-FFF2-40B4-BE49-F238E27FC236}">
                  <a16:creationId xmlns:a16="http://schemas.microsoft.com/office/drawing/2014/main" id="{D0FB7A4A-15BF-DE48-BE86-B5D66F726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191" y="2064370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06" name="Text Box 11">
              <a:extLst>
                <a:ext uri="{FF2B5EF4-FFF2-40B4-BE49-F238E27FC236}">
                  <a16:creationId xmlns:a16="http://schemas.microsoft.com/office/drawing/2014/main" id="{360ABC8D-A98C-0747-A5A8-AC64E2636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701" y="2505406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07" name="Text Box 11">
              <a:extLst>
                <a:ext uri="{FF2B5EF4-FFF2-40B4-BE49-F238E27FC236}">
                  <a16:creationId xmlns:a16="http://schemas.microsoft.com/office/drawing/2014/main" id="{95993E52-DB46-0E4B-8381-7CC6D09F8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6636" y="4562021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08" name="Text Box 11">
              <a:extLst>
                <a:ext uri="{FF2B5EF4-FFF2-40B4-BE49-F238E27FC236}">
                  <a16:creationId xmlns:a16="http://schemas.microsoft.com/office/drawing/2014/main" id="{85211CA8-4FA9-104F-A463-AE0A4E658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117" y="4719048"/>
              <a:ext cx="294958" cy="280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09" name="Oval 12">
              <a:extLst>
                <a:ext uri="{FF2B5EF4-FFF2-40B4-BE49-F238E27FC236}">
                  <a16:creationId xmlns:a16="http://schemas.microsoft.com/office/drawing/2014/main" id="{ED4DA646-7E24-2F44-9039-6E96DCE5F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4090354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10" name="Freeform 6">
              <a:extLst>
                <a:ext uri="{FF2B5EF4-FFF2-40B4-BE49-F238E27FC236}">
                  <a16:creationId xmlns:a16="http://schemas.microsoft.com/office/drawing/2014/main" id="{69D7BD42-E02F-274E-A47C-5679573F369F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8605" y="272572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11" name="Curved Connector 110">
              <a:extLst>
                <a:ext uri="{FF2B5EF4-FFF2-40B4-BE49-F238E27FC236}">
                  <a16:creationId xmlns:a16="http://schemas.microsoft.com/office/drawing/2014/main" id="{FBBB00BB-0FCF-174F-A996-2DB9FBEB5923}"/>
                </a:ext>
              </a:extLst>
            </p:cNvPr>
            <p:cNvCxnSpPr/>
            <p:nvPr/>
          </p:nvCxnSpPr>
          <p:spPr>
            <a:xfrm flipH="1">
              <a:off x="1215034" y="4318954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BFDA8553-89EC-7046-97A3-C9A43C26EBFF}"/>
                </a:ext>
              </a:extLst>
            </p:cNvPr>
            <p:cNvSpPr/>
            <p:nvPr/>
          </p:nvSpPr>
          <p:spPr bwMode="auto">
            <a:xfrm rot="356928">
              <a:off x="1451974" y="421516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3F7E673E-932B-6A45-9581-CDF91A58A116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1428940" y="4080105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4" name="Freeform 31">
              <a:extLst>
                <a:ext uri="{FF2B5EF4-FFF2-40B4-BE49-F238E27FC236}">
                  <a16:creationId xmlns:a16="http://schemas.microsoft.com/office/drawing/2014/main" id="{F5BB3C8D-2D78-4F44-8CE3-561C97DA3B0C}"/>
                </a:ext>
              </a:extLst>
            </p:cNvPr>
            <p:cNvSpPr>
              <a:spLocks/>
            </p:cNvSpPr>
            <p:nvPr/>
          </p:nvSpPr>
          <p:spPr bwMode="auto">
            <a:xfrm rot="10623913" flipH="1" flipV="1">
              <a:off x="4056037" y="2163971"/>
              <a:ext cx="1066075" cy="218711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161E464B-500B-1C4F-A3E8-AF3CD9C657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5766" y="284062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6" name="Oval 11">
              <a:extLst>
                <a:ext uri="{FF2B5EF4-FFF2-40B4-BE49-F238E27FC236}">
                  <a16:creationId xmlns:a16="http://schemas.microsoft.com/office/drawing/2014/main" id="{32A01C53-39D4-D44D-853C-57CFC9705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53" y="2526517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17" name="Oval 12">
              <a:extLst>
                <a:ext uri="{FF2B5EF4-FFF2-40B4-BE49-F238E27FC236}">
                  <a16:creationId xmlns:a16="http://schemas.microsoft.com/office/drawing/2014/main" id="{0DC979B2-7CC4-3849-B720-B504A8BF9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650" y="4199562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6FBAD7E-85D9-AD41-B367-91C218CF4B26}"/>
                </a:ext>
              </a:extLst>
            </p:cNvPr>
            <p:cNvSpPr/>
            <p:nvPr/>
          </p:nvSpPr>
          <p:spPr>
            <a:xfrm>
              <a:off x="4486637" y="151804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8426A7E-2956-E541-A37B-D4FC1C28D60C}"/>
                </a:ext>
              </a:extLst>
            </p:cNvPr>
            <p:cNvSpPr/>
            <p:nvPr/>
          </p:nvSpPr>
          <p:spPr>
            <a:xfrm rot="16526702">
              <a:off x="585745" y="31803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m12</a:t>
              </a:r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CFB4CC6-7A6A-4041-AB74-A9652AC87224}"/>
                </a:ext>
              </a:extLst>
            </p:cNvPr>
            <p:cNvSpPr/>
            <p:nvPr/>
          </p:nvSpPr>
          <p:spPr>
            <a:xfrm rot="16500826">
              <a:off x="1482368" y="3243744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cs-CZ" dirty="0">
                  <a:latin typeface="Calibri"/>
                  <a:ea typeface="Times New Roman"/>
                  <a:cs typeface="Calibri"/>
                  <a:sym typeface="Symbol" charset="0"/>
                </a:rPr>
                <a:t>m21</a:t>
              </a:r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FAAA4C4-8F6C-3445-B6AA-270E598AC778}"/>
                </a:ext>
              </a:extLst>
            </p:cNvPr>
            <p:cNvSpPr/>
            <p:nvPr/>
          </p:nvSpPr>
          <p:spPr>
            <a:xfrm>
              <a:off x="2512833" y="4363025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m14</a:t>
              </a:r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B141F2F-7D6A-0447-A274-BE98C028E134}"/>
                </a:ext>
              </a:extLst>
            </p:cNvPr>
            <p:cNvSpPr/>
            <p:nvPr/>
          </p:nvSpPr>
          <p:spPr>
            <a:xfrm>
              <a:off x="2403258" y="3811627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m41</a:t>
              </a:r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0AC9A0E-9EB3-1C4D-8D31-ECD23352F111}"/>
                </a:ext>
              </a:extLst>
            </p:cNvPr>
            <p:cNvSpPr/>
            <p:nvPr/>
          </p:nvSpPr>
          <p:spPr>
            <a:xfrm>
              <a:off x="2163692" y="2404028"/>
              <a:ext cx="422989" cy="28004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m23</a:t>
              </a:r>
              <a:endParaRPr lang="en-US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CAD9BAF-47E3-3F40-B11B-7BEC25102D5D}"/>
                </a:ext>
              </a:extLst>
            </p:cNvPr>
            <p:cNvSpPr/>
            <p:nvPr/>
          </p:nvSpPr>
          <p:spPr>
            <a:xfrm>
              <a:off x="2830692" y="1533163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m52</a:t>
              </a:r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2FD9934-1E41-8B45-8E21-68725E4652D0}"/>
                </a:ext>
              </a:extLst>
            </p:cNvPr>
            <p:cNvSpPr/>
            <p:nvPr/>
          </p:nvSpPr>
          <p:spPr>
            <a:xfrm rot="16420757">
              <a:off x="3356500" y="340292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m43</a:t>
              </a:r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7C682B0-2ABB-BC4D-B456-F2885142D45B}"/>
                </a:ext>
              </a:extLst>
            </p:cNvPr>
            <p:cNvSpPr/>
            <p:nvPr/>
          </p:nvSpPr>
          <p:spPr>
            <a:xfrm rot="16727561">
              <a:off x="3881009" y="335308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dirty="0">
                  <a:latin typeface="Calibri"/>
                  <a:ea typeface="Times New Roman"/>
                  <a:cs typeface="Calibri"/>
                  <a:sym typeface="Symbol" charset="0"/>
                </a:rPr>
                <a:t>m34</a:t>
              </a:r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D88D014-A804-F049-BE96-8D8B57A0B09B}"/>
                </a:ext>
              </a:extLst>
            </p:cNvPr>
            <p:cNvSpPr/>
            <p:nvPr/>
          </p:nvSpPr>
          <p:spPr>
            <a:xfrm rot="17298243">
              <a:off x="4289918" y="3159741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m54</a:t>
              </a:r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175C399-F6CE-454C-9604-13792AC1D3C9}"/>
                </a:ext>
              </a:extLst>
            </p:cNvPr>
            <p:cNvSpPr/>
            <p:nvPr/>
          </p:nvSpPr>
          <p:spPr>
            <a:xfrm rot="18776359">
              <a:off x="4593837" y="3735726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m45</a:t>
              </a:r>
              <a:endParaRPr lang="en-US" dirty="0"/>
            </a:p>
          </p:txBody>
        </p:sp>
      </p:grpSp>
      <p:sp>
        <p:nvSpPr>
          <p:cNvPr id="24587" name="Rectangle 39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6997700" cy="571500"/>
          </a:xfrm>
          <a:noFill/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Safe SSPs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C2E8780-24AD-7144-9A57-1604055F8641}"/>
              </a:ext>
            </a:extLst>
          </p:cNvPr>
          <p:cNvSpPr/>
          <p:nvPr/>
        </p:nvSpPr>
        <p:spPr>
          <a:xfrm>
            <a:off x="7934523" y="4805204"/>
            <a:ext cx="3041345" cy="1015663"/>
          </a:xfrm>
          <a:prstGeom prst="rect">
            <a:avLst/>
          </a:prstGeom>
          <a:solidFill>
            <a:srgbClr val="CFFAA3"/>
          </a:solidFill>
        </p:spPr>
        <p:txBody>
          <a:bodyPr wrap="none">
            <a:spAutoFit/>
          </a:bodyPr>
          <a:lstStyle/>
          <a:p>
            <a:pPr eaLnBrk="1" hangingPunct="1"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Poll: Is the above SSP safe?</a:t>
            </a:r>
          </a:p>
          <a:p>
            <a:pPr marL="457200" indent="-457200" eaLnBrk="1" hangingPunct="1">
              <a:buAutoNum type="alphaUcPeriod"/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yes</a:t>
            </a:r>
          </a:p>
          <a:p>
            <a:pPr marL="457200" indent="-457200" eaLnBrk="1" hangingPunct="1">
              <a:buAutoNum type="alphaUcPeriod"/>
              <a:tabLst>
                <a:tab pos="3662363" algn="l"/>
              </a:tabLst>
            </a:pPr>
            <a:r>
              <a:rPr lang="en-US" sz="2000" dirty="0">
                <a:latin typeface="Times New Roman" charset="0"/>
                <a:ea typeface="Times New Roman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949680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7396482" y="480616"/>
            <a:ext cx="4436848" cy="3247038"/>
            <a:chOff x="4050926" y="433601"/>
            <a:chExt cx="4436848" cy="3247038"/>
          </a:xfrm>
        </p:grpSpPr>
        <p:sp>
          <p:nvSpPr>
            <p:cNvPr id="49" name="Freeform 31"/>
            <p:cNvSpPr>
              <a:spLocks/>
            </p:cNvSpPr>
            <p:nvPr/>
          </p:nvSpPr>
          <p:spPr bwMode="auto">
            <a:xfrm rot="4200000" flipH="1" flipV="1">
              <a:off x="6105817" y="-61612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Text Box 11"/>
            <p:cNvSpPr txBox="1">
              <a:spLocks noChangeArrowheads="1"/>
            </p:cNvSpPr>
            <p:nvPr/>
          </p:nvSpPr>
          <p:spPr bwMode="auto">
            <a:xfrm>
              <a:off x="7742378" y="2968702"/>
              <a:ext cx="745396" cy="492443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Freeform 37"/>
            <p:cNvSpPr>
              <a:spLocks/>
            </p:cNvSpPr>
            <p:nvPr/>
          </p:nvSpPr>
          <p:spPr bwMode="auto">
            <a:xfrm>
              <a:off x="4777405" y="108721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144665" y="83070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Arc 52"/>
            <p:cNvSpPr/>
            <p:nvPr/>
          </p:nvSpPr>
          <p:spPr bwMode="auto">
            <a:xfrm>
              <a:off x="6591961" y="99196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 rot="10800000" flipH="1">
              <a:off x="7331753" y="160717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 rot="462874" flipH="1" flipV="1">
              <a:off x="7721774" y="92133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4561321" y="142441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7" name="Oval 11"/>
            <p:cNvSpPr>
              <a:spLocks noChangeArrowheads="1"/>
            </p:cNvSpPr>
            <p:nvPr/>
          </p:nvSpPr>
          <p:spPr bwMode="auto">
            <a:xfrm>
              <a:off x="4624821" y="976905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18"/>
            <p:cNvSpPr>
              <a:spLocks/>
            </p:cNvSpPr>
            <p:nvPr/>
          </p:nvSpPr>
          <p:spPr bwMode="auto">
            <a:xfrm rot="297626" flipV="1">
              <a:off x="5031257" y="309872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auto">
            <a:xfrm>
              <a:off x="7942846" y="507152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60" name="Text Box 11"/>
            <p:cNvSpPr txBox="1">
              <a:spLocks noChangeArrowheads="1"/>
            </p:cNvSpPr>
            <p:nvPr/>
          </p:nvSpPr>
          <p:spPr bwMode="auto">
            <a:xfrm>
              <a:off x="6020608" y="69993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61" name="Text Box 11"/>
            <p:cNvSpPr txBox="1">
              <a:spLocks noChangeArrowheads="1"/>
            </p:cNvSpPr>
            <p:nvPr/>
          </p:nvSpPr>
          <p:spPr bwMode="auto">
            <a:xfrm>
              <a:off x="7449577" y="193747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62" name="Text Box 11"/>
            <p:cNvSpPr txBox="1">
              <a:spLocks noChangeArrowheads="1"/>
            </p:cNvSpPr>
            <p:nvPr/>
          </p:nvSpPr>
          <p:spPr bwMode="auto">
            <a:xfrm>
              <a:off x="4644974" y="192951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auto">
            <a:xfrm>
              <a:off x="5917996" y="286483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64" name="Text Box 11"/>
            <p:cNvSpPr txBox="1">
              <a:spLocks noChangeArrowheads="1"/>
            </p:cNvSpPr>
            <p:nvPr/>
          </p:nvSpPr>
          <p:spPr bwMode="auto">
            <a:xfrm>
              <a:off x="6840833" y="66995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65" name="Text Box 11"/>
            <p:cNvSpPr txBox="1">
              <a:spLocks noChangeArrowheads="1"/>
            </p:cNvSpPr>
            <p:nvPr/>
          </p:nvSpPr>
          <p:spPr bwMode="auto">
            <a:xfrm>
              <a:off x="6838622" y="118679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5588444" y="3246613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7" name="Text Box 11"/>
            <p:cNvSpPr txBox="1">
              <a:spLocks noChangeArrowheads="1"/>
            </p:cNvSpPr>
            <p:nvPr/>
          </p:nvSpPr>
          <p:spPr bwMode="auto">
            <a:xfrm>
              <a:off x="5199569" y="340364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8" name="Oval 12"/>
            <p:cNvSpPr>
              <a:spLocks noChangeArrowheads="1"/>
            </p:cNvSpPr>
            <p:nvPr/>
          </p:nvSpPr>
          <p:spPr bwMode="auto">
            <a:xfrm>
              <a:off x="4624821" y="2796010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9" name="Text Box 13"/>
            <p:cNvSpPr txBox="1">
              <a:spLocks noChangeArrowheads="1"/>
            </p:cNvSpPr>
            <p:nvPr/>
          </p:nvSpPr>
          <p:spPr bwMode="auto">
            <a:xfrm>
              <a:off x="4050926" y="2660685"/>
              <a:ext cx="548427" cy="49244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 flipH="1" flipV="1">
              <a:off x="4926992" y="143138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71" name="Curved Connector 70"/>
            <p:cNvCxnSpPr/>
            <p:nvPr/>
          </p:nvCxnSpPr>
          <p:spPr>
            <a:xfrm flipH="1">
              <a:off x="4853421" y="302461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Arc 71"/>
            <p:cNvSpPr/>
            <p:nvPr/>
          </p:nvSpPr>
          <p:spPr bwMode="auto">
            <a:xfrm rot="356928">
              <a:off x="5090361" y="292890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Freeform 18"/>
            <p:cNvSpPr>
              <a:spLocks/>
            </p:cNvSpPr>
            <p:nvPr/>
          </p:nvSpPr>
          <p:spPr bwMode="auto">
            <a:xfrm rot="11097626" flipV="1">
              <a:off x="5067327" y="278576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4" name="Freeform 31"/>
            <p:cNvSpPr>
              <a:spLocks/>
            </p:cNvSpPr>
            <p:nvPr/>
          </p:nvSpPr>
          <p:spPr bwMode="auto">
            <a:xfrm rot="11047278" flipH="1" flipV="1">
              <a:off x="7724146" y="95929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5" name="Freeform 40"/>
            <p:cNvSpPr>
              <a:spLocks/>
            </p:cNvSpPr>
            <p:nvPr/>
          </p:nvSpPr>
          <p:spPr bwMode="auto">
            <a:xfrm flipH="1">
              <a:off x="7484153" y="154628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6" name="Oval 11"/>
            <p:cNvSpPr>
              <a:spLocks noChangeArrowheads="1"/>
            </p:cNvSpPr>
            <p:nvPr/>
          </p:nvSpPr>
          <p:spPr bwMode="auto">
            <a:xfrm>
              <a:off x="7282729" y="1143183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06" name="Oval 12"/>
            <p:cNvSpPr>
              <a:spLocks noChangeArrowheads="1"/>
            </p:cNvSpPr>
            <p:nvPr/>
          </p:nvSpPr>
          <p:spPr bwMode="auto">
            <a:xfrm>
              <a:off x="7293037" y="290521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</p:grpSp>
      <p:sp>
        <p:nvSpPr>
          <p:cNvPr id="28686" name="Rectangle 7"/>
          <p:cNvSpPr>
            <a:spLocks noGrp="1" noChangeArrowheads="1"/>
          </p:cNvSpPr>
          <p:nvPr>
            <p:ph type="title"/>
          </p:nvPr>
        </p:nvSpPr>
        <p:spPr>
          <a:xfrm>
            <a:off x="1676400" y="101603"/>
            <a:ext cx="8839200" cy="694853"/>
          </a:xfrm>
          <a:noFill/>
        </p:spPr>
        <p:txBody>
          <a:bodyPr/>
          <a:lstStyle/>
          <a:p>
            <a:r>
              <a:rPr lang="en-US" dirty="0">
                <a:cs typeface="Times New Roman"/>
              </a:rPr>
              <a:t>Expected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26" y="372044"/>
            <a:ext cx="8534400" cy="6113911"/>
          </a:xfrm>
        </p:spPr>
        <p:txBody>
          <a:bodyPr/>
          <a:lstStyle/>
          <a:p>
            <a:r>
              <a:rPr lang="en-US" dirty="0"/>
              <a:t>cost(</a:t>
            </a:r>
            <a:r>
              <a:rPr lang="en-US" i="1" dirty="0" err="1"/>
              <a:t>s,a</a:t>
            </a:r>
            <a:r>
              <a:rPr lang="en-US" dirty="0"/>
              <a:t>) = cost of using </a:t>
            </a:r>
            <a:r>
              <a:rPr lang="en-US" i="1" dirty="0"/>
              <a:t>a</a:t>
            </a:r>
            <a:r>
              <a:rPr lang="en-US" dirty="0"/>
              <a:t> in </a:t>
            </a:r>
            <a:r>
              <a:rPr lang="en-US" i="1" dirty="0"/>
              <a:t>s</a:t>
            </a:r>
            <a:endParaRPr lang="en-US" i="1" baseline="-25000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each “horizontal” action costs 1</a:t>
            </a:r>
          </a:p>
          <a:p>
            <a:pPr lvl="1"/>
            <a:r>
              <a:rPr lang="en-US" dirty="0"/>
              <a:t>each “vertical” action costs 100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Let </a:t>
            </a: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1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2</a:t>
            </a:r>
            <a:r>
              <a:rPr lang="en-US" dirty="0">
                <a:latin typeface="Times New Roman" charset="0"/>
                <a:cs typeface="Times New Roman"/>
              </a:rPr>
              <a:t>, …</a:t>
            </a:r>
            <a:r>
              <a:rPr lang="en-US" dirty="0">
                <a:latin typeface="Times New Roman" panose="02020603050405020304" pitchFamily="18" charset="0"/>
                <a:cs typeface="Times New Roman"/>
                <a:sym typeface="Symbol" charset="0"/>
              </a:rPr>
              <a:t>⟩ ∈ </a:t>
            </a:r>
            <a:r>
              <a:rPr lang="en-US" i="1" dirty="0">
                <a:latin typeface="Times New Roman" panose="02020603050405020304" pitchFamily="18" charset="0"/>
                <a:cs typeface="Times New Roman"/>
                <a:sym typeface="Symbol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/>
                <a:sym typeface="Symbol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/>
                <a:sym typeface="Symbol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cs typeface="Times New Roman"/>
                <a:sym typeface="Symbol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/>
                <a:sym typeface="Symbol" charset="0"/>
              </a:rPr>
              <a:t>,π)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i.e., starting at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, π can produce history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σ</a:t>
            </a:r>
            <a:endParaRPr lang="en-US" baseline="-25000" dirty="0">
              <a:latin typeface="Times New Roman" panose="02020603050405020304" pitchFamily="18" charset="0"/>
              <a:ea typeface="Times New Roman"/>
            </a:endParaRPr>
          </a:p>
          <a:p>
            <a:r>
              <a:rPr lang="en-US" dirty="0">
                <a:latin typeface="Times New Roman" charset="0"/>
                <a:ea typeface="Times New Roman"/>
              </a:rPr>
              <a:t>Then cost(</a:t>
            </a:r>
            <a:r>
              <a:rPr lang="el-GR" i="1" dirty="0">
                <a:latin typeface="Times New Roman" charset="0"/>
                <a:ea typeface="Times New Roman"/>
              </a:rPr>
              <a:t>σ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</a:rPr>
              <a:t>) =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i </a:t>
            </a:r>
            <a:r>
              <a:rPr lang="en-US" dirty="0">
                <a:latin typeface="Times New Roman" charset="0"/>
                <a:ea typeface="Times New Roman"/>
              </a:rPr>
              <a:t>cost(</a:t>
            </a:r>
            <a:r>
              <a:rPr lang="en-US" i="1" dirty="0" err="1">
                <a:latin typeface="Times New Roman" charset="0"/>
                <a:ea typeface="Times New Roman"/>
              </a:rPr>
              <a:t>s</a:t>
            </a:r>
            <a:r>
              <a:rPr lang="en-US" i="1" baseline="-25000" dirty="0" err="1">
                <a:latin typeface="Times New Roman" charset="0"/>
                <a:ea typeface="Times New Roman"/>
              </a:rPr>
              <a:t>i</a:t>
            </a:r>
            <a:r>
              <a:rPr lang="en-US" dirty="0">
                <a:latin typeface="Times New Roman" charset="0"/>
                <a:ea typeface="Times New Roman"/>
              </a:rPr>
              <a:t>,π(</a:t>
            </a:r>
            <a:r>
              <a:rPr lang="en-US" i="1" dirty="0" err="1">
                <a:latin typeface="Times New Roman" charset="0"/>
                <a:ea typeface="Times New Roman"/>
              </a:rPr>
              <a:t>s</a:t>
            </a:r>
            <a:r>
              <a:rPr lang="en-US" i="1" baseline="-25000" dirty="0" err="1">
                <a:latin typeface="Times New Roman" charset="0"/>
                <a:ea typeface="Times New Roman"/>
              </a:rPr>
              <a:t>i</a:t>
            </a:r>
            <a:r>
              <a:rPr lang="en-US" dirty="0">
                <a:latin typeface="Times New Roman" charset="0"/>
                <a:ea typeface="Times New Roman"/>
              </a:rPr>
              <a:t>))</a:t>
            </a:r>
            <a:br>
              <a:rPr lang="en-US" baseline="-25000" dirty="0">
                <a:latin typeface="Times New Roman" charset="0"/>
                <a:ea typeface="Times New Roman"/>
              </a:rPr>
            </a:br>
            <a:endParaRPr lang="en-US" i="1" baseline="-25000" dirty="0">
              <a:latin typeface="Times New Roman" charset="0"/>
              <a:ea typeface="Times New Roman"/>
              <a:cs typeface="Times New Roman"/>
            </a:endParaRPr>
          </a:p>
          <a:p>
            <a:r>
              <a:rPr lang="en-US" dirty="0">
                <a:latin typeface="Times New Roman" charset="0"/>
                <a:ea typeface="Times New Roman"/>
              </a:rPr>
              <a:t>Let </a:t>
            </a:r>
            <a:r>
              <a:rPr lang="en-US" i="1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</a:rPr>
              <a:t> be a safe solution </a:t>
            </a:r>
          </a:p>
          <a:p>
            <a:r>
              <a:rPr lang="en-US" dirty="0">
                <a:latin typeface="Times New Roman" charset="0"/>
                <a:ea typeface="Times New Roman"/>
              </a:rPr>
              <a:t>At each state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∈</a:t>
            </a:r>
            <a:r>
              <a:rPr lang="en-US" baseline="-25000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Dom(</a:t>
            </a:r>
            <a:r>
              <a:rPr lang="en-US" i="1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</a:rPr>
              <a:t>), expected cost of following π to goal:</a:t>
            </a:r>
            <a:br>
              <a:rPr lang="en-US" baseline="-25000" dirty="0">
                <a:latin typeface="Times New Roman" charset="0"/>
                <a:ea typeface="Times New Roman"/>
              </a:rPr>
            </a:br>
            <a:endParaRPr lang="en-US" baseline="-25000" dirty="0">
              <a:latin typeface="Times New Roman" charset="0"/>
              <a:ea typeface="Times New Roman"/>
            </a:endParaRP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Weighted sum of history costs:</a:t>
            </a:r>
          </a:p>
          <a:p>
            <a:pPr lvl="2"/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baseline="30000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</a:rPr>
              <a:t>) =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l-GR" i="1" baseline="-25000" dirty="0">
                <a:latin typeface="Times New Roman" charset="0"/>
                <a:ea typeface="Times New Roman"/>
              </a:rPr>
              <a:t>σ</a:t>
            </a:r>
            <a:r>
              <a:rPr lang="en-US" i="1" baseline="-25000" dirty="0">
                <a:latin typeface="Times New Roman" charset="0"/>
                <a:ea typeface="Times New Roman"/>
              </a:rPr>
              <a:t> 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i="1" baseline="-25000" dirty="0">
                <a:latin typeface="Times New Roman" charset="0"/>
                <a:ea typeface="Times New Roman"/>
              </a:rPr>
              <a:t> </a:t>
            </a:r>
            <a:r>
              <a:rPr lang="en-US" i="1" baseline="-25000" dirty="0">
                <a:latin typeface="Times New Roman" charset="0"/>
                <a:cs typeface="Times New Roman"/>
              </a:rPr>
              <a:t>H</a:t>
            </a:r>
            <a:r>
              <a:rPr lang="en-US" baseline="-25000" dirty="0">
                <a:latin typeface="Times New Roman" charset="0"/>
                <a:cs typeface="Times New Roman"/>
              </a:rPr>
              <a:t>(</a:t>
            </a:r>
            <a:r>
              <a:rPr lang="en-US" i="1" baseline="-25000" dirty="0"/>
              <a:t>s</a:t>
            </a:r>
            <a:r>
              <a:rPr lang="en-US" baseline="-25000" dirty="0"/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π)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l-GR" i="1" dirty="0">
                <a:latin typeface="Times New Roman" charset="0"/>
                <a:ea typeface="Times New Roman"/>
              </a:rPr>
              <a:t>σ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ea typeface="Times New Roman"/>
              </a:rPr>
              <a:t>|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</a:rPr>
              <a:t>,</a:t>
            </a:r>
            <a:r>
              <a:rPr lang="en-US" baseline="-25000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π) cost(</a:t>
            </a:r>
            <a:r>
              <a:rPr lang="el-GR" i="1" dirty="0">
                <a:latin typeface="Times New Roman" charset="0"/>
                <a:ea typeface="Times New Roman"/>
              </a:rPr>
              <a:t>σ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ea typeface="Times New Roman"/>
              </a:rPr>
              <a:t>|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π)</a:t>
            </a:r>
            <a:br>
              <a:rPr lang="en-US" baseline="-25000" dirty="0">
                <a:latin typeface="Times New Roman" charset="0"/>
                <a:ea typeface="Times New Roman"/>
              </a:rPr>
            </a:br>
            <a:endParaRPr lang="en-US" baseline="-25000" dirty="0">
              <a:latin typeface="Times New Roman" charset="0"/>
              <a:ea typeface="Times New Roman"/>
            </a:endParaRP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Recursive equation</a:t>
            </a:r>
          </a:p>
          <a:p>
            <a:pPr marL="793750" lvl="2" indent="0">
              <a:buNone/>
              <a:tabLst>
                <a:tab pos="1420813" algn="l"/>
                <a:tab pos="1708150" algn="l"/>
                <a:tab pos="4622800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	</a:t>
            </a:r>
            <a:r>
              <a:rPr lang="en-US" dirty="0">
                <a:latin typeface="Times New Roman" charset="0"/>
                <a:ea typeface="Times New Roman"/>
              </a:rPr>
              <a:t>0,  if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</a:rPr>
              <a:t> ∈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</a:rPr>
              <a:t>g</a:t>
            </a:r>
            <a:endParaRPr lang="en-US" baseline="-25000" dirty="0">
              <a:latin typeface="Times New Roman" charset="0"/>
              <a:ea typeface="Times New Roman"/>
            </a:endParaRPr>
          </a:p>
          <a:p>
            <a:pPr marL="793750" lvl="2" indent="0">
              <a:buNone/>
              <a:tabLst>
                <a:tab pos="1708150" algn="l"/>
                <a:tab pos="4622800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	cost(</a:t>
            </a:r>
            <a:r>
              <a:rPr lang="en-US" i="1" dirty="0">
                <a:latin typeface="Times New Roman" charset="0"/>
                <a:ea typeface="Times New Roman"/>
              </a:rPr>
              <a:t>s,</a:t>
            </a:r>
            <a:r>
              <a:rPr lang="en-US" dirty="0">
                <a:latin typeface="Times New Roman" charset="0"/>
                <a:ea typeface="Times New Roman"/>
              </a:rPr>
              <a:t>π(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</a:rPr>
              <a:t>)) +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i="1" baseline="-25000" dirty="0">
                <a:latin typeface="Times New Roman" charset="0"/>
                <a:ea typeface="Times New Roman"/>
              </a:rPr>
              <a:t>s</a:t>
            </a:r>
            <a:r>
              <a:rPr lang="en-US" baseline="-25000" dirty="0"/>
              <a:t>′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l-GR" baseline="-25000" dirty="0"/>
              <a:t>γ</a:t>
            </a:r>
            <a:r>
              <a:rPr lang="en-US" baseline="-25000" dirty="0">
                <a:latin typeface="Times New Roman" charset="0"/>
                <a:cs typeface="Times New Roman"/>
              </a:rPr>
              <a:t>(</a:t>
            </a:r>
            <a:r>
              <a:rPr lang="en-US" i="1" baseline="-25000" dirty="0"/>
              <a:t>s</a:t>
            </a:r>
            <a:r>
              <a:rPr lang="en-US" baseline="-25000" dirty="0"/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π(</a:t>
            </a:r>
            <a:r>
              <a:rPr lang="en-US" i="1" baseline="-25000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)) </a:t>
            </a: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/>
              <a:t>′</a:t>
            </a:r>
            <a:r>
              <a:rPr lang="en-US" i="1" baseline="-25000" dirty="0"/>
              <a:t> </a:t>
            </a:r>
            <a:r>
              <a:rPr lang="en-US" i="1" dirty="0"/>
              <a:t>|</a:t>
            </a:r>
            <a:r>
              <a:rPr lang="en-US" i="1" baseline="-25000" dirty="0"/>
              <a:t> </a:t>
            </a:r>
            <a:r>
              <a:rPr lang="en-US" i="1" dirty="0"/>
              <a:t>s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dirty="0"/>
              <a:t>π(</a:t>
            </a:r>
            <a:r>
              <a:rPr lang="en-US" i="1" dirty="0"/>
              <a:t>s</a:t>
            </a:r>
            <a:r>
              <a:rPr lang="en-US" dirty="0"/>
              <a:t>))</a:t>
            </a:r>
            <a:r>
              <a:rPr lang="en-US" baseline="-25000" dirty="0"/>
              <a:t> </a:t>
            </a:r>
            <a:r>
              <a:rPr lang="en-US" i="1" dirty="0"/>
              <a:t>V</a:t>
            </a:r>
            <a:r>
              <a:rPr lang="en-US" baseline="30000" dirty="0"/>
              <a:t>π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′),  otherwise</a:t>
            </a:r>
            <a:endParaRPr lang="en-US" i="1" dirty="0">
              <a:latin typeface="Times New Roman" charset="0"/>
              <a:ea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Left Brace 3"/>
          <p:cNvSpPr/>
          <p:nvPr/>
        </p:nvSpPr>
        <p:spPr>
          <a:xfrm>
            <a:off x="2460662" y="5765001"/>
            <a:ext cx="179294" cy="744071"/>
          </a:xfrm>
          <a:prstGeom prst="leftBrace">
            <a:avLst>
              <a:gd name="adj1" fmla="val 27564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A4AED-1C61-0248-A293-66C23762A2AF}"/>
              </a:ext>
            </a:extLst>
          </p:cNvPr>
          <p:cNvSpPr/>
          <p:nvPr/>
        </p:nvSpPr>
        <p:spPr>
          <a:xfrm>
            <a:off x="8753376" y="4181365"/>
            <a:ext cx="235440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b="1" dirty="0">
                <a:latin typeface="Times New Roman" charset="0"/>
                <a:cs typeface="Times New Roman"/>
              </a:rPr>
              <a:t>Poll</a:t>
            </a:r>
            <a:r>
              <a:rPr lang="en-US" dirty="0">
                <a:latin typeface="Times New Roman" charset="0"/>
                <a:cs typeface="Times New Roman"/>
              </a:rPr>
              <a:t>: Are the two equations equivalent?</a:t>
            </a: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A. yes</a:t>
            </a: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B. no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563B302-2151-8049-8D9C-11C9A85AFFD0}"/>
              </a:ext>
            </a:extLst>
          </p:cNvPr>
          <p:cNvSpPr/>
          <p:nvPr/>
        </p:nvSpPr>
        <p:spPr>
          <a:xfrm>
            <a:off x="6156421" y="4825118"/>
            <a:ext cx="134544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My version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502F4ED-F37A-7C43-95E3-11AED1460CDB}"/>
              </a:ext>
            </a:extLst>
          </p:cNvPr>
          <p:cNvSpPr/>
          <p:nvPr/>
        </p:nvSpPr>
        <p:spPr>
          <a:xfrm>
            <a:off x="5617502" y="5613266"/>
            <a:ext cx="153288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From the book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00111" y="480054"/>
            <a:ext cx="4436844" cy="3247038"/>
            <a:chOff x="4050926" y="433601"/>
            <a:chExt cx="4436844" cy="3247038"/>
          </a:xfrm>
        </p:grpSpPr>
        <p:sp>
          <p:nvSpPr>
            <p:cNvPr id="77" name="Freeform 31"/>
            <p:cNvSpPr>
              <a:spLocks/>
            </p:cNvSpPr>
            <p:nvPr/>
          </p:nvSpPr>
          <p:spPr bwMode="auto">
            <a:xfrm rot="4200000" flipH="1" flipV="1">
              <a:off x="6105817" y="-61612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8" name="Text Box 11"/>
            <p:cNvSpPr txBox="1">
              <a:spLocks noChangeArrowheads="1"/>
            </p:cNvSpPr>
            <p:nvPr/>
          </p:nvSpPr>
          <p:spPr bwMode="auto">
            <a:xfrm>
              <a:off x="7742374" y="2968699"/>
              <a:ext cx="745396" cy="492443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9" name="Freeform 37"/>
            <p:cNvSpPr>
              <a:spLocks/>
            </p:cNvSpPr>
            <p:nvPr/>
          </p:nvSpPr>
          <p:spPr bwMode="auto">
            <a:xfrm>
              <a:off x="4777405" y="108721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0" name="Freeform 38"/>
            <p:cNvSpPr>
              <a:spLocks/>
            </p:cNvSpPr>
            <p:nvPr/>
          </p:nvSpPr>
          <p:spPr bwMode="auto">
            <a:xfrm>
              <a:off x="6144665" y="83070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1" name="Arc 80"/>
            <p:cNvSpPr/>
            <p:nvPr/>
          </p:nvSpPr>
          <p:spPr bwMode="auto">
            <a:xfrm>
              <a:off x="6591961" y="99196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2" name="Freeform 40"/>
            <p:cNvSpPr>
              <a:spLocks/>
            </p:cNvSpPr>
            <p:nvPr/>
          </p:nvSpPr>
          <p:spPr bwMode="auto">
            <a:xfrm rot="10800000" flipH="1">
              <a:off x="7331753" y="160717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3" name="Freeform 31"/>
            <p:cNvSpPr>
              <a:spLocks/>
            </p:cNvSpPr>
            <p:nvPr/>
          </p:nvSpPr>
          <p:spPr bwMode="auto">
            <a:xfrm rot="462874" flipH="1" flipV="1">
              <a:off x="7721774" y="92133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4" name="Freeform 6"/>
            <p:cNvSpPr>
              <a:spLocks/>
            </p:cNvSpPr>
            <p:nvPr/>
          </p:nvSpPr>
          <p:spPr bwMode="auto">
            <a:xfrm>
              <a:off x="4561321" y="142441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5" name="Oval 11"/>
            <p:cNvSpPr>
              <a:spLocks noChangeArrowheads="1"/>
            </p:cNvSpPr>
            <p:nvPr/>
          </p:nvSpPr>
          <p:spPr bwMode="auto">
            <a:xfrm>
              <a:off x="4624821" y="976905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6" name="Freeform 18"/>
            <p:cNvSpPr>
              <a:spLocks/>
            </p:cNvSpPr>
            <p:nvPr/>
          </p:nvSpPr>
          <p:spPr bwMode="auto">
            <a:xfrm rot="297626" flipV="1">
              <a:off x="5031257" y="309872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7" name="Oval 11"/>
            <p:cNvSpPr>
              <a:spLocks noChangeArrowheads="1"/>
            </p:cNvSpPr>
            <p:nvPr/>
          </p:nvSpPr>
          <p:spPr bwMode="auto">
            <a:xfrm>
              <a:off x="7942846" y="507152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6020608" y="69993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7449577" y="193747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4644974" y="192951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91" name="Text Box 11"/>
            <p:cNvSpPr txBox="1">
              <a:spLocks noChangeArrowheads="1"/>
            </p:cNvSpPr>
            <p:nvPr/>
          </p:nvSpPr>
          <p:spPr bwMode="auto">
            <a:xfrm>
              <a:off x="5917996" y="286483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92" name="Text Box 11"/>
            <p:cNvSpPr txBox="1">
              <a:spLocks noChangeArrowheads="1"/>
            </p:cNvSpPr>
            <p:nvPr/>
          </p:nvSpPr>
          <p:spPr bwMode="auto">
            <a:xfrm>
              <a:off x="6840833" y="66995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93" name="Text Box 11"/>
            <p:cNvSpPr txBox="1">
              <a:spLocks noChangeArrowheads="1"/>
            </p:cNvSpPr>
            <p:nvPr/>
          </p:nvSpPr>
          <p:spPr bwMode="auto">
            <a:xfrm>
              <a:off x="6838622" y="118679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94" name="Text Box 11"/>
            <p:cNvSpPr txBox="1">
              <a:spLocks noChangeArrowheads="1"/>
            </p:cNvSpPr>
            <p:nvPr/>
          </p:nvSpPr>
          <p:spPr bwMode="auto">
            <a:xfrm>
              <a:off x="5588444" y="3246613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5" name="Text Box 11"/>
            <p:cNvSpPr txBox="1">
              <a:spLocks noChangeArrowheads="1"/>
            </p:cNvSpPr>
            <p:nvPr/>
          </p:nvSpPr>
          <p:spPr bwMode="auto">
            <a:xfrm>
              <a:off x="5199569" y="340364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6" name="Oval 12"/>
            <p:cNvSpPr>
              <a:spLocks noChangeArrowheads="1"/>
            </p:cNvSpPr>
            <p:nvPr/>
          </p:nvSpPr>
          <p:spPr bwMode="auto">
            <a:xfrm>
              <a:off x="4624821" y="2796010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7" name="Text Box 13"/>
            <p:cNvSpPr txBox="1">
              <a:spLocks noChangeArrowheads="1"/>
            </p:cNvSpPr>
            <p:nvPr/>
          </p:nvSpPr>
          <p:spPr bwMode="auto">
            <a:xfrm>
              <a:off x="4050926" y="2658220"/>
              <a:ext cx="548427" cy="49244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8" name="Freeform 6"/>
            <p:cNvSpPr>
              <a:spLocks/>
            </p:cNvSpPr>
            <p:nvPr/>
          </p:nvSpPr>
          <p:spPr bwMode="auto">
            <a:xfrm flipH="1" flipV="1">
              <a:off x="4926992" y="143138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99" name="Curved Connector 98"/>
            <p:cNvCxnSpPr>
              <a:cxnSpLocks/>
              <a:stCxn id="96" idx="6"/>
              <a:endCxn id="96" idx="4"/>
            </p:cNvCxnSpPr>
            <p:nvPr/>
          </p:nvCxnSpPr>
          <p:spPr>
            <a:xfrm flipH="1">
              <a:off x="4853421" y="302461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Arc 99"/>
            <p:cNvSpPr/>
            <p:nvPr/>
          </p:nvSpPr>
          <p:spPr bwMode="auto">
            <a:xfrm rot="356928">
              <a:off x="5090361" y="292890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1" name="Freeform 18"/>
            <p:cNvSpPr>
              <a:spLocks/>
            </p:cNvSpPr>
            <p:nvPr/>
          </p:nvSpPr>
          <p:spPr bwMode="auto">
            <a:xfrm rot="11097626" flipV="1">
              <a:off x="5067327" y="278576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2" name="Freeform 31"/>
            <p:cNvSpPr>
              <a:spLocks/>
            </p:cNvSpPr>
            <p:nvPr/>
          </p:nvSpPr>
          <p:spPr bwMode="auto">
            <a:xfrm rot="11047278" flipH="1" flipV="1">
              <a:off x="7724146" y="95929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3" name="Freeform 40"/>
            <p:cNvSpPr>
              <a:spLocks/>
            </p:cNvSpPr>
            <p:nvPr/>
          </p:nvSpPr>
          <p:spPr bwMode="auto">
            <a:xfrm flipH="1">
              <a:off x="7484153" y="154628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4" name="Oval 11"/>
            <p:cNvSpPr>
              <a:spLocks noChangeArrowheads="1"/>
            </p:cNvSpPr>
            <p:nvPr/>
          </p:nvSpPr>
          <p:spPr bwMode="auto">
            <a:xfrm>
              <a:off x="7282729" y="1143183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05" name="Oval 12"/>
            <p:cNvSpPr>
              <a:spLocks noChangeArrowheads="1"/>
            </p:cNvSpPr>
            <p:nvPr/>
          </p:nvSpPr>
          <p:spPr bwMode="auto">
            <a:xfrm>
              <a:off x="7293037" y="290521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</p:grpSp>
      <p:sp>
        <p:nvSpPr>
          <p:cNvPr id="28686" name="Rectangle 7"/>
          <p:cNvSpPr>
            <a:spLocks noGrp="1" noChangeArrowheads="1"/>
          </p:cNvSpPr>
          <p:nvPr>
            <p:ph type="title"/>
          </p:nvPr>
        </p:nvSpPr>
        <p:spPr>
          <a:xfrm>
            <a:off x="1676403" y="101600"/>
            <a:ext cx="7965103" cy="591260"/>
          </a:xfrm>
          <a:noFill/>
        </p:spPr>
        <p:txBody>
          <a:bodyPr/>
          <a:lstStyle/>
          <a:p>
            <a:r>
              <a:rPr lang="en-US" dirty="0">
                <a:cs typeface="Times New Roman"/>
              </a:rPr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608" y="1030825"/>
            <a:ext cx="5601879" cy="5404900"/>
          </a:xfrm>
        </p:spPr>
        <p:txBody>
          <a:bodyPr/>
          <a:lstStyle/>
          <a:p>
            <a:pPr>
              <a:spcBef>
                <a:spcPct val="20000"/>
              </a:spcBef>
              <a:buSzPct val="80000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π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 = {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(d1,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m12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), 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m23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), (d3,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m34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), (d5, m54)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}</a:t>
            </a:r>
            <a:br>
              <a:rPr lang="en-US" baseline="-25000" dirty="0">
                <a:latin typeface="Times New Roman" charset="0"/>
                <a:ea typeface="Times New Roman"/>
                <a:cs typeface="Times New Roman"/>
              </a:rPr>
            </a:br>
            <a:endParaRPr lang="en-US" baseline="-25000" dirty="0">
              <a:latin typeface="Calibri"/>
              <a:ea typeface="Times New Roman"/>
              <a:cs typeface="Times New Roman"/>
            </a:endParaRPr>
          </a:p>
          <a:p>
            <a:pPr>
              <a:spcBef>
                <a:spcPct val="20000"/>
              </a:spcBef>
              <a:buSzPct val="80000"/>
            </a:pPr>
            <a:r>
              <a:rPr lang="en-US" dirty="0">
                <a:latin typeface="Times New Roman" charset="0"/>
                <a:cs typeface="Times New Roman"/>
              </a:rPr>
              <a:t>Weighted sum of </a:t>
            </a:r>
            <a:r>
              <a:rPr lang="en-US" dirty="0">
                <a:ea typeface="Times New Roman"/>
                <a:cs typeface="Times New Roman"/>
              </a:rPr>
              <a:t>history costs:</a:t>
            </a:r>
            <a:br>
              <a:rPr lang="en-US" baseline="-25000" dirty="0">
                <a:ea typeface="Times New Roman"/>
                <a:cs typeface="Times New Roman"/>
              </a:rPr>
            </a:br>
            <a:endParaRPr lang="en-US" baseline="-25000" dirty="0">
              <a:ea typeface="Times New Roman"/>
              <a:cs typeface="Times New Roman"/>
            </a:endParaRPr>
          </a:p>
          <a:p>
            <a:pPr lvl="1">
              <a:spcBef>
                <a:spcPct val="20000"/>
              </a:spcBef>
              <a:buSzPct val="80000"/>
            </a:pPr>
            <a:r>
              <a:rPr lang="el-GR" i="1" dirty="0">
                <a:latin typeface="Times New Roman" charset="0"/>
                <a:ea typeface="Times New Roman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ea typeface="Times New Roman"/>
                <a:cs typeface="Times New Roman"/>
              </a:rPr>
              <a:t>1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= </a:t>
            </a:r>
            <a:r>
              <a:rPr lang="en-US" dirty="0">
                <a:latin typeface="Calibri"/>
                <a:ea typeface="Times New Roman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d1, </a:t>
            </a:r>
            <a:r>
              <a:rPr lang="is-IS" dirty="0"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latin typeface="Calibri"/>
                <a:ea typeface="Times New Roman"/>
                <a:cs typeface="Times New Roman"/>
              </a:rPr>
              <a:t>, d3, d4</a:t>
            </a:r>
            <a:r>
              <a:rPr lang="en-US" dirty="0">
                <a:latin typeface="Calibri"/>
                <a:ea typeface="Times New Roman"/>
                <a:cs typeface="Times New Roman"/>
                <a:sym typeface="Symbol" charset="0"/>
              </a:rPr>
              <a:t>⟩</a:t>
            </a:r>
            <a:endParaRPr lang="en-US" dirty="0">
              <a:ea typeface="Times New Roman"/>
              <a:cs typeface="Times New Roman"/>
              <a:sym typeface="Symbol" charset="0"/>
            </a:endParaRPr>
          </a:p>
          <a:p>
            <a:pPr lvl="2">
              <a:spcBef>
                <a:spcPct val="20000"/>
              </a:spcBef>
              <a:buSzPct val="80000"/>
            </a:pP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1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0.8</a:t>
            </a:r>
          </a:p>
          <a:p>
            <a:pPr lvl="2">
              <a:spcBef>
                <a:spcPct val="20000"/>
              </a:spcBef>
              <a:buSzPct val="80000"/>
            </a:pPr>
            <a:r>
              <a:rPr lang="en-US" dirty="0">
                <a:latin typeface="Times New Roman" charset="0"/>
                <a:ea typeface="Times New Roman"/>
              </a:rPr>
              <a:t>cost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1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100 + 1 + 100 = 201</a:t>
            </a:r>
            <a:br>
              <a:rPr lang="en-US" baseline="-25000" dirty="0">
                <a:latin typeface="Times New Roman" charset="0"/>
                <a:cs typeface="Times New Roman"/>
                <a:sym typeface="Symbol" charset="0"/>
              </a:rPr>
            </a:br>
            <a:endParaRPr lang="en-US" baseline="-25000" dirty="0">
              <a:latin typeface="Calibri"/>
              <a:ea typeface="Times New Roman"/>
              <a:cs typeface="Times New Roman"/>
              <a:sym typeface="Symbol" charset="0"/>
            </a:endParaRPr>
          </a:p>
          <a:p>
            <a:pPr lvl="1">
              <a:spcBef>
                <a:spcPct val="20000"/>
              </a:spcBef>
              <a:buSzPct val="80000"/>
            </a:pPr>
            <a:r>
              <a:rPr lang="el-GR" i="1" dirty="0">
                <a:latin typeface="Times New Roman" charset="0"/>
                <a:ea typeface="Times New Roman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ea typeface="Times New Roman"/>
                <a:cs typeface="Times New Roman"/>
              </a:rPr>
              <a:t>2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= </a:t>
            </a:r>
            <a:r>
              <a:rPr lang="en-US" dirty="0">
                <a:latin typeface="Calibri"/>
                <a:ea typeface="Times New Roman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d1, </a:t>
            </a:r>
            <a:r>
              <a:rPr lang="is-IS" dirty="0"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latin typeface="Calibri"/>
                <a:ea typeface="Times New Roman"/>
                <a:cs typeface="Times New Roman"/>
              </a:rPr>
              <a:t>, d5, d4</a:t>
            </a:r>
            <a:r>
              <a:rPr lang="en-US" dirty="0">
                <a:latin typeface="Calibri"/>
                <a:ea typeface="Times New Roman"/>
                <a:cs typeface="Times New Roman"/>
                <a:sym typeface="Symbol" charset="0"/>
              </a:rPr>
              <a:t>⟩</a:t>
            </a:r>
            <a:endParaRPr lang="en-US" dirty="0">
              <a:ea typeface="Times New Roman"/>
              <a:cs typeface="Times New Roman"/>
              <a:sym typeface="Symbol" charset="0"/>
            </a:endParaRPr>
          </a:p>
          <a:p>
            <a:pPr lvl="2">
              <a:spcBef>
                <a:spcPct val="20000"/>
              </a:spcBef>
              <a:buSzPct val="80000"/>
            </a:pP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2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0.2</a:t>
            </a:r>
          </a:p>
          <a:p>
            <a:pPr lvl="2">
              <a:spcBef>
                <a:spcPct val="20000"/>
              </a:spcBef>
              <a:buSzPct val="80000"/>
            </a:pPr>
            <a:r>
              <a:rPr lang="en-US" dirty="0">
                <a:latin typeface="Times New Roman" charset="0"/>
                <a:ea typeface="Times New Roman"/>
              </a:rPr>
              <a:t>cost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2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100 + 1 + 100 = 201</a:t>
            </a:r>
            <a:br>
              <a:rPr lang="en-US" baseline="-25000" dirty="0">
                <a:latin typeface="Times New Roman" charset="0"/>
                <a:cs typeface="Times New Roman"/>
                <a:sym typeface="Symbol" charset="0"/>
              </a:rPr>
            </a:br>
            <a:endParaRPr lang="en-US" baseline="-25000" dirty="0">
              <a:latin typeface="Calibri"/>
              <a:ea typeface="Times New Roman"/>
              <a:cs typeface="Times New Roman"/>
              <a:sym typeface="Symbol" charset="0"/>
            </a:endParaRPr>
          </a:p>
          <a:p>
            <a:pPr>
              <a:spcBef>
                <a:spcPct val="20000"/>
              </a:spcBef>
              <a:buSzPct val="80000"/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 .8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201) + .2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201) = 201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09600" y="3919940"/>
            <a:ext cx="5645791" cy="2602776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Times New Roman"/>
              </a:rPr>
              <a:t>Recursive equation ⇒ 4 equations, 4 unknowns</a:t>
            </a:r>
            <a:endParaRPr lang="en-US" i="1" dirty="0">
              <a:latin typeface="Times New Roman" charset="0"/>
              <a:ea typeface="Times New Roman"/>
            </a:endParaRPr>
          </a:p>
          <a:p>
            <a:pPr marL="396875" lvl="1" indent="0">
              <a:buNone/>
              <a:tabLst>
                <a:tab pos="1304925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	= 100 +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b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</a:b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	= 1 + .8(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)) + .2(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d5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)) </a:t>
            </a:r>
            <a:b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</a:b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	= 100 +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d4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b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</a:b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d5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	= 100 +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d4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</a:p>
          <a:p>
            <a:pPr marL="396875" lvl="1" indent="0">
              <a:buNone/>
              <a:tabLst>
                <a:tab pos="1304925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d4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	= 0</a:t>
            </a:r>
            <a:br>
              <a:rPr lang="en-US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</a:br>
            <a:endParaRPr lang="en-US" baseline="-25000" dirty="0">
              <a:latin typeface="Times New Roman" charset="0"/>
              <a:ea typeface="Times New Roman"/>
              <a:cs typeface="Times New Roman"/>
              <a:sym typeface="Symbol" charset="0"/>
            </a:endParaRPr>
          </a:p>
          <a:p>
            <a:pPr marL="396875" indent="-342900">
              <a:tabLst>
                <a:tab pos="1651000" algn="l"/>
              </a:tabLst>
            </a:pP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So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	= 100 + 1 + .8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100) + .2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100)  = 201</a:t>
            </a:r>
          </a:p>
        </p:txBody>
      </p:sp>
    </p:spTree>
    <p:extLst>
      <p:ext uri="{BB962C8B-B14F-4D97-AF65-F5344CB8AC3E}">
        <p14:creationId xmlns:p14="http://schemas.microsoft.com/office/powerpoint/2010/main" val="1239517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7" name="Rectangle 39"/>
          <p:cNvSpPr>
            <a:spLocks noGrp="1" noChangeArrowheads="1"/>
          </p:cNvSpPr>
          <p:nvPr>
            <p:ph type="title"/>
          </p:nvPr>
        </p:nvSpPr>
        <p:spPr>
          <a:xfrm>
            <a:off x="1626989" y="154942"/>
            <a:ext cx="7491112" cy="571500"/>
          </a:xfrm>
          <a:noFill/>
        </p:spPr>
        <p:txBody>
          <a:bodyPr/>
          <a:lstStyle/>
          <a:p>
            <a:r>
              <a:rPr lang="en-US" dirty="0">
                <a:cs typeface="Times New Roman"/>
              </a:rPr>
              <a:t>Example</a:t>
            </a:r>
          </a:p>
        </p:txBody>
      </p:sp>
      <p:sp>
        <p:nvSpPr>
          <p:cNvPr id="24580" name="Rectangle 2"/>
          <p:cNvSpPr>
            <a:spLocks noGrp="1" noChangeArrowheads="1"/>
          </p:cNvSpPr>
          <p:nvPr>
            <p:ph idx="1"/>
          </p:nvPr>
        </p:nvSpPr>
        <p:spPr>
          <a:xfrm>
            <a:off x="515022" y="726442"/>
            <a:ext cx="6067986" cy="5934115"/>
          </a:xfrm>
        </p:spPr>
        <p:txBody>
          <a:bodyPr/>
          <a:lstStyle/>
          <a:p>
            <a:pPr>
              <a:tabLst>
                <a:tab pos="3662363" algn="l"/>
              </a:tabLst>
            </a:pPr>
            <a:r>
              <a:rPr lang="en-US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π</a:t>
            </a:r>
            <a:r>
              <a:rPr lang="en-US" baseline="-25000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7</a:t>
            </a:r>
            <a:r>
              <a:rPr lang="en-US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 = {</a:t>
            </a:r>
            <a:r>
              <a:rPr lang="en-US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(d1, </a:t>
            </a:r>
            <a:r>
              <a:rPr lang="is-IS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m14</a:t>
            </a:r>
            <a:r>
              <a:rPr lang="en-US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),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 (</a:t>
            </a:r>
            <a:r>
              <a:rPr lang="is-I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is-I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m23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), (d3, </a:t>
            </a:r>
            <a:r>
              <a:rPr lang="ru-RU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m34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), (d5, m54)</a:t>
            </a:r>
            <a:r>
              <a:rPr lang="en-US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}</a:t>
            </a:r>
            <a:endParaRPr lang="en-US" baseline="-25000" dirty="0">
              <a:solidFill>
                <a:srgbClr val="0391E9"/>
              </a:solidFill>
              <a:latin typeface="Calibri"/>
              <a:ea typeface="Times New Roman"/>
              <a:cs typeface="Times New Roman"/>
            </a:endParaRPr>
          </a:p>
          <a:p>
            <a:pPr>
              <a:tabLst>
                <a:tab pos="366236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Weighted sum of </a:t>
            </a:r>
            <a:r>
              <a:rPr lang="en-US" dirty="0">
                <a:ea typeface="Times New Roman"/>
                <a:cs typeface="Times New Roman"/>
              </a:rPr>
              <a:t>history costs</a:t>
            </a:r>
            <a:r>
              <a:rPr lang="en-US" dirty="0">
                <a:latin typeface="Times New Roman" charset="0"/>
                <a:cs typeface="Times New Roman"/>
              </a:rPr>
              <a:t>:</a:t>
            </a:r>
            <a:endParaRPr lang="en-US" baseline="-25000" dirty="0">
              <a:latin typeface="Calibri"/>
              <a:cs typeface="Times New Roman"/>
            </a:endParaRPr>
          </a:p>
          <a:p>
            <a:pPr lvl="1">
              <a:tabLst>
                <a:tab pos="3084513" algn="l"/>
                <a:tab pos="5195888" algn="l"/>
              </a:tabLst>
            </a:pP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5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cs typeface="Times New Roman"/>
              </a:rPr>
              <a:t>d1, d4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⟩</a:t>
            </a:r>
            <a:endParaRPr lang="en-US" dirty="0">
              <a:latin typeface="Times New Roman" charset="0"/>
              <a:cs typeface="Times New Roman"/>
              <a:sym typeface="Symbol" charset="0"/>
            </a:endParaRPr>
          </a:p>
          <a:p>
            <a:pPr marL="688975" lvl="2" indent="0">
              <a:buNone/>
              <a:tabLst>
                <a:tab pos="1312863" algn="l"/>
                <a:tab pos="3417888" algn="l"/>
                <a:tab pos="5195888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	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5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½,	</a:t>
            </a:r>
            <a:r>
              <a:rPr lang="en-US" dirty="0">
                <a:latin typeface="Times New Roman" charset="0"/>
                <a:ea typeface="Times New Roman"/>
              </a:rPr>
              <a:t>cost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5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1</a:t>
            </a:r>
            <a:endParaRPr lang="en-US" i="1" baseline="-25000" dirty="0">
              <a:latin typeface="Times New Roman" charset="0"/>
              <a:cs typeface="Times New Roman"/>
              <a:sym typeface="Symbol" charset="0"/>
            </a:endParaRPr>
          </a:p>
          <a:p>
            <a:pPr lvl="1">
              <a:tabLst>
                <a:tab pos="3084513" algn="l"/>
                <a:tab pos="5195888" algn="l"/>
              </a:tabLst>
            </a:pP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6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cs typeface="Times New Roman"/>
              </a:rPr>
              <a:t>d1, d1, d4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⟩</a:t>
            </a:r>
            <a:endParaRPr lang="en-US" dirty="0">
              <a:latin typeface="Times New Roman" charset="0"/>
              <a:cs typeface="Times New Roman"/>
              <a:sym typeface="Symbol" charset="0"/>
            </a:endParaRPr>
          </a:p>
          <a:p>
            <a:pPr marL="688975" lvl="2" indent="0">
              <a:buNone/>
              <a:tabLst>
                <a:tab pos="1312863" algn="l"/>
                <a:tab pos="3417888" algn="l"/>
                <a:tab pos="5195888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	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6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(½)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2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,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	</a:t>
            </a:r>
            <a:r>
              <a:rPr lang="en-US" dirty="0">
                <a:latin typeface="Times New Roman" charset="0"/>
                <a:ea typeface="Times New Roman"/>
              </a:rPr>
              <a:t>cost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6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2</a:t>
            </a:r>
            <a:endParaRPr lang="en-US" i="1" baseline="-25000" dirty="0">
              <a:latin typeface="Times New Roman" charset="0"/>
              <a:cs typeface="Times New Roman"/>
              <a:sym typeface="Symbol" charset="0"/>
            </a:endParaRPr>
          </a:p>
          <a:p>
            <a:pPr lvl="1">
              <a:tabLst>
                <a:tab pos="3084513" algn="l"/>
                <a:tab pos="5195888" algn="l"/>
              </a:tabLst>
            </a:pP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7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/>
                <a:cs typeface="Times New Roman"/>
              </a:rPr>
              <a:t>d1, d1, d1, d4</a:t>
            </a:r>
            <a:r>
              <a:rPr lang="en-US" dirty="0">
                <a:latin typeface="Calibri"/>
                <a:cs typeface="Times New Roman"/>
                <a:sym typeface="Symbol" charset="0"/>
              </a:rPr>
              <a:t>⟩</a:t>
            </a:r>
            <a:endParaRPr lang="en-US" dirty="0">
              <a:latin typeface="Times New Roman" charset="0"/>
              <a:cs typeface="Times New Roman"/>
              <a:sym typeface="Symbol" charset="0"/>
            </a:endParaRPr>
          </a:p>
          <a:p>
            <a:pPr marL="688975" lvl="2" indent="0">
              <a:buNone/>
              <a:tabLst>
                <a:tab pos="1312863" algn="l"/>
                <a:tab pos="3417888" algn="l"/>
                <a:tab pos="5195888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	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(½)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,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	</a:t>
            </a:r>
            <a:r>
              <a:rPr lang="en-US" dirty="0">
                <a:latin typeface="Times New Roman" charset="0"/>
                <a:ea typeface="Times New Roman"/>
              </a:rPr>
              <a:t>cost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i="1" baseline="-2500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| π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) = 3</a:t>
            </a:r>
          </a:p>
          <a:p>
            <a:pPr marL="795338" lvl="2" indent="0">
              <a:buNone/>
              <a:tabLst>
                <a:tab pos="3433763" algn="l"/>
              </a:tabLst>
            </a:pP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• • •</a:t>
            </a:r>
          </a:p>
          <a:p>
            <a:pPr marL="795338" lvl="2" indent="0">
              <a:buNone/>
              <a:tabLst>
                <a:tab pos="3433763" algn="l"/>
              </a:tabLst>
            </a:pPr>
            <a:endParaRPr lang="en-US" i="1" baseline="-25000" dirty="0">
              <a:latin typeface="Times New Roman" charset="0"/>
              <a:cs typeface="Times New Roman"/>
              <a:sym typeface="Symbol" charset="0"/>
            </a:endParaRPr>
          </a:p>
          <a:p>
            <a:pPr marL="339725" indent="-342900">
              <a:tabLst>
                <a:tab pos="1196975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sz="2800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= (½)</a:t>
            </a:r>
            <a:r>
              <a:rPr lang="en-US" dirty="0">
                <a:latin typeface="Times New Roman" charset="0"/>
                <a:cs typeface="Times New Roman"/>
              </a:rPr>
              <a:t>1 +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(½)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2 </a:t>
            </a:r>
            <a:r>
              <a:rPr lang="en-US" dirty="0">
                <a:latin typeface="Times New Roman" charset="0"/>
                <a:cs typeface="Times New Roman"/>
              </a:rPr>
              <a:t>2 +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(½)</a:t>
            </a:r>
            <a:r>
              <a:rPr lang="en-US" baseline="30000" dirty="0">
                <a:latin typeface="Times New Roman" charset="0"/>
                <a:cs typeface="Times New Roman"/>
                <a:sym typeface="Symbol" charset="0"/>
              </a:rPr>
              <a:t>3 </a:t>
            </a:r>
            <a:r>
              <a:rPr lang="en-US" dirty="0">
                <a:latin typeface="Times New Roman" charset="0"/>
                <a:cs typeface="Times New Roman"/>
              </a:rPr>
              <a:t>3 + … = 2</a:t>
            </a:r>
            <a:br>
              <a:rPr lang="en-US" i="1" baseline="-25000" dirty="0">
                <a:latin typeface="Times New Roman" charset="0"/>
                <a:cs typeface="Times New Roman"/>
                <a:sym typeface="Symbol" charset="0"/>
              </a:rPr>
            </a:br>
            <a:endParaRPr lang="en-US" dirty="0">
              <a:latin typeface="Times New Roman" charset="0"/>
              <a:cs typeface="Times New Roman"/>
            </a:endParaRPr>
          </a:p>
          <a:p>
            <a:r>
              <a:rPr lang="en-US" dirty="0">
                <a:latin typeface="Times New Roman" charset="0"/>
                <a:ea typeface="Times New Roman"/>
              </a:rPr>
              <a:t>Recursive equation:</a:t>
            </a:r>
            <a:endParaRPr lang="en-US" i="1" dirty="0">
              <a:latin typeface="Times New Roman" charset="0"/>
              <a:ea typeface="Times New Roman"/>
            </a:endParaRPr>
          </a:p>
          <a:p>
            <a:pPr marL="396875" lvl="1" indent="0">
              <a:buNone/>
              <a:tabLst>
                <a:tab pos="3662363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   V</a:t>
            </a:r>
            <a:r>
              <a:rPr lang="en-US" sz="2800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= </a:t>
            </a:r>
            <a:r>
              <a:rPr lang="en-US" dirty="0">
                <a:latin typeface="Times New Roman" charset="0"/>
                <a:cs typeface="Times New Roman"/>
              </a:rPr>
              <a:t>1 + ½(</a:t>
            </a:r>
            <a:r>
              <a:rPr lang="en-US" dirty="0">
                <a:latin typeface="Times New Roman" charset="0"/>
                <a:ea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) + ½(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sz="2800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dirty="0">
                <a:latin typeface="Times New Roman" charset="0"/>
                <a:cs typeface="Times New Roman"/>
              </a:rPr>
              <a:t>)</a:t>
            </a:r>
            <a:endParaRPr lang="en-US" dirty="0">
              <a:latin typeface="Times New Roman" charset="0"/>
              <a:cs typeface="Times New Roman"/>
              <a:sym typeface="Wingdings"/>
            </a:endParaRPr>
          </a:p>
          <a:p>
            <a:pPr marL="396875" lvl="1" indent="0">
              <a:buNone/>
              <a:tabLst>
                <a:tab pos="3662363" algn="l"/>
              </a:tabLst>
            </a:pPr>
            <a:r>
              <a:rPr lang="en-US" dirty="0">
                <a:latin typeface="Times New Roman" charset="0"/>
                <a:cs typeface="Times New Roman"/>
                <a:sym typeface="Wingdings"/>
              </a:rPr>
              <a:t>½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sz="2800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 1</a:t>
            </a:r>
            <a:endParaRPr lang="en-US" dirty="0">
              <a:latin typeface="Times New Roman" charset="0"/>
              <a:ea typeface="Times New Roman"/>
              <a:cs typeface="Times New Roman"/>
              <a:sym typeface="Wingdings"/>
            </a:endParaRPr>
          </a:p>
          <a:p>
            <a:pPr marL="396875" lvl="1" indent="0">
              <a:buNone/>
              <a:tabLst>
                <a:tab pos="3662363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   V</a:t>
            </a:r>
            <a:r>
              <a:rPr lang="en-US" sz="2800" i="1" baseline="30000" dirty="0">
                <a:latin typeface="Times New Roman" charset="0"/>
                <a:ea typeface="Times New Roman"/>
              </a:rPr>
              <a:t> </a:t>
            </a:r>
            <a:r>
              <a:rPr lang="en-US" sz="26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6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 2</a:t>
            </a:r>
            <a:endParaRPr lang="en-US" dirty="0">
              <a:latin typeface="Times New Roman" charset="0"/>
              <a:cs typeface="Times New Roman"/>
            </a:endParaRPr>
          </a:p>
          <a:p>
            <a:pPr lvl="1">
              <a:tabLst>
                <a:tab pos="3433763" algn="l"/>
              </a:tabLst>
            </a:pPr>
            <a:endParaRPr lang="en-US" i="1" dirty="0">
              <a:latin typeface="Times New Roman" charset="0"/>
              <a:cs typeface="Times New Roman"/>
            </a:endParaRPr>
          </a:p>
          <a:p>
            <a:pPr>
              <a:tabLst>
                <a:tab pos="3662363" algn="l"/>
              </a:tabLst>
            </a:pPr>
            <a:endParaRPr lang="en-US" dirty="0">
              <a:latin typeface="Times New Roman" charset="0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4">
                <a:extLst>
                  <a:ext uri="{FF2B5EF4-FFF2-40B4-BE49-F238E27FC236}">
                    <a16:creationId xmlns:a16="http://schemas.microsoft.com/office/drawing/2014/main" id="{72ABE301-3995-8349-BEC9-1E30B441D0F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02489" y="4000935"/>
                <a:ext cx="5691173" cy="2080635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288925" indent="-288925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●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630238" indent="-280988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▸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71550" indent="-280988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•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22388" indent="-288925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▸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663700" indent="-288925" algn="l" defTabSz="911225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•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005013" indent="-28098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‣"/>
                  <a:tabLst/>
                  <a:defRPr sz="18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6pPr>
                <a:lvl7pPr marL="2346325" indent="-2794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95000"/>
                  <a:buFont typeface="System Font Regular"/>
                  <a:buChar char="∙"/>
                  <a:tabLst/>
                  <a:defRPr sz="18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7pPr>
                <a:lvl8pPr marL="2687638" indent="-2794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‣"/>
                  <a:tabLst/>
                  <a:defRPr sz="18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8pPr>
                <a:lvl9pPr marL="3606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Times" charset="0"/>
                  <a:buChar char="-"/>
                  <a:defRPr sz="18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9pPr>
              </a:lstStyle>
              <a:p>
                <a:pPr marL="398462" indent="-342900">
                  <a:tabLst>
                    <a:tab pos="1304925" algn="l"/>
                  </a:tabLst>
                </a:pPr>
                <a:r>
                  <a:rPr lang="en-US" kern="0" dirty="0">
                    <a:latin typeface="Times New Roman" charset="0"/>
                    <a:ea typeface="Times New Roman"/>
                    <a:cs typeface="Times New Roman"/>
                  </a:rPr>
                  <a:t>Given safe solution π,</a:t>
                </a:r>
              </a:p>
              <a:p>
                <a:pPr marL="739775" lvl="1" indent="-342900">
                  <a:tabLst>
                    <a:tab pos="1304925" algn="l"/>
                  </a:tabLst>
                </a:pPr>
                <a:r>
                  <a:rPr lang="en-US" kern="0" dirty="0">
                    <a:latin typeface="Times New Roman" charset="0"/>
                    <a:ea typeface="Times New Roman"/>
                    <a:cs typeface="Times New Roman"/>
                  </a:rPr>
                  <a:t>Compute </a:t>
                </a:r>
                <a:r>
                  <a:rPr lang="en-US" i="1" kern="0" dirty="0">
                    <a:latin typeface="Times New Roman" charset="0"/>
                    <a:ea typeface="Times New Roman"/>
                  </a:rPr>
                  <a:t>V</a:t>
                </a:r>
                <a:r>
                  <a:rPr lang="en-US" i="1" kern="0" baseline="300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2600" kern="0" baseline="30000" dirty="0">
                    <a:latin typeface="Times New Roman" charset="0"/>
                    <a:ea typeface="Times New Roman"/>
                    <a:cs typeface="Times New Roman"/>
                    <a:sym typeface="Symbol" charset="0"/>
                  </a:rPr>
                  <a:t>π</a:t>
                </a:r>
                <a:r>
                  <a:rPr lang="en-US" kern="0" dirty="0">
                    <a:latin typeface="Times New Roman" panose="02020603050405020304" pitchFamily="18" charset="0"/>
                    <a:ea typeface="Times New Roman"/>
                    <a:cs typeface="Times New Roman"/>
                    <a:sym typeface="Symbol" charset="0"/>
                  </a:rPr>
                  <a:t> by solving </a:t>
                </a:r>
                <a:r>
                  <a:rPr lang="en-US" i="1" kern="0" dirty="0">
                    <a:latin typeface="Times New Roman" panose="02020603050405020304" pitchFamily="18" charset="0"/>
                    <a:ea typeface="Times New Roman"/>
                    <a:cs typeface="Times New Roman"/>
                    <a:sym typeface="Symbol" charset="0"/>
                  </a:rPr>
                  <a:t>n</a:t>
                </a:r>
                <a:r>
                  <a:rPr lang="en-US" kern="0" dirty="0">
                    <a:latin typeface="Times New Roman" panose="02020603050405020304" pitchFamily="18" charset="0"/>
                    <a:ea typeface="Times New Roman"/>
                    <a:cs typeface="Times New Roman"/>
                    <a:sym typeface="Symbol" charset="0"/>
                  </a:rPr>
                  <a:t> linear equations, </a:t>
                </a:r>
                <a:r>
                  <a:rPr lang="en-US" i="1" kern="0" dirty="0">
                    <a:latin typeface="Times New Roman" panose="02020603050405020304" pitchFamily="18" charset="0"/>
                    <a:ea typeface="Times New Roman"/>
                    <a:cs typeface="Times New Roman"/>
                    <a:sym typeface="Symbol" charset="0"/>
                  </a:rPr>
                  <a:t>n</a:t>
                </a:r>
                <a:r>
                  <a:rPr lang="en-US" kern="0" dirty="0">
                    <a:latin typeface="Times New Roman" panose="02020603050405020304" pitchFamily="18" charset="0"/>
                    <a:ea typeface="Times New Roman"/>
                    <a:cs typeface="Times New Roman"/>
                    <a:sym typeface="Symbol" charset="0"/>
                  </a:rPr>
                  <a:t> unknowns</a:t>
                </a:r>
              </a:p>
              <a:p>
                <a:pPr marL="739775" lvl="1" indent="-342900">
                  <a:tabLst>
                    <a:tab pos="1304925" algn="l"/>
                  </a:tabLst>
                </a:pPr>
                <a:r>
                  <a:rPr lang="en-US" i="1" kern="0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n</a:t>
                </a:r>
                <a:r>
                  <a:rPr lang="en-US" kern="0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 = number of states reachable from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s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0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 using π</a:t>
                </a:r>
                <a:br>
                  <a:rPr lang="en-US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</a:br>
                <a:r>
                  <a:rPr lang="en-US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   </a:t>
                </a:r>
                <a:r>
                  <a:rPr lang="en-US" kern="0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= |</a:t>
                </a:r>
                <a:r>
                  <a:rPr lang="en-US" baseline="-25000" dirty="0">
                    <a:latin typeface="Times New Roman" charset="0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baseline="-25000" dirty="0">
                    <a:latin typeface="Times New Roman" charset="0"/>
                    <a:ea typeface="Times New Roman"/>
                  </a:rPr>
                  <a:t>0</a:t>
                </a:r>
                <a:r>
                  <a:rPr lang="en-US" dirty="0">
                    <a:latin typeface="Times New Roman" charset="0"/>
                    <a:ea typeface="Times New Roman"/>
                  </a:rPr>
                  <a:t>,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π</a:t>
                </a:r>
                <a:r>
                  <a:rPr lang="en-US" dirty="0">
                    <a:latin typeface="Times New Roman" charset="0"/>
                    <a:ea typeface="Times New Roman"/>
                  </a:rPr>
                  <a:t>)</a:t>
                </a:r>
                <a:r>
                  <a:rPr lang="en-US" baseline="-250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kern="0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|</a:t>
                </a:r>
                <a:endParaRPr lang="en-US" i="1" kern="0" dirty="0"/>
              </a:p>
            </p:txBody>
          </p:sp>
        </mc:Choice>
        <mc:Fallback xmlns="">
          <p:sp>
            <p:nvSpPr>
              <p:cNvPr id="34" name="Content Placeholder 4">
                <a:extLst>
                  <a:ext uri="{FF2B5EF4-FFF2-40B4-BE49-F238E27FC236}">
                    <a16:creationId xmlns:a16="http://schemas.microsoft.com/office/drawing/2014/main" id="{72ABE301-3995-8349-BEC9-1E30B441D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2489" y="4000935"/>
                <a:ext cx="5691173" cy="2080635"/>
              </a:xfrm>
              <a:prstGeom prst="rect">
                <a:avLst/>
              </a:prstGeom>
              <a:blipFill>
                <a:blip r:embed="rId3"/>
                <a:stretch>
                  <a:fillRect t="-1205"/>
                </a:stretch>
              </a:blipFill>
              <a:ln w="127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BCF39F97-8142-B348-B4E7-4C68C7214C60}"/>
              </a:ext>
            </a:extLst>
          </p:cNvPr>
          <p:cNvGrpSpPr/>
          <p:nvPr/>
        </p:nvGrpSpPr>
        <p:grpSpPr>
          <a:xfrm>
            <a:off x="7403664" y="482278"/>
            <a:ext cx="4436844" cy="3270188"/>
            <a:chOff x="7410395" y="508000"/>
            <a:chExt cx="4436844" cy="327018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0159593-F624-7C41-8A8E-22A9B40E3AD1}"/>
                </a:ext>
              </a:extLst>
            </p:cNvPr>
            <p:cNvGrpSpPr/>
            <p:nvPr/>
          </p:nvGrpSpPr>
          <p:grpSpPr>
            <a:xfrm>
              <a:off x="7410395" y="508000"/>
              <a:ext cx="4436844" cy="3270188"/>
              <a:chOff x="4050926" y="433601"/>
              <a:chExt cx="4436844" cy="3270188"/>
            </a:xfrm>
          </p:grpSpPr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08BA09B9-C771-C140-AEC6-B233D84E85D2}"/>
                  </a:ext>
                </a:extLst>
              </p:cNvPr>
              <p:cNvSpPr>
                <a:spLocks/>
              </p:cNvSpPr>
              <p:nvPr/>
            </p:nvSpPr>
            <p:spPr bwMode="auto">
              <a:xfrm rot="4200000" flipH="1" flipV="1">
                <a:off x="6105817" y="-616125"/>
                <a:ext cx="774470" cy="2873922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1" name="Text Box 11">
                <a:extLst>
                  <a:ext uri="{FF2B5EF4-FFF2-40B4-BE49-F238E27FC236}">
                    <a16:creationId xmlns:a16="http://schemas.microsoft.com/office/drawing/2014/main" id="{D7D65C38-AEC0-3047-AD43-EDDA094E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2374" y="2968699"/>
                <a:ext cx="745396" cy="492443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br>
                  <a:rPr lang="en-US" sz="1600" dirty="0">
                    <a:latin typeface="Calibri"/>
                    <a:ea typeface="Times New Roman"/>
                    <a:cs typeface="Times New Roman"/>
                  </a:rPr>
                </a:b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6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= {</a:t>
                </a:r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6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6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072CF346-F884-DF47-9725-DB6772613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405" y="1087210"/>
                <a:ext cx="2527300" cy="179387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7930FEB1-7680-E14D-9D5B-567FCCE1E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665" y="830703"/>
                <a:ext cx="1804530" cy="260031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4" name="Arc 43">
                <a:extLst>
                  <a:ext uri="{FF2B5EF4-FFF2-40B4-BE49-F238E27FC236}">
                    <a16:creationId xmlns:a16="http://schemas.microsoft.com/office/drawing/2014/main" id="{B6CF8454-3833-324E-B148-C61D048297B7}"/>
                  </a:ext>
                </a:extLst>
              </p:cNvPr>
              <p:cNvSpPr/>
              <p:nvPr/>
            </p:nvSpPr>
            <p:spPr bwMode="auto">
              <a:xfrm>
                <a:off x="6591961" y="991960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28659421-D71A-F845-AF48-CF100E18099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7331753" y="160717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6" name="Freeform 31">
                <a:extLst>
                  <a:ext uri="{FF2B5EF4-FFF2-40B4-BE49-F238E27FC236}">
                    <a16:creationId xmlns:a16="http://schemas.microsoft.com/office/drawing/2014/main" id="{9D62A902-0ED1-8D4C-9638-064ABD917436}"/>
                  </a:ext>
                </a:extLst>
              </p:cNvPr>
              <p:cNvSpPr>
                <a:spLocks/>
              </p:cNvSpPr>
              <p:nvPr/>
            </p:nvSpPr>
            <p:spPr bwMode="auto">
              <a:xfrm rot="462874" flipH="1" flipV="1">
                <a:off x="7721774" y="921335"/>
                <a:ext cx="235969" cy="203634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18C5F8E9-10D2-7E43-9E9D-E14D7B0C1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321" y="1424410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rgbClr val="0391E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8" name="Oval 11">
                <a:extLst>
                  <a:ext uri="{FF2B5EF4-FFF2-40B4-BE49-F238E27FC236}">
                    <a16:creationId xmlns:a16="http://schemas.microsoft.com/office/drawing/2014/main" id="{5FF41CD0-80B1-2344-912C-C56916733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821" y="976905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9" name="Freeform 18">
                <a:extLst>
                  <a:ext uri="{FF2B5EF4-FFF2-40B4-BE49-F238E27FC236}">
                    <a16:creationId xmlns:a16="http://schemas.microsoft.com/office/drawing/2014/main" id="{2480BF02-D298-7C4A-8871-84C1D327CCDC}"/>
                  </a:ext>
                </a:extLst>
              </p:cNvPr>
              <p:cNvSpPr>
                <a:spLocks/>
              </p:cNvSpPr>
              <p:nvPr/>
            </p:nvSpPr>
            <p:spPr bwMode="auto">
              <a:xfrm rot="297626" flipV="1">
                <a:off x="5031257" y="309872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50" name="Oval 11">
                <a:extLst>
                  <a:ext uri="{FF2B5EF4-FFF2-40B4-BE49-F238E27FC236}">
                    <a16:creationId xmlns:a16="http://schemas.microsoft.com/office/drawing/2014/main" id="{C46E2215-D47F-564A-972D-84601EFE3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2846" y="507152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51" name="Text Box 11">
                <a:extLst>
                  <a:ext uri="{FF2B5EF4-FFF2-40B4-BE49-F238E27FC236}">
                    <a16:creationId xmlns:a16="http://schemas.microsoft.com/office/drawing/2014/main" id="{131A3778-124A-4246-AB10-9309131F77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0608" y="699939"/>
                <a:ext cx="433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52" name="Text Box 11">
                <a:extLst>
                  <a:ext uri="{FF2B5EF4-FFF2-40B4-BE49-F238E27FC236}">
                    <a16:creationId xmlns:a16="http://schemas.microsoft.com/office/drawing/2014/main" id="{17CA39D2-F63C-2540-9198-9E719AE84F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9577" y="1937471"/>
                <a:ext cx="667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53" name="Text Box 11">
                <a:extLst>
                  <a:ext uri="{FF2B5EF4-FFF2-40B4-BE49-F238E27FC236}">
                    <a16:creationId xmlns:a16="http://schemas.microsoft.com/office/drawing/2014/main" id="{7CBFA354-B12A-F243-8772-12292D8E23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4974" y="1929519"/>
                <a:ext cx="667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54" name="Text Box 11">
                <a:extLst>
                  <a:ext uri="{FF2B5EF4-FFF2-40B4-BE49-F238E27FC236}">
                    <a16:creationId xmlns:a16="http://schemas.microsoft.com/office/drawing/2014/main" id="{FA3EDC5D-A68A-FB40-A517-3FA5E6163D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7996" y="2864837"/>
                <a:ext cx="433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55" name="Text Box 11">
                <a:extLst>
                  <a:ext uri="{FF2B5EF4-FFF2-40B4-BE49-F238E27FC236}">
                    <a16:creationId xmlns:a16="http://schemas.microsoft.com/office/drawing/2014/main" id="{B27BC352-028F-9A4C-AA6F-57352C3420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40833" y="669957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56" name="Text Box 11">
                <a:extLst>
                  <a:ext uri="{FF2B5EF4-FFF2-40B4-BE49-F238E27FC236}">
                    <a16:creationId xmlns:a16="http://schemas.microsoft.com/office/drawing/2014/main" id="{FDEE7AB3-C88A-144E-BA65-5D1BEE72E1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8622" y="1186792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57" name="Text Box 11">
                <a:extLst>
                  <a:ext uri="{FF2B5EF4-FFF2-40B4-BE49-F238E27FC236}">
                    <a16:creationId xmlns:a16="http://schemas.microsoft.com/office/drawing/2014/main" id="{D4716D9E-02FF-B241-97E2-5BCBC46D69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76869" y="3269763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58" name="Text Box 11">
                <a:extLst>
                  <a:ext uri="{FF2B5EF4-FFF2-40B4-BE49-F238E27FC236}">
                    <a16:creationId xmlns:a16="http://schemas.microsoft.com/office/drawing/2014/main" id="{17401E9D-2AE0-734A-8668-B5D4ADFE2A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7994" y="3426790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59" name="Text Box 13">
                <a:extLst>
                  <a:ext uri="{FF2B5EF4-FFF2-40B4-BE49-F238E27FC236}">
                    <a16:creationId xmlns:a16="http://schemas.microsoft.com/office/drawing/2014/main" id="{4EAFE0B0-98D6-F24D-88FE-FE52EF26A9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0926" y="2658220"/>
                <a:ext cx="548427" cy="49244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6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0" name="Freeform 6">
                <a:extLst>
                  <a:ext uri="{FF2B5EF4-FFF2-40B4-BE49-F238E27FC236}">
                    <a16:creationId xmlns:a16="http://schemas.microsoft.com/office/drawing/2014/main" id="{BE1F2265-163A-9241-9CE5-6AFA794D870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926992" y="1431385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61" name="Curved Connector 60">
                <a:extLst>
                  <a:ext uri="{FF2B5EF4-FFF2-40B4-BE49-F238E27FC236}">
                    <a16:creationId xmlns:a16="http://schemas.microsoft.com/office/drawing/2014/main" id="{DF5962DD-7575-C649-82E7-1CD0BACEDD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53421" y="3024610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38100" cmpd="sng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2F365033-685F-C843-8B44-747D5D725F63}"/>
                  </a:ext>
                </a:extLst>
              </p:cNvPr>
              <p:cNvSpPr/>
              <p:nvPr/>
            </p:nvSpPr>
            <p:spPr bwMode="auto">
              <a:xfrm rot="356928">
                <a:off x="5090361" y="2928908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29BC65C6-9230-E74B-9C68-1A0D29BF57ED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97626" flipV="1">
                <a:off x="5067327" y="278576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052AA41A-E61F-1543-8257-A0AD8251334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47278" flipH="1" flipV="1">
                <a:off x="7724146" y="959293"/>
                <a:ext cx="538764" cy="212346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5" name="Freeform 40">
                <a:extLst>
                  <a:ext uri="{FF2B5EF4-FFF2-40B4-BE49-F238E27FC236}">
                    <a16:creationId xmlns:a16="http://schemas.microsoft.com/office/drawing/2014/main" id="{FAE24D1E-13FA-F24A-A420-90290A2D1B1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484153" y="154628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6" name="Oval 11">
                <a:extLst>
                  <a:ext uri="{FF2B5EF4-FFF2-40B4-BE49-F238E27FC236}">
                    <a16:creationId xmlns:a16="http://schemas.microsoft.com/office/drawing/2014/main" id="{72B6BBC0-B604-6F4D-9F73-0FA2CD253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2729" y="1143183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67" name="Oval 12">
                <a:extLst>
                  <a:ext uri="{FF2B5EF4-FFF2-40B4-BE49-F238E27FC236}">
                    <a16:creationId xmlns:a16="http://schemas.microsoft.com/office/drawing/2014/main" id="{D061B918-8FBC-F343-8BA5-52023C444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3037" y="2905218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</p:grpSp>
        <p:sp>
          <p:nvSpPr>
            <p:cNvPr id="39" name="Oval 12">
              <a:extLst>
                <a:ext uri="{FF2B5EF4-FFF2-40B4-BE49-F238E27FC236}">
                  <a16:creationId xmlns:a16="http://schemas.microsoft.com/office/drawing/2014/main" id="{D28C63F7-EF6A-8E49-B4FD-35FE20B8D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4373" y="2877384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980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Planning as Optimization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47C2E-73D3-D742-BA08-45A088338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714" y="963389"/>
            <a:ext cx="6616740" cy="5283200"/>
          </a:xfrm>
        </p:spPr>
        <p:txBody>
          <a:bodyPr/>
          <a:lstStyle/>
          <a:p>
            <a:r>
              <a:rPr lang="en-US" dirty="0">
                <a:latin typeface="Times New Roman" charset="0"/>
                <a:cs typeface="Times New Roman"/>
              </a:rPr>
              <a:t>Let π and </a:t>
            </a:r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/>
              <a:t>′ </a:t>
            </a:r>
            <a:r>
              <a:rPr lang="en-US" dirty="0">
                <a:latin typeface="Times New Roman" charset="0"/>
                <a:cs typeface="Times New Roman"/>
              </a:rPr>
              <a:t>be safe solutions</a:t>
            </a:r>
            <a:endParaRPr lang="en-US" altLang="ja-JP" i="1" dirty="0">
              <a:latin typeface="Times New Roman" charset="0"/>
              <a:cs typeface="Times New Roman"/>
            </a:endParaRPr>
          </a:p>
          <a:p>
            <a:pPr lvl="1"/>
            <a:r>
              <a:rPr lang="en-US" altLang="ja-JP" dirty="0">
                <a:latin typeface="Times New Roman" charset="0"/>
                <a:cs typeface="Times New Roman"/>
              </a:rPr>
              <a:t>π </a:t>
            </a:r>
            <a:r>
              <a:rPr lang="en-US" i="1" dirty="0">
                <a:latin typeface="Times New Roman" charset="0"/>
                <a:cs typeface="Times New Roman"/>
              </a:rPr>
              <a:t>dominates </a:t>
            </a: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dirty="0"/>
              <a:t>′</a:t>
            </a:r>
            <a:r>
              <a:rPr lang="en-US" dirty="0">
                <a:latin typeface="Times New Roman" charset="0"/>
                <a:cs typeface="Times New Roman"/>
              </a:rPr>
              <a:t> if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≤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π</a:t>
            </a:r>
            <a:r>
              <a:rPr lang="en-US" i="1" baseline="30000" dirty="0"/>
              <a:t>′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</a:t>
            </a:r>
            <a:b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</a:b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at every state 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 where they’re </a:t>
            </a:r>
            <a:r>
              <a:rPr lang="hr-HR" dirty="0" err="1">
                <a:latin typeface="Times New Roman" charset="0"/>
                <a:cs typeface="Times New Roman"/>
              </a:rPr>
              <a:t>both</a:t>
            </a:r>
            <a:r>
              <a:rPr lang="hr-HR" dirty="0">
                <a:latin typeface="Times New Roman" charset="0"/>
                <a:cs typeface="Times New Roman"/>
              </a:rPr>
              <a:t> </a:t>
            </a:r>
            <a:r>
              <a:rPr lang="hr-HR" dirty="0" err="1">
                <a:latin typeface="Times New Roman" charset="0"/>
                <a:cs typeface="Times New Roman"/>
              </a:rPr>
              <a:t>defined</a:t>
            </a:r>
            <a:r>
              <a:rPr lang="hr-HR" dirty="0">
                <a:latin typeface="Times New Roman" charset="0"/>
                <a:cs typeface="Times New Roman"/>
              </a:rPr>
              <a:t> </a:t>
            </a:r>
          </a:p>
          <a:p>
            <a:pPr lvl="2"/>
            <a:r>
              <a:rPr lang="hr-HR" dirty="0">
                <a:latin typeface="Times New Roman" charset="0"/>
                <a:cs typeface="Times New Roman"/>
              </a:rPr>
              <a:t>i.e., every state 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Times New Roman" charset="0"/>
                <a:cs typeface="Times New Roman"/>
              </a:rPr>
              <a:t>Dom(</a:t>
            </a:r>
            <a:r>
              <a:rPr lang="hr-HR" i="1" dirty="0">
                <a:latin typeface="Times New Roman" charset="0"/>
                <a:cs typeface="Times New Roman"/>
              </a:rPr>
              <a:t>π</a:t>
            </a:r>
            <a:r>
              <a:rPr lang="hr-HR" dirty="0">
                <a:latin typeface="Times New Roman" charset="0"/>
                <a:cs typeface="Times New Roman"/>
              </a:rPr>
              <a:t>)</a:t>
            </a:r>
            <a:r>
              <a:rPr lang="hr-HR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∩</a:t>
            </a:r>
            <a:r>
              <a:rPr lang="en-US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 </a:t>
            </a:r>
            <a:r>
              <a:rPr lang="hr-HR" dirty="0">
                <a:latin typeface="Times New Roman" charset="0"/>
                <a:cs typeface="Times New Roman"/>
              </a:rPr>
              <a:t>Dom(</a:t>
            </a:r>
            <a:r>
              <a:rPr lang="hr-HR" i="1" dirty="0">
                <a:latin typeface="Times New Roman" charset="0"/>
                <a:cs typeface="Times New Roman"/>
              </a:rPr>
              <a:t>π</a:t>
            </a:r>
            <a:r>
              <a:rPr lang="en-US" i="1" dirty="0"/>
              <a:t>′</a:t>
            </a:r>
            <a:r>
              <a:rPr lang="hr-HR" dirty="0">
                <a:latin typeface="Times New Roman" charset="0"/>
                <a:cs typeface="Times New Roman"/>
              </a:rPr>
              <a:t>)</a:t>
            </a:r>
          </a:p>
          <a:p>
            <a:pPr lvl="2"/>
            <a:endParaRPr lang="en-US" altLang="ja-JP" i="1" baseline="-25000" dirty="0">
              <a:latin typeface="Times New Roman" charset="0"/>
              <a:cs typeface="Times New Roman"/>
            </a:endParaRPr>
          </a:p>
          <a:p>
            <a:pPr marL="398462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On the previous two slides</a:t>
            </a:r>
          </a:p>
          <a:p>
            <a:pPr marL="739775" lvl="1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π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 = {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(d1,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m12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), 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,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m23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), (d3,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m34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), (d5,m54)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/>
                <a:cs typeface="Times New Roman"/>
              </a:rPr>
              <a:t>}</a:t>
            </a:r>
          </a:p>
          <a:p>
            <a:pPr marL="739775" lvl="1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π</a:t>
            </a:r>
            <a:r>
              <a:rPr lang="en-US" baseline="-25000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7</a:t>
            </a:r>
            <a:r>
              <a:rPr lang="en-US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 = {</a:t>
            </a:r>
            <a:r>
              <a:rPr lang="en-US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(d1, </a:t>
            </a:r>
            <a:r>
              <a:rPr lang="is-IS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m14</a:t>
            </a:r>
            <a:r>
              <a:rPr lang="en-US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),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 (</a:t>
            </a:r>
            <a:r>
              <a:rPr lang="is-I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is-I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m23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), (d3, </a:t>
            </a:r>
            <a:r>
              <a:rPr lang="ru-RU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m34</a:t>
            </a:r>
            <a:r>
              <a:rPr lang="en-US" dirty="0">
                <a:solidFill>
                  <a:srgbClr val="0391E9"/>
                </a:solidFill>
                <a:latin typeface="Calibri"/>
                <a:ea typeface="Times New Roman"/>
                <a:cs typeface="Times New Roman"/>
              </a:rPr>
              <a:t>), (d5, m54)</a:t>
            </a:r>
            <a:r>
              <a:rPr lang="en-US" dirty="0">
                <a:solidFill>
                  <a:srgbClr val="0391E9"/>
                </a:solidFill>
                <a:latin typeface="Times New Roman" charset="0"/>
                <a:ea typeface="Times New Roman"/>
                <a:cs typeface="Times New Roman"/>
              </a:rPr>
              <a:t>}</a:t>
            </a:r>
            <a:endParaRPr lang="en-US" baseline="-25000" dirty="0">
              <a:solidFill>
                <a:srgbClr val="0391E9"/>
              </a:solidFill>
              <a:latin typeface="Calibri"/>
              <a:ea typeface="Times New Roman"/>
              <a:cs typeface="Times New Roman"/>
            </a:endParaRPr>
          </a:p>
          <a:p>
            <a:pPr marL="739775" lvl="1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dirty="0">
                <a:latin typeface="Calibri" panose="020F0502020204030204" pitchFamily="34" charset="0"/>
                <a:ea typeface="Times New Roman"/>
              </a:rPr>
              <a:t>d1 </a:t>
            </a:r>
            <a:r>
              <a:rPr lang="en-US" dirty="0">
                <a:latin typeface="Times New Roman" charset="0"/>
                <a:ea typeface="Times New Roman"/>
              </a:rPr>
              <a:t>is the only state where they differ</a:t>
            </a:r>
          </a:p>
          <a:p>
            <a:pPr marL="1081087" lvl="2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201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;   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sz="3200" i="1" baseline="30000" dirty="0">
                <a:latin typeface="Times New Roman" charset="0"/>
                <a:ea typeface="Times New Roman"/>
              </a:rPr>
              <a:t> </a:t>
            </a:r>
            <a:r>
              <a:rPr lang="en-US" sz="2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7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= 2</a:t>
            </a:r>
            <a:endParaRPr lang="en-US" dirty="0">
              <a:latin typeface="Times New Roman" charset="0"/>
              <a:ea typeface="Times New Roman"/>
            </a:endParaRPr>
          </a:p>
          <a:p>
            <a:pPr marL="739775" lvl="1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ea typeface="Times New Roman"/>
              </a:rPr>
              <a:t>7</a:t>
            </a:r>
            <a:r>
              <a:rPr lang="en-US" dirty="0">
                <a:latin typeface="Times New Roman" charset="0"/>
                <a:ea typeface="Times New Roman"/>
              </a:rPr>
              <a:t> dominates π</a:t>
            </a:r>
            <a:r>
              <a:rPr lang="en-US" baseline="-25000" dirty="0">
                <a:latin typeface="Times New Roman" charset="0"/>
                <a:ea typeface="Times New Roman"/>
              </a:rPr>
              <a:t>3</a:t>
            </a:r>
          </a:p>
          <a:p>
            <a:pPr marL="1081087" lvl="2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endParaRPr lang="en-US" dirty="0">
              <a:latin typeface="Times New Roman" charset="0"/>
              <a:cs typeface="Times New Roman"/>
            </a:endParaRPr>
          </a:p>
          <a:p>
            <a:pPr marL="398462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On slide 11, </a:t>
            </a: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5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(d1,m14)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/>
              </a:rPr>
              <a:t>}</a:t>
            </a:r>
            <a:endParaRPr lang="en-US" dirty="0">
              <a:solidFill>
                <a:srgbClr val="FF0000"/>
              </a:solidFill>
              <a:latin typeface="Times New Roman" charset="0"/>
              <a:ea typeface="Times New Roman"/>
            </a:endParaRPr>
          </a:p>
          <a:p>
            <a:pPr marL="739775" lvl="1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dirty="0">
                <a:latin typeface="Calibri" panose="020F0502020204030204" pitchFamily="34" charset="0"/>
                <a:ea typeface="Times New Roman"/>
              </a:rPr>
              <a:t>d1 </a:t>
            </a:r>
            <a:r>
              <a:rPr lang="en-US" dirty="0">
                <a:latin typeface="Times New Roman" charset="0"/>
                <a:ea typeface="Times New Roman"/>
              </a:rPr>
              <a:t>is the only state where they’re both defined</a:t>
            </a:r>
          </a:p>
          <a:p>
            <a:pPr marL="1081087" lvl="2" indent="-342900">
              <a:spcBef>
                <a:spcPts val="0"/>
              </a:spcBef>
              <a:tabLst>
                <a:tab pos="1420813" algn="l"/>
                <a:tab pos="4622800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 </a:t>
            </a:r>
            <a:r>
              <a:rPr lang="en-US" sz="2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3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201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;   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sz="3200" i="1" baseline="30000" dirty="0">
                <a:latin typeface="Times New Roman" charset="0"/>
                <a:ea typeface="Times New Roman"/>
              </a:rPr>
              <a:t> </a:t>
            </a:r>
            <a:r>
              <a:rPr lang="en-US" sz="2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5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/>
                <a:ea typeface="Times New Roman"/>
                <a:cs typeface="Times New Roman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= 2</a:t>
            </a:r>
            <a:endParaRPr lang="en-US" dirty="0">
              <a:latin typeface="Times New Roman" charset="0"/>
              <a:ea typeface="Times New Roman"/>
            </a:endParaRP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ea typeface="Times New Roman"/>
              </a:rPr>
              <a:t>5</a:t>
            </a:r>
            <a:r>
              <a:rPr lang="en-US" dirty="0">
                <a:latin typeface="Times New Roman" charset="0"/>
                <a:ea typeface="Times New Roman"/>
              </a:rPr>
              <a:t> dominates π</a:t>
            </a:r>
            <a:r>
              <a:rPr lang="en-US" baseline="-25000" dirty="0">
                <a:latin typeface="Times New Roman" charset="0"/>
                <a:ea typeface="Times New Roman"/>
              </a:rPr>
              <a:t>3</a:t>
            </a:r>
            <a:endParaRPr lang="en-US" baseline="-25000" dirty="0">
              <a:cs typeface="Times New Roman"/>
              <a:sym typeface="Symbo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99C95-D40B-6C42-A03A-1477FBED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851" y="4047691"/>
            <a:ext cx="5384800" cy="2572255"/>
          </a:xfrm>
        </p:spPr>
        <p:txBody>
          <a:bodyPr/>
          <a:lstStyle/>
          <a:p>
            <a:r>
              <a:rPr lang="en-US" altLang="ja-JP" dirty="0">
                <a:latin typeface="Times New Roman" charset="0"/>
                <a:cs typeface="Times New Roman"/>
              </a:rPr>
              <a:t>π is</a:t>
            </a:r>
            <a:r>
              <a:rPr lang="en-US" i="1" dirty="0">
                <a:latin typeface="Times New Roman" charset="0"/>
                <a:cs typeface="Times New Roman"/>
              </a:rPr>
              <a:t> optimal </a:t>
            </a:r>
            <a:r>
              <a:rPr lang="en-US" dirty="0">
                <a:latin typeface="Times New Roman" charset="0"/>
                <a:cs typeface="Times New Roman"/>
              </a:rPr>
              <a:t>if </a:t>
            </a:r>
            <a:r>
              <a:rPr lang="en-US" altLang="ja-JP" dirty="0">
                <a:latin typeface="Times New Roman" charset="0"/>
                <a:cs typeface="Times New Roman"/>
              </a:rPr>
              <a:t>π</a:t>
            </a:r>
            <a:r>
              <a:rPr lang="en-US" altLang="ja-JP" i="1" dirty="0">
                <a:latin typeface="Times New Roman" charset="0"/>
                <a:cs typeface="Times New Roman"/>
              </a:rPr>
              <a:t> </a:t>
            </a:r>
            <a:r>
              <a:rPr lang="en-US" altLang="ja-JP" dirty="0">
                <a:latin typeface="Times New Roman" charset="0"/>
                <a:cs typeface="Times New Roman"/>
              </a:rPr>
              <a:t>dominates</a:t>
            </a:r>
            <a:r>
              <a:rPr lang="en-US" altLang="ja-JP" i="1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every </a:t>
            </a:r>
            <a:r>
              <a:rPr lang="en-US" dirty="0">
                <a:latin typeface="Times New Roman" charset="0"/>
                <a:cs typeface="Times New Roman"/>
              </a:rPr>
              <a:t>safe solution</a:t>
            </a:r>
          </a:p>
          <a:p>
            <a:r>
              <a:rPr lang="en-US" dirty="0">
                <a:latin typeface="Times New Roman" charset="0"/>
                <a:cs typeface="Times New Roman"/>
              </a:rPr>
              <a:t>If </a:t>
            </a:r>
            <a:r>
              <a:rPr lang="en-US" altLang="ja-JP" dirty="0">
                <a:latin typeface="Times New Roman" charset="0"/>
                <a:cs typeface="Times New Roman"/>
              </a:rPr>
              <a:t>π </a:t>
            </a:r>
            <a:r>
              <a:rPr lang="en-US" dirty="0">
                <a:latin typeface="Times New Roman" charset="0"/>
                <a:cs typeface="Times New Roman"/>
              </a:rPr>
              <a:t>and π</a:t>
            </a:r>
            <a:r>
              <a:rPr lang="en-US" dirty="0"/>
              <a:t>′</a:t>
            </a:r>
            <a:r>
              <a:rPr lang="en-US" dirty="0">
                <a:latin typeface="Times New Roman" charset="0"/>
                <a:cs typeface="Times New Roman"/>
              </a:rPr>
              <a:t> are both optimal, then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baseline="30000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baseline="30000" dirty="0">
                <a:latin typeface="Times New Roman" charset="0"/>
                <a:ea typeface="Times New Roman"/>
              </a:rPr>
              <a:t>π</a:t>
            </a:r>
            <a:r>
              <a:rPr lang="en-US" baseline="30000" dirty="0"/>
              <a:t>′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at every state where they’re both defined</a:t>
            </a:r>
            <a:endParaRPr lang="en-US" baseline="-25000" dirty="0">
              <a:latin typeface="Times New Roman" charset="0"/>
              <a:ea typeface="Times New Roman"/>
              <a:cs typeface="Times New Roman"/>
              <a:sym typeface="Symbol" charset="0"/>
            </a:endParaRPr>
          </a:p>
          <a:p>
            <a:endParaRPr lang="en-US" baseline="-25000" dirty="0">
              <a:latin typeface="Times New Roman" charset="0"/>
              <a:ea typeface="Times New Roman"/>
              <a:cs typeface="Times New Roman"/>
              <a:sym typeface="Symbol" charset="0"/>
            </a:endParaRP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e.g., π</a:t>
            </a:r>
            <a:r>
              <a:rPr lang="en-US" baseline="-25000" dirty="0">
                <a:latin typeface="Times New Roman" charset="0"/>
                <a:ea typeface="Times New Roman"/>
              </a:rPr>
              <a:t>5</a:t>
            </a:r>
            <a:r>
              <a:rPr lang="en-US" dirty="0">
                <a:latin typeface="Times New Roman" charset="0"/>
                <a:ea typeface="Times New Roman"/>
              </a:rPr>
              <a:t> and π</a:t>
            </a:r>
            <a:r>
              <a:rPr lang="en-US" baseline="-25000" dirty="0">
                <a:latin typeface="Times New Roman" charset="0"/>
                <a:ea typeface="Times New Roman"/>
              </a:rPr>
              <a:t>7</a:t>
            </a:r>
          </a:p>
          <a:p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A3CBC73-91A9-1548-9E43-3CA938F2EE14}"/>
              </a:ext>
            </a:extLst>
          </p:cNvPr>
          <p:cNvGrpSpPr/>
          <p:nvPr/>
        </p:nvGrpSpPr>
        <p:grpSpPr>
          <a:xfrm>
            <a:off x="7403664" y="482278"/>
            <a:ext cx="4436844" cy="3270188"/>
            <a:chOff x="7410395" y="508000"/>
            <a:chExt cx="4436844" cy="3270188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A5CC9F9-809A-5348-B504-59DDE1379464}"/>
                </a:ext>
              </a:extLst>
            </p:cNvPr>
            <p:cNvGrpSpPr/>
            <p:nvPr/>
          </p:nvGrpSpPr>
          <p:grpSpPr>
            <a:xfrm>
              <a:off x="7410395" y="508000"/>
              <a:ext cx="4436844" cy="3270188"/>
              <a:chOff x="4050926" y="433601"/>
              <a:chExt cx="4436844" cy="3270188"/>
            </a:xfrm>
          </p:grpSpPr>
          <p:sp>
            <p:nvSpPr>
              <p:cNvPr id="160" name="Freeform 31">
                <a:extLst>
                  <a:ext uri="{FF2B5EF4-FFF2-40B4-BE49-F238E27FC236}">
                    <a16:creationId xmlns:a16="http://schemas.microsoft.com/office/drawing/2014/main" id="{4A8CADE6-D2C8-FF40-AAA2-58C0E9A878BF}"/>
                  </a:ext>
                </a:extLst>
              </p:cNvPr>
              <p:cNvSpPr>
                <a:spLocks/>
              </p:cNvSpPr>
              <p:nvPr/>
            </p:nvSpPr>
            <p:spPr bwMode="auto">
              <a:xfrm rot="4200000" flipH="1" flipV="1">
                <a:off x="6105817" y="-616125"/>
                <a:ext cx="774470" cy="2873922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1" name="Text Box 11">
                <a:extLst>
                  <a:ext uri="{FF2B5EF4-FFF2-40B4-BE49-F238E27FC236}">
                    <a16:creationId xmlns:a16="http://schemas.microsoft.com/office/drawing/2014/main" id="{E73A3BF9-E21E-2848-8B66-B9388A0A48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2374" y="2968699"/>
                <a:ext cx="745396" cy="492443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br>
                  <a:rPr lang="en-US" sz="1600" dirty="0">
                    <a:latin typeface="Calibri"/>
                    <a:ea typeface="Times New Roman"/>
                    <a:cs typeface="Times New Roman"/>
                  </a:rPr>
                </a:b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6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= {</a:t>
                </a:r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6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6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2" name="Freeform 37">
                <a:extLst>
                  <a:ext uri="{FF2B5EF4-FFF2-40B4-BE49-F238E27FC236}">
                    <a16:creationId xmlns:a16="http://schemas.microsoft.com/office/drawing/2014/main" id="{E9100D72-695E-974F-BB27-095EEDFC5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405" y="1087210"/>
                <a:ext cx="2527300" cy="179387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3" name="Freeform 38">
                <a:extLst>
                  <a:ext uri="{FF2B5EF4-FFF2-40B4-BE49-F238E27FC236}">
                    <a16:creationId xmlns:a16="http://schemas.microsoft.com/office/drawing/2014/main" id="{CB74F249-5868-6645-8156-F2E24C719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665" y="830703"/>
                <a:ext cx="1804530" cy="260031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791A558-39A3-7F45-B5C4-E9C498BBBDF1}"/>
                  </a:ext>
                </a:extLst>
              </p:cNvPr>
              <p:cNvSpPr/>
              <p:nvPr/>
            </p:nvSpPr>
            <p:spPr bwMode="auto">
              <a:xfrm>
                <a:off x="6591961" y="991960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5" name="Freeform 40">
                <a:extLst>
                  <a:ext uri="{FF2B5EF4-FFF2-40B4-BE49-F238E27FC236}">
                    <a16:creationId xmlns:a16="http://schemas.microsoft.com/office/drawing/2014/main" id="{C883400E-9A37-4145-9C07-569776C89D9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7331753" y="160717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6" name="Freeform 31">
                <a:extLst>
                  <a:ext uri="{FF2B5EF4-FFF2-40B4-BE49-F238E27FC236}">
                    <a16:creationId xmlns:a16="http://schemas.microsoft.com/office/drawing/2014/main" id="{F11E0EAF-EC2E-6A4C-B7EA-1E1EFC1AA93D}"/>
                  </a:ext>
                </a:extLst>
              </p:cNvPr>
              <p:cNvSpPr>
                <a:spLocks/>
              </p:cNvSpPr>
              <p:nvPr/>
            </p:nvSpPr>
            <p:spPr bwMode="auto">
              <a:xfrm rot="462874" flipH="1" flipV="1">
                <a:off x="7721774" y="921335"/>
                <a:ext cx="235969" cy="203634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7" name="Freeform 6">
                <a:extLst>
                  <a:ext uri="{FF2B5EF4-FFF2-40B4-BE49-F238E27FC236}">
                    <a16:creationId xmlns:a16="http://schemas.microsoft.com/office/drawing/2014/main" id="{1B893D5F-0EAA-E74C-8CBC-0DD875D59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321" y="1424410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rgbClr val="0391E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8" name="Oval 11">
                <a:extLst>
                  <a:ext uri="{FF2B5EF4-FFF2-40B4-BE49-F238E27FC236}">
                    <a16:creationId xmlns:a16="http://schemas.microsoft.com/office/drawing/2014/main" id="{13825E6B-85E2-8849-9032-64B2D1BCF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821" y="976905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9" name="Freeform 18">
                <a:extLst>
                  <a:ext uri="{FF2B5EF4-FFF2-40B4-BE49-F238E27FC236}">
                    <a16:creationId xmlns:a16="http://schemas.microsoft.com/office/drawing/2014/main" id="{ACBF4E64-03D9-3944-9979-9B50A8EBEA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97626" flipV="1">
                <a:off x="5031257" y="309872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70" name="Oval 11">
                <a:extLst>
                  <a:ext uri="{FF2B5EF4-FFF2-40B4-BE49-F238E27FC236}">
                    <a16:creationId xmlns:a16="http://schemas.microsoft.com/office/drawing/2014/main" id="{95067302-EF64-1B48-A42C-8173B8AB9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2846" y="507152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171" name="Text Box 11">
                <a:extLst>
                  <a:ext uri="{FF2B5EF4-FFF2-40B4-BE49-F238E27FC236}">
                    <a16:creationId xmlns:a16="http://schemas.microsoft.com/office/drawing/2014/main" id="{73D713D3-379F-6E47-9342-D7237CDE5F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0608" y="699939"/>
                <a:ext cx="433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172" name="Text Box 11">
                <a:extLst>
                  <a:ext uri="{FF2B5EF4-FFF2-40B4-BE49-F238E27FC236}">
                    <a16:creationId xmlns:a16="http://schemas.microsoft.com/office/drawing/2014/main" id="{6CAE2F44-4B19-AC4C-8430-158985EDDF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9577" y="1937471"/>
                <a:ext cx="667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173" name="Text Box 11">
                <a:extLst>
                  <a:ext uri="{FF2B5EF4-FFF2-40B4-BE49-F238E27FC236}">
                    <a16:creationId xmlns:a16="http://schemas.microsoft.com/office/drawing/2014/main" id="{FA71002D-6E96-074A-9760-59F39284A1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4974" y="1929519"/>
                <a:ext cx="667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174" name="Text Box 11">
                <a:extLst>
                  <a:ext uri="{FF2B5EF4-FFF2-40B4-BE49-F238E27FC236}">
                    <a16:creationId xmlns:a16="http://schemas.microsoft.com/office/drawing/2014/main" id="{2F9DAFBB-933F-824A-882A-8A2F5644B0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7996" y="2864837"/>
                <a:ext cx="433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175" name="Text Box 11">
                <a:extLst>
                  <a:ext uri="{FF2B5EF4-FFF2-40B4-BE49-F238E27FC236}">
                    <a16:creationId xmlns:a16="http://schemas.microsoft.com/office/drawing/2014/main" id="{06070119-F3A2-F342-A613-9FA67FBFCF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40833" y="669957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176" name="Text Box 11">
                <a:extLst>
                  <a:ext uri="{FF2B5EF4-FFF2-40B4-BE49-F238E27FC236}">
                    <a16:creationId xmlns:a16="http://schemas.microsoft.com/office/drawing/2014/main" id="{7ADE61E8-FED8-474C-8365-061F9AFD89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8622" y="1186792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177" name="Text Box 11">
                <a:extLst>
                  <a:ext uri="{FF2B5EF4-FFF2-40B4-BE49-F238E27FC236}">
                    <a16:creationId xmlns:a16="http://schemas.microsoft.com/office/drawing/2014/main" id="{A8453D71-BB99-FE49-B49D-44B626883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76869" y="3269763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178" name="Text Box 11">
                <a:extLst>
                  <a:ext uri="{FF2B5EF4-FFF2-40B4-BE49-F238E27FC236}">
                    <a16:creationId xmlns:a16="http://schemas.microsoft.com/office/drawing/2014/main" id="{12EBB90E-F362-1947-8F06-DC2DD4C889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7994" y="3426790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179" name="Text Box 13">
                <a:extLst>
                  <a:ext uri="{FF2B5EF4-FFF2-40B4-BE49-F238E27FC236}">
                    <a16:creationId xmlns:a16="http://schemas.microsoft.com/office/drawing/2014/main" id="{F5E52DA0-EBF7-844A-873F-21408CAD8E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0926" y="2658220"/>
                <a:ext cx="548427" cy="49244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6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0" name="Freeform 6">
                <a:extLst>
                  <a:ext uri="{FF2B5EF4-FFF2-40B4-BE49-F238E27FC236}">
                    <a16:creationId xmlns:a16="http://schemas.microsoft.com/office/drawing/2014/main" id="{08ADA182-A8D9-8340-B5FC-6B8A111C42D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926992" y="1431385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81" name="Curved Connector 180">
                <a:extLst>
                  <a:ext uri="{FF2B5EF4-FFF2-40B4-BE49-F238E27FC236}">
                    <a16:creationId xmlns:a16="http://schemas.microsoft.com/office/drawing/2014/main" id="{41EA31D9-F42A-9C41-91CB-3F6F7C5271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53421" y="3024610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38100" cmpd="sng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Arc 181">
                <a:extLst>
                  <a:ext uri="{FF2B5EF4-FFF2-40B4-BE49-F238E27FC236}">
                    <a16:creationId xmlns:a16="http://schemas.microsoft.com/office/drawing/2014/main" id="{CBEF2414-3410-A347-B3E5-A6E2530E94BB}"/>
                  </a:ext>
                </a:extLst>
              </p:cNvPr>
              <p:cNvSpPr/>
              <p:nvPr/>
            </p:nvSpPr>
            <p:spPr bwMode="auto">
              <a:xfrm rot="356928">
                <a:off x="5090361" y="2928908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3" name="Freeform 18">
                <a:extLst>
                  <a:ext uri="{FF2B5EF4-FFF2-40B4-BE49-F238E27FC236}">
                    <a16:creationId xmlns:a16="http://schemas.microsoft.com/office/drawing/2014/main" id="{6160A28E-DAAF-074A-A236-0D4BFFD29B1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97626" flipV="1">
                <a:off x="5067327" y="278576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4" name="Freeform 31">
                <a:extLst>
                  <a:ext uri="{FF2B5EF4-FFF2-40B4-BE49-F238E27FC236}">
                    <a16:creationId xmlns:a16="http://schemas.microsoft.com/office/drawing/2014/main" id="{051F5D7B-E7AD-D640-BFB2-6916D37FA687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47278" flipH="1" flipV="1">
                <a:off x="7724146" y="959293"/>
                <a:ext cx="538764" cy="212346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5" name="Freeform 40">
                <a:extLst>
                  <a:ext uri="{FF2B5EF4-FFF2-40B4-BE49-F238E27FC236}">
                    <a16:creationId xmlns:a16="http://schemas.microsoft.com/office/drawing/2014/main" id="{A0FDD5A0-01E8-274D-B065-5C6654F1A0A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484153" y="154628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6" name="Oval 11">
                <a:extLst>
                  <a:ext uri="{FF2B5EF4-FFF2-40B4-BE49-F238E27FC236}">
                    <a16:creationId xmlns:a16="http://schemas.microsoft.com/office/drawing/2014/main" id="{DEBBE1FB-856B-6243-93FE-058946F77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2729" y="1143183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187" name="Oval 12">
                <a:extLst>
                  <a:ext uri="{FF2B5EF4-FFF2-40B4-BE49-F238E27FC236}">
                    <a16:creationId xmlns:a16="http://schemas.microsoft.com/office/drawing/2014/main" id="{E93FB3CA-6DC9-B74A-8162-8064D8529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3037" y="2905218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</p:grpSp>
        <p:sp>
          <p:nvSpPr>
            <p:cNvPr id="157" name="Oval 12">
              <a:extLst>
                <a:ext uri="{FF2B5EF4-FFF2-40B4-BE49-F238E27FC236}">
                  <a16:creationId xmlns:a16="http://schemas.microsoft.com/office/drawing/2014/main" id="{C3B09AF1-EC42-684E-8D1D-196CA9A62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4373" y="2877384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7066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B4376D6-A6FE-F64C-B756-CAC59CB0BBA8}"/>
              </a:ext>
            </a:extLst>
          </p:cNvPr>
          <p:cNvGrpSpPr/>
          <p:nvPr/>
        </p:nvGrpSpPr>
        <p:grpSpPr>
          <a:xfrm>
            <a:off x="7915680" y="1833223"/>
            <a:ext cx="3793962" cy="1792960"/>
            <a:chOff x="5350038" y="1522723"/>
            <a:chExt cx="3793962" cy="1792960"/>
          </a:xfrm>
        </p:grpSpPr>
        <p:sp>
          <p:nvSpPr>
            <p:cNvPr id="105" name="Text Box 46">
              <a:extLst>
                <a:ext uri="{FF2B5EF4-FFF2-40B4-BE49-F238E27FC236}">
                  <a16:creationId xmlns:a16="http://schemas.microsoft.com/office/drawing/2014/main" id="{6292F0DF-B4F1-E744-96F3-36CDD435D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250" y="1522723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5E4C566F-F24C-CB4D-B0F2-FBACAC8C2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038" y="158951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C6AE0ED3-60ED-364C-918E-5D14130F0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578" y="3024588"/>
              <a:ext cx="2468880" cy="142293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4417AA07-1215-154C-9F61-3648F1D52B02}"/>
                </a:ext>
              </a:extLst>
            </p:cNvPr>
            <p:cNvSpPr/>
            <p:nvPr/>
          </p:nvSpPr>
          <p:spPr bwMode="auto">
            <a:xfrm rot="17762162">
              <a:off x="6103925" y="283413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94F4AD1E-2C7A-684E-97AE-E3367B940C1E}"/>
                </a:ext>
              </a:extLst>
            </p:cNvPr>
            <p:cNvSpPr>
              <a:spLocks/>
            </p:cNvSpPr>
            <p:nvPr/>
          </p:nvSpPr>
          <p:spPr bwMode="auto">
            <a:xfrm rot="19441898" flipV="1">
              <a:off x="5817765" y="2818295"/>
              <a:ext cx="986891" cy="125063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25CB0D45-7CE2-DE47-BA9C-4F52614C0A86}"/>
                </a:ext>
              </a:extLst>
            </p:cNvPr>
            <p:cNvSpPr>
              <a:spLocks/>
            </p:cNvSpPr>
            <p:nvPr/>
          </p:nvSpPr>
          <p:spPr bwMode="auto">
            <a:xfrm rot="2019846">
              <a:off x="7055470" y="2587594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0391E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3" name="Text Box 11">
              <a:extLst>
                <a:ext uri="{FF2B5EF4-FFF2-40B4-BE49-F238E27FC236}">
                  <a16:creationId xmlns:a16="http://schemas.microsoft.com/office/drawing/2014/main" id="{9C13959C-53B8-DC4C-A825-9D0766F2B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6799" y="2744268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20</a:t>
              </a:r>
            </a:p>
          </p:txBody>
        </p:sp>
        <p:sp>
          <p:nvSpPr>
            <p:cNvPr id="124" name="Text Box 11">
              <a:extLst>
                <a:ext uri="{FF2B5EF4-FFF2-40B4-BE49-F238E27FC236}">
                  <a16:creationId xmlns:a16="http://schemas.microsoft.com/office/drawing/2014/main" id="{E805D8C1-828A-514D-9E0A-266AD2E81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5597" y="2509496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27" name="Text Box 11">
              <a:extLst>
                <a:ext uri="{FF2B5EF4-FFF2-40B4-BE49-F238E27FC236}">
                  <a16:creationId xmlns:a16="http://schemas.microsoft.com/office/drawing/2014/main" id="{6EEEE624-17AC-9642-B8AE-EA09D8196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8947" y="257457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28" name="Text Box 11">
              <a:extLst>
                <a:ext uri="{FF2B5EF4-FFF2-40B4-BE49-F238E27FC236}">
                  <a16:creationId xmlns:a16="http://schemas.microsoft.com/office/drawing/2014/main" id="{D21C9D8F-1185-4847-AE7B-5C8C4DB69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6381" y="303868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30" name="Oval 12">
              <a:extLst>
                <a:ext uri="{FF2B5EF4-FFF2-40B4-BE49-F238E27FC236}">
                  <a16:creationId xmlns:a16="http://schemas.microsoft.com/office/drawing/2014/main" id="{3A73A90F-7EF4-7C4C-9E50-FEA043480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3867" y="2185803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391E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Planning as Optimization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5CFB2-6F0E-574A-9A17-A15012B57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04" y="1191560"/>
            <a:ext cx="8227875" cy="4826032"/>
          </a:xfrm>
        </p:spPr>
        <p:txBody>
          <a:bodyPr/>
          <a:lstStyle/>
          <a:p>
            <a:pPr>
              <a:tabLst>
                <a:tab pos="1304925" algn="l"/>
                <a:tab pos="4622800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Let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baseline="30000" dirty="0">
                <a:latin typeface="Times New Roman" charset="0"/>
                <a:cs typeface="Times New Roman"/>
              </a:rPr>
              <a:t>*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) = expected cost of an optimal safe solution</a:t>
            </a:r>
            <a:br>
              <a:rPr lang="en-US" baseline="-25000" dirty="0">
                <a:latin typeface="Times New Roman" charset="0"/>
                <a:cs typeface="Times New Roman"/>
              </a:rPr>
            </a:br>
            <a:endParaRPr lang="en-US" baseline="-25000" dirty="0"/>
          </a:p>
          <a:p>
            <a:pPr>
              <a:tabLst>
                <a:tab pos="1304925" algn="l"/>
                <a:tab pos="4622800" algn="l"/>
              </a:tabLst>
            </a:pPr>
            <a:r>
              <a:rPr lang="en-US" dirty="0"/>
              <a:t>Example: </a:t>
            </a:r>
          </a:p>
          <a:p>
            <a:pPr lvl="1">
              <a:tabLst>
                <a:tab pos="1304925" algn="l"/>
                <a:tab pos="4622800" algn="l"/>
              </a:tabLst>
            </a:pPr>
            <a:r>
              <a:rPr lang="en-US" dirty="0"/>
              <a:t>At state </a:t>
            </a:r>
            <a:r>
              <a:rPr lang="en-US" dirty="0">
                <a:latin typeface="Calibri" panose="020F0502020204030204" pitchFamily="34" charset="0"/>
              </a:rPr>
              <a:t>d1</a:t>
            </a:r>
            <a:r>
              <a:rPr lang="en-US" dirty="0"/>
              <a:t>, applicable actions </a:t>
            </a:r>
            <a:r>
              <a:rPr lang="en-US" dirty="0">
                <a:latin typeface="Calibri" panose="020F0502020204030204" pitchFamily="34" charset="0"/>
              </a:rPr>
              <a:t>m12</a:t>
            </a:r>
            <a:r>
              <a:rPr lang="en-US" dirty="0"/>
              <a:t> and </a:t>
            </a:r>
            <a:r>
              <a:rPr lang="en-US" dirty="0">
                <a:latin typeface="Calibri" panose="020F0502020204030204" pitchFamily="34" charset="0"/>
              </a:rPr>
              <a:t>m14</a:t>
            </a:r>
            <a:endParaRPr lang="en-US" baseline="-25000" dirty="0"/>
          </a:p>
          <a:p>
            <a:pPr lvl="1">
              <a:tabLst>
                <a:tab pos="1304925" algn="l"/>
                <a:tab pos="4622800" algn="l"/>
              </a:tabLst>
            </a:pPr>
            <a:r>
              <a:rPr lang="en-US" dirty="0"/>
              <a:t>Suppose we know </a:t>
            </a:r>
            <a:r>
              <a:rPr lang="en-US" i="1" dirty="0"/>
              <a:t>V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dirty="0">
                <a:latin typeface="Calibri" panose="020F0502020204030204" pitchFamily="34" charset="0"/>
              </a:rPr>
              <a:t>d2</a:t>
            </a:r>
            <a:r>
              <a:rPr lang="en-US" dirty="0"/>
              <a:t>), </a:t>
            </a:r>
            <a:r>
              <a:rPr lang="en-US" i="1" dirty="0"/>
              <a:t>V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dirty="0">
                <a:latin typeface="Calibri" panose="020F0502020204030204" pitchFamily="34" charset="0"/>
              </a:rPr>
              <a:t>d4</a:t>
            </a:r>
            <a:r>
              <a:rPr lang="en-US" dirty="0"/>
              <a:t>), </a:t>
            </a:r>
            <a:r>
              <a:rPr lang="en-US" i="1" dirty="0"/>
              <a:t>V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dirty="0">
                <a:latin typeface="Calibri" panose="020F0502020204030204" pitchFamily="34" charset="0"/>
              </a:rPr>
              <a:t>d6</a:t>
            </a:r>
            <a:r>
              <a:rPr lang="en-US" dirty="0"/>
              <a:t>)</a:t>
            </a:r>
            <a:endParaRPr lang="en-US" dirty="0">
              <a:latin typeface="Times New Roman" charset="0"/>
              <a:cs typeface="Times New Roman"/>
            </a:endParaRPr>
          </a:p>
          <a:p>
            <a:pPr>
              <a:tabLst>
                <a:tab pos="1304925" algn="l"/>
                <a:tab pos="4622800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Then</a:t>
            </a:r>
          </a:p>
          <a:p>
            <a:pPr lvl="1">
              <a:tabLst>
                <a:tab pos="1304925" algn="l"/>
                <a:tab pos="4622800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cost(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d1,m12</a:t>
            </a:r>
            <a:r>
              <a:rPr lang="en-US" dirty="0">
                <a:latin typeface="Times New Roman" charset="0"/>
                <a:cs typeface="Times New Roman"/>
              </a:rPr>
              <a:t>) = 10 +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baseline="30000" dirty="0">
                <a:latin typeface="Times New Roman" charset="0"/>
                <a:cs typeface="Times New Roman"/>
              </a:rPr>
              <a:t>*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</a:t>
            </a:r>
          </a:p>
          <a:p>
            <a:pPr lvl="1">
              <a:tabLst>
                <a:tab pos="1304925" algn="l"/>
                <a:tab pos="4622800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cost(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d1,m14</a:t>
            </a:r>
            <a:r>
              <a:rPr lang="en-US" dirty="0">
                <a:latin typeface="Times New Roman" charset="0"/>
                <a:cs typeface="Times New Roman"/>
              </a:rPr>
              <a:t>) = 20 + 0.5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baseline="30000" dirty="0">
                <a:latin typeface="Times New Roman" charset="0"/>
                <a:cs typeface="Times New Roman"/>
              </a:rPr>
              <a:t>*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d6</a:t>
            </a:r>
            <a:r>
              <a:rPr lang="en-US" dirty="0">
                <a:latin typeface="Times New Roman" charset="0"/>
                <a:cs typeface="Times New Roman"/>
              </a:rPr>
              <a:t>) + 0.5 </a:t>
            </a:r>
            <a:r>
              <a:rPr lang="en-US" i="1" dirty="0"/>
              <a:t>V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dirty="0">
                <a:latin typeface="Calibri" panose="020F0502020204030204" pitchFamily="34" charset="0"/>
              </a:rPr>
              <a:t>d4</a:t>
            </a:r>
            <a:r>
              <a:rPr lang="en-US" dirty="0"/>
              <a:t>)</a:t>
            </a:r>
            <a:endParaRPr lang="en-US" dirty="0">
              <a:latin typeface="Times New Roman" charset="0"/>
              <a:cs typeface="Times New Roman"/>
            </a:endParaRPr>
          </a:p>
          <a:p>
            <a:pPr lvl="1">
              <a:tabLst>
                <a:tab pos="1304925" algn="l"/>
                <a:tab pos="4622800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*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0"/>
              </a:rPr>
              <a:t>d1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 min(</a:t>
            </a:r>
            <a:r>
              <a:rPr lang="en-US" dirty="0">
                <a:latin typeface="Times New Roman" charset="0"/>
                <a:cs typeface="Times New Roman"/>
              </a:rPr>
              <a:t>cost(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d1,m12</a:t>
            </a:r>
            <a:r>
              <a:rPr lang="en-US" dirty="0">
                <a:latin typeface="Times New Roman" charset="0"/>
                <a:cs typeface="Times New Roman"/>
              </a:rPr>
              <a:t>), cost(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d1,m14</a:t>
            </a:r>
            <a:r>
              <a:rPr lang="en-US" dirty="0">
                <a:latin typeface="Times New Roman" charset="0"/>
                <a:cs typeface="Times New Roman"/>
              </a:rPr>
              <a:t>))</a:t>
            </a:r>
            <a:br>
              <a:rPr lang="en-US" dirty="0">
                <a:latin typeface="Times New Roman" charset="0"/>
                <a:cs typeface="Times New Roman"/>
              </a:rPr>
            </a:br>
            <a:endParaRPr lang="en-US" dirty="0">
              <a:latin typeface="Times New Roman" charset="0"/>
              <a:ea typeface="Times New Roman"/>
              <a:cs typeface="Times New Roman"/>
              <a:sym typeface="Symbol" charset="0"/>
            </a:endParaRPr>
          </a:p>
          <a:p>
            <a:pPr>
              <a:tabLst>
                <a:tab pos="1304925" algn="l"/>
                <a:tab pos="4622800" algn="l"/>
              </a:tabLst>
            </a:pP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In general, </a:t>
            </a:r>
          </a:p>
          <a:p>
            <a:pPr marL="396875" lvl="1" indent="0">
              <a:buNone/>
              <a:tabLst>
                <a:tab pos="1304925" algn="l"/>
                <a:tab pos="4622800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*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=	</a:t>
            </a:r>
            <a:r>
              <a:rPr lang="en-US" dirty="0">
                <a:latin typeface="Times New Roman" charset="0"/>
                <a:ea typeface="Times New Roman"/>
              </a:rPr>
              <a:t>0,  if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</a:rPr>
              <a:t> is a goal</a:t>
            </a:r>
          </a:p>
          <a:p>
            <a:pPr marL="396875" lvl="1" indent="0">
              <a:spcBef>
                <a:spcPts val="0"/>
              </a:spcBef>
              <a:buNone/>
              <a:tabLst>
                <a:tab pos="1304925" algn="l"/>
                <a:tab pos="4622800" algn="l"/>
              </a:tabLst>
            </a:pPr>
            <a:r>
              <a:rPr lang="en-US" dirty="0">
                <a:latin typeface="Times New Roman" charset="0"/>
                <a:ea typeface="Times New Roman"/>
              </a:rPr>
              <a:t>	</a:t>
            </a:r>
            <a:r>
              <a:rPr lang="en-US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min</a:t>
            </a:r>
            <a:r>
              <a:rPr lang="en-US" i="1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baseline="-25000" dirty="0" err="1"/>
              <a:t>Applicable</a:t>
            </a:r>
            <a:r>
              <a:rPr lang="en-US" baseline="-25000" dirty="0"/>
              <a:t>(</a:t>
            </a:r>
            <a:r>
              <a:rPr lang="en-US" i="1" baseline="-25000" dirty="0"/>
              <a:t>s</a:t>
            </a:r>
            <a:r>
              <a:rPr lang="en-US" baseline="-25000" dirty="0"/>
              <a:t>)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{</a:t>
            </a:r>
            <a:r>
              <a:rPr lang="en-US" dirty="0"/>
              <a:t>cost(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a</a:t>
            </a:r>
            <a:r>
              <a:rPr lang="en-US" dirty="0"/>
              <a:t>) +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i="1" baseline="-25000" dirty="0">
                <a:latin typeface="Times New Roman" charset="0"/>
                <a:ea typeface="Times New Roman"/>
              </a:rPr>
              <a:t>s</a:t>
            </a:r>
            <a:r>
              <a:rPr lang="en-US" baseline="-25000" dirty="0"/>
              <a:t>′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l-GR" baseline="-25000" dirty="0"/>
              <a:t>γ</a:t>
            </a:r>
            <a:r>
              <a:rPr lang="en-US" baseline="-25000" dirty="0">
                <a:latin typeface="Times New Roman" charset="0"/>
                <a:cs typeface="Times New Roman"/>
              </a:rPr>
              <a:t>(</a:t>
            </a:r>
            <a:r>
              <a:rPr lang="en-US" i="1" baseline="-25000" dirty="0" err="1"/>
              <a:t>s</a:t>
            </a:r>
            <a:r>
              <a:rPr lang="en-US" baseline="-25000" dirty="0" err="1"/>
              <a:t>,</a:t>
            </a:r>
            <a:r>
              <a:rPr lang="en-US" i="1" baseline="-25000" dirty="0" err="1">
                <a:latin typeface="Times New Roman" charset="0"/>
                <a:cs typeface="Times New Roman"/>
              </a:rPr>
              <a:t>a</a:t>
            </a:r>
            <a:r>
              <a:rPr lang="en-US" baseline="-25000" dirty="0">
                <a:latin typeface="Times New Roman" charset="0"/>
                <a:cs typeface="Times New Roman"/>
              </a:rPr>
              <a:t>) </a:t>
            </a: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/>
              <a:t>′</a:t>
            </a:r>
            <a:r>
              <a:rPr lang="en-US" i="1" baseline="-25000" dirty="0"/>
              <a:t> </a:t>
            </a:r>
            <a:r>
              <a:rPr lang="en-US" i="1" dirty="0"/>
              <a:t>|</a:t>
            </a:r>
            <a:r>
              <a:rPr lang="en-US" i="1" baseline="-25000" dirty="0"/>
              <a:t> </a:t>
            </a:r>
            <a:r>
              <a:rPr lang="en-US" i="1" dirty="0" err="1"/>
              <a:t>s,a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i="1" dirty="0"/>
              <a:t>V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′),  otherwise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1304925" algn="l"/>
                <a:tab pos="4622800" algn="l"/>
              </a:tabLst>
            </a:pPr>
            <a:r>
              <a:rPr lang="en-US" i="1" dirty="0">
                <a:latin typeface="Times New Roman" charset="0"/>
                <a:ea typeface="Times New Roman"/>
              </a:rPr>
              <a:t>Optimality principle </a:t>
            </a:r>
            <a:r>
              <a:rPr lang="en-US" dirty="0">
                <a:latin typeface="Times New Roman" charset="0"/>
                <a:ea typeface="Times New Roman"/>
              </a:rPr>
              <a:t>(Bellman’s theorem)</a:t>
            </a:r>
            <a:endParaRPr lang="en-US" baseline="-25000" dirty="0">
              <a:latin typeface="Times New Roman" charset="0"/>
              <a:ea typeface="Times New Roman"/>
            </a:endParaRPr>
          </a:p>
          <a:p>
            <a:pPr>
              <a:tabLst>
                <a:tab pos="1304925" algn="l"/>
                <a:tab pos="4622800" algn="l"/>
              </a:tabLst>
            </a:pPr>
            <a:endParaRPr lang="en-US" dirty="0">
              <a:latin typeface="Times New Roman" charset="0"/>
              <a:ea typeface="Times New Roman"/>
              <a:cs typeface="Times New Roman"/>
              <a:sym typeface="Symbol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0E425715-5128-E341-A67B-8AB3D72AD908}"/>
              </a:ext>
            </a:extLst>
          </p:cNvPr>
          <p:cNvGrpSpPr/>
          <p:nvPr/>
        </p:nvGrpSpPr>
        <p:grpSpPr>
          <a:xfrm>
            <a:off x="7413120" y="912021"/>
            <a:ext cx="4436844" cy="3027541"/>
            <a:chOff x="7410395" y="508000"/>
            <a:chExt cx="4436844" cy="3027541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CCBD35A-C4E4-5A41-AE60-6C0B0EDF5640}"/>
                </a:ext>
              </a:extLst>
            </p:cNvPr>
            <p:cNvGrpSpPr/>
            <p:nvPr/>
          </p:nvGrpSpPr>
          <p:grpSpPr>
            <a:xfrm>
              <a:off x="7410395" y="508000"/>
              <a:ext cx="4436844" cy="3027541"/>
              <a:chOff x="4050926" y="433601"/>
              <a:chExt cx="4436844" cy="3027541"/>
            </a:xfrm>
          </p:grpSpPr>
          <p:sp>
            <p:nvSpPr>
              <p:cNvPr id="189" name="Freeform 31">
                <a:extLst>
                  <a:ext uri="{FF2B5EF4-FFF2-40B4-BE49-F238E27FC236}">
                    <a16:creationId xmlns:a16="http://schemas.microsoft.com/office/drawing/2014/main" id="{730DB60D-E3B5-8344-9471-855E3D06A3E7}"/>
                  </a:ext>
                </a:extLst>
              </p:cNvPr>
              <p:cNvSpPr>
                <a:spLocks/>
              </p:cNvSpPr>
              <p:nvPr/>
            </p:nvSpPr>
            <p:spPr bwMode="auto">
              <a:xfrm rot="4200000" flipH="1" flipV="1">
                <a:off x="6105817" y="-616125"/>
                <a:ext cx="774470" cy="2873922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0" name="Text Box 11">
                <a:extLst>
                  <a:ext uri="{FF2B5EF4-FFF2-40B4-BE49-F238E27FC236}">
                    <a16:creationId xmlns:a16="http://schemas.microsoft.com/office/drawing/2014/main" id="{EAC5586E-5A93-CF46-82E5-E4B160601B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2374" y="2968699"/>
                <a:ext cx="745396" cy="492443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br>
                  <a:rPr lang="en-US" sz="1600" dirty="0">
                    <a:latin typeface="Calibri"/>
                    <a:ea typeface="Times New Roman"/>
                    <a:cs typeface="Times New Roman"/>
                  </a:rPr>
                </a:b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6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= {</a:t>
                </a:r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6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6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1" name="Freeform 37">
                <a:extLst>
                  <a:ext uri="{FF2B5EF4-FFF2-40B4-BE49-F238E27FC236}">
                    <a16:creationId xmlns:a16="http://schemas.microsoft.com/office/drawing/2014/main" id="{2AA9ACB6-7B1C-3B46-A9FD-35EED3BB5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405" y="1087210"/>
                <a:ext cx="2527300" cy="179387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2" name="Freeform 38">
                <a:extLst>
                  <a:ext uri="{FF2B5EF4-FFF2-40B4-BE49-F238E27FC236}">
                    <a16:creationId xmlns:a16="http://schemas.microsoft.com/office/drawing/2014/main" id="{29B53340-897E-E348-88B2-ECC3A007D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665" y="830703"/>
                <a:ext cx="1804530" cy="260031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0A6238D3-4C7F-524D-828A-C9572798CBE4}"/>
                  </a:ext>
                </a:extLst>
              </p:cNvPr>
              <p:cNvSpPr/>
              <p:nvPr/>
            </p:nvSpPr>
            <p:spPr bwMode="auto">
              <a:xfrm>
                <a:off x="6591961" y="991960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4" name="Freeform 40">
                <a:extLst>
                  <a:ext uri="{FF2B5EF4-FFF2-40B4-BE49-F238E27FC236}">
                    <a16:creationId xmlns:a16="http://schemas.microsoft.com/office/drawing/2014/main" id="{A3438B0A-E0C4-774D-80F3-5BD1FD6C5FC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7331753" y="160717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5" name="Freeform 31">
                <a:extLst>
                  <a:ext uri="{FF2B5EF4-FFF2-40B4-BE49-F238E27FC236}">
                    <a16:creationId xmlns:a16="http://schemas.microsoft.com/office/drawing/2014/main" id="{3709E269-F1F1-FE4A-9D91-3A93667E9E40}"/>
                  </a:ext>
                </a:extLst>
              </p:cNvPr>
              <p:cNvSpPr>
                <a:spLocks/>
              </p:cNvSpPr>
              <p:nvPr/>
            </p:nvSpPr>
            <p:spPr bwMode="auto">
              <a:xfrm rot="462874" flipH="1" flipV="1">
                <a:off x="7721774" y="921335"/>
                <a:ext cx="235969" cy="203634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6" name="Oval 11">
                <a:extLst>
                  <a:ext uri="{FF2B5EF4-FFF2-40B4-BE49-F238E27FC236}">
                    <a16:creationId xmlns:a16="http://schemas.microsoft.com/office/drawing/2014/main" id="{27E8D9D1-C541-4B48-B636-7A71F619A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821" y="976905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7" name="Oval 11">
                <a:extLst>
                  <a:ext uri="{FF2B5EF4-FFF2-40B4-BE49-F238E27FC236}">
                    <a16:creationId xmlns:a16="http://schemas.microsoft.com/office/drawing/2014/main" id="{27C03E5E-CCCE-F244-8259-07BA87F5A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2846" y="507152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198" name="Text Box 11">
                <a:extLst>
                  <a:ext uri="{FF2B5EF4-FFF2-40B4-BE49-F238E27FC236}">
                    <a16:creationId xmlns:a16="http://schemas.microsoft.com/office/drawing/2014/main" id="{3D0A00C7-8A8F-424E-86A7-9F60373960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0608" y="699939"/>
                <a:ext cx="5530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15</a:t>
                </a:r>
              </a:p>
            </p:txBody>
          </p:sp>
          <p:sp>
            <p:nvSpPr>
              <p:cNvPr id="199" name="Text Box 11">
                <a:extLst>
                  <a:ext uri="{FF2B5EF4-FFF2-40B4-BE49-F238E27FC236}">
                    <a16:creationId xmlns:a16="http://schemas.microsoft.com/office/drawing/2014/main" id="{A78F08D1-0885-8749-B84D-DF152EB657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9577" y="1937471"/>
                <a:ext cx="667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200" name="Text Box 11">
                <a:extLst>
                  <a:ext uri="{FF2B5EF4-FFF2-40B4-BE49-F238E27FC236}">
                    <a16:creationId xmlns:a16="http://schemas.microsoft.com/office/drawing/2014/main" id="{EFA22112-A46C-0C44-8DC5-02F5B60B4A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0249" y="1975819"/>
                <a:ext cx="5530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</a:t>
                </a:r>
              </a:p>
            </p:txBody>
          </p:sp>
          <p:sp>
            <p:nvSpPr>
              <p:cNvPr id="201" name="Text Box 11">
                <a:extLst>
                  <a:ext uri="{FF2B5EF4-FFF2-40B4-BE49-F238E27FC236}">
                    <a16:creationId xmlns:a16="http://schemas.microsoft.com/office/drawing/2014/main" id="{8E47A3F4-E1E4-C047-835D-9C258D329A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40833" y="669957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202" name="Text Box 11">
                <a:extLst>
                  <a:ext uri="{FF2B5EF4-FFF2-40B4-BE49-F238E27FC236}">
                    <a16:creationId xmlns:a16="http://schemas.microsoft.com/office/drawing/2014/main" id="{3F6DF453-F9C9-AD43-BA55-665862E56C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8622" y="1186792"/>
                <a:ext cx="2922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203" name="Text Box 13">
                <a:extLst>
                  <a:ext uri="{FF2B5EF4-FFF2-40B4-BE49-F238E27FC236}">
                    <a16:creationId xmlns:a16="http://schemas.microsoft.com/office/drawing/2014/main" id="{972211FE-DB18-5F41-BD39-C11119245A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0926" y="2658220"/>
                <a:ext cx="548427" cy="49244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6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6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6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04" name="Freeform 31">
                <a:extLst>
                  <a:ext uri="{FF2B5EF4-FFF2-40B4-BE49-F238E27FC236}">
                    <a16:creationId xmlns:a16="http://schemas.microsoft.com/office/drawing/2014/main" id="{89CA25CC-F7E5-1F4A-A94E-27B0E85B430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47278" flipH="1" flipV="1">
                <a:off x="7724146" y="959293"/>
                <a:ext cx="538764" cy="212346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05" name="Freeform 40">
                <a:extLst>
                  <a:ext uri="{FF2B5EF4-FFF2-40B4-BE49-F238E27FC236}">
                    <a16:creationId xmlns:a16="http://schemas.microsoft.com/office/drawing/2014/main" id="{E895C53A-8AD9-3C4F-A444-2A21967F87E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484153" y="154628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06" name="Oval 11">
                <a:extLst>
                  <a:ext uri="{FF2B5EF4-FFF2-40B4-BE49-F238E27FC236}">
                    <a16:creationId xmlns:a16="http://schemas.microsoft.com/office/drawing/2014/main" id="{D97E74AE-A776-A54C-AD65-30224393B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2729" y="1143183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207" name="Oval 12">
                <a:extLst>
                  <a:ext uri="{FF2B5EF4-FFF2-40B4-BE49-F238E27FC236}">
                    <a16:creationId xmlns:a16="http://schemas.microsoft.com/office/drawing/2014/main" id="{96D79BE5-75BF-3945-8F3D-AFD947641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3037" y="2905218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</p:grpSp>
        <p:sp>
          <p:nvSpPr>
            <p:cNvPr id="188" name="Oval 12">
              <a:extLst>
                <a:ext uri="{FF2B5EF4-FFF2-40B4-BE49-F238E27FC236}">
                  <a16:creationId xmlns:a16="http://schemas.microsoft.com/office/drawing/2014/main" id="{3FC79D81-EEE1-034A-B012-F26418FBF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4373" y="2877384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</p:grpSp>
      <p:sp>
        <p:nvSpPr>
          <p:cNvPr id="43" name="Left Brace 42">
            <a:extLst>
              <a:ext uri="{FF2B5EF4-FFF2-40B4-BE49-F238E27FC236}">
                <a16:creationId xmlns:a16="http://schemas.microsoft.com/office/drawing/2014/main" id="{0C9B4685-EA00-A84B-B98B-4BCF1A113EE4}"/>
              </a:ext>
            </a:extLst>
          </p:cNvPr>
          <p:cNvSpPr/>
          <p:nvPr/>
        </p:nvSpPr>
        <p:spPr>
          <a:xfrm>
            <a:off x="1322078" y="5119771"/>
            <a:ext cx="166358" cy="897821"/>
          </a:xfrm>
          <a:prstGeom prst="leftBrace">
            <a:avLst>
              <a:gd name="adj1" fmla="val 27564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54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90600"/>
            <a:ext cx="7572436" cy="53975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cs typeface="Times New Roman"/>
              </a:rPr>
              <a:t>Situations where a</a:t>
            </a:r>
            <a:r>
              <a:rPr lang="en-US" altLang="ja-JP" dirty="0">
                <a:latin typeface="Times New Roman" charset="0"/>
                <a:cs typeface="Times New Roman"/>
              </a:rPr>
              <a:t>ctions have multiple possible outcomes and each outcome has a probability</a:t>
            </a:r>
          </a:p>
          <a:p>
            <a:pPr eaLnBrk="1" hangingPunct="1"/>
            <a:endParaRPr lang="en-US" altLang="ja-JP" dirty="0">
              <a:latin typeface="Times New Roman" charset="0"/>
              <a:cs typeface="Times New Roman"/>
            </a:endParaRPr>
          </a:p>
          <a:p>
            <a:pPr eaLnBrk="1" hangingPunct="1"/>
            <a:r>
              <a:rPr lang="en-US" dirty="0">
                <a:latin typeface="Times New Roman" charset="0"/>
                <a:cs typeface="Times New Roman"/>
              </a:rPr>
              <a:t>Several possible action representations</a:t>
            </a:r>
          </a:p>
          <a:p>
            <a:pPr lvl="1" eaLnBrk="1" hangingPunct="1"/>
            <a:r>
              <a:rPr lang="en-US">
                <a:latin typeface="Times New Roman" charset="0"/>
                <a:ea typeface="Times New Roman"/>
              </a:rPr>
              <a:t>Bayes nets, probabilistic actions, …</a:t>
            </a:r>
            <a:endParaRPr lang="en-US" dirty="0">
              <a:latin typeface="Times New Roman" charset="0"/>
              <a:cs typeface="Times New Roman"/>
            </a:endParaRPr>
          </a:p>
          <a:p>
            <a:pPr eaLnBrk="1" hangingPunct="1"/>
            <a:r>
              <a:rPr lang="en-US" dirty="0">
                <a:latin typeface="Times New Roman" charset="0"/>
                <a:cs typeface="Times New Roman"/>
              </a:rPr>
              <a:t>Book doesn’t commit to any representation</a:t>
            </a:r>
          </a:p>
          <a:p>
            <a:pPr lvl="1" eaLnBrk="1" hangingPunct="1"/>
            <a:r>
              <a:rPr lang="en-US" dirty="0">
                <a:latin typeface="Times New Roman" charset="0"/>
                <a:ea typeface="Times New Roman"/>
              </a:rPr>
              <a:t>Mainly concentrates on the underlying semantics</a:t>
            </a:r>
          </a:p>
          <a:p>
            <a:pPr lvl="1"/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7623002" y="3561563"/>
            <a:ext cx="27471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0325"/>
            <a:r>
              <a:rPr lang="en-US" dirty="0">
                <a:latin typeface="Calibri" charset="0"/>
                <a:cs typeface="Times New Roman"/>
              </a:rPr>
              <a:t>roll-die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</a:t>
            </a:r>
          </a:p>
          <a:p>
            <a:pPr marL="336550" lvl="1"/>
            <a:r>
              <a:rPr lang="en-US" dirty="0">
                <a:latin typeface="Times New Roman" charset="0"/>
                <a:cs typeface="Times New Roman"/>
              </a:rPr>
              <a:t>pre: </a:t>
            </a:r>
            <a:r>
              <a:rPr lang="en-US" dirty="0">
                <a:latin typeface="Calibri" charset="0"/>
                <a:cs typeface="Times New Roman"/>
              </a:rPr>
              <a:t>holding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 </a:t>
            </a:r>
            <a:r>
              <a:rPr lang="en-US" i="1" dirty="0">
                <a:latin typeface="Times New Roman" charset="0"/>
                <a:cs typeface="Times New Roman"/>
              </a:rPr>
              <a:t>=</a:t>
            </a:r>
            <a:r>
              <a:rPr lang="en-US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Calibri" charset="0"/>
                <a:cs typeface="Times New Roman"/>
              </a:rPr>
              <a:t>true</a:t>
            </a:r>
          </a:p>
          <a:p>
            <a:pPr marL="336550" lvl="1">
              <a:tabLst>
                <a:tab pos="796925" algn="l"/>
                <a:tab pos="137001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eff:</a:t>
            </a:r>
          </a:p>
          <a:p>
            <a:pPr marL="336550" lvl="1">
              <a:tabLst>
                <a:tab pos="796925" algn="l"/>
                <a:tab pos="137001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	1/6:	</a:t>
            </a:r>
            <a:r>
              <a:rPr lang="en-US" dirty="0">
                <a:latin typeface="Calibri" charset="0"/>
                <a:cs typeface="Times New Roman"/>
              </a:rPr>
              <a:t>top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 </a:t>
            </a:r>
            <a:r>
              <a:rPr lang="en-US" dirty="0"/>
              <a:t>←</a:t>
            </a:r>
            <a:r>
              <a:rPr lang="en-US" dirty="0">
                <a:latin typeface="Times New Roman" charset="0"/>
                <a:cs typeface="Times New Roman"/>
              </a:rPr>
              <a:t> 1</a:t>
            </a:r>
          </a:p>
          <a:p>
            <a:pPr marL="336550" lvl="1">
              <a:tabLst>
                <a:tab pos="796925" algn="l"/>
                <a:tab pos="137001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	1/6:	</a:t>
            </a:r>
            <a:r>
              <a:rPr lang="en-US" dirty="0">
                <a:latin typeface="Calibri" charset="0"/>
                <a:cs typeface="Times New Roman"/>
              </a:rPr>
              <a:t>top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 </a:t>
            </a:r>
            <a:r>
              <a:rPr lang="en-US" dirty="0"/>
              <a:t>←</a:t>
            </a:r>
            <a:r>
              <a:rPr lang="en-US" dirty="0">
                <a:latin typeface="Times New Roman" charset="0"/>
                <a:cs typeface="Times New Roman"/>
              </a:rPr>
              <a:t> 2</a:t>
            </a:r>
          </a:p>
          <a:p>
            <a:pPr marL="336550" lvl="1">
              <a:tabLst>
                <a:tab pos="796925" algn="l"/>
                <a:tab pos="137001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	1/6:	</a:t>
            </a:r>
            <a:r>
              <a:rPr lang="en-US" dirty="0">
                <a:latin typeface="Calibri" charset="0"/>
                <a:cs typeface="Times New Roman"/>
              </a:rPr>
              <a:t>top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 </a:t>
            </a:r>
            <a:r>
              <a:rPr lang="en-US" dirty="0"/>
              <a:t>←</a:t>
            </a:r>
            <a:r>
              <a:rPr lang="en-US" dirty="0">
                <a:latin typeface="Times New Roman" charset="0"/>
                <a:cs typeface="Times New Roman"/>
              </a:rPr>
              <a:t> 3</a:t>
            </a:r>
          </a:p>
          <a:p>
            <a:pPr marL="336550" lvl="1">
              <a:tabLst>
                <a:tab pos="796925" algn="l"/>
                <a:tab pos="137001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	1/6:	</a:t>
            </a:r>
            <a:r>
              <a:rPr lang="en-US" dirty="0">
                <a:latin typeface="Calibri" charset="0"/>
                <a:cs typeface="Times New Roman"/>
              </a:rPr>
              <a:t>top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 </a:t>
            </a:r>
            <a:r>
              <a:rPr lang="en-US" dirty="0"/>
              <a:t>←</a:t>
            </a:r>
            <a:r>
              <a:rPr lang="en-US" dirty="0">
                <a:latin typeface="Times New Roman" charset="0"/>
                <a:cs typeface="Times New Roman"/>
              </a:rPr>
              <a:t> 4</a:t>
            </a:r>
          </a:p>
          <a:p>
            <a:pPr marL="336550" lvl="1">
              <a:tabLst>
                <a:tab pos="796925" algn="l"/>
                <a:tab pos="137001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	1/6:	</a:t>
            </a:r>
            <a:r>
              <a:rPr lang="en-US" dirty="0">
                <a:latin typeface="Calibri" charset="0"/>
                <a:cs typeface="Times New Roman"/>
              </a:rPr>
              <a:t>top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 </a:t>
            </a:r>
            <a:r>
              <a:rPr lang="en-US" dirty="0"/>
              <a:t>←</a:t>
            </a:r>
            <a:r>
              <a:rPr lang="en-US" dirty="0">
                <a:latin typeface="Times New Roman" charset="0"/>
                <a:cs typeface="Times New Roman"/>
              </a:rPr>
              <a:t> 5</a:t>
            </a:r>
          </a:p>
          <a:p>
            <a:pPr marL="336550" lvl="1">
              <a:tabLst>
                <a:tab pos="796925" algn="l"/>
                <a:tab pos="1370013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	1/6:	</a:t>
            </a:r>
            <a:r>
              <a:rPr lang="en-US" dirty="0">
                <a:latin typeface="Calibri" charset="0"/>
                <a:cs typeface="Times New Roman"/>
              </a:rPr>
              <a:t>top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d</a:t>
            </a:r>
            <a:r>
              <a:rPr lang="en-US" dirty="0">
                <a:latin typeface="Times New Roman" charset="0"/>
                <a:cs typeface="Times New Roman"/>
              </a:rPr>
              <a:t>) </a:t>
            </a:r>
            <a:r>
              <a:rPr lang="en-US" dirty="0"/>
              <a:t>←</a:t>
            </a:r>
            <a:r>
              <a:rPr lang="en-US" dirty="0">
                <a:latin typeface="Times New Roman" charset="0"/>
                <a:cs typeface="Times New Roman"/>
              </a:rPr>
              <a:t> 6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39" y="2107398"/>
            <a:ext cx="1411357" cy="14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04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D0A840A-EA31-9C4A-A6F9-E19EBA4793B0}"/>
              </a:ext>
            </a:extLst>
          </p:cNvPr>
          <p:cNvGrpSpPr/>
          <p:nvPr/>
        </p:nvGrpSpPr>
        <p:grpSpPr>
          <a:xfrm>
            <a:off x="7408252" y="509395"/>
            <a:ext cx="4436844" cy="3247038"/>
            <a:chOff x="4050926" y="433601"/>
            <a:chExt cx="4436844" cy="3247038"/>
          </a:xfrm>
        </p:grpSpPr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72A00544-2DBA-7547-AD99-B58347F61E9F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05817" y="-61612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1" name="Text Box 11">
              <a:extLst>
                <a:ext uri="{FF2B5EF4-FFF2-40B4-BE49-F238E27FC236}">
                  <a16:creationId xmlns:a16="http://schemas.microsoft.com/office/drawing/2014/main" id="{24799D80-2B85-7646-8C3B-D67309DF5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2374" y="2968699"/>
              <a:ext cx="745396" cy="492443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E67D2495-618D-0449-8907-CEDD43DBE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405" y="108721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073CDB98-E493-0B44-A21C-54DD480EC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665" y="83070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E28857C8-3AEB-0D43-A8DF-FEC18180EBEE}"/>
                </a:ext>
              </a:extLst>
            </p:cNvPr>
            <p:cNvSpPr/>
            <p:nvPr/>
          </p:nvSpPr>
          <p:spPr bwMode="auto">
            <a:xfrm>
              <a:off x="6591961" y="99196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10A8A801-5618-DB49-9A11-ED85868DE84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331753" y="160717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EDF2D62E-D6E3-5249-94A5-F90150D11849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721774" y="92133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160D99B1-8506-CD42-8BC5-E5F35680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21" y="142441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8" name="Oval 11">
              <a:extLst>
                <a:ext uri="{FF2B5EF4-FFF2-40B4-BE49-F238E27FC236}">
                  <a16:creationId xmlns:a16="http://schemas.microsoft.com/office/drawing/2014/main" id="{1438CAD8-EC0D-D246-BAD4-FDE7B3E2B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976905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5A15B447-C8C3-6E4E-8E02-9B017F135DEC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031257" y="309872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CB74E9E2-E72C-B747-931D-E9318949F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2846" y="507152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81" name="Text Box 11">
              <a:extLst>
                <a:ext uri="{FF2B5EF4-FFF2-40B4-BE49-F238E27FC236}">
                  <a16:creationId xmlns:a16="http://schemas.microsoft.com/office/drawing/2014/main" id="{374A0659-9538-494B-8F8E-833A1C2B8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608" y="69993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2" name="Text Box 11">
              <a:extLst>
                <a:ext uri="{FF2B5EF4-FFF2-40B4-BE49-F238E27FC236}">
                  <a16:creationId xmlns:a16="http://schemas.microsoft.com/office/drawing/2014/main" id="{DEF4FDD2-DDC8-4343-B857-C3BE77224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9577" y="193747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83" name="Text Box 11">
              <a:extLst>
                <a:ext uri="{FF2B5EF4-FFF2-40B4-BE49-F238E27FC236}">
                  <a16:creationId xmlns:a16="http://schemas.microsoft.com/office/drawing/2014/main" id="{8C2ED45F-9DC7-F84C-8119-D34952808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974" y="192951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84" name="Text Box 11">
              <a:extLst>
                <a:ext uri="{FF2B5EF4-FFF2-40B4-BE49-F238E27FC236}">
                  <a16:creationId xmlns:a16="http://schemas.microsoft.com/office/drawing/2014/main" id="{227C1C2B-757C-5941-BA4E-FBF9F5A16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7996" y="286483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5" name="Text Box 11">
              <a:extLst>
                <a:ext uri="{FF2B5EF4-FFF2-40B4-BE49-F238E27FC236}">
                  <a16:creationId xmlns:a16="http://schemas.microsoft.com/office/drawing/2014/main" id="{3F806ABD-A286-7646-9DBF-3344B2384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833" y="66995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86" name="Text Box 11">
              <a:extLst>
                <a:ext uri="{FF2B5EF4-FFF2-40B4-BE49-F238E27FC236}">
                  <a16:creationId xmlns:a16="http://schemas.microsoft.com/office/drawing/2014/main" id="{D94AC74F-5833-F045-8C6E-5481E3EE8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8622" y="118679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87" name="Text Box 11">
              <a:extLst>
                <a:ext uri="{FF2B5EF4-FFF2-40B4-BE49-F238E27FC236}">
                  <a16:creationId xmlns:a16="http://schemas.microsoft.com/office/drawing/2014/main" id="{D356E015-2B4F-8E4E-9BA9-1E0488D52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444" y="3246613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88" name="Text Box 11">
              <a:extLst>
                <a:ext uri="{FF2B5EF4-FFF2-40B4-BE49-F238E27FC236}">
                  <a16:creationId xmlns:a16="http://schemas.microsoft.com/office/drawing/2014/main" id="{A27DF1AF-8ADB-4046-9E34-3D607982F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569" y="340364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89" name="Oval 12">
              <a:extLst>
                <a:ext uri="{FF2B5EF4-FFF2-40B4-BE49-F238E27FC236}">
                  <a16:creationId xmlns:a16="http://schemas.microsoft.com/office/drawing/2014/main" id="{AFED2F90-1443-5D48-BF11-5CFAEAA8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2796010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0" name="Text Box 13">
              <a:extLst>
                <a:ext uri="{FF2B5EF4-FFF2-40B4-BE49-F238E27FC236}">
                  <a16:creationId xmlns:a16="http://schemas.microsoft.com/office/drawing/2014/main" id="{9E59209E-6596-FF4F-B385-636279780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0926" y="2658220"/>
              <a:ext cx="548427" cy="49244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81EBB05D-174B-564D-A27C-8611D4A4B16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26992" y="143138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92" name="Curved Connector 91">
              <a:extLst>
                <a:ext uri="{FF2B5EF4-FFF2-40B4-BE49-F238E27FC236}">
                  <a16:creationId xmlns:a16="http://schemas.microsoft.com/office/drawing/2014/main" id="{0E8B3633-BD47-8E47-BCD4-184BBE4B94A9}"/>
                </a:ext>
              </a:extLst>
            </p:cNvPr>
            <p:cNvCxnSpPr>
              <a:stCxn id="89" idx="6"/>
              <a:endCxn id="89" idx="4"/>
            </p:cNvCxnSpPr>
            <p:nvPr/>
          </p:nvCxnSpPr>
          <p:spPr>
            <a:xfrm flipH="1">
              <a:off x="4853421" y="302461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0681638E-DD10-484B-90F3-B2383A97BD78}"/>
                </a:ext>
              </a:extLst>
            </p:cNvPr>
            <p:cNvSpPr/>
            <p:nvPr/>
          </p:nvSpPr>
          <p:spPr bwMode="auto">
            <a:xfrm rot="356928">
              <a:off x="5090361" y="292890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A91E6E24-1FF8-234C-8B6B-200242899B3B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067327" y="278576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5117204B-6B71-DF43-A2CA-0820C1566D35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724146" y="95929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98EDACAA-9F9A-934D-B9C6-C7D1EB3C25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84153" y="154628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7" name="Oval 11">
              <a:extLst>
                <a:ext uri="{FF2B5EF4-FFF2-40B4-BE49-F238E27FC236}">
                  <a16:creationId xmlns:a16="http://schemas.microsoft.com/office/drawing/2014/main" id="{347FC9EF-C5ED-A14C-BA49-FFBE45291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729" y="1143183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98" name="Oval 12">
              <a:extLst>
                <a:ext uri="{FF2B5EF4-FFF2-40B4-BE49-F238E27FC236}">
                  <a16:creationId xmlns:a16="http://schemas.microsoft.com/office/drawing/2014/main" id="{25410F80-3A6C-9E4B-AAE8-90C8CFE73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3037" y="290521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</p:grpSp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14803"/>
            <a:ext cx="8839200" cy="517935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Cost to Go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556987" y="768838"/>
            <a:ext cx="6481758" cy="5701410"/>
          </a:xfrm>
        </p:spPr>
        <p:txBody>
          <a:bodyPr/>
          <a:lstStyle/>
          <a:p>
            <a:r>
              <a:rPr lang="en-US" dirty="0">
                <a:latin typeface="Times New Roman" charset="0"/>
                <a:cs typeface="Times New Roman"/>
              </a:rPr>
              <a:t>Let (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r>
              <a:rPr lang="en-US" dirty="0">
                <a:latin typeface="Times New Roman" charset="0"/>
                <a:cs typeface="Times New Roman"/>
              </a:rPr>
              <a:t>) be a </a:t>
            </a:r>
            <a:r>
              <a:rPr lang="en-US" i="1" dirty="0">
                <a:latin typeface="Times New Roman" charset="0"/>
                <a:cs typeface="Times New Roman"/>
              </a:rPr>
              <a:t>safe</a:t>
            </a:r>
            <a:r>
              <a:rPr lang="en-US" dirty="0">
                <a:latin typeface="Times New Roman" charset="0"/>
                <a:cs typeface="Times New Roman"/>
              </a:rPr>
              <a:t> SSP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i.e.,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r>
              <a:rPr lang="en-US" dirty="0">
                <a:latin typeface="Times New Roman" charset="0"/>
                <a:cs typeface="Times New Roman"/>
              </a:rPr>
              <a:t> is reachable from every state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same as </a:t>
            </a:r>
            <a:r>
              <a:rPr lang="en-US" i="1" dirty="0">
                <a:latin typeface="Times New Roman" charset="0"/>
                <a:cs typeface="Times New Roman"/>
              </a:rPr>
              <a:t>safely explorable</a:t>
            </a:r>
            <a:r>
              <a:rPr lang="en-US" dirty="0">
                <a:latin typeface="Times New Roman" charset="0"/>
                <a:cs typeface="Times New Roman"/>
              </a:rPr>
              <a:t> in Chapter 5</a:t>
            </a:r>
            <a:br>
              <a:rPr lang="en-US" baseline="-25000" dirty="0">
                <a:latin typeface="Times New Roman" charset="0"/>
                <a:cs typeface="Times New Roman"/>
              </a:rPr>
            </a:br>
            <a:endParaRPr lang="en-US" baseline="-25000" dirty="0">
              <a:latin typeface="Times New Roman" charset="0"/>
              <a:cs typeface="Times New Roman"/>
            </a:endParaRPr>
          </a:p>
          <a:p>
            <a:r>
              <a:rPr lang="en-US" dirty="0">
                <a:latin typeface="Times New Roman" charset="0"/>
                <a:cs typeface="Times New Roman"/>
              </a:rPr>
              <a:t>Let π be a safe solution that’s defined at all non-goal states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i.e., Dom(π) = </a:t>
            </a:r>
            <a:r>
              <a:rPr lang="en-US" i="1" dirty="0">
                <a:latin typeface="Times New Roman" charset="0"/>
                <a:cs typeface="Times New Roman"/>
              </a:rPr>
              <a:t>S </a:t>
            </a:r>
            <a:r>
              <a:rPr lang="en-US" dirty="0"/>
              <a:t>∖</a:t>
            </a:r>
            <a:r>
              <a:rPr lang="en-US" i="1" dirty="0">
                <a:latin typeface="Times New Roman" charset="0"/>
                <a:cs typeface="Times New Roman"/>
              </a:rPr>
              <a:t> 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br>
              <a:rPr lang="en-US" i="1" baseline="-25000" dirty="0">
                <a:latin typeface="Times New Roman" charset="0"/>
                <a:cs typeface="Times New Roman"/>
              </a:rPr>
            </a:br>
            <a:endParaRPr lang="en-US" dirty="0">
              <a:latin typeface="Times New Roman" charset="0"/>
              <a:cs typeface="Times New Roman"/>
            </a:endParaRPr>
          </a:p>
          <a:p>
            <a:r>
              <a:rPr lang="hr-HR" dirty="0" err="1">
                <a:latin typeface="Times New Roman" charset="0"/>
                <a:ea typeface="Times New Roman"/>
              </a:rPr>
              <a:t>Compute</a:t>
            </a:r>
            <a:r>
              <a:rPr lang="hr-HR" dirty="0">
                <a:latin typeface="Times New Roman" charset="0"/>
                <a:ea typeface="Times New Roman"/>
              </a:rPr>
              <a:t> </a:t>
            </a:r>
            <a:r>
              <a:rPr lang="hr-HR" i="1" dirty="0">
                <a:latin typeface="Times New Roman" charset="0"/>
                <a:ea typeface="Times New Roman"/>
              </a:rPr>
              <a:t>V</a:t>
            </a:r>
            <a:r>
              <a:rPr lang="hr-HR" baseline="30000" dirty="0">
                <a:latin typeface="Times New Roman" charset="0"/>
                <a:ea typeface="Times New Roman"/>
              </a:rPr>
              <a:t>π </a:t>
            </a:r>
            <a:r>
              <a:rPr lang="hr-HR" dirty="0">
                <a:latin typeface="Times New Roman" charset="0"/>
                <a:ea typeface="Times New Roman"/>
              </a:rPr>
              <a:t> as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|S|</a:t>
            </a:r>
            <a:r>
              <a:rPr lang="hr-HR" dirty="0">
                <a:latin typeface="Times New Roman" charset="0"/>
                <a:ea typeface="Times New Roman"/>
              </a:rPr>
              <a:t> </a:t>
            </a:r>
            <a:r>
              <a:rPr lang="hr-HR" dirty="0" err="1">
                <a:latin typeface="Times New Roman" charset="0"/>
                <a:ea typeface="Times New Roman"/>
              </a:rPr>
              <a:t>equations</a:t>
            </a:r>
            <a:r>
              <a:rPr lang="hr-HR" dirty="0">
                <a:latin typeface="Times New Roman" charset="0"/>
                <a:ea typeface="Times New Roman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|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0"/>
              </a:rPr>
              <a:t>|</a:t>
            </a:r>
            <a:r>
              <a:rPr lang="hr-HR" dirty="0">
                <a:latin typeface="Times New Roman" charset="0"/>
                <a:ea typeface="Times New Roman"/>
              </a:rPr>
              <a:t> </a:t>
            </a:r>
            <a:r>
              <a:rPr lang="hr-HR" dirty="0" err="1">
                <a:latin typeface="Times New Roman" charset="0"/>
                <a:ea typeface="Times New Roman"/>
              </a:rPr>
              <a:t>unknowns</a:t>
            </a:r>
            <a:br>
              <a:rPr lang="hr-HR" dirty="0">
                <a:latin typeface="Times New Roman" charset="0"/>
                <a:ea typeface="Times New Roman"/>
              </a:rPr>
            </a:br>
            <a:endParaRPr lang="en-US" dirty="0">
              <a:latin typeface="Times New Roman" charset="0"/>
              <a:cs typeface="Times New Roman"/>
            </a:endParaRPr>
          </a:p>
          <a:p>
            <a:r>
              <a:rPr lang="en-US" dirty="0">
                <a:latin typeface="Times New Roman" charset="0"/>
                <a:cs typeface="Times New Roman"/>
              </a:rPr>
              <a:t>Let </a:t>
            </a:r>
            <a:r>
              <a:rPr lang="en-US" i="1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s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charset="0"/>
                <a:cs typeface="Times New Roman"/>
              </a:rPr>
              <a:t> </a:t>
            </a:r>
            <a:r>
              <a:rPr lang="en-US" i="1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dirty="0" err="1"/>
              <a:t>Applicable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endParaRPr lang="en-US" i="1" dirty="0">
              <a:latin typeface="Times New Roman" charset="0"/>
              <a:cs typeface="Times New Roman"/>
            </a:endParaRPr>
          </a:p>
          <a:p>
            <a:pPr lvl="1"/>
            <a:r>
              <a:rPr lang="en-US" i="1" dirty="0">
                <a:latin typeface="Times New Roman" charset="0"/>
                <a:cs typeface="Times New Roman"/>
              </a:rPr>
              <a:t>Cost-to-go</a:t>
            </a:r>
            <a:r>
              <a:rPr lang="en-US" dirty="0">
                <a:latin typeface="Times New Roman" charset="0"/>
                <a:cs typeface="Times New Roman"/>
              </a:rPr>
              <a:t>: </a:t>
            </a:r>
          </a:p>
          <a:p>
            <a:pPr lvl="2"/>
            <a:r>
              <a:rPr lang="en-US" dirty="0">
                <a:latin typeface="Times New Roman" charset="0"/>
                <a:cs typeface="Times New Roman"/>
              </a:rPr>
              <a:t>expected cost at </a:t>
            </a:r>
            <a:r>
              <a:rPr lang="en-US" i="1" dirty="0">
                <a:latin typeface="Times New Roman" charset="0"/>
                <a:cs typeface="Times New Roman"/>
              </a:rPr>
              <a:t>s </a:t>
            </a:r>
            <a:r>
              <a:rPr lang="en-US" dirty="0">
                <a:latin typeface="Times New Roman" charset="0"/>
                <a:cs typeface="Times New Roman"/>
              </a:rPr>
              <a:t>if we first use </a:t>
            </a:r>
            <a:r>
              <a:rPr lang="en-US" i="1" dirty="0">
                <a:latin typeface="Times New Roman" charset="0"/>
                <a:cs typeface="Times New Roman"/>
              </a:rPr>
              <a:t>a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br>
              <a:rPr lang="en-US" dirty="0">
                <a:latin typeface="Times New Roman" charset="0"/>
                <a:cs typeface="Times New Roman"/>
              </a:rPr>
            </a:br>
            <a:r>
              <a:rPr lang="en-US" dirty="0">
                <a:latin typeface="Times New Roman" charset="0"/>
                <a:cs typeface="Times New Roman"/>
              </a:rPr>
              <a:t>then use π afterward</a:t>
            </a:r>
          </a:p>
          <a:p>
            <a:pPr lvl="1"/>
            <a:r>
              <a:rPr lang="en-US" i="1" dirty="0">
                <a:latin typeface="Times New Roman" charset="0"/>
                <a:ea typeface="Times New Roman"/>
              </a:rPr>
              <a:t>Q</a:t>
            </a:r>
            <a:r>
              <a:rPr lang="en-US" baseline="30000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 err="1">
                <a:latin typeface="Times New Roman" charset="0"/>
                <a:ea typeface="Times New Roman"/>
              </a:rPr>
              <a:t>s,a</a:t>
            </a:r>
            <a:r>
              <a:rPr lang="en-US" dirty="0">
                <a:latin typeface="Times New Roman" charset="0"/>
                <a:ea typeface="Times New Roman"/>
              </a:rPr>
              <a:t>) = cost(</a:t>
            </a:r>
            <a:r>
              <a:rPr lang="en-US" i="1" dirty="0" err="1">
                <a:latin typeface="Times New Roman" charset="0"/>
                <a:ea typeface="Times New Roman"/>
              </a:rPr>
              <a:t>s,a</a:t>
            </a:r>
            <a:r>
              <a:rPr lang="en-US" dirty="0">
                <a:latin typeface="Times New Roman" charset="0"/>
                <a:ea typeface="Times New Roman"/>
              </a:rPr>
              <a:t>) +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i="1" baseline="-25000" dirty="0"/>
              <a:t>s</a:t>
            </a:r>
            <a:r>
              <a:rPr lang="en-US" baseline="-25000" dirty="0"/>
              <a:t>′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baseline="-25000" dirty="0" err="1"/>
              <a:t>γ</a:t>
            </a:r>
            <a:r>
              <a:rPr lang="en-US" baseline="-25000" dirty="0"/>
              <a:t>(</a:t>
            </a:r>
            <a:r>
              <a:rPr lang="en-US" i="1" baseline="-25000" dirty="0" err="1"/>
              <a:t>s,a</a:t>
            </a:r>
            <a:r>
              <a:rPr lang="en-US" baseline="-25000" dirty="0"/>
              <a:t>′)</a:t>
            </a:r>
            <a:r>
              <a:rPr lang="en-US" dirty="0">
                <a:latin typeface="Times New Roman" charset="0"/>
                <a:ea typeface="Times New Roman"/>
              </a:rPr>
              <a:t> 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i="1" baseline="-25000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 err="1">
                <a:latin typeface="Times New Roman" charset="0"/>
                <a:ea typeface="Times New Roman"/>
              </a:rPr>
              <a:t>s</a:t>
            </a:r>
            <a:r>
              <a:rPr lang="en-US" dirty="0" err="1">
                <a:latin typeface="Times New Roman" charset="0"/>
                <a:ea typeface="Times New Roman"/>
              </a:rPr>
              <a:t>,</a:t>
            </a:r>
            <a:r>
              <a:rPr lang="en-US" i="1" dirty="0" err="1">
                <a:latin typeface="Times New Roman" charset="0"/>
                <a:ea typeface="Times New Roman"/>
              </a:rPr>
              <a:t>a</a:t>
            </a:r>
            <a:r>
              <a:rPr lang="en-US" i="1" dirty="0">
                <a:latin typeface="Times New Roman" charset="0"/>
                <a:ea typeface="Times New Roman"/>
              </a:rPr>
              <a:t>′</a:t>
            </a:r>
            <a:r>
              <a:rPr lang="en-US" dirty="0">
                <a:latin typeface="Times New Roman" charset="0"/>
                <a:ea typeface="Times New Roman"/>
              </a:rPr>
              <a:t>)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baseline="30000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dirty="0">
                <a:latin typeface="Times New Roman" charset="0"/>
                <a:ea typeface="Times New Roman"/>
              </a:rPr>
              <a:t>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44CB90-2B9A-8741-95BB-1122BF9F31FB}"/>
              </a:ext>
            </a:extLst>
          </p:cNvPr>
          <p:cNvSpPr/>
          <p:nvPr/>
        </p:nvSpPr>
        <p:spPr>
          <a:xfrm>
            <a:off x="8039297" y="4995249"/>
            <a:ext cx="265887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b="1" dirty="0">
                <a:latin typeface="Times New Roman" charset="0"/>
                <a:cs typeface="Times New Roman"/>
              </a:rPr>
              <a:t>Poll</a:t>
            </a:r>
            <a:r>
              <a:rPr lang="en-US" dirty="0">
                <a:latin typeface="Times New Roman" charset="0"/>
                <a:cs typeface="Times New Roman"/>
              </a:rPr>
              <a:t>: Does </a:t>
            </a:r>
            <a:r>
              <a:rPr lang="el-GR" dirty="0">
                <a:latin typeface="Times New Roman" panose="02020603050405020304" pitchFamily="18" charset="0"/>
              </a:rPr>
              <a:t>π′</a:t>
            </a:r>
            <a:r>
              <a:rPr lang="en-US" dirty="0">
                <a:latin typeface="Times New Roman" panose="02020603050405020304" pitchFamily="18" charset="0"/>
              </a:rPr>
              <a:t> dominate π?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     A. </a:t>
            </a:r>
            <a:r>
              <a:rPr lang="en-US" dirty="0">
                <a:latin typeface="Times New Roman" panose="02020603050405020304" pitchFamily="18" charset="0"/>
              </a:rPr>
              <a:t>always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    B. sometimes</a:t>
            </a: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    C. never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29C5B102-B57F-AE4B-A220-BBEDE577C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511" y="3988740"/>
            <a:ext cx="4330596" cy="124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charset="0"/>
                <a:ea typeface="Times New Roman"/>
              </a:rPr>
              <a:t>For every </a:t>
            </a:r>
            <a:r>
              <a:rPr lang="en-US" i="1" kern="0" dirty="0">
                <a:latin typeface="Times New Roman" charset="0"/>
                <a:ea typeface="Times New Roman"/>
              </a:rPr>
              <a:t>s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</a:t>
            </a:r>
            <a:r>
              <a:rPr lang="en-US" i="1" kern="0" dirty="0">
                <a:latin typeface="Times New Roman" charset="0"/>
                <a:cs typeface="Times New Roman"/>
              </a:rPr>
              <a:t> S </a:t>
            </a:r>
            <a:r>
              <a:rPr lang="en-US" kern="0" dirty="0"/>
              <a:t>∖</a:t>
            </a:r>
            <a:r>
              <a:rPr lang="en-US" i="1" kern="0" dirty="0">
                <a:latin typeface="Times New Roman" charset="0"/>
                <a:cs typeface="Times New Roman"/>
              </a:rPr>
              <a:t> S</a:t>
            </a:r>
            <a:r>
              <a:rPr lang="en-US" i="1" kern="0" baseline="-25000" dirty="0">
                <a:latin typeface="Times New Roman" charset="0"/>
                <a:cs typeface="Times New Roman"/>
              </a:rPr>
              <a:t>g </a:t>
            </a:r>
            <a:endParaRPr lang="en-US" i="1" kern="0" dirty="0">
              <a:latin typeface="Times New Roman" charset="0"/>
              <a:ea typeface="Times New Roman"/>
            </a:endParaRPr>
          </a:p>
          <a:p>
            <a:pPr marL="349250" lvl="1" indent="0">
              <a:buFont typeface="System Font Regular"/>
              <a:buNone/>
            </a:pPr>
            <a:r>
              <a:rPr lang="en-US" kern="0" dirty="0">
                <a:latin typeface="Times New Roman" charset="0"/>
                <a:ea typeface="Times New Roman"/>
              </a:rPr>
              <a:t>let</a:t>
            </a:r>
            <a:r>
              <a:rPr lang="en-US" kern="0" dirty="0"/>
              <a:t> </a:t>
            </a:r>
            <a:r>
              <a:rPr lang="el-GR" kern="0" dirty="0"/>
              <a:t>π′(</a:t>
            </a:r>
            <a:r>
              <a:rPr lang="el-GR" i="1" kern="0" dirty="0"/>
              <a:t>s</a:t>
            </a:r>
            <a:r>
              <a:rPr lang="el-GR" kern="0" dirty="0"/>
              <a:t>)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l-GR" kern="0" dirty="0"/>
              <a:t> </a:t>
            </a:r>
            <a:r>
              <a:rPr lang="el-GR" kern="0" dirty="0" err="1"/>
              <a:t>argmin</a:t>
            </a:r>
            <a:r>
              <a:rPr lang="el-GR" i="1" kern="0" baseline="-25000" dirty="0" err="1"/>
              <a:t>a</a:t>
            </a:r>
            <a:r>
              <a:rPr lang="en-US" i="1" kern="0" baseline="-25000" dirty="0"/>
              <a:t>′</a:t>
            </a:r>
            <a:r>
              <a:rPr lang="en-US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kern="0" baseline="-25000" dirty="0"/>
              <a:t>Applicable(s) </a:t>
            </a:r>
            <a:r>
              <a:rPr lang="el-GR" i="1" kern="0" dirty="0" err="1"/>
              <a:t>Q</a:t>
            </a:r>
            <a:r>
              <a:rPr lang="el-GR" kern="0" baseline="30000" dirty="0" err="1"/>
              <a:t>π</a:t>
            </a:r>
            <a:r>
              <a:rPr lang="el-GR" kern="0" dirty="0"/>
              <a:t>(</a:t>
            </a:r>
            <a:r>
              <a:rPr lang="el-GR" i="1" kern="0" dirty="0" err="1"/>
              <a:t>s,a</a:t>
            </a:r>
            <a:r>
              <a:rPr lang="en-US" i="1" kern="0" dirty="0"/>
              <a:t>′</a:t>
            </a:r>
            <a:r>
              <a:rPr lang="el-GR" kern="0" dirty="0"/>
              <a:t>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63166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C90F069-75BB-914A-AA24-9BC335A3F1CC}"/>
              </a:ext>
            </a:extLst>
          </p:cNvPr>
          <p:cNvGrpSpPr>
            <a:grpSpLocks noChangeAspect="1"/>
          </p:cNvGrpSpPr>
          <p:nvPr/>
        </p:nvGrpSpPr>
        <p:grpSpPr>
          <a:xfrm>
            <a:off x="8418977" y="436720"/>
            <a:ext cx="3655225" cy="3035950"/>
            <a:chOff x="4391154" y="3090031"/>
            <a:chExt cx="4300258" cy="3571708"/>
          </a:xfrm>
        </p:grpSpPr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34E552D4-2141-DF42-946E-770AF3E26ADD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6184069" y="3010767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670F2D90-4F21-4B42-941E-4B82C8681E71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338477" y="204030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4" name="Text Box 11">
              <a:extLst>
                <a:ext uri="{FF2B5EF4-FFF2-40B4-BE49-F238E27FC236}">
                  <a16:creationId xmlns:a16="http://schemas.microsoft.com/office/drawing/2014/main" id="{91EA199E-58FD-6949-B7A5-227821056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4475" y="6082394"/>
              <a:ext cx="876937" cy="579345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5" name="Freeform 37">
              <a:extLst>
                <a:ext uri="{FF2B5EF4-FFF2-40B4-BE49-F238E27FC236}">
                  <a16:creationId xmlns:a16="http://schemas.microsoft.com/office/drawing/2014/main" id="{2135C42A-B051-4946-B8F7-6EA8769C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065" y="374364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6" name="Freeform 38">
              <a:extLst>
                <a:ext uri="{FF2B5EF4-FFF2-40B4-BE49-F238E27FC236}">
                  <a16:creationId xmlns:a16="http://schemas.microsoft.com/office/drawing/2014/main" id="{9125143F-4F99-7642-8483-5A39A3888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325" y="348713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7" name="Arc 216">
              <a:extLst>
                <a:ext uri="{FF2B5EF4-FFF2-40B4-BE49-F238E27FC236}">
                  <a16:creationId xmlns:a16="http://schemas.microsoft.com/office/drawing/2014/main" id="{D37ADCD9-1B88-C641-8DA8-2A73D62BF09A}"/>
                </a:ext>
              </a:extLst>
            </p:cNvPr>
            <p:cNvSpPr/>
            <p:nvPr/>
          </p:nvSpPr>
          <p:spPr bwMode="auto">
            <a:xfrm>
              <a:off x="6824621" y="364839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8" name="Freeform 40">
              <a:extLst>
                <a:ext uri="{FF2B5EF4-FFF2-40B4-BE49-F238E27FC236}">
                  <a16:creationId xmlns:a16="http://schemas.microsoft.com/office/drawing/2014/main" id="{F711095F-AF78-9F43-B3A8-3FBB5FED107A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564413" y="426360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9" name="Freeform 31">
              <a:extLst>
                <a:ext uri="{FF2B5EF4-FFF2-40B4-BE49-F238E27FC236}">
                  <a16:creationId xmlns:a16="http://schemas.microsoft.com/office/drawing/2014/main" id="{CDC5FBEE-5146-C54A-B9C9-543C09B95084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954434" y="357776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0" name="Freeform 6">
              <a:extLst>
                <a:ext uri="{FF2B5EF4-FFF2-40B4-BE49-F238E27FC236}">
                  <a16:creationId xmlns:a16="http://schemas.microsoft.com/office/drawing/2014/main" id="{93A1F265-8C7C-6046-8864-A5CC67022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981" y="408084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1" name="Oval 11">
              <a:extLst>
                <a:ext uri="{FF2B5EF4-FFF2-40B4-BE49-F238E27FC236}">
                  <a16:creationId xmlns:a16="http://schemas.microsoft.com/office/drawing/2014/main" id="{16AEBAE0-8F0F-6E40-8A57-6B791DECC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481" y="3633335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2" name="Freeform 18">
              <a:extLst>
                <a:ext uri="{FF2B5EF4-FFF2-40B4-BE49-F238E27FC236}">
                  <a16:creationId xmlns:a16="http://schemas.microsoft.com/office/drawing/2014/main" id="{FCF120B2-29F9-F149-9D00-AFC9292AC328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263917" y="575515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3" name="Oval 11">
              <a:extLst>
                <a:ext uri="{FF2B5EF4-FFF2-40B4-BE49-F238E27FC236}">
                  <a16:creationId xmlns:a16="http://schemas.microsoft.com/office/drawing/2014/main" id="{E4F5B679-5A99-E744-81A1-2A94ED2B3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506" y="3163582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224" name="Text Box 11">
              <a:extLst>
                <a:ext uri="{FF2B5EF4-FFF2-40B4-BE49-F238E27FC236}">
                  <a16:creationId xmlns:a16="http://schemas.microsoft.com/office/drawing/2014/main" id="{2D564C21-A423-E44D-88BE-981B2BA67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3268" y="335636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225" name="Text Box 11">
              <a:extLst>
                <a:ext uri="{FF2B5EF4-FFF2-40B4-BE49-F238E27FC236}">
                  <a16:creationId xmlns:a16="http://schemas.microsoft.com/office/drawing/2014/main" id="{5188793B-93C0-D84E-86A4-97F315ABA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2237" y="459390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226" name="Text Box 11">
              <a:extLst>
                <a:ext uri="{FF2B5EF4-FFF2-40B4-BE49-F238E27FC236}">
                  <a16:creationId xmlns:a16="http://schemas.microsoft.com/office/drawing/2014/main" id="{69E50987-8125-494C-B78E-8165E26EF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634" y="458594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227" name="Text Box 11">
              <a:extLst>
                <a:ext uri="{FF2B5EF4-FFF2-40B4-BE49-F238E27FC236}">
                  <a16:creationId xmlns:a16="http://schemas.microsoft.com/office/drawing/2014/main" id="{63035548-1E31-1C44-BF45-6E599E20B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0656" y="552126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228" name="Text Box 11">
              <a:extLst>
                <a:ext uri="{FF2B5EF4-FFF2-40B4-BE49-F238E27FC236}">
                  <a16:creationId xmlns:a16="http://schemas.microsoft.com/office/drawing/2014/main" id="{BB148356-F693-EF4B-8961-6149C61BB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3493" y="332638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229" name="Text Box 11">
              <a:extLst>
                <a:ext uri="{FF2B5EF4-FFF2-40B4-BE49-F238E27FC236}">
                  <a16:creationId xmlns:a16="http://schemas.microsoft.com/office/drawing/2014/main" id="{B5EE26B7-7801-6E46-AEF7-ED71DCE805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1282" y="384322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230" name="Text Box 11">
              <a:extLst>
                <a:ext uri="{FF2B5EF4-FFF2-40B4-BE49-F238E27FC236}">
                  <a16:creationId xmlns:a16="http://schemas.microsoft.com/office/drawing/2014/main" id="{EB1F586A-2521-5C40-9FB4-3E87526BC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1957" y="5943895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231" name="Text Box 11">
              <a:extLst>
                <a:ext uri="{FF2B5EF4-FFF2-40B4-BE49-F238E27FC236}">
                  <a16:creationId xmlns:a16="http://schemas.microsoft.com/office/drawing/2014/main" id="{1E94A847-222F-7244-AF94-A5C6D3E257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431" y="6016526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232" name="Oval 12">
              <a:extLst>
                <a:ext uri="{FF2B5EF4-FFF2-40B4-BE49-F238E27FC236}">
                  <a16:creationId xmlns:a16="http://schemas.microsoft.com/office/drawing/2014/main" id="{CBD585F1-2CDD-8441-AD97-57D29A5A6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481" y="5452440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233" name="Text Box 13">
              <a:extLst>
                <a:ext uri="{FF2B5EF4-FFF2-40B4-BE49-F238E27FC236}">
                  <a16:creationId xmlns:a16="http://schemas.microsoft.com/office/drawing/2014/main" id="{E85801B3-3636-7943-A9EF-1B2355C4B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154" y="5947059"/>
              <a:ext cx="646859" cy="57934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4" name="Freeform 6">
              <a:extLst>
                <a:ext uri="{FF2B5EF4-FFF2-40B4-BE49-F238E27FC236}">
                  <a16:creationId xmlns:a16="http://schemas.microsoft.com/office/drawing/2014/main" id="{F62B9E91-CC58-3545-B18D-886352EE8EC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159652" y="408781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5" name="Curved Connector 234">
              <a:extLst>
                <a:ext uri="{FF2B5EF4-FFF2-40B4-BE49-F238E27FC236}">
                  <a16:creationId xmlns:a16="http://schemas.microsoft.com/office/drawing/2014/main" id="{7EB8A441-AA74-E340-976E-7D9A8D55F667}"/>
                </a:ext>
              </a:extLst>
            </p:cNvPr>
            <p:cNvCxnSpPr>
              <a:cxnSpLocks/>
              <a:stCxn id="232" idx="6"/>
              <a:endCxn id="232" idx="4"/>
            </p:cNvCxnSpPr>
            <p:nvPr/>
          </p:nvCxnSpPr>
          <p:spPr>
            <a:xfrm flipH="1">
              <a:off x="5086081" y="568104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chemeClr val="accent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Arc 235">
              <a:extLst>
                <a:ext uri="{FF2B5EF4-FFF2-40B4-BE49-F238E27FC236}">
                  <a16:creationId xmlns:a16="http://schemas.microsoft.com/office/drawing/2014/main" id="{8551C4B5-EAD1-BB4A-B239-0F3B081443FE}"/>
                </a:ext>
              </a:extLst>
            </p:cNvPr>
            <p:cNvSpPr/>
            <p:nvPr/>
          </p:nvSpPr>
          <p:spPr bwMode="auto">
            <a:xfrm rot="356928">
              <a:off x="5323021" y="558533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7" name="Freeform 18">
              <a:extLst>
                <a:ext uri="{FF2B5EF4-FFF2-40B4-BE49-F238E27FC236}">
                  <a16:creationId xmlns:a16="http://schemas.microsoft.com/office/drawing/2014/main" id="{BADA7532-7AE7-274D-B973-8852458A9C91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299987" y="544219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8" name="Freeform 31">
              <a:extLst>
                <a:ext uri="{FF2B5EF4-FFF2-40B4-BE49-F238E27FC236}">
                  <a16:creationId xmlns:a16="http://schemas.microsoft.com/office/drawing/2014/main" id="{28FD31EB-7F27-FA48-B124-BB29ED62AA65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956806" y="361572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9" name="Freeform 40">
              <a:extLst>
                <a:ext uri="{FF2B5EF4-FFF2-40B4-BE49-F238E27FC236}">
                  <a16:creationId xmlns:a16="http://schemas.microsoft.com/office/drawing/2014/main" id="{159FAAB6-018D-F944-8B9A-9D903436F2D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16813" y="420271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40" name="Oval 11">
              <a:extLst>
                <a:ext uri="{FF2B5EF4-FFF2-40B4-BE49-F238E27FC236}">
                  <a16:creationId xmlns:a16="http://schemas.microsoft.com/office/drawing/2014/main" id="{547936E9-D6F9-D44F-B561-8FC8A2C70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5389" y="3799613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241" name="Oval 12">
              <a:extLst>
                <a:ext uri="{FF2B5EF4-FFF2-40B4-BE49-F238E27FC236}">
                  <a16:creationId xmlns:a16="http://schemas.microsoft.com/office/drawing/2014/main" id="{F22674A4-61FA-4C40-B275-6E2E577E9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5697" y="556164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DEBE9F8-1CA5-564A-9E01-182A3262453F}"/>
              </a:ext>
            </a:extLst>
          </p:cNvPr>
          <p:cNvGrpSpPr>
            <a:grpSpLocks noChangeAspect="1"/>
          </p:cNvGrpSpPr>
          <p:nvPr/>
        </p:nvGrpSpPr>
        <p:grpSpPr>
          <a:xfrm>
            <a:off x="116603" y="436720"/>
            <a:ext cx="3750274" cy="2998725"/>
            <a:chOff x="-384907" y="1786971"/>
            <a:chExt cx="4412086" cy="3527912"/>
          </a:xfrm>
        </p:grpSpPr>
        <p:sp>
          <p:nvSpPr>
            <p:cNvPr id="180" name="Freeform 31">
              <a:extLst>
                <a:ext uri="{FF2B5EF4-FFF2-40B4-BE49-F238E27FC236}">
                  <a16:creationId xmlns:a16="http://schemas.microsoft.com/office/drawing/2014/main" id="{C0B3C5AC-A97B-8147-BD26-0AA5D43192FA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1648992" y="73724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1" name="Text Box 11">
              <a:extLst>
                <a:ext uri="{FF2B5EF4-FFF2-40B4-BE49-F238E27FC236}">
                  <a16:creationId xmlns:a16="http://schemas.microsoft.com/office/drawing/2014/main" id="{DA279F1E-6322-4948-9D26-1AEE1F28F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43" y="4735538"/>
              <a:ext cx="876936" cy="579345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A03B83BA-0C34-8B40-B5D5-7777A2B95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80" y="244058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3" name="Freeform 38">
              <a:extLst>
                <a:ext uri="{FF2B5EF4-FFF2-40B4-BE49-F238E27FC236}">
                  <a16:creationId xmlns:a16="http://schemas.microsoft.com/office/drawing/2014/main" id="{69567AC6-4E86-254D-BE61-1E21EEAA6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40" y="218407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4" name="Arc 183">
              <a:extLst>
                <a:ext uri="{FF2B5EF4-FFF2-40B4-BE49-F238E27FC236}">
                  <a16:creationId xmlns:a16="http://schemas.microsoft.com/office/drawing/2014/main" id="{C35B2749-287A-8846-BB4D-F96FEC3A5247}"/>
                </a:ext>
              </a:extLst>
            </p:cNvPr>
            <p:cNvSpPr/>
            <p:nvPr/>
          </p:nvSpPr>
          <p:spPr bwMode="auto">
            <a:xfrm>
              <a:off x="2135136" y="234533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5" name="Freeform 40">
              <a:extLst>
                <a:ext uri="{FF2B5EF4-FFF2-40B4-BE49-F238E27FC236}">
                  <a16:creationId xmlns:a16="http://schemas.microsoft.com/office/drawing/2014/main" id="{0E89DDAD-AAEF-5C4D-8EC0-7E8B8F2267B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874928" y="296054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6" name="Freeform 31">
              <a:extLst>
                <a:ext uri="{FF2B5EF4-FFF2-40B4-BE49-F238E27FC236}">
                  <a16:creationId xmlns:a16="http://schemas.microsoft.com/office/drawing/2014/main" id="{6534E12C-3CE1-5F46-A336-C1CD4024673A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3264949" y="227470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337DC5A5-452C-1946-80E6-9475F90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96" y="277778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8" name="Oval 11">
              <a:extLst>
                <a:ext uri="{FF2B5EF4-FFF2-40B4-BE49-F238E27FC236}">
                  <a16:creationId xmlns:a16="http://schemas.microsoft.com/office/drawing/2014/main" id="{BA2C108E-426C-7E43-9C12-27FC2B049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96" y="2330275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9" name="Freeform 18">
              <a:extLst>
                <a:ext uri="{FF2B5EF4-FFF2-40B4-BE49-F238E27FC236}">
                  <a16:creationId xmlns:a16="http://schemas.microsoft.com/office/drawing/2014/main" id="{8C4917BA-D129-264A-B911-67C2974B84B8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74432" y="445209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0" name="Oval 11">
              <a:extLst>
                <a:ext uri="{FF2B5EF4-FFF2-40B4-BE49-F238E27FC236}">
                  <a16:creationId xmlns:a16="http://schemas.microsoft.com/office/drawing/2014/main" id="{7F5BB457-8BA7-5041-94D4-BB72AC516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6021" y="1860522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91" name="Text Box 11">
              <a:extLst>
                <a:ext uri="{FF2B5EF4-FFF2-40B4-BE49-F238E27FC236}">
                  <a16:creationId xmlns:a16="http://schemas.microsoft.com/office/drawing/2014/main" id="{CD0524FE-86A8-0741-ABF2-2A4A97CE2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3783" y="205330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92" name="Text Box 11">
              <a:extLst>
                <a:ext uri="{FF2B5EF4-FFF2-40B4-BE49-F238E27FC236}">
                  <a16:creationId xmlns:a16="http://schemas.microsoft.com/office/drawing/2014/main" id="{2079E59C-616F-034A-9798-8CF0730455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2752" y="329084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93" name="Text Box 11">
              <a:extLst>
                <a:ext uri="{FF2B5EF4-FFF2-40B4-BE49-F238E27FC236}">
                  <a16:creationId xmlns:a16="http://schemas.microsoft.com/office/drawing/2014/main" id="{52A5E6CB-6976-0746-9B62-78BE347E0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9" y="328288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94" name="Text Box 11">
              <a:extLst>
                <a:ext uri="{FF2B5EF4-FFF2-40B4-BE49-F238E27FC236}">
                  <a16:creationId xmlns:a16="http://schemas.microsoft.com/office/drawing/2014/main" id="{1CB7E39A-110A-7D44-95B3-7E7B5E53F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1171" y="421820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95" name="Text Box 11">
              <a:extLst>
                <a:ext uri="{FF2B5EF4-FFF2-40B4-BE49-F238E27FC236}">
                  <a16:creationId xmlns:a16="http://schemas.microsoft.com/office/drawing/2014/main" id="{5C08A7BC-362F-1B42-8FBE-CD4DE49DE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008" y="202332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96" name="Text Box 11">
              <a:extLst>
                <a:ext uri="{FF2B5EF4-FFF2-40B4-BE49-F238E27FC236}">
                  <a16:creationId xmlns:a16="http://schemas.microsoft.com/office/drawing/2014/main" id="{769AA04B-4061-D94E-A1AF-FB19BD936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797" y="254016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97" name="Text Box 11">
              <a:extLst>
                <a:ext uri="{FF2B5EF4-FFF2-40B4-BE49-F238E27FC236}">
                  <a16:creationId xmlns:a16="http://schemas.microsoft.com/office/drawing/2014/main" id="{1D00DC89-33C2-E441-9585-19AB69794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1619" y="4599983"/>
              <a:ext cx="343232" cy="3258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98" name="Text Box 11">
              <a:extLst>
                <a:ext uri="{FF2B5EF4-FFF2-40B4-BE49-F238E27FC236}">
                  <a16:creationId xmlns:a16="http://schemas.microsoft.com/office/drawing/2014/main" id="{47C6A5FB-B80E-844F-9107-C1A9DE86F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744" y="4757010"/>
              <a:ext cx="343232" cy="3258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99" name="Oval 12">
              <a:extLst>
                <a:ext uri="{FF2B5EF4-FFF2-40B4-BE49-F238E27FC236}">
                  <a16:creationId xmlns:a16="http://schemas.microsoft.com/office/drawing/2014/main" id="{EC740DA2-925F-E04C-8B72-9AFFD25FA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96" y="4149380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200" name="Text Box 13">
              <a:extLst>
                <a:ext uri="{FF2B5EF4-FFF2-40B4-BE49-F238E27FC236}">
                  <a16:creationId xmlns:a16="http://schemas.microsoft.com/office/drawing/2014/main" id="{ECDF29AD-DF74-E246-862C-B7E286124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907" y="4606580"/>
              <a:ext cx="646860" cy="57934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1" name="Freeform 6">
              <a:extLst>
                <a:ext uri="{FF2B5EF4-FFF2-40B4-BE49-F238E27FC236}">
                  <a16:creationId xmlns:a16="http://schemas.microsoft.com/office/drawing/2014/main" id="{6EC1F308-1E59-424C-BD74-D273498C5F8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70167" y="278475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02" name="Curved Connector 201">
              <a:extLst>
                <a:ext uri="{FF2B5EF4-FFF2-40B4-BE49-F238E27FC236}">
                  <a16:creationId xmlns:a16="http://schemas.microsoft.com/office/drawing/2014/main" id="{CA112735-9F60-0A47-8020-90A389B2346A}"/>
                </a:ext>
              </a:extLst>
            </p:cNvPr>
            <p:cNvCxnSpPr>
              <a:stCxn id="199" idx="6"/>
              <a:endCxn id="199" idx="4"/>
            </p:cNvCxnSpPr>
            <p:nvPr/>
          </p:nvCxnSpPr>
          <p:spPr>
            <a:xfrm flipH="1">
              <a:off x="396596" y="437798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Arc 202">
              <a:extLst>
                <a:ext uri="{FF2B5EF4-FFF2-40B4-BE49-F238E27FC236}">
                  <a16:creationId xmlns:a16="http://schemas.microsoft.com/office/drawing/2014/main" id="{46A6B096-DBF1-0946-852D-0E21087CC4BF}"/>
                </a:ext>
              </a:extLst>
            </p:cNvPr>
            <p:cNvSpPr/>
            <p:nvPr/>
          </p:nvSpPr>
          <p:spPr bwMode="auto">
            <a:xfrm rot="356928">
              <a:off x="633536" y="428227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3FC4844C-0B02-6E4E-802E-08D163455F9B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610502" y="413913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id="{8A135B82-296B-4E4C-A0FB-2D919BB3765E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3267321" y="231266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6" name="Freeform 40">
              <a:extLst>
                <a:ext uri="{FF2B5EF4-FFF2-40B4-BE49-F238E27FC236}">
                  <a16:creationId xmlns:a16="http://schemas.microsoft.com/office/drawing/2014/main" id="{D37109F9-94A0-EA48-85E5-FD01EDECBAE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27328" y="289965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7" name="Oval 11">
              <a:extLst>
                <a:ext uri="{FF2B5EF4-FFF2-40B4-BE49-F238E27FC236}">
                  <a16:creationId xmlns:a16="http://schemas.microsoft.com/office/drawing/2014/main" id="{B434DEFC-3384-A746-B941-166165B32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904" y="2496553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208" name="Oval 12">
              <a:extLst>
                <a:ext uri="{FF2B5EF4-FFF2-40B4-BE49-F238E27FC236}">
                  <a16:creationId xmlns:a16="http://schemas.microsoft.com/office/drawing/2014/main" id="{70325EBA-A187-3C45-B4E6-8DBCEF743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212" y="425858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209" name="Text Box 11">
              <a:extLst>
                <a:ext uri="{FF2B5EF4-FFF2-40B4-BE49-F238E27FC236}">
                  <a16:creationId xmlns:a16="http://schemas.microsoft.com/office/drawing/2014/main" id="{7D3B1F41-34CB-5B4D-9408-FFDFE41BA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954" y="2997257"/>
              <a:ext cx="15072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new action m32</a:t>
              </a:r>
            </a:p>
          </p:txBody>
        </p:sp>
        <p:sp>
          <p:nvSpPr>
            <p:cNvPr id="210" name="Freeform 31">
              <a:extLst>
                <a:ext uri="{FF2B5EF4-FFF2-40B4-BE49-F238E27FC236}">
                  <a16:creationId xmlns:a16="http://schemas.microsoft.com/office/drawing/2014/main" id="{2183EB83-45CB-1F4E-AE08-0B64CAE460AC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1490650" y="1719107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180" y="102635"/>
            <a:ext cx="4321641" cy="67162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6" name="Rectangle 53">
            <a:extLst>
              <a:ext uri="{FF2B5EF4-FFF2-40B4-BE49-F238E27FC236}">
                <a16:creationId xmlns:a16="http://schemas.microsoft.com/office/drawing/2014/main" id="{97201944-AC03-814C-AB60-E8706F2B2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75" y="3489443"/>
            <a:ext cx="3318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tabLst>
                <a:tab pos="911225" algn="l"/>
                <a:tab pos="1427163" algn="l"/>
                <a:tab pos="1654175" algn="l"/>
              </a:tabLst>
            </a:pPr>
            <a:r>
              <a:rPr lang="en-US" sz="2000" dirty="0">
                <a:solidFill>
                  <a:srgbClr val="0091E8"/>
                </a:solidFill>
                <a:latin typeface="Times New Roman" charset="0"/>
                <a:ea typeface="Times New Roman"/>
                <a:cs typeface="Times New Roman"/>
              </a:rPr>
              <a:t>π = {</a:t>
            </a:r>
            <a: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(d1, </a:t>
            </a:r>
            <a:r>
              <a:rPr lang="is-I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m12</a:t>
            </a:r>
            <a: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), (</a:t>
            </a:r>
            <a:r>
              <a:rPr lang="is-I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d2</a:t>
            </a:r>
            <a: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is-I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m23</a:t>
            </a:r>
            <a: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),</a:t>
            </a:r>
            <a:b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</a:br>
            <a: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en-US" baseline="-25000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(d3, </a:t>
            </a:r>
            <a:r>
              <a:rPr lang="ru-RU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m34</a:t>
            </a:r>
            <a:r>
              <a:rPr lang="en-US" dirty="0">
                <a:solidFill>
                  <a:srgbClr val="0091E8"/>
                </a:solidFill>
                <a:latin typeface="Calibri"/>
                <a:ea typeface="Times New Roman"/>
                <a:cs typeface="Times New Roman"/>
              </a:rPr>
              <a:t>), (d5, m54)</a:t>
            </a:r>
            <a:r>
              <a:rPr lang="en-US" sz="2000" dirty="0">
                <a:solidFill>
                  <a:srgbClr val="0091E8"/>
                </a:solidFill>
                <a:latin typeface="Times New Roman" charset="0"/>
                <a:ea typeface="Times New Roman"/>
                <a:cs typeface="Times New Roman"/>
              </a:rPr>
              <a:t>}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8078ADB-A752-BC40-9C7B-05A37C88C7C7}"/>
              </a:ext>
            </a:extLst>
          </p:cNvPr>
          <p:cNvSpPr txBox="1">
            <a:spLocks/>
          </p:cNvSpPr>
          <p:nvPr/>
        </p:nvSpPr>
        <p:spPr bwMode="auto">
          <a:xfrm>
            <a:off x="4156865" y="1323148"/>
            <a:ext cx="4041170" cy="4809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d1,</a:t>
            </a:r>
            <a:r>
              <a:rPr lang="is-IS" sz="1800" kern="0" dirty="0">
                <a:latin typeface="Calibri"/>
                <a:ea typeface="Times New Roman"/>
                <a:cs typeface="Times New Roman"/>
              </a:rPr>
              <a:t>m12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 + </a:t>
            </a:r>
            <a:r>
              <a:rPr lang="en-US" sz="1800" kern="0" dirty="0"/>
              <a:t>101 = 201</a:t>
            </a:r>
            <a:endParaRPr lang="en-US" sz="1800" kern="0" dirty="0">
              <a:ea typeface="Times New Roman"/>
              <a:cs typeface="Times New Roman"/>
              <a:sym typeface="Symbol" charset="0"/>
            </a:endParaRPr>
          </a:p>
          <a:p>
            <a:pPr marL="0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d1,</a:t>
            </a:r>
            <a:r>
              <a:rPr lang="en-US" sz="1800" kern="0" dirty="0">
                <a:latin typeface="Calibri"/>
                <a:ea typeface="Times New Roman"/>
                <a:cs typeface="Times New Roman"/>
              </a:rPr>
              <a:t>m14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 + </a:t>
            </a:r>
            <a:r>
              <a:rPr lang="en-US" sz="1800" kern="0" dirty="0"/>
              <a:t>½(201) + </a:t>
            </a:r>
            <a:r>
              <a:rPr lang="mr-IN" sz="1800" kern="0" dirty="0"/>
              <a:t>½(0)</a:t>
            </a:r>
            <a:r>
              <a:rPr lang="en-US" sz="1800" kern="0" dirty="0"/>
              <a:t> = 101.5</a:t>
            </a:r>
          </a:p>
          <a:p>
            <a:pPr marL="396875" lvl="1" indent="0">
              <a:spcBef>
                <a:spcPts val="400"/>
              </a:spcBef>
              <a:buNone/>
              <a:tabLst>
                <a:tab pos="792163" algn="l"/>
              </a:tabLst>
            </a:pPr>
            <a:r>
              <a:rPr lang="en-US" sz="1800" kern="0" dirty="0" err="1">
                <a:ea typeface="Times New Roman"/>
                <a:cs typeface="Times New Roman"/>
                <a:sym typeface="Symbol" charset="0"/>
              </a:rPr>
              <a:t>⇒ argmin</a:t>
            </a:r>
            <a:r>
              <a:rPr lang="en-US" sz="1800" i="1" kern="0" baseline="-25000" dirty="0" err="1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Q</a:t>
            </a:r>
            <a:r>
              <a:rPr lang="en-US" sz="1800" kern="0" baseline="30000" dirty="0"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  <a:ea typeface="Times New Roman"/>
                <a:cs typeface="Times New Roman"/>
                <a:sym typeface="Symbol" charset="0"/>
              </a:rPr>
              <a:t>d1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,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sz="1800" kern="0" dirty="0">
                <a:latin typeface="Calibri"/>
                <a:ea typeface="Times New Roman"/>
                <a:cs typeface="Times New Roman"/>
              </a:rPr>
              <a:t>m14</a:t>
            </a:r>
            <a:br>
              <a:rPr lang="en-US" sz="1800" kern="0" dirty="0">
                <a:latin typeface="Calibri"/>
                <a:ea typeface="Times New Roman"/>
                <a:cs typeface="Times New Roman"/>
              </a:rPr>
            </a:br>
            <a:endParaRPr lang="en-US" sz="1800" kern="0" baseline="-25000" dirty="0">
              <a:ea typeface="Times New Roman"/>
              <a:cs typeface="Times New Roman"/>
              <a:sym typeface="Symbol" charset="0"/>
            </a:endParaRPr>
          </a:p>
          <a:p>
            <a:pPr marL="0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is-IS" sz="1800" kern="0" dirty="0">
                <a:latin typeface="Calibri"/>
                <a:ea typeface="Times New Roman"/>
                <a:sym typeface="Symbol" charset="0"/>
              </a:rPr>
              <a:t>d2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,</a:t>
            </a:r>
            <a:r>
              <a:rPr lang="is-IS" sz="1800" kern="0" dirty="0">
                <a:latin typeface="Calibri"/>
                <a:ea typeface="Times New Roman"/>
                <a:cs typeface="Times New Roman"/>
              </a:rPr>
              <a:t>m23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</a:t>
            </a:r>
            <a:r>
              <a:rPr lang="en-US" sz="1800" kern="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+</a:t>
            </a:r>
            <a:r>
              <a:rPr lang="en-US" sz="1800" kern="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(0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.8(100)</a:t>
            </a:r>
            <a:r>
              <a:rPr lang="en-US" sz="1800" kern="0" baseline="-25000" dirty="0">
                <a:latin typeface="Times New Roman" charset="0"/>
              </a:rPr>
              <a:t> 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+</a:t>
            </a:r>
            <a:r>
              <a:rPr lang="en-US" sz="1800" kern="0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0.2(100))</a:t>
            </a:r>
            <a:r>
              <a:rPr lang="en-US" sz="1800" kern="0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 </a:t>
            </a:r>
            <a:br>
              <a:rPr lang="en-US" sz="1800" kern="0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</a:b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                   </a:t>
            </a:r>
            <a:r>
              <a:rPr lang="en-US" sz="1800" kern="0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  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=</a:t>
            </a:r>
            <a:r>
              <a:rPr lang="en-US" sz="1800" kern="0" baseline="-25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101</a:t>
            </a:r>
            <a:endParaRPr lang="en-US" sz="1800" kern="0" dirty="0">
              <a:latin typeface="Times New Roman" charset="0"/>
              <a:cs typeface="Times New Roman"/>
            </a:endParaRPr>
          </a:p>
          <a:p>
            <a:pPr marL="0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is-IS" sz="1800" kern="0" dirty="0">
                <a:latin typeface="Calibri"/>
                <a:ea typeface="Times New Roman"/>
                <a:sym typeface="Symbol" charset="0"/>
              </a:rPr>
              <a:t>d2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,</a:t>
            </a:r>
            <a:r>
              <a:rPr lang="cs-CZ" sz="1800" kern="0" dirty="0">
                <a:latin typeface="Calibri"/>
                <a:ea typeface="Times New Roman"/>
                <a:cs typeface="Times New Roman"/>
              </a:rPr>
              <a:t>m21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sz="1800" kern="0" dirty="0"/>
              <a:t>100 + 201 = 301</a:t>
            </a:r>
          </a:p>
          <a:p>
            <a:pPr marL="396875" lvl="1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n-US" sz="1800" kern="0" dirty="0" err="1">
                <a:ea typeface="Times New Roman"/>
                <a:cs typeface="Times New Roman"/>
                <a:sym typeface="Symbol" charset="0"/>
              </a:rPr>
              <a:t>⇒ argmin</a:t>
            </a:r>
            <a:r>
              <a:rPr lang="en-US" sz="1800" i="1" kern="0" baseline="-25000" dirty="0" err="1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Q</a:t>
            </a:r>
            <a:r>
              <a:rPr lang="en-US" sz="1800" kern="0" baseline="30000" dirty="0"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  <a:ea typeface="Times New Roman"/>
                <a:cs typeface="Times New Roman"/>
                <a:sym typeface="Symbol" charset="0"/>
              </a:rPr>
              <a:t>d2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,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is-IS" sz="1800" kern="0" dirty="0">
                <a:latin typeface="Calibri"/>
                <a:ea typeface="Times New Roman"/>
                <a:cs typeface="Times New Roman"/>
              </a:rPr>
              <a:t>m23</a:t>
            </a:r>
            <a:br>
              <a:rPr lang="en-US" sz="1800" kern="0" baseline="-25000" dirty="0">
                <a:latin typeface="Calibri"/>
                <a:ea typeface="Times New Roman"/>
                <a:cs typeface="Times New Roman"/>
              </a:rPr>
            </a:br>
            <a:endParaRPr lang="en-US" sz="1800" kern="0" baseline="-25000" dirty="0">
              <a:cs typeface="Times New Roman"/>
            </a:endParaRPr>
          </a:p>
          <a:p>
            <a:pPr marL="0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d3,</a:t>
            </a:r>
            <a:r>
              <a:rPr lang="ru-RU" sz="1800" kern="0" dirty="0">
                <a:latin typeface="Calibri"/>
                <a:ea typeface="Times New Roman"/>
                <a:cs typeface="Times New Roman"/>
              </a:rPr>
              <a:t>m34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sz="1800" kern="0" dirty="0"/>
              <a:t>100 + 0 = 100</a:t>
            </a:r>
            <a:endParaRPr lang="en-US" sz="1800" kern="0" dirty="0">
              <a:cs typeface="Times New Roman"/>
            </a:endParaRPr>
          </a:p>
          <a:p>
            <a:pPr marL="0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d3,</a:t>
            </a:r>
            <a:r>
              <a:rPr lang="en-US" sz="1800" kern="0" dirty="0">
                <a:latin typeface="Calibri"/>
                <a:ea typeface="Times New Roman"/>
                <a:cs typeface="Times New Roman"/>
              </a:rPr>
              <a:t>m32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sz="1800" kern="0" dirty="0"/>
              <a:t>1 + 101 = 102</a:t>
            </a:r>
          </a:p>
          <a:p>
            <a:pPr marL="396875" lvl="1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n-US" sz="1800" kern="0" dirty="0" err="1">
                <a:ea typeface="Times New Roman"/>
                <a:cs typeface="Times New Roman"/>
                <a:sym typeface="Symbol" charset="0"/>
              </a:rPr>
              <a:t>⇒ argmin</a:t>
            </a:r>
            <a:r>
              <a:rPr lang="en-US" sz="1800" i="1" kern="0" baseline="-25000" dirty="0" err="1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Q</a:t>
            </a:r>
            <a:r>
              <a:rPr lang="en-US" sz="1800" kern="0" baseline="30000" dirty="0"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  <a:ea typeface="Times New Roman"/>
                <a:cs typeface="Times New Roman"/>
                <a:sym typeface="Symbol" charset="0"/>
              </a:rPr>
              <a:t>d3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,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ru-RU" sz="1800" kern="0" dirty="0">
                <a:latin typeface="Calibri"/>
                <a:ea typeface="Times New Roman"/>
                <a:cs typeface="Times New Roman"/>
              </a:rPr>
              <a:t>m34</a:t>
            </a:r>
            <a:br>
              <a:rPr lang="en-US" sz="1800" kern="0" dirty="0">
                <a:latin typeface="Calibri"/>
                <a:ea typeface="Times New Roman"/>
                <a:cs typeface="Times New Roman"/>
              </a:rPr>
            </a:br>
            <a:endParaRPr lang="en-US" sz="1800" kern="0" baseline="-25000" dirty="0">
              <a:cs typeface="Times New Roman"/>
            </a:endParaRPr>
          </a:p>
          <a:p>
            <a:pPr marL="0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d5,</a:t>
            </a:r>
            <a:r>
              <a:rPr lang="en-US" sz="1800" kern="0" dirty="0">
                <a:latin typeface="Calibri"/>
                <a:ea typeface="Times New Roman"/>
                <a:cs typeface="Times New Roman"/>
              </a:rPr>
              <a:t>m54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sz="1800" kern="0" dirty="0"/>
              <a:t>100 + 0 = 100</a:t>
            </a:r>
            <a:endParaRPr lang="en-US" sz="1800" kern="0" baseline="-25000" dirty="0">
              <a:cs typeface="Times New Roman"/>
            </a:endParaRPr>
          </a:p>
          <a:p>
            <a:pPr marL="0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l-GR" sz="1800" i="1" dirty="0" err="1"/>
              <a:t>Q</a:t>
            </a:r>
            <a:r>
              <a:rPr lang="el-GR" sz="1800" baseline="30000" dirty="0" err="1"/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d5,</a:t>
            </a:r>
            <a:r>
              <a:rPr lang="en-US" sz="1800" kern="0" dirty="0">
                <a:latin typeface="Calibri"/>
                <a:ea typeface="Times New Roman"/>
                <a:cs typeface="Times New Roman"/>
              </a:rPr>
              <a:t>m52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sz="1800" kern="0" dirty="0"/>
              <a:t>1+101 = 102</a:t>
            </a:r>
          </a:p>
          <a:p>
            <a:pPr marL="396875" lvl="1" indent="0">
              <a:spcBef>
                <a:spcPts val="400"/>
              </a:spcBef>
              <a:buNone/>
              <a:tabLst>
                <a:tab pos="4222750" algn="l"/>
              </a:tabLst>
            </a:pPr>
            <a:r>
              <a:rPr lang="en-US" sz="1800" kern="0" dirty="0" err="1">
                <a:ea typeface="Times New Roman"/>
                <a:cs typeface="Times New Roman"/>
                <a:sym typeface="Symbol" charset="0"/>
              </a:rPr>
              <a:t>⇒ argmin</a:t>
            </a:r>
            <a:r>
              <a:rPr lang="en-US" sz="1800" i="1" kern="0" baseline="-25000" dirty="0" err="1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Q</a:t>
            </a:r>
            <a:r>
              <a:rPr lang="en-US" sz="1800" kern="0" baseline="30000" dirty="0"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  <a:ea typeface="Times New Roman"/>
                <a:cs typeface="Times New Roman"/>
                <a:sym typeface="Symbol" charset="0"/>
              </a:rPr>
              <a:t>d5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,</a:t>
            </a:r>
            <a:r>
              <a:rPr lang="en-US" sz="1800" i="1" kern="0" dirty="0"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</a:t>
            </a:r>
            <a:r>
              <a:rPr lang="en-US" sz="1800" kern="0" dirty="0">
                <a:latin typeface="Calibri"/>
                <a:ea typeface="Times New Roman"/>
                <a:cs typeface="Times New Roman"/>
              </a:rPr>
              <a:t>m54</a:t>
            </a:r>
            <a:endParaRPr lang="en-US" sz="1800" kern="0" dirty="0">
              <a:cs typeface="Times New Roman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65F6DFB-EADC-3842-BD34-DFA7B7D8980A}"/>
              </a:ext>
            </a:extLst>
          </p:cNvPr>
          <p:cNvSpPr txBox="1">
            <a:spLocks/>
          </p:cNvSpPr>
          <p:nvPr/>
        </p:nvSpPr>
        <p:spPr bwMode="auto">
          <a:xfrm>
            <a:off x="8216373" y="3494360"/>
            <a:ext cx="3779881" cy="3023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0" bIns="44450" numCol="1" anchor="b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/>
              </a:rPr>
              <a:t>π′ = {</a:t>
            </a:r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Times New Roman"/>
              </a:rPr>
              <a:t>(d1,m14), (d2,m23),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Times New Roman"/>
              </a:rPr>
            </a:br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Times New Roman"/>
              </a:rPr>
              <a:t>          (d3,m34), (d5,m54)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/>
              </a:rPr>
              <a:t>}</a:t>
            </a:r>
            <a:br>
              <a:rPr lang="en-US" sz="1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/>
              </a:rPr>
            </a:br>
            <a:endParaRPr lang="en-US" sz="1800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0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d3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 +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d5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 +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is-IS" sz="1800" kern="0" dirty="0">
                <a:latin typeface="Calibri"/>
                <a:ea typeface="Times New Roman"/>
                <a:sym typeface="Symbol" charset="0"/>
              </a:rPr>
              <a:t>d2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 + (0.8</a:t>
            </a:r>
            <a:r>
              <a:rPr lang="en-US" sz="1800" kern="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d3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+ 0.2</a:t>
            </a:r>
            <a:r>
              <a:rPr lang="en-US" sz="1800" kern="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d5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)) </a:t>
            </a:r>
            <a:br>
              <a:rPr lang="en-US" sz="1800" kern="0" dirty="0">
                <a:ea typeface="Times New Roman"/>
                <a:cs typeface="Times New Roman"/>
                <a:sym typeface="Symbol" charset="0"/>
              </a:rPr>
            </a:b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            = 101</a:t>
            </a:r>
            <a:endParaRPr lang="en-US" sz="1800" kern="0" dirty="0">
              <a:cs typeface="Times New Roman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dirty="0">
                <a:latin typeface="Calibri"/>
                <a:ea typeface="Times New Roman"/>
                <a:sym typeface="Symbol" charset="0"/>
              </a:rPr>
              <a:t>d1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) = 1</a:t>
            </a:r>
            <a:r>
              <a:rPr lang="en-US" sz="180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+</a:t>
            </a:r>
            <a:r>
              <a:rPr lang="en-US" sz="180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½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dirty="0">
                <a:latin typeface="Calibri"/>
                <a:ea typeface="Times New Roman"/>
                <a:sym typeface="Symbol" charset="0"/>
              </a:rPr>
              <a:t>d1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sz="180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+</a:t>
            </a:r>
            <a:r>
              <a:rPr lang="en-US" sz="180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½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dirty="0">
                <a:latin typeface="Calibri"/>
                <a:ea typeface="Times New Roman"/>
                <a:sym typeface="Symbol" charset="0"/>
              </a:rPr>
              <a:t>d4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)</a:t>
            </a:r>
            <a:br>
              <a:rPr lang="en-US" sz="1800" dirty="0">
                <a:ea typeface="Times New Roman"/>
                <a:cs typeface="Times New Roman"/>
                <a:sym typeface="Symbol" charset="0"/>
              </a:rPr>
            </a:br>
            <a:r>
              <a:rPr lang="en-US" sz="1800" dirty="0">
                <a:ea typeface="Times New Roman"/>
                <a:cs typeface="Times New Roman"/>
                <a:sym typeface="Symbol" charset="0"/>
              </a:rPr>
              <a:t>	⇒</a:t>
            </a:r>
            <a:r>
              <a:rPr lang="en-US" sz="180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i="1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π′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dirty="0">
                <a:latin typeface="Calibri"/>
                <a:ea typeface="Times New Roman"/>
                <a:sym typeface="Symbol" charset="0"/>
              </a:rPr>
              <a:t>d1</a:t>
            </a:r>
            <a:r>
              <a:rPr lang="en-US" sz="1800" dirty="0">
                <a:ea typeface="Times New Roman"/>
                <a:cs typeface="Times New Roman"/>
                <a:sym typeface="Symbol" charset="0"/>
              </a:rPr>
              <a:t>) = 2</a:t>
            </a:r>
            <a:endParaRPr lang="en-US" sz="1800" baseline="-25000" dirty="0">
              <a:cs typeface="Times New Roman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8423F784-2673-834C-9CD3-269BEA450235}"/>
              </a:ext>
            </a:extLst>
          </p:cNvPr>
          <p:cNvSpPr txBox="1">
            <a:spLocks/>
          </p:cNvSpPr>
          <p:nvPr/>
        </p:nvSpPr>
        <p:spPr bwMode="auto">
          <a:xfrm>
            <a:off x="320079" y="4284239"/>
            <a:ext cx="3640419" cy="19569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0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d3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 +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d5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 +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d4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is-IS" sz="1800" kern="0" dirty="0">
                <a:latin typeface="Calibri"/>
                <a:ea typeface="Times New Roman"/>
                <a:sym typeface="Symbol" charset="0"/>
              </a:rPr>
              <a:t>d2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 + (0.8</a:t>
            </a:r>
            <a:r>
              <a:rPr lang="en-US" sz="1800" kern="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d3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+ 0.2</a:t>
            </a:r>
            <a:r>
              <a:rPr lang="en-US" sz="1800" kern="0" baseline="-25000" dirty="0"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d5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)) </a:t>
            </a:r>
            <a:br>
              <a:rPr lang="en-US" sz="1800" kern="0" dirty="0">
                <a:ea typeface="Times New Roman"/>
                <a:cs typeface="Times New Roman"/>
                <a:sym typeface="Symbol" charset="0"/>
              </a:rPr>
            </a:b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          </a:t>
            </a:r>
            <a:r>
              <a:rPr lang="en-US" sz="1800" kern="0" baseline="-25000" dirty="0">
                <a:ea typeface="Times New Roman"/>
                <a:cs typeface="Times New Roman"/>
                <a:sym typeface="Symbol" charset="0"/>
              </a:rPr>
              <a:t>  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= 101</a:t>
            </a:r>
            <a:endParaRPr lang="en-US" sz="1800" kern="0" dirty="0">
              <a:cs typeface="Times New Roman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(</a:t>
            </a:r>
            <a:r>
              <a:rPr lang="en-US" sz="1800" kern="0" dirty="0">
                <a:latin typeface="Calibri"/>
                <a:ea typeface="Times New Roman"/>
                <a:sym typeface="Symbol" charset="0"/>
              </a:rPr>
              <a:t>d1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100 + </a:t>
            </a:r>
            <a:r>
              <a:rPr lang="en-US" sz="1800" i="1" kern="0" dirty="0">
                <a:latin typeface="Times New Roman" charset="0"/>
                <a:ea typeface="Times New Roman"/>
              </a:rPr>
              <a:t>V</a:t>
            </a:r>
            <a:r>
              <a:rPr lang="en-US" sz="1800" i="1" kern="0" baseline="300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π</a:t>
            </a:r>
            <a:r>
              <a:rPr lang="en-US" sz="1800" kern="0" dirty="0">
                <a:latin typeface="Times New Roman" charset="0"/>
                <a:ea typeface="Times New Roman"/>
                <a:cs typeface="Times New Roman"/>
                <a:sym typeface="Symbol" charset="0"/>
              </a:rPr>
              <a:t>(</a:t>
            </a:r>
            <a:r>
              <a:rPr lang="is-IS" sz="1800" kern="0" dirty="0">
                <a:latin typeface="Calibri"/>
                <a:ea typeface="Times New Roman"/>
                <a:sym typeface="Symbol" charset="0"/>
              </a:rPr>
              <a:t>d2</a:t>
            </a:r>
            <a:r>
              <a:rPr lang="en-US" sz="1800" kern="0" dirty="0">
                <a:ea typeface="Times New Roman"/>
                <a:cs typeface="Times New Roman"/>
                <a:sym typeface="Symbol" charset="0"/>
              </a:rPr>
              <a:t>) = 201</a:t>
            </a:r>
            <a:endParaRPr lang="en-US" sz="1800" kern="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262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roup 309">
            <a:extLst>
              <a:ext uri="{FF2B5EF4-FFF2-40B4-BE49-F238E27FC236}">
                <a16:creationId xmlns:a16="http://schemas.microsoft.com/office/drawing/2014/main" id="{FAB38928-A044-0E41-8E75-34AF7E9D0C41}"/>
              </a:ext>
            </a:extLst>
          </p:cNvPr>
          <p:cNvGrpSpPr>
            <a:grpSpLocks noChangeAspect="1"/>
          </p:cNvGrpSpPr>
          <p:nvPr/>
        </p:nvGrpSpPr>
        <p:grpSpPr>
          <a:xfrm>
            <a:off x="8180614" y="3851384"/>
            <a:ext cx="3988236" cy="2722969"/>
            <a:chOff x="4173945" y="3090031"/>
            <a:chExt cx="4692040" cy="3203494"/>
          </a:xfrm>
        </p:grpSpPr>
        <p:sp>
          <p:nvSpPr>
            <p:cNvPr id="311" name="Freeform 31">
              <a:extLst>
                <a:ext uri="{FF2B5EF4-FFF2-40B4-BE49-F238E27FC236}">
                  <a16:creationId xmlns:a16="http://schemas.microsoft.com/office/drawing/2014/main" id="{771530B5-383F-C14A-A58F-85D30E7C9ADC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6184069" y="3010767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2" name="Freeform 31">
              <a:extLst>
                <a:ext uri="{FF2B5EF4-FFF2-40B4-BE49-F238E27FC236}">
                  <a16:creationId xmlns:a16="http://schemas.microsoft.com/office/drawing/2014/main" id="{993C0C55-3406-AB41-A2B4-B4157EE3FE9C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338477" y="204030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3" name="Text Box 11">
              <a:extLst>
                <a:ext uri="{FF2B5EF4-FFF2-40B4-BE49-F238E27FC236}">
                  <a16:creationId xmlns:a16="http://schemas.microsoft.com/office/drawing/2014/main" id="{0270B709-1EFE-244E-91CC-D216EA23B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9048" y="5626248"/>
              <a:ext cx="876937" cy="579345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4" name="Freeform 37">
              <a:extLst>
                <a:ext uri="{FF2B5EF4-FFF2-40B4-BE49-F238E27FC236}">
                  <a16:creationId xmlns:a16="http://schemas.microsoft.com/office/drawing/2014/main" id="{F6DAB5B7-EC1E-F745-90FD-D6F8B5B7D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065" y="374364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5" name="Freeform 38">
              <a:extLst>
                <a:ext uri="{FF2B5EF4-FFF2-40B4-BE49-F238E27FC236}">
                  <a16:creationId xmlns:a16="http://schemas.microsoft.com/office/drawing/2014/main" id="{639BA890-2844-6B45-AA9A-6A3D11303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325" y="348713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6" name="Arc 315">
              <a:extLst>
                <a:ext uri="{FF2B5EF4-FFF2-40B4-BE49-F238E27FC236}">
                  <a16:creationId xmlns:a16="http://schemas.microsoft.com/office/drawing/2014/main" id="{363AE1D5-2143-3645-81A9-3C409B20A6C0}"/>
                </a:ext>
              </a:extLst>
            </p:cNvPr>
            <p:cNvSpPr/>
            <p:nvPr/>
          </p:nvSpPr>
          <p:spPr bwMode="auto">
            <a:xfrm>
              <a:off x="6824621" y="364839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7" name="Freeform 40">
              <a:extLst>
                <a:ext uri="{FF2B5EF4-FFF2-40B4-BE49-F238E27FC236}">
                  <a16:creationId xmlns:a16="http://schemas.microsoft.com/office/drawing/2014/main" id="{DD77809C-B35C-554B-AA1E-528BA568848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564413" y="426360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8" name="Freeform 31">
              <a:extLst>
                <a:ext uri="{FF2B5EF4-FFF2-40B4-BE49-F238E27FC236}">
                  <a16:creationId xmlns:a16="http://schemas.microsoft.com/office/drawing/2014/main" id="{1BDBFB2F-8E6B-0F4F-8242-D23346B0BADF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954434" y="357776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9" name="Freeform 6">
              <a:extLst>
                <a:ext uri="{FF2B5EF4-FFF2-40B4-BE49-F238E27FC236}">
                  <a16:creationId xmlns:a16="http://schemas.microsoft.com/office/drawing/2014/main" id="{89E0C49A-0EF9-9441-8BE2-1837F10B5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981" y="408084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0" name="Oval 11">
              <a:extLst>
                <a:ext uri="{FF2B5EF4-FFF2-40B4-BE49-F238E27FC236}">
                  <a16:creationId xmlns:a16="http://schemas.microsoft.com/office/drawing/2014/main" id="{5CF989D6-20AE-8149-8E34-4F65ADFFD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481" y="3633335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1" name="Freeform 18">
              <a:extLst>
                <a:ext uri="{FF2B5EF4-FFF2-40B4-BE49-F238E27FC236}">
                  <a16:creationId xmlns:a16="http://schemas.microsoft.com/office/drawing/2014/main" id="{5B92D90F-3D21-FB44-8CCD-E3E844B0A037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263917" y="575515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2" name="Oval 11">
              <a:extLst>
                <a:ext uri="{FF2B5EF4-FFF2-40B4-BE49-F238E27FC236}">
                  <a16:creationId xmlns:a16="http://schemas.microsoft.com/office/drawing/2014/main" id="{91A8AFF5-7810-AE40-8CA9-E28F3763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506" y="3163582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323" name="Text Box 11">
              <a:extLst>
                <a:ext uri="{FF2B5EF4-FFF2-40B4-BE49-F238E27FC236}">
                  <a16:creationId xmlns:a16="http://schemas.microsoft.com/office/drawing/2014/main" id="{31D3F492-7A6E-1248-96DD-82A20053B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3268" y="335636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324" name="Text Box 11">
              <a:extLst>
                <a:ext uri="{FF2B5EF4-FFF2-40B4-BE49-F238E27FC236}">
                  <a16:creationId xmlns:a16="http://schemas.microsoft.com/office/drawing/2014/main" id="{7F272861-5E14-D74C-A4CF-34A239D44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2237" y="459390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325" name="Text Box 11">
              <a:extLst>
                <a:ext uri="{FF2B5EF4-FFF2-40B4-BE49-F238E27FC236}">
                  <a16:creationId xmlns:a16="http://schemas.microsoft.com/office/drawing/2014/main" id="{B5058659-16FD-0748-95EF-EBCD8CEE4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634" y="458594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326" name="Text Box 11">
              <a:extLst>
                <a:ext uri="{FF2B5EF4-FFF2-40B4-BE49-F238E27FC236}">
                  <a16:creationId xmlns:a16="http://schemas.microsoft.com/office/drawing/2014/main" id="{CC872517-2198-3348-80A5-EC34F7529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0656" y="552126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327" name="Text Box 11">
              <a:extLst>
                <a:ext uri="{FF2B5EF4-FFF2-40B4-BE49-F238E27FC236}">
                  <a16:creationId xmlns:a16="http://schemas.microsoft.com/office/drawing/2014/main" id="{1493315F-BA15-D147-886D-4BECAE013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3493" y="332638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328" name="Text Box 11">
              <a:extLst>
                <a:ext uri="{FF2B5EF4-FFF2-40B4-BE49-F238E27FC236}">
                  <a16:creationId xmlns:a16="http://schemas.microsoft.com/office/drawing/2014/main" id="{D868553D-95DC-E344-8806-BBF42E73B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1282" y="384322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329" name="Text Box 11">
              <a:extLst>
                <a:ext uri="{FF2B5EF4-FFF2-40B4-BE49-F238E27FC236}">
                  <a16:creationId xmlns:a16="http://schemas.microsoft.com/office/drawing/2014/main" id="{EA59139C-8EC1-E74C-B0A0-DC5042D64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1957" y="5943895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330" name="Text Box 11">
              <a:extLst>
                <a:ext uri="{FF2B5EF4-FFF2-40B4-BE49-F238E27FC236}">
                  <a16:creationId xmlns:a16="http://schemas.microsoft.com/office/drawing/2014/main" id="{083039B2-F64B-D14D-A930-44202ED2E7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431" y="6016526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331" name="Oval 12">
              <a:extLst>
                <a:ext uri="{FF2B5EF4-FFF2-40B4-BE49-F238E27FC236}">
                  <a16:creationId xmlns:a16="http://schemas.microsoft.com/office/drawing/2014/main" id="{D63C9DE3-265E-6041-A1B0-4C09E601B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481" y="5452440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332" name="Text Box 13">
              <a:extLst>
                <a:ext uri="{FF2B5EF4-FFF2-40B4-BE49-F238E27FC236}">
                  <a16:creationId xmlns:a16="http://schemas.microsoft.com/office/drawing/2014/main" id="{D4B2561D-472E-F64F-8142-AA126978C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3945" y="5253369"/>
              <a:ext cx="646860" cy="57934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33" name="Freeform 6">
              <a:extLst>
                <a:ext uri="{FF2B5EF4-FFF2-40B4-BE49-F238E27FC236}">
                  <a16:creationId xmlns:a16="http://schemas.microsoft.com/office/drawing/2014/main" id="{641A99DF-0889-5C49-AB09-C2A1481797F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159652" y="408781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334" name="Curved Connector 333">
              <a:extLst>
                <a:ext uri="{FF2B5EF4-FFF2-40B4-BE49-F238E27FC236}">
                  <a16:creationId xmlns:a16="http://schemas.microsoft.com/office/drawing/2014/main" id="{C4714115-F2F3-8B4E-B19E-307092FBC778}"/>
                </a:ext>
              </a:extLst>
            </p:cNvPr>
            <p:cNvCxnSpPr>
              <a:cxnSpLocks/>
              <a:stCxn id="331" idx="6"/>
              <a:endCxn id="331" idx="4"/>
            </p:cNvCxnSpPr>
            <p:nvPr/>
          </p:nvCxnSpPr>
          <p:spPr>
            <a:xfrm flipH="1">
              <a:off x="5086081" y="568104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chemeClr val="accent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Arc 334">
              <a:extLst>
                <a:ext uri="{FF2B5EF4-FFF2-40B4-BE49-F238E27FC236}">
                  <a16:creationId xmlns:a16="http://schemas.microsoft.com/office/drawing/2014/main" id="{F8141473-1508-9D48-AB1B-A9735A8B14BB}"/>
                </a:ext>
              </a:extLst>
            </p:cNvPr>
            <p:cNvSpPr/>
            <p:nvPr/>
          </p:nvSpPr>
          <p:spPr bwMode="auto">
            <a:xfrm rot="356928">
              <a:off x="5323021" y="558533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36" name="Freeform 18">
              <a:extLst>
                <a:ext uri="{FF2B5EF4-FFF2-40B4-BE49-F238E27FC236}">
                  <a16:creationId xmlns:a16="http://schemas.microsoft.com/office/drawing/2014/main" id="{6F80BD68-ABE4-414D-92BF-E94E58D3E5ED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299987" y="544219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37" name="Freeform 31">
              <a:extLst>
                <a:ext uri="{FF2B5EF4-FFF2-40B4-BE49-F238E27FC236}">
                  <a16:creationId xmlns:a16="http://schemas.microsoft.com/office/drawing/2014/main" id="{6E44A8E4-D1B3-064D-95B8-CB24E500BD16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956806" y="361572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38" name="Freeform 40">
              <a:extLst>
                <a:ext uri="{FF2B5EF4-FFF2-40B4-BE49-F238E27FC236}">
                  <a16:creationId xmlns:a16="http://schemas.microsoft.com/office/drawing/2014/main" id="{265C6EEE-BEED-5842-A1EC-7DA55F9801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16813" y="420271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39" name="Oval 11">
              <a:extLst>
                <a:ext uri="{FF2B5EF4-FFF2-40B4-BE49-F238E27FC236}">
                  <a16:creationId xmlns:a16="http://schemas.microsoft.com/office/drawing/2014/main" id="{32957B27-E614-3D48-99D8-801C66D47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5389" y="3799613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340" name="Oval 12">
              <a:extLst>
                <a:ext uri="{FF2B5EF4-FFF2-40B4-BE49-F238E27FC236}">
                  <a16:creationId xmlns:a16="http://schemas.microsoft.com/office/drawing/2014/main" id="{0697E91F-22AF-3C41-A8F2-FB98040A6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5697" y="556164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</p:grpSp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6233"/>
            <a:ext cx="8839200" cy="517935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Policy Iteration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303382" y="223724"/>
            <a:ext cx="8930445" cy="3763903"/>
          </a:xfrm>
        </p:spPr>
        <p:txBody>
          <a:bodyPr/>
          <a:lstStyle/>
          <a:p>
            <a:r>
              <a:rPr lang="en-US" dirty="0">
                <a:latin typeface="Calibri"/>
              </a:rPr>
              <a:t>PI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i="1" dirty="0">
                <a:latin typeface="Times New Roman" charset="0"/>
                <a:cs typeface="Times New Roman"/>
              </a:rPr>
              <a:t>,s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i="1" dirty="0">
                <a:latin typeface="Times New Roman" charset="0"/>
                <a:cs typeface="Times New Roman"/>
              </a:rPr>
              <a:t>,S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r>
              <a:rPr lang="en-US" i="1" dirty="0">
                <a:latin typeface="Times New Roman"/>
                <a:cs typeface="Times New Roman"/>
              </a:rPr>
              <a:t>,π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latin typeface="Times New Roman"/>
                <a:cs typeface="Times New Roman"/>
              </a:rPr>
              <a:t>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    </a:t>
            </a:r>
            <a:r>
              <a:rPr lang="en-US" i="1" dirty="0"/>
              <a:t>π</a:t>
            </a:r>
            <a:r>
              <a:rPr lang="en-US" dirty="0"/>
              <a:t> </a:t>
            </a:r>
            <a:r>
              <a:rPr lang="el-GR" dirty="0"/>
              <a:t>←</a:t>
            </a:r>
            <a:r>
              <a:rPr lang="en-US" dirty="0"/>
              <a:t> </a:t>
            </a:r>
            <a:r>
              <a:rPr lang="en-US" i="1" dirty="0">
                <a:cs typeface="Times New Roman"/>
              </a:rPr>
              <a:t>π</a:t>
            </a:r>
            <a:r>
              <a:rPr lang="en-US" baseline="-25000" dirty="0">
                <a:cs typeface="Times New Roman"/>
              </a:rPr>
              <a:t>0</a:t>
            </a:r>
            <a:br>
              <a:rPr lang="en-US" dirty="0">
                <a:latin typeface="Times New Roman" charset="0"/>
                <a:ea typeface="Times New Roman"/>
                <a:cs typeface="Times New Roman"/>
              </a:rPr>
            </a:br>
            <a:r>
              <a:rPr lang="en-US" dirty="0">
                <a:latin typeface="Times New Roman" charset="0"/>
                <a:ea typeface="Times New Roman"/>
                <a:cs typeface="Times New Roman"/>
              </a:rPr>
              <a:t>    </a:t>
            </a:r>
            <a:r>
              <a:rPr lang="en-US" dirty="0">
                <a:latin typeface="Times New Roman" charset="0"/>
                <a:ea typeface="Times New Roman"/>
              </a:rPr>
              <a:t>loop</a:t>
            </a:r>
            <a:br>
              <a:rPr lang="en-US" dirty="0">
                <a:latin typeface="Times New Roman" charset="0"/>
                <a:ea typeface="Times New Roman"/>
              </a:rPr>
            </a:br>
            <a:r>
              <a:rPr lang="en-US" dirty="0">
                <a:latin typeface="Times New Roman" charset="0"/>
                <a:ea typeface="Times New Roman"/>
              </a:rPr>
              <a:t>        </a:t>
            </a:r>
            <a:r>
              <a:rPr lang="hr-HR" dirty="0" err="1">
                <a:latin typeface="Times New Roman" charset="0"/>
                <a:ea typeface="Times New Roman"/>
              </a:rPr>
              <a:t>compute</a:t>
            </a:r>
            <a:r>
              <a:rPr lang="hr-HR" dirty="0">
                <a:latin typeface="Times New Roman" charset="0"/>
                <a:ea typeface="Times New Roman"/>
              </a:rPr>
              <a:t> {</a:t>
            </a:r>
            <a:r>
              <a:rPr lang="hr-HR" i="1" dirty="0">
                <a:latin typeface="Times New Roman" charset="0"/>
                <a:ea typeface="Times New Roman"/>
              </a:rPr>
              <a:t>V</a:t>
            </a:r>
            <a:r>
              <a:rPr lang="hr-HR" i="1" baseline="30000" dirty="0">
                <a:latin typeface="Times New Roman" charset="0"/>
                <a:ea typeface="Times New Roman"/>
              </a:rPr>
              <a:t>π</a:t>
            </a:r>
            <a:r>
              <a:rPr lang="hr-HR" dirty="0">
                <a:latin typeface="Times New Roman" charset="0"/>
                <a:ea typeface="Times New Roman"/>
              </a:rPr>
              <a:t>(</a:t>
            </a:r>
            <a:r>
              <a:rPr lang="hr-HR" i="1" dirty="0">
                <a:latin typeface="Times New Roman" charset="0"/>
                <a:ea typeface="Times New Roman"/>
              </a:rPr>
              <a:t>s</a:t>
            </a:r>
            <a:r>
              <a:rPr lang="hr-HR" dirty="0">
                <a:latin typeface="Times New Roman" charset="0"/>
                <a:ea typeface="Times New Roman"/>
              </a:rPr>
              <a:t>) | </a:t>
            </a:r>
            <a:r>
              <a:rPr lang="hr-HR" i="1" dirty="0">
                <a:latin typeface="Times New Roman" charset="0"/>
                <a:ea typeface="Times New Roman"/>
              </a:rPr>
              <a:t>s</a:t>
            </a:r>
            <a:r>
              <a:rPr lang="hr-HR" dirty="0">
                <a:latin typeface="Times New Roman" charset="0"/>
                <a:ea typeface="Times New Roman"/>
              </a:rPr>
              <a:t> </a:t>
            </a:r>
            <a:r>
              <a:rPr lang="hr-HR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∈</a:t>
            </a:r>
            <a:r>
              <a:rPr lang="hr-HR" dirty="0">
                <a:latin typeface="Times New Roman" charset="0"/>
                <a:ea typeface="Times New Roman"/>
              </a:rPr>
              <a:t> </a:t>
            </a:r>
            <a:r>
              <a:rPr lang="hr-HR" i="1" dirty="0">
                <a:latin typeface="Times New Roman" charset="0"/>
                <a:ea typeface="Times New Roman"/>
              </a:rPr>
              <a:t>S</a:t>
            </a:r>
            <a:r>
              <a:rPr lang="hr-HR" dirty="0">
                <a:latin typeface="Times New Roman" charset="0"/>
                <a:ea typeface="Times New Roman"/>
              </a:rPr>
              <a:t>}</a:t>
            </a:r>
            <a:br>
              <a:rPr lang="en-US" dirty="0">
                <a:latin typeface="Times New Roman" charset="0"/>
                <a:ea typeface="Times New Roman"/>
              </a:rPr>
            </a:br>
            <a:r>
              <a:rPr lang="en-US" dirty="0">
                <a:latin typeface="Times New Roman" charset="0"/>
                <a:ea typeface="Times New Roman"/>
              </a:rPr>
              <a:t>        for every 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</a:t>
            </a:r>
            <a:r>
              <a:rPr lang="en-US" i="1" dirty="0">
                <a:latin typeface="Times New Roman" charset="0"/>
                <a:cs typeface="Times New Roman"/>
              </a:rPr>
              <a:t> S </a:t>
            </a:r>
            <a:r>
              <a:rPr lang="en-US" dirty="0"/>
              <a:t>∖</a:t>
            </a:r>
            <a:r>
              <a:rPr lang="en-US" i="1" dirty="0">
                <a:latin typeface="Times New Roman" charset="0"/>
                <a:cs typeface="Times New Roman"/>
              </a:rPr>
              <a:t> 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r>
              <a:rPr lang="en-US" dirty="0">
                <a:latin typeface="Times New Roman" charset="0"/>
                <a:ea typeface="Times New Roman"/>
              </a:rPr>
              <a:t> do</a:t>
            </a:r>
            <a:br>
              <a:rPr lang="en-US" dirty="0">
                <a:latin typeface="Times New Roman" charset="0"/>
                <a:ea typeface="Times New Roman"/>
              </a:rPr>
            </a:br>
            <a:r>
              <a:rPr lang="en-US" dirty="0">
                <a:latin typeface="Times New Roman" charset="0"/>
                <a:ea typeface="Times New Roman"/>
              </a:rPr>
              <a:t>            </a:t>
            </a:r>
            <a:r>
              <a:rPr lang="el-GR" i="1" dirty="0"/>
              <a:t>π</a:t>
            </a:r>
            <a:r>
              <a:rPr lang="el-GR" dirty="0"/>
              <a:t>′(</a:t>
            </a:r>
            <a:r>
              <a:rPr lang="el-GR" i="1" dirty="0"/>
              <a:t>s</a:t>
            </a:r>
            <a:r>
              <a:rPr lang="el-GR" dirty="0"/>
              <a:t>)</a:t>
            </a:r>
            <a:r>
              <a:rPr lang="en-US" i="1" dirty="0">
                <a:latin typeface="Times New Roman" charset="0"/>
                <a:ea typeface="Times New Roman"/>
              </a:rPr>
              <a:t> ←</a:t>
            </a:r>
            <a:r>
              <a:rPr lang="el-GR" dirty="0"/>
              <a:t> </a:t>
            </a:r>
            <a:r>
              <a:rPr lang="el-GR" dirty="0" err="1"/>
              <a:t>argmin</a:t>
            </a:r>
            <a:r>
              <a:rPr lang="en-US" i="1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baseline="-25000" dirty="0" err="1"/>
              <a:t>Applicable</a:t>
            </a:r>
            <a:r>
              <a:rPr lang="en-US" baseline="-25000" dirty="0"/>
              <a:t>(</a:t>
            </a:r>
            <a:r>
              <a:rPr lang="en-US" i="1" baseline="-25000" dirty="0"/>
              <a:t>s</a:t>
            </a:r>
            <a:r>
              <a:rPr lang="en-US" baseline="-25000" dirty="0"/>
              <a:t>)</a:t>
            </a:r>
            <a:r>
              <a:rPr lang="en-US" i="1" baseline="-25000" dirty="0"/>
              <a:t> </a:t>
            </a:r>
            <a:r>
              <a:rPr lang="el-GR" i="1" dirty="0" err="1"/>
              <a:t>Q</a:t>
            </a:r>
            <a:r>
              <a:rPr lang="el-GR" i="1" baseline="30000" dirty="0" err="1"/>
              <a:t>π</a:t>
            </a:r>
            <a:r>
              <a:rPr lang="el-GR" dirty="0"/>
              <a:t>(</a:t>
            </a:r>
            <a:r>
              <a:rPr lang="el-GR" i="1" dirty="0" err="1"/>
              <a:t>s,a</a:t>
            </a:r>
            <a:r>
              <a:rPr lang="el-GR" dirty="0"/>
              <a:t>)</a:t>
            </a:r>
            <a:br>
              <a:rPr lang="en-US" i="1" dirty="0"/>
            </a:br>
            <a:r>
              <a:rPr lang="en-US" dirty="0"/>
              <a:t>        if </a:t>
            </a:r>
            <a:r>
              <a:rPr lang="el-GR" i="1" dirty="0"/>
              <a:t>π</a:t>
            </a:r>
            <a:r>
              <a:rPr lang="el-GR" dirty="0"/>
              <a:t>′</a:t>
            </a:r>
            <a:r>
              <a:rPr lang="en-US" dirty="0"/>
              <a:t> = </a:t>
            </a:r>
            <a:r>
              <a:rPr lang="el-GR" i="1" dirty="0"/>
              <a:t>π</a:t>
            </a:r>
            <a:r>
              <a:rPr lang="en-US" dirty="0"/>
              <a:t> then </a:t>
            </a:r>
            <a:br>
              <a:rPr lang="en-US" dirty="0"/>
            </a:br>
            <a:r>
              <a:rPr lang="en-US" dirty="0"/>
              <a:t>            return </a:t>
            </a:r>
            <a:r>
              <a:rPr lang="el-GR" i="1" dirty="0"/>
              <a:t>π</a:t>
            </a:r>
            <a:br>
              <a:rPr lang="en-US" dirty="0"/>
            </a:br>
            <a:r>
              <a:rPr lang="en-US" dirty="0"/>
              <a:t>        </a:t>
            </a:r>
            <a:r>
              <a:rPr lang="el-GR" i="1" dirty="0"/>
              <a:t>π</a:t>
            </a:r>
            <a:r>
              <a:rPr lang="en-US" dirty="0"/>
              <a:t> </a:t>
            </a:r>
            <a:r>
              <a:rPr lang="el-GR" dirty="0"/>
              <a:t>←</a:t>
            </a:r>
            <a:r>
              <a:rPr lang="en-US" dirty="0"/>
              <a:t> </a:t>
            </a:r>
            <a:r>
              <a:rPr lang="el-GR" i="1" dirty="0"/>
              <a:t>π</a:t>
            </a:r>
            <a:r>
              <a:rPr lang="el-GR" dirty="0"/>
              <a:t>′</a:t>
            </a:r>
            <a:endParaRPr lang="en-US" dirty="0">
              <a:latin typeface="Times New Roman" charset="0"/>
              <a:cs typeface="Times New Roman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ACF1C8-018F-2C44-A7D6-47C02986F9A3}"/>
              </a:ext>
            </a:extLst>
          </p:cNvPr>
          <p:cNvSpPr/>
          <p:nvPr/>
        </p:nvSpPr>
        <p:spPr>
          <a:xfrm>
            <a:off x="4538109" y="1124547"/>
            <a:ext cx="2666114" cy="369332"/>
          </a:xfrm>
          <a:prstGeom prst="rect">
            <a:avLst/>
          </a:prstGeom>
          <a:solidFill>
            <a:srgbClr val="CFFAA3"/>
          </a:solidFill>
          <a:ln>
            <a:solidFill>
              <a:schemeClr val="tx1"/>
            </a:solidFill>
          </a:ln>
        </p:spPr>
        <p:txBody>
          <a:bodyPr wrap="none" tIns="45720" bIns="45720">
            <a:spAutoFit/>
          </a:bodyPr>
          <a:lstStyle/>
          <a:p>
            <a:pPr eaLnBrk="1" hangingPunct="1"/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</a:rPr>
              <a:t>| equations, |</a:t>
            </a:r>
            <a:r>
              <a:rPr lang="en-US" i="1" dirty="0">
                <a:latin typeface="Times New Roman" charset="0"/>
                <a:ea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</a:rPr>
              <a:t>| unknowns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6A1CD75-1F65-544A-96CF-4F5338E97869}"/>
              </a:ext>
            </a:extLst>
          </p:cNvPr>
          <p:cNvCxnSpPr>
            <a:cxnSpLocks/>
            <a:stCxn id="32" idx="1"/>
          </p:cNvCxnSpPr>
          <p:nvPr/>
        </p:nvCxnSpPr>
        <p:spPr bwMode="auto">
          <a:xfrm flipH="1">
            <a:off x="3603935" y="1309213"/>
            <a:ext cx="934174" cy="230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0FFFB6F-E157-1B49-9134-EA630E44B203}"/>
              </a:ext>
            </a:extLst>
          </p:cNvPr>
          <p:cNvSpPr/>
          <p:nvPr/>
        </p:nvSpPr>
        <p:spPr>
          <a:xfrm>
            <a:off x="5579542" y="1896791"/>
            <a:ext cx="2500352" cy="369332"/>
          </a:xfrm>
          <a:prstGeom prst="rect">
            <a:avLst/>
          </a:prstGeom>
          <a:solidFill>
            <a:srgbClr val="CFFAA3"/>
          </a:solidFill>
          <a:ln>
            <a:solidFill>
              <a:schemeClr val="tx1"/>
            </a:solidFill>
          </a:ln>
        </p:spPr>
        <p:txBody>
          <a:bodyPr wrap="square" bIns="45720">
            <a:spAutoFit/>
          </a:bodyPr>
          <a:lstStyle/>
          <a:p>
            <a:pPr eaLnBrk="1" hangingPunct="1"/>
            <a:r>
              <a:rPr lang="en-US" i="1" dirty="0">
                <a:latin typeface="Times New Roman" charset="0"/>
                <a:ea typeface="Times New Roman"/>
              </a:rPr>
              <a:t>E</a:t>
            </a:r>
            <a:r>
              <a:rPr lang="en-US" dirty="0">
                <a:latin typeface="Times New Roman" charset="0"/>
                <a:ea typeface="Times New Roman"/>
              </a:rPr>
              <a:t>(cost of using </a:t>
            </a:r>
            <a:r>
              <a:rPr lang="en-US" i="1" dirty="0">
                <a:latin typeface="Times New Roman" charset="0"/>
                <a:ea typeface="Times New Roman"/>
              </a:rPr>
              <a:t>a </a:t>
            </a:r>
            <a:r>
              <a:rPr lang="en-US" dirty="0">
                <a:latin typeface="Times New Roman" charset="0"/>
                <a:ea typeface="Times New Roman"/>
              </a:rPr>
              <a:t>then </a:t>
            </a:r>
            <a:r>
              <a:rPr lang="en-US" i="1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A4CF24-9762-B742-BB1C-CCE9126D0301}"/>
              </a:ext>
            </a:extLst>
          </p:cNvPr>
          <p:cNvCxnSpPr>
            <a:cxnSpLocks/>
            <a:stCxn id="34" idx="1"/>
          </p:cNvCxnSpPr>
          <p:nvPr/>
        </p:nvCxnSpPr>
        <p:spPr bwMode="auto">
          <a:xfrm flipH="1" flipV="1">
            <a:off x="4914296" y="1998134"/>
            <a:ext cx="665246" cy="8332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62EBCED-92FA-304D-99DE-924425D04841}"/>
              </a:ext>
            </a:extLst>
          </p:cNvPr>
          <p:cNvGrpSpPr>
            <a:grpSpLocks noChangeAspect="1"/>
          </p:cNvGrpSpPr>
          <p:nvPr/>
        </p:nvGrpSpPr>
        <p:grpSpPr>
          <a:xfrm>
            <a:off x="68583" y="3772821"/>
            <a:ext cx="3971842" cy="2801532"/>
            <a:chOff x="-508205" y="1786971"/>
            <a:chExt cx="4672754" cy="3295920"/>
          </a:xfrm>
        </p:grpSpPr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84F93C83-E971-8D4A-B273-131B06780F35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1648992" y="73724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0" name="Text Box 11">
              <a:extLst>
                <a:ext uri="{FF2B5EF4-FFF2-40B4-BE49-F238E27FC236}">
                  <a16:creationId xmlns:a16="http://schemas.microsoft.com/office/drawing/2014/main" id="{DD7DC2A7-D493-7645-9CC3-BD8D1298A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613" y="4365973"/>
              <a:ext cx="876936" cy="579345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1" name="Freeform 37">
              <a:extLst>
                <a:ext uri="{FF2B5EF4-FFF2-40B4-BE49-F238E27FC236}">
                  <a16:creationId xmlns:a16="http://schemas.microsoft.com/office/drawing/2014/main" id="{4996980B-06AA-5F4D-A587-B96FE69D0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80" y="244058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2" name="Freeform 38">
              <a:extLst>
                <a:ext uri="{FF2B5EF4-FFF2-40B4-BE49-F238E27FC236}">
                  <a16:creationId xmlns:a16="http://schemas.microsoft.com/office/drawing/2014/main" id="{2BA8B641-7278-5745-889A-E5CCEFA53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40" y="218407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B95784CE-A730-BE40-B21E-50DF75B8204A}"/>
                </a:ext>
              </a:extLst>
            </p:cNvPr>
            <p:cNvSpPr/>
            <p:nvPr/>
          </p:nvSpPr>
          <p:spPr bwMode="auto">
            <a:xfrm>
              <a:off x="2135136" y="234533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4" name="Freeform 40">
              <a:extLst>
                <a:ext uri="{FF2B5EF4-FFF2-40B4-BE49-F238E27FC236}">
                  <a16:creationId xmlns:a16="http://schemas.microsoft.com/office/drawing/2014/main" id="{CEB54FC7-79D4-DF40-895A-666FF49E3CE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874928" y="296054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5" name="Freeform 31">
              <a:extLst>
                <a:ext uri="{FF2B5EF4-FFF2-40B4-BE49-F238E27FC236}">
                  <a16:creationId xmlns:a16="http://schemas.microsoft.com/office/drawing/2014/main" id="{D40D2BEC-2ABE-574C-9775-989B00C5CA1B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3264949" y="227470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BCFF85F4-2933-7E46-B0A8-08F47DD7E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96" y="277778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7" name="Oval 11">
              <a:extLst>
                <a:ext uri="{FF2B5EF4-FFF2-40B4-BE49-F238E27FC236}">
                  <a16:creationId xmlns:a16="http://schemas.microsoft.com/office/drawing/2014/main" id="{7F7183A6-8114-544D-B691-D841727E1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96" y="2330275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C04E74D7-6228-7246-A34C-685262238F15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74432" y="445209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9" name="Oval 11">
              <a:extLst>
                <a:ext uri="{FF2B5EF4-FFF2-40B4-BE49-F238E27FC236}">
                  <a16:creationId xmlns:a16="http://schemas.microsoft.com/office/drawing/2014/main" id="{DC19D1B3-8EDA-514F-9C10-BF1C5E918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6021" y="1860522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40" name="Text Box 11">
              <a:extLst>
                <a:ext uri="{FF2B5EF4-FFF2-40B4-BE49-F238E27FC236}">
                  <a16:creationId xmlns:a16="http://schemas.microsoft.com/office/drawing/2014/main" id="{76F96F5C-5FA4-9044-A03A-26327FC15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3783" y="205330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41" name="Text Box 11">
              <a:extLst>
                <a:ext uri="{FF2B5EF4-FFF2-40B4-BE49-F238E27FC236}">
                  <a16:creationId xmlns:a16="http://schemas.microsoft.com/office/drawing/2014/main" id="{A4A8B736-A786-7E49-BF14-58CF9FCD8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2752" y="329084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42" name="Text Box 11">
              <a:extLst>
                <a:ext uri="{FF2B5EF4-FFF2-40B4-BE49-F238E27FC236}">
                  <a16:creationId xmlns:a16="http://schemas.microsoft.com/office/drawing/2014/main" id="{B6B2DEC0-CA69-F14B-AF92-AA55B2939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9" y="328288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43" name="Text Box 11">
              <a:extLst>
                <a:ext uri="{FF2B5EF4-FFF2-40B4-BE49-F238E27FC236}">
                  <a16:creationId xmlns:a16="http://schemas.microsoft.com/office/drawing/2014/main" id="{6C8A8CBC-D342-C04A-8A10-B10FF29F2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1171" y="421820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44" name="Text Box 11">
              <a:extLst>
                <a:ext uri="{FF2B5EF4-FFF2-40B4-BE49-F238E27FC236}">
                  <a16:creationId xmlns:a16="http://schemas.microsoft.com/office/drawing/2014/main" id="{7F9F0B86-65CA-6C49-85D4-8058912169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008" y="202332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45" name="Text Box 11">
              <a:extLst>
                <a:ext uri="{FF2B5EF4-FFF2-40B4-BE49-F238E27FC236}">
                  <a16:creationId xmlns:a16="http://schemas.microsoft.com/office/drawing/2014/main" id="{322AED46-223E-E843-9367-A4A3DCB1B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797" y="254016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46" name="Text Box 11">
              <a:extLst>
                <a:ext uri="{FF2B5EF4-FFF2-40B4-BE49-F238E27FC236}">
                  <a16:creationId xmlns:a16="http://schemas.microsoft.com/office/drawing/2014/main" id="{4CCCB75E-EE2E-B743-B90D-FEF31007B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1619" y="4599983"/>
              <a:ext cx="343232" cy="3258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47" name="Text Box 11">
              <a:extLst>
                <a:ext uri="{FF2B5EF4-FFF2-40B4-BE49-F238E27FC236}">
                  <a16:creationId xmlns:a16="http://schemas.microsoft.com/office/drawing/2014/main" id="{F6F4EF5E-7F3E-0447-AA2C-D3DEBA1D8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744" y="4757010"/>
              <a:ext cx="343232" cy="3258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48" name="Oval 12">
              <a:extLst>
                <a:ext uri="{FF2B5EF4-FFF2-40B4-BE49-F238E27FC236}">
                  <a16:creationId xmlns:a16="http://schemas.microsoft.com/office/drawing/2014/main" id="{ED273EC3-789D-9745-B870-9B590CC82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96" y="4149380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49" name="Text Box 13">
              <a:extLst>
                <a:ext uri="{FF2B5EF4-FFF2-40B4-BE49-F238E27FC236}">
                  <a16:creationId xmlns:a16="http://schemas.microsoft.com/office/drawing/2014/main" id="{B31CCC46-B0A0-C248-B7EA-9569267E9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08205" y="3954651"/>
              <a:ext cx="646860" cy="57934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AD88AF92-BFD2-3941-8D99-1DA7816F572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70167" y="278475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51" name="Curved Connector 150">
              <a:extLst>
                <a:ext uri="{FF2B5EF4-FFF2-40B4-BE49-F238E27FC236}">
                  <a16:creationId xmlns:a16="http://schemas.microsoft.com/office/drawing/2014/main" id="{B45412AC-844C-3646-BCD5-2D1A18FFB250}"/>
                </a:ext>
              </a:extLst>
            </p:cNvPr>
            <p:cNvCxnSpPr>
              <a:stCxn id="148" idx="6"/>
              <a:endCxn id="148" idx="4"/>
            </p:cNvCxnSpPr>
            <p:nvPr/>
          </p:nvCxnSpPr>
          <p:spPr>
            <a:xfrm flipH="1">
              <a:off x="396596" y="437798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Arc 151">
              <a:extLst>
                <a:ext uri="{FF2B5EF4-FFF2-40B4-BE49-F238E27FC236}">
                  <a16:creationId xmlns:a16="http://schemas.microsoft.com/office/drawing/2014/main" id="{C269432E-AE27-7445-9FCF-8939F640B78A}"/>
                </a:ext>
              </a:extLst>
            </p:cNvPr>
            <p:cNvSpPr/>
            <p:nvPr/>
          </p:nvSpPr>
          <p:spPr bwMode="auto">
            <a:xfrm rot="356928">
              <a:off x="633536" y="428227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3" name="Freeform 18">
              <a:extLst>
                <a:ext uri="{FF2B5EF4-FFF2-40B4-BE49-F238E27FC236}">
                  <a16:creationId xmlns:a16="http://schemas.microsoft.com/office/drawing/2014/main" id="{8D8FCFDC-83DE-B24E-85B8-CE4A7515CD83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610502" y="413913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333EDD84-F9F4-9242-A0E5-6CC0DFF5D6E0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3267321" y="231266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5" name="Freeform 40">
              <a:extLst>
                <a:ext uri="{FF2B5EF4-FFF2-40B4-BE49-F238E27FC236}">
                  <a16:creationId xmlns:a16="http://schemas.microsoft.com/office/drawing/2014/main" id="{FDEEFC80-499B-AC4C-91B7-F5F8171B85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27328" y="289965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6" name="Oval 11">
              <a:extLst>
                <a:ext uri="{FF2B5EF4-FFF2-40B4-BE49-F238E27FC236}">
                  <a16:creationId xmlns:a16="http://schemas.microsoft.com/office/drawing/2014/main" id="{4717AA72-4B63-8946-9069-18AEB141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904" y="2496553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57" name="Oval 12">
              <a:extLst>
                <a:ext uri="{FF2B5EF4-FFF2-40B4-BE49-F238E27FC236}">
                  <a16:creationId xmlns:a16="http://schemas.microsoft.com/office/drawing/2014/main" id="{33F37BFE-A86F-8842-B1AE-EF2B8A2BF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212" y="425858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004409D1-EDB3-974F-AECD-B6304635A08A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1490650" y="1719107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987CF5A-EC39-6E49-BFB7-3F0C14057112}"/>
              </a:ext>
            </a:extLst>
          </p:cNvPr>
          <p:cNvGrpSpPr>
            <a:grpSpLocks noChangeAspect="1"/>
          </p:cNvGrpSpPr>
          <p:nvPr/>
        </p:nvGrpSpPr>
        <p:grpSpPr>
          <a:xfrm>
            <a:off x="4116402" y="3851384"/>
            <a:ext cx="3988236" cy="2722969"/>
            <a:chOff x="4173945" y="3090031"/>
            <a:chExt cx="4692040" cy="3203494"/>
          </a:xfrm>
        </p:grpSpPr>
        <p:sp>
          <p:nvSpPr>
            <p:cNvPr id="161" name="Freeform 31">
              <a:extLst>
                <a:ext uri="{FF2B5EF4-FFF2-40B4-BE49-F238E27FC236}">
                  <a16:creationId xmlns:a16="http://schemas.microsoft.com/office/drawing/2014/main" id="{44885019-DD30-9445-A994-1B0A5F47E4ED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6184069" y="3010767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6E89723B-C974-6345-88E6-A4D1590757E8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338477" y="204030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3" name="Text Box 11">
              <a:extLst>
                <a:ext uri="{FF2B5EF4-FFF2-40B4-BE49-F238E27FC236}">
                  <a16:creationId xmlns:a16="http://schemas.microsoft.com/office/drawing/2014/main" id="{5E41EC5E-F75C-4D4E-872A-89E8BD13E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9048" y="5626248"/>
              <a:ext cx="876937" cy="579345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600" dirty="0">
                  <a:latin typeface="Calibri"/>
                  <a:ea typeface="Times New Roman"/>
                  <a:cs typeface="Times New Roman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6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6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4" name="Freeform 37">
              <a:extLst>
                <a:ext uri="{FF2B5EF4-FFF2-40B4-BE49-F238E27FC236}">
                  <a16:creationId xmlns:a16="http://schemas.microsoft.com/office/drawing/2014/main" id="{92D1ADEE-1466-9641-888C-95EF6095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065" y="374364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43008FF7-BC61-8946-8562-4DEC734D6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325" y="348713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6" name="Arc 165">
              <a:extLst>
                <a:ext uri="{FF2B5EF4-FFF2-40B4-BE49-F238E27FC236}">
                  <a16:creationId xmlns:a16="http://schemas.microsoft.com/office/drawing/2014/main" id="{1014C219-7889-B84D-9B34-26526C711687}"/>
                </a:ext>
              </a:extLst>
            </p:cNvPr>
            <p:cNvSpPr/>
            <p:nvPr/>
          </p:nvSpPr>
          <p:spPr bwMode="auto">
            <a:xfrm>
              <a:off x="6824621" y="364839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D65C6C99-14A7-4846-BB3E-3661F543D63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564413" y="426360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8" name="Freeform 31">
              <a:extLst>
                <a:ext uri="{FF2B5EF4-FFF2-40B4-BE49-F238E27FC236}">
                  <a16:creationId xmlns:a16="http://schemas.microsoft.com/office/drawing/2014/main" id="{EBF4BA80-61FD-BE45-8FC0-0C42B5403784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954434" y="357776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9" name="Freeform 6">
              <a:extLst>
                <a:ext uri="{FF2B5EF4-FFF2-40B4-BE49-F238E27FC236}">
                  <a16:creationId xmlns:a16="http://schemas.microsoft.com/office/drawing/2014/main" id="{8FA03401-7809-1646-87F6-D31363B37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981" y="408084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0" name="Oval 11">
              <a:extLst>
                <a:ext uri="{FF2B5EF4-FFF2-40B4-BE49-F238E27FC236}">
                  <a16:creationId xmlns:a16="http://schemas.microsoft.com/office/drawing/2014/main" id="{EEE1DBC3-E8EE-0F43-9230-68DF79ACD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481" y="3633335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1" name="Freeform 18">
              <a:extLst>
                <a:ext uri="{FF2B5EF4-FFF2-40B4-BE49-F238E27FC236}">
                  <a16:creationId xmlns:a16="http://schemas.microsoft.com/office/drawing/2014/main" id="{34D842B9-2061-864F-BC3B-EFF15F2FA303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263917" y="575515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2" name="Oval 11">
              <a:extLst>
                <a:ext uri="{FF2B5EF4-FFF2-40B4-BE49-F238E27FC236}">
                  <a16:creationId xmlns:a16="http://schemas.microsoft.com/office/drawing/2014/main" id="{C20D8C4D-3DF0-F54B-BF95-79D8EBAFD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506" y="3163582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73" name="Text Box 11">
              <a:extLst>
                <a:ext uri="{FF2B5EF4-FFF2-40B4-BE49-F238E27FC236}">
                  <a16:creationId xmlns:a16="http://schemas.microsoft.com/office/drawing/2014/main" id="{47A778DF-C12C-4A43-9311-32D03B291E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3268" y="3356369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74" name="Text Box 11">
              <a:extLst>
                <a:ext uri="{FF2B5EF4-FFF2-40B4-BE49-F238E27FC236}">
                  <a16:creationId xmlns:a16="http://schemas.microsoft.com/office/drawing/2014/main" id="{5DDBA24A-3F96-1E4F-9A00-60369B6B74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2237" y="4593901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75" name="Text Box 11">
              <a:extLst>
                <a:ext uri="{FF2B5EF4-FFF2-40B4-BE49-F238E27FC236}">
                  <a16:creationId xmlns:a16="http://schemas.microsoft.com/office/drawing/2014/main" id="{80B4CEE5-4A43-3742-9A64-B12F6485D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634" y="4585949"/>
              <a:ext cx="667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76" name="Text Box 11">
              <a:extLst>
                <a:ext uri="{FF2B5EF4-FFF2-40B4-BE49-F238E27FC236}">
                  <a16:creationId xmlns:a16="http://schemas.microsoft.com/office/drawing/2014/main" id="{49782130-5A37-ED49-8E0E-A3A951D13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0656" y="5521267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77" name="Text Box 11">
              <a:extLst>
                <a:ext uri="{FF2B5EF4-FFF2-40B4-BE49-F238E27FC236}">
                  <a16:creationId xmlns:a16="http://schemas.microsoft.com/office/drawing/2014/main" id="{1BF349A8-F5AD-7341-B790-C0AB9F70B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3493" y="332638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78" name="Text Box 11">
              <a:extLst>
                <a:ext uri="{FF2B5EF4-FFF2-40B4-BE49-F238E27FC236}">
                  <a16:creationId xmlns:a16="http://schemas.microsoft.com/office/drawing/2014/main" id="{983B4698-D6C7-6E48-BC78-511CDEB55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1282" y="384322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79" name="Text Box 11">
              <a:extLst>
                <a:ext uri="{FF2B5EF4-FFF2-40B4-BE49-F238E27FC236}">
                  <a16:creationId xmlns:a16="http://schemas.microsoft.com/office/drawing/2014/main" id="{A550D0D7-3E0E-F548-A471-DC70C81EF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1957" y="5943895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80" name="Text Box 11">
              <a:extLst>
                <a:ext uri="{FF2B5EF4-FFF2-40B4-BE49-F238E27FC236}">
                  <a16:creationId xmlns:a16="http://schemas.microsoft.com/office/drawing/2014/main" id="{5CC32F34-C1E7-1840-A9DD-0554019A4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431" y="6016526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81" name="Oval 12">
              <a:extLst>
                <a:ext uri="{FF2B5EF4-FFF2-40B4-BE49-F238E27FC236}">
                  <a16:creationId xmlns:a16="http://schemas.microsoft.com/office/drawing/2014/main" id="{2AEB41B4-047B-EC4E-83F6-14533A863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481" y="5452440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82" name="Text Box 13">
              <a:extLst>
                <a:ext uri="{FF2B5EF4-FFF2-40B4-BE49-F238E27FC236}">
                  <a16:creationId xmlns:a16="http://schemas.microsoft.com/office/drawing/2014/main" id="{0C69F0D2-6D0A-A342-91BC-2EC36DB13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3945" y="5253369"/>
              <a:ext cx="646860" cy="57934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6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6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6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6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3" name="Freeform 6">
              <a:extLst>
                <a:ext uri="{FF2B5EF4-FFF2-40B4-BE49-F238E27FC236}">
                  <a16:creationId xmlns:a16="http://schemas.microsoft.com/office/drawing/2014/main" id="{F95D4B26-452D-5E49-AF6E-07DD62CA9B6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159652" y="408781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84" name="Curved Connector 183">
              <a:extLst>
                <a:ext uri="{FF2B5EF4-FFF2-40B4-BE49-F238E27FC236}">
                  <a16:creationId xmlns:a16="http://schemas.microsoft.com/office/drawing/2014/main" id="{6BEF9C9A-6C83-C448-A80E-EE0821DD09B0}"/>
                </a:ext>
              </a:extLst>
            </p:cNvPr>
            <p:cNvCxnSpPr>
              <a:cxnSpLocks/>
              <a:stCxn id="181" idx="6"/>
              <a:endCxn id="181" idx="4"/>
            </p:cNvCxnSpPr>
            <p:nvPr/>
          </p:nvCxnSpPr>
          <p:spPr>
            <a:xfrm flipH="1">
              <a:off x="5086081" y="568104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chemeClr val="accent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Arc 184">
              <a:extLst>
                <a:ext uri="{FF2B5EF4-FFF2-40B4-BE49-F238E27FC236}">
                  <a16:creationId xmlns:a16="http://schemas.microsoft.com/office/drawing/2014/main" id="{88213AEF-F449-AC44-B30B-9E27E3E38DB8}"/>
                </a:ext>
              </a:extLst>
            </p:cNvPr>
            <p:cNvSpPr/>
            <p:nvPr/>
          </p:nvSpPr>
          <p:spPr bwMode="auto">
            <a:xfrm rot="356928">
              <a:off x="5323021" y="558533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631BE39E-9095-E048-917B-82EF0D05C763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299987" y="544219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7" name="Freeform 31">
              <a:extLst>
                <a:ext uri="{FF2B5EF4-FFF2-40B4-BE49-F238E27FC236}">
                  <a16:creationId xmlns:a16="http://schemas.microsoft.com/office/drawing/2014/main" id="{6418C5A4-EE88-7A4D-A8B1-2F795EE7462B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956806" y="361572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8" name="Freeform 40">
              <a:extLst>
                <a:ext uri="{FF2B5EF4-FFF2-40B4-BE49-F238E27FC236}">
                  <a16:creationId xmlns:a16="http://schemas.microsoft.com/office/drawing/2014/main" id="{232A8CE0-3FBA-4246-ADE8-59597E0DFF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16813" y="420271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2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9" name="Oval 11">
              <a:extLst>
                <a:ext uri="{FF2B5EF4-FFF2-40B4-BE49-F238E27FC236}">
                  <a16:creationId xmlns:a16="http://schemas.microsoft.com/office/drawing/2014/main" id="{B1EBBFAD-ADBC-7849-9352-181AA15DF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5389" y="3799613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90" name="Oval 12">
              <a:extLst>
                <a:ext uri="{FF2B5EF4-FFF2-40B4-BE49-F238E27FC236}">
                  <a16:creationId xmlns:a16="http://schemas.microsoft.com/office/drawing/2014/main" id="{BF1EF731-FAA1-9C49-837E-E0C4E746B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5697" y="556164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</p:grpSp>
      <p:sp>
        <p:nvSpPr>
          <p:cNvPr id="341" name="Rectangle 3">
            <a:extLst>
              <a:ext uri="{FF2B5EF4-FFF2-40B4-BE49-F238E27FC236}">
                <a16:creationId xmlns:a16="http://schemas.microsoft.com/office/drawing/2014/main" id="{DF67A40C-672F-B744-A678-50C5AD650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701" y="2638679"/>
            <a:ext cx="6552858" cy="2297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charset="0"/>
                <a:cs typeface="Times New Roman"/>
              </a:rPr>
              <a:t>Converges in a finite number of iterations</a:t>
            </a:r>
          </a:p>
          <a:p>
            <a:r>
              <a:rPr lang="en-US" kern="0" dirty="0">
                <a:latin typeface="Times New Roman" charset="0"/>
                <a:ea typeface="Times New Roman"/>
              </a:rPr>
              <a:t>Example:</a:t>
            </a:r>
            <a:br>
              <a:rPr lang="en-US" kern="0" baseline="-25000" dirty="0">
                <a:latin typeface="Times New Roman" charset="0"/>
                <a:ea typeface="Times New Roman"/>
              </a:rPr>
            </a:br>
            <a:endParaRPr lang="en-US" kern="0" baseline="-25000" dirty="0">
              <a:latin typeface="Times New Roman" charset="0"/>
              <a:ea typeface="Times New Roman"/>
            </a:endParaRPr>
          </a:p>
          <a:p>
            <a:pPr marL="349250" lvl="1" indent="0">
              <a:buNone/>
            </a:pPr>
            <a:r>
              <a:rPr lang="en-US" kern="0" dirty="0">
                <a:latin typeface="Calibri" panose="020F0502020204030204" pitchFamily="34" charset="0"/>
                <a:ea typeface="Times New Roman"/>
              </a:rPr>
              <a:t>iteration 1                                                    iteration 2</a:t>
            </a:r>
          </a:p>
          <a:p>
            <a:pPr marL="349250" lvl="1" indent="0">
              <a:buNone/>
            </a:pPr>
            <a:endParaRPr lang="en-US" kern="0" dirty="0">
              <a:latin typeface="Calibri" panose="020F0502020204030204" pitchFamily="34" charset="0"/>
              <a:ea typeface="Times New Roman"/>
            </a:endParaRPr>
          </a:p>
          <a:p>
            <a:pPr marL="349250" lvl="1" indent="0">
              <a:buNone/>
            </a:pPr>
            <a:endParaRPr lang="en-US" kern="0" dirty="0">
              <a:latin typeface="Calibri" panose="020F0502020204030204" pitchFamily="34" charset="0"/>
              <a:ea typeface="Times New Roman"/>
            </a:endParaRPr>
          </a:p>
          <a:p>
            <a:pPr marL="349250" lvl="1" indent="0">
              <a:buNone/>
            </a:pPr>
            <a:r>
              <a:rPr lang="en-US" kern="0" dirty="0">
                <a:latin typeface="Calibri" panose="020F0502020204030204" pitchFamily="34" charset="0"/>
                <a:ea typeface="Times New Roman"/>
              </a:rPr>
              <a:t>  </a:t>
            </a:r>
            <a:r>
              <a:rPr lang="en-US" b="1" kern="0" dirty="0">
                <a:solidFill>
                  <a:srgbClr val="0391E9"/>
                </a:solidFill>
                <a:latin typeface="Calibri" panose="020F0502020204030204" pitchFamily="34" charset="0"/>
                <a:ea typeface="Times New Roman"/>
              </a:rPr>
              <a:t>⇒</a:t>
            </a:r>
            <a:r>
              <a:rPr lang="en-US" kern="0" dirty="0">
                <a:solidFill>
                  <a:srgbClr val="0391E9"/>
                </a:solidFill>
                <a:latin typeface="Calibri" panose="020F0502020204030204" pitchFamily="34" charset="0"/>
                <a:ea typeface="Times New Roman"/>
              </a:rPr>
              <a:t>                                                                  </a:t>
            </a:r>
            <a:r>
              <a:rPr lang="en-US" b="1" kern="0" dirty="0">
                <a:solidFill>
                  <a:srgbClr val="0391E9"/>
                </a:solidFill>
                <a:latin typeface="Calibri" panose="020F0502020204030204" pitchFamily="34" charset="0"/>
                <a:ea typeface="Times New Roman"/>
              </a:rPr>
              <a:t>⇒</a:t>
            </a:r>
          </a:p>
        </p:txBody>
      </p:sp>
      <p:sp>
        <p:nvSpPr>
          <p:cNvPr id="342" name="Down Arrow 341">
            <a:extLst>
              <a:ext uri="{FF2B5EF4-FFF2-40B4-BE49-F238E27FC236}">
                <a16:creationId xmlns:a16="http://schemas.microsoft.com/office/drawing/2014/main" id="{6BE8DB14-B9E5-CB4F-BEEB-434DC51C3362}"/>
              </a:ext>
            </a:extLst>
          </p:cNvPr>
          <p:cNvSpPr/>
          <p:nvPr/>
        </p:nvSpPr>
        <p:spPr>
          <a:xfrm rot="16200000">
            <a:off x="3995343" y="4685144"/>
            <a:ext cx="515432" cy="5179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Down Arrow 342">
            <a:extLst>
              <a:ext uri="{FF2B5EF4-FFF2-40B4-BE49-F238E27FC236}">
                <a16:creationId xmlns:a16="http://schemas.microsoft.com/office/drawing/2014/main" id="{3791AF47-1BD2-D74B-96EC-8DDDD1C0583C}"/>
              </a:ext>
            </a:extLst>
          </p:cNvPr>
          <p:cNvSpPr/>
          <p:nvPr/>
        </p:nvSpPr>
        <p:spPr>
          <a:xfrm rot="16200000">
            <a:off x="8036877" y="4685144"/>
            <a:ext cx="515432" cy="5179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91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Value Iteration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61469-2173-9546-B979-FA4B47B55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200" y="1152525"/>
            <a:ext cx="5791200" cy="5283200"/>
          </a:xfrm>
        </p:spPr>
        <p:txBody>
          <a:bodyPr/>
          <a:lstStyle/>
          <a:p>
            <a:pPr marL="347663" indent="-347663">
              <a:spcBef>
                <a:spcPts val="300"/>
              </a:spcBef>
            </a:pPr>
            <a:r>
              <a:rPr lang="en-US" sz="1800" i="1" dirty="0"/>
              <a:t>V</a:t>
            </a:r>
            <a:r>
              <a:rPr lang="en-US" sz="1800" baseline="-25000" dirty="0"/>
              <a:t>0</a:t>
            </a:r>
            <a:r>
              <a:rPr lang="en-US" sz="1800" dirty="0"/>
              <a:t>:  a heuristic function</a:t>
            </a:r>
          </a:p>
          <a:p>
            <a:pPr marL="1030288" lvl="2" indent="-347663">
              <a:spcBef>
                <a:spcPts val="300"/>
              </a:spcBef>
            </a:pPr>
            <a:r>
              <a:rPr lang="en-US" sz="1800" dirty="0">
                <a:cs typeface="Times New Roman"/>
              </a:rPr>
              <a:t>e.g., adapt an </a:t>
            </a:r>
            <a:r>
              <a:rPr lang="en-US" sz="1800" i="1" dirty="0">
                <a:cs typeface="Times New Roman"/>
              </a:rPr>
              <a:t>h</a:t>
            </a:r>
            <a:r>
              <a:rPr lang="en-US" sz="1800" dirty="0">
                <a:cs typeface="Times New Roman"/>
              </a:rPr>
              <a:t> heuristic from Chapter 2</a:t>
            </a:r>
            <a:endParaRPr lang="en-US" sz="1800" dirty="0"/>
          </a:p>
          <a:p>
            <a:pPr marL="688976" lvl="1" indent="-347663">
              <a:spcBef>
                <a:spcPts val="300"/>
              </a:spcBef>
            </a:pPr>
            <a:r>
              <a:rPr lang="en-US" sz="1800" i="1" dirty="0"/>
              <a:t>V</a:t>
            </a:r>
            <a:r>
              <a:rPr lang="en-US" sz="1800" baseline="-25000" dirty="0"/>
              <a:t>0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≈ optimal expected cost of getting from </a:t>
            </a:r>
            <a:r>
              <a:rPr lang="en-US" sz="1800" i="1" dirty="0"/>
              <a:t>s</a:t>
            </a:r>
            <a:r>
              <a:rPr lang="en-US" sz="1800" dirty="0"/>
              <a:t> to </a:t>
            </a:r>
            <a:r>
              <a:rPr lang="en-US" sz="1800" i="1" dirty="0"/>
              <a:t>S</a:t>
            </a:r>
            <a:r>
              <a:rPr lang="en-US" sz="1800" i="1" baseline="-25000" dirty="0"/>
              <a:t>g</a:t>
            </a:r>
            <a:r>
              <a:rPr lang="en-US" sz="1800" dirty="0"/>
              <a:t> </a:t>
            </a:r>
            <a:endParaRPr lang="en-US" sz="1800" i="1" dirty="0"/>
          </a:p>
          <a:p>
            <a:pPr marL="688976" lvl="1" indent="-347663">
              <a:spcBef>
                <a:spcPts val="300"/>
              </a:spcBef>
            </a:pPr>
            <a:r>
              <a:rPr lang="en-US" sz="1800" dirty="0"/>
              <a:t>Require </a:t>
            </a:r>
            <a:r>
              <a:rPr lang="en-US" sz="1800" i="1" dirty="0"/>
              <a:t>V</a:t>
            </a:r>
            <a:r>
              <a:rPr lang="en-US" sz="1800" baseline="-25000" dirty="0"/>
              <a:t>0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= 0 for every </a:t>
            </a:r>
            <a:r>
              <a:rPr lang="en-US" sz="1800" i="1" dirty="0"/>
              <a:t>s</a:t>
            </a:r>
            <a:r>
              <a:rPr lang="en-US" sz="1800" dirty="0"/>
              <a:t>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dirty="0"/>
              <a:t> </a:t>
            </a:r>
            <a:r>
              <a:rPr lang="en-US" sz="1800" i="1" dirty="0"/>
              <a:t>S</a:t>
            </a:r>
            <a:r>
              <a:rPr lang="en-US" sz="1800" i="1" baseline="-25000" dirty="0"/>
              <a:t>g</a:t>
            </a:r>
          </a:p>
          <a:p>
            <a:pPr marL="688976" lvl="1" indent="-347663">
              <a:spcBef>
                <a:spcPts val="300"/>
              </a:spcBef>
            </a:pPr>
            <a:endParaRPr lang="en-US" sz="1800" i="1" baseline="-25000" dirty="0"/>
          </a:p>
          <a:p>
            <a:pPr marL="292100" indent="-292100">
              <a:spcBef>
                <a:spcPts val="300"/>
              </a:spcBef>
            </a:pPr>
            <a:r>
              <a:rPr lang="el-GR" sz="1800" i="1" dirty="0">
                <a:cs typeface="Times New Roman"/>
              </a:rPr>
              <a:t>η</a:t>
            </a:r>
            <a:r>
              <a:rPr lang="en-US" sz="1800" dirty="0">
                <a:latin typeface="Times New Roman" charset="0"/>
                <a:cs typeface="Times New Roman"/>
              </a:rPr>
              <a:t> &gt; 0: for testing approximate convergence</a:t>
            </a:r>
            <a:endParaRPr lang="en-US" sz="1800" dirty="0">
              <a:cs typeface="Times New Roman"/>
            </a:endParaRPr>
          </a:p>
          <a:p>
            <a:pPr marL="688976" lvl="1" indent="-347663">
              <a:spcBef>
                <a:spcPts val="300"/>
              </a:spcBef>
            </a:pPr>
            <a:endParaRPr lang="en-US" sz="1800" dirty="0">
              <a:cs typeface="Times New Roman"/>
            </a:endParaRPr>
          </a:p>
          <a:p>
            <a:pPr indent="-285750"/>
            <a:r>
              <a:rPr lang="en-US" sz="1800" i="1" dirty="0">
                <a:cs typeface="Times New Roman"/>
              </a:rPr>
              <a:t>V </a:t>
            </a:r>
            <a:r>
              <a:rPr lang="en-US" sz="1800" dirty="0">
                <a:cs typeface="Times New Roman"/>
              </a:rPr>
              <a:t>(global variable): an array </a:t>
            </a:r>
            <a:endParaRPr lang="en-US" sz="1800" i="1" dirty="0">
              <a:cs typeface="Times New Roman"/>
            </a:endParaRPr>
          </a:p>
          <a:p>
            <a:pPr lvl="1" indent="-285750"/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dirty="0">
                <a:cs typeface="Times New Roman"/>
              </a:rPr>
              <a:t>) ≈ optimal expected cost of  getting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dirty="0">
                <a:cs typeface="Times New Roman"/>
              </a:rPr>
              <a:t> to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i="1" baseline="-25000" dirty="0">
                <a:cs typeface="Times New Roman"/>
              </a:rPr>
              <a:t>g</a:t>
            </a:r>
          </a:p>
          <a:p>
            <a:pPr lvl="1" indent="-285750"/>
            <a:r>
              <a:rPr lang="en-US" sz="1800" dirty="0">
                <a:cs typeface="Times New Roman"/>
              </a:rPr>
              <a:t>Initially 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= </a:t>
            </a:r>
            <a:r>
              <a:rPr lang="en-US" sz="1800" i="1" dirty="0"/>
              <a:t>V</a:t>
            </a:r>
            <a:r>
              <a:rPr lang="en-US" sz="1800" baseline="-25000" dirty="0"/>
              <a:t>0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∀</a:t>
            </a:r>
            <a:r>
              <a:rPr lang="en-US" sz="1800" i="1" dirty="0"/>
              <a:t>s</a:t>
            </a:r>
            <a:endParaRPr lang="en-US" sz="1800" dirty="0">
              <a:cs typeface="Times New Roman"/>
            </a:endParaRPr>
          </a:p>
          <a:p>
            <a:pPr lvl="1" indent="-285750"/>
            <a:r>
              <a:rPr lang="en-US" sz="1800" dirty="0">
                <a:cs typeface="Times New Roman"/>
              </a:rPr>
              <a:t>Improve the estimates as we go along</a:t>
            </a:r>
            <a:br>
              <a:rPr lang="en-US" sz="1800" dirty="0">
                <a:cs typeface="Times New Roman"/>
              </a:rPr>
            </a:br>
            <a:endParaRPr lang="en-US" sz="1800" dirty="0">
              <a:cs typeface="Times New Roman"/>
            </a:endParaRPr>
          </a:p>
          <a:p>
            <a:pPr indent="-285750"/>
            <a:r>
              <a:rPr lang="en-US" sz="1800" i="1" dirty="0">
                <a:cs typeface="Times New Roman"/>
              </a:rPr>
              <a:t>π</a:t>
            </a:r>
            <a:r>
              <a:rPr lang="en-US" sz="1800" dirty="0">
                <a:cs typeface="Times New Roman"/>
              </a:rPr>
              <a:t> (global variable): policy computed from </a:t>
            </a:r>
            <a:r>
              <a:rPr lang="en-US" sz="1800" i="1" dirty="0">
                <a:cs typeface="Times New Roman"/>
              </a:rPr>
              <a:t>V</a:t>
            </a:r>
          </a:p>
          <a:p>
            <a:pPr indent="-285750"/>
            <a:endParaRPr lang="en-US" sz="1800" dirty="0">
              <a:cs typeface="Times New Roman"/>
            </a:endParaRPr>
          </a:p>
          <a:p>
            <a:pPr indent="-285750"/>
            <a:r>
              <a:rPr lang="en-US" sz="1800" dirty="0">
                <a:cs typeface="Times New Roman"/>
              </a:rPr>
              <a:t>Difference from the book:</a:t>
            </a:r>
          </a:p>
          <a:p>
            <a:pPr lvl="1" indent="-285750"/>
            <a:r>
              <a:rPr lang="en-US" sz="1800" dirty="0">
                <a:cs typeface="Times New Roman"/>
              </a:rPr>
              <a:t>In the book, 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VI</a:t>
            </a:r>
            <a:r>
              <a:rPr lang="en-US" sz="1800" dirty="0">
                <a:cs typeface="Times New Roman"/>
              </a:rPr>
              <a:t> computes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as a separate step, 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not in 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Bellman-Update</a:t>
            </a:r>
          </a:p>
          <a:p>
            <a:pPr indent="-285750"/>
            <a:endParaRPr lang="en-US" sz="1800" baseline="-25000" dirty="0">
              <a:cs typeface="Times New Roman"/>
            </a:endParaRP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359646" y="1291421"/>
            <a:ext cx="4331314" cy="4512774"/>
          </a:xfrm>
          <a:ln>
            <a:noFill/>
          </a:ln>
        </p:spPr>
        <p:txBody>
          <a:bodyPr vert="horz" wrap="square" lIns="45720" tIns="4445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-3175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VI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baseline="-25000" dirty="0">
                <a:latin typeface="Times New Roman" charset="0"/>
                <a:cs typeface="Times New Roman"/>
              </a:rPr>
              <a:t>0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i="1" baseline="-25000" dirty="0">
                <a:latin typeface="Times New Roman" charset="0"/>
                <a:cs typeface="Times New Roman"/>
              </a:rPr>
              <a:t>g</a:t>
            </a:r>
            <a:r>
              <a:rPr lang="en-US" sz="1800" i="1" dirty="0">
                <a:cs typeface="Times New Roman"/>
              </a:rPr>
              <a:t>,V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</a:t>
            </a:r>
            <a:r>
              <a:rPr lang="en-US" sz="1800" i="1" dirty="0"/>
              <a:t> </a:t>
            </a:r>
            <a:r>
              <a:rPr lang="en-US" sz="1800" i="1" dirty="0" err="1"/>
              <a:t>η</a:t>
            </a:r>
            <a:r>
              <a:rPr lang="en-US" sz="1800" dirty="0"/>
              <a:t>)	</a:t>
            </a:r>
            <a:endParaRPr lang="en-US" sz="1800" dirty="0">
              <a:latin typeface="Calibri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</a:t>
            </a:r>
            <a:r>
              <a:rPr lang="en-US" sz="1800" i="1" dirty="0">
                <a:cs typeface="Times New Roman"/>
              </a:rPr>
              <a:t>V </a:t>
            </a:r>
            <a:r>
              <a:rPr lang="en-US" sz="1800" dirty="0"/>
              <a:t>←</a:t>
            </a:r>
            <a:r>
              <a:rPr lang="en-US" sz="1800" i="1" dirty="0">
                <a:cs typeface="Times New Roman"/>
              </a:rPr>
              <a:t> V</a:t>
            </a:r>
            <a:r>
              <a:rPr lang="en-US" sz="1800" baseline="-25000" dirty="0">
                <a:cs typeface="Times New Roman"/>
              </a:rPr>
              <a:t>0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π ← ∅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loop</a:t>
            </a:r>
          </a:p>
          <a:p>
            <a:pPr marL="452438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r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 max{</a:t>
            </a: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| </a:t>
            </a:r>
            <a:r>
              <a:rPr lang="en-US" sz="1800" i="1" dirty="0">
                <a:latin typeface="Times New Roman" charset="0"/>
                <a:ea typeface="Times New Roman"/>
              </a:rPr>
              <a:t>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∖</a:t>
            </a:r>
            <a:r>
              <a:rPr lang="en-US" sz="1800" baseline="-25000" dirty="0"/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g</a:t>
            </a:r>
            <a:r>
              <a:rPr lang="en-US" sz="1800" dirty="0">
                <a:latin typeface="Times New Roman" charset="0"/>
                <a:ea typeface="Times New Roman"/>
              </a:rPr>
              <a:t>}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if </a:t>
            </a:r>
            <a:r>
              <a:rPr lang="en-US" sz="1800" i="1" dirty="0"/>
              <a:t>r</a:t>
            </a:r>
            <a:r>
              <a:rPr lang="en-US" sz="1800" dirty="0">
                <a:latin typeface="Times New Roman" charset="0"/>
                <a:ea typeface="Times New Roman"/>
              </a:rPr>
              <a:t> ≤ </a:t>
            </a:r>
            <a:r>
              <a:rPr lang="el-GR" sz="1800" i="1" dirty="0"/>
              <a:t>η</a:t>
            </a:r>
            <a:r>
              <a:rPr lang="en-US" sz="1800" dirty="0">
                <a:latin typeface="Times New Roman" charset="0"/>
                <a:ea typeface="Times New Roman"/>
              </a:rPr>
              <a:t> then return </a:t>
            </a: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endParaRPr lang="en-US" sz="1800" i="1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endParaRPr lang="en-US" sz="1800" i="1" baseline="-25000" dirty="0">
              <a:latin typeface="Times New Roman" charset="0"/>
              <a:ea typeface="Times New Roman"/>
            </a:endParaRPr>
          </a:p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32573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1676400" y="206678"/>
            <a:ext cx="8839200" cy="47468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Iteration 1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1"/>
          </p:nvPr>
        </p:nvSpPr>
        <p:spPr>
          <a:xfrm>
            <a:off x="7591576" y="839570"/>
            <a:ext cx="4127411" cy="5311711"/>
          </a:xfr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charset="0"/>
                <a:cs typeface="Times New Roman"/>
              </a:rPr>
              <a:t>) = 1 + </a:t>
            </a:r>
            <a:r>
              <a:rPr lang="mr-IN" sz="1800" dirty="0">
                <a:latin typeface="Times New Roman" charset="0"/>
                <a:cs typeface="Times New Roman"/>
              </a:rPr>
              <a:t>½(0)</a:t>
            </a:r>
            <a:r>
              <a:rPr lang="en-US" sz="1800" dirty="0">
                <a:latin typeface="Times New Roman" charset="0"/>
                <a:cs typeface="Times New Roman"/>
              </a:rPr>
              <a:t> + </a:t>
            </a:r>
            <a:r>
              <a:rPr lang="mr-IN" sz="1800" dirty="0">
                <a:latin typeface="Times New Roman" charset="0"/>
                <a:cs typeface="Times New Roman"/>
              </a:rPr>
              <a:t>½(0)</a:t>
            </a:r>
            <a:r>
              <a:rPr lang="en-US" sz="1800" dirty="0">
                <a:latin typeface="Times New Roman" charset="0"/>
                <a:cs typeface="Times New Roman"/>
              </a:rPr>
              <a:t> = 1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1;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1 – 0 = 1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cs-CZ" sz="1800" dirty="0">
                <a:latin typeface="Calibri" charset="0"/>
                <a:cs typeface="Times New Roman"/>
              </a:rPr>
              <a:t>m21</a:t>
            </a:r>
            <a:r>
              <a:rPr lang="en-US" sz="1800" dirty="0">
                <a:latin typeface="Times New Roman" charset="0"/>
                <a:cs typeface="Times New Roman"/>
              </a:rPr>
              <a:t>) = 100 + 1 = 101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1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.8</a:t>
            </a:r>
            <a:r>
              <a:rPr lang="mr-IN" sz="1800" dirty="0">
                <a:latin typeface="Times New Roman" charset="0"/>
                <a:cs typeface="Times New Roman"/>
              </a:rPr>
              <a:t>(0)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.2</a:t>
            </a:r>
            <a:r>
              <a:rPr lang="mr-IN" sz="1800" dirty="0">
                <a:latin typeface="Times New Roman" charset="0"/>
                <a:cs typeface="Times New Roman"/>
              </a:rPr>
              <a:t>(0)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1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1;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1 – 0 = 1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en-US" sz="1800" dirty="0">
                <a:latin typeface="Times New Roman" charset="0"/>
                <a:cs typeface="Times New Roman"/>
              </a:rPr>
              <a:t>) = 1 + 1 = 2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ru-RU" sz="1800" dirty="0">
                <a:latin typeface="Calibri" charset="0"/>
                <a:cs typeface="Times New Roman"/>
              </a:rPr>
              <a:t>m34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2;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2 – 0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en-US" sz="1800" dirty="0">
                <a:latin typeface="Times New Roman" charset="0"/>
                <a:cs typeface="Times New Roman"/>
              </a:rPr>
              <a:t>) = 1 + 1 = 2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m54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2;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2 – 0 = 2</a:t>
            </a:r>
            <a:br>
              <a:rPr lang="en-US" sz="1400" baseline="-25000" dirty="0">
                <a:latin typeface="Calibri" charset="0"/>
                <a:cs typeface="Times New Roman"/>
              </a:rPr>
            </a:br>
            <a:endParaRPr lang="en-US" sz="14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r </a:t>
            </a:r>
            <a:r>
              <a:rPr lang="en-US" sz="1800" dirty="0">
                <a:latin typeface="Times New Roman" charset="0"/>
                <a:cs typeface="Times New Roman"/>
              </a:rPr>
              <a:t>= max(1, 1, 2, 2) = 2</a:t>
            </a:r>
            <a:endParaRPr lang="en-US" sz="1800" i="1" dirty="0">
              <a:latin typeface="Times New Roman" charset="0"/>
              <a:cs typeface="Times New Roman"/>
            </a:endParaRPr>
          </a:p>
        </p:txBody>
      </p:sp>
      <p:sp>
        <p:nvSpPr>
          <p:cNvPr id="51202" name="Content Placeholder 4"/>
          <p:cNvSpPr>
            <a:spLocks noGrp="1"/>
          </p:cNvSpPr>
          <p:nvPr>
            <p:ph sz="half" idx="2"/>
          </p:nvPr>
        </p:nvSpPr>
        <p:spPr>
          <a:xfrm>
            <a:off x="206477" y="695004"/>
            <a:ext cx="5840086" cy="5923038"/>
          </a:xfrm>
        </p:spPr>
        <p:txBody>
          <a:bodyPr/>
          <a:lstStyle/>
          <a:p>
            <a:pPr marL="0" indent="-3175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VI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baseline="-25000" dirty="0">
                <a:latin typeface="Times New Roman" charset="0"/>
                <a:cs typeface="Times New Roman"/>
              </a:rPr>
              <a:t>0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i="1" baseline="-25000" dirty="0">
                <a:latin typeface="Times New Roman" charset="0"/>
                <a:cs typeface="Times New Roman"/>
              </a:rPr>
              <a:t>g</a:t>
            </a:r>
            <a:r>
              <a:rPr lang="en-US" sz="1800" i="1" dirty="0">
                <a:cs typeface="Times New Roman"/>
              </a:rPr>
              <a:t>,V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</a:t>
            </a:r>
            <a:r>
              <a:rPr lang="en-US" sz="1800" i="1" dirty="0"/>
              <a:t> </a:t>
            </a:r>
            <a:r>
              <a:rPr lang="en-US" sz="1800" i="1" dirty="0" err="1"/>
              <a:t>η</a:t>
            </a:r>
            <a:r>
              <a:rPr lang="en-US" sz="1800" dirty="0"/>
              <a:t>)	</a:t>
            </a:r>
            <a:endParaRPr lang="en-US" sz="1800" dirty="0">
              <a:latin typeface="Calibri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</a:t>
            </a:r>
            <a:r>
              <a:rPr lang="en-US" sz="1800" i="1" dirty="0">
                <a:cs typeface="Times New Roman"/>
              </a:rPr>
              <a:t>V </a:t>
            </a:r>
            <a:r>
              <a:rPr lang="en-US" sz="1800" dirty="0"/>
              <a:t>←</a:t>
            </a:r>
            <a:r>
              <a:rPr lang="en-US" sz="1800" i="1" dirty="0">
                <a:cs typeface="Times New Roman"/>
              </a:rPr>
              <a:t> V</a:t>
            </a:r>
            <a:r>
              <a:rPr lang="en-US" sz="1800" baseline="-25000" dirty="0">
                <a:cs typeface="Times New Roman"/>
              </a:rPr>
              <a:t>0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π ← ∅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loop</a:t>
            </a:r>
          </a:p>
          <a:p>
            <a:pPr marL="452438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r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 max{</a:t>
            </a: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| </a:t>
            </a:r>
            <a:r>
              <a:rPr lang="en-US" sz="1800" i="1" dirty="0">
                <a:latin typeface="Times New Roman" charset="0"/>
                <a:ea typeface="Times New Roman"/>
              </a:rPr>
              <a:t>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∖</a:t>
            </a:r>
            <a:r>
              <a:rPr lang="en-US" sz="1800" baseline="-25000" dirty="0"/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g</a:t>
            </a:r>
            <a:r>
              <a:rPr lang="en-US" sz="1800" dirty="0">
                <a:latin typeface="Times New Roman" charset="0"/>
                <a:ea typeface="Times New Roman"/>
              </a:rPr>
              <a:t>}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if </a:t>
            </a:r>
            <a:r>
              <a:rPr lang="en-US" sz="1800" i="1" dirty="0"/>
              <a:t>r</a:t>
            </a:r>
            <a:r>
              <a:rPr lang="en-US" sz="1800" dirty="0">
                <a:latin typeface="Times New Roman" charset="0"/>
                <a:ea typeface="Times New Roman"/>
              </a:rPr>
              <a:t> ≤ </a:t>
            </a:r>
            <a:r>
              <a:rPr lang="el-GR" sz="1800" i="1" dirty="0"/>
              <a:t>η</a:t>
            </a:r>
            <a:r>
              <a:rPr lang="en-US" sz="1800" dirty="0">
                <a:latin typeface="Times New Roman" charset="0"/>
                <a:ea typeface="Times New Roman"/>
              </a:rPr>
              <a:t> then return π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endParaRPr lang="en-US" sz="1800" i="1" baseline="-25000" dirty="0">
              <a:latin typeface="Times New Roman" charset="0"/>
              <a:ea typeface="Times New Roman"/>
            </a:endParaRPr>
          </a:p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π(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58BBD8-564A-8547-893C-DE91D54158DA}"/>
              </a:ext>
            </a:extLst>
          </p:cNvPr>
          <p:cNvGrpSpPr/>
          <p:nvPr/>
        </p:nvGrpSpPr>
        <p:grpSpPr>
          <a:xfrm>
            <a:off x="4632945" y="3610942"/>
            <a:ext cx="3196177" cy="2991737"/>
            <a:chOff x="4748695" y="3610942"/>
            <a:chExt cx="3196177" cy="2991737"/>
          </a:xfrm>
        </p:grpSpPr>
        <p:sp>
          <p:nvSpPr>
            <p:cNvPr id="65" name="Freeform 31"/>
            <p:cNvSpPr>
              <a:spLocks/>
            </p:cNvSpPr>
            <p:nvPr/>
          </p:nvSpPr>
          <p:spPr bwMode="auto">
            <a:xfrm rot="4200000" flipH="1" flipV="1">
              <a:off x="6131750" y="2781347"/>
              <a:ext cx="612062" cy="227125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6812991" y="5999842"/>
              <a:ext cx="839974" cy="55399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7" name="Freeform 37"/>
            <p:cNvSpPr>
              <a:spLocks/>
            </p:cNvSpPr>
            <p:nvPr/>
          </p:nvSpPr>
          <p:spPr bwMode="auto">
            <a:xfrm>
              <a:off x="5081913" y="4127488"/>
              <a:ext cx="1997317" cy="14176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8" name="Freeform 38"/>
            <p:cNvSpPr>
              <a:spLocks/>
            </p:cNvSpPr>
            <p:nvPr/>
          </p:nvSpPr>
          <p:spPr bwMode="auto">
            <a:xfrm>
              <a:off x="6162452" y="3924768"/>
              <a:ext cx="1426114" cy="205502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Arc 68"/>
            <p:cNvSpPr/>
            <p:nvPr/>
          </p:nvSpPr>
          <p:spPr bwMode="auto">
            <a:xfrm>
              <a:off x="6515951" y="4052212"/>
              <a:ext cx="90331" cy="178153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0" name="Freeform 40"/>
            <p:cNvSpPr>
              <a:spLocks/>
            </p:cNvSpPr>
            <p:nvPr/>
          </p:nvSpPr>
          <p:spPr bwMode="auto">
            <a:xfrm rot="10800000" flipH="1">
              <a:off x="7100603" y="4538410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1" name="Freeform 31"/>
            <p:cNvSpPr>
              <a:spLocks/>
            </p:cNvSpPr>
            <p:nvPr/>
          </p:nvSpPr>
          <p:spPr bwMode="auto">
            <a:xfrm rot="462874" flipH="1" flipV="1">
              <a:off x="7408836" y="3996397"/>
              <a:ext cx="186486" cy="1609317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2" name="Freeform 6"/>
            <p:cNvSpPr>
              <a:spLocks/>
            </p:cNvSpPr>
            <p:nvPr/>
          </p:nvSpPr>
          <p:spPr bwMode="auto">
            <a:xfrm>
              <a:off x="4911143" y="4393977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Oval 11"/>
            <p:cNvSpPr>
              <a:spLocks noChangeArrowheads="1"/>
            </p:cNvSpPr>
            <p:nvPr/>
          </p:nvSpPr>
          <p:spPr bwMode="auto">
            <a:xfrm>
              <a:off x="4961324" y="4040311"/>
              <a:ext cx="361324" cy="361324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 rot="297626" flipV="1">
              <a:off x="5282532" y="5717179"/>
              <a:ext cx="1795511" cy="194454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5" name="Oval 11"/>
            <p:cNvSpPr>
              <a:spLocks noChangeArrowheads="1"/>
            </p:cNvSpPr>
            <p:nvPr/>
          </p:nvSpPr>
          <p:spPr bwMode="auto">
            <a:xfrm>
              <a:off x="7583548" y="3669066"/>
              <a:ext cx="361324" cy="361324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>
              <a:off x="6064414" y="3821429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7193722" y="4799448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78" name="Text Box 11"/>
            <p:cNvSpPr txBox="1">
              <a:spLocks noChangeArrowheads="1"/>
            </p:cNvSpPr>
            <p:nvPr/>
          </p:nvSpPr>
          <p:spPr bwMode="auto">
            <a:xfrm>
              <a:off x="4977253" y="4793163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79" name="Text Box 11"/>
            <p:cNvSpPr txBox="1">
              <a:spLocks noChangeArrowheads="1"/>
            </p:cNvSpPr>
            <p:nvPr/>
          </p:nvSpPr>
          <p:spPr bwMode="auto">
            <a:xfrm>
              <a:off x="5983320" y="5532344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0" name="Text Box 11"/>
            <p:cNvSpPr txBox="1">
              <a:spLocks noChangeArrowheads="1"/>
            </p:cNvSpPr>
            <p:nvPr/>
          </p:nvSpPr>
          <p:spPr bwMode="auto">
            <a:xfrm>
              <a:off x="6712633" y="3797734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81" name="Text Box 11"/>
            <p:cNvSpPr txBox="1">
              <a:spLocks noChangeArrowheads="1"/>
            </p:cNvSpPr>
            <p:nvPr/>
          </p:nvSpPr>
          <p:spPr bwMode="auto">
            <a:xfrm>
              <a:off x="6710887" y="4206188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82" name="Text Box 11"/>
            <p:cNvSpPr txBox="1">
              <a:spLocks noChangeArrowheads="1"/>
            </p:cNvSpPr>
            <p:nvPr/>
          </p:nvSpPr>
          <p:spPr bwMode="auto">
            <a:xfrm>
              <a:off x="5722876" y="5834060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83" name="Text Box 11"/>
            <p:cNvSpPr txBox="1">
              <a:spLocks noChangeArrowheads="1"/>
            </p:cNvSpPr>
            <p:nvPr/>
          </p:nvSpPr>
          <p:spPr bwMode="auto">
            <a:xfrm>
              <a:off x="5415548" y="5958159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84" name="Oval 12"/>
            <p:cNvSpPr>
              <a:spLocks noChangeArrowheads="1"/>
            </p:cNvSpPr>
            <p:nvPr/>
          </p:nvSpPr>
          <p:spPr bwMode="auto">
            <a:xfrm>
              <a:off x="4961324" y="5477947"/>
              <a:ext cx="361324" cy="361324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4748695" y="6048681"/>
              <a:ext cx="618759" cy="55399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6" name="Freeform 6"/>
            <p:cNvSpPr>
              <a:spLocks/>
            </p:cNvSpPr>
            <p:nvPr/>
          </p:nvSpPr>
          <p:spPr bwMode="auto">
            <a:xfrm flipH="1" flipV="1">
              <a:off x="5200132" y="4399489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87" name="Curved Connector 86"/>
            <p:cNvCxnSpPr>
              <a:cxnSpLocks/>
              <a:stCxn id="84" idx="6"/>
              <a:endCxn id="84" idx="4"/>
            </p:cNvCxnSpPr>
            <p:nvPr/>
          </p:nvCxnSpPr>
          <p:spPr>
            <a:xfrm flipH="1">
              <a:off x="5141986" y="5658609"/>
              <a:ext cx="180662" cy="180662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/>
            <p:cNvSpPr/>
            <p:nvPr/>
          </p:nvSpPr>
          <p:spPr bwMode="auto">
            <a:xfrm rot="356928">
              <a:off x="5329242" y="5582979"/>
              <a:ext cx="289811" cy="2898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9" name="Freeform 18"/>
            <p:cNvSpPr>
              <a:spLocks/>
            </p:cNvSpPr>
            <p:nvPr/>
          </p:nvSpPr>
          <p:spPr bwMode="auto">
            <a:xfrm rot="11097626" flipV="1">
              <a:off x="5311038" y="5469847"/>
              <a:ext cx="1795511" cy="194454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0" name="Freeform 31"/>
            <p:cNvSpPr>
              <a:spLocks/>
            </p:cNvSpPr>
            <p:nvPr/>
          </p:nvSpPr>
          <p:spPr bwMode="auto">
            <a:xfrm rot="11047278" flipH="1" flipV="1">
              <a:off x="7410713" y="4026392"/>
              <a:ext cx="425783" cy="1678168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1" name="Freeform 40"/>
            <p:cNvSpPr>
              <a:spLocks/>
            </p:cNvSpPr>
            <p:nvPr/>
          </p:nvSpPr>
          <p:spPr bwMode="auto">
            <a:xfrm flipH="1">
              <a:off x="7221045" y="4490289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2" name="Oval 11"/>
            <p:cNvSpPr>
              <a:spLocks noChangeArrowheads="1"/>
            </p:cNvSpPr>
            <p:nvPr/>
          </p:nvSpPr>
          <p:spPr bwMode="auto">
            <a:xfrm>
              <a:off x="7061860" y="4171720"/>
              <a:ext cx="361324" cy="361324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93" name="Oval 12"/>
            <p:cNvSpPr>
              <a:spLocks noChangeArrowheads="1"/>
            </p:cNvSpPr>
            <p:nvPr/>
          </p:nvSpPr>
          <p:spPr bwMode="auto">
            <a:xfrm>
              <a:off x="7070006" y="5564254"/>
              <a:ext cx="361324" cy="361324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94" name="Freeform 31"/>
            <p:cNvSpPr>
              <a:spLocks/>
            </p:cNvSpPr>
            <p:nvPr/>
          </p:nvSpPr>
          <p:spPr bwMode="auto">
            <a:xfrm rot="6215733" flipV="1">
              <a:off x="6008196" y="3544299"/>
              <a:ext cx="359948" cy="1792513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4B15E8C-F014-B143-9446-F7E9C7D390FA}"/>
              </a:ext>
            </a:extLst>
          </p:cNvPr>
          <p:cNvSpPr/>
          <p:nvPr/>
        </p:nvSpPr>
        <p:spPr>
          <a:xfrm>
            <a:off x="6464409" y="964971"/>
            <a:ext cx="1383712" cy="1661993"/>
          </a:xfrm>
          <a:prstGeom prst="rect">
            <a:avLst/>
          </a:prstGeom>
          <a:solidFill>
            <a:schemeClr val="accent2"/>
          </a:solidFill>
        </p:spPr>
        <p:txBody>
          <a:bodyPr wrap="none" rIns="91440">
            <a:spAutoFit/>
          </a:bodyPr>
          <a:lstStyle/>
          <a:p>
            <a:r>
              <a:rPr lang="en-US" i="1" dirty="0">
                <a:latin typeface="Times New Roman" charset="0"/>
                <a:cs typeface="Times New Roman"/>
              </a:rPr>
              <a:t>initial values</a:t>
            </a:r>
            <a:br>
              <a:rPr lang="en-US" i="1" baseline="-25000" dirty="0">
                <a:latin typeface="Times New Roman" charset="0"/>
                <a:cs typeface="Times New Roman"/>
              </a:rPr>
            </a:br>
            <a:endParaRPr lang="en-US" i="1" baseline="-25000" dirty="0">
              <a:latin typeface="Times New Roman" charset="0"/>
              <a:cs typeface="Times New Roman"/>
            </a:endParaRP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0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is-IS" dirty="0">
                <a:latin typeface="Calibri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0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d3</a:t>
            </a:r>
            <a:r>
              <a:rPr lang="en-US" dirty="0">
                <a:latin typeface="Times New Roman" charset="0"/>
                <a:cs typeface="Times New Roman"/>
              </a:rPr>
              <a:t>) = 0</a:t>
            </a:r>
          </a:p>
          <a:p>
            <a:r>
              <a:rPr lang="en-US" i="1" dirty="0">
                <a:latin typeface="Times New Roman" charset="0"/>
                <a:cs typeface="Times New Roman" charset="0"/>
              </a:rPr>
              <a:t>V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dirty="0">
                <a:latin typeface="Calibri"/>
              </a:rPr>
              <a:t>d5</a:t>
            </a:r>
            <a:r>
              <a:rPr lang="en-US" dirty="0">
                <a:latin typeface="Times New Roman" charset="0"/>
                <a:cs typeface="Times New Roman" charset="0"/>
              </a:rPr>
              <a:t>) = 0</a:t>
            </a:r>
            <a:endParaRPr lang="en-US" sz="1400" baseline="-25000" dirty="0">
              <a:latin typeface="Calibri" charset="0"/>
              <a:cs typeface="Times New Roman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4EA8F9-E63E-6B4A-B20B-CD616F6BD359}"/>
              </a:ext>
            </a:extLst>
          </p:cNvPr>
          <p:cNvSpPr/>
          <p:nvPr/>
        </p:nvSpPr>
        <p:spPr>
          <a:xfrm>
            <a:off x="5221179" y="1310646"/>
            <a:ext cx="832279" cy="369332"/>
          </a:xfrm>
          <a:prstGeom prst="rect">
            <a:avLst/>
          </a:prstGeom>
          <a:solidFill>
            <a:schemeClr val="accent2"/>
          </a:solidFill>
        </p:spPr>
        <p:txBody>
          <a:bodyPr wrap="none" rIns="91440">
            <a:spAutoFit/>
          </a:bodyPr>
          <a:lstStyle/>
          <a:p>
            <a:r>
              <a:rPr lang="el-GR" i="1" dirty="0">
                <a:latin typeface="Times New Roman" charset="0"/>
              </a:rPr>
              <a:t>η</a:t>
            </a:r>
            <a:r>
              <a:rPr lang="en-US" dirty="0">
                <a:latin typeface="Times New Roman" charset="0"/>
                <a:ea typeface="Times New Roman"/>
              </a:rPr>
              <a:t> = 0.2</a:t>
            </a:r>
            <a:endParaRPr lang="en-US" baseline="-2500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8768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1676400" y="206678"/>
            <a:ext cx="8839200" cy="47468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Iteration 2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1"/>
          </p:nvPr>
        </p:nvSpPr>
        <p:spPr>
          <a:xfrm>
            <a:off x="7591576" y="839570"/>
            <a:ext cx="4244751" cy="5352747"/>
          </a:xfr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cs typeface="Times New Roman"/>
              </a:rPr>
              <a:t>) = 100 + 1 = 101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charset="0"/>
                <a:cs typeface="Times New Roman"/>
              </a:rPr>
              <a:t>) = 1 + </a:t>
            </a:r>
            <a:r>
              <a:rPr lang="is-IS" sz="1800" dirty="0">
                <a:latin typeface="Times New Roman" charset="0"/>
                <a:cs typeface="Times New Roman"/>
              </a:rPr>
              <a:t>½(1)</a:t>
            </a:r>
            <a:r>
              <a:rPr lang="en-US" sz="1800" dirty="0">
                <a:latin typeface="Times New Roman" charset="0"/>
                <a:cs typeface="Times New Roman"/>
              </a:rPr>
              <a:t> + </a:t>
            </a:r>
            <a:r>
              <a:rPr lang="mr-IN" sz="1800" dirty="0">
                <a:latin typeface="Times New Roman" charset="0"/>
                <a:cs typeface="Times New Roman"/>
              </a:rPr>
              <a:t>½(0)</a:t>
            </a:r>
            <a:r>
              <a:rPr lang="en-US" sz="1800" dirty="0">
                <a:latin typeface="Times New Roman" charset="0"/>
                <a:cs typeface="Times New Roman"/>
              </a:rPr>
              <a:t> = 1½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1½;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1</a:t>
            </a:r>
            <a:r>
              <a:rPr lang="en-US" sz="1800" dirty="0">
                <a:latin typeface="Times New Roman" charset="0"/>
                <a:cs typeface="Times New Roman"/>
              </a:rPr>
              <a:t>½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–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1 = ½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cs-CZ" sz="1800" dirty="0">
                <a:latin typeface="Calibri" charset="0"/>
                <a:cs typeface="Times New Roman"/>
              </a:rPr>
              <a:t>m21</a:t>
            </a:r>
            <a:r>
              <a:rPr lang="en-US" sz="1800" dirty="0">
                <a:latin typeface="Times New Roman" charset="0"/>
                <a:cs typeface="Times New Roman"/>
              </a:rPr>
              <a:t>) = 100 + 1½ = 101½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1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.8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2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.2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2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3</a:t>
            </a:r>
          </a:p>
          <a:p>
            <a:pPr marL="692151" lvl="1" indent="-350838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3;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3 – 1 = 2</a:t>
            </a:r>
            <a:br>
              <a:rPr lang="en-US" sz="1800" baseline="-25000" dirty="0">
                <a:latin typeface="Times New Roman" panose="02020603050405020304" pitchFamily="18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en-US" sz="1800" dirty="0">
                <a:latin typeface="Times New Roman" charset="0"/>
                <a:cs typeface="Times New Roman"/>
              </a:rPr>
              <a:t>) = 1 + 3 = 4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ru-RU" sz="1800" dirty="0">
                <a:latin typeface="Calibri" charset="0"/>
                <a:cs typeface="Times New Roman"/>
              </a:rPr>
              <a:t>m34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4;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4 – 2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en-US" sz="1800" dirty="0">
                <a:latin typeface="Times New Roman" charset="0"/>
                <a:cs typeface="Times New Roman"/>
              </a:rPr>
              <a:t>) = 1 + 3 = 4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m54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4;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4 – 2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r </a:t>
            </a:r>
            <a:r>
              <a:rPr lang="en-US" sz="1800" dirty="0">
                <a:latin typeface="Times New Roman" charset="0"/>
                <a:cs typeface="Times New Roman"/>
              </a:rPr>
              <a:t>= max(½, 2, 2, 2) = 2</a:t>
            </a:r>
            <a:endParaRPr lang="en-US" sz="1800" i="1" dirty="0">
              <a:latin typeface="Times New Roman" charset="0"/>
              <a:cs typeface="Times New Roman"/>
            </a:endParaRPr>
          </a:p>
        </p:txBody>
      </p:sp>
      <p:sp>
        <p:nvSpPr>
          <p:cNvPr id="51202" name="Content Placeholder 4"/>
          <p:cNvSpPr>
            <a:spLocks noGrp="1"/>
          </p:cNvSpPr>
          <p:nvPr>
            <p:ph sz="half" idx="2"/>
          </p:nvPr>
        </p:nvSpPr>
        <p:spPr>
          <a:xfrm>
            <a:off x="206477" y="695004"/>
            <a:ext cx="5840086" cy="5923038"/>
          </a:xfrm>
        </p:spPr>
        <p:txBody>
          <a:bodyPr/>
          <a:lstStyle/>
          <a:p>
            <a:pPr marL="0" indent="-3175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VI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baseline="-25000" dirty="0">
                <a:latin typeface="Times New Roman" charset="0"/>
                <a:cs typeface="Times New Roman"/>
              </a:rPr>
              <a:t>0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i="1" baseline="-25000" dirty="0">
                <a:latin typeface="Times New Roman" charset="0"/>
                <a:cs typeface="Times New Roman"/>
              </a:rPr>
              <a:t>g</a:t>
            </a:r>
            <a:r>
              <a:rPr lang="en-US" sz="1800" i="1" dirty="0">
                <a:cs typeface="Times New Roman"/>
              </a:rPr>
              <a:t>,V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</a:t>
            </a:r>
            <a:r>
              <a:rPr lang="en-US" sz="1800" i="1" dirty="0"/>
              <a:t> </a:t>
            </a:r>
            <a:r>
              <a:rPr lang="en-US" sz="1800" i="1" dirty="0" err="1"/>
              <a:t>η</a:t>
            </a:r>
            <a:r>
              <a:rPr lang="en-US" sz="1800" dirty="0"/>
              <a:t>)	</a:t>
            </a:r>
            <a:endParaRPr lang="en-US" sz="1800" dirty="0">
              <a:latin typeface="Calibri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</a:t>
            </a:r>
            <a:r>
              <a:rPr lang="en-US" sz="1800" i="1" dirty="0">
                <a:cs typeface="Times New Roman"/>
              </a:rPr>
              <a:t>V </a:t>
            </a:r>
            <a:r>
              <a:rPr lang="en-US" sz="1800" dirty="0"/>
              <a:t>←</a:t>
            </a:r>
            <a:r>
              <a:rPr lang="en-US" sz="1800" i="1" dirty="0">
                <a:cs typeface="Times New Roman"/>
              </a:rPr>
              <a:t> V</a:t>
            </a:r>
            <a:r>
              <a:rPr lang="en-US" sz="1800" baseline="-25000" dirty="0">
                <a:cs typeface="Times New Roman"/>
              </a:rPr>
              <a:t>0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π ← ∅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loop</a:t>
            </a:r>
          </a:p>
          <a:p>
            <a:pPr marL="452438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r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 max{</a:t>
            </a: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| </a:t>
            </a:r>
            <a:r>
              <a:rPr lang="en-US" sz="1800" i="1" dirty="0">
                <a:latin typeface="Times New Roman" charset="0"/>
                <a:ea typeface="Times New Roman"/>
              </a:rPr>
              <a:t>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∖</a:t>
            </a:r>
            <a:r>
              <a:rPr lang="en-US" sz="1800" baseline="-25000" dirty="0"/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g</a:t>
            </a:r>
            <a:r>
              <a:rPr lang="en-US" sz="1800" dirty="0">
                <a:latin typeface="Times New Roman" charset="0"/>
                <a:ea typeface="Times New Roman"/>
              </a:rPr>
              <a:t>}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if </a:t>
            </a:r>
            <a:r>
              <a:rPr lang="en-US" sz="1800" i="1" dirty="0"/>
              <a:t>r</a:t>
            </a:r>
            <a:r>
              <a:rPr lang="en-US" sz="1800" dirty="0">
                <a:latin typeface="Times New Roman" charset="0"/>
                <a:ea typeface="Times New Roman"/>
              </a:rPr>
              <a:t> ≤ </a:t>
            </a:r>
            <a:r>
              <a:rPr lang="el-GR" sz="1800" i="1" dirty="0"/>
              <a:t>η</a:t>
            </a:r>
            <a:r>
              <a:rPr lang="en-US" sz="1800" dirty="0">
                <a:latin typeface="Times New Roman" charset="0"/>
                <a:ea typeface="Times New Roman"/>
              </a:rPr>
              <a:t> then return π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endParaRPr lang="en-US" sz="1800" i="1" baseline="-25000" dirty="0">
              <a:latin typeface="Times New Roman" charset="0"/>
              <a:ea typeface="Times New Roman"/>
            </a:endParaRPr>
          </a:p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π(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B15E8C-F014-B143-9446-F7E9C7D390FA}"/>
              </a:ext>
            </a:extLst>
          </p:cNvPr>
          <p:cNvSpPr/>
          <p:nvPr/>
        </p:nvSpPr>
        <p:spPr>
          <a:xfrm>
            <a:off x="6267634" y="779771"/>
            <a:ext cx="1545680" cy="2723823"/>
          </a:xfrm>
          <a:prstGeom prst="rect">
            <a:avLst/>
          </a:prstGeom>
          <a:solidFill>
            <a:schemeClr val="accent2"/>
          </a:solidFill>
        </p:spPr>
        <p:txBody>
          <a:bodyPr wrap="none" rIns="0" bIns="0">
            <a:spAutoFit/>
          </a:bodyPr>
          <a:lstStyle/>
          <a:p>
            <a:r>
              <a:rPr lang="en-US" i="1" dirty="0">
                <a:latin typeface="Times New Roman" charset="0"/>
                <a:cs typeface="Times New Roman"/>
              </a:rPr>
              <a:t>from iteration 1</a:t>
            </a:r>
            <a:br>
              <a:rPr lang="en-US" i="1" u="sng" baseline="-25000" dirty="0">
                <a:latin typeface="Times New Roman" charset="0"/>
                <a:cs typeface="Times New Roman"/>
              </a:rPr>
            </a:br>
            <a:endParaRPr lang="en-US" i="1" u="sng" baseline="-25000" dirty="0">
              <a:latin typeface="Times New Roman" charset="0"/>
              <a:cs typeface="Times New Roman"/>
            </a:endParaRP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1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is-IS" dirty="0">
                <a:latin typeface="Calibri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1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d3</a:t>
            </a:r>
            <a:r>
              <a:rPr lang="en-US" dirty="0">
                <a:latin typeface="Times New Roman" charset="0"/>
                <a:cs typeface="Times New Roman"/>
              </a:rPr>
              <a:t>) = 2</a:t>
            </a:r>
          </a:p>
          <a:p>
            <a:r>
              <a:rPr lang="en-US" i="1" dirty="0">
                <a:latin typeface="Times New Roman" charset="0"/>
                <a:cs typeface="Times New Roman" charset="0"/>
              </a:rPr>
              <a:t>V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dirty="0">
                <a:latin typeface="Calibri"/>
              </a:rPr>
              <a:t>d5</a:t>
            </a:r>
            <a:r>
              <a:rPr lang="en-US" dirty="0">
                <a:latin typeface="Times New Roman" charset="0"/>
                <a:cs typeface="Times New Roman" charset="0"/>
              </a:rPr>
              <a:t>) = 2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m14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m23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m32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d5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m52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2A2973-EBBB-674C-9873-9A5806345456}"/>
              </a:ext>
            </a:extLst>
          </p:cNvPr>
          <p:cNvGrpSpPr/>
          <p:nvPr/>
        </p:nvGrpSpPr>
        <p:grpSpPr>
          <a:xfrm>
            <a:off x="4632953" y="3610939"/>
            <a:ext cx="3196180" cy="2991740"/>
            <a:chOff x="4748703" y="3610939"/>
            <a:chExt cx="3196180" cy="2991740"/>
          </a:xfrm>
        </p:grpSpPr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id="{BC60E198-08C2-3249-A133-CD3DC217639C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31761" y="2781344"/>
              <a:ext cx="612062" cy="227125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2" name="Text Box 11">
              <a:extLst>
                <a:ext uri="{FF2B5EF4-FFF2-40B4-BE49-F238E27FC236}">
                  <a16:creationId xmlns:a16="http://schemas.microsoft.com/office/drawing/2014/main" id="{059447A0-5F65-AB46-A218-46DABC65B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002" y="5999841"/>
              <a:ext cx="839974" cy="55399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3" name="Freeform 37">
              <a:extLst>
                <a:ext uri="{FF2B5EF4-FFF2-40B4-BE49-F238E27FC236}">
                  <a16:creationId xmlns:a16="http://schemas.microsoft.com/office/drawing/2014/main" id="{32AD720D-03F3-1D4C-B70E-D21FD4F5E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921" y="4127485"/>
              <a:ext cx="1997317" cy="14176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4" name="Freeform 38">
              <a:extLst>
                <a:ext uri="{FF2B5EF4-FFF2-40B4-BE49-F238E27FC236}">
                  <a16:creationId xmlns:a16="http://schemas.microsoft.com/office/drawing/2014/main" id="{5C085872-D6AD-B74E-985A-D5453C454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463" y="3924768"/>
              <a:ext cx="1426114" cy="205502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5" name="Arc 134">
              <a:extLst>
                <a:ext uri="{FF2B5EF4-FFF2-40B4-BE49-F238E27FC236}">
                  <a16:creationId xmlns:a16="http://schemas.microsoft.com/office/drawing/2014/main" id="{25C695E0-5BDC-0344-91B6-2A88DCCEABF0}"/>
                </a:ext>
              </a:extLst>
            </p:cNvPr>
            <p:cNvSpPr/>
            <p:nvPr/>
          </p:nvSpPr>
          <p:spPr bwMode="auto">
            <a:xfrm>
              <a:off x="6515959" y="4052209"/>
              <a:ext cx="90331" cy="178153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6" name="Freeform 40">
              <a:extLst>
                <a:ext uri="{FF2B5EF4-FFF2-40B4-BE49-F238E27FC236}">
                  <a16:creationId xmlns:a16="http://schemas.microsoft.com/office/drawing/2014/main" id="{8DEE9794-8BF9-BD47-867C-25BCFEFCA62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100614" y="4538410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7" name="Freeform 31">
              <a:extLst>
                <a:ext uri="{FF2B5EF4-FFF2-40B4-BE49-F238E27FC236}">
                  <a16:creationId xmlns:a16="http://schemas.microsoft.com/office/drawing/2014/main" id="{117D97A3-E0B2-464D-82D5-98F6146C07B1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408847" y="3996394"/>
              <a:ext cx="186486" cy="1609316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8" name="Freeform 6">
              <a:extLst>
                <a:ext uri="{FF2B5EF4-FFF2-40B4-BE49-F238E27FC236}">
                  <a16:creationId xmlns:a16="http://schemas.microsoft.com/office/drawing/2014/main" id="{1A628BCC-B1ED-5F4F-B202-6FF5599B7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151" y="4393973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9" name="Oval 11">
              <a:extLst>
                <a:ext uri="{FF2B5EF4-FFF2-40B4-BE49-F238E27FC236}">
                  <a16:creationId xmlns:a16="http://schemas.microsoft.com/office/drawing/2014/main" id="{86FE5B28-4D72-1F47-800B-81D73F671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4040311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0" name="Freeform 18">
              <a:extLst>
                <a:ext uri="{FF2B5EF4-FFF2-40B4-BE49-F238E27FC236}">
                  <a16:creationId xmlns:a16="http://schemas.microsoft.com/office/drawing/2014/main" id="{8B0722BA-9F2D-AD47-9DE8-6CD16EC08EAE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282540" y="5717178"/>
              <a:ext cx="1795511" cy="194454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1" name="Oval 11">
              <a:extLst>
                <a:ext uri="{FF2B5EF4-FFF2-40B4-BE49-F238E27FC236}">
                  <a16:creationId xmlns:a16="http://schemas.microsoft.com/office/drawing/2014/main" id="{C248E8F0-8962-A74F-A794-765C5CA1B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3559" y="3669066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42" name="Text Box 11">
              <a:extLst>
                <a:ext uri="{FF2B5EF4-FFF2-40B4-BE49-F238E27FC236}">
                  <a16:creationId xmlns:a16="http://schemas.microsoft.com/office/drawing/2014/main" id="{25A36789-7A73-1147-B1A9-2F4AED2EB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4422" y="3821426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43" name="Text Box 11">
              <a:extLst>
                <a:ext uri="{FF2B5EF4-FFF2-40B4-BE49-F238E27FC236}">
                  <a16:creationId xmlns:a16="http://schemas.microsoft.com/office/drawing/2014/main" id="{FAB129A5-DB5D-EA44-BDEB-C0758FC0D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3730" y="4799445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44" name="Text Box 11">
              <a:extLst>
                <a:ext uri="{FF2B5EF4-FFF2-40B4-BE49-F238E27FC236}">
                  <a16:creationId xmlns:a16="http://schemas.microsoft.com/office/drawing/2014/main" id="{C116408D-A45D-BB47-9523-E23CC0074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7261" y="4793160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45" name="Text Box 11">
              <a:extLst>
                <a:ext uri="{FF2B5EF4-FFF2-40B4-BE49-F238E27FC236}">
                  <a16:creationId xmlns:a16="http://schemas.microsoft.com/office/drawing/2014/main" id="{DF04BC7B-6669-354A-82D9-C4BCCE400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3328" y="5532340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46" name="Text Box 11">
              <a:extLst>
                <a:ext uri="{FF2B5EF4-FFF2-40B4-BE49-F238E27FC236}">
                  <a16:creationId xmlns:a16="http://schemas.microsoft.com/office/drawing/2014/main" id="{69B6DB7A-2644-7541-95BC-9ED3DF26E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2641" y="3797731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47" name="Text Box 11">
              <a:extLst>
                <a:ext uri="{FF2B5EF4-FFF2-40B4-BE49-F238E27FC236}">
                  <a16:creationId xmlns:a16="http://schemas.microsoft.com/office/drawing/2014/main" id="{5864B3B8-0301-5942-BFFD-91CB3221F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0895" y="420618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48" name="Text Box 11">
              <a:extLst>
                <a:ext uri="{FF2B5EF4-FFF2-40B4-BE49-F238E27FC236}">
                  <a16:creationId xmlns:a16="http://schemas.microsoft.com/office/drawing/2014/main" id="{412ED01B-E753-0B4B-A790-FD56F3DD1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2884" y="5834057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49" name="Text Box 11">
              <a:extLst>
                <a:ext uri="{FF2B5EF4-FFF2-40B4-BE49-F238E27FC236}">
                  <a16:creationId xmlns:a16="http://schemas.microsoft.com/office/drawing/2014/main" id="{F23BDD8C-24D2-0A49-B134-175A786ED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556" y="595815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50" name="Oval 12">
              <a:extLst>
                <a:ext uri="{FF2B5EF4-FFF2-40B4-BE49-F238E27FC236}">
                  <a16:creationId xmlns:a16="http://schemas.microsoft.com/office/drawing/2014/main" id="{215C3C3B-DCAE-0B4A-B579-8BFE737F0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5477946"/>
              <a:ext cx="361324" cy="361324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51" name="Text Box 13">
              <a:extLst>
                <a:ext uri="{FF2B5EF4-FFF2-40B4-BE49-F238E27FC236}">
                  <a16:creationId xmlns:a16="http://schemas.microsoft.com/office/drawing/2014/main" id="{50869F98-945A-E840-ABD4-C05B5D022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8703" y="6048681"/>
              <a:ext cx="618759" cy="55399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2" name="Freeform 6">
              <a:extLst>
                <a:ext uri="{FF2B5EF4-FFF2-40B4-BE49-F238E27FC236}">
                  <a16:creationId xmlns:a16="http://schemas.microsoft.com/office/drawing/2014/main" id="{1ECF3E55-BEF0-5B48-A8F6-BAEA2A6EB7B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200140" y="4399486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53" name="Curved Connector 152">
              <a:extLst>
                <a:ext uri="{FF2B5EF4-FFF2-40B4-BE49-F238E27FC236}">
                  <a16:creationId xmlns:a16="http://schemas.microsoft.com/office/drawing/2014/main" id="{D257AB0B-2021-8E48-94E6-16EF9C2FACD5}"/>
                </a:ext>
              </a:extLst>
            </p:cNvPr>
            <p:cNvCxnSpPr/>
            <p:nvPr/>
          </p:nvCxnSpPr>
          <p:spPr>
            <a:xfrm flipH="1">
              <a:off x="5141997" y="5658608"/>
              <a:ext cx="180662" cy="180662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rgbClr val="20995D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Arc 153">
              <a:extLst>
                <a:ext uri="{FF2B5EF4-FFF2-40B4-BE49-F238E27FC236}">
                  <a16:creationId xmlns:a16="http://schemas.microsoft.com/office/drawing/2014/main" id="{952ECD10-3C45-1B48-BB43-6EB5259DF1D8}"/>
                </a:ext>
              </a:extLst>
            </p:cNvPr>
            <p:cNvSpPr/>
            <p:nvPr/>
          </p:nvSpPr>
          <p:spPr bwMode="auto">
            <a:xfrm rot="356928">
              <a:off x="5329250" y="5582975"/>
              <a:ext cx="289811" cy="2898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5" name="Freeform 18">
              <a:extLst>
                <a:ext uri="{FF2B5EF4-FFF2-40B4-BE49-F238E27FC236}">
                  <a16:creationId xmlns:a16="http://schemas.microsoft.com/office/drawing/2014/main" id="{880FC53D-A9F8-8D41-B31F-E2D7FF0E0B33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311046" y="5469846"/>
              <a:ext cx="1795511" cy="194454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6" name="Freeform 31">
              <a:extLst>
                <a:ext uri="{FF2B5EF4-FFF2-40B4-BE49-F238E27FC236}">
                  <a16:creationId xmlns:a16="http://schemas.microsoft.com/office/drawing/2014/main" id="{41523A16-54C6-2044-BA41-FFB184B8AF12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410721" y="4026392"/>
              <a:ext cx="425783" cy="1678167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7" name="Freeform 40">
              <a:extLst>
                <a:ext uri="{FF2B5EF4-FFF2-40B4-BE49-F238E27FC236}">
                  <a16:creationId xmlns:a16="http://schemas.microsoft.com/office/drawing/2014/main" id="{86855767-3213-DE4E-AA41-1BE91CB1FB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21056" y="4490288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8" name="Oval 11">
              <a:extLst>
                <a:ext uri="{FF2B5EF4-FFF2-40B4-BE49-F238E27FC236}">
                  <a16:creationId xmlns:a16="http://schemas.microsoft.com/office/drawing/2014/main" id="{157B1916-E16B-5F40-B596-5F514B2D2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871" y="4171720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59" name="Oval 12">
              <a:extLst>
                <a:ext uri="{FF2B5EF4-FFF2-40B4-BE49-F238E27FC236}">
                  <a16:creationId xmlns:a16="http://schemas.microsoft.com/office/drawing/2014/main" id="{6AD1D2AB-90F1-A04C-BFCA-B6D877AB1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017" y="5564253"/>
              <a:ext cx="361324" cy="361324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532A67A3-6C20-EC4D-9858-5D9B0A7D64C2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6008207" y="3544296"/>
              <a:ext cx="359948" cy="1792513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1568F11-0C24-3F48-A48E-588F43F6A270}"/>
              </a:ext>
            </a:extLst>
          </p:cNvPr>
          <p:cNvSpPr/>
          <p:nvPr/>
        </p:nvSpPr>
        <p:spPr>
          <a:xfrm>
            <a:off x="5221179" y="1310646"/>
            <a:ext cx="832279" cy="369332"/>
          </a:xfrm>
          <a:prstGeom prst="rect">
            <a:avLst/>
          </a:prstGeom>
          <a:solidFill>
            <a:schemeClr val="accent2"/>
          </a:solidFill>
        </p:spPr>
        <p:txBody>
          <a:bodyPr wrap="none" rIns="91440">
            <a:spAutoFit/>
          </a:bodyPr>
          <a:lstStyle/>
          <a:p>
            <a:r>
              <a:rPr lang="el-GR" i="1" dirty="0">
                <a:latin typeface="Times New Roman" charset="0"/>
              </a:rPr>
              <a:t>η</a:t>
            </a:r>
            <a:r>
              <a:rPr lang="en-US" dirty="0">
                <a:latin typeface="Times New Roman" charset="0"/>
                <a:ea typeface="Times New Roman"/>
              </a:rPr>
              <a:t> = 0.2</a:t>
            </a:r>
            <a:endParaRPr lang="en-US" baseline="-2500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1240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7439DA21-FEE4-0A42-ACA6-1AF15D718A5F}"/>
              </a:ext>
            </a:extLst>
          </p:cNvPr>
          <p:cNvSpPr/>
          <p:nvPr/>
        </p:nvSpPr>
        <p:spPr>
          <a:xfrm>
            <a:off x="6267634" y="779771"/>
            <a:ext cx="1545680" cy="2769989"/>
          </a:xfrm>
          <a:prstGeom prst="rect">
            <a:avLst/>
          </a:prstGeom>
          <a:solidFill>
            <a:schemeClr val="accent2"/>
          </a:solidFill>
        </p:spPr>
        <p:txBody>
          <a:bodyPr wrap="none" rIns="0" bIns="0">
            <a:spAutoFit/>
          </a:bodyPr>
          <a:lstStyle/>
          <a:p>
            <a:r>
              <a:rPr lang="en-US" i="1" dirty="0">
                <a:latin typeface="Times New Roman" charset="0"/>
                <a:cs typeface="Times New Roman"/>
              </a:rPr>
              <a:t>from iteration 2</a:t>
            </a:r>
            <a:br>
              <a:rPr lang="en-US" i="1" u="sng" baseline="-25000" dirty="0">
                <a:latin typeface="Times New Roman" charset="0"/>
                <a:cs typeface="Times New Roman"/>
              </a:rPr>
            </a:br>
            <a:endParaRPr lang="en-US" i="1" u="sng" baseline="-25000" dirty="0">
              <a:latin typeface="Times New Roman" charset="0"/>
              <a:cs typeface="Times New Roman"/>
            </a:endParaRP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1½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is-IS" dirty="0">
                <a:latin typeface="Calibri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3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d3</a:t>
            </a:r>
            <a:r>
              <a:rPr lang="en-US" dirty="0">
                <a:latin typeface="Times New Roman" charset="0"/>
                <a:cs typeface="Times New Roman"/>
              </a:rPr>
              <a:t>) = 4</a:t>
            </a:r>
          </a:p>
          <a:p>
            <a:r>
              <a:rPr lang="en-US" i="1" dirty="0">
                <a:latin typeface="Times New Roman" charset="0"/>
                <a:cs typeface="Times New Roman" charset="0"/>
              </a:rPr>
              <a:t>V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dirty="0">
                <a:latin typeface="Calibri"/>
              </a:rPr>
              <a:t>d5</a:t>
            </a:r>
            <a:r>
              <a:rPr lang="en-US" dirty="0">
                <a:latin typeface="Times New Roman" charset="0"/>
                <a:cs typeface="Times New Roman" charset="0"/>
              </a:rPr>
              <a:t>) = 4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m14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m23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m32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d5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m52</a:t>
            </a:r>
          </a:p>
        </p:txBody>
      </p:sp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1676400" y="206678"/>
            <a:ext cx="8839200" cy="47468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Iteration 3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1"/>
          </p:nvPr>
        </p:nvSpPr>
        <p:spPr>
          <a:xfrm>
            <a:off x="7591576" y="839570"/>
            <a:ext cx="4430699" cy="5352747"/>
          </a:xfr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cs typeface="Times New Roman"/>
              </a:rPr>
              <a:t>) = 100 + 3 = 103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charset="0"/>
                <a:cs typeface="Times New Roman"/>
              </a:rPr>
              <a:t>) = 1 + </a:t>
            </a:r>
            <a:r>
              <a:rPr lang="mr-IN" sz="1800" dirty="0">
                <a:latin typeface="Times New Roman" charset="0"/>
                <a:cs typeface="Times New Roman"/>
              </a:rPr>
              <a:t>½(</a:t>
            </a:r>
            <a:r>
              <a:rPr lang="en-US" sz="1800" dirty="0">
                <a:latin typeface="Times New Roman" charset="0"/>
                <a:cs typeface="Times New Roman"/>
              </a:rPr>
              <a:t>1½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dirty="0">
                <a:latin typeface="Times New Roman" charset="0"/>
                <a:cs typeface="Times New Roman"/>
              </a:rPr>
              <a:t> + </a:t>
            </a:r>
            <a:r>
              <a:rPr lang="mr-IN" sz="1800" dirty="0">
                <a:latin typeface="Times New Roman" charset="0"/>
                <a:cs typeface="Times New Roman"/>
              </a:rPr>
              <a:t>½(0</a:t>
            </a:r>
            <a:r>
              <a:rPr lang="en-US" sz="1800" dirty="0">
                <a:latin typeface="Times New Roman" charset="0"/>
                <a:cs typeface="Times New Roman"/>
              </a:rPr>
              <a:t>) = 1</a:t>
            </a:r>
            <a:r>
              <a:rPr lang="en-US" sz="1800" baseline="30000" dirty="0">
                <a:latin typeface="Times New Roman" charset="0"/>
                <a:cs typeface="Times New Roman"/>
              </a:rPr>
              <a:t>3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4</a:t>
            </a:r>
            <a:endParaRPr lang="en-US" sz="1800" dirty="0">
              <a:latin typeface="Times New Roman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1</a:t>
            </a:r>
            <a:r>
              <a:rPr lang="en-US" sz="1800" baseline="30000" dirty="0">
                <a:latin typeface="Times New Roman" charset="0"/>
                <a:cs typeface="Times New Roman"/>
              </a:rPr>
              <a:t>3</a:t>
            </a:r>
            <a:r>
              <a:rPr lang="en-US" sz="1800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4</a:t>
            </a:r>
            <a:r>
              <a:rPr lang="en-US" sz="1800" dirty="0">
                <a:latin typeface="Times New Roman" charset="0"/>
                <a:cs typeface="Times New Roman"/>
              </a:rPr>
              <a:t>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1</a:t>
            </a:r>
            <a:r>
              <a:rPr lang="en-US" sz="1800" baseline="30000" dirty="0">
                <a:latin typeface="Times New Roman" panose="02020603050405020304" pitchFamily="18" charset="0"/>
                <a:cs typeface="Times New Roman"/>
              </a:rPr>
              <a:t>3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/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4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–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1½ = ¼ </a:t>
            </a:r>
            <a:br>
              <a:rPr lang="en-US" sz="1800" baseline="-25000" dirty="0">
                <a:latin typeface="Times New Roman" panose="02020603050405020304" pitchFamily="18" charset="0"/>
                <a:cs typeface="Times New Roman"/>
              </a:rPr>
            </a:br>
            <a:endParaRPr lang="en-US" sz="1800" baseline="-25000" dirty="0">
              <a:latin typeface="Times New Roman" panose="02020603050405020304" pitchFamily="18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cs-CZ" sz="1800" dirty="0">
                <a:latin typeface="Calibri" charset="0"/>
                <a:cs typeface="Times New Roman"/>
              </a:rPr>
              <a:t>m21</a:t>
            </a:r>
            <a:r>
              <a:rPr lang="en-US" sz="1800" dirty="0">
                <a:latin typeface="Times New Roman" charset="0"/>
                <a:cs typeface="Times New Roman"/>
              </a:rPr>
              <a:t>) = 100 + 1</a:t>
            </a:r>
            <a:r>
              <a:rPr lang="en-US" sz="1800" baseline="30000" dirty="0">
                <a:latin typeface="Times New Roman" charset="0"/>
                <a:cs typeface="Times New Roman"/>
              </a:rPr>
              <a:t>3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4</a:t>
            </a:r>
            <a:r>
              <a:rPr lang="en-US" sz="1800" dirty="0">
                <a:latin typeface="Times New Roman" charset="0"/>
                <a:cs typeface="Times New Roman"/>
              </a:rPr>
              <a:t> = 101</a:t>
            </a:r>
            <a:r>
              <a:rPr lang="en-US" sz="1800" baseline="30000" dirty="0">
                <a:latin typeface="Times New Roman" charset="0"/>
                <a:cs typeface="Times New Roman"/>
              </a:rPr>
              <a:t>3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4</a:t>
            </a:r>
            <a:endParaRPr lang="en-US" sz="1800" dirty="0">
              <a:latin typeface="Times New Roman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1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.8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4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.2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4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5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5;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 5 – 3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en-US" sz="1800" dirty="0">
                <a:latin typeface="Times New Roman" charset="0"/>
                <a:cs typeface="Times New Roman"/>
              </a:rPr>
              <a:t>) = 1 + 5 = 6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ru-RU" sz="1800" dirty="0">
                <a:latin typeface="Calibri" charset="0"/>
                <a:cs typeface="Times New Roman"/>
              </a:rPr>
              <a:t>m34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6;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      6 – 4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en-US" sz="1800" dirty="0">
                <a:latin typeface="Times New Roman" charset="0"/>
                <a:cs typeface="Times New Roman"/>
              </a:rPr>
              <a:t>) = 1 + 5 = 6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m54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6;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      6 – 4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7713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r </a:t>
            </a:r>
            <a:r>
              <a:rPr lang="en-US" sz="1800" dirty="0">
                <a:latin typeface="Times New Roman" charset="0"/>
                <a:cs typeface="Times New Roman"/>
              </a:rPr>
              <a:t>= max(¼ ,2, 2, 2) = 2</a:t>
            </a:r>
            <a:endParaRPr lang="en-US" sz="1800" i="1" dirty="0">
              <a:latin typeface="Times New Roman" charset="0"/>
              <a:cs typeface="Times New Roman"/>
            </a:endParaRPr>
          </a:p>
        </p:txBody>
      </p:sp>
      <p:sp>
        <p:nvSpPr>
          <p:cNvPr id="51202" name="Content Placeholder 4"/>
          <p:cNvSpPr>
            <a:spLocks noGrp="1"/>
          </p:cNvSpPr>
          <p:nvPr>
            <p:ph sz="half" idx="2"/>
          </p:nvPr>
        </p:nvSpPr>
        <p:spPr>
          <a:xfrm>
            <a:off x="206477" y="695004"/>
            <a:ext cx="5840086" cy="5923038"/>
          </a:xfrm>
        </p:spPr>
        <p:txBody>
          <a:bodyPr/>
          <a:lstStyle/>
          <a:p>
            <a:pPr marL="0" indent="-3175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VI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baseline="-25000" dirty="0">
                <a:latin typeface="Times New Roman" charset="0"/>
                <a:cs typeface="Times New Roman"/>
              </a:rPr>
              <a:t>0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i="1" baseline="-25000" dirty="0">
                <a:latin typeface="Times New Roman" charset="0"/>
                <a:cs typeface="Times New Roman"/>
              </a:rPr>
              <a:t>g</a:t>
            </a:r>
            <a:r>
              <a:rPr lang="en-US" sz="1800" i="1" dirty="0">
                <a:cs typeface="Times New Roman"/>
              </a:rPr>
              <a:t>,V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</a:t>
            </a:r>
            <a:r>
              <a:rPr lang="en-US" sz="1800" i="1" dirty="0"/>
              <a:t> </a:t>
            </a:r>
            <a:r>
              <a:rPr lang="en-US" sz="1800" i="1" dirty="0" err="1"/>
              <a:t>η</a:t>
            </a:r>
            <a:r>
              <a:rPr lang="en-US" sz="1800" dirty="0"/>
              <a:t>)	</a:t>
            </a:r>
            <a:endParaRPr lang="en-US" sz="1800" dirty="0">
              <a:latin typeface="Calibri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</a:t>
            </a:r>
            <a:r>
              <a:rPr lang="en-US" sz="1800" i="1" dirty="0">
                <a:cs typeface="Times New Roman"/>
              </a:rPr>
              <a:t>V </a:t>
            </a:r>
            <a:r>
              <a:rPr lang="en-US" sz="1800" dirty="0"/>
              <a:t>←</a:t>
            </a:r>
            <a:r>
              <a:rPr lang="en-US" sz="1800" i="1" dirty="0">
                <a:cs typeface="Times New Roman"/>
              </a:rPr>
              <a:t> V</a:t>
            </a:r>
            <a:r>
              <a:rPr lang="en-US" sz="1800" baseline="-25000" dirty="0">
                <a:cs typeface="Times New Roman"/>
              </a:rPr>
              <a:t>0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π ← ∅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loop</a:t>
            </a:r>
          </a:p>
          <a:p>
            <a:pPr marL="452438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r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 max{</a:t>
            </a: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| </a:t>
            </a:r>
            <a:r>
              <a:rPr lang="en-US" sz="1800" i="1" dirty="0">
                <a:latin typeface="Times New Roman" charset="0"/>
                <a:ea typeface="Times New Roman"/>
              </a:rPr>
              <a:t>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∖</a:t>
            </a:r>
            <a:r>
              <a:rPr lang="en-US" sz="1800" baseline="-25000" dirty="0"/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g</a:t>
            </a:r>
            <a:r>
              <a:rPr lang="en-US" sz="1800" dirty="0">
                <a:latin typeface="Times New Roman" charset="0"/>
                <a:ea typeface="Times New Roman"/>
              </a:rPr>
              <a:t>}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if </a:t>
            </a:r>
            <a:r>
              <a:rPr lang="en-US" sz="1800" i="1" dirty="0"/>
              <a:t>r</a:t>
            </a:r>
            <a:r>
              <a:rPr lang="en-US" sz="1800" dirty="0">
                <a:latin typeface="Times New Roman" charset="0"/>
                <a:ea typeface="Times New Roman"/>
              </a:rPr>
              <a:t> ≤ </a:t>
            </a:r>
            <a:r>
              <a:rPr lang="el-GR" sz="1800" i="1" dirty="0"/>
              <a:t>η</a:t>
            </a:r>
            <a:r>
              <a:rPr lang="en-US" sz="1800" dirty="0">
                <a:latin typeface="Times New Roman" charset="0"/>
                <a:ea typeface="Times New Roman"/>
              </a:rPr>
              <a:t> then return π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endParaRPr lang="en-US" sz="1800" i="1" baseline="-25000" dirty="0">
              <a:latin typeface="Times New Roman" charset="0"/>
              <a:ea typeface="Times New Roman"/>
            </a:endParaRPr>
          </a:p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π(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69AE00F-A925-134A-9E2B-CDDBFAB68571}"/>
              </a:ext>
            </a:extLst>
          </p:cNvPr>
          <p:cNvGrpSpPr/>
          <p:nvPr/>
        </p:nvGrpSpPr>
        <p:grpSpPr>
          <a:xfrm>
            <a:off x="4632953" y="3610939"/>
            <a:ext cx="3196180" cy="2991740"/>
            <a:chOff x="4748703" y="3610939"/>
            <a:chExt cx="3196180" cy="2991740"/>
          </a:xfrm>
        </p:grpSpPr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6CA430BF-3BCB-E74D-8307-0675FDA32BB9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31761" y="2781344"/>
              <a:ext cx="612062" cy="227125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1" name="Text Box 11">
              <a:extLst>
                <a:ext uri="{FF2B5EF4-FFF2-40B4-BE49-F238E27FC236}">
                  <a16:creationId xmlns:a16="http://schemas.microsoft.com/office/drawing/2014/main" id="{3E7A47B4-C04A-1347-8968-42BDA604C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002" y="5999841"/>
              <a:ext cx="839974" cy="55399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A7839C2E-5AAA-F54D-8C2C-B010827AB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921" y="4127485"/>
              <a:ext cx="1997317" cy="14176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D88AA55A-4927-9D45-AB06-BE3046153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463" y="3924768"/>
              <a:ext cx="1426114" cy="205502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4" name="Arc 133">
              <a:extLst>
                <a:ext uri="{FF2B5EF4-FFF2-40B4-BE49-F238E27FC236}">
                  <a16:creationId xmlns:a16="http://schemas.microsoft.com/office/drawing/2014/main" id="{601C3D22-E891-A046-B457-F43500EC0069}"/>
                </a:ext>
              </a:extLst>
            </p:cNvPr>
            <p:cNvSpPr/>
            <p:nvPr/>
          </p:nvSpPr>
          <p:spPr bwMode="auto">
            <a:xfrm>
              <a:off x="6515959" y="4052209"/>
              <a:ext cx="90331" cy="178153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EE4BBCED-69ED-514B-94CB-139AE5EAE0D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100614" y="4538410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6" name="Freeform 31">
              <a:extLst>
                <a:ext uri="{FF2B5EF4-FFF2-40B4-BE49-F238E27FC236}">
                  <a16:creationId xmlns:a16="http://schemas.microsoft.com/office/drawing/2014/main" id="{A0F44596-2686-D547-9DA8-EEAF99BEFA49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408847" y="3996394"/>
              <a:ext cx="186486" cy="1609316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68ED28BE-149D-3244-8161-48969A34F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151" y="4393973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8" name="Oval 11">
              <a:extLst>
                <a:ext uri="{FF2B5EF4-FFF2-40B4-BE49-F238E27FC236}">
                  <a16:creationId xmlns:a16="http://schemas.microsoft.com/office/drawing/2014/main" id="{CB38EBFB-B6BC-9646-B912-CFE0C894F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4040311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9" name="Freeform 18">
              <a:extLst>
                <a:ext uri="{FF2B5EF4-FFF2-40B4-BE49-F238E27FC236}">
                  <a16:creationId xmlns:a16="http://schemas.microsoft.com/office/drawing/2014/main" id="{C29450C6-8E08-4044-8767-31DEB6C94F84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282540" y="5717178"/>
              <a:ext cx="1795511" cy="194454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0" name="Oval 11">
              <a:extLst>
                <a:ext uri="{FF2B5EF4-FFF2-40B4-BE49-F238E27FC236}">
                  <a16:creationId xmlns:a16="http://schemas.microsoft.com/office/drawing/2014/main" id="{1FCEA431-D50B-CD47-8BFA-B11905770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3559" y="3669066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41" name="Text Box 11">
              <a:extLst>
                <a:ext uri="{FF2B5EF4-FFF2-40B4-BE49-F238E27FC236}">
                  <a16:creationId xmlns:a16="http://schemas.microsoft.com/office/drawing/2014/main" id="{5D7BFEA2-385E-5044-8071-C5080110B9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4422" y="3821426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42" name="Text Box 11">
              <a:extLst>
                <a:ext uri="{FF2B5EF4-FFF2-40B4-BE49-F238E27FC236}">
                  <a16:creationId xmlns:a16="http://schemas.microsoft.com/office/drawing/2014/main" id="{1AA31A53-577E-7F4B-A697-1477F5A42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3730" y="4799445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43" name="Text Box 11">
              <a:extLst>
                <a:ext uri="{FF2B5EF4-FFF2-40B4-BE49-F238E27FC236}">
                  <a16:creationId xmlns:a16="http://schemas.microsoft.com/office/drawing/2014/main" id="{CEC50228-87A6-CD47-B6EF-D5D9F53AB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7261" y="4793160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144" name="Text Box 11">
              <a:extLst>
                <a:ext uri="{FF2B5EF4-FFF2-40B4-BE49-F238E27FC236}">
                  <a16:creationId xmlns:a16="http://schemas.microsoft.com/office/drawing/2014/main" id="{D87444A4-5C0B-C048-82B2-1D5E8AF00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3328" y="5532340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45" name="Text Box 11">
              <a:extLst>
                <a:ext uri="{FF2B5EF4-FFF2-40B4-BE49-F238E27FC236}">
                  <a16:creationId xmlns:a16="http://schemas.microsoft.com/office/drawing/2014/main" id="{957B8822-ACB5-7B4A-8BBC-D867EF9B9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2641" y="3797731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46" name="Text Box 11">
              <a:extLst>
                <a:ext uri="{FF2B5EF4-FFF2-40B4-BE49-F238E27FC236}">
                  <a16:creationId xmlns:a16="http://schemas.microsoft.com/office/drawing/2014/main" id="{61D95B01-DA28-694F-B8E3-6F4F0CB4D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0895" y="420618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47" name="Text Box 11">
              <a:extLst>
                <a:ext uri="{FF2B5EF4-FFF2-40B4-BE49-F238E27FC236}">
                  <a16:creationId xmlns:a16="http://schemas.microsoft.com/office/drawing/2014/main" id="{98BBB036-EF8E-5E4C-8516-A85C773C2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2884" y="5834057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48" name="Text Box 11">
              <a:extLst>
                <a:ext uri="{FF2B5EF4-FFF2-40B4-BE49-F238E27FC236}">
                  <a16:creationId xmlns:a16="http://schemas.microsoft.com/office/drawing/2014/main" id="{097BBE92-C1EA-7647-AC71-32F43260F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556" y="595815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49" name="Oval 12">
              <a:extLst>
                <a:ext uri="{FF2B5EF4-FFF2-40B4-BE49-F238E27FC236}">
                  <a16:creationId xmlns:a16="http://schemas.microsoft.com/office/drawing/2014/main" id="{1037A1AF-44CB-F446-AA39-B8CB82386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5477946"/>
              <a:ext cx="361324" cy="361324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50" name="Text Box 13">
              <a:extLst>
                <a:ext uri="{FF2B5EF4-FFF2-40B4-BE49-F238E27FC236}">
                  <a16:creationId xmlns:a16="http://schemas.microsoft.com/office/drawing/2014/main" id="{75403322-6921-464B-85C8-4766A03E5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8703" y="6048681"/>
              <a:ext cx="618759" cy="55399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1" name="Freeform 6">
              <a:extLst>
                <a:ext uri="{FF2B5EF4-FFF2-40B4-BE49-F238E27FC236}">
                  <a16:creationId xmlns:a16="http://schemas.microsoft.com/office/drawing/2014/main" id="{D00633BD-E965-8D47-A65E-B531420ED2B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200140" y="4399486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52" name="Curved Connector 151">
              <a:extLst>
                <a:ext uri="{FF2B5EF4-FFF2-40B4-BE49-F238E27FC236}">
                  <a16:creationId xmlns:a16="http://schemas.microsoft.com/office/drawing/2014/main" id="{AB6DE080-16A6-8141-A6D2-A7F0BEAE00A0}"/>
                </a:ext>
              </a:extLst>
            </p:cNvPr>
            <p:cNvCxnSpPr/>
            <p:nvPr/>
          </p:nvCxnSpPr>
          <p:spPr>
            <a:xfrm flipH="1">
              <a:off x="5141997" y="5658608"/>
              <a:ext cx="180662" cy="180662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rgbClr val="20995D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Arc 152">
              <a:extLst>
                <a:ext uri="{FF2B5EF4-FFF2-40B4-BE49-F238E27FC236}">
                  <a16:creationId xmlns:a16="http://schemas.microsoft.com/office/drawing/2014/main" id="{4E3BC42A-5D33-E640-BE5C-FFD9921C7D3F}"/>
                </a:ext>
              </a:extLst>
            </p:cNvPr>
            <p:cNvSpPr/>
            <p:nvPr/>
          </p:nvSpPr>
          <p:spPr bwMode="auto">
            <a:xfrm rot="356928">
              <a:off x="5329250" y="5582975"/>
              <a:ext cx="289811" cy="2898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5" name="Freeform 31">
              <a:extLst>
                <a:ext uri="{FF2B5EF4-FFF2-40B4-BE49-F238E27FC236}">
                  <a16:creationId xmlns:a16="http://schemas.microsoft.com/office/drawing/2014/main" id="{464FA2A9-4ABD-964B-841E-59EC96B15326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410721" y="4026392"/>
              <a:ext cx="425783" cy="1678167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6" name="Freeform 40">
              <a:extLst>
                <a:ext uri="{FF2B5EF4-FFF2-40B4-BE49-F238E27FC236}">
                  <a16:creationId xmlns:a16="http://schemas.microsoft.com/office/drawing/2014/main" id="{7B4A0359-C1A2-244B-BFEF-4019E42873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21056" y="4490288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7" name="Oval 11">
              <a:extLst>
                <a:ext uri="{FF2B5EF4-FFF2-40B4-BE49-F238E27FC236}">
                  <a16:creationId xmlns:a16="http://schemas.microsoft.com/office/drawing/2014/main" id="{09002A38-2D6D-2747-B23E-3B9BE4F13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871" y="4171720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58" name="Oval 12">
              <a:extLst>
                <a:ext uri="{FF2B5EF4-FFF2-40B4-BE49-F238E27FC236}">
                  <a16:creationId xmlns:a16="http://schemas.microsoft.com/office/drawing/2014/main" id="{8C866088-FFEB-6840-844B-4EE013E6A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017" y="5564253"/>
              <a:ext cx="361324" cy="361324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AE20557D-094A-ED40-9565-4A4D218F7453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6008207" y="3544296"/>
              <a:ext cx="359948" cy="1792513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39" name="Freeform 18">
            <a:extLst>
              <a:ext uri="{FF2B5EF4-FFF2-40B4-BE49-F238E27FC236}">
                <a16:creationId xmlns:a16="http://schemas.microsoft.com/office/drawing/2014/main" id="{D7734543-4D11-354B-B279-D8378FA7BB5B}"/>
              </a:ext>
            </a:extLst>
          </p:cNvPr>
          <p:cNvSpPr>
            <a:spLocks/>
          </p:cNvSpPr>
          <p:nvPr/>
        </p:nvSpPr>
        <p:spPr bwMode="auto">
          <a:xfrm rot="11097626" flipV="1">
            <a:off x="5195296" y="5469846"/>
            <a:ext cx="1795511" cy="194454"/>
          </a:xfrm>
          <a:custGeom>
            <a:avLst/>
            <a:gdLst>
              <a:gd name="T0" fmla="*/ 0 w 1592"/>
              <a:gd name="T1" fmla="*/ 2147483647 h 113"/>
              <a:gd name="T2" fmla="*/ 2147483647 w 1592"/>
              <a:gd name="T3" fmla="*/ 2147483647 h 113"/>
              <a:gd name="T4" fmla="*/ 2147483647 w 1592"/>
              <a:gd name="T5" fmla="*/ 2147483647 h 113"/>
              <a:gd name="T6" fmla="*/ 0 60000 65536"/>
              <a:gd name="T7" fmla="*/ 0 60000 65536"/>
              <a:gd name="T8" fmla="*/ 0 60000 65536"/>
              <a:gd name="T9" fmla="*/ 0 w 1592"/>
              <a:gd name="T10" fmla="*/ 0 h 113"/>
              <a:gd name="T11" fmla="*/ 1592 w 1592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2" h="113">
                <a:moveTo>
                  <a:pt x="0" y="113"/>
                </a:moveTo>
                <a:cubicBezTo>
                  <a:pt x="255" y="57"/>
                  <a:pt x="511" y="2"/>
                  <a:pt x="776" y="1"/>
                </a:cubicBezTo>
                <a:cubicBezTo>
                  <a:pt x="1041" y="0"/>
                  <a:pt x="1316" y="52"/>
                  <a:pt x="1592" y="105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901917-CB2A-AE43-908A-5915626C972E}"/>
              </a:ext>
            </a:extLst>
          </p:cNvPr>
          <p:cNvSpPr/>
          <p:nvPr/>
        </p:nvSpPr>
        <p:spPr>
          <a:xfrm>
            <a:off x="5221179" y="1310646"/>
            <a:ext cx="832279" cy="369332"/>
          </a:xfrm>
          <a:prstGeom prst="rect">
            <a:avLst/>
          </a:prstGeom>
          <a:solidFill>
            <a:schemeClr val="accent2"/>
          </a:solidFill>
        </p:spPr>
        <p:txBody>
          <a:bodyPr wrap="none" rIns="91440">
            <a:spAutoFit/>
          </a:bodyPr>
          <a:lstStyle/>
          <a:p>
            <a:r>
              <a:rPr lang="el-GR" i="1" dirty="0">
                <a:latin typeface="Times New Roman" charset="0"/>
              </a:rPr>
              <a:t>η</a:t>
            </a:r>
            <a:r>
              <a:rPr lang="en-US" dirty="0">
                <a:latin typeface="Times New Roman" charset="0"/>
                <a:ea typeface="Times New Roman"/>
              </a:rPr>
              <a:t> = 0.2</a:t>
            </a:r>
            <a:endParaRPr lang="en-US" baseline="-2500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9511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4"/>
          <p:cNvSpPr>
            <a:spLocks noGrp="1"/>
          </p:cNvSpPr>
          <p:nvPr>
            <p:ph sz="half" idx="1"/>
          </p:nvPr>
        </p:nvSpPr>
        <p:spPr>
          <a:xfrm>
            <a:off x="7591576" y="839570"/>
            <a:ext cx="4443523" cy="5445080"/>
          </a:xfr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cs typeface="Times New Roman"/>
              </a:rPr>
              <a:t>) = 100 + 5 = 105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 1 + </a:t>
            </a:r>
            <a:r>
              <a:rPr lang="mr-IN" sz="1800" dirty="0">
                <a:latin typeface="Times New Roman" charset="0"/>
                <a:cs typeface="Times New Roman"/>
              </a:rPr>
              <a:t>½(</a:t>
            </a:r>
            <a:r>
              <a:rPr lang="en-US" sz="1800" dirty="0">
                <a:latin typeface="Times New Roman" charset="0"/>
                <a:cs typeface="Times New Roman"/>
              </a:rPr>
              <a:t>1</a:t>
            </a:r>
            <a:r>
              <a:rPr lang="en-US" sz="1800" baseline="30000" dirty="0">
                <a:latin typeface="Times New Roman" charset="0"/>
                <a:cs typeface="Times New Roman"/>
              </a:rPr>
              <a:t>3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4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dirty="0">
                <a:latin typeface="Times New Roman" charset="0"/>
                <a:cs typeface="Times New Roman"/>
              </a:rPr>
              <a:t> + </a:t>
            </a:r>
            <a:r>
              <a:rPr lang="mr-IN" sz="1800" dirty="0">
                <a:latin typeface="Times New Roman" charset="0"/>
                <a:cs typeface="Times New Roman"/>
              </a:rPr>
              <a:t>½(0)</a:t>
            </a:r>
            <a:r>
              <a:rPr lang="en-US" sz="1800" dirty="0">
                <a:latin typeface="Times New Roman" charset="0"/>
                <a:cs typeface="Times New Roman"/>
              </a:rPr>
              <a:t> = 1</a:t>
            </a:r>
            <a:r>
              <a:rPr lang="en-US" sz="1800" baseline="30000" dirty="0">
                <a:latin typeface="Times New Roman" charset="0"/>
                <a:cs typeface="Times New Roman"/>
              </a:rPr>
              <a:t>7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8</a:t>
            </a:r>
            <a:endParaRPr lang="en-US" sz="1800" dirty="0">
              <a:latin typeface="Times New Roman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1</a:t>
            </a:r>
            <a:r>
              <a:rPr lang="en-US" sz="1800" baseline="30000" dirty="0">
                <a:latin typeface="Times New Roman" charset="0"/>
                <a:cs typeface="Times New Roman"/>
              </a:rPr>
              <a:t>7</a:t>
            </a:r>
            <a:r>
              <a:rPr lang="en-US" sz="1800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8</a:t>
            </a:r>
            <a:r>
              <a:rPr lang="en-US" sz="1800" dirty="0">
                <a:latin typeface="Times New Roman" charset="0"/>
                <a:cs typeface="Times New Roman"/>
              </a:rPr>
              <a:t>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1</a:t>
            </a:r>
            <a:r>
              <a:rPr lang="en-US" sz="1800" baseline="30000" dirty="0">
                <a:latin typeface="Times New Roman" panose="02020603050405020304" pitchFamily="18" charset="0"/>
                <a:cs typeface="Times New Roman"/>
              </a:rPr>
              <a:t>7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/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8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–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n-US" sz="1800" baseline="30000" dirty="0">
                <a:latin typeface="Times New Roman" panose="02020603050405020304" pitchFamily="18" charset="0"/>
                <a:cs typeface="Times New Roman"/>
              </a:rPr>
              <a:t>3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/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= </a:t>
            </a:r>
            <a:r>
              <a:rPr lang="en-US" sz="1800" baseline="30000" dirty="0"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/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8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cs-CZ" sz="1800" dirty="0">
                <a:latin typeface="Calibri" charset="0"/>
                <a:cs typeface="Times New Roman"/>
              </a:rPr>
              <a:t>m21</a:t>
            </a:r>
            <a:r>
              <a:rPr lang="en-US" sz="1800" dirty="0">
                <a:latin typeface="Times New Roman" charset="0"/>
                <a:cs typeface="Times New Roman"/>
              </a:rPr>
              <a:t>) = 100 + 1</a:t>
            </a:r>
            <a:r>
              <a:rPr lang="en-US" sz="1800" baseline="30000" dirty="0">
                <a:latin typeface="Times New Roman" charset="0"/>
                <a:cs typeface="Times New Roman"/>
              </a:rPr>
              <a:t>7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8</a:t>
            </a:r>
            <a:r>
              <a:rPr lang="en-US" sz="1800" dirty="0">
                <a:latin typeface="Times New Roman" charset="0"/>
                <a:cs typeface="Times New Roman"/>
              </a:rPr>
              <a:t> = 101</a:t>
            </a:r>
            <a:r>
              <a:rPr lang="en-US" sz="1800" baseline="30000" dirty="0">
                <a:latin typeface="Times New Roman" charset="0"/>
                <a:cs typeface="Times New Roman"/>
              </a:rPr>
              <a:t>7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8</a:t>
            </a:r>
            <a:endParaRPr lang="en-US" sz="1800" dirty="0">
              <a:latin typeface="Times New Roman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1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.8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6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.2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6</a:t>
            </a:r>
            <a:r>
              <a:rPr lang="mr-IN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7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7;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       7 – 5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en-US" sz="1800" dirty="0">
                <a:latin typeface="Times New Roman" charset="0"/>
                <a:cs typeface="Times New Roman"/>
              </a:rPr>
              <a:t>) = 1 + 7 = 8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ru-RU" sz="1800" dirty="0">
                <a:latin typeface="Calibri" charset="0"/>
                <a:cs typeface="Times New Roman"/>
              </a:rPr>
              <a:t>m34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8;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      8 – 6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en-US" sz="1800" dirty="0">
                <a:latin typeface="Times New Roman" charset="0"/>
                <a:cs typeface="Times New Roman"/>
              </a:rPr>
              <a:t>) = 1 + 7 = 8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m54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8;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      8 – 6 = 2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r </a:t>
            </a:r>
            <a:r>
              <a:rPr lang="en-US" sz="1800" dirty="0">
                <a:latin typeface="Times New Roman" charset="0"/>
                <a:cs typeface="Times New Roman"/>
              </a:rPr>
              <a:t>= max(</a:t>
            </a:r>
            <a:r>
              <a:rPr lang="en-US" sz="1800" baseline="30000" dirty="0">
                <a:latin typeface="Times New Roman" charset="0"/>
                <a:cs typeface="Times New Roman"/>
              </a:rPr>
              <a:t>1</a:t>
            </a:r>
            <a:r>
              <a:rPr lang="en-US" sz="1800" i="1" dirty="0">
                <a:latin typeface="Times New Roman" charset="0"/>
                <a:cs typeface="Times New Roman"/>
              </a:rPr>
              <a:t>/</a:t>
            </a:r>
            <a:r>
              <a:rPr lang="en-US" sz="1800" baseline="-25000" dirty="0">
                <a:latin typeface="Times New Roman" charset="0"/>
                <a:cs typeface="Times New Roman"/>
              </a:rPr>
              <a:t>8 </a:t>
            </a:r>
            <a:r>
              <a:rPr lang="en-US" sz="1800" dirty="0">
                <a:latin typeface="Times New Roman" charset="0"/>
                <a:cs typeface="Times New Roman"/>
              </a:rPr>
              <a:t>, 2, 2, 2) = 2</a:t>
            </a:r>
            <a:endParaRPr lang="en-US" sz="1800" i="1" dirty="0">
              <a:latin typeface="Times New Roman" charset="0"/>
              <a:cs typeface="Times New Roman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6AE01A1-EEE4-3E4E-BC99-F2D341FF74C4}"/>
              </a:ext>
            </a:extLst>
          </p:cNvPr>
          <p:cNvSpPr/>
          <p:nvPr/>
        </p:nvSpPr>
        <p:spPr>
          <a:xfrm>
            <a:off x="6267634" y="779771"/>
            <a:ext cx="1545680" cy="2769989"/>
          </a:xfrm>
          <a:prstGeom prst="rect">
            <a:avLst/>
          </a:prstGeom>
          <a:solidFill>
            <a:schemeClr val="accent2"/>
          </a:solidFill>
        </p:spPr>
        <p:txBody>
          <a:bodyPr wrap="none" rIns="0">
            <a:spAutoFit/>
          </a:bodyPr>
          <a:lstStyle/>
          <a:p>
            <a:r>
              <a:rPr lang="en-US" i="1" dirty="0">
                <a:latin typeface="Times New Roman" charset="0"/>
                <a:cs typeface="Times New Roman"/>
              </a:rPr>
              <a:t>from iteration 3</a:t>
            </a:r>
            <a:br>
              <a:rPr lang="en-US" i="1" u="sng" baseline="-25000" dirty="0">
                <a:latin typeface="Times New Roman" charset="0"/>
                <a:cs typeface="Times New Roman"/>
              </a:rPr>
            </a:br>
            <a:endParaRPr lang="en-US" i="1" u="sng" baseline="-25000" dirty="0">
              <a:latin typeface="Times New Roman" charset="0"/>
              <a:cs typeface="Times New Roman"/>
            </a:endParaRP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1</a:t>
            </a:r>
            <a:r>
              <a:rPr lang="en-US" baseline="30000" dirty="0">
                <a:latin typeface="Times New Roman" charset="0"/>
                <a:cs typeface="Times New Roman"/>
              </a:rPr>
              <a:t>3</a:t>
            </a:r>
            <a:r>
              <a:rPr lang="en-US" dirty="0">
                <a:latin typeface="Times New Roman" charset="0"/>
                <a:cs typeface="Times New Roman"/>
              </a:rPr>
              <a:t>/</a:t>
            </a:r>
            <a:r>
              <a:rPr lang="en-US" baseline="-25000" dirty="0">
                <a:latin typeface="Times New Roman" charset="0"/>
                <a:cs typeface="Times New Roman"/>
              </a:rPr>
              <a:t>4</a:t>
            </a:r>
            <a:endParaRPr lang="en-US" dirty="0">
              <a:latin typeface="Times New Roman" charset="0"/>
              <a:cs typeface="Times New Roman"/>
            </a:endParaRP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is-IS" dirty="0">
                <a:latin typeface="Calibri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5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d3</a:t>
            </a:r>
            <a:r>
              <a:rPr lang="en-US" dirty="0">
                <a:latin typeface="Times New Roman" charset="0"/>
                <a:cs typeface="Times New Roman"/>
              </a:rPr>
              <a:t>) = 6</a:t>
            </a:r>
          </a:p>
          <a:p>
            <a:r>
              <a:rPr lang="en-US" i="1" dirty="0">
                <a:latin typeface="Times New Roman" charset="0"/>
                <a:cs typeface="Times New Roman" charset="0"/>
              </a:rPr>
              <a:t>V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dirty="0">
                <a:latin typeface="Calibri"/>
              </a:rPr>
              <a:t>d5</a:t>
            </a:r>
            <a:r>
              <a:rPr lang="en-US" dirty="0">
                <a:latin typeface="Times New Roman" charset="0"/>
                <a:cs typeface="Times New Roman" charset="0"/>
              </a:rPr>
              <a:t>) = 6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m14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m23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m32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d5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>
                <a:latin typeface="Calibri" charset="0"/>
                <a:cs typeface="Times New Roman"/>
              </a:rPr>
              <a:t>m52</a:t>
            </a:r>
          </a:p>
        </p:txBody>
      </p:sp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1676400" y="206678"/>
            <a:ext cx="8839200" cy="47468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Iteration 4</a:t>
            </a:r>
          </a:p>
        </p:txBody>
      </p:sp>
      <p:sp>
        <p:nvSpPr>
          <p:cNvPr id="51202" name="Content Placeholder 4"/>
          <p:cNvSpPr>
            <a:spLocks noGrp="1"/>
          </p:cNvSpPr>
          <p:nvPr>
            <p:ph sz="half" idx="2"/>
          </p:nvPr>
        </p:nvSpPr>
        <p:spPr>
          <a:xfrm>
            <a:off x="206477" y="695004"/>
            <a:ext cx="5840086" cy="5923038"/>
          </a:xfrm>
        </p:spPr>
        <p:txBody>
          <a:bodyPr/>
          <a:lstStyle/>
          <a:p>
            <a:pPr marL="0" indent="-3175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VI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baseline="-25000" dirty="0">
                <a:latin typeface="Times New Roman" charset="0"/>
                <a:cs typeface="Times New Roman"/>
              </a:rPr>
              <a:t>0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i="1" baseline="-25000" dirty="0">
                <a:latin typeface="Times New Roman" charset="0"/>
                <a:cs typeface="Times New Roman"/>
              </a:rPr>
              <a:t>g</a:t>
            </a:r>
            <a:r>
              <a:rPr lang="en-US" sz="1800" i="1" dirty="0">
                <a:cs typeface="Times New Roman"/>
              </a:rPr>
              <a:t>,V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</a:t>
            </a:r>
            <a:r>
              <a:rPr lang="en-US" sz="1800" i="1" dirty="0"/>
              <a:t> </a:t>
            </a:r>
            <a:r>
              <a:rPr lang="en-US" sz="1800" i="1" dirty="0" err="1"/>
              <a:t>η</a:t>
            </a:r>
            <a:r>
              <a:rPr lang="en-US" sz="1800" dirty="0"/>
              <a:t>)	</a:t>
            </a:r>
            <a:endParaRPr lang="en-US" sz="1800" dirty="0">
              <a:latin typeface="Calibri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</a:t>
            </a:r>
            <a:r>
              <a:rPr lang="en-US" sz="1800" i="1" dirty="0">
                <a:cs typeface="Times New Roman"/>
              </a:rPr>
              <a:t>V </a:t>
            </a:r>
            <a:r>
              <a:rPr lang="en-US" sz="1800" dirty="0"/>
              <a:t>←</a:t>
            </a:r>
            <a:r>
              <a:rPr lang="en-US" sz="1800" i="1" dirty="0">
                <a:cs typeface="Times New Roman"/>
              </a:rPr>
              <a:t> V</a:t>
            </a:r>
            <a:r>
              <a:rPr lang="en-US" sz="1800" baseline="-25000" dirty="0">
                <a:cs typeface="Times New Roman"/>
              </a:rPr>
              <a:t>0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π ← ∅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loop</a:t>
            </a:r>
          </a:p>
          <a:p>
            <a:pPr marL="452438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r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 max{</a:t>
            </a: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| </a:t>
            </a:r>
            <a:r>
              <a:rPr lang="en-US" sz="1800" i="1" dirty="0">
                <a:latin typeface="Times New Roman" charset="0"/>
                <a:ea typeface="Times New Roman"/>
              </a:rPr>
              <a:t>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∖</a:t>
            </a:r>
            <a:r>
              <a:rPr lang="en-US" sz="1800" baseline="-25000" dirty="0"/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g</a:t>
            </a:r>
            <a:r>
              <a:rPr lang="en-US" sz="1800" dirty="0">
                <a:latin typeface="Times New Roman" charset="0"/>
                <a:ea typeface="Times New Roman"/>
              </a:rPr>
              <a:t>}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if </a:t>
            </a:r>
            <a:r>
              <a:rPr lang="en-US" sz="1800" i="1" dirty="0"/>
              <a:t>r</a:t>
            </a:r>
            <a:r>
              <a:rPr lang="en-US" sz="1800" dirty="0">
                <a:latin typeface="Times New Roman" charset="0"/>
                <a:ea typeface="Times New Roman"/>
              </a:rPr>
              <a:t> ≤ </a:t>
            </a:r>
            <a:r>
              <a:rPr lang="el-GR" sz="1800" i="1" dirty="0"/>
              <a:t>η</a:t>
            </a:r>
            <a:r>
              <a:rPr lang="en-US" sz="1800" dirty="0">
                <a:latin typeface="Times New Roman" charset="0"/>
                <a:ea typeface="Times New Roman"/>
              </a:rPr>
              <a:t> then return π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endParaRPr lang="en-US" sz="1800" i="1" baseline="-25000" dirty="0">
              <a:latin typeface="Times New Roman" charset="0"/>
              <a:ea typeface="Times New Roman"/>
            </a:endParaRPr>
          </a:p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π(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D8B2635B-DE92-354E-8889-92B39B0B10B4}"/>
              </a:ext>
            </a:extLst>
          </p:cNvPr>
          <p:cNvSpPr txBox="1">
            <a:spLocks/>
          </p:cNvSpPr>
          <p:nvPr/>
        </p:nvSpPr>
        <p:spPr bwMode="auto">
          <a:xfrm>
            <a:off x="240821" y="5268987"/>
            <a:ext cx="4224450" cy="1313180"/>
          </a:xfrm>
          <a:prstGeom prst="rect">
            <a:avLst/>
          </a:prstGeom>
          <a:solidFill>
            <a:srgbClr val="CFFAA3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300"/>
              </a:spcBef>
              <a:buSzPct val="110000"/>
              <a:buFont typeface="System Font Regular"/>
              <a:buNone/>
            </a:pPr>
            <a:r>
              <a:rPr lang="en-US" sz="1800" b="1" kern="0" dirty="0"/>
              <a:t>Poll: </a:t>
            </a:r>
            <a:r>
              <a:rPr lang="en-US" sz="1800" kern="0" dirty="0"/>
              <a:t>How many iterations until termination?</a:t>
            </a:r>
            <a:endParaRPr lang="en-US" sz="1800" kern="0" baseline="-25000" dirty="0"/>
          </a:p>
          <a:p>
            <a:pPr marL="0" lvl="1" indent="0">
              <a:spcBef>
                <a:spcPts val="300"/>
              </a:spcBef>
              <a:buSzPct val="110000"/>
              <a:buNone/>
            </a:pPr>
            <a:r>
              <a:rPr lang="en-US" sz="1800" kern="0" dirty="0"/>
              <a:t>A.  </a:t>
            </a:r>
            <a:r>
              <a:rPr lang="en-US" sz="1800" i="1" kern="0" dirty="0" err="1"/>
              <a:t>i</a:t>
            </a:r>
            <a:r>
              <a:rPr lang="en-US" sz="1800" kern="0" dirty="0"/>
              <a:t> ≤ 10		    D.  40 &lt; </a:t>
            </a:r>
            <a:r>
              <a:rPr lang="en-US" sz="1800" i="1" kern="0" dirty="0" err="1"/>
              <a:t>i</a:t>
            </a:r>
            <a:r>
              <a:rPr lang="en-US" sz="1800" i="1" kern="0" dirty="0"/>
              <a:t> </a:t>
            </a:r>
            <a:r>
              <a:rPr lang="en-US" sz="1800" kern="0" dirty="0"/>
              <a:t>≤ 80</a:t>
            </a:r>
          </a:p>
          <a:p>
            <a:pPr marL="0" lvl="1" indent="0">
              <a:spcBef>
                <a:spcPts val="300"/>
              </a:spcBef>
              <a:buSzPct val="110000"/>
              <a:buNone/>
            </a:pPr>
            <a:r>
              <a:rPr lang="en-US" sz="1800" kern="0" dirty="0"/>
              <a:t>B.  10 &lt; </a:t>
            </a:r>
            <a:r>
              <a:rPr lang="en-US" sz="1800" i="1" kern="0" dirty="0" err="1"/>
              <a:t>i</a:t>
            </a:r>
            <a:r>
              <a:rPr lang="en-US" sz="1800" i="1" kern="0" dirty="0"/>
              <a:t> </a:t>
            </a:r>
            <a:r>
              <a:rPr lang="en-US" sz="1800" kern="0" dirty="0"/>
              <a:t>≤ 20 	    E.  80 &lt; </a:t>
            </a:r>
            <a:r>
              <a:rPr lang="en-US" sz="1800" i="1" kern="0" dirty="0" err="1"/>
              <a:t>i</a:t>
            </a:r>
            <a:r>
              <a:rPr lang="en-US" sz="1800" i="1" kern="0" dirty="0"/>
              <a:t> </a:t>
            </a:r>
            <a:r>
              <a:rPr lang="en-US" sz="1800" kern="0" dirty="0"/>
              <a:t>≤ 160</a:t>
            </a:r>
          </a:p>
          <a:p>
            <a:pPr marL="0" lvl="1" indent="0">
              <a:spcBef>
                <a:spcPts val="300"/>
              </a:spcBef>
              <a:buSzPct val="110000"/>
              <a:buNone/>
            </a:pPr>
            <a:r>
              <a:rPr lang="en-US" sz="1800" kern="0" dirty="0"/>
              <a:t>C.  20 &lt; </a:t>
            </a:r>
            <a:r>
              <a:rPr lang="en-US" sz="1800" i="1" kern="0" dirty="0" err="1"/>
              <a:t>i</a:t>
            </a:r>
            <a:r>
              <a:rPr lang="en-US" sz="1800" i="1" kern="0" dirty="0"/>
              <a:t> </a:t>
            </a:r>
            <a:r>
              <a:rPr lang="en-US" sz="1800" kern="0" dirty="0"/>
              <a:t>≤ 40	    F.  160 &lt; </a:t>
            </a:r>
            <a:r>
              <a:rPr lang="en-US" sz="1800" i="1" kern="0" dirty="0" err="1"/>
              <a:t>i</a:t>
            </a:r>
            <a:endParaRPr lang="en-US" sz="1800" kern="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AC8C33-60EC-A045-A50C-69629568C8FA}"/>
              </a:ext>
            </a:extLst>
          </p:cNvPr>
          <p:cNvGrpSpPr/>
          <p:nvPr/>
        </p:nvGrpSpPr>
        <p:grpSpPr>
          <a:xfrm>
            <a:off x="4632953" y="3610939"/>
            <a:ext cx="3196180" cy="2991740"/>
            <a:chOff x="4748703" y="3610939"/>
            <a:chExt cx="3196180" cy="2991740"/>
          </a:xfrm>
        </p:grpSpPr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37FD8F87-3FE2-A746-AD4F-90F369833C83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31761" y="2781344"/>
              <a:ext cx="612062" cy="227125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1" name="Text Box 11">
              <a:extLst>
                <a:ext uri="{FF2B5EF4-FFF2-40B4-BE49-F238E27FC236}">
                  <a16:creationId xmlns:a16="http://schemas.microsoft.com/office/drawing/2014/main" id="{71BA9253-4727-F344-96ED-9EDD74476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002" y="5999841"/>
              <a:ext cx="839974" cy="55399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7CCAFA9C-EA4F-C74D-BC90-A8232B0F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921" y="4127485"/>
              <a:ext cx="1997317" cy="14176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7248C01F-7EF5-F24A-BEEE-64556641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463" y="3924768"/>
              <a:ext cx="1426114" cy="205502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278AD43C-2EEC-D84A-BBEC-A9F72BCD081E}"/>
                </a:ext>
              </a:extLst>
            </p:cNvPr>
            <p:cNvSpPr/>
            <p:nvPr/>
          </p:nvSpPr>
          <p:spPr bwMode="auto">
            <a:xfrm>
              <a:off x="6515959" y="4052209"/>
              <a:ext cx="90331" cy="178153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BD70E609-9C54-D447-845E-287E68AB530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100614" y="4538410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0041715A-4F0B-AB4B-8CB4-6580AF518BE3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408847" y="3996394"/>
              <a:ext cx="186486" cy="1609316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06A67BCE-721A-6E48-A10A-1AAB7368A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151" y="4393973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89699DA3-E1F8-844B-A647-83DECB0E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4040311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DEF6109F-0BCF-154D-8F75-3CD7B915D7DB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282540" y="5717178"/>
              <a:ext cx="1795511" cy="194454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Oval 11">
              <a:extLst>
                <a:ext uri="{FF2B5EF4-FFF2-40B4-BE49-F238E27FC236}">
                  <a16:creationId xmlns:a16="http://schemas.microsoft.com/office/drawing/2014/main" id="{2E723C39-5194-E84A-B382-E38E09BC9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3559" y="3669066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58F6F5C7-0229-724B-ACC8-67E64AE5E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4422" y="3821426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2" name="Text Box 11">
              <a:extLst>
                <a:ext uri="{FF2B5EF4-FFF2-40B4-BE49-F238E27FC236}">
                  <a16:creationId xmlns:a16="http://schemas.microsoft.com/office/drawing/2014/main" id="{C55286BA-7D9D-764C-8BA8-5032A47EB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3730" y="4799445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3" name="Text Box 11">
              <a:extLst>
                <a:ext uri="{FF2B5EF4-FFF2-40B4-BE49-F238E27FC236}">
                  <a16:creationId xmlns:a16="http://schemas.microsoft.com/office/drawing/2014/main" id="{0EE4D427-7233-BA42-A265-74F572EF7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7261" y="4793160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4" name="Text Box 11">
              <a:extLst>
                <a:ext uri="{FF2B5EF4-FFF2-40B4-BE49-F238E27FC236}">
                  <a16:creationId xmlns:a16="http://schemas.microsoft.com/office/drawing/2014/main" id="{2E37D534-8922-C04D-BD9F-F3AE3F4DD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3328" y="5532340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5" name="Text Box 11">
              <a:extLst>
                <a:ext uri="{FF2B5EF4-FFF2-40B4-BE49-F238E27FC236}">
                  <a16:creationId xmlns:a16="http://schemas.microsoft.com/office/drawing/2014/main" id="{0ADC744E-4C2D-4D47-8D90-BF7368308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2641" y="3797731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D2E675B0-A28F-BB41-8E3A-5E3356457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0895" y="420618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CEB7FF62-CE71-CD48-9B65-30F712CEC9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2884" y="5834057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58" name="Text Box 11">
              <a:extLst>
                <a:ext uri="{FF2B5EF4-FFF2-40B4-BE49-F238E27FC236}">
                  <a16:creationId xmlns:a16="http://schemas.microsoft.com/office/drawing/2014/main" id="{D2FD5F6D-56B6-1241-BCF5-2D06327A0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556" y="595815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59" name="Oval 12">
              <a:extLst>
                <a:ext uri="{FF2B5EF4-FFF2-40B4-BE49-F238E27FC236}">
                  <a16:creationId xmlns:a16="http://schemas.microsoft.com/office/drawing/2014/main" id="{2EEAB69D-A5C8-5343-9BC4-CDB54E0BB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5477946"/>
              <a:ext cx="361324" cy="361324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FE6EC81C-78F8-3946-BD4D-4F0568EC9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8703" y="6048681"/>
              <a:ext cx="618759" cy="55399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CCBA576A-5A8F-C547-B6E1-4EF971D62DE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200140" y="4399486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2" name="Curved Connector 61">
              <a:extLst>
                <a:ext uri="{FF2B5EF4-FFF2-40B4-BE49-F238E27FC236}">
                  <a16:creationId xmlns:a16="http://schemas.microsoft.com/office/drawing/2014/main" id="{15F333B5-503D-D54A-BFEF-A2E1D9D614F5}"/>
                </a:ext>
              </a:extLst>
            </p:cNvPr>
            <p:cNvCxnSpPr/>
            <p:nvPr/>
          </p:nvCxnSpPr>
          <p:spPr>
            <a:xfrm flipH="1">
              <a:off x="5141997" y="5658608"/>
              <a:ext cx="180662" cy="180662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rgbClr val="20995D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50C8FD78-07C0-EC4D-A731-D19765980E5B}"/>
                </a:ext>
              </a:extLst>
            </p:cNvPr>
            <p:cNvSpPr/>
            <p:nvPr/>
          </p:nvSpPr>
          <p:spPr bwMode="auto">
            <a:xfrm rot="356928">
              <a:off x="5329250" y="5582975"/>
              <a:ext cx="289811" cy="2898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06F42DD3-DA33-8742-8479-7216135FADDA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410721" y="4026392"/>
              <a:ext cx="425783" cy="1678167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9211E074-9A44-E047-9AF4-D54A192782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21056" y="4490288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7" name="Oval 11">
              <a:extLst>
                <a:ext uri="{FF2B5EF4-FFF2-40B4-BE49-F238E27FC236}">
                  <a16:creationId xmlns:a16="http://schemas.microsoft.com/office/drawing/2014/main" id="{8EED5579-6A3F-F341-8E8D-B335B3D6E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871" y="4171720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68" name="Oval 12">
              <a:extLst>
                <a:ext uri="{FF2B5EF4-FFF2-40B4-BE49-F238E27FC236}">
                  <a16:creationId xmlns:a16="http://schemas.microsoft.com/office/drawing/2014/main" id="{62A2978C-3DDC-FD4B-9F4A-930EC4797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017" y="5564253"/>
              <a:ext cx="361324" cy="361324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42B788A-D171-BC43-8494-2639A9CBE09B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6008207" y="3544296"/>
              <a:ext cx="359948" cy="1792513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70" name="Freeform 18">
            <a:extLst>
              <a:ext uri="{FF2B5EF4-FFF2-40B4-BE49-F238E27FC236}">
                <a16:creationId xmlns:a16="http://schemas.microsoft.com/office/drawing/2014/main" id="{67D0D0D0-702C-2A42-BF8E-41E69090950C}"/>
              </a:ext>
            </a:extLst>
          </p:cNvPr>
          <p:cNvSpPr>
            <a:spLocks/>
          </p:cNvSpPr>
          <p:nvPr/>
        </p:nvSpPr>
        <p:spPr bwMode="auto">
          <a:xfrm rot="11097626" flipV="1">
            <a:off x="5195296" y="5469846"/>
            <a:ext cx="1795511" cy="194454"/>
          </a:xfrm>
          <a:custGeom>
            <a:avLst/>
            <a:gdLst>
              <a:gd name="T0" fmla="*/ 0 w 1592"/>
              <a:gd name="T1" fmla="*/ 2147483647 h 113"/>
              <a:gd name="T2" fmla="*/ 2147483647 w 1592"/>
              <a:gd name="T3" fmla="*/ 2147483647 h 113"/>
              <a:gd name="T4" fmla="*/ 2147483647 w 1592"/>
              <a:gd name="T5" fmla="*/ 2147483647 h 113"/>
              <a:gd name="T6" fmla="*/ 0 60000 65536"/>
              <a:gd name="T7" fmla="*/ 0 60000 65536"/>
              <a:gd name="T8" fmla="*/ 0 60000 65536"/>
              <a:gd name="T9" fmla="*/ 0 w 1592"/>
              <a:gd name="T10" fmla="*/ 0 h 113"/>
              <a:gd name="T11" fmla="*/ 1592 w 1592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2" h="113">
                <a:moveTo>
                  <a:pt x="0" y="113"/>
                </a:moveTo>
                <a:cubicBezTo>
                  <a:pt x="255" y="57"/>
                  <a:pt x="511" y="2"/>
                  <a:pt x="776" y="1"/>
                </a:cubicBezTo>
                <a:cubicBezTo>
                  <a:pt x="1041" y="0"/>
                  <a:pt x="1316" y="52"/>
                  <a:pt x="1592" y="105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397D5E5-8132-4543-8769-B573F215D7C9}"/>
              </a:ext>
            </a:extLst>
          </p:cNvPr>
          <p:cNvSpPr/>
          <p:nvPr/>
        </p:nvSpPr>
        <p:spPr>
          <a:xfrm>
            <a:off x="5221179" y="1310646"/>
            <a:ext cx="832279" cy="369332"/>
          </a:xfrm>
          <a:prstGeom prst="rect">
            <a:avLst/>
          </a:prstGeom>
          <a:solidFill>
            <a:schemeClr val="accent2"/>
          </a:solidFill>
        </p:spPr>
        <p:txBody>
          <a:bodyPr wrap="none" rIns="91440">
            <a:spAutoFit/>
          </a:bodyPr>
          <a:lstStyle/>
          <a:p>
            <a:r>
              <a:rPr lang="el-GR" i="1" dirty="0">
                <a:latin typeface="Times New Roman" charset="0"/>
              </a:rPr>
              <a:t>η</a:t>
            </a:r>
            <a:r>
              <a:rPr lang="en-US" dirty="0">
                <a:latin typeface="Times New Roman" charset="0"/>
                <a:ea typeface="Times New Roman"/>
              </a:rPr>
              <a:t> = 0.2</a:t>
            </a:r>
            <a:endParaRPr lang="en-US" baseline="-2500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9740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1676400" y="206678"/>
            <a:ext cx="8839200" cy="47468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Iteration 1, with a better </a:t>
            </a:r>
            <a:r>
              <a:rPr lang="en-US" i="1" dirty="0">
                <a:cs typeface="Times New Roman"/>
              </a:rPr>
              <a:t>V</a:t>
            </a:r>
            <a:r>
              <a:rPr lang="en-US" baseline="-25000" dirty="0">
                <a:cs typeface="Times New Roman"/>
              </a:rPr>
              <a:t>0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1"/>
          </p:nvPr>
        </p:nvSpPr>
        <p:spPr>
          <a:xfrm>
            <a:off x="7591576" y="839570"/>
            <a:ext cx="4473660" cy="5675913"/>
          </a:xfr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cs typeface="Times New Roman"/>
              </a:rPr>
              <a:t>) = 100 + 101 = 201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charset="0"/>
                <a:cs typeface="Times New Roman"/>
              </a:rPr>
              <a:t>) = 1 + </a:t>
            </a:r>
            <a:r>
              <a:rPr lang="mr-IN" sz="1800" dirty="0">
                <a:latin typeface="Times New Roman" charset="0"/>
                <a:cs typeface="Times New Roman"/>
              </a:rPr>
              <a:t>½(0)</a:t>
            </a:r>
            <a:r>
              <a:rPr lang="en-US" sz="1800" dirty="0">
                <a:latin typeface="Times New Roman" charset="0"/>
                <a:cs typeface="Times New Roman"/>
              </a:rPr>
              <a:t> + </a:t>
            </a:r>
            <a:r>
              <a:rPr lang="mr-IN" sz="1800" dirty="0">
                <a:latin typeface="Times New Roman" charset="0"/>
                <a:cs typeface="Times New Roman"/>
              </a:rPr>
              <a:t>½(</a:t>
            </a:r>
            <a:r>
              <a:rPr lang="en-US" sz="1800" dirty="0">
                <a:latin typeface="Times New Roman" charset="0"/>
                <a:cs typeface="Times New Roman"/>
              </a:rPr>
              <a:t>2) = 2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2;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;       2 – 2 = 0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cs-CZ" sz="1800" dirty="0">
                <a:latin typeface="Calibri" charset="0"/>
                <a:cs typeface="Times New Roman"/>
              </a:rPr>
              <a:t>m21</a:t>
            </a:r>
            <a:r>
              <a:rPr lang="en-US" sz="1800" dirty="0">
                <a:latin typeface="Times New Roman" charset="0"/>
                <a:cs typeface="Times New Roman"/>
              </a:rPr>
              <a:t>) = 100 + 2 = 102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is-IS" sz="1800" dirty="0">
                <a:latin typeface="Calibri"/>
              </a:rPr>
              <a:t>d2</a:t>
            </a:r>
            <a:r>
              <a:rPr lang="is-I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cs typeface="Times New Roman"/>
              </a:rPr>
              <a:t>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1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.8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10</a:t>
            </a:r>
            <a:r>
              <a:rPr lang="mr-IN" sz="1800" dirty="0">
                <a:latin typeface="Times New Roman" charset="0"/>
                <a:cs typeface="Times New Roman"/>
              </a:rPr>
              <a:t>0)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+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.2</a:t>
            </a:r>
            <a:r>
              <a:rPr lang="mr-IN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</a:rPr>
              <a:t>10</a:t>
            </a:r>
            <a:r>
              <a:rPr lang="mr-IN" sz="1800" dirty="0">
                <a:latin typeface="Times New Roman" charset="0"/>
                <a:cs typeface="Times New Roman"/>
              </a:rPr>
              <a:t>0)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=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101</a:t>
            </a:r>
          </a:p>
          <a:p>
            <a:pPr lvl="1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101;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m23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101 – 101 = 0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m32</a:t>
            </a:r>
            <a:r>
              <a:rPr lang="en-US" sz="1800" dirty="0">
                <a:latin typeface="Times New Roman" charset="0"/>
                <a:cs typeface="Times New Roman"/>
              </a:rPr>
              <a:t>) = 1 + 101 = 102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ru-RU" sz="1800" dirty="0">
                <a:latin typeface="Calibri" charset="0"/>
                <a:cs typeface="Times New Roman"/>
              </a:rPr>
              <a:t>m34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100;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d3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m34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100 – 100 = 0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m52</a:t>
            </a:r>
            <a:r>
              <a:rPr lang="en-US" sz="1800" dirty="0">
                <a:latin typeface="Times New Roman" charset="0"/>
                <a:cs typeface="Times New Roman"/>
              </a:rPr>
              <a:t>) = 1 + 101 = 102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m54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100;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d5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is-IS" sz="1800" dirty="0">
                <a:latin typeface="Calibri" charset="0"/>
                <a:cs typeface="Times New Roman"/>
              </a:rPr>
              <a:t>m54</a:t>
            </a:r>
            <a:r>
              <a:rPr lang="is-IS" sz="1800" dirty="0">
                <a:latin typeface="Times New Roman" panose="02020603050405020304" pitchFamily="18" charset="0"/>
                <a:cs typeface="Times New Roman"/>
              </a:rPr>
              <a:t>;  100 – 100 = 0</a:t>
            </a:r>
            <a:br>
              <a:rPr lang="en-US" sz="1800" baseline="-25000" dirty="0">
                <a:latin typeface="Calibri" charset="0"/>
                <a:cs typeface="Times New Roman"/>
              </a:rPr>
            </a:br>
            <a:endParaRPr lang="en-US" sz="1800" baseline="-25000" dirty="0">
              <a:latin typeface="Calibri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r </a:t>
            </a:r>
            <a:r>
              <a:rPr lang="en-US" sz="1800" dirty="0">
                <a:latin typeface="Times New Roman" charset="0"/>
                <a:cs typeface="Times New Roman"/>
              </a:rPr>
              <a:t>= max(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0, 0, 0,</a:t>
            </a:r>
            <a:r>
              <a:rPr lang="en-US" sz="1800" baseline="-25000" dirty="0"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0) = 0 &lt; </a:t>
            </a:r>
            <a:r>
              <a:rPr lang="en-US" sz="1800" i="1" dirty="0" err="1">
                <a:latin typeface="Times New Roman" charset="0"/>
                <a:cs typeface="Times New Roman"/>
              </a:rPr>
              <a:t>η</a:t>
            </a:r>
            <a:endParaRPr lang="en-US" sz="1800" i="1" dirty="0">
              <a:latin typeface="Times New Roman" charset="0"/>
              <a:cs typeface="Times New Roman"/>
            </a:endParaRPr>
          </a:p>
          <a:p>
            <a:pPr marL="746125" lvl="1" indent="-341313">
              <a:buNone/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VI</a:t>
            </a:r>
            <a:r>
              <a:rPr lang="en-US" sz="1800" dirty="0">
                <a:latin typeface="Times New Roman" charset="0"/>
                <a:cs typeface="Times New Roman"/>
              </a:rPr>
              <a:t> returns π</a:t>
            </a:r>
          </a:p>
        </p:txBody>
      </p:sp>
      <p:sp>
        <p:nvSpPr>
          <p:cNvPr id="51202" name="Content Placeholder 4"/>
          <p:cNvSpPr>
            <a:spLocks noGrp="1"/>
          </p:cNvSpPr>
          <p:nvPr>
            <p:ph sz="half" idx="2"/>
          </p:nvPr>
        </p:nvSpPr>
        <p:spPr>
          <a:xfrm>
            <a:off x="206477" y="695004"/>
            <a:ext cx="5840086" cy="5923038"/>
          </a:xfrm>
        </p:spPr>
        <p:txBody>
          <a:bodyPr/>
          <a:lstStyle/>
          <a:p>
            <a:pPr marL="0" indent="-3175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VI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dirty="0">
                <a:latin typeface="Times New Roman" charset="0"/>
                <a:cs typeface="Times New Roman"/>
                <a:sym typeface="Symbol" charset="0"/>
              </a:rPr>
              <a:t>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baseline="-25000" dirty="0">
                <a:latin typeface="Times New Roman" charset="0"/>
                <a:cs typeface="Times New Roman"/>
              </a:rPr>
              <a:t>0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i="1" dirty="0">
                <a:latin typeface="Times New Roman" charset="0"/>
                <a:cs typeface="Times New Roman"/>
              </a:rPr>
              <a:t> S</a:t>
            </a:r>
            <a:r>
              <a:rPr lang="en-US" sz="1800" i="1" baseline="-25000" dirty="0">
                <a:latin typeface="Times New Roman" charset="0"/>
                <a:cs typeface="Times New Roman"/>
              </a:rPr>
              <a:t>g</a:t>
            </a:r>
            <a:r>
              <a:rPr lang="en-US" sz="1800" i="1" dirty="0">
                <a:cs typeface="Times New Roman"/>
              </a:rPr>
              <a:t>,V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</a:t>
            </a:r>
            <a:r>
              <a:rPr lang="en-US" sz="1800" i="1" dirty="0"/>
              <a:t> </a:t>
            </a:r>
            <a:r>
              <a:rPr lang="en-US" sz="1800" i="1" dirty="0" err="1"/>
              <a:t>η</a:t>
            </a:r>
            <a:r>
              <a:rPr lang="en-US" sz="1800" dirty="0"/>
              <a:t>)	</a:t>
            </a:r>
            <a:endParaRPr lang="en-US" sz="1800" dirty="0">
              <a:latin typeface="Calibri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</a:t>
            </a:r>
            <a:r>
              <a:rPr lang="en-US" sz="1800" i="1" dirty="0">
                <a:cs typeface="Times New Roman"/>
              </a:rPr>
              <a:t>V </a:t>
            </a:r>
            <a:r>
              <a:rPr lang="en-US" sz="1800" dirty="0"/>
              <a:t>←</a:t>
            </a:r>
            <a:r>
              <a:rPr lang="en-US" sz="1800" i="1" dirty="0">
                <a:cs typeface="Times New Roman"/>
              </a:rPr>
              <a:t> V</a:t>
            </a:r>
            <a:r>
              <a:rPr lang="en-US" sz="1800" baseline="-25000" dirty="0">
                <a:cs typeface="Times New Roman"/>
              </a:rPr>
              <a:t>0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/>
              <a:t>global π ← ∅</a:t>
            </a:r>
            <a:endParaRPr lang="en-US" sz="1800" dirty="0">
              <a:cs typeface="Times New Roman"/>
            </a:endParaRPr>
          </a:p>
          <a:p>
            <a:pPr marL="236538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loop</a:t>
            </a:r>
          </a:p>
          <a:p>
            <a:pPr marL="452438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r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 max{</a:t>
            </a: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| </a:t>
            </a:r>
            <a:r>
              <a:rPr lang="en-US" sz="1800" i="1" dirty="0">
                <a:latin typeface="Times New Roman" charset="0"/>
                <a:ea typeface="Times New Roman"/>
              </a:rPr>
              <a:t>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∖</a:t>
            </a:r>
            <a:r>
              <a:rPr lang="en-US" sz="1800" baseline="-25000" dirty="0"/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g</a:t>
            </a:r>
            <a:r>
              <a:rPr lang="en-US" sz="1800" dirty="0">
                <a:latin typeface="Times New Roman" charset="0"/>
                <a:ea typeface="Times New Roman"/>
              </a:rPr>
              <a:t>}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if </a:t>
            </a:r>
            <a:r>
              <a:rPr lang="en-US" sz="1800" i="1" dirty="0"/>
              <a:t>r</a:t>
            </a:r>
            <a:r>
              <a:rPr lang="en-US" sz="1800" dirty="0">
                <a:latin typeface="Times New Roman" charset="0"/>
                <a:ea typeface="Times New Roman"/>
              </a:rPr>
              <a:t> ≤ </a:t>
            </a:r>
            <a:r>
              <a:rPr lang="el-GR" sz="1800" i="1" dirty="0"/>
              <a:t>η</a:t>
            </a:r>
            <a:r>
              <a:rPr lang="en-US" sz="1800" dirty="0">
                <a:latin typeface="Times New Roman" charset="0"/>
                <a:ea typeface="Times New Roman"/>
              </a:rPr>
              <a:t> then return π</a:t>
            </a:r>
            <a:endParaRPr lang="en-US" sz="1800" baseline="-250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endParaRPr lang="en-US" sz="1800" i="1" baseline="-25000" dirty="0">
              <a:latin typeface="Times New Roman" charset="0"/>
              <a:ea typeface="Times New Roman"/>
            </a:endParaRPr>
          </a:p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π(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B15E8C-F014-B143-9446-F7E9C7D390FA}"/>
              </a:ext>
            </a:extLst>
          </p:cNvPr>
          <p:cNvSpPr/>
          <p:nvPr/>
        </p:nvSpPr>
        <p:spPr>
          <a:xfrm>
            <a:off x="6351519" y="964971"/>
            <a:ext cx="1383712" cy="1661993"/>
          </a:xfrm>
          <a:prstGeom prst="rect">
            <a:avLst/>
          </a:prstGeom>
          <a:solidFill>
            <a:schemeClr val="accent2"/>
          </a:solidFill>
        </p:spPr>
        <p:txBody>
          <a:bodyPr wrap="none" rIns="91440">
            <a:spAutoFit/>
          </a:bodyPr>
          <a:lstStyle/>
          <a:p>
            <a:r>
              <a:rPr lang="en-US" i="1" dirty="0">
                <a:latin typeface="Times New Roman" charset="0"/>
                <a:cs typeface="Times New Roman"/>
              </a:rPr>
              <a:t>initial values</a:t>
            </a:r>
            <a:endParaRPr lang="en-US" i="1" baseline="-25000" dirty="0">
              <a:latin typeface="Times New Roman" charset="0"/>
              <a:cs typeface="Times New Roman"/>
            </a:endParaRPr>
          </a:p>
          <a:p>
            <a:endParaRPr lang="en-US" i="1" baseline="-25000" dirty="0">
              <a:latin typeface="Times New Roman" charset="0"/>
              <a:cs typeface="Times New Roman"/>
            </a:endParaRP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) = 2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is-IS" dirty="0">
                <a:latin typeface="Calibri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) = 101</a:t>
            </a: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dirty="0">
                <a:latin typeface="Calibri"/>
              </a:rPr>
              <a:t>d3</a:t>
            </a:r>
            <a:r>
              <a:rPr lang="en-US" dirty="0">
                <a:latin typeface="Times New Roman" charset="0"/>
                <a:cs typeface="Times New Roman"/>
              </a:rPr>
              <a:t>) = 100</a:t>
            </a:r>
          </a:p>
          <a:p>
            <a:r>
              <a:rPr lang="en-US" i="1" dirty="0">
                <a:latin typeface="Times New Roman" charset="0"/>
                <a:cs typeface="Times New Roman" charset="0"/>
              </a:rPr>
              <a:t>V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dirty="0">
                <a:latin typeface="Calibri"/>
              </a:rPr>
              <a:t>d5</a:t>
            </a:r>
            <a:r>
              <a:rPr lang="en-US" dirty="0">
                <a:latin typeface="Times New Roman" charset="0"/>
                <a:cs typeface="Times New Roman" charset="0"/>
              </a:rPr>
              <a:t>) = 100</a:t>
            </a:r>
            <a:endParaRPr lang="en-US" sz="1400" baseline="-25000" dirty="0">
              <a:latin typeface="Calibri" charset="0"/>
              <a:cs typeface="Times New Roman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F3CDCB-2A30-CE48-BAA5-AD2A23A694BE}"/>
              </a:ext>
            </a:extLst>
          </p:cNvPr>
          <p:cNvGrpSpPr/>
          <p:nvPr/>
        </p:nvGrpSpPr>
        <p:grpSpPr>
          <a:xfrm>
            <a:off x="4632953" y="3610939"/>
            <a:ext cx="3196180" cy="2991740"/>
            <a:chOff x="4748703" y="3610939"/>
            <a:chExt cx="3196180" cy="2991740"/>
          </a:xfrm>
        </p:grpSpPr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FA31EB4E-1234-844B-982A-177F80FC4415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31761" y="2781344"/>
              <a:ext cx="612062" cy="227125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E7F4C53D-1C23-0848-BB5A-ABC0D6872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002" y="5999841"/>
              <a:ext cx="839974" cy="55399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0CAADF81-D468-284B-BD43-87A14E917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921" y="4127485"/>
              <a:ext cx="1997317" cy="14176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49E03D14-89A4-0646-A852-A287CC4F4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463" y="3924768"/>
              <a:ext cx="1426114" cy="205502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4E45439F-8B1C-3245-A929-3BD2FE1F17F9}"/>
                </a:ext>
              </a:extLst>
            </p:cNvPr>
            <p:cNvSpPr/>
            <p:nvPr/>
          </p:nvSpPr>
          <p:spPr bwMode="auto">
            <a:xfrm>
              <a:off x="6515959" y="4052209"/>
              <a:ext cx="90331" cy="178153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D88420EA-66C9-BD45-8980-F1ED402312F1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100614" y="4538410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AAE6733D-8085-A341-ABD7-1FA65D655236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408847" y="3996394"/>
              <a:ext cx="186486" cy="1609316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A2587574-01B8-D44D-887E-E29082C9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151" y="4393973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B6AA97B7-2661-AE4E-84AC-B9757E460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4040311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5DBD16C4-C018-354D-AC42-621176C97F2E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282540" y="5717178"/>
              <a:ext cx="1795511" cy="194454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Oval 11">
              <a:extLst>
                <a:ext uri="{FF2B5EF4-FFF2-40B4-BE49-F238E27FC236}">
                  <a16:creationId xmlns:a16="http://schemas.microsoft.com/office/drawing/2014/main" id="{D6FFB57E-1CF3-7C44-AB74-D8386E0AC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3559" y="3669066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52" name="Text Box 11">
              <a:extLst>
                <a:ext uri="{FF2B5EF4-FFF2-40B4-BE49-F238E27FC236}">
                  <a16:creationId xmlns:a16="http://schemas.microsoft.com/office/drawing/2014/main" id="{3479B0BF-CADE-9541-B52C-771463488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4422" y="3821426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3" name="Text Box 11">
              <a:extLst>
                <a:ext uri="{FF2B5EF4-FFF2-40B4-BE49-F238E27FC236}">
                  <a16:creationId xmlns:a16="http://schemas.microsoft.com/office/drawing/2014/main" id="{49508FC8-4BC1-8445-B07A-6CED6C1FB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3730" y="4799445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4" name="Text Box 11">
              <a:extLst>
                <a:ext uri="{FF2B5EF4-FFF2-40B4-BE49-F238E27FC236}">
                  <a16:creationId xmlns:a16="http://schemas.microsoft.com/office/drawing/2014/main" id="{4B13B18A-692A-0A43-B893-3C3A6B5E2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7261" y="4793160"/>
              <a:ext cx="6700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5" name="Text Box 11">
              <a:extLst>
                <a:ext uri="{FF2B5EF4-FFF2-40B4-BE49-F238E27FC236}">
                  <a16:creationId xmlns:a16="http://schemas.microsoft.com/office/drawing/2014/main" id="{47DC7687-ACB0-5C42-AEB8-4D43EB217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3328" y="5532340"/>
              <a:ext cx="4360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24F683E4-0407-5349-A14B-E2161A1CC9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2641" y="3797731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0095A1D6-92DD-814B-9579-4A905CFC4B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0895" y="420618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58" name="Text Box 11">
              <a:extLst>
                <a:ext uri="{FF2B5EF4-FFF2-40B4-BE49-F238E27FC236}">
                  <a16:creationId xmlns:a16="http://schemas.microsoft.com/office/drawing/2014/main" id="{7AE1C3ED-E5CA-E045-9E8E-AE5808F86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2884" y="5834057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59" name="Text Box 11">
              <a:extLst>
                <a:ext uri="{FF2B5EF4-FFF2-40B4-BE49-F238E27FC236}">
                  <a16:creationId xmlns:a16="http://schemas.microsoft.com/office/drawing/2014/main" id="{5BFC78C6-9179-6E4C-8A40-71EFE2101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556" y="5958155"/>
              <a:ext cx="29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AE6158CA-FEE2-444A-8720-DED4535C1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335" y="5477946"/>
              <a:ext cx="361324" cy="361324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1" name="Text Box 13">
              <a:extLst>
                <a:ext uri="{FF2B5EF4-FFF2-40B4-BE49-F238E27FC236}">
                  <a16:creationId xmlns:a16="http://schemas.microsoft.com/office/drawing/2014/main" id="{A2F5A456-FD5D-2E46-AFB4-D32175226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8703" y="6048681"/>
              <a:ext cx="618759" cy="55399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4FBEE7AB-BC1D-A24E-8B0B-FBECCC06F52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200140" y="4399486"/>
              <a:ext cx="190699" cy="1083973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3" name="Curved Connector 62">
              <a:extLst>
                <a:ext uri="{FF2B5EF4-FFF2-40B4-BE49-F238E27FC236}">
                  <a16:creationId xmlns:a16="http://schemas.microsoft.com/office/drawing/2014/main" id="{E2E9F266-DFA7-D24B-9C1B-11B1331D8322}"/>
                </a:ext>
              </a:extLst>
            </p:cNvPr>
            <p:cNvCxnSpPr/>
            <p:nvPr/>
          </p:nvCxnSpPr>
          <p:spPr>
            <a:xfrm flipH="1">
              <a:off x="5141997" y="5658608"/>
              <a:ext cx="180662" cy="180662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38100" cmpd="sng">
              <a:solidFill>
                <a:srgbClr val="20995D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50AD7DEF-88A2-544F-9C65-E59B364A929D}"/>
                </a:ext>
              </a:extLst>
            </p:cNvPr>
            <p:cNvSpPr/>
            <p:nvPr/>
          </p:nvSpPr>
          <p:spPr bwMode="auto">
            <a:xfrm rot="356928">
              <a:off x="5329250" y="5582975"/>
              <a:ext cx="289811" cy="2898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247FADD3-2965-7C41-94FF-ADD362ED9A93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410721" y="4026392"/>
              <a:ext cx="425783" cy="1678167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DD055643-F6AD-E042-9B89-EC1037A472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21056" y="4490288"/>
              <a:ext cx="86892" cy="1073936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7" name="Oval 11">
              <a:extLst>
                <a:ext uri="{FF2B5EF4-FFF2-40B4-BE49-F238E27FC236}">
                  <a16:creationId xmlns:a16="http://schemas.microsoft.com/office/drawing/2014/main" id="{4DAF431C-A38B-9C49-B542-E93AB8CCF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871" y="4171720"/>
              <a:ext cx="361324" cy="361324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98" name="Oval 12">
              <a:extLst>
                <a:ext uri="{FF2B5EF4-FFF2-40B4-BE49-F238E27FC236}">
                  <a16:creationId xmlns:a16="http://schemas.microsoft.com/office/drawing/2014/main" id="{092413BC-C473-2D4A-9E8A-BFDC98E58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017" y="5564253"/>
              <a:ext cx="361324" cy="361324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DA7D77FD-A8EC-6445-A2FF-27F25A10B257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6008207" y="3544296"/>
              <a:ext cx="359948" cy="1792513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100" name="Freeform 18">
            <a:extLst>
              <a:ext uri="{FF2B5EF4-FFF2-40B4-BE49-F238E27FC236}">
                <a16:creationId xmlns:a16="http://schemas.microsoft.com/office/drawing/2014/main" id="{43D748C1-5E04-CF47-BF19-A15D5CECFDCB}"/>
              </a:ext>
            </a:extLst>
          </p:cNvPr>
          <p:cNvSpPr>
            <a:spLocks/>
          </p:cNvSpPr>
          <p:nvPr/>
        </p:nvSpPr>
        <p:spPr bwMode="auto">
          <a:xfrm rot="11097626" flipV="1">
            <a:off x="5195296" y="5469846"/>
            <a:ext cx="1795511" cy="194454"/>
          </a:xfrm>
          <a:custGeom>
            <a:avLst/>
            <a:gdLst>
              <a:gd name="T0" fmla="*/ 0 w 1592"/>
              <a:gd name="T1" fmla="*/ 2147483647 h 113"/>
              <a:gd name="T2" fmla="*/ 2147483647 w 1592"/>
              <a:gd name="T3" fmla="*/ 2147483647 h 113"/>
              <a:gd name="T4" fmla="*/ 2147483647 w 1592"/>
              <a:gd name="T5" fmla="*/ 2147483647 h 113"/>
              <a:gd name="T6" fmla="*/ 0 60000 65536"/>
              <a:gd name="T7" fmla="*/ 0 60000 65536"/>
              <a:gd name="T8" fmla="*/ 0 60000 65536"/>
              <a:gd name="T9" fmla="*/ 0 w 1592"/>
              <a:gd name="T10" fmla="*/ 0 h 113"/>
              <a:gd name="T11" fmla="*/ 1592 w 1592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2" h="113">
                <a:moveTo>
                  <a:pt x="0" y="113"/>
                </a:moveTo>
                <a:cubicBezTo>
                  <a:pt x="255" y="57"/>
                  <a:pt x="511" y="2"/>
                  <a:pt x="776" y="1"/>
                </a:cubicBezTo>
                <a:cubicBezTo>
                  <a:pt x="1041" y="0"/>
                  <a:pt x="1316" y="52"/>
                  <a:pt x="1592" y="105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CC32432-D12D-284D-AC8C-CD7A8883EE0C}"/>
              </a:ext>
            </a:extLst>
          </p:cNvPr>
          <p:cNvSpPr/>
          <p:nvPr/>
        </p:nvSpPr>
        <p:spPr>
          <a:xfrm>
            <a:off x="5221179" y="1310646"/>
            <a:ext cx="832279" cy="369332"/>
          </a:xfrm>
          <a:prstGeom prst="rect">
            <a:avLst/>
          </a:prstGeom>
          <a:solidFill>
            <a:schemeClr val="accent2"/>
          </a:solidFill>
        </p:spPr>
        <p:txBody>
          <a:bodyPr wrap="none" rIns="91440">
            <a:spAutoFit/>
          </a:bodyPr>
          <a:lstStyle/>
          <a:p>
            <a:r>
              <a:rPr lang="el-GR" i="1" dirty="0">
                <a:latin typeface="Times New Roman" charset="0"/>
              </a:rPr>
              <a:t>η</a:t>
            </a:r>
            <a:r>
              <a:rPr lang="en-US" dirty="0">
                <a:latin typeface="Times New Roman" charset="0"/>
                <a:ea typeface="Times New Roman"/>
              </a:rPr>
              <a:t> = 0.2</a:t>
            </a:r>
            <a:endParaRPr lang="en-US" baseline="-2500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4232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Discussion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152524"/>
            <a:ext cx="5384800" cy="3429415"/>
          </a:xfrm>
        </p:spPr>
        <p:txBody>
          <a:bodyPr/>
          <a:lstStyle/>
          <a:p>
            <a:r>
              <a:rPr lang="en-US" dirty="0">
                <a:latin typeface="Times New Roman" charset="0"/>
                <a:cs typeface="Times New Roman"/>
              </a:rPr>
              <a:t>In each iteration of Policy Iteration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Compute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i="1" baseline="30000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 for current π</a:t>
            </a:r>
          </a:p>
          <a:p>
            <a:pPr lvl="2"/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| linear equations, |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| unknowns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Use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i="1" baseline="30000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 to choose new π</a:t>
            </a:r>
          </a:p>
          <a:p>
            <a:pPr lvl="2"/>
            <a:r>
              <a:rPr lang="en-US" dirty="0">
                <a:latin typeface="Times New Roman" charset="0"/>
                <a:cs typeface="Times New Roman"/>
              </a:rPr>
              <a:t>argmin </a:t>
            </a:r>
            <a:r>
              <a:rPr lang="en-US" i="1" dirty="0">
                <a:latin typeface="Times New Roman" charset="0"/>
                <a:cs typeface="Times New Roman"/>
              </a:rPr>
              <a:t>Q</a:t>
            </a:r>
            <a:r>
              <a:rPr lang="en-US" dirty="0">
                <a:latin typeface="Times New Roman" charset="0"/>
                <a:cs typeface="Times New Roman"/>
              </a:rPr>
              <a:t> value at each state</a:t>
            </a:r>
          </a:p>
          <a:p>
            <a:r>
              <a:rPr lang="en-US" dirty="0">
                <a:latin typeface="Times New Roman" charset="0"/>
                <a:ea typeface="Times New Roman"/>
              </a:rPr>
              <a:t>More work per iteration than value iteration</a:t>
            </a: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Needs to solve simultaneous equations</a:t>
            </a:r>
          </a:p>
          <a:p>
            <a:r>
              <a:rPr lang="en-US" dirty="0">
                <a:latin typeface="Times New Roman" charset="0"/>
                <a:ea typeface="Times New Roman"/>
              </a:rPr>
              <a:t>Usually converges in a smaller number of iterations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CAAC-77F1-7F40-9B66-9133AAB1B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9397" y="1152525"/>
            <a:ext cx="5573481" cy="3429414"/>
          </a:xfrm>
        </p:spPr>
        <p:txBody>
          <a:bodyPr/>
          <a:lstStyle/>
          <a:p>
            <a:r>
              <a:rPr lang="en-US" dirty="0">
                <a:latin typeface="Times New Roman" charset="0"/>
                <a:cs typeface="Times New Roman"/>
              </a:rPr>
              <a:t>In each iteration of Value Iteration 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Compute new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: min </a:t>
            </a:r>
            <a:r>
              <a:rPr lang="en-US" i="1" dirty="0">
                <a:latin typeface="Times New Roman" charset="0"/>
                <a:cs typeface="Times New Roman"/>
              </a:rPr>
              <a:t>Q </a:t>
            </a:r>
            <a:r>
              <a:rPr lang="en-US" dirty="0">
                <a:latin typeface="Times New Roman" charset="0"/>
                <a:cs typeface="Times New Roman"/>
              </a:rPr>
              <a:t>value at each state</a:t>
            </a: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New </a:t>
            </a:r>
            <a:r>
              <a:rPr lang="en-US" i="1" dirty="0">
                <a:latin typeface="Times New Roman" charset="0"/>
                <a:ea typeface="Times New Roman"/>
              </a:rPr>
              <a:t>V </a:t>
            </a:r>
            <a:r>
              <a:rPr lang="en-US" dirty="0">
                <a:latin typeface="Times New Roman" charset="0"/>
                <a:ea typeface="Times New Roman"/>
              </a:rPr>
              <a:t>is a revised set of heuristic estimates</a:t>
            </a:r>
          </a:p>
          <a:p>
            <a:pPr lvl="2"/>
            <a:r>
              <a:rPr lang="en-US" dirty="0">
                <a:latin typeface="Times New Roman" charset="0"/>
                <a:ea typeface="Times New Roman"/>
              </a:rPr>
              <a:t>Doesn’t depend on any π</a:t>
            </a: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Can let π = </a:t>
            </a:r>
            <a:r>
              <a:rPr lang="en-US" dirty="0">
                <a:latin typeface="Times New Roman" charset="0"/>
                <a:cs typeface="Times New Roman"/>
              </a:rPr>
              <a:t>argmin </a:t>
            </a:r>
            <a:r>
              <a:rPr lang="en-US" i="1" dirty="0">
                <a:latin typeface="Times New Roman" charset="0"/>
                <a:cs typeface="Times New Roman"/>
              </a:rPr>
              <a:t>Q</a:t>
            </a:r>
            <a:r>
              <a:rPr lang="en-US" dirty="0">
                <a:latin typeface="Times New Roman" charset="0"/>
                <a:cs typeface="Times New Roman"/>
              </a:rPr>
              <a:t> value at each state</a:t>
            </a:r>
            <a:endParaRPr lang="en-US" dirty="0">
              <a:latin typeface="Times New Roman" charset="0"/>
              <a:ea typeface="Times New Roman"/>
            </a:endParaRPr>
          </a:p>
          <a:p>
            <a:pPr lvl="2"/>
            <a:r>
              <a:rPr lang="en-US" dirty="0">
                <a:latin typeface="Times New Roman" charset="0"/>
                <a:ea typeface="Times New Roman"/>
              </a:rPr>
              <a:t>But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dirty="0">
                <a:latin typeface="Times New Roman" charset="0"/>
                <a:ea typeface="Times New Roman"/>
              </a:rPr>
              <a:t> isn’t </a:t>
            </a:r>
            <a:r>
              <a:rPr lang="en-US" i="1" dirty="0">
                <a:latin typeface="Times New Roman" charset="0"/>
                <a:ea typeface="Times New Roman"/>
              </a:rPr>
              <a:t>V</a:t>
            </a:r>
            <a:r>
              <a:rPr lang="en-US" i="1" baseline="30000" dirty="0">
                <a:latin typeface="Times New Roman" charset="0"/>
                <a:ea typeface="Times New Roman"/>
              </a:rPr>
              <a:t>π</a:t>
            </a:r>
            <a:r>
              <a:rPr lang="en-US" i="1" dirty="0">
                <a:latin typeface="Times New Roman" charset="0"/>
                <a:ea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for </a:t>
            </a:r>
            <a:r>
              <a:rPr lang="en-US" i="1" dirty="0">
                <a:latin typeface="Times New Roman" charset="0"/>
                <a:ea typeface="Times New Roman"/>
              </a:rPr>
              <a:t>π </a:t>
            </a:r>
            <a:r>
              <a:rPr lang="en-US" dirty="0">
                <a:latin typeface="Times New Roman" charset="0"/>
                <a:ea typeface="Times New Roman"/>
              </a:rPr>
              <a:t>or any other policy</a:t>
            </a: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Less work per iteration: </a:t>
            </a:r>
            <a:r>
              <a:rPr lang="en-US" dirty="0" err="1">
                <a:latin typeface="Times New Roman" charset="0"/>
                <a:ea typeface="Times New Roman"/>
              </a:rPr>
              <a:t>doesn</a:t>
            </a:r>
            <a:r>
              <a:rPr lang="fr-FR" altLang="ja-JP" dirty="0">
                <a:latin typeface="Times New Roman" charset="0"/>
                <a:ea typeface="Times New Roman"/>
              </a:rPr>
              <a:t>’</a:t>
            </a:r>
            <a:r>
              <a:rPr lang="en-US" altLang="ja-JP" dirty="0">
                <a:latin typeface="Times New Roman" charset="0"/>
                <a:ea typeface="Times New Roman"/>
              </a:rPr>
              <a:t>t need to solve a set of equations</a:t>
            </a:r>
          </a:p>
          <a:p>
            <a:pPr lvl="1"/>
            <a:r>
              <a:rPr lang="en-US" dirty="0">
                <a:latin typeface="Times New Roman" charset="0"/>
                <a:ea typeface="Times New Roman"/>
              </a:rPr>
              <a:t>Usually takes more iterations to converge</a:t>
            </a:r>
          </a:p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645B1FF-9C0C-614E-B23C-A8D071CFA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352" y="4949683"/>
            <a:ext cx="8146222" cy="1501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charset="0"/>
                <a:cs typeface="Times New Roman"/>
              </a:rPr>
              <a:t>At each iteration, both algorithms need to examine the entire state space</a:t>
            </a:r>
          </a:p>
          <a:p>
            <a:pPr lvl="1"/>
            <a:r>
              <a:rPr lang="en-US" kern="0" dirty="0">
                <a:latin typeface="Times New Roman" charset="0"/>
                <a:cs typeface="Times New Roman"/>
              </a:rPr>
              <a:t>Number of iterations polynomial in |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dirty="0">
                <a:latin typeface="Times New Roman" charset="0"/>
                <a:cs typeface="Times New Roman"/>
              </a:rPr>
              <a:t>|, but |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dirty="0">
                <a:latin typeface="Times New Roman" charset="0"/>
                <a:cs typeface="Times New Roman"/>
              </a:rPr>
              <a:t>| may be quite large</a:t>
            </a:r>
          </a:p>
          <a:p>
            <a:r>
              <a:rPr lang="en-US" kern="0" dirty="0">
                <a:latin typeface="Times New Roman" charset="0"/>
                <a:cs typeface="Times New Roman"/>
              </a:rPr>
              <a:t>Next: use search techniques to avoid searching the entire space</a:t>
            </a:r>
          </a:p>
          <a:p>
            <a:endParaRPr lang="en-US" kern="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3058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2"/>
          <p:cNvSpPr>
            <a:spLocks noGrp="1" noChangeArrowheads="1"/>
          </p:cNvSpPr>
          <p:nvPr>
            <p:ph type="title"/>
          </p:nvPr>
        </p:nvSpPr>
        <p:spPr>
          <a:xfrm>
            <a:off x="3338481" y="101600"/>
            <a:ext cx="5224849" cy="594241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Probabilistic</a:t>
            </a:r>
            <a:r>
              <a:rPr lang="it-IT" dirty="0"/>
              <a:t> planning domain</a:t>
            </a:r>
          </a:p>
        </p:txBody>
      </p:sp>
      <p:sp>
        <p:nvSpPr>
          <p:cNvPr id="143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92319" y="1019337"/>
            <a:ext cx="4174044" cy="5642520"/>
          </a:xfrm>
        </p:spPr>
        <p:txBody>
          <a:bodyPr/>
          <a:lstStyle/>
          <a:p>
            <a:pPr marL="0" indent="0" eaLnBrk="1" hangingPunct="1">
              <a:spcBef>
                <a:spcPts val="50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Times New Roman" charset="0"/>
                <a:cs typeface="Times New Roman"/>
              </a:rPr>
              <a:t>Example</a:t>
            </a:r>
          </a:p>
          <a:p>
            <a:pPr eaLnBrk="1" hangingPunct="1">
              <a:spcBef>
                <a:spcPts val="500"/>
              </a:spcBef>
            </a:pPr>
            <a:r>
              <a:rPr lang="en-US" sz="1800" dirty="0">
                <a:latin typeface="Times New Roman" charset="0"/>
                <a:cs typeface="Times New Roman"/>
              </a:rPr>
              <a:t>Start at </a:t>
            </a:r>
            <a:r>
              <a:rPr lang="en-US" sz="1800" dirty="0">
                <a:latin typeface="Calibri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 want to get to </a:t>
            </a:r>
            <a:r>
              <a:rPr lang="en-US" sz="1800" dirty="0">
                <a:latin typeface="Calibri"/>
                <a:cs typeface="Times New Roman"/>
              </a:rPr>
              <a:t>d4</a:t>
            </a:r>
            <a:endParaRPr lang="en-US" sz="1800" baseline="-25000" dirty="0">
              <a:ea typeface="Times New Roman"/>
              <a:cs typeface="Times New Roman"/>
            </a:endParaRPr>
          </a:p>
          <a:p>
            <a:pPr>
              <a:spcBef>
                <a:spcPts val="500"/>
              </a:spcBef>
            </a:pPr>
            <a:r>
              <a:rPr lang="en-US" sz="1800" dirty="0">
                <a:ea typeface="Times New Roman"/>
                <a:cs typeface="Times New Roman"/>
              </a:rPr>
              <a:t>Some roads are one-way, </a:t>
            </a:r>
            <a:br>
              <a:rPr lang="en-US" sz="1800" dirty="0">
                <a:ea typeface="Times New Roman"/>
                <a:cs typeface="Times New Roman"/>
              </a:rPr>
            </a:br>
            <a:r>
              <a:rPr lang="en-US" sz="1800" dirty="0">
                <a:ea typeface="Times New Roman"/>
                <a:cs typeface="Times New Roman"/>
              </a:rPr>
              <a:t>some are two-way</a:t>
            </a:r>
            <a:endParaRPr lang="en-US" sz="1800" baseline="-25000" dirty="0">
              <a:ea typeface="Times New Roman"/>
              <a:cs typeface="Times New Roman"/>
            </a:endParaRPr>
          </a:p>
          <a:p>
            <a:pPr>
              <a:spcBef>
                <a:spcPts val="500"/>
              </a:spcBef>
            </a:pPr>
            <a:r>
              <a:rPr lang="en-US" sz="1800" dirty="0">
                <a:ea typeface="Times New Roman"/>
                <a:cs typeface="Times New Roman"/>
              </a:rPr>
              <a:t>Unreliable steering</a:t>
            </a:r>
            <a:br>
              <a:rPr lang="en-US" sz="1800" dirty="0">
                <a:ea typeface="Times New Roman"/>
                <a:cs typeface="Times New Roman"/>
              </a:rPr>
            </a:br>
            <a:r>
              <a:rPr lang="en-US" sz="1800" dirty="0">
                <a:ea typeface="Times New Roman"/>
                <a:cs typeface="Times New Roman"/>
              </a:rPr>
              <a:t>when the road forks</a:t>
            </a:r>
          </a:p>
          <a:p>
            <a:pPr lvl="1">
              <a:spcBef>
                <a:spcPts val="500"/>
              </a:spcBef>
            </a:pPr>
            <a:r>
              <a:rPr lang="en-US" sz="1800" dirty="0">
                <a:ea typeface="Times New Roman"/>
                <a:cs typeface="Times New Roman"/>
              </a:rPr>
              <a:t>may take the</a:t>
            </a:r>
            <a:br>
              <a:rPr lang="en-US" sz="1800" dirty="0">
                <a:ea typeface="Times New Roman"/>
                <a:cs typeface="Times New Roman"/>
              </a:rPr>
            </a:br>
            <a:r>
              <a:rPr lang="en-US" sz="1800" dirty="0">
                <a:ea typeface="Times New Roman"/>
                <a:cs typeface="Times New Roman"/>
              </a:rPr>
              <a:t>wrong fork</a:t>
            </a:r>
            <a:endParaRPr lang="en-US" sz="1800" baseline="-25000" dirty="0">
              <a:latin typeface="Calibri"/>
              <a:ea typeface="Times New Roman"/>
              <a:cs typeface="Calibri"/>
            </a:endParaRPr>
          </a:p>
          <a:p>
            <a:pPr>
              <a:spcBef>
                <a:spcPts val="500"/>
              </a:spcBef>
            </a:pPr>
            <a:r>
              <a:rPr lang="en-US" sz="1800" dirty="0">
                <a:latin typeface="Times New Roman" charset="0"/>
              </a:rPr>
              <a:t>Simplified state and action names:</a:t>
            </a:r>
          </a:p>
          <a:p>
            <a:pPr lvl="1">
              <a:spcBef>
                <a:spcPts val="500"/>
              </a:spcBef>
            </a:pPr>
            <a:r>
              <a:rPr lang="en-US" sz="1800" dirty="0">
                <a:latin typeface="Times New Roman" charset="0"/>
              </a:rPr>
              <a:t>w</a:t>
            </a:r>
            <a:r>
              <a:rPr lang="en-US" sz="1800" dirty="0">
                <a:latin typeface="Times New Roman" charset="0"/>
                <a:cs typeface="Times New Roman"/>
              </a:rPr>
              <a:t>rite {</a:t>
            </a:r>
            <a:r>
              <a:rPr lang="en-US" sz="1800" dirty="0">
                <a:latin typeface="Calibri"/>
                <a:cs typeface="Calibri"/>
              </a:rPr>
              <a:t>loc(r1)</a:t>
            </a:r>
            <a:r>
              <a:rPr lang="en-US" sz="1800" dirty="0">
                <a:latin typeface="Times New Roman" charset="0"/>
                <a:cs typeface="Calibri"/>
              </a:rPr>
              <a:t>=</a:t>
            </a:r>
            <a:r>
              <a:rPr lang="en-US" sz="1800" dirty="0">
                <a:latin typeface="Calibri"/>
                <a:cs typeface="Calibri"/>
              </a:rPr>
              <a:t>d2</a:t>
            </a:r>
            <a:r>
              <a:rPr lang="en-US" sz="1800" dirty="0">
                <a:latin typeface="Times New Roman" charset="0"/>
                <a:cs typeface="Times New Roman"/>
              </a:rPr>
              <a:t>} as </a:t>
            </a:r>
            <a:r>
              <a:rPr lang="en-US" sz="1800" dirty="0">
                <a:latin typeface="Calibri"/>
                <a:cs typeface="Calibri"/>
              </a:rPr>
              <a:t>d2 </a:t>
            </a:r>
            <a:endParaRPr lang="en-US" sz="1800" baseline="-25000" dirty="0">
              <a:cs typeface="Times New Roman"/>
            </a:endParaRPr>
          </a:p>
          <a:p>
            <a:pPr lvl="1">
              <a:spcBef>
                <a:spcPts val="500"/>
              </a:spcBef>
            </a:pPr>
            <a:r>
              <a:rPr lang="en-US" sz="1800" dirty="0">
                <a:latin typeface="Times New Roman" charset="0"/>
              </a:rPr>
              <a:t>w</a:t>
            </a:r>
            <a:r>
              <a:rPr lang="en-US" sz="1800" dirty="0">
                <a:latin typeface="Times New Roman" charset="0"/>
                <a:cs typeface="Times New Roman"/>
              </a:rPr>
              <a:t>rite </a:t>
            </a:r>
            <a:r>
              <a:rPr lang="en-US" sz="1800" dirty="0">
                <a:latin typeface="Calibri"/>
                <a:cs typeface="Calibri"/>
              </a:rPr>
              <a:t>move(r1,d2,d3)</a:t>
            </a:r>
            <a:r>
              <a:rPr lang="en-US" sz="1800" dirty="0">
                <a:latin typeface="Times New Roman" charset="0"/>
                <a:cs typeface="Times New Roman"/>
              </a:rPr>
              <a:t> as </a:t>
            </a:r>
            <a:r>
              <a:rPr lang="en-US" sz="1800" dirty="0">
                <a:latin typeface="Calibri"/>
                <a:cs typeface="Calibri"/>
              </a:rPr>
              <a:t>m23 </a:t>
            </a:r>
            <a:br>
              <a:rPr lang="en-US" sz="1800" baseline="-25000" dirty="0">
                <a:latin typeface="Calibri"/>
                <a:cs typeface="Calibri"/>
              </a:rPr>
            </a:br>
            <a:endParaRPr lang="en-US" sz="1800" baseline="-25000" dirty="0">
              <a:latin typeface="Times New Roman" panose="02020603050405020304" pitchFamily="18" charset="0"/>
              <a:cs typeface="Calibri"/>
            </a:endParaRPr>
          </a:p>
          <a:p>
            <a:pPr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panose="02020603050405020304" pitchFamily="18" charset="0"/>
                <a:cs typeface="Calibri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d1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m12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) = {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d2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}</a:t>
            </a:r>
            <a:endParaRPr lang="is-IS" sz="1800" dirty="0">
              <a:latin typeface="Calibri" charset="0"/>
              <a:cs typeface="Times New Roman"/>
            </a:endParaRPr>
          </a:p>
          <a:p>
            <a:pPr lvl="1"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d2 | d1,</a:t>
            </a:r>
            <a:r>
              <a:rPr lang="is-IS" sz="1800" dirty="0">
                <a:latin typeface="Calibri" charset="0"/>
                <a:ea typeface="Times New Roman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1</a:t>
            </a:r>
            <a:br>
              <a:rPr lang="en-US" sz="1800" baseline="-25000" dirty="0">
                <a:latin typeface="Times New Roman" charset="0"/>
                <a:ea typeface="Times New Roman"/>
                <a:cs typeface="Times New Roman"/>
              </a:rPr>
            </a:br>
            <a:endParaRPr lang="en-US" sz="1800" baseline="-25000" dirty="0">
              <a:latin typeface="Times New Roman" charset="0"/>
              <a:ea typeface="Times New Roman"/>
              <a:cs typeface="Times New Roman"/>
            </a:endParaRPr>
          </a:p>
          <a:p>
            <a:pPr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m21, m34, m41, m43, m45, m52, m54</a:t>
            </a: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:</a:t>
            </a:r>
          </a:p>
          <a:p>
            <a:pPr lvl="1"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like </a:t>
            </a: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m12</a:t>
            </a: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24332261-3BA0-8F42-A5AF-3F1BA2D94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2746" y="3946944"/>
            <a:ext cx="3593444" cy="2628851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panose="02020603050405020304" pitchFamily="18" charset="0"/>
                <a:cs typeface="Calibri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d1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m14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) = {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d1,d4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}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d4 | d1,m14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0.5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d1 | d1,m14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0.5</a:t>
            </a:r>
            <a:br>
              <a:rPr lang="en-US" sz="1800" dirty="0">
                <a:latin typeface="Times New Roman" charset="0"/>
                <a:ea typeface="Times New Roman"/>
                <a:cs typeface="Times New Roman"/>
              </a:rPr>
            </a:br>
            <a:endParaRPr lang="en-US" sz="1800" baseline="-25000" dirty="0">
              <a:latin typeface="Times New Roman" charset="0"/>
              <a:ea typeface="Times New Roman"/>
              <a:cs typeface="Times New Roman"/>
            </a:endParaRPr>
          </a:p>
          <a:p>
            <a:pPr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panose="02020603050405020304" pitchFamily="18" charset="0"/>
                <a:cs typeface="Calibri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d2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m23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) = {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d3,d5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}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d3 | d2,</a:t>
            </a:r>
            <a:r>
              <a:rPr lang="is-IS" sz="1800" dirty="0">
                <a:latin typeface="Calibri" charset="0"/>
                <a:ea typeface="Times New Roman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0.8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d5 | d2,</a:t>
            </a:r>
            <a:r>
              <a:rPr lang="is-IS" sz="1800" dirty="0">
                <a:latin typeface="Calibri" charset="0"/>
                <a:ea typeface="Times New Roman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0.2</a:t>
            </a:r>
            <a:br>
              <a:rPr lang="en-US" sz="1800" baseline="-25000" dirty="0">
                <a:latin typeface="Times New Roman" charset="0"/>
                <a:ea typeface="Times New Roman"/>
                <a:cs typeface="Times New Roman"/>
              </a:rPr>
            </a:br>
            <a:endParaRPr lang="en-US" sz="1800" baseline="-25000" dirty="0">
              <a:latin typeface="Times New Roman" charset="0"/>
              <a:ea typeface="Times New Roman"/>
              <a:cs typeface="Times New Roman"/>
            </a:endParaRPr>
          </a:p>
          <a:p>
            <a:pPr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No </a:t>
            </a: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m11</a:t>
            </a: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,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 no </a:t>
            </a: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m25</a:t>
            </a:r>
            <a:endParaRPr lang="en-US" sz="1800" dirty="0">
              <a:latin typeface="Times New Roman" panose="02020603050405020304" pitchFamily="18" charset="0"/>
              <a:ea typeface="Times New Roman"/>
              <a:cs typeface="Times New Roman"/>
            </a:endParaRPr>
          </a:p>
          <a:p>
            <a:pPr>
              <a:spcBef>
                <a:spcPts val="300"/>
              </a:spcBef>
              <a:tabLst>
                <a:tab pos="682625" algn="l"/>
              </a:tabLst>
            </a:pPr>
            <a:endParaRPr lang="en-US" sz="1800" dirty="0">
              <a:latin typeface="Times New Roman" charset="0"/>
              <a:ea typeface="Times New Roman"/>
              <a:cs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01E1B5-6AF4-F44A-B585-8485876E078E}"/>
              </a:ext>
            </a:extLst>
          </p:cNvPr>
          <p:cNvGrpSpPr/>
          <p:nvPr/>
        </p:nvGrpSpPr>
        <p:grpSpPr>
          <a:xfrm>
            <a:off x="6167830" y="789262"/>
            <a:ext cx="5955468" cy="2661569"/>
            <a:chOff x="4410705" y="616730"/>
            <a:chExt cx="5955468" cy="2661569"/>
          </a:xfrm>
        </p:grpSpPr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0963373F-C156-E141-9D3F-BEF32D75E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1478" y="2502711"/>
              <a:ext cx="64008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3810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67" name="Rectangle 891">
              <a:extLst>
                <a:ext uri="{FF2B5EF4-FFF2-40B4-BE49-F238E27FC236}">
                  <a16:creationId xmlns:a16="http://schemas.microsoft.com/office/drawing/2014/main" id="{A911C6B9-B843-F641-A268-31B47A05F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5155" y="2256393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9" name="Text Box 11">
              <a:extLst>
                <a:ext uri="{FF2B5EF4-FFF2-40B4-BE49-F238E27FC236}">
                  <a16:creationId xmlns:a16="http://schemas.microsoft.com/office/drawing/2014/main" id="{60FD1D11-78F5-C344-8358-C35DE1FA1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46474" y="2634012"/>
              <a:ext cx="839974" cy="55399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B2F1BA-FC3B-B146-AFA2-C775C0ABEC75}"/>
                </a:ext>
              </a:extLst>
            </p:cNvPr>
            <p:cNvGrpSpPr/>
            <p:nvPr/>
          </p:nvGrpSpPr>
          <p:grpSpPr>
            <a:xfrm>
              <a:off x="7050268" y="830969"/>
              <a:ext cx="2643408" cy="427571"/>
              <a:chOff x="5526268" y="830966"/>
              <a:chExt cx="2643408" cy="427571"/>
            </a:xfrm>
          </p:grpSpPr>
          <p:sp>
            <p:nvSpPr>
              <p:cNvPr id="54" name="Line 853">
                <a:extLst>
                  <a:ext uri="{FF2B5EF4-FFF2-40B4-BE49-F238E27FC236}">
                    <a16:creationId xmlns:a16="http://schemas.microsoft.com/office/drawing/2014/main" id="{B524785A-6516-3249-968D-F8EEAD97A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6268" y="1208764"/>
                <a:ext cx="640080" cy="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9652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bIns="182880" anchor="b">
                <a:flatTx/>
              </a:bodyPr>
              <a:lstStyle/>
              <a:p>
                <a:r>
                  <a:rPr lang="en-US" dirty="0">
                    <a:sym typeface="Wingdings" pitchFamily="2" charset="2"/>
                  </a:rPr>
                  <a:t>     →</a:t>
                </a:r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52" name="Line 853">
                <a:extLst>
                  <a:ext uri="{FF2B5EF4-FFF2-40B4-BE49-F238E27FC236}">
                    <a16:creationId xmlns:a16="http://schemas.microsoft.com/office/drawing/2014/main" id="{D1DF6FAA-D423-8B4F-A218-5D9DB46BA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00000">
                <a:off x="6185838" y="1258537"/>
                <a:ext cx="64008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444500" contourW="6350" prstMaterial="legacyPlastic">
                <a:extrusionClr>
                  <a:srgbClr val="C5C1B8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bIns="27432" anchor="b">
                <a:flatTx/>
              </a:bodyPr>
              <a:lstStyle/>
              <a:p>
                <a:r>
                  <a:rPr lang="en-US" dirty="0">
                    <a:sym typeface="Wingdings" pitchFamily="2" charset="2"/>
                  </a:rPr>
                  <a:t> </a:t>
                </a:r>
                <a:r>
                  <a:rPr lang="en-US" dirty="0">
                    <a:latin typeface="Times New Roman" panose="02020603050405020304" pitchFamily="18" charset="0"/>
                    <a:sym typeface="Wingdings" pitchFamily="2" charset="2"/>
                  </a:rPr>
                  <a:t>→ 0.8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9EAD630E-2C16-1E4A-87B3-0C81CD34E253}"/>
                  </a:ext>
                </a:extLst>
              </p:cNvPr>
              <p:cNvSpPr/>
              <p:nvPr/>
            </p:nvSpPr>
            <p:spPr>
              <a:xfrm>
                <a:off x="6340876" y="830966"/>
                <a:ext cx="1828800" cy="182850"/>
              </a:xfrm>
              <a:prstGeom prst="parallelogram">
                <a:avLst>
                  <a:gd name="adj" fmla="val 93218"/>
                </a:avLst>
              </a:prstGeom>
              <a:solidFill>
                <a:srgbClr val="CDC9BF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91440"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→ 0.2</a:t>
                </a:r>
                <a:r>
                  <a:rPr lang="en-US" dirty="0">
                    <a:solidFill>
                      <a:schemeClr val="tx1"/>
                    </a:solidFill>
                  </a:rPr>
                  <a:t>  </a:t>
                </a:r>
              </a:p>
            </p:txBody>
          </p:sp>
          <p:sp>
            <p:nvSpPr>
              <p:cNvPr id="3" name="Parallelogram 2">
                <a:extLst>
                  <a:ext uri="{FF2B5EF4-FFF2-40B4-BE49-F238E27FC236}">
                    <a16:creationId xmlns:a16="http://schemas.microsoft.com/office/drawing/2014/main" id="{DBA2B757-2E74-9E47-9167-475F012FD07B}"/>
                  </a:ext>
                </a:extLst>
              </p:cNvPr>
              <p:cNvSpPr/>
              <p:nvPr/>
            </p:nvSpPr>
            <p:spPr>
              <a:xfrm>
                <a:off x="6091983" y="846802"/>
                <a:ext cx="435198" cy="355600"/>
              </a:xfrm>
              <a:prstGeom prst="parallelogram">
                <a:avLst>
                  <a:gd name="adj" fmla="val 90781"/>
                </a:avLst>
              </a:prstGeom>
              <a:solidFill>
                <a:srgbClr val="CDC9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Parallelogram 89"/>
            <p:cNvSpPr/>
            <p:nvPr/>
          </p:nvSpPr>
          <p:spPr>
            <a:xfrm>
              <a:off x="7012328" y="616730"/>
              <a:ext cx="3353845" cy="218220"/>
            </a:xfrm>
            <a:prstGeom prst="parallelogram">
              <a:avLst>
                <a:gd name="adj" fmla="val 83926"/>
              </a:avLst>
            </a:prstGeom>
            <a:solidFill>
              <a:srgbClr val="CDC9BF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←          </a:t>
              </a:r>
            </a:p>
          </p:txBody>
        </p:sp>
        <p:sp>
          <p:nvSpPr>
            <p:cNvPr id="87" name="Line 853"/>
            <p:cNvSpPr>
              <a:spLocks noChangeShapeType="1"/>
            </p:cNvSpPr>
            <p:nvPr/>
          </p:nvSpPr>
          <p:spPr bwMode="auto">
            <a:xfrm>
              <a:off x="7770129" y="2149223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905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82" name="Line 853"/>
            <p:cNvSpPr>
              <a:spLocks noChangeShapeType="1"/>
            </p:cNvSpPr>
            <p:nvPr/>
          </p:nvSpPr>
          <p:spPr bwMode="auto">
            <a:xfrm>
              <a:off x="8510877" y="2212590"/>
              <a:ext cx="64008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3175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84" name="Line 853"/>
            <p:cNvSpPr>
              <a:spLocks noChangeShapeType="1"/>
            </p:cNvSpPr>
            <p:nvPr/>
          </p:nvSpPr>
          <p:spPr bwMode="auto">
            <a:xfrm>
              <a:off x="9279011" y="1034269"/>
              <a:ext cx="100584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397000" contourW="6350" prstMaterial="legacyPlastic">
              <a:extrusionClr>
                <a:srgbClr val="FBD7B0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d5</a:t>
              </a:r>
            </a:p>
          </p:txBody>
        </p:sp>
        <p:sp>
          <p:nvSpPr>
            <p:cNvPr id="51" name="Line 853">
              <a:extLst>
                <a:ext uri="{FF2B5EF4-FFF2-40B4-BE49-F238E27FC236}">
                  <a16:creationId xmlns:a16="http://schemas.microsoft.com/office/drawing/2014/main" id="{AF0E1122-FE78-A243-A9D1-632C08B77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4542" y="1208938"/>
              <a:ext cx="109728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790700" contourW="6350" prstMaterial="legacyPlastic">
              <a:extrusionClr>
                <a:srgbClr val="FBD7B0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56" name="Line 853">
              <a:extLst>
                <a:ext uri="{FF2B5EF4-FFF2-40B4-BE49-F238E27FC236}">
                  <a16:creationId xmlns:a16="http://schemas.microsoft.com/office/drawing/2014/main" id="{0CE381B0-C7DE-6C46-B9FB-0CC0181F8E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8749" y="2809168"/>
              <a:ext cx="64008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0668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bIns="182880" anchor="b">
              <a:flatTx/>
            </a:bodyPr>
            <a:lstStyle/>
            <a:p>
              <a:r>
                <a:rPr lang="en-US" dirty="0">
                  <a:sym typeface="Wingdings" pitchFamily="2" charset="2"/>
                </a:rPr>
                <a:t>       →</a:t>
              </a:r>
              <a:endParaRPr lang="en-US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59" name="Line 853">
              <a:extLst>
                <a:ext uri="{FF2B5EF4-FFF2-40B4-BE49-F238E27FC236}">
                  <a16:creationId xmlns:a16="http://schemas.microsoft.com/office/drawing/2014/main" id="{4BD04AEA-8D01-CC4A-A136-AB4FA7F7C86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00000">
              <a:off x="6572543" y="2929726"/>
              <a:ext cx="91440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444500" contourW="6350" prstMaterial="legacyPlastic">
              <a:extrusionClr>
                <a:srgbClr val="C5C1B8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bIns="27432" anchor="b">
              <a:flatTx/>
            </a:bodyPr>
            <a:lstStyle/>
            <a:p>
              <a:r>
                <a:rPr lang="en-US" dirty="0">
                  <a:latin typeface="Times New Roman" panose="02020603050405020304" pitchFamily="18" charset="0"/>
                  <a:sym typeface="Wingdings" pitchFamily="2" charset="2"/>
                </a:rPr>
                <a:t>    → 0.5</a:t>
              </a: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CCC461BC-6BC3-0A4A-8D07-300ABC95F2DF}"/>
                </a:ext>
              </a:extLst>
            </p:cNvPr>
            <p:cNvSpPr/>
            <p:nvPr/>
          </p:nvSpPr>
          <p:spPr>
            <a:xfrm>
              <a:off x="5686107" y="3039095"/>
              <a:ext cx="1783080" cy="198570"/>
            </a:xfrm>
            <a:prstGeom prst="parallelogram">
              <a:avLst>
                <a:gd name="adj" fmla="val 83926"/>
              </a:avLst>
            </a:prstGeom>
            <a:solidFill>
              <a:srgbClr val="CDC9BF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←     </a:t>
              </a:r>
            </a:p>
          </p:txBody>
        </p: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19713E49-E556-084D-8A56-8EA9620F9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0705" y="3232153"/>
              <a:ext cx="128016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235200" contourW="6350" prstMaterial="legacyPlastic">
              <a:extrusionClr>
                <a:srgbClr val="FBD7B0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d1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3739D0C-8880-0E46-AA11-CECD2A70E8F6}"/>
                </a:ext>
              </a:extLst>
            </p:cNvPr>
            <p:cNvGrpSpPr/>
            <p:nvPr/>
          </p:nvGrpSpPr>
          <p:grpSpPr>
            <a:xfrm>
              <a:off x="4882144" y="1937468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2" name="Oval 859">
                <a:extLst>
                  <a:ext uri="{FF2B5EF4-FFF2-40B4-BE49-F238E27FC236}">
                    <a16:creationId xmlns:a16="http://schemas.microsoft.com/office/drawing/2014/main" id="{BEA69230-FA63-FA4C-BC7C-1C5926CEE0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5" name="Oval 861">
                <a:extLst>
                  <a:ext uri="{FF2B5EF4-FFF2-40B4-BE49-F238E27FC236}">
                    <a16:creationId xmlns:a16="http://schemas.microsoft.com/office/drawing/2014/main" id="{C2772929-2826-8A4A-A518-8B24619962A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2">
                <a:extLst>
                  <a:ext uri="{FF2B5EF4-FFF2-40B4-BE49-F238E27FC236}">
                    <a16:creationId xmlns:a16="http://schemas.microsoft.com/office/drawing/2014/main" id="{19516859-FD50-354B-B87C-9008FDA55D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Oval 863">
                <a:extLst>
                  <a:ext uri="{FF2B5EF4-FFF2-40B4-BE49-F238E27FC236}">
                    <a16:creationId xmlns:a16="http://schemas.microsoft.com/office/drawing/2014/main" id="{221C42BA-83BA-6B43-ABA0-4113008E03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3">
                <a:extLst>
                  <a:ext uri="{FF2B5EF4-FFF2-40B4-BE49-F238E27FC236}">
                    <a16:creationId xmlns:a16="http://schemas.microsoft.com/office/drawing/2014/main" id="{2F976345-A980-2A41-B0DC-6F0AED35C4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7CA8EDA-D3F9-BC41-9B48-0BDCED74D10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9" name="Freeform 860">
                  <a:extLst>
                    <a:ext uri="{FF2B5EF4-FFF2-40B4-BE49-F238E27FC236}">
                      <a16:creationId xmlns:a16="http://schemas.microsoft.com/office/drawing/2014/main" id="{F7810DCD-1D50-AA44-A993-473C8E1C66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0" name="Rectangle 864">
                  <a:extLst>
                    <a:ext uri="{FF2B5EF4-FFF2-40B4-BE49-F238E27FC236}">
                      <a16:creationId xmlns:a16="http://schemas.microsoft.com/office/drawing/2014/main" id="{D8571BDE-08E3-E44C-BFD5-F4F116DB2EF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b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01" name="Freeform 865">
                  <a:extLst>
                    <a:ext uri="{FF2B5EF4-FFF2-40B4-BE49-F238E27FC236}">
                      <a16:creationId xmlns:a16="http://schemas.microsoft.com/office/drawing/2014/main" id="{4376E2FD-1685-7B41-B9B7-FD7FE46745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2" name="Freeform 866">
                  <a:extLst>
                    <a:ext uri="{FF2B5EF4-FFF2-40B4-BE49-F238E27FC236}">
                      <a16:creationId xmlns:a16="http://schemas.microsoft.com/office/drawing/2014/main" id="{B10E3592-2E8A-3A45-AB8B-ED99EE81B2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6835EB8-785C-344D-AB81-75D35E39185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1" name="Oval 878">
                  <a:extLst>
                    <a:ext uri="{FF2B5EF4-FFF2-40B4-BE49-F238E27FC236}">
                      <a16:creationId xmlns:a16="http://schemas.microsoft.com/office/drawing/2014/main" id="{2BFA78CE-2E95-9E41-884F-B4EEE2CF0E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Rectangle 880">
                  <a:extLst>
                    <a:ext uri="{FF2B5EF4-FFF2-40B4-BE49-F238E27FC236}">
                      <a16:creationId xmlns:a16="http://schemas.microsoft.com/office/drawing/2014/main" id="{7C5CEB2C-D97D-DD41-80A9-8EC5358E6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Oval 878">
                  <a:extLst>
                    <a:ext uri="{FF2B5EF4-FFF2-40B4-BE49-F238E27FC236}">
                      <a16:creationId xmlns:a16="http://schemas.microsoft.com/office/drawing/2014/main" id="{77A018F0-794A-194C-B41C-E9A1376CA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1">
                  <a:extLst>
                    <a:ext uri="{FF2B5EF4-FFF2-40B4-BE49-F238E27FC236}">
                      <a16:creationId xmlns:a16="http://schemas.microsoft.com/office/drawing/2014/main" id="{EB8ED68A-7CDD-4640-BEB6-73E19DE15C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2">
                  <a:extLst>
                    <a:ext uri="{FF2B5EF4-FFF2-40B4-BE49-F238E27FC236}">
                      <a16:creationId xmlns:a16="http://schemas.microsoft.com/office/drawing/2014/main" id="{9BE8F345-9A0D-3F4E-B56C-2EFA912933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Rectangle 880">
                  <a:extLst>
                    <a:ext uri="{FF2B5EF4-FFF2-40B4-BE49-F238E27FC236}">
                      <a16:creationId xmlns:a16="http://schemas.microsoft.com/office/drawing/2014/main" id="{4D8C36A8-E5E5-F949-B489-684B8E4C9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Oval 878">
                  <a:extLst>
                    <a:ext uri="{FF2B5EF4-FFF2-40B4-BE49-F238E27FC236}">
                      <a16:creationId xmlns:a16="http://schemas.microsoft.com/office/drawing/2014/main" id="{799F7721-1EFD-0240-A13B-2060E665809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Line 882">
                  <a:extLst>
                    <a:ext uri="{FF2B5EF4-FFF2-40B4-BE49-F238E27FC236}">
                      <a16:creationId xmlns:a16="http://schemas.microsoft.com/office/drawing/2014/main" id="{DD607B7A-67BA-5F41-84BE-FCE8F08CB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Line 882">
                  <a:extLst>
                    <a:ext uri="{FF2B5EF4-FFF2-40B4-BE49-F238E27FC236}">
                      <a16:creationId xmlns:a16="http://schemas.microsoft.com/office/drawing/2014/main" id="{9E6FA1C5-ACE7-9F48-8EF7-A5CF08D90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Line 884">
                  <a:extLst>
                    <a:ext uri="{FF2B5EF4-FFF2-40B4-BE49-F238E27FC236}">
                      <a16:creationId xmlns:a16="http://schemas.microsoft.com/office/drawing/2014/main" id="{E7618A67-FAB9-4A48-8085-042671B31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Oval 885">
                  <a:extLst>
                    <a:ext uri="{FF2B5EF4-FFF2-40B4-BE49-F238E27FC236}">
                      <a16:creationId xmlns:a16="http://schemas.microsoft.com/office/drawing/2014/main" id="{5957722F-FC3F-8440-AB1C-3B72BD915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Line 881">
                  <a:extLst>
                    <a:ext uri="{FF2B5EF4-FFF2-40B4-BE49-F238E27FC236}">
                      <a16:creationId xmlns:a16="http://schemas.microsoft.com/office/drawing/2014/main" id="{F9F43F47-B51C-AE45-8467-FD1AFEA7D0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Line 882">
                  <a:extLst>
                    <a:ext uri="{FF2B5EF4-FFF2-40B4-BE49-F238E27FC236}">
                      <a16:creationId xmlns:a16="http://schemas.microsoft.com/office/drawing/2014/main" id="{3FB88D80-B06E-F141-955A-24CA359A57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55" name="Line 853">
              <a:extLst>
                <a:ext uri="{FF2B5EF4-FFF2-40B4-BE49-F238E27FC236}">
                  <a16:creationId xmlns:a16="http://schemas.microsoft.com/office/drawing/2014/main" id="{2B682397-794B-6844-8142-C196C3F5F5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700000">
              <a:off x="6749364" y="2546462"/>
              <a:ext cx="7315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contrasting" dir="l"/>
            </a:scene3d>
            <a:sp3d extrusionH="635000" contourW="6350" prstMaterial="metal">
              <a:extrusionClr>
                <a:srgbClr val="E7E7E7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bIns="0" anchor="b">
              <a:flatTx/>
            </a:bodyPr>
            <a:lstStyle/>
            <a:p>
              <a:r>
                <a:rPr lang="en-US" dirty="0">
                  <a:latin typeface="Times New Roman" panose="02020603050405020304" pitchFamily="18" charset="0"/>
                  <a:ea typeface="Times New Roman"/>
                  <a:cs typeface="Calibri"/>
                </a:rPr>
                <a:t>    </a:t>
              </a:r>
              <a:r>
                <a:rPr lang="en-US" dirty="0">
                  <a:latin typeface="Times New Roman" panose="02020603050405020304" pitchFamily="18" charset="0"/>
                  <a:sym typeface="Wingdings" pitchFamily="2" charset="2"/>
                </a:rPr>
                <a:t>→</a:t>
              </a:r>
              <a:r>
                <a:rPr lang="en-US" dirty="0">
                  <a:latin typeface="Times New Roman" panose="02020603050405020304" pitchFamily="18" charset="0"/>
                </a:rPr>
                <a:t> 0.5</a:t>
              </a:r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F9CB7E50-5240-8A49-ADFA-03A2E732D8FF}"/>
                </a:ext>
              </a:extLst>
            </p:cNvPr>
            <p:cNvSpPr/>
            <p:nvPr/>
          </p:nvSpPr>
          <p:spPr>
            <a:xfrm>
              <a:off x="7322561" y="2551931"/>
              <a:ext cx="1022497" cy="686234"/>
            </a:xfrm>
            <a:prstGeom prst="parallelogram">
              <a:avLst>
                <a:gd name="adj" fmla="val 83926"/>
              </a:avLst>
            </a:prstGeom>
            <a:solidFill>
              <a:srgbClr val="CDC9BF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AE255667-4368-574F-B6F8-C4D473D6378D}"/>
                </a:ext>
              </a:extLst>
            </p:cNvPr>
            <p:cNvSpPr/>
            <p:nvPr/>
          </p:nvSpPr>
          <p:spPr>
            <a:xfrm>
              <a:off x="7284015" y="2877718"/>
              <a:ext cx="365760" cy="356616"/>
            </a:xfrm>
            <a:prstGeom prst="parallelogram">
              <a:avLst>
                <a:gd name="adj" fmla="val 83926"/>
              </a:avLst>
            </a:prstGeom>
            <a:solidFill>
              <a:srgbClr val="CDC9B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6AECC5A0-D64E-FC42-B413-4BA3CBF7E4F9}"/>
                </a:ext>
              </a:extLst>
            </p:cNvPr>
            <p:cNvSpPr/>
            <p:nvPr/>
          </p:nvSpPr>
          <p:spPr>
            <a:xfrm>
              <a:off x="6547782" y="2405456"/>
              <a:ext cx="435198" cy="393192"/>
            </a:xfrm>
            <a:prstGeom prst="parallelogram">
              <a:avLst>
                <a:gd name="adj" fmla="val 90781"/>
              </a:avLst>
            </a:prstGeom>
            <a:solidFill>
              <a:srgbClr val="CDC9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4713364C-E05A-324C-81DC-0661E5D9CE35}"/>
                </a:ext>
              </a:extLst>
            </p:cNvPr>
            <p:cNvSpPr/>
            <p:nvPr/>
          </p:nvSpPr>
          <p:spPr>
            <a:xfrm rot="18647299" flipV="1">
              <a:off x="7477547" y="2744568"/>
              <a:ext cx="800442" cy="267019"/>
            </a:xfrm>
            <a:prstGeom prst="parallelogram">
              <a:avLst>
                <a:gd name="adj" fmla="val 62430"/>
              </a:avLst>
            </a:prstGeom>
            <a:solidFill>
              <a:srgbClr val="CDC9B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→</a:t>
              </a:r>
            </a:p>
          </p:txBody>
        </p:sp>
        <p:sp>
          <p:nvSpPr>
            <p:cNvPr id="73" name="Parallelogram 72">
              <a:extLst>
                <a:ext uri="{FF2B5EF4-FFF2-40B4-BE49-F238E27FC236}">
                  <a16:creationId xmlns:a16="http://schemas.microsoft.com/office/drawing/2014/main" id="{9094F451-AD0F-C748-8088-54DC970B0ECB}"/>
                </a:ext>
              </a:extLst>
            </p:cNvPr>
            <p:cNvSpPr/>
            <p:nvPr/>
          </p:nvSpPr>
          <p:spPr>
            <a:xfrm rot="18729454" flipV="1">
              <a:off x="9123784" y="1364773"/>
              <a:ext cx="800442" cy="267019"/>
            </a:xfrm>
            <a:prstGeom prst="parallelogram">
              <a:avLst>
                <a:gd name="adj" fmla="val 62430"/>
              </a:avLst>
            </a:prstGeom>
            <a:solidFill>
              <a:srgbClr val="CDC9B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↔</a:t>
              </a: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71407448-8B3D-B644-A6BC-92F69A0926ED}"/>
                </a:ext>
              </a:extLst>
            </p:cNvPr>
            <p:cNvSpPr/>
            <p:nvPr/>
          </p:nvSpPr>
          <p:spPr>
            <a:xfrm rot="18729454" flipV="1">
              <a:off x="8036020" y="1629751"/>
              <a:ext cx="800442" cy="267019"/>
            </a:xfrm>
            <a:prstGeom prst="parallelogram">
              <a:avLst>
                <a:gd name="adj" fmla="val 62430"/>
              </a:avLst>
            </a:prstGeom>
            <a:solidFill>
              <a:srgbClr val="CDC9B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↔</a:t>
              </a:r>
            </a:p>
          </p:txBody>
        </p:sp>
        <p:sp>
          <p:nvSpPr>
            <p:cNvPr id="85" name="Line 853"/>
            <p:cNvSpPr>
              <a:spLocks noChangeShapeType="1"/>
            </p:cNvSpPr>
            <p:nvPr/>
          </p:nvSpPr>
          <p:spPr bwMode="auto">
            <a:xfrm>
              <a:off x="7991881" y="1612089"/>
              <a:ext cx="9144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70000" contourW="6350" prstMaterial="legacyPlastic">
              <a:extrusionClr>
                <a:srgbClr val="FBD7B0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d3</a:t>
              </a:r>
            </a:p>
          </p:txBody>
        </p:sp>
        <p:sp>
          <p:nvSpPr>
            <p:cNvPr id="13" name="Line 853"/>
            <p:cNvSpPr>
              <a:spLocks noChangeShapeType="1"/>
            </p:cNvSpPr>
            <p:nvPr/>
          </p:nvSpPr>
          <p:spPr bwMode="auto">
            <a:xfrm>
              <a:off x="7340789" y="2580105"/>
              <a:ext cx="146304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contrasting" dir="l"/>
            </a:scene3d>
            <a:sp3d extrusionH="1778000" contourW="6350" prstMaterial="legacyPlastic">
              <a:extrusionClr>
                <a:srgbClr val="B3FF7F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d4</a:t>
              </a:r>
            </a:p>
          </p:txBody>
        </p:sp>
        <p:sp>
          <p:nvSpPr>
            <p:cNvPr id="103" name="Parallelogram 102">
              <a:extLst>
                <a:ext uri="{FF2B5EF4-FFF2-40B4-BE49-F238E27FC236}">
                  <a16:creationId xmlns:a16="http://schemas.microsoft.com/office/drawing/2014/main" id="{C70B5E83-7037-FD4A-A19E-A04DB7FECABD}"/>
                </a:ext>
              </a:extLst>
            </p:cNvPr>
            <p:cNvSpPr/>
            <p:nvPr/>
          </p:nvSpPr>
          <p:spPr>
            <a:xfrm rot="18729454" flipV="1">
              <a:off x="5837228" y="1549053"/>
              <a:ext cx="800442" cy="267019"/>
            </a:xfrm>
            <a:prstGeom prst="parallelogram">
              <a:avLst>
                <a:gd name="adj" fmla="val 62430"/>
              </a:avLst>
            </a:prstGeom>
            <a:solidFill>
              <a:srgbClr val="CDC9B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45720" rtlCol="0" anchor="ctr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↔</a:t>
              </a:r>
            </a:p>
          </p:txBody>
        </p:sp>
        <p:sp>
          <p:nvSpPr>
            <p:cNvPr id="128" name="Text Box 13">
              <a:extLst>
                <a:ext uri="{FF2B5EF4-FFF2-40B4-BE49-F238E27FC236}">
                  <a16:creationId xmlns:a16="http://schemas.microsoft.com/office/drawing/2014/main" id="{EF60D3DF-0843-B049-86A5-00D6BE543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402" y="1815371"/>
              <a:ext cx="618759" cy="55399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F0B0BFF4-7283-114E-84C7-1D3CD1CCCF4C}"/>
              </a:ext>
            </a:extLst>
          </p:cNvPr>
          <p:cNvSpPr txBox="1">
            <a:spLocks/>
          </p:cNvSpPr>
          <p:nvPr/>
        </p:nvSpPr>
        <p:spPr bwMode="auto">
          <a:xfrm>
            <a:off x="258146" y="764157"/>
            <a:ext cx="3353846" cy="5655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it-IT" sz="1800" b="1" kern="0" dirty="0" err="1"/>
              <a:t>Definitions</a:t>
            </a:r>
            <a:endParaRPr lang="it-IT" sz="1800" b="1" kern="0" dirty="0"/>
          </a:p>
          <a:p>
            <a:pPr marL="0" indent="0">
              <a:buNone/>
            </a:pPr>
            <a:r>
              <a:rPr lang="it-IT" sz="1800" kern="0" dirty="0" err="1"/>
              <a:t>Σ</a:t>
            </a:r>
            <a:r>
              <a:rPr lang="it-IT" sz="1800" kern="0" dirty="0"/>
              <a:t> = (</a:t>
            </a:r>
            <a:r>
              <a:rPr lang="it-IT" sz="1800" i="1" kern="0" dirty="0" err="1"/>
              <a:t>S</a:t>
            </a:r>
            <a:r>
              <a:rPr lang="it-IT" sz="1800" kern="0" dirty="0"/>
              <a:t>,</a:t>
            </a:r>
            <a:r>
              <a:rPr lang="it-IT" sz="1800" kern="0" baseline="-25000" dirty="0"/>
              <a:t> </a:t>
            </a:r>
            <a:r>
              <a:rPr lang="it-IT" sz="1800" i="1" kern="0" dirty="0"/>
              <a:t>A</a:t>
            </a:r>
            <a:r>
              <a:rPr lang="it-IT" sz="1800" kern="0" dirty="0"/>
              <a:t>,</a:t>
            </a:r>
            <a:r>
              <a:rPr lang="it-IT" sz="1800" kern="0" baseline="-25000" dirty="0"/>
              <a:t> </a:t>
            </a:r>
            <a:r>
              <a:rPr lang="it-IT" sz="1800" kern="0" dirty="0" err="1"/>
              <a:t>γ</a:t>
            </a:r>
            <a:r>
              <a:rPr lang="it-IT" sz="1800" kern="0" dirty="0"/>
              <a:t>,</a:t>
            </a:r>
            <a:r>
              <a:rPr lang="it-IT" sz="1800" kern="0" baseline="-25000" dirty="0"/>
              <a:t> </a:t>
            </a:r>
            <a:r>
              <a:rPr lang="it-IT" sz="1800" kern="0" dirty="0"/>
              <a:t>Pr,</a:t>
            </a:r>
            <a:r>
              <a:rPr lang="it-IT" sz="1800" kern="0" baseline="-25000" dirty="0"/>
              <a:t> </a:t>
            </a:r>
            <a:r>
              <a:rPr lang="it-IT" sz="1800" kern="0" dirty="0" err="1"/>
              <a:t>cost</a:t>
            </a:r>
            <a:r>
              <a:rPr lang="it-IT" sz="1800" kern="0" dirty="0"/>
              <a:t>)</a:t>
            </a:r>
          </a:p>
          <a:p>
            <a:r>
              <a:rPr lang="it-IT" sz="1800" i="1" kern="0" dirty="0" err="1"/>
              <a:t>S</a:t>
            </a:r>
            <a:r>
              <a:rPr lang="it-IT" sz="1800" kern="0" dirty="0"/>
              <a:t> = {</a:t>
            </a:r>
            <a:r>
              <a:rPr lang="it-IT" sz="1800" kern="0" dirty="0" err="1"/>
              <a:t>states</a:t>
            </a:r>
            <a:r>
              <a:rPr lang="it-IT" sz="1800" kern="0" dirty="0"/>
              <a:t>}</a:t>
            </a:r>
          </a:p>
          <a:p>
            <a:r>
              <a:rPr lang="it-IT" sz="1800" i="1" kern="0" dirty="0"/>
              <a:t>A = </a:t>
            </a:r>
            <a:r>
              <a:rPr lang="it-IT" sz="1800" kern="0" dirty="0"/>
              <a:t>{</a:t>
            </a:r>
            <a:r>
              <a:rPr lang="it-IT" sz="1800" kern="0" dirty="0" err="1"/>
              <a:t>actions</a:t>
            </a:r>
            <a:r>
              <a:rPr lang="it-IT" sz="1800" kern="0" dirty="0"/>
              <a:t>}</a:t>
            </a:r>
          </a:p>
          <a:p>
            <a:r>
              <a:rPr lang="it-IT" sz="1800" kern="0" dirty="0" err="1"/>
              <a:t>γ</a:t>
            </a:r>
            <a:r>
              <a:rPr lang="el-GR" sz="1800" kern="0" dirty="0"/>
              <a:t> : </a:t>
            </a:r>
            <a:r>
              <a:rPr lang="el-GR" sz="1800" i="1" kern="0" dirty="0"/>
              <a:t>S</a:t>
            </a:r>
            <a:r>
              <a:rPr lang="el-GR" sz="1800" kern="0" dirty="0"/>
              <a:t> × </a:t>
            </a:r>
            <a:r>
              <a:rPr lang="el-GR" sz="1800" i="1" kern="0" dirty="0"/>
              <a:t>A</a:t>
            </a:r>
            <a:r>
              <a:rPr lang="el-GR" sz="1800" kern="0" dirty="0"/>
              <a:t> → 2</a:t>
            </a:r>
            <a:r>
              <a:rPr lang="el-GR" sz="1800" i="1" kern="0" baseline="30000" dirty="0"/>
              <a:t>S</a:t>
            </a:r>
            <a:endParaRPr lang="en-US" sz="1800" kern="0" dirty="0"/>
          </a:p>
          <a:p>
            <a:r>
              <a:rPr lang="en-US" sz="1800" kern="0" dirty="0" err="1"/>
              <a:t>Pr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′</a:t>
            </a:r>
            <a:r>
              <a:rPr lang="en-US" sz="1800" kern="0" baseline="30000" dirty="0"/>
              <a:t> </a:t>
            </a:r>
            <a:r>
              <a:rPr lang="en-US" sz="1800" kern="0" dirty="0"/>
              <a:t>|</a:t>
            </a:r>
            <a:r>
              <a:rPr lang="en-US" sz="1800" kern="0" baseline="30000" dirty="0"/>
              <a:t> </a:t>
            </a:r>
            <a:r>
              <a:rPr lang="en-US" sz="1800" i="1" kern="0" dirty="0"/>
              <a:t>s</a:t>
            </a:r>
            <a:r>
              <a:rPr lang="en-US" sz="1800" kern="0" dirty="0"/>
              <a:t>,</a:t>
            </a:r>
            <a:r>
              <a:rPr lang="en-US" sz="1800" kern="0" baseline="-25000" dirty="0"/>
              <a:t> </a:t>
            </a:r>
            <a:r>
              <a:rPr lang="en-US" sz="1800" i="1" kern="0" dirty="0"/>
              <a:t>a</a:t>
            </a:r>
            <a:r>
              <a:rPr lang="en-US" sz="1800" kern="0" dirty="0"/>
              <a:t>) = probability of going to state </a:t>
            </a:r>
            <a:r>
              <a:rPr lang="en-US" sz="1800" i="1" kern="0" dirty="0"/>
              <a:t>s</a:t>
            </a:r>
            <a:r>
              <a:rPr lang="en-US" sz="1800" kern="0" dirty="0"/>
              <a:t>′ if </a:t>
            </a:r>
            <a:br>
              <a:rPr lang="en-US" sz="1800" kern="0" dirty="0"/>
            </a:br>
            <a:r>
              <a:rPr lang="en-US" sz="1800" kern="0" dirty="0"/>
              <a:t>we’re in </a:t>
            </a:r>
            <a:r>
              <a:rPr lang="en-US" sz="1800" i="1" kern="0" dirty="0"/>
              <a:t>s</a:t>
            </a:r>
            <a:r>
              <a:rPr lang="en-US" sz="1800" kern="0" dirty="0"/>
              <a:t> and apply </a:t>
            </a:r>
            <a:r>
              <a:rPr lang="en-US" sz="1800" i="1" kern="0" dirty="0"/>
              <a:t>a </a:t>
            </a:r>
            <a:endParaRPr lang="en-US" sz="1800" kern="0" dirty="0"/>
          </a:p>
          <a:p>
            <a:pPr lvl="1"/>
            <a:r>
              <a:rPr lang="en-US" sz="1800" kern="0" dirty="0" err="1"/>
              <a:t>Pr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′</a:t>
            </a:r>
            <a:r>
              <a:rPr lang="en-US" sz="1800" kern="0" baseline="30000" dirty="0"/>
              <a:t> </a:t>
            </a:r>
            <a:r>
              <a:rPr lang="en-US" sz="1800" kern="0" dirty="0"/>
              <a:t>|</a:t>
            </a:r>
            <a:r>
              <a:rPr lang="en-US" sz="1800" kern="0" baseline="30000" dirty="0"/>
              <a:t> </a:t>
            </a:r>
            <a:r>
              <a:rPr lang="en-US" sz="1800" i="1" kern="0" dirty="0"/>
              <a:t>s</a:t>
            </a:r>
            <a:r>
              <a:rPr lang="en-US" sz="1800" kern="0" dirty="0"/>
              <a:t>,</a:t>
            </a:r>
            <a:r>
              <a:rPr lang="en-US" sz="1800" kern="0" baseline="-25000" dirty="0"/>
              <a:t> </a:t>
            </a:r>
            <a:r>
              <a:rPr lang="en-US" sz="1800" i="1" kern="0" dirty="0"/>
              <a:t>a</a:t>
            </a:r>
            <a:r>
              <a:rPr lang="en-US" sz="1800" kern="0" dirty="0"/>
              <a:t>) ≠ 0 </a:t>
            </a:r>
            <a:r>
              <a:rPr lang="en-US" sz="1800" kern="0" dirty="0" err="1"/>
              <a:t>iff</a:t>
            </a:r>
            <a:r>
              <a:rPr lang="en-US" sz="1800" kern="0" dirty="0"/>
              <a:t> </a:t>
            </a:r>
            <a:r>
              <a:rPr lang="en-US" sz="1800" i="1" kern="0" dirty="0"/>
              <a:t>s</a:t>
            </a:r>
            <a:r>
              <a:rPr lang="en-US" sz="1800" kern="0" dirty="0"/>
              <a:t>′ 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kern="0" dirty="0"/>
              <a:t> </a:t>
            </a:r>
            <a:r>
              <a:rPr lang="it-IT" sz="1800" i="1" kern="0" dirty="0" err="1"/>
              <a:t>γ</a:t>
            </a:r>
            <a:r>
              <a:rPr lang="it-IT" sz="1800" kern="0" dirty="0"/>
              <a:t>(</a:t>
            </a:r>
            <a:r>
              <a:rPr lang="it-IT" sz="1800" i="1" kern="0" dirty="0" err="1"/>
              <a:t>s,a</a:t>
            </a:r>
            <a:r>
              <a:rPr lang="it-IT" sz="1800" kern="0" dirty="0"/>
              <a:t>)</a:t>
            </a:r>
            <a:endParaRPr lang="en-US" sz="1800" kern="0" dirty="0"/>
          </a:p>
          <a:p>
            <a:r>
              <a:rPr lang="en-US" sz="1800" kern="0" dirty="0"/>
              <a:t>cost: </a:t>
            </a:r>
            <a:r>
              <a:rPr lang="el-GR" sz="1800" i="1" kern="0" dirty="0"/>
              <a:t>S</a:t>
            </a:r>
            <a:r>
              <a:rPr lang="el-GR" sz="1800" kern="0" dirty="0"/>
              <a:t> ×</a:t>
            </a:r>
            <a:r>
              <a:rPr lang="el-GR" sz="1800" i="1" kern="0" dirty="0"/>
              <a:t>A</a:t>
            </a:r>
            <a:r>
              <a:rPr lang="el-GR" sz="1800" kern="0" dirty="0"/>
              <a:t> →</a:t>
            </a:r>
            <a:r>
              <a:rPr lang="en-US" sz="1800" kern="0" dirty="0"/>
              <a:t> </a:t>
            </a:r>
            <a:r>
              <a:rPr lang="en-US" sz="1800" kern="0" dirty="0">
                <a:latin typeface="Academy Engraved LET"/>
                <a:cs typeface="Academy Engraved LET"/>
              </a:rPr>
              <a:t>R</a:t>
            </a:r>
            <a:r>
              <a:rPr lang="en-US" sz="1800" kern="0" baseline="-25000" dirty="0">
                <a:latin typeface="Times New Roman" charset="0"/>
                <a:cs typeface="Academy Engraved LET"/>
              </a:rPr>
              <a:t>≥0</a:t>
            </a:r>
          </a:p>
          <a:p>
            <a:pPr lvl="1"/>
            <a:r>
              <a:rPr lang="en-US" sz="1800" kern="0" dirty="0">
                <a:cs typeface="Times New Roman"/>
              </a:rPr>
              <a:t>cost(</a:t>
            </a:r>
            <a:r>
              <a:rPr lang="en-US" sz="1800" i="1" kern="0" dirty="0" err="1">
                <a:cs typeface="Times New Roman"/>
              </a:rPr>
              <a:t>s,a</a:t>
            </a:r>
            <a:r>
              <a:rPr lang="en-US" sz="1800" kern="0" dirty="0">
                <a:cs typeface="Times New Roman"/>
              </a:rPr>
              <a:t>) = cost of action </a:t>
            </a:r>
            <a:r>
              <a:rPr lang="en-US" sz="1800" i="1" kern="0" dirty="0">
                <a:cs typeface="Times New Roman"/>
              </a:rPr>
              <a:t>a</a:t>
            </a:r>
            <a:r>
              <a:rPr lang="en-US" sz="1800" kern="0" dirty="0">
                <a:cs typeface="Times New Roman"/>
              </a:rPr>
              <a:t> in state </a:t>
            </a:r>
            <a:r>
              <a:rPr lang="en-US" sz="1800" i="1" kern="0" dirty="0">
                <a:cs typeface="Times New Roman"/>
              </a:rPr>
              <a:t>s</a:t>
            </a:r>
            <a:endParaRPr lang="en-US" sz="1800" kern="0" dirty="0">
              <a:cs typeface="Times New Roman"/>
            </a:endParaRPr>
          </a:p>
          <a:p>
            <a:pPr lvl="1"/>
            <a:r>
              <a:rPr lang="en-US" sz="1800" kern="0" dirty="0">
                <a:cs typeface="Times New Roman"/>
              </a:rPr>
              <a:t>may omit, default is cost(</a:t>
            </a:r>
            <a:r>
              <a:rPr lang="en-US" sz="1800" i="1" kern="0" dirty="0" err="1">
                <a:cs typeface="Times New Roman"/>
              </a:rPr>
              <a:t>s,a</a:t>
            </a:r>
            <a:r>
              <a:rPr lang="en-US" sz="1800" kern="0" dirty="0">
                <a:cs typeface="Times New Roman"/>
              </a:rPr>
              <a:t>) = 1</a:t>
            </a:r>
            <a:br>
              <a:rPr lang="en-US" sz="1800" kern="0" baseline="-25000" dirty="0">
                <a:cs typeface="Times New Roman"/>
              </a:rPr>
            </a:br>
            <a:endParaRPr lang="en-US" sz="1800" kern="0" baseline="-25000" dirty="0">
              <a:cs typeface="Times New Roman"/>
            </a:endParaRPr>
          </a:p>
          <a:p>
            <a:r>
              <a:rPr lang="en-US" sz="1800" kern="0" dirty="0"/>
              <a:t>Applicable(</a:t>
            </a:r>
            <a:r>
              <a:rPr lang="en-US" sz="1800" i="1" kern="0" dirty="0"/>
              <a:t>s</a:t>
            </a:r>
            <a:r>
              <a:rPr lang="en-US" sz="1800" kern="0" dirty="0"/>
              <a:t>) = {</a:t>
            </a:r>
            <a:r>
              <a:rPr lang="en-US" sz="1800" i="1" kern="0" dirty="0"/>
              <a:t>a</a:t>
            </a:r>
            <a:r>
              <a:rPr lang="en-US" sz="1800" kern="0" dirty="0"/>
              <a:t> | </a:t>
            </a:r>
            <a:r>
              <a:rPr lang="en-US" sz="1800" kern="0" dirty="0" err="1"/>
              <a:t>γ</a:t>
            </a:r>
            <a:r>
              <a:rPr lang="en-US" sz="1800" kern="0" dirty="0"/>
              <a:t>(</a:t>
            </a:r>
            <a:r>
              <a:rPr lang="en-US" sz="1800" i="1" kern="0" dirty="0" err="1"/>
              <a:t>s,a</a:t>
            </a:r>
            <a:r>
              <a:rPr lang="en-US" sz="1800" kern="0" dirty="0"/>
              <a:t>) ≠ ∅}</a:t>
            </a:r>
          </a:p>
          <a:p>
            <a:endParaRPr lang="el-GR" sz="1800" kern="0" dirty="0"/>
          </a:p>
        </p:txBody>
      </p:sp>
    </p:spTree>
    <p:extLst>
      <p:ext uri="{BB962C8B-B14F-4D97-AF65-F5344CB8AC3E}">
        <p14:creationId xmlns:p14="http://schemas.microsoft.com/office/powerpoint/2010/main" val="1351998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2B6F2F6-1823-FB48-AF2B-4D4DFCB798B6}"/>
              </a:ext>
            </a:extLst>
          </p:cNvPr>
          <p:cNvGrpSpPr/>
          <p:nvPr/>
        </p:nvGrpSpPr>
        <p:grpSpPr>
          <a:xfrm>
            <a:off x="2068497" y="2263936"/>
            <a:ext cx="7630817" cy="3005850"/>
            <a:chOff x="2732375" y="1738839"/>
            <a:chExt cx="7630817" cy="2555681"/>
          </a:xfrm>
        </p:grpSpPr>
        <p:sp>
          <p:nvSpPr>
            <p:cNvPr id="50" name="Pie 49">
              <a:extLst>
                <a:ext uri="{FF2B5EF4-FFF2-40B4-BE49-F238E27FC236}">
                  <a16:creationId xmlns:a16="http://schemas.microsoft.com/office/drawing/2014/main" id="{8E01DF59-6E0D-244E-8711-E2AA4267B575}"/>
                </a:ext>
              </a:extLst>
            </p:cNvPr>
            <p:cNvSpPr/>
            <p:nvPr/>
          </p:nvSpPr>
          <p:spPr>
            <a:xfrm>
              <a:off x="5394734" y="1738839"/>
              <a:ext cx="4968458" cy="2555681"/>
            </a:xfrm>
            <a:prstGeom prst="pie">
              <a:avLst>
                <a:gd name="adj1" fmla="val 15894283"/>
                <a:gd name="adj2" fmla="val 4767302"/>
              </a:avLst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1CFC963-C443-E445-BA3E-58216FCDA51A}"/>
                </a:ext>
              </a:extLst>
            </p:cNvPr>
            <p:cNvSpPr/>
            <p:nvPr/>
          </p:nvSpPr>
          <p:spPr>
            <a:xfrm>
              <a:off x="2732375" y="1832850"/>
              <a:ext cx="7149649" cy="22059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EAC906-8885-DD46-8DCB-69F17B4F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09058"/>
          </a:xfrm>
        </p:spPr>
        <p:txBody>
          <a:bodyPr/>
          <a:lstStyle/>
          <a:p>
            <a:r>
              <a:rPr lang="en-US" dirty="0"/>
              <a:t>Digression: A* 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B0FEE-4FDA-4B47-B656-2AE5B80DFE4C}"/>
              </a:ext>
            </a:extLst>
          </p:cNvPr>
          <p:cNvSpPr/>
          <p:nvPr/>
        </p:nvSpPr>
        <p:spPr>
          <a:xfrm>
            <a:off x="2630307" y="3274797"/>
            <a:ext cx="6995032" cy="4753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US" sz="1600" i="1" dirty="0">
              <a:solidFill>
                <a:srgbClr val="7E800F"/>
              </a:solidFill>
              <a:latin typeface="Calibri" panose="020F050202020403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967FBA-AA96-7C40-9467-B098A85EEA16}"/>
              </a:ext>
            </a:extLst>
          </p:cNvPr>
          <p:cNvCxnSpPr>
            <a:cxnSpLocks/>
          </p:cNvCxnSpPr>
          <p:nvPr/>
        </p:nvCxnSpPr>
        <p:spPr>
          <a:xfrm flipV="1">
            <a:off x="5102754" y="2676005"/>
            <a:ext cx="376705" cy="799638"/>
          </a:xfrm>
          <a:prstGeom prst="straightConnector1">
            <a:avLst/>
          </a:prstGeom>
          <a:ln w="952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46D0B2A-95FA-1C49-91D4-A45336374ACA}"/>
              </a:ext>
            </a:extLst>
          </p:cNvPr>
          <p:cNvSpPr/>
          <p:nvPr/>
        </p:nvSpPr>
        <p:spPr>
          <a:xfrm rot="20882253">
            <a:off x="6499567" y="4438932"/>
            <a:ext cx="1199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</a:rPr>
              <a:t>Expanded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3F52E2-39CA-3648-892F-8DAF744B4D4D}"/>
              </a:ext>
            </a:extLst>
          </p:cNvPr>
          <p:cNvSpPr/>
          <p:nvPr/>
        </p:nvSpPr>
        <p:spPr>
          <a:xfrm rot="20672252">
            <a:off x="7479977" y="4710412"/>
            <a:ext cx="1004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</a:rPr>
              <a:t>Frontier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6293089-0A65-C54D-BD99-94B48435D8BE}"/>
              </a:ext>
            </a:extLst>
          </p:cNvPr>
          <p:cNvSpPr txBox="1">
            <a:spLocks/>
          </p:cNvSpPr>
          <p:nvPr/>
        </p:nvSpPr>
        <p:spPr>
          <a:xfrm>
            <a:off x="488759" y="4969038"/>
            <a:ext cx="9210555" cy="1549952"/>
          </a:xfrm>
          <a:prstGeom prst="rect">
            <a:avLst/>
          </a:prstGeom>
        </p:spPr>
        <p:txBody>
          <a:bodyPr/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kern="0"/>
              <a:t>A* creates an acyclic plan</a:t>
            </a:r>
          </a:p>
          <a:p>
            <a:r>
              <a:rPr lang="en-US" sz="1800" kern="0"/>
              <a:t>In deterministic planning domains, equivalent to an acyclic policy</a:t>
            </a:r>
          </a:p>
          <a:p>
            <a:pPr lvl="1"/>
            <a:r>
              <a:rPr lang="en-US" sz="1800" kern="0"/>
              <a:t>Above, ⟨</a:t>
            </a:r>
            <a:r>
              <a:rPr lang="en-US" sz="1800" i="1" kern="0"/>
              <a:t>a</a:t>
            </a:r>
            <a:r>
              <a:rPr lang="en-US" sz="1800" kern="0" baseline="-25000"/>
              <a:t>1</a:t>
            </a:r>
            <a:r>
              <a:rPr lang="en-US" sz="1800" kern="0"/>
              <a:t>, </a:t>
            </a:r>
            <a:r>
              <a:rPr lang="en-US" sz="1800" i="1" kern="0"/>
              <a:t>a</a:t>
            </a:r>
            <a:r>
              <a:rPr lang="en-US" sz="1800" kern="0" baseline="-25000"/>
              <a:t>2</a:t>
            </a:r>
            <a:r>
              <a:rPr lang="en-US" sz="1800" kern="0"/>
              <a:t>, </a:t>
            </a:r>
            <a:r>
              <a:rPr lang="en-US" sz="1800" i="1" kern="0"/>
              <a:t>a</a:t>
            </a:r>
            <a:r>
              <a:rPr lang="en-US" sz="1800" kern="0" baseline="-25000"/>
              <a:t>3</a:t>
            </a:r>
            <a:r>
              <a:rPr lang="en-US" sz="1800" kern="0"/>
              <a:t>⟩ is equivalent to {(</a:t>
            </a:r>
            <a:r>
              <a:rPr lang="en-US" sz="1800" i="1" kern="0"/>
              <a:t>s</a:t>
            </a:r>
            <a:r>
              <a:rPr lang="en-US" sz="1800" kern="0" baseline="-25000"/>
              <a:t>0</a:t>
            </a:r>
            <a:r>
              <a:rPr lang="en-US" sz="1800" kern="0"/>
              <a:t>,</a:t>
            </a:r>
            <a:r>
              <a:rPr lang="en-US" sz="1800" i="1" kern="0"/>
              <a:t>a</a:t>
            </a:r>
            <a:r>
              <a:rPr lang="en-US" sz="1800" kern="0" baseline="-25000"/>
              <a:t>1</a:t>
            </a:r>
            <a:r>
              <a:rPr lang="en-US" sz="1800" kern="0"/>
              <a:t>), (</a:t>
            </a:r>
            <a:r>
              <a:rPr lang="en-US" sz="1800" i="1" kern="0"/>
              <a:t>s</a:t>
            </a:r>
            <a:r>
              <a:rPr lang="en-US" sz="1800" kern="0" baseline="-25000"/>
              <a:t>1</a:t>
            </a:r>
            <a:r>
              <a:rPr lang="en-US" sz="1800" kern="0"/>
              <a:t>,</a:t>
            </a:r>
            <a:r>
              <a:rPr lang="en-US" sz="1800" i="1" kern="0"/>
              <a:t>a</a:t>
            </a:r>
            <a:r>
              <a:rPr lang="en-US" sz="1800" kern="0" baseline="-25000"/>
              <a:t>2</a:t>
            </a:r>
            <a:r>
              <a:rPr lang="en-US" sz="1800" kern="0"/>
              <a:t>), (</a:t>
            </a:r>
            <a:r>
              <a:rPr lang="en-US" sz="1800" i="1" kern="0"/>
              <a:t>s</a:t>
            </a:r>
            <a:r>
              <a:rPr lang="en-US" sz="1800" kern="0" baseline="-25000"/>
              <a:t>2</a:t>
            </a:r>
            <a:r>
              <a:rPr lang="en-US" sz="1800" kern="0"/>
              <a:t>,</a:t>
            </a:r>
            <a:r>
              <a:rPr lang="en-US" sz="1800" i="1" kern="0"/>
              <a:t>a</a:t>
            </a:r>
            <a:r>
              <a:rPr lang="en-US" sz="1800" kern="0" baseline="-25000"/>
              <a:t>3</a:t>
            </a:r>
            <a:r>
              <a:rPr lang="en-US" sz="1800" kern="0"/>
              <a:t>)}</a:t>
            </a:r>
          </a:p>
          <a:p>
            <a:r>
              <a:rPr lang="en-US" sz="1800" kern="0"/>
              <a:t>We can rewrite A* to create an acyclic policy …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BA4E42-817E-0348-BBB4-462B76BF4C9D}"/>
              </a:ext>
            </a:extLst>
          </p:cNvPr>
          <p:cNvSpPr txBox="1">
            <a:spLocks/>
          </p:cNvSpPr>
          <p:nvPr/>
        </p:nvSpPr>
        <p:spPr bwMode="auto">
          <a:xfrm>
            <a:off x="488759" y="592278"/>
            <a:ext cx="8758798" cy="1825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kern="0" dirty="0"/>
              <a:t>All actions are deterministic</a:t>
            </a:r>
          </a:p>
          <a:p>
            <a:r>
              <a:rPr lang="en-US" sz="1800" kern="0" dirty="0"/>
              <a:t>Each node 𝜈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 is a pair (π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,</a:t>
            </a:r>
            <a:r>
              <a:rPr lang="en-US" sz="1800" kern="0" baseline="-25000" dirty="0"/>
              <a:t> </a:t>
            </a:r>
            <a:r>
              <a:rPr lang="en-US" sz="1800" i="1" kern="0" dirty="0"/>
              <a:t>s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)</a:t>
            </a:r>
          </a:p>
          <a:p>
            <a:r>
              <a:rPr lang="en-US" sz="1800" i="1" kern="0" dirty="0"/>
              <a:t>f</a:t>
            </a:r>
            <a:r>
              <a:rPr lang="en-US" sz="1800" kern="0" dirty="0"/>
              <a:t>(𝜈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) = cost of following π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 from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 to </a:t>
            </a:r>
            <a:r>
              <a:rPr lang="en-US" sz="1800" i="1" kern="0" dirty="0"/>
              <a:t>s</a:t>
            </a:r>
            <a:r>
              <a:rPr lang="en-US" sz="1800" i="1" kern="0" baseline="-25000" dirty="0"/>
              <a:t>i</a:t>
            </a:r>
            <a:r>
              <a:rPr lang="en-US" sz="1800" i="1" kern="0" dirty="0"/>
              <a:t> </a:t>
            </a:r>
            <a:r>
              <a:rPr lang="en-US" sz="1800" kern="0" dirty="0"/>
              <a:t>+ </a:t>
            </a:r>
            <a:r>
              <a:rPr lang="en-US" sz="1800" i="1" kern="0" dirty="0"/>
              <a:t>h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)</a:t>
            </a:r>
            <a:endParaRPr lang="en-US" sz="1800" kern="0" baseline="-25000" dirty="0"/>
          </a:p>
          <a:p>
            <a:r>
              <a:rPr lang="en-US" sz="1800" dirty="0"/>
              <a:t>A* expands the frontier node </a:t>
            </a:r>
            <a:br>
              <a:rPr lang="en-US" sz="1800" dirty="0"/>
            </a:br>
            <a:r>
              <a:rPr lang="en-US" sz="1800" dirty="0"/>
              <a:t>that has the smallest </a:t>
            </a:r>
            <a:r>
              <a:rPr lang="en-US" sz="1800" i="1" dirty="0"/>
              <a:t>f</a:t>
            </a:r>
            <a:r>
              <a:rPr lang="en-US" sz="1800" dirty="0"/>
              <a:t>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C2A62-BDC6-C843-8DD4-116AE72E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90" y="1948162"/>
            <a:ext cx="10937174" cy="261620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i="1" dirty="0"/>
              <a:t>				                    </a:t>
            </a:r>
            <a:r>
              <a:rPr lang="en-US" sz="1800" dirty="0"/>
              <a:t> </a:t>
            </a:r>
            <a:r>
              <a:rPr lang="en-US" sz="1800" i="1" dirty="0"/>
              <a:t>f</a:t>
            </a:r>
            <a:r>
              <a:rPr lang="en-US" sz="1800" dirty="0"/>
              <a:t>(𝜈</a:t>
            </a:r>
            <a:r>
              <a:rPr lang="en-US" sz="1800" baseline="-25000" dirty="0"/>
              <a:t>2</a:t>
            </a:r>
            <a:r>
              <a:rPr lang="en-US" sz="1800" dirty="0"/>
              <a:t>′)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dirty="0"/>
              <a:t>cost(π</a:t>
            </a:r>
            <a:r>
              <a:rPr lang="en-US" sz="1800" baseline="-25000" dirty="0"/>
              <a:t>2</a:t>
            </a:r>
            <a:r>
              <a:rPr lang="en-US" sz="1800" dirty="0"/>
              <a:t>′)+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2</a:t>
            </a:r>
            <a:r>
              <a:rPr lang="en-US" sz="1800" dirty="0"/>
              <a:t>′)      </a:t>
            </a:r>
            <a:r>
              <a:rPr lang="en-US" sz="1800" i="1" dirty="0"/>
              <a:t> f</a:t>
            </a:r>
            <a:r>
              <a:rPr lang="en-US" sz="1800" dirty="0"/>
              <a:t>(𝜈</a:t>
            </a:r>
            <a:r>
              <a:rPr lang="en-US" sz="1800" baseline="-25000" dirty="0"/>
              <a:t>3</a:t>
            </a:r>
            <a:r>
              <a:rPr lang="en-US" sz="1800" dirty="0"/>
              <a:t>′)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dirty="0"/>
              <a:t>cost(π</a:t>
            </a:r>
            <a:r>
              <a:rPr lang="en-US" sz="1800" baseline="-25000" dirty="0"/>
              <a:t>3</a:t>
            </a:r>
            <a:r>
              <a:rPr lang="en-US" sz="1800" dirty="0"/>
              <a:t>′)+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3</a:t>
            </a:r>
            <a:r>
              <a:rPr lang="en-US" sz="1800" dirty="0"/>
              <a:t>′)</a:t>
            </a:r>
            <a:endParaRPr lang="en-US" sz="1800" b="1" dirty="0"/>
          </a:p>
          <a:p>
            <a:pPr marL="690562" lvl="2" indent="0">
              <a:buNone/>
            </a:pPr>
            <a:r>
              <a:rPr lang="en-US" sz="1800" i="1" dirty="0"/>
              <a:t>					</a:t>
            </a:r>
            <a:r>
              <a:rPr lang="en-US" sz="1800" b="1" i="1" dirty="0"/>
              <a:t>       </a:t>
            </a:r>
            <a:r>
              <a:rPr lang="en-US" sz="1800" i="1" dirty="0"/>
              <a:t>s</a:t>
            </a:r>
            <a:r>
              <a:rPr lang="en-US" sz="1800" baseline="-25000" dirty="0"/>
              <a:t>2</a:t>
            </a:r>
            <a:r>
              <a:rPr lang="en-US" sz="1800" dirty="0"/>
              <a:t>′ ––––––––––––––––→</a:t>
            </a:r>
            <a:r>
              <a:rPr lang="en-US" sz="1800" b="1" i="1" dirty="0"/>
              <a:t> </a:t>
            </a:r>
            <a:r>
              <a:rPr lang="en-US" sz="1800" i="1" dirty="0"/>
              <a:t>s</a:t>
            </a:r>
            <a:r>
              <a:rPr lang="en-US" sz="1800" baseline="-25000" dirty="0"/>
              <a:t>3</a:t>
            </a:r>
            <a:r>
              <a:rPr lang="en-US" sz="1800" dirty="0"/>
              <a:t>′</a:t>
            </a:r>
            <a:endParaRPr lang="en-US" sz="1800" i="1" dirty="0"/>
          </a:p>
          <a:p>
            <a:pPr marL="690562" lvl="2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1800" i="1" dirty="0"/>
              <a:t>			</a:t>
            </a:r>
            <a:r>
              <a:rPr lang="en-US" sz="1800" b="1" i="1" dirty="0"/>
              <a:t> 		 </a:t>
            </a:r>
            <a:r>
              <a:rPr lang="en-US" sz="1800" dirty="0"/>
              <a:t>	          </a:t>
            </a:r>
            <a:r>
              <a:rPr lang="en-US" sz="1800" b="1" i="1" dirty="0"/>
              <a:t> </a:t>
            </a:r>
            <a:r>
              <a:rPr lang="en-US" sz="1800" i="1" dirty="0"/>
              <a:t>a</a:t>
            </a:r>
            <a:r>
              <a:rPr lang="en-US" sz="1800" baseline="-25000" dirty="0"/>
              <a:t>3</a:t>
            </a:r>
            <a:r>
              <a:rPr lang="en-US" sz="1800" dirty="0"/>
              <a:t>′	       </a:t>
            </a:r>
          </a:p>
          <a:p>
            <a:pPr marL="690562" lvl="2" indent="0">
              <a:lnSpc>
                <a:spcPts val="2000"/>
              </a:lnSpc>
              <a:buNone/>
            </a:pPr>
            <a:r>
              <a:rPr lang="en-US" sz="1800" i="1" dirty="0"/>
              <a:t>				                a</a:t>
            </a:r>
            <a:r>
              <a:rPr lang="en-US" sz="1800" baseline="-25000" dirty="0"/>
              <a:t>2</a:t>
            </a:r>
            <a:r>
              <a:rPr lang="en-US" sz="1800" dirty="0"/>
              <a:t>′</a:t>
            </a:r>
            <a:endParaRPr lang="en-US" sz="1800" i="1" dirty="0"/>
          </a:p>
          <a:p>
            <a:pPr marL="690562" lvl="2" indent="0">
              <a:lnSpc>
                <a:spcPts val="2000"/>
              </a:lnSpc>
              <a:buNone/>
            </a:pPr>
            <a:r>
              <a:rPr lang="en-US" sz="1800" i="1" dirty="0"/>
              <a:t>			            a</a:t>
            </a:r>
            <a:r>
              <a:rPr lang="en-US" sz="1800" baseline="-25000" dirty="0"/>
              <a:t>1</a:t>
            </a:r>
            <a:r>
              <a:rPr lang="en-US" sz="1800" i="1" dirty="0"/>
              <a:t>	                                a</a:t>
            </a:r>
            <a:r>
              <a:rPr lang="en-US" sz="1800" baseline="-25000" dirty="0"/>
              <a:t>2</a:t>
            </a:r>
            <a:r>
              <a:rPr lang="en-US" sz="1800" i="1" dirty="0"/>
              <a:t>	                      a</a:t>
            </a:r>
            <a:r>
              <a:rPr lang="en-US" sz="1800" baseline="-25000" dirty="0"/>
              <a:t>3</a:t>
            </a:r>
            <a:r>
              <a:rPr lang="en-US" sz="1800" i="1" dirty="0"/>
              <a:t>	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800" i="1" dirty="0"/>
              <a:t>		        s</a:t>
            </a:r>
            <a:r>
              <a:rPr lang="en-US" sz="1800" baseline="-25000" dirty="0"/>
              <a:t>0 </a:t>
            </a:r>
            <a:r>
              <a:rPr lang="en-US" sz="1800" dirty="0"/>
              <a:t>—––––</a:t>
            </a:r>
            <a:r>
              <a:rPr lang="en-US" sz="1800" i="1" dirty="0"/>
              <a:t>–</a:t>
            </a:r>
            <a:r>
              <a:rPr lang="en-US" sz="1800" dirty="0"/>
              <a:t>–––––––––→ </a:t>
            </a:r>
            <a:r>
              <a:rPr lang="en-US" sz="1800" i="1" dirty="0"/>
              <a:t>s</a:t>
            </a:r>
            <a:r>
              <a:rPr lang="en-US" sz="1800" baseline="-25000" dirty="0"/>
              <a:t>1 </a:t>
            </a:r>
            <a:r>
              <a:rPr lang="en-US" sz="1800" dirty="0"/>
              <a:t>—–––––––––––––→ </a:t>
            </a:r>
            <a:r>
              <a:rPr lang="en-US" sz="1800" i="1" dirty="0"/>
              <a:t>s</a:t>
            </a:r>
            <a:r>
              <a:rPr lang="en-US" sz="1800" baseline="-25000" dirty="0"/>
              <a:t>2 </a:t>
            </a:r>
            <a:r>
              <a:rPr lang="en-US" sz="1800" dirty="0"/>
              <a:t>—–––––––––––––→ </a:t>
            </a:r>
            <a:r>
              <a:rPr lang="en-US" sz="1800" i="1" dirty="0"/>
              <a:t>s</a:t>
            </a:r>
            <a:r>
              <a:rPr lang="en-US" sz="1800" baseline="-25000" dirty="0"/>
              <a:t>3</a:t>
            </a:r>
            <a:endParaRPr lang="en-US" sz="1800" i="1" baseline="-25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i="1" dirty="0"/>
              <a:t>		     f</a:t>
            </a:r>
            <a:r>
              <a:rPr lang="en-US" sz="1800" dirty="0"/>
              <a:t>(𝜈</a:t>
            </a:r>
            <a:r>
              <a:rPr lang="en-US" sz="1800" baseline="-25000" dirty="0"/>
              <a:t>0</a:t>
            </a:r>
            <a:r>
              <a:rPr lang="en-US" sz="1800" dirty="0"/>
              <a:t>) = 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)                     </a:t>
            </a:r>
            <a:r>
              <a:rPr lang="en-US" sz="1800" i="1" dirty="0"/>
              <a:t>f</a:t>
            </a:r>
            <a:r>
              <a:rPr lang="en-US" sz="1800" dirty="0"/>
              <a:t>(𝜈</a:t>
            </a:r>
            <a:r>
              <a:rPr lang="en-US" sz="1800" baseline="-25000" dirty="0"/>
              <a:t>1</a:t>
            </a:r>
            <a:r>
              <a:rPr lang="en-US" sz="1800" dirty="0"/>
              <a:t>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dirty="0"/>
              <a:t>cost(π</a:t>
            </a:r>
            <a:r>
              <a:rPr lang="en-US" sz="1800" baseline="-25000" dirty="0"/>
              <a:t>1</a:t>
            </a:r>
            <a:r>
              <a:rPr lang="en-US" sz="1800" dirty="0"/>
              <a:t>)+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)      </a:t>
            </a:r>
            <a:r>
              <a:rPr lang="en-US" sz="1800" i="1" dirty="0"/>
              <a:t>f</a:t>
            </a:r>
            <a:r>
              <a:rPr lang="en-US" sz="1800" dirty="0"/>
              <a:t>(𝜈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dirty="0"/>
              <a:t>cost(π</a:t>
            </a:r>
            <a:r>
              <a:rPr lang="en-US" sz="1800" baseline="-25000" dirty="0"/>
              <a:t>2</a:t>
            </a:r>
            <a:r>
              <a:rPr lang="en-US" sz="1800" dirty="0"/>
              <a:t>)+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2</a:t>
            </a:r>
            <a:r>
              <a:rPr lang="en-US" sz="1800" dirty="0"/>
              <a:t>)      </a:t>
            </a:r>
            <a:r>
              <a:rPr lang="en-US" sz="1800" i="1" dirty="0"/>
              <a:t>f</a:t>
            </a:r>
            <a:r>
              <a:rPr lang="en-US" sz="1800" dirty="0"/>
              <a:t>(𝜈</a:t>
            </a:r>
            <a:r>
              <a:rPr lang="en-US" sz="1800" baseline="-25000" dirty="0"/>
              <a:t>3</a:t>
            </a:r>
            <a:r>
              <a:rPr lang="en-US" sz="1800" dirty="0"/>
              <a:t>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dirty="0"/>
              <a:t>cost(π</a:t>
            </a:r>
            <a:r>
              <a:rPr lang="en-US" sz="1800" baseline="-25000" dirty="0"/>
              <a:t>3</a:t>
            </a:r>
            <a:r>
              <a:rPr lang="en-US" sz="1800" dirty="0"/>
              <a:t>)+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3</a:t>
            </a:r>
            <a:r>
              <a:rPr lang="en-US" sz="1800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07B0F-069B-8945-AD6E-B6B4DA0E3B4A}"/>
              </a:ext>
            </a:extLst>
          </p:cNvPr>
          <p:cNvSpPr/>
          <p:nvPr/>
        </p:nvSpPr>
        <p:spPr>
          <a:xfrm>
            <a:off x="9590044" y="3143150"/>
            <a:ext cx="2016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current “best path”</a:t>
            </a:r>
          </a:p>
        </p:txBody>
      </p:sp>
    </p:spTree>
    <p:extLst>
      <p:ext uri="{BB962C8B-B14F-4D97-AF65-F5344CB8AC3E}">
        <p14:creationId xmlns:p14="http://schemas.microsoft.com/office/powerpoint/2010/main" val="250383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5847F4C-91DA-0F49-835B-2F5AA450748D}"/>
              </a:ext>
            </a:extLst>
          </p:cNvPr>
          <p:cNvGrpSpPr/>
          <p:nvPr/>
        </p:nvGrpSpPr>
        <p:grpSpPr>
          <a:xfrm>
            <a:off x="2093967" y="2384545"/>
            <a:ext cx="7417927" cy="2746255"/>
            <a:chOff x="3003879" y="1773633"/>
            <a:chExt cx="7417927" cy="27462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4A7ABE-81EF-FB42-8BD9-B6F5B1270A78}"/>
                </a:ext>
              </a:extLst>
            </p:cNvPr>
            <p:cNvGrpSpPr/>
            <p:nvPr/>
          </p:nvGrpSpPr>
          <p:grpSpPr>
            <a:xfrm>
              <a:off x="3003879" y="1773633"/>
              <a:ext cx="7417927" cy="2746255"/>
              <a:chOff x="2945264" y="1813936"/>
              <a:chExt cx="7417927" cy="2334963"/>
            </a:xfrm>
          </p:grpSpPr>
          <p:sp>
            <p:nvSpPr>
              <p:cNvPr id="5" name="Pie 4">
                <a:extLst>
                  <a:ext uri="{FF2B5EF4-FFF2-40B4-BE49-F238E27FC236}">
                    <a16:creationId xmlns:a16="http://schemas.microsoft.com/office/drawing/2014/main" id="{34771B4E-2ABC-E743-A890-65239502960B}"/>
                  </a:ext>
                </a:extLst>
              </p:cNvPr>
              <p:cNvSpPr/>
              <p:nvPr/>
            </p:nvSpPr>
            <p:spPr>
              <a:xfrm>
                <a:off x="5971936" y="1813936"/>
                <a:ext cx="4391255" cy="2334963"/>
              </a:xfrm>
              <a:prstGeom prst="pie">
                <a:avLst>
                  <a:gd name="adj1" fmla="val 15894283"/>
                  <a:gd name="adj2" fmla="val 4767302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C9B6586-D541-A54A-85FB-0BC2D816F8DF}"/>
                  </a:ext>
                </a:extLst>
              </p:cNvPr>
              <p:cNvSpPr/>
              <p:nvPr/>
            </p:nvSpPr>
            <p:spPr>
              <a:xfrm>
                <a:off x="2945264" y="1895292"/>
                <a:ext cx="6925471" cy="207515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1A5516-FE30-5C43-86CC-2AB41787372B}"/>
                </a:ext>
              </a:extLst>
            </p:cNvPr>
            <p:cNvSpPr/>
            <p:nvPr/>
          </p:nvSpPr>
          <p:spPr>
            <a:xfrm>
              <a:off x="3397957" y="2684879"/>
              <a:ext cx="6995032" cy="47537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1600" i="1" dirty="0">
                <a:solidFill>
                  <a:srgbClr val="7E800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EAC906-8885-DD46-8DCB-69F17B4F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3002"/>
            <a:ext cx="11785600" cy="534202"/>
          </a:xfrm>
        </p:spPr>
        <p:txBody>
          <a:bodyPr/>
          <a:lstStyle/>
          <a:p>
            <a:r>
              <a:rPr lang="en-US" dirty="0"/>
              <a:t>Equivalent Approach Using Policies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1B2B02-F25F-BE44-9236-863CB48A198C}"/>
              </a:ext>
            </a:extLst>
          </p:cNvPr>
          <p:cNvCxnSpPr>
            <a:cxnSpLocks/>
          </p:cNvCxnSpPr>
          <p:nvPr/>
        </p:nvCxnSpPr>
        <p:spPr>
          <a:xfrm flipV="1">
            <a:off x="4926624" y="2776022"/>
            <a:ext cx="347472" cy="731520"/>
          </a:xfrm>
          <a:prstGeom prst="straightConnector1">
            <a:avLst/>
          </a:prstGeom>
          <a:ln w="952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E29B46B-7291-6C4F-A7A7-A43322FF4798}"/>
              </a:ext>
            </a:extLst>
          </p:cNvPr>
          <p:cNvSpPr/>
          <p:nvPr/>
        </p:nvSpPr>
        <p:spPr>
          <a:xfrm rot="20882253">
            <a:off x="6967415" y="4311360"/>
            <a:ext cx="1199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</a:rPr>
              <a:t>Expanded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8E842D-3CD9-AC46-BBB8-CAEF732E4012}"/>
              </a:ext>
            </a:extLst>
          </p:cNvPr>
          <p:cNvSpPr/>
          <p:nvPr/>
        </p:nvSpPr>
        <p:spPr>
          <a:xfrm rot="20672252">
            <a:off x="7635262" y="4664625"/>
            <a:ext cx="1004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</a:rPr>
              <a:t>Frontier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1F452-D133-BE40-B587-609AD9E30EDF}"/>
              </a:ext>
            </a:extLst>
          </p:cNvPr>
          <p:cNvSpPr/>
          <p:nvPr/>
        </p:nvSpPr>
        <p:spPr>
          <a:xfrm>
            <a:off x="9494366" y="3147481"/>
            <a:ext cx="2292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current “best path”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E811C793-5B4E-BC4F-B02F-A69968969511}"/>
              </a:ext>
            </a:extLst>
          </p:cNvPr>
          <p:cNvSpPr/>
          <p:nvPr/>
        </p:nvSpPr>
        <p:spPr>
          <a:xfrm>
            <a:off x="1309518" y="1681608"/>
            <a:ext cx="166358" cy="548640"/>
          </a:xfrm>
          <a:prstGeom prst="leftBrace">
            <a:avLst>
              <a:gd name="adj1" fmla="val 27564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3142F2-ABD8-C241-8C78-05C514544373}"/>
              </a:ext>
            </a:extLst>
          </p:cNvPr>
          <p:cNvSpPr txBox="1">
            <a:spLocks/>
          </p:cNvSpPr>
          <p:nvPr/>
        </p:nvSpPr>
        <p:spPr bwMode="auto">
          <a:xfrm>
            <a:off x="8300720" y="1039849"/>
            <a:ext cx="3384195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kern="0" dirty="0"/>
              <a:t>Expands the same nodes as A*, in the same order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FDAA1-9EC6-3B46-B733-C316C87B34B5}"/>
              </a:ext>
            </a:extLst>
          </p:cNvPr>
          <p:cNvSpPr/>
          <p:nvPr/>
        </p:nvSpPr>
        <p:spPr>
          <a:xfrm>
            <a:off x="6147362" y="5428501"/>
            <a:ext cx="3392877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b="1" dirty="0">
                <a:latin typeface="Times New Roman" charset="0"/>
                <a:cs typeface="Times New Roman"/>
              </a:rPr>
              <a:t>Poll</a:t>
            </a:r>
            <a:r>
              <a:rPr lang="en-US" dirty="0">
                <a:latin typeface="Times New Roman" charset="0"/>
                <a:cs typeface="Times New Roman"/>
              </a:rPr>
              <a:t>: If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</a:rPr>
              <a:t>) doesn’t change, do we need to update its parent(s)?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     A. </a:t>
            </a:r>
            <a:r>
              <a:rPr lang="en-US" dirty="0">
                <a:latin typeface="Times New Roman" panose="02020603050405020304" pitchFamily="18" charset="0"/>
              </a:rPr>
              <a:t>yes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    B. 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C2A62-BDC6-C843-8DD4-116AE72E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17" y="934382"/>
            <a:ext cx="7189336" cy="157802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Global policy π = {(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</a:t>
            </a:r>
            <a:r>
              <a:rPr lang="en-US" sz="1800" i="1" dirty="0"/>
              <a:t>a</a:t>
            </a:r>
            <a:r>
              <a:rPr lang="en-US" sz="1800" baseline="-25000" dirty="0"/>
              <a:t>1</a:t>
            </a:r>
            <a:r>
              <a:rPr lang="en-US" sz="1800" dirty="0"/>
              <a:t>), (</a:t>
            </a:r>
            <a:r>
              <a:rPr lang="en-US" sz="1800" i="1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,</a:t>
            </a:r>
            <a:r>
              <a:rPr lang="en-US" sz="1800" i="1" dirty="0"/>
              <a:t>a</a:t>
            </a:r>
            <a:r>
              <a:rPr lang="en-US" sz="1800" baseline="-25000" dirty="0"/>
              <a:t>2</a:t>
            </a:r>
            <a:r>
              <a:rPr lang="en-US" sz="1800" dirty="0"/>
              <a:t>), (</a:t>
            </a:r>
            <a:r>
              <a:rPr lang="en-US" sz="1800" i="1" dirty="0"/>
              <a:t>s</a:t>
            </a:r>
            <a:r>
              <a:rPr lang="en-US" sz="1800" baseline="-25000" dirty="0"/>
              <a:t>2</a:t>
            </a:r>
            <a:r>
              <a:rPr lang="en-US" sz="1800" dirty="0"/>
              <a:t>,</a:t>
            </a:r>
            <a:r>
              <a:rPr lang="en-US" sz="1800" i="1" dirty="0"/>
              <a:t>a</a:t>
            </a:r>
            <a:r>
              <a:rPr lang="en-US" sz="1800" baseline="-25000" dirty="0"/>
              <a:t>3</a:t>
            </a:r>
            <a:r>
              <a:rPr lang="en-US" sz="1800" dirty="0"/>
              <a:t>), (</a:t>
            </a:r>
            <a:r>
              <a:rPr lang="en-US" sz="1800" i="1" dirty="0"/>
              <a:t>s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i="1" dirty="0"/>
              <a:t>a</a:t>
            </a:r>
            <a:r>
              <a:rPr lang="en-US" sz="1800" baseline="-25000" dirty="0"/>
              <a:t>4</a:t>
            </a:r>
            <a:r>
              <a:rPr lang="en-US" sz="1800" dirty="0"/>
              <a:t>), (</a:t>
            </a:r>
            <a:r>
              <a:rPr lang="en-US" sz="1800" i="1" dirty="0"/>
              <a:t>s</a:t>
            </a:r>
            <a:r>
              <a:rPr lang="en-US" sz="1800" baseline="-25000" dirty="0"/>
              <a:t>3</a:t>
            </a:r>
            <a:r>
              <a:rPr lang="en-US" sz="1800" dirty="0"/>
              <a:t>′,</a:t>
            </a:r>
            <a:r>
              <a:rPr lang="en-US" sz="1800" i="1" dirty="0"/>
              <a:t>a</a:t>
            </a:r>
            <a:r>
              <a:rPr lang="en-US" sz="1800" baseline="-25000" dirty="0"/>
              <a:t>4</a:t>
            </a:r>
            <a:r>
              <a:rPr lang="en-US" sz="1800" dirty="0"/>
              <a:t>′)}</a:t>
            </a:r>
          </a:p>
          <a:p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i="1" baseline="-25000" dirty="0"/>
              <a:t>i</a:t>
            </a:r>
            <a:r>
              <a:rPr lang="en-US" sz="1800" dirty="0"/>
              <a:t>) = cost(following </a:t>
            </a:r>
            <a:r>
              <a:rPr lang="en-US" sz="1800" i="1" dirty="0"/>
              <a:t>π</a:t>
            </a:r>
            <a:r>
              <a:rPr lang="en-US" sz="1800" dirty="0"/>
              <a:t> </a:t>
            </a:r>
            <a:r>
              <a:rPr lang="en-US" sz="1800" b="1" dirty="0"/>
              <a:t>from </a:t>
            </a:r>
            <a:r>
              <a:rPr lang="en-US" sz="1800" b="1" i="1" dirty="0"/>
              <a:t>s</a:t>
            </a:r>
            <a:r>
              <a:rPr lang="en-US" sz="1800" b="1" i="1" baseline="-25000" dirty="0"/>
              <a:t>i</a:t>
            </a:r>
            <a:r>
              <a:rPr lang="en-US" sz="1800" b="1" i="1" dirty="0"/>
              <a:t> </a:t>
            </a:r>
            <a:r>
              <a:rPr lang="en-US" sz="1800" dirty="0"/>
              <a:t>to a frontier node) + </a:t>
            </a:r>
            <a:r>
              <a:rPr lang="en-US" sz="1800" i="1" dirty="0"/>
              <a:t>h</a:t>
            </a:r>
            <a:r>
              <a:rPr lang="en-US" sz="1800" dirty="0"/>
              <a:t>(the frontier node)</a:t>
            </a:r>
          </a:p>
          <a:p>
            <a:pPr marL="349250" lvl="1" indent="0">
              <a:buNone/>
            </a:pPr>
            <a:r>
              <a:rPr lang="en-US" sz="1800" dirty="0"/>
              <a:t>               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i="1" baseline="-25000" dirty="0"/>
              <a:t>i</a:t>
            </a:r>
            <a:r>
              <a:rPr lang="en-US" sz="1800" dirty="0"/>
              <a:t>), 	              if </a:t>
            </a:r>
            <a:r>
              <a:rPr lang="en-US" sz="1800" i="1" dirty="0"/>
              <a:t>s</a:t>
            </a:r>
            <a:r>
              <a:rPr lang="en-US" sz="1800" i="1" baseline="-25000" dirty="0"/>
              <a:t>i</a:t>
            </a:r>
            <a:r>
              <a:rPr lang="en-US" sz="1800" dirty="0"/>
              <a:t> is a frontier node</a:t>
            </a:r>
            <a:br>
              <a:rPr lang="en-US" sz="1800" dirty="0"/>
            </a:br>
            <a:r>
              <a:rPr lang="en-US" sz="1800" dirty="0"/>
              <a:t>        </a:t>
            </a:r>
            <a:r>
              <a:rPr lang="en-US" sz="3000" baseline="30000" dirty="0"/>
              <a:t>=</a:t>
            </a:r>
            <a:r>
              <a:rPr lang="en-US" sz="1800" dirty="0"/>
              <a:t>     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i="1" baseline="-25000" dirty="0"/>
              <a:t>i</a:t>
            </a:r>
            <a:r>
              <a:rPr lang="en-US" sz="1800" dirty="0"/>
              <a:t>)</a:t>
            </a:r>
            <a:r>
              <a:rPr lang="en-US" sz="1800" baseline="-25000" dirty="0"/>
              <a:t> </a:t>
            </a:r>
            <a:r>
              <a:rPr lang="en-US" sz="1800" dirty="0"/>
              <a:t>+</a:t>
            </a:r>
            <a:r>
              <a:rPr lang="en-US" sz="1800" baseline="-25000" dirty="0"/>
              <a:t> 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i="1" baseline="-25000" dirty="0"/>
              <a:t>i</a:t>
            </a:r>
            <a:r>
              <a:rPr lang="en-US" sz="1800" baseline="-25000" dirty="0"/>
              <a:t>+1</a:t>
            </a:r>
            <a:r>
              <a:rPr lang="en-US" sz="1800" dirty="0"/>
              <a:t>),  otherwise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35F4ACE-A191-C04A-8C65-A22578A8CFB5}"/>
              </a:ext>
            </a:extLst>
          </p:cNvPr>
          <p:cNvSpPr txBox="1">
            <a:spLocks/>
          </p:cNvSpPr>
          <p:nvPr/>
        </p:nvSpPr>
        <p:spPr bwMode="auto">
          <a:xfrm>
            <a:off x="215317" y="4369093"/>
            <a:ext cx="5782669" cy="21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kern="0" dirty="0"/>
              <a:t>Expand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</a:p>
          <a:p>
            <a:r>
              <a:rPr lang="en-US" sz="1800" kern="0" dirty="0"/>
              <a:t>For </a:t>
            </a:r>
            <a:r>
              <a:rPr lang="en-US" sz="1800" i="1" kern="0" dirty="0"/>
              <a:t>i = </a:t>
            </a:r>
            <a:r>
              <a:rPr lang="en-US" sz="1800" kern="0" dirty="0"/>
              <a:t>3,2,1,0, update 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) and π(</a:t>
            </a:r>
            <a:r>
              <a:rPr lang="en-US" sz="1800" i="1" kern="0" dirty="0"/>
              <a:t>s</a:t>
            </a:r>
            <a:r>
              <a:rPr lang="en-US" sz="1800" i="1" kern="0" baseline="-25000" dirty="0"/>
              <a:t>i</a:t>
            </a:r>
            <a:r>
              <a:rPr lang="en-US" sz="1800" kern="0" dirty="0"/>
              <a:t>) </a:t>
            </a:r>
          </a:p>
          <a:p>
            <a:pPr lvl="1"/>
            <a:r>
              <a:rPr lang="en-US" sz="1800" kern="0" dirty="0"/>
              <a:t>Updating:</a:t>
            </a:r>
          </a:p>
          <a:p>
            <a:pPr lvl="2"/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) = min</a:t>
            </a:r>
            <a:r>
              <a:rPr lang="en-US" sz="1800" kern="0" baseline="-25000" dirty="0"/>
              <a:t> </a:t>
            </a:r>
            <a:r>
              <a:rPr lang="en-US" sz="1800" i="1" kern="0" baseline="-25000" dirty="0"/>
              <a:t>a</a:t>
            </a:r>
            <a:r>
              <a:rPr lang="en-US" sz="1800" kern="0" baseline="-25000" dirty="0"/>
              <a:t>∈Applicable(</a:t>
            </a:r>
            <a:r>
              <a:rPr lang="en-US" sz="1800" i="1" kern="0" baseline="-25000" dirty="0"/>
              <a:t>s</a:t>
            </a:r>
            <a:r>
              <a:rPr lang="en-US" sz="1800" kern="0" baseline="-25000" dirty="0"/>
              <a:t>)</a:t>
            </a:r>
            <a:r>
              <a:rPr lang="en-US" sz="1800" kern="0" dirty="0"/>
              <a:t>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dirty="0"/>
              <a:t>) + </a:t>
            </a:r>
            <a:r>
              <a:rPr lang="en-US" sz="1800" i="1" kern="0" dirty="0"/>
              <a:t>V</a:t>
            </a:r>
            <a:r>
              <a:rPr lang="en-US" sz="1800" kern="0" dirty="0"/>
              <a:t>(γ(</a:t>
            </a:r>
            <a:r>
              <a:rPr lang="en-US" sz="1800" i="1" kern="0" dirty="0"/>
              <a:t>s</a:t>
            </a:r>
            <a:r>
              <a:rPr lang="en-US" sz="1800" kern="0" dirty="0"/>
              <a:t>,</a:t>
            </a:r>
            <a:r>
              <a:rPr lang="en-US" sz="1800" i="1" kern="0" dirty="0"/>
              <a:t>a</a:t>
            </a:r>
            <a:r>
              <a:rPr lang="en-US" sz="1800" kern="0" dirty="0"/>
              <a:t>))</a:t>
            </a:r>
          </a:p>
          <a:p>
            <a:pPr lvl="2"/>
            <a:r>
              <a:rPr lang="en-US" sz="1800" kern="0" dirty="0"/>
              <a:t>π(</a:t>
            </a:r>
            <a:r>
              <a:rPr lang="en-US" sz="1800" i="1" kern="0" dirty="0"/>
              <a:t>s</a:t>
            </a:r>
            <a:r>
              <a:rPr lang="en-US" sz="1800" kern="0" dirty="0"/>
              <a:t>) = argmin</a:t>
            </a:r>
            <a:r>
              <a:rPr lang="en-US" sz="1800" kern="0" baseline="-25000" dirty="0"/>
              <a:t> </a:t>
            </a:r>
            <a:r>
              <a:rPr lang="en-US" sz="1800" i="1" kern="0" baseline="-25000" dirty="0"/>
              <a:t>a</a:t>
            </a:r>
            <a:r>
              <a:rPr lang="en-US" sz="1800" kern="0" baseline="-25000" dirty="0"/>
              <a:t>∈Applicable(</a:t>
            </a:r>
            <a:r>
              <a:rPr lang="en-US" sz="1800" i="1" kern="0" baseline="-25000" dirty="0"/>
              <a:t>s</a:t>
            </a:r>
            <a:r>
              <a:rPr lang="en-US" sz="1800" kern="0" baseline="-25000" dirty="0"/>
              <a:t>)</a:t>
            </a:r>
            <a:r>
              <a:rPr lang="en-US" sz="1800" kern="0" dirty="0"/>
              <a:t>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dirty="0"/>
              <a:t>) + </a:t>
            </a:r>
            <a:r>
              <a:rPr lang="en-US" sz="1800" i="1" kern="0" dirty="0"/>
              <a:t>V</a:t>
            </a:r>
            <a:r>
              <a:rPr lang="en-US" sz="1800" kern="0" dirty="0"/>
              <a:t>(γ(</a:t>
            </a:r>
            <a:r>
              <a:rPr lang="en-US" sz="1800" i="1" kern="0" dirty="0"/>
              <a:t>s</a:t>
            </a:r>
            <a:r>
              <a:rPr lang="en-US" sz="1800" kern="0" dirty="0"/>
              <a:t>,</a:t>
            </a:r>
            <a:r>
              <a:rPr lang="en-US" sz="1800" i="1" kern="0" dirty="0"/>
              <a:t>a</a:t>
            </a:r>
            <a:r>
              <a:rPr lang="en-US" sz="1800" kern="0" dirty="0"/>
              <a:t>))</a:t>
            </a:r>
          </a:p>
          <a:p>
            <a:pPr lvl="1"/>
            <a:r>
              <a:rPr lang="en-US" sz="1800" kern="0" dirty="0"/>
              <a:t>E.g., if 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2</a:t>
            </a:r>
            <a:r>
              <a:rPr lang="en-US" sz="1800" kern="0" dirty="0"/>
              <a:t>′)+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′) &lt;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2</a:t>
            </a:r>
            <a:r>
              <a:rPr lang="en-US" sz="1800" kern="0" dirty="0"/>
              <a:t>)+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)  then π(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1</a:t>
            </a:r>
            <a:r>
              <a:rPr lang="en-US" sz="1800" kern="0" dirty="0"/>
              <a:t>) ← 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2</a:t>
            </a:r>
            <a:r>
              <a:rPr lang="en-US" sz="1800" kern="0" dirty="0"/>
              <a:t>′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35CC5C8-81D9-934E-A068-3ACA7B7802F6}"/>
              </a:ext>
            </a:extLst>
          </p:cNvPr>
          <p:cNvSpPr txBox="1">
            <a:spLocks/>
          </p:cNvSpPr>
          <p:nvPr/>
        </p:nvSpPr>
        <p:spPr bwMode="auto">
          <a:xfrm>
            <a:off x="218197" y="2068388"/>
            <a:ext cx="10081365" cy="2290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System Font Regular"/>
              <a:buNone/>
            </a:pPr>
            <a:r>
              <a:rPr lang="en-US" sz="1800" i="1" kern="0" dirty="0"/>
              <a:t>				                  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′) =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3</a:t>
            </a:r>
            <a:r>
              <a:rPr lang="en-US" sz="1800" kern="0" dirty="0"/>
              <a:t>′)+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  <a:r>
              <a:rPr lang="en-US" sz="1800" kern="0" dirty="0"/>
              <a:t>′)</a:t>
            </a:r>
            <a:r>
              <a:rPr lang="en-US" sz="1800" i="1" kern="0" dirty="0"/>
              <a:t>               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  <a:r>
              <a:rPr lang="en-US" sz="1800" kern="0" dirty="0"/>
              <a:t>′)</a:t>
            </a:r>
            <a:r>
              <a:rPr lang="en-US" sz="1800" kern="0" baseline="-25000" dirty="0"/>
              <a:t> </a:t>
            </a:r>
            <a:r>
              <a:rPr lang="en-US" sz="1800" kern="0" dirty="0"/>
              <a:t>=</a:t>
            </a:r>
            <a:r>
              <a:rPr lang="en-US" sz="1800" kern="0" baseline="-25000" dirty="0"/>
              <a:t> </a:t>
            </a:r>
            <a:r>
              <a:rPr lang="en-US" sz="1800" i="1" kern="0" dirty="0"/>
              <a:t>h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  <a:r>
              <a:rPr lang="en-US" sz="1800" kern="0" dirty="0"/>
              <a:t>′) </a:t>
            </a:r>
            <a:endParaRPr lang="en-US" sz="1800" b="1" kern="0" dirty="0"/>
          </a:p>
          <a:p>
            <a:pPr marL="690562" lvl="2" indent="0">
              <a:spcBef>
                <a:spcPts val="0"/>
              </a:spcBef>
              <a:buFont typeface="System Font Regular"/>
              <a:buNone/>
            </a:pPr>
            <a:r>
              <a:rPr lang="en-US" sz="1800" i="1" kern="0" dirty="0"/>
              <a:t>					</a:t>
            </a:r>
            <a:r>
              <a:rPr lang="en-US" sz="1800" b="1" i="1" kern="0" dirty="0"/>
              <a:t>     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′</a:t>
            </a:r>
            <a:r>
              <a:rPr lang="en-US" sz="1800" i="1" kern="0" dirty="0"/>
              <a:t> </a:t>
            </a:r>
            <a:r>
              <a:rPr lang="en-US" sz="1800" b="1" kern="0" dirty="0"/>
              <a:t>–––––––––––––––––––→</a:t>
            </a:r>
            <a:r>
              <a:rPr lang="en-US" sz="1800" i="1" kern="0" dirty="0"/>
              <a:t> s</a:t>
            </a:r>
            <a:r>
              <a:rPr lang="en-US" sz="1800" kern="0" baseline="-25000" dirty="0"/>
              <a:t>3</a:t>
            </a:r>
            <a:r>
              <a:rPr lang="en-US" sz="1800" kern="0" dirty="0"/>
              <a:t>′</a:t>
            </a:r>
            <a:endParaRPr lang="en-US" sz="1800" i="1" kern="0" dirty="0"/>
          </a:p>
          <a:p>
            <a:pPr marL="690562" lvl="2" indent="0">
              <a:lnSpc>
                <a:spcPts val="2000"/>
              </a:lnSpc>
              <a:spcBef>
                <a:spcPts val="0"/>
              </a:spcBef>
              <a:buFont typeface="System Font Regular"/>
              <a:buNone/>
            </a:pPr>
            <a:r>
              <a:rPr lang="en-US" sz="1800" i="1" kern="0" dirty="0"/>
              <a:t>			</a:t>
            </a:r>
            <a:r>
              <a:rPr lang="en-US" sz="1800" b="1" i="1" kern="0" dirty="0"/>
              <a:t> 		              </a:t>
            </a:r>
            <a:r>
              <a:rPr lang="en-US" sz="1800" kern="0" dirty="0"/>
              <a:t>π(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′)</a:t>
            </a:r>
            <a:r>
              <a:rPr lang="en-US" sz="1800" kern="0" baseline="-25000" dirty="0"/>
              <a:t> </a:t>
            </a:r>
            <a:r>
              <a:rPr lang="en-US" sz="1800" kern="0" dirty="0"/>
              <a:t>=</a:t>
            </a:r>
            <a:r>
              <a:rPr lang="en-US" sz="1800" i="1" kern="0" baseline="-25000" dirty="0"/>
              <a:t> 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3</a:t>
            </a:r>
            <a:r>
              <a:rPr lang="en-US" sz="1800" kern="0" dirty="0"/>
              <a:t>′</a:t>
            </a:r>
          </a:p>
          <a:p>
            <a:pPr marL="690562" lvl="2" indent="0">
              <a:lnSpc>
                <a:spcPts val="2000"/>
              </a:lnSpc>
              <a:spcBef>
                <a:spcPts val="0"/>
              </a:spcBef>
              <a:buFont typeface="System Font Regular"/>
              <a:buNone/>
            </a:pPr>
            <a:r>
              <a:rPr lang="en-US" sz="1800" i="1" kern="0" dirty="0"/>
              <a:t>				              a</a:t>
            </a:r>
            <a:r>
              <a:rPr lang="en-US" sz="1800" kern="0" baseline="-25000" dirty="0"/>
              <a:t>2</a:t>
            </a:r>
            <a:r>
              <a:rPr lang="en-US" sz="1800" kern="0" dirty="0"/>
              <a:t>′</a:t>
            </a:r>
            <a:endParaRPr lang="en-US" sz="1800" i="1" kern="0" dirty="0"/>
          </a:p>
          <a:p>
            <a:pPr marL="690562" lvl="2" indent="0">
              <a:lnSpc>
                <a:spcPts val="2000"/>
              </a:lnSpc>
              <a:buFont typeface="System Font Regular"/>
              <a:buNone/>
            </a:pPr>
            <a:r>
              <a:rPr lang="en-US" sz="1800" i="1" kern="0" dirty="0"/>
              <a:t>		              </a:t>
            </a:r>
            <a:r>
              <a:rPr lang="en-US" sz="1800" kern="0" dirty="0"/>
              <a:t>π(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)</a:t>
            </a:r>
            <a:r>
              <a:rPr lang="en-US" sz="1800" i="1" kern="0" dirty="0"/>
              <a:t> = a</a:t>
            </a:r>
            <a:r>
              <a:rPr lang="en-US" sz="1800" kern="0" baseline="-25000" dirty="0"/>
              <a:t>1</a:t>
            </a:r>
            <a:r>
              <a:rPr lang="en-US" sz="1800" i="1" kern="0" dirty="0"/>
              <a:t>                        </a:t>
            </a:r>
            <a:r>
              <a:rPr lang="en-US" sz="1800" kern="0" dirty="0"/>
              <a:t>π(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1</a:t>
            </a:r>
            <a:r>
              <a:rPr lang="en-US" sz="1800" kern="0" dirty="0"/>
              <a:t>)</a:t>
            </a:r>
            <a:r>
              <a:rPr lang="en-US" sz="1800" i="1" kern="0" dirty="0"/>
              <a:t> = a</a:t>
            </a:r>
            <a:r>
              <a:rPr lang="en-US" sz="1800" kern="0" baseline="-25000" dirty="0"/>
              <a:t>2 </a:t>
            </a:r>
            <a:r>
              <a:rPr lang="en-US" sz="1800" i="1" kern="0" dirty="0"/>
              <a:t>                       </a:t>
            </a:r>
            <a:r>
              <a:rPr lang="en-US" sz="1800" kern="0" dirty="0"/>
              <a:t>π(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)</a:t>
            </a:r>
            <a:r>
              <a:rPr lang="en-US" sz="1800" i="1" kern="0" dirty="0"/>
              <a:t> = a</a:t>
            </a:r>
            <a:r>
              <a:rPr lang="en-US" sz="1800" kern="0" baseline="-25000" dirty="0"/>
              <a:t>3 </a:t>
            </a:r>
            <a:r>
              <a:rPr lang="en-US" sz="1800" i="1" kern="0" dirty="0"/>
              <a:t>	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buFont typeface="System Font Regular"/>
              <a:buNone/>
            </a:pPr>
            <a:r>
              <a:rPr lang="en-US" sz="1800" i="1" kern="0" dirty="0"/>
              <a:t>		        s</a:t>
            </a:r>
            <a:r>
              <a:rPr lang="en-US" sz="1800" kern="0" baseline="-25000" dirty="0"/>
              <a:t>0 </a:t>
            </a:r>
            <a:r>
              <a:rPr lang="en-US" sz="1800" b="1" kern="0" dirty="0"/>
              <a:t>—––––</a:t>
            </a:r>
            <a:r>
              <a:rPr lang="en-US" sz="1800" b="1" i="1" kern="0" dirty="0"/>
              <a:t>–</a:t>
            </a:r>
            <a:r>
              <a:rPr lang="en-US" sz="1800" b="1" kern="0" dirty="0"/>
              <a:t>––––––––→</a:t>
            </a:r>
            <a:r>
              <a:rPr lang="en-US" sz="1800" kern="0" dirty="0"/>
              <a:t>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1 </a:t>
            </a:r>
            <a:r>
              <a:rPr lang="en-US" sz="1800" b="1" kern="0" dirty="0"/>
              <a:t>—––––––––––––––→</a:t>
            </a:r>
            <a:r>
              <a:rPr lang="en-US" sz="1800" kern="0" dirty="0"/>
              <a:t>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 </a:t>
            </a:r>
            <a:r>
              <a:rPr lang="en-US" sz="1800" b="1" kern="0" dirty="0"/>
              <a:t>—––––––––––––→</a:t>
            </a:r>
            <a:r>
              <a:rPr lang="en-US" sz="1800" kern="0" dirty="0"/>
              <a:t>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  <a:endParaRPr lang="en-US" sz="1800" i="1" kern="0" baseline="-25000" dirty="0"/>
          </a:p>
          <a:p>
            <a:pPr marL="0" indent="0">
              <a:spcBef>
                <a:spcPts val="1200"/>
              </a:spcBef>
              <a:buFont typeface="System Font Regular"/>
              <a:buNone/>
            </a:pPr>
            <a:r>
              <a:rPr lang="en-US" sz="1800" i="1" kern="0" dirty="0"/>
              <a:t>		    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) =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1</a:t>
            </a:r>
            <a:r>
              <a:rPr lang="en-US" sz="1800" kern="0" dirty="0"/>
              <a:t>)+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1</a:t>
            </a:r>
            <a:r>
              <a:rPr lang="en-US" sz="1800" kern="0" dirty="0"/>
              <a:t>)        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1</a:t>
            </a:r>
            <a:r>
              <a:rPr lang="en-US" sz="1800" kern="0" dirty="0"/>
              <a:t>) =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2</a:t>
            </a:r>
            <a:r>
              <a:rPr lang="en-US" sz="1800" kern="0" dirty="0"/>
              <a:t>)+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)          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2</a:t>
            </a:r>
            <a:r>
              <a:rPr lang="en-US" sz="1800" kern="0" dirty="0"/>
              <a:t>) = </a:t>
            </a:r>
            <a:r>
              <a:rPr lang="en-US" sz="1800" i="1" kern="0" dirty="0"/>
              <a:t>c</a:t>
            </a:r>
            <a:r>
              <a:rPr lang="en-US" sz="1800" kern="0" dirty="0"/>
              <a:t>(</a:t>
            </a:r>
            <a:r>
              <a:rPr lang="en-US" sz="1800" i="1" kern="0" dirty="0"/>
              <a:t>a</a:t>
            </a:r>
            <a:r>
              <a:rPr lang="en-US" sz="1800" kern="0" baseline="-25000" dirty="0"/>
              <a:t>3</a:t>
            </a:r>
            <a:r>
              <a:rPr lang="en-US" sz="1800" kern="0" dirty="0"/>
              <a:t>)+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  <a:r>
              <a:rPr lang="en-US" sz="1800" kern="0" dirty="0"/>
              <a:t>)       </a:t>
            </a:r>
            <a:r>
              <a:rPr lang="en-US" sz="1800" i="1" kern="0" dirty="0"/>
              <a:t>V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  <a:r>
              <a:rPr lang="en-US" sz="1800" kern="0" dirty="0"/>
              <a:t>) = </a:t>
            </a:r>
            <a:r>
              <a:rPr lang="en-US" sz="1800" i="1" kern="0" dirty="0"/>
              <a:t>h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3</a:t>
            </a:r>
            <a:r>
              <a:rPr lang="en-US" sz="1800" kern="0" dirty="0"/>
              <a:t>)                                                                        </a:t>
            </a:r>
            <a:r>
              <a:rPr lang="en-US" sz="1800" kern="0" dirty="0">
                <a:solidFill>
                  <a:srgbClr val="C00000"/>
                </a:solidFill>
              </a:rPr>
              <a:t> </a:t>
            </a:r>
            <a:endParaRPr lang="en-US" sz="1800" kern="0" baseline="-25000" dirty="0"/>
          </a:p>
        </p:txBody>
      </p:sp>
    </p:spTree>
    <p:extLst>
      <p:ext uri="{BB962C8B-B14F-4D97-AF65-F5344CB8AC3E}">
        <p14:creationId xmlns:p14="http://schemas.microsoft.com/office/powerpoint/2010/main" val="2451166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08217-2801-CB42-B528-CE14C4FB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30" y="1095024"/>
            <a:ext cx="6591175" cy="33810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3E998A-8593-8049-A154-A954B04E52F0}"/>
              </a:ext>
            </a:extLst>
          </p:cNvPr>
          <p:cNvSpPr/>
          <p:nvPr/>
        </p:nvSpPr>
        <p:spPr>
          <a:xfrm>
            <a:off x="6410960" y="4895721"/>
            <a:ext cx="2246445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b="1" dirty="0">
                <a:latin typeface="Times New Roman" charset="0"/>
                <a:cs typeface="Times New Roman"/>
              </a:rPr>
              <a:t>Poll</a:t>
            </a:r>
            <a:r>
              <a:rPr lang="en-US" dirty="0">
                <a:latin typeface="Times New Roman" charset="0"/>
                <a:cs typeface="Times New Roman"/>
              </a:rPr>
              <a:t>: If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</a:rPr>
              <a:t>) doesn’t change, do we need to update its parent(s)?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     A. </a:t>
            </a:r>
            <a:r>
              <a:rPr lang="en-US" dirty="0">
                <a:latin typeface="Times New Roman" panose="02020603050405020304" pitchFamily="18" charset="0"/>
              </a:rPr>
              <a:t>yes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    B. no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1F688-DBF7-3146-8E5D-FD22A356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AO* (Basic Idea)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B1466-0F9E-854D-9D2E-6711E18A2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09" y="993425"/>
            <a:ext cx="6683022" cy="5521324"/>
          </a:xfrm>
        </p:spPr>
        <p:txBody>
          <a:bodyPr/>
          <a:lstStyle/>
          <a:p>
            <a:r>
              <a:rPr lang="en-US" sz="1800" dirty="0"/>
              <a:t>An SSP can be represented as an AND/OR graph</a:t>
            </a:r>
          </a:p>
          <a:p>
            <a:pPr lvl="1"/>
            <a:r>
              <a:rPr lang="en-US" sz="1800" dirty="0"/>
              <a:t>OR nodes: choose an action</a:t>
            </a:r>
          </a:p>
          <a:p>
            <a:pPr lvl="1"/>
            <a:r>
              <a:rPr lang="en-US" sz="1800" dirty="0"/>
              <a:t>AND nodes: action’s outcomes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AO*: generalization of A* for </a:t>
            </a:r>
            <a:r>
              <a:rPr lang="en-US" sz="1800" i="1" dirty="0"/>
              <a:t>acyclic</a:t>
            </a:r>
            <a:r>
              <a:rPr lang="en-US" sz="1800" dirty="0"/>
              <a:t> SSPs</a:t>
            </a:r>
            <a:br>
              <a:rPr lang="en-US" sz="1800" dirty="0"/>
            </a:br>
            <a:endParaRPr lang="en-US" sz="1800" dirty="0"/>
          </a:p>
          <a:p>
            <a:r>
              <a:rPr lang="en-US" sz="1800" i="1" dirty="0"/>
              <a:t>leaves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,π) = {</a:t>
            </a:r>
            <a:r>
              <a:rPr lang="en-US" sz="1800" i="1" dirty="0"/>
              <a:t>s</a:t>
            </a:r>
            <a:r>
              <a:rPr lang="en-US" sz="1800" baseline="-25000" dirty="0"/>
              <a:t>7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8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12</a:t>
            </a:r>
            <a:r>
              <a:rPr lang="en-US" sz="1800" dirty="0"/>
              <a:t>}</a:t>
            </a:r>
            <a:endParaRPr lang="en-US" sz="1800" i="1" dirty="0"/>
          </a:p>
          <a:p>
            <a:pPr lvl="1"/>
            <a:r>
              <a:rPr lang="en-US" sz="1800" dirty="0"/>
              <a:t>Expand one of them, e.g., 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endParaRPr lang="en-US" sz="1800" dirty="0"/>
          </a:p>
          <a:p>
            <a:r>
              <a:rPr lang="en-US" sz="1800" dirty="0"/>
              <a:t>Going bottom-up, update </a:t>
            </a:r>
            <a:r>
              <a:rPr lang="en-US" sz="1800" i="1" dirty="0"/>
              <a:t>V</a:t>
            </a:r>
            <a:r>
              <a:rPr lang="en-US" sz="1800" dirty="0"/>
              <a:t> and π values </a:t>
            </a:r>
            <a:br>
              <a:rPr lang="en-US" sz="1800" dirty="0"/>
            </a:br>
            <a:r>
              <a:rPr lang="en-US" sz="1800" dirty="0"/>
              <a:t>for 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r>
              <a:rPr lang="en-US" sz="1800" dirty="0"/>
              <a:t> and its ancestors</a:t>
            </a:r>
          </a:p>
          <a:p>
            <a:pPr lvl="1"/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= min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a</a:t>
            </a:r>
            <a:r>
              <a:rPr lang="en-US" sz="1800" baseline="-25000" dirty="0"/>
              <a:t>∈Applicable(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) 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dirty="0"/>
              <a:t>) + ∑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′∈γ(</a:t>
            </a:r>
            <a:r>
              <a:rPr lang="en-US" sz="1800" i="1" baseline="-25000" dirty="0"/>
              <a:t>s,a</a:t>
            </a:r>
            <a:r>
              <a:rPr lang="en-US" sz="1800" baseline="-25000" dirty="0"/>
              <a:t>) </a:t>
            </a:r>
            <a:r>
              <a:rPr lang="en-US" sz="1800" i="1" dirty="0"/>
              <a:t>P</a:t>
            </a:r>
            <a:r>
              <a:rPr lang="en-US" sz="1800" dirty="0"/>
              <a:t>(</a:t>
            </a:r>
            <a:r>
              <a:rPr lang="en-US" sz="1800" i="1" dirty="0"/>
              <a:t>s′ |s,a</a:t>
            </a:r>
            <a:r>
              <a:rPr lang="en-US" sz="1800" dirty="0"/>
              <a:t>) 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s′</a:t>
            </a:r>
            <a:r>
              <a:rPr lang="en-US" sz="1800" dirty="0"/>
              <a:t>)</a:t>
            </a:r>
          </a:p>
          <a:p>
            <a:pPr lvl="1"/>
            <a:r>
              <a:rPr lang="en-US" sz="1800" i="1" dirty="0"/>
              <a:t>π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= argmin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a</a:t>
            </a:r>
            <a:r>
              <a:rPr lang="en-US" sz="1800" baseline="-25000" dirty="0"/>
              <a:t>∈Applicable(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) 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dirty="0"/>
              <a:t>) + ∑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′∈γ(</a:t>
            </a:r>
            <a:r>
              <a:rPr lang="en-US" sz="1800" i="1" baseline="-25000" dirty="0"/>
              <a:t>s,a</a:t>
            </a:r>
            <a:r>
              <a:rPr lang="en-US" sz="1800" baseline="-25000" dirty="0"/>
              <a:t>) </a:t>
            </a:r>
            <a:r>
              <a:rPr lang="en-US" sz="1800" i="1" dirty="0"/>
              <a:t>P</a:t>
            </a:r>
            <a:r>
              <a:rPr lang="en-US" sz="1800" dirty="0"/>
              <a:t>(</a:t>
            </a:r>
            <a:r>
              <a:rPr lang="en-US" sz="1800" i="1" dirty="0"/>
              <a:t>s′ |s,a</a:t>
            </a:r>
            <a:r>
              <a:rPr lang="en-US" sz="1800" dirty="0"/>
              <a:t>) 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s′</a:t>
            </a:r>
            <a:r>
              <a:rPr lang="en-US" sz="1800" dirty="0"/>
              <a:t>)</a:t>
            </a:r>
          </a:p>
          <a:p>
            <a:r>
              <a:rPr lang="en-US" sz="1800" i="1" dirty="0"/>
              <a:t>e.g.,</a:t>
            </a:r>
          </a:p>
          <a:p>
            <a:pPr lvl="1"/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2</a:t>
            </a:r>
            <a:r>
              <a:rPr lang="en-US" sz="1800" dirty="0"/>
              <a:t>) = min(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baseline="-25000" dirty="0"/>
              <a:t>5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9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10</a:t>
            </a:r>
            <a:r>
              <a:rPr lang="en-US" sz="1800" dirty="0"/>
              <a:t>), 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baseline="-25000" dirty="0"/>
              <a:t>6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12</a:t>
            </a:r>
            <a:r>
              <a:rPr lang="en-US" sz="1800" dirty="0"/>
              <a:t>))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243874-CA34-C74E-92A9-DDB6808ED40F}"/>
              </a:ext>
            </a:extLst>
          </p:cNvPr>
          <p:cNvSpPr/>
          <p:nvPr/>
        </p:nvSpPr>
        <p:spPr>
          <a:xfrm>
            <a:off x="8940991" y="4895721"/>
            <a:ext cx="2763329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b="1" dirty="0">
                <a:latin typeface="Times New Roman" charset="0"/>
                <a:cs typeface="Times New Roman"/>
              </a:rPr>
              <a:t>Poll</a:t>
            </a:r>
            <a:r>
              <a:rPr lang="en-US" dirty="0">
                <a:latin typeface="Times New Roman" charset="0"/>
                <a:cs typeface="Times New Roman"/>
              </a:rPr>
              <a:t>: Will this work correctly if the acyclic AND/OR graph isn’t a tree</a:t>
            </a:r>
            <a:r>
              <a:rPr lang="en-US" dirty="0">
                <a:latin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     A. </a:t>
            </a:r>
            <a:r>
              <a:rPr lang="en-US" dirty="0">
                <a:latin typeface="Times New Roman" panose="02020603050405020304" pitchFamily="18" charset="0"/>
              </a:rPr>
              <a:t>yes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    B. no</a:t>
            </a:r>
          </a:p>
        </p:txBody>
      </p:sp>
    </p:spTree>
    <p:extLst>
      <p:ext uri="{BB962C8B-B14F-4D97-AF65-F5344CB8AC3E}">
        <p14:creationId xmlns:p14="http://schemas.microsoft.com/office/powerpoint/2010/main" val="16327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B1466-0F9E-854D-9D2E-6711E18A2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09" y="993425"/>
            <a:ext cx="6683022" cy="5521324"/>
          </a:xfrm>
        </p:spPr>
        <p:txBody>
          <a:bodyPr/>
          <a:lstStyle/>
          <a:p>
            <a:r>
              <a:rPr lang="en-US" sz="1800" dirty="0"/>
              <a:t>An SSP can be represented as an AND/OR graph</a:t>
            </a:r>
          </a:p>
          <a:p>
            <a:pPr lvl="1"/>
            <a:r>
              <a:rPr lang="en-US" sz="1800" dirty="0"/>
              <a:t>OR nodes: choose an action</a:t>
            </a:r>
          </a:p>
          <a:p>
            <a:pPr lvl="1"/>
            <a:r>
              <a:rPr lang="en-US" sz="1800" dirty="0"/>
              <a:t>AND nodes: action’s outcomes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AO*: generalization of A* for </a:t>
            </a:r>
            <a:r>
              <a:rPr lang="en-US" sz="1800" i="1" dirty="0"/>
              <a:t>acyclic</a:t>
            </a:r>
            <a:r>
              <a:rPr lang="en-US" sz="1800" dirty="0"/>
              <a:t> SSPs</a:t>
            </a:r>
            <a:br>
              <a:rPr lang="en-US" sz="1800" dirty="0"/>
            </a:br>
            <a:endParaRPr lang="en-US" sz="1800" dirty="0"/>
          </a:p>
          <a:p>
            <a:r>
              <a:rPr lang="en-US" sz="1800" i="1" dirty="0"/>
              <a:t>leaves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,π) = {</a:t>
            </a:r>
            <a:r>
              <a:rPr lang="en-US" sz="1800" i="1" dirty="0"/>
              <a:t>s</a:t>
            </a:r>
            <a:r>
              <a:rPr lang="en-US" sz="1800" baseline="-25000" dirty="0"/>
              <a:t>7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8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12</a:t>
            </a:r>
            <a:r>
              <a:rPr lang="en-US" sz="1800" dirty="0"/>
              <a:t>}</a:t>
            </a:r>
            <a:endParaRPr lang="en-US" sz="1800" i="1" dirty="0"/>
          </a:p>
          <a:p>
            <a:pPr lvl="1"/>
            <a:r>
              <a:rPr lang="en-US" sz="1800" dirty="0"/>
              <a:t>Expand one of them, e.g., 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endParaRPr lang="en-US" sz="1800" dirty="0"/>
          </a:p>
          <a:p>
            <a:r>
              <a:rPr lang="en-US" sz="1800" dirty="0"/>
              <a:t>Going bottom-up, update </a:t>
            </a:r>
            <a:r>
              <a:rPr lang="en-US" sz="1800" i="1" dirty="0"/>
              <a:t>V</a:t>
            </a:r>
            <a:r>
              <a:rPr lang="en-US" sz="1800" dirty="0"/>
              <a:t> and π values </a:t>
            </a:r>
            <a:br>
              <a:rPr lang="en-US" sz="1800" dirty="0"/>
            </a:br>
            <a:r>
              <a:rPr lang="en-US" sz="1800" dirty="0"/>
              <a:t>for 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r>
              <a:rPr lang="en-US" sz="1800" dirty="0"/>
              <a:t> </a:t>
            </a:r>
            <a:r>
              <a:rPr lang="en-US" sz="1800" b="1" dirty="0"/>
              <a:t>and its ancestors</a:t>
            </a:r>
          </a:p>
          <a:p>
            <a:pPr lvl="1"/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= min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a</a:t>
            </a:r>
            <a:r>
              <a:rPr lang="en-US" sz="1800" baseline="-25000" dirty="0"/>
              <a:t>∈Applicable(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) 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dirty="0"/>
              <a:t>) + ∑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′∈γ(</a:t>
            </a:r>
            <a:r>
              <a:rPr lang="en-US" sz="1800" i="1" baseline="-25000" dirty="0"/>
              <a:t>s,a</a:t>
            </a:r>
            <a:r>
              <a:rPr lang="en-US" sz="1800" baseline="-25000" dirty="0"/>
              <a:t>) 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s′</a:t>
            </a:r>
            <a:r>
              <a:rPr lang="en-US" sz="1800" dirty="0"/>
              <a:t>)</a:t>
            </a:r>
          </a:p>
          <a:p>
            <a:pPr lvl="1"/>
            <a:r>
              <a:rPr lang="en-US" sz="1800" i="1" dirty="0"/>
              <a:t>π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= argmin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a</a:t>
            </a:r>
            <a:r>
              <a:rPr lang="en-US" sz="1800" baseline="-25000" dirty="0"/>
              <a:t>∈Applicable(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) 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dirty="0"/>
              <a:t>) + ∑</a:t>
            </a:r>
            <a:r>
              <a:rPr lang="en-US" sz="1800" baseline="-25000" dirty="0"/>
              <a:t> </a:t>
            </a:r>
            <a:r>
              <a:rPr lang="en-US" sz="1800" i="1" baseline="-25000" dirty="0"/>
              <a:t>s</a:t>
            </a:r>
            <a:r>
              <a:rPr lang="en-US" sz="1800" baseline="-25000" dirty="0"/>
              <a:t>′∈γ(</a:t>
            </a:r>
            <a:r>
              <a:rPr lang="en-US" sz="1800" i="1" baseline="-25000" dirty="0"/>
              <a:t>s,a</a:t>
            </a:r>
            <a:r>
              <a:rPr lang="en-US" sz="1800" baseline="-25000" dirty="0"/>
              <a:t>) 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s′</a:t>
            </a:r>
            <a:r>
              <a:rPr lang="en-US" sz="1800" dirty="0"/>
              <a:t>)</a:t>
            </a:r>
          </a:p>
          <a:p>
            <a:r>
              <a:rPr lang="en-US" sz="1800" i="1" dirty="0"/>
              <a:t>e.g.,</a:t>
            </a:r>
          </a:p>
          <a:p>
            <a:pPr lvl="1"/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2</a:t>
            </a:r>
            <a:r>
              <a:rPr lang="en-US" sz="1800" dirty="0"/>
              <a:t>) = min(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baseline="-25000" dirty="0"/>
              <a:t>5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9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10</a:t>
            </a:r>
            <a:r>
              <a:rPr lang="en-US" sz="1800" dirty="0"/>
              <a:t>), </a:t>
            </a:r>
            <a:r>
              <a:rPr lang="en-US" sz="1800" i="1" dirty="0"/>
              <a:t>c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baseline="-25000" dirty="0"/>
              <a:t>6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11</a:t>
            </a:r>
            <a:r>
              <a:rPr lang="en-US" sz="1800" dirty="0"/>
              <a:t>)+</a:t>
            </a:r>
            <a:r>
              <a:rPr lang="en-US" sz="1800" i="1" dirty="0"/>
              <a:t>V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baseline="-25000" dirty="0"/>
              <a:t>12</a:t>
            </a:r>
            <a:r>
              <a:rPr lang="en-US" sz="1800" dirty="0"/>
              <a:t>))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1F688-DBF7-3146-8E5D-FD22A356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AO* (Basic Idea)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B1A14-A06B-6A44-8316-F57B99AFEDA9}"/>
              </a:ext>
            </a:extLst>
          </p:cNvPr>
          <p:cNvSpPr/>
          <p:nvPr/>
        </p:nvSpPr>
        <p:spPr>
          <a:xfrm>
            <a:off x="6440644" y="4895721"/>
            <a:ext cx="4430556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3887788" algn="l"/>
              </a:tabLst>
            </a:pPr>
            <a:r>
              <a:rPr lang="en-US" b="1" dirty="0">
                <a:latin typeface="Times New Roman" charset="0"/>
                <a:cs typeface="Times New Roman"/>
              </a:rPr>
              <a:t>Poll</a:t>
            </a:r>
            <a:r>
              <a:rPr lang="en-US" dirty="0">
                <a:latin typeface="Times New Roman" charset="0"/>
                <a:cs typeface="Times New Roman"/>
              </a:rPr>
              <a:t>: If we change </a:t>
            </a:r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) and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 has more than one parent, do we need to update all</a:t>
            </a:r>
            <a:r>
              <a:rPr lang="en-US" i="1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of them</a:t>
            </a:r>
            <a:r>
              <a:rPr lang="en-US" dirty="0">
                <a:latin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     A. </a:t>
            </a:r>
            <a:r>
              <a:rPr lang="en-US" dirty="0">
                <a:latin typeface="Times New Roman" panose="02020603050405020304" pitchFamily="18" charset="0"/>
              </a:rPr>
              <a:t>yes</a:t>
            </a: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    B. no</a:t>
            </a:r>
          </a:p>
          <a:p>
            <a:pPr>
              <a:tabLst>
                <a:tab pos="3887788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     C. sometimes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DF93B9-F1E7-3C47-9802-E0EBD38E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93" y="1100078"/>
            <a:ext cx="5862218" cy="33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46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FAC144D-5DA7-BD4E-BF68-54A8236C0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764" y="3219565"/>
            <a:ext cx="6066236" cy="3111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B5AF14CE-8067-1C44-BE98-9E8A31419C5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4086" y="363795"/>
                <a:ext cx="6507612" cy="6073868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</a:t>
                </a:r>
                <a:r>
                  <a:rPr lang="en-US" sz="1800" baseline="30000" dirty="0"/>
                  <a:t>∗</a:t>
                </a:r>
                <a:r>
                  <a:rPr lang="en-US" sz="1800" dirty="0"/>
                  <a:t> (Σ,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,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g</a:t>
                </a:r>
                <a:r>
                  <a:rPr lang="en-US" sz="1800" dirty="0"/>
                  <a:t>,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highlight>
                      <a:srgbClr val="FFFF00"/>
                    </a:highlight>
                  </a:rPr>
                  <a:t>global </a:t>
                </a:r>
                <a:r>
                  <a:rPr lang="en-US" sz="1800" i="1" dirty="0">
                    <a:highlight>
                      <a:srgbClr val="FFFF00"/>
                    </a:highlight>
                  </a:rPr>
                  <a:t>π </a:t>
                </a:r>
                <a:r>
                  <a:rPr lang="en-US" sz="1800" dirty="0">
                    <a:highlight>
                      <a:srgbClr val="FFFF00"/>
                    </a:highlight>
                  </a:rPr>
                  <a:t>← </a:t>
                </a:r>
                <a:r>
                  <a:rPr lang="en-US" sz="18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highlight>
                      <a:srgbClr val="FFFF00"/>
                    </a:highlight>
                  </a:rPr>
                  <a:t>global</a:t>
                </a:r>
                <a:r>
                  <a:rPr lang="en-US" sz="1800" dirty="0"/>
                  <a:t> </a:t>
                </a:r>
                <a:r>
                  <a:rPr lang="en-US" sz="1800" i="1" dirty="0"/>
                  <a:t>Envelope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highlight>
                      <a:srgbClr val="FFFF00"/>
                    </a:highlight>
                    <a:cs typeface="Times New Roman"/>
                  </a:rPr>
                  <a:t>global </a:t>
                </a:r>
                <a:r>
                  <a:rPr lang="en-US" sz="1800" i="1" dirty="0">
                    <a:highlight>
                      <a:srgbClr val="FFFF00"/>
                    </a:highlight>
                    <a:cs typeface="Times New Roman"/>
                  </a:rPr>
                  <a:t>V</a:t>
                </a:r>
                <a:r>
                  <a:rPr lang="en-US" sz="1800" dirty="0">
                    <a:highlight>
                      <a:srgbClr val="FFFF00"/>
                    </a:highlight>
                    <a:cs typeface="Times New Roman"/>
                  </a:rPr>
                  <a:t>; </a:t>
                </a:r>
                <a:r>
                  <a:rPr lang="en-US" sz="1800" baseline="-25000" dirty="0">
                    <a:highlight>
                      <a:srgbClr val="FFFF00"/>
                    </a:highlight>
                    <a:cs typeface="Times New Roman"/>
                  </a:rPr>
                  <a:t> </a:t>
                </a:r>
                <a:r>
                  <a:rPr lang="en-US" sz="1800" i="1" dirty="0">
                    <a:highlight>
                      <a:srgbClr val="FFFF00"/>
                    </a:highlight>
                    <a:cs typeface="Times New Roman"/>
                  </a:rPr>
                  <a:t>V</a:t>
                </a:r>
                <a:r>
                  <a:rPr lang="en-US" sz="1800" dirty="0">
                    <a:highlight>
                      <a:srgbClr val="FFFF00"/>
                    </a:highlight>
                  </a:rPr>
                  <a:t>(</a:t>
                </a:r>
                <a:r>
                  <a:rPr lang="en-US" sz="1800" i="1" dirty="0">
                    <a:highlight>
                      <a:srgbClr val="FFFF00"/>
                    </a:highlight>
                  </a:rPr>
                  <a:t>s</a:t>
                </a:r>
                <a:r>
                  <a:rPr lang="en-US" sz="1800" baseline="-25000" dirty="0">
                    <a:highlight>
                      <a:srgbClr val="FFFF00"/>
                    </a:highlight>
                  </a:rPr>
                  <a:t>0</a:t>
                </a:r>
                <a:r>
                  <a:rPr lang="en-US" sz="1800" dirty="0">
                    <a:highlight>
                      <a:srgbClr val="FFFF00"/>
                    </a:highlight>
                  </a:rPr>
                  <a:t>) ←</a:t>
                </a:r>
                <a:r>
                  <a:rPr lang="en-US" sz="1800" i="1" dirty="0">
                    <a:highlight>
                      <a:srgbClr val="FFFF00"/>
                    </a:highlight>
                    <a:cs typeface="Times New Roman"/>
                  </a:rPr>
                  <a:t> V</a:t>
                </a:r>
                <a:r>
                  <a:rPr lang="en-US" sz="1800" baseline="-25000" dirty="0">
                    <a:highlight>
                      <a:srgbClr val="FFFF00"/>
                    </a:highlight>
                    <a:cs typeface="Times New Roman"/>
                  </a:rPr>
                  <a:t>0</a:t>
                </a:r>
                <a:r>
                  <a:rPr lang="en-US" sz="1800" baseline="-25000" dirty="0">
                    <a:highlight>
                      <a:srgbClr val="FFFF00"/>
                    </a:highlight>
                  </a:rPr>
                  <a:t> </a:t>
                </a:r>
                <a:r>
                  <a:rPr lang="en-US" sz="1800" dirty="0">
                    <a:highlight>
                      <a:srgbClr val="FFFF00"/>
                    </a:highlight>
                  </a:rPr>
                  <a:t>(</a:t>
                </a:r>
                <a:r>
                  <a:rPr lang="en-US" sz="1800" i="1" dirty="0">
                    <a:highlight>
                      <a:srgbClr val="FFFF00"/>
                    </a:highlight>
                  </a:rPr>
                  <a:t>s</a:t>
                </a:r>
                <a:r>
                  <a:rPr lang="en-US" sz="1800" baseline="-25000" dirty="0">
                    <a:highlight>
                      <a:srgbClr val="FFFF00"/>
                    </a:highlight>
                  </a:rPr>
                  <a:t>0</a:t>
                </a:r>
                <a:r>
                  <a:rPr lang="en-US" sz="1800" dirty="0">
                    <a:highlight>
                      <a:srgbClr val="FFFF00"/>
                    </a:highlight>
                  </a:rPr>
                  <a:t>)</a:t>
                </a:r>
                <a:endParaRPr lang="en-US" sz="1800" dirty="0">
                  <a:highlight>
                    <a:srgbClr val="FFFF00"/>
                  </a:highlight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Fringe ≠</a:t>
                </a:r>
                <a:r>
                  <a:rPr lang="en-US" sz="18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a state </a:t>
                </a:r>
                <a:r>
                  <a:rPr lang="en-US" sz="1800" i="1" dirty="0"/>
                  <a:t>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8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for all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Applicable(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and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</a:t>
                </a:r>
                <a:r>
                  <a:rPr lang="en-US" sz="1800" dirty="0" err="1"/>
                  <a:t>,</a:t>
                </a:r>
                <a:r>
                  <a:rPr lang="en-US" sz="1800" i="1" dirty="0" err="1"/>
                  <a:t>a</a:t>
                </a:r>
                <a:r>
                  <a:rPr lang="en-US" sz="18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if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∉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Envelope</a:t>
                </a:r>
                <a:r>
                  <a:rPr lang="en-US" sz="18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add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</a:t>
                </a:r>
                <a:r>
                  <a:rPr lang="en-US" sz="1800" i="1" dirty="0"/>
                  <a:t> </a:t>
                </a:r>
                <a:r>
                  <a:rPr lang="en-US" sz="1800" dirty="0"/>
                  <a:t>to </a:t>
                </a:r>
                <a:r>
                  <a:rPr lang="en-US" sz="18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i="1" dirty="0"/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 ← 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</a:t>
                </a:r>
                <a:endParaRPr lang="en-US" sz="18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  <a:cs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return π</a:t>
                </a:r>
                <a:br>
                  <a:rPr lang="en-US" sz="1800" baseline="-25000" dirty="0"/>
                </a:br>
                <a:endParaRPr lang="en-US" sz="1800" i="1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   // update </a:t>
                </a:r>
                <a:r>
                  <a:rPr lang="en-US" sz="1800" i="1" dirty="0"/>
                  <a:t>V</a:t>
                </a:r>
                <a:r>
                  <a:rPr lang="en-US" sz="1800" dirty="0"/>
                  <a:t> and π values of </a:t>
                </a:r>
                <a:r>
                  <a:rPr lang="en-US" sz="1800" i="1" dirty="0"/>
                  <a:t>s</a:t>
                </a:r>
                <a:r>
                  <a:rPr lang="en-US" sz="1800" dirty="0"/>
                  <a:t> and its ancestors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i="1" dirty="0"/>
                  <a:t>Z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dirty="0"/>
                  <a:t>}        // states that need updating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Z</a:t>
                </a:r>
                <a:r>
                  <a:rPr lang="en-US" sz="1800" dirty="0"/>
                  <a:t> ≠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  <a:r>
                  <a:rPr lang="en-US" sz="1800" dirty="0"/>
                  <a:t> do</a:t>
                </a: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</a:t>
                </a:r>
                <a:r>
                  <a:rPr lang="en-US" sz="1800" i="1" dirty="0"/>
                  <a:t>s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/>
                  <a:t>Z</a:t>
                </a:r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/>
                          <m:t>γ</m:t>
                        </m:r>
                      </m:e>
                    </m:acc>
                  </m:oMath>
                </a14:m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,</a:t>
                </a:r>
                <a:r>
                  <a:rPr lang="el-GR" sz="1800" i="1" dirty="0"/>
                  <a:t>π</a:t>
                </a:r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)) </a:t>
                </a:r>
                <a:r>
                  <a:rPr lang="en-US" sz="1800" dirty="0"/>
                  <a:t>∩</a:t>
                </a:r>
                <a:r>
                  <a:rPr lang="el-GR" sz="1800" dirty="0"/>
                  <a:t> </a:t>
                </a:r>
                <a:r>
                  <a:rPr lang="el-GR" sz="1800" i="1" dirty="0">
                    <a:cs typeface="Times New Roman"/>
                  </a:rPr>
                  <a:t>Z</a:t>
                </a:r>
                <a:r>
                  <a:rPr lang="el-GR" sz="1800" dirty="0">
                    <a:cs typeface="Times New Roman"/>
                  </a:rPr>
                  <a:t> = </a:t>
                </a:r>
                <a:r>
                  <a:rPr lang="en-US" sz="1800" dirty="0">
                    <a:cs typeface="Times New Roman"/>
                  </a:rPr>
                  <a:t>{</a:t>
                </a:r>
                <a:r>
                  <a:rPr lang="en-US" sz="1800" i="1" dirty="0">
                    <a:cs typeface="Times New Roman"/>
                  </a:rPr>
                  <a:t>s</a:t>
                </a:r>
                <a:r>
                  <a:rPr lang="en-US" sz="1800" dirty="0">
                    <a:cs typeface="Times New Roman"/>
                  </a:rPr>
                  <a:t>}</a:t>
                </a:r>
                <a:endParaRPr lang="en-US" sz="1800" i="1" dirty="0">
                  <a:cs typeface="Times New Roman"/>
                </a:endParaRP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remove </a:t>
                </a:r>
                <a:r>
                  <a:rPr lang="en-US" sz="1800" i="1" dirty="0"/>
                  <a:t>s</a:t>
                </a:r>
                <a:r>
                  <a:rPr lang="en-US" sz="1800" dirty="0"/>
                  <a:t> from </a:t>
                </a:r>
                <a:r>
                  <a:rPr lang="en-US" sz="1800" i="1" dirty="0"/>
                  <a:t>Z</a:t>
                </a:r>
                <a:endParaRPr lang="en-US" sz="1800" dirty="0"/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Bellman-Update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  <a:endParaRPr lang="en-US" sz="1800" dirty="0">
                  <a:latin typeface="Times New Roman" charset="0"/>
                  <a:ea typeface="Times New Roman"/>
                </a:endParaRPr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←</a:t>
                </a:r>
                <a:r>
                  <a:rPr lang="en-US" sz="1800" dirty="0"/>
                  <a:t> </a:t>
                </a: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∪</a:t>
                </a:r>
                <a:r>
                  <a:rPr lang="en-US" sz="1800" baseline="-25000" dirty="0"/>
                  <a:t> </a:t>
                </a:r>
                <a:r>
                  <a:rPr lang="el-GR" sz="1800" dirty="0"/>
                  <a:t>{</a:t>
                </a:r>
                <a:r>
                  <a:rPr lang="el-GR" sz="1800" i="1" dirty="0"/>
                  <a:t>s</a:t>
                </a:r>
                <a:r>
                  <a:rPr lang="el-GR" sz="1800" dirty="0"/>
                  <a:t>′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>
                    <a:ea typeface="Times New Roman"/>
                    <a:cs typeface="Times New Roman"/>
                  </a:rPr>
                  <a:t>Envelope</a:t>
                </a:r>
                <a:r>
                  <a:rPr lang="en-US" sz="1800" i="1" dirty="0"/>
                  <a:t> </a:t>
                </a:r>
                <a:r>
                  <a:rPr lang="el-GR" sz="1800" dirty="0"/>
                  <a:t>|</a:t>
                </a:r>
                <a:r>
                  <a:rPr lang="en-US" sz="1800" dirty="0"/>
                  <a:t> </a:t>
                </a:r>
                <a:r>
                  <a:rPr lang="el-GR" sz="1800" i="1" dirty="0"/>
                  <a:t>s</a:t>
                </a:r>
                <a:r>
                  <a:rPr lang="en-US" sz="1800" dirty="0"/>
                  <a:t>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l-GR" sz="1800" dirty="0"/>
                  <a:t>γ(</a:t>
                </a:r>
                <a:r>
                  <a:rPr lang="el-GR" sz="1800" i="1" dirty="0" err="1"/>
                  <a:t>s</a:t>
                </a:r>
                <a:r>
                  <a:rPr lang="el-GR" sz="1800" dirty="0" err="1"/>
                  <a:t>′,</a:t>
                </a:r>
                <a:r>
                  <a:rPr lang="el-GR" sz="1800" i="1" dirty="0" err="1"/>
                  <a:t>π</a:t>
                </a:r>
                <a:r>
                  <a:rPr lang="el-GR" sz="1800" dirty="0"/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B5AF14CE-8067-1C44-BE98-9E8A31419C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4086" y="363795"/>
                <a:ext cx="6507612" cy="6073868"/>
              </a:xfrm>
              <a:blipFill>
                <a:blip r:embed="rId3"/>
                <a:stretch>
                  <a:fillRect l="-780" t="-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8264" y="101603"/>
            <a:ext cx="5974838" cy="505791"/>
          </a:xfrm>
        </p:spPr>
        <p:txBody>
          <a:bodyPr/>
          <a:lstStyle/>
          <a:p>
            <a:r>
              <a:rPr lang="en-US" dirty="0"/>
              <a:t>AO*</a:t>
            </a:r>
          </a:p>
        </p:txBody>
      </p:sp>
      <p:sp>
        <p:nvSpPr>
          <p:cNvPr id="44" name="Text Box 11">
            <a:extLst>
              <a:ext uri="{FF2B5EF4-FFF2-40B4-BE49-F238E27FC236}">
                <a16:creationId xmlns:a16="http://schemas.microsoft.com/office/drawing/2014/main" id="{B17ABBB2-3B0F-C541-98EE-D580228CF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480" y="4927697"/>
            <a:ext cx="1096775" cy="61555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latin typeface="Times New Roman"/>
                <a:ea typeface="Times New Roman"/>
                <a:cs typeface="Times New Roman"/>
              </a:rPr>
              <a:t>a “lowest”</a:t>
            </a:r>
            <a:br>
              <a:rPr lang="en-US" sz="1700" dirty="0">
                <a:latin typeface="Times New Roman"/>
                <a:ea typeface="Times New Roman"/>
                <a:cs typeface="Times New Roman"/>
              </a:rPr>
            </a:br>
            <a:r>
              <a:rPr lang="en-US" sz="1700" dirty="0">
                <a:latin typeface="Times New Roman"/>
                <a:ea typeface="Times New Roman"/>
                <a:cs typeface="Times New Roman"/>
              </a:rPr>
              <a:t>state in </a:t>
            </a:r>
            <a:r>
              <a:rPr lang="en-US" sz="1700" i="1" dirty="0">
                <a:latin typeface="Times New Roman"/>
                <a:ea typeface="Times New Roman"/>
                <a:cs typeface="Times New Roman"/>
              </a:rPr>
              <a:t>Z</a:t>
            </a:r>
            <a:endParaRPr lang="en-US" sz="1700" i="1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id="{D3F1948F-1A87-6942-8B25-A02284FF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0" y="5821205"/>
            <a:ext cx="837858" cy="61555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latin typeface="Times New Roman"/>
                <a:ea typeface="Times New Roman"/>
                <a:cs typeface="Times New Roman"/>
              </a:rPr>
              <a:t>add </a:t>
            </a:r>
            <a:r>
              <a:rPr lang="en-US" sz="1700" i="1" dirty="0"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1700" dirty="0">
                <a:latin typeface="Times New Roman"/>
                <a:ea typeface="Times New Roman"/>
                <a:cs typeface="Times New Roman"/>
              </a:rPr>
              <a:t>’s </a:t>
            </a:r>
            <a:br>
              <a:rPr lang="en-US" sz="1700" dirty="0">
                <a:latin typeface="Times New Roman"/>
                <a:ea typeface="Times New Roman"/>
                <a:cs typeface="Times New Roman"/>
              </a:rPr>
            </a:br>
            <a:r>
              <a:rPr lang="en-US" sz="1700" dirty="0">
                <a:latin typeface="Times New Roman"/>
                <a:ea typeface="Times New Roman"/>
                <a:cs typeface="Times New Roman"/>
              </a:rPr>
              <a:t>parents</a:t>
            </a:r>
            <a:endParaRPr lang="en-US" sz="1700" i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7" name="Content Placeholder 4">
            <a:extLst>
              <a:ext uri="{FF2B5EF4-FFF2-40B4-BE49-F238E27FC236}">
                <a16:creationId xmlns:a16="http://schemas.microsoft.com/office/drawing/2014/main" id="{F9E152D5-C6F8-6740-AA59-BF799EF03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4647" y="311772"/>
            <a:ext cx="4428179" cy="2593037"/>
          </a:xfrm>
        </p:spPr>
        <p:txBody>
          <a:bodyPr/>
          <a:lstStyle/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146" name="Freeform 31">
            <a:extLst>
              <a:ext uri="{FF2B5EF4-FFF2-40B4-BE49-F238E27FC236}">
                <a16:creationId xmlns:a16="http://schemas.microsoft.com/office/drawing/2014/main" id="{5F49BFD1-6B78-A548-A061-59B4AEB6D4BE}"/>
              </a:ext>
            </a:extLst>
          </p:cNvPr>
          <p:cNvSpPr>
            <a:spLocks/>
          </p:cNvSpPr>
          <p:nvPr/>
        </p:nvSpPr>
        <p:spPr bwMode="auto">
          <a:xfrm rot="4481252" flipH="1" flipV="1">
            <a:off x="1973837" y="-511233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45" name="Text Box 11">
            <a:extLst>
              <a:ext uri="{FF2B5EF4-FFF2-40B4-BE49-F238E27FC236}">
                <a16:creationId xmlns:a16="http://schemas.microsoft.com/office/drawing/2014/main" id="{9ADF4B1C-B442-9E4B-BC31-A64DA2CF0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881" y="104263"/>
            <a:ext cx="800219" cy="35394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509587">
              <a:spcBef>
                <a:spcPts val="200"/>
              </a:spcBef>
            </a:pPr>
            <a:r>
              <a:rPr lang="en-US" sz="1700" dirty="0">
                <a:latin typeface="Times New Roman" panose="02020603050405020304" pitchFamily="18" charset="0"/>
              </a:rPr>
              <a:t>acyclic</a:t>
            </a:r>
          </a:p>
        </p:txBody>
      </p:sp>
      <p:sp>
        <p:nvSpPr>
          <p:cNvPr id="148" name="Text Box 11">
            <a:extLst>
              <a:ext uri="{FF2B5EF4-FFF2-40B4-BE49-F238E27FC236}">
                <a16:creationId xmlns:a16="http://schemas.microsoft.com/office/drawing/2014/main" id="{8EF46EB4-C146-AF4F-97FF-C2FE447AE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18" y="2490153"/>
            <a:ext cx="720710" cy="61555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45720" tIns="45720" rIns="4572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509587" algn="ctr">
              <a:spcBef>
                <a:spcPts val="200"/>
              </a:spcBef>
            </a:pPr>
            <a:r>
              <a:rPr lang="en-US" sz="1700" dirty="0">
                <a:latin typeface="Times New Roman" panose="02020603050405020304" pitchFamily="18" charset="0"/>
              </a:rPr>
              <a:t>expand</a:t>
            </a:r>
            <a:br>
              <a:rPr lang="en-US" sz="1700" dirty="0">
                <a:latin typeface="Times New Roman" panose="02020603050405020304" pitchFamily="18" charset="0"/>
              </a:rPr>
            </a:br>
            <a:r>
              <a:rPr lang="en-US" sz="1700" i="1" dirty="0">
                <a:latin typeface="Times New Roman" panose="02020603050405020304" pitchFamily="18" charset="0"/>
              </a:rPr>
              <a:t>s</a:t>
            </a:r>
            <a:endParaRPr lang="en-US" sz="1700" dirty="0">
              <a:latin typeface="Times New Roman" panose="02020603050405020304" pitchFamily="18" charset="0"/>
            </a:endParaRPr>
          </a:p>
        </p:txBody>
      </p:sp>
      <p:sp>
        <p:nvSpPr>
          <p:cNvPr id="149" name="Left Brace 148">
            <a:extLst>
              <a:ext uri="{FF2B5EF4-FFF2-40B4-BE49-F238E27FC236}">
                <a16:creationId xmlns:a16="http://schemas.microsoft.com/office/drawing/2014/main" id="{4D842900-9868-A346-80D4-C994B2494926}"/>
              </a:ext>
            </a:extLst>
          </p:cNvPr>
          <p:cNvSpPr/>
          <p:nvPr/>
        </p:nvSpPr>
        <p:spPr>
          <a:xfrm>
            <a:off x="853387" y="2233535"/>
            <a:ext cx="228982" cy="1160362"/>
          </a:xfrm>
          <a:prstGeom prst="leftBrace">
            <a:avLst>
              <a:gd name="adj1" fmla="val 26537"/>
              <a:gd name="adj2" fmla="val 49239"/>
            </a:avLst>
          </a:prstGeom>
          <a:noFill/>
          <a:ln w="15875">
            <a:solidFill>
              <a:schemeClr val="accent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31">
            <a:extLst>
              <a:ext uri="{FF2B5EF4-FFF2-40B4-BE49-F238E27FC236}">
                <a16:creationId xmlns:a16="http://schemas.microsoft.com/office/drawing/2014/main" id="{6053AB0A-029F-684B-999D-9AB4C719F475}"/>
              </a:ext>
            </a:extLst>
          </p:cNvPr>
          <p:cNvSpPr>
            <a:spLocks/>
          </p:cNvSpPr>
          <p:nvPr/>
        </p:nvSpPr>
        <p:spPr bwMode="auto">
          <a:xfrm rot="5630247" flipV="1">
            <a:off x="10243844" y="1616565"/>
            <a:ext cx="110525" cy="2171575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94C97A0F-F8BB-7E44-B7AF-5A92BA84F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2169" y="2466492"/>
            <a:ext cx="1188146" cy="523220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0" rIns="9144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509587">
              <a:spcBef>
                <a:spcPts val="200"/>
              </a:spcBef>
            </a:pPr>
            <a:r>
              <a:rPr lang="en-US" sz="1700" dirty="0">
                <a:latin typeface="Times New Roman" panose="02020603050405020304" pitchFamily="18" charset="0"/>
              </a:rPr>
              <a:t>not needed </a:t>
            </a:r>
            <a:br>
              <a:rPr lang="en-US" sz="1700" dirty="0">
                <a:latin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</a:rPr>
              <a:t>this time</a:t>
            </a: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0230197B-DF9E-1F49-B239-D96AC6C0BFF4}"/>
              </a:ext>
            </a:extLst>
          </p:cNvPr>
          <p:cNvSpPr>
            <a:spLocks/>
          </p:cNvSpPr>
          <p:nvPr/>
        </p:nvSpPr>
        <p:spPr bwMode="auto">
          <a:xfrm rot="2177349" flipH="1" flipV="1">
            <a:off x="2298011" y="581035"/>
            <a:ext cx="385592" cy="621605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44" name="Text Box 11">
            <a:extLst>
              <a:ext uri="{FF2B5EF4-FFF2-40B4-BE49-F238E27FC236}">
                <a16:creationId xmlns:a16="http://schemas.microsoft.com/office/drawing/2014/main" id="{3AFB2C57-5D07-464A-96A1-572DD88B9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386" y="615743"/>
            <a:ext cx="2958567" cy="261610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0" rIns="9144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509587">
              <a:spcBef>
                <a:spcPts val="200"/>
              </a:spcBef>
            </a:pPr>
            <a:r>
              <a:rPr lang="en-US" sz="1700" dirty="0">
                <a:latin typeface="Times New Roman" panose="02020603050405020304" pitchFamily="18" charset="0"/>
              </a:rPr>
              <a:t>like </a:t>
            </a:r>
            <a:r>
              <a:rPr lang="en-US" sz="1700" i="1" dirty="0">
                <a:latin typeface="Times New Roman" panose="02020603050405020304" pitchFamily="18" charset="0"/>
              </a:rPr>
              <a:t>Expanded </a:t>
            </a:r>
            <a:r>
              <a:rPr lang="en-US" sz="1700" dirty="0">
                <a:latin typeface="Times New Roman" panose="02020603050405020304" pitchFamily="18" charset="0"/>
              </a:rPr>
              <a:t>∪</a:t>
            </a:r>
            <a:r>
              <a:rPr lang="en-US" sz="1700" i="1" dirty="0">
                <a:latin typeface="Times New Roman" panose="02020603050405020304" pitchFamily="18" charset="0"/>
              </a:rPr>
              <a:t> Frontier </a:t>
            </a:r>
            <a:r>
              <a:rPr lang="en-US" sz="1700" dirty="0">
                <a:latin typeface="Times New Roman" panose="02020603050405020304" pitchFamily="18" charset="0"/>
              </a:rPr>
              <a:t>in A*</a:t>
            </a:r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A00E616D-AB4A-1245-9668-DAF3DFBD5D27}"/>
              </a:ext>
            </a:extLst>
          </p:cNvPr>
          <p:cNvSpPr>
            <a:spLocks/>
          </p:cNvSpPr>
          <p:nvPr/>
        </p:nvSpPr>
        <p:spPr bwMode="auto">
          <a:xfrm rot="4161885" flipH="1" flipV="1">
            <a:off x="3733166" y="903356"/>
            <a:ext cx="422922" cy="1709392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796A1-DE66-174A-AE1B-85AC20BF34B4}"/>
              </a:ext>
            </a:extLst>
          </p:cNvPr>
          <p:cNvSpPr/>
          <p:nvPr/>
        </p:nvSpPr>
        <p:spPr>
          <a:xfrm>
            <a:off x="3763379" y="983330"/>
            <a:ext cx="3389389" cy="1190069"/>
          </a:xfrm>
          <a:prstGeom prst="rect">
            <a:avLst/>
          </a:prstGeom>
          <a:solidFill>
            <a:srgbClr val="CEFBA2"/>
          </a:solidFill>
          <a:ln w="6350">
            <a:noFill/>
          </a:ln>
        </p:spPr>
        <p:txBody>
          <a:bodyPr wrap="none" rIns="45720">
            <a:spAutoFit/>
          </a:bodyPr>
          <a:lstStyle/>
          <a:p>
            <a:pPr marL="9525">
              <a:spcBef>
                <a:spcPts val="200"/>
              </a:spcBef>
            </a:pPr>
            <a:r>
              <a:rPr lang="en-US" sz="1700" i="1" dirty="0">
                <a:latin typeface="Times New Roman" charset="0"/>
                <a:ea typeface="Times New Roman"/>
              </a:rPr>
              <a:t>Fringe </a:t>
            </a:r>
            <a:r>
              <a:rPr lang="en-US" sz="1700" dirty="0">
                <a:latin typeface="Times New Roman" charset="0"/>
                <a:ea typeface="Times New Roman"/>
              </a:rPr>
              <a:t>= </a:t>
            </a:r>
            <a:r>
              <a:rPr lang="en-US" sz="1700" i="1" dirty="0">
                <a:latin typeface="Times New Roman" charset="0"/>
                <a:ea typeface="Times New Roman"/>
              </a:rPr>
              <a:t>Envelope</a:t>
            </a:r>
            <a:r>
              <a:rPr lang="en-US" sz="1700" dirty="0">
                <a:latin typeface="Times New Roman" charset="0"/>
                <a:ea typeface="Times New Roman"/>
              </a:rPr>
              <a:t> ∖ (Dom(π) ∪ </a:t>
            </a:r>
            <a:r>
              <a:rPr lang="en-US" sz="1700" i="1" dirty="0">
                <a:latin typeface="Times New Roman" charset="0"/>
                <a:ea typeface="Times New Roman"/>
              </a:rPr>
              <a:t>S</a:t>
            </a:r>
            <a:r>
              <a:rPr lang="en-US" sz="1700" i="1" baseline="-25000" dirty="0">
                <a:latin typeface="Times New Roman" charset="0"/>
                <a:ea typeface="Times New Roman"/>
              </a:rPr>
              <a:t>g</a:t>
            </a:r>
            <a:r>
              <a:rPr lang="en-US" sz="1700" dirty="0">
                <a:latin typeface="Times New Roman" charset="0"/>
                <a:ea typeface="Times New Roman"/>
              </a:rPr>
              <a:t>)</a:t>
            </a:r>
            <a:endParaRPr lang="en-US" sz="1700" baseline="-25000" dirty="0">
              <a:latin typeface="Times New Roman" charset="0"/>
              <a:ea typeface="Times New Roman"/>
            </a:endParaRPr>
          </a:p>
          <a:p>
            <a:pPr marL="174625" indent="-1651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</a:rPr>
              <a:t>like non-goal </a:t>
            </a:r>
            <a:r>
              <a:rPr lang="en-US" sz="1700" i="1" dirty="0">
                <a:latin typeface="Times New Roman" panose="02020603050405020304" pitchFamily="18" charset="0"/>
              </a:rPr>
              <a:t>Frontier </a:t>
            </a:r>
            <a:r>
              <a:rPr lang="en-US" sz="1700" dirty="0">
                <a:latin typeface="Times New Roman" panose="02020603050405020304" pitchFamily="18" charset="0"/>
              </a:rPr>
              <a:t>states in A*</a:t>
            </a:r>
          </a:p>
          <a:p>
            <a:pPr marL="174625" indent="-1651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700" i="1" dirty="0">
                <a:latin typeface="Times New Roman" panose="02020603050405020304" pitchFamily="18" charset="0"/>
              </a:rPr>
              <a:t>Fringe </a:t>
            </a:r>
            <a:r>
              <a:rPr lang="en-US" sz="1700" dirty="0">
                <a:latin typeface="Times New Roman" panose="02020603050405020304" pitchFamily="18" charset="0"/>
              </a:rPr>
              <a:t>changes when </a:t>
            </a:r>
            <a:br>
              <a:rPr lang="en-US" sz="1700" dirty="0">
                <a:latin typeface="Times New Roman" panose="02020603050405020304" pitchFamily="18" charset="0"/>
              </a:rPr>
            </a:br>
            <a:r>
              <a:rPr lang="en-US" sz="1700" dirty="0">
                <a:latin typeface="Calibri" panose="020F0502020204030204" pitchFamily="34" charset="0"/>
              </a:rPr>
              <a:t>Bellman-Update</a:t>
            </a:r>
            <a:r>
              <a:rPr lang="en-US" sz="1700" dirty="0">
                <a:latin typeface="Times New Roman" panose="02020603050405020304" pitchFamily="18" charset="0"/>
              </a:rPr>
              <a:t> changes π</a:t>
            </a:r>
          </a:p>
        </p:txBody>
      </p:sp>
    </p:spTree>
    <p:extLst>
      <p:ext uri="{BB962C8B-B14F-4D97-AF65-F5344CB8AC3E}">
        <p14:creationId xmlns:p14="http://schemas.microsoft.com/office/powerpoint/2010/main" val="1622432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879C0B0A-1925-CF4F-AB2B-CBBB0D295B7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4086" y="363795"/>
                <a:ext cx="6507612" cy="5988905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</a:t>
                </a:r>
                <a:r>
                  <a:rPr lang="en-US" sz="1800" baseline="30000" dirty="0"/>
                  <a:t>∗</a:t>
                </a:r>
                <a:r>
                  <a:rPr lang="en-US" sz="1800" dirty="0"/>
                  <a:t> (Σ,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,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g</a:t>
                </a:r>
                <a:r>
                  <a:rPr lang="en-US" sz="1800" dirty="0"/>
                  <a:t>,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π </a:t>
                </a:r>
                <a:r>
                  <a:rPr lang="en-US" sz="1800" dirty="0"/>
                  <a:t>←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Envelope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cs typeface="Times New Roman"/>
                  </a:rPr>
                  <a:t>global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>
                    <a:cs typeface="Times New Roman"/>
                  </a:rPr>
                  <a:t>; </a:t>
                </a:r>
                <a:r>
                  <a:rPr lang="en-US" sz="1800" baseline="-25000" dirty="0">
                    <a:cs typeface="Times New Roman"/>
                  </a:rPr>
                  <a:t>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 ←</a:t>
                </a:r>
                <a:r>
                  <a:rPr lang="en-US" sz="1800" i="1" dirty="0">
                    <a:cs typeface="Times New Roman"/>
                  </a:rPr>
                  <a:t> V</a:t>
                </a:r>
                <a:r>
                  <a:rPr lang="en-US" sz="1800" baseline="-25000" dirty="0">
                    <a:cs typeface="Times New Roman"/>
                  </a:rPr>
                  <a:t>0</a:t>
                </a:r>
                <a:r>
                  <a:rPr lang="en-US" sz="1800" baseline="-25000" dirty="0"/>
                  <a:t> 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  <a:endParaRPr lang="en-US" sz="1800" dirty="0"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Fringe ≠</a:t>
                </a:r>
                <a:r>
                  <a:rPr lang="en-US" sz="18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a state </a:t>
                </a:r>
                <a:r>
                  <a:rPr lang="en-US" sz="1800" i="1" dirty="0"/>
                  <a:t>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8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for all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Applicable(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and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</a:t>
                </a:r>
                <a:r>
                  <a:rPr lang="en-US" sz="1800" dirty="0" err="1"/>
                  <a:t>,</a:t>
                </a:r>
                <a:r>
                  <a:rPr lang="en-US" sz="1800" i="1" dirty="0" err="1"/>
                  <a:t>a</a:t>
                </a:r>
                <a:r>
                  <a:rPr lang="en-US" sz="18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if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∉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Envelope</a:t>
                </a:r>
                <a:r>
                  <a:rPr lang="en-US" sz="18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add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</a:t>
                </a:r>
                <a:r>
                  <a:rPr lang="en-US" sz="1800" i="1" dirty="0"/>
                  <a:t> </a:t>
                </a:r>
                <a:r>
                  <a:rPr lang="en-US" sz="1800" dirty="0"/>
                  <a:t>to </a:t>
                </a:r>
                <a:r>
                  <a:rPr lang="en-US" sz="18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i="1" dirty="0"/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 ← 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</a:t>
                </a:r>
                <a:endParaRPr lang="en-US" sz="18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  <a:cs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return π</a:t>
                </a:r>
                <a:br>
                  <a:rPr lang="en-US" sz="1800" baseline="-25000" dirty="0"/>
                </a:br>
                <a:endParaRPr lang="en-US" sz="1800" i="1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   // update </a:t>
                </a:r>
                <a:r>
                  <a:rPr lang="en-US" sz="1800" i="1" dirty="0"/>
                  <a:t>V</a:t>
                </a:r>
                <a:r>
                  <a:rPr lang="en-US" sz="1800" dirty="0"/>
                  <a:t> and π values of </a:t>
                </a:r>
                <a:r>
                  <a:rPr lang="en-US" sz="1800" i="1" dirty="0"/>
                  <a:t>s</a:t>
                </a:r>
                <a:r>
                  <a:rPr lang="en-US" sz="1800" dirty="0"/>
                  <a:t> and its ancestors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i="1" dirty="0"/>
                  <a:t>Z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dirty="0"/>
                  <a:t>}        // states that need updating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Z</a:t>
                </a:r>
                <a:r>
                  <a:rPr lang="en-US" sz="1800" dirty="0"/>
                  <a:t> ≠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  <a:r>
                  <a:rPr lang="en-US" sz="1800" dirty="0"/>
                  <a:t> do</a:t>
                </a: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</a:t>
                </a:r>
                <a:r>
                  <a:rPr lang="en-US" sz="1800" i="1" dirty="0"/>
                  <a:t>s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/>
                  <a:t>Z</a:t>
                </a:r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/>
                          <m:t>γ</m:t>
                        </m:r>
                      </m:e>
                    </m:acc>
                  </m:oMath>
                </a14:m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,</a:t>
                </a:r>
                <a:r>
                  <a:rPr lang="el-GR" sz="1800" i="1" dirty="0"/>
                  <a:t>π</a:t>
                </a:r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)) </a:t>
                </a:r>
                <a:r>
                  <a:rPr lang="en-US" sz="1800" dirty="0"/>
                  <a:t>∩</a:t>
                </a:r>
                <a:r>
                  <a:rPr lang="el-GR" sz="1800" dirty="0"/>
                  <a:t> </a:t>
                </a:r>
                <a:r>
                  <a:rPr lang="el-GR" sz="1800" i="1" dirty="0">
                    <a:cs typeface="Times New Roman"/>
                  </a:rPr>
                  <a:t>Z</a:t>
                </a:r>
                <a:r>
                  <a:rPr lang="el-GR" sz="1800" dirty="0">
                    <a:cs typeface="Times New Roman"/>
                  </a:rPr>
                  <a:t> = </a:t>
                </a:r>
                <a:r>
                  <a:rPr lang="en-US" sz="1800" dirty="0">
                    <a:cs typeface="Times New Roman"/>
                  </a:rPr>
                  <a:t>{</a:t>
                </a:r>
                <a:r>
                  <a:rPr lang="en-US" sz="1800" i="1" dirty="0">
                    <a:cs typeface="Times New Roman"/>
                  </a:rPr>
                  <a:t>s</a:t>
                </a:r>
                <a:r>
                  <a:rPr lang="en-US" sz="1800" dirty="0">
                    <a:cs typeface="Times New Roman"/>
                  </a:rPr>
                  <a:t>}</a:t>
                </a:r>
                <a:endParaRPr lang="en-US" sz="1800" i="1" dirty="0">
                  <a:cs typeface="Times New Roman"/>
                </a:endParaRP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remove </a:t>
                </a:r>
                <a:r>
                  <a:rPr lang="en-US" sz="1800" i="1" dirty="0"/>
                  <a:t>s</a:t>
                </a:r>
                <a:r>
                  <a:rPr lang="en-US" sz="1800" dirty="0"/>
                  <a:t> from </a:t>
                </a:r>
                <a:r>
                  <a:rPr lang="en-US" sz="1800" i="1" dirty="0"/>
                  <a:t>Z</a:t>
                </a:r>
                <a:endParaRPr lang="en-US" sz="1800" dirty="0"/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Bellman-Update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  <a:endParaRPr lang="en-US" sz="1800" dirty="0">
                  <a:latin typeface="Times New Roman" charset="0"/>
                  <a:ea typeface="Times New Roman"/>
                </a:endParaRPr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←</a:t>
                </a:r>
                <a:r>
                  <a:rPr lang="en-US" sz="1800" dirty="0"/>
                  <a:t> </a:t>
                </a: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∪</a:t>
                </a:r>
                <a:r>
                  <a:rPr lang="en-US" sz="1800" baseline="-25000" dirty="0"/>
                  <a:t> </a:t>
                </a:r>
                <a:r>
                  <a:rPr lang="el-GR" sz="1800" dirty="0"/>
                  <a:t>{</a:t>
                </a:r>
                <a:r>
                  <a:rPr lang="el-GR" sz="1800" i="1" dirty="0"/>
                  <a:t>s</a:t>
                </a:r>
                <a:r>
                  <a:rPr lang="el-GR" sz="1800" dirty="0"/>
                  <a:t>′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>
                    <a:ea typeface="Times New Roman"/>
                    <a:cs typeface="Times New Roman"/>
                  </a:rPr>
                  <a:t>Envelope</a:t>
                </a:r>
                <a:r>
                  <a:rPr lang="en-US" sz="1800" i="1" dirty="0"/>
                  <a:t> </a:t>
                </a:r>
                <a:r>
                  <a:rPr lang="el-GR" sz="1800" dirty="0"/>
                  <a:t>|</a:t>
                </a:r>
                <a:r>
                  <a:rPr lang="en-US" sz="1800" dirty="0"/>
                  <a:t> </a:t>
                </a:r>
                <a:r>
                  <a:rPr lang="el-GR" sz="1800" i="1" dirty="0"/>
                  <a:t>s</a:t>
                </a:r>
                <a:r>
                  <a:rPr lang="en-US" sz="1800" dirty="0"/>
                  <a:t>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l-GR" sz="1800" dirty="0"/>
                  <a:t>γ(</a:t>
                </a:r>
                <a:r>
                  <a:rPr lang="el-GR" sz="1800" i="1" dirty="0" err="1"/>
                  <a:t>s</a:t>
                </a:r>
                <a:r>
                  <a:rPr lang="el-GR" sz="1800" dirty="0" err="1"/>
                  <a:t>′,</a:t>
                </a:r>
                <a:r>
                  <a:rPr lang="el-GR" sz="1800" i="1" dirty="0" err="1"/>
                  <a:t>π</a:t>
                </a:r>
                <a:r>
                  <a:rPr lang="el-GR" sz="1800" dirty="0"/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879C0B0A-1925-CF4F-AB2B-CBBB0D295B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4086" y="363795"/>
                <a:ext cx="6507612" cy="5988905"/>
              </a:xfrm>
              <a:blipFill>
                <a:blip r:embed="rId2"/>
                <a:stretch>
                  <a:fillRect l="-780" t="-423" b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72F7EB3F-8987-4C41-984C-735F8EA81E48}"/>
              </a:ext>
            </a:extLst>
          </p:cNvPr>
          <p:cNvSpPr/>
          <p:nvPr/>
        </p:nvSpPr>
        <p:spPr>
          <a:xfrm>
            <a:off x="5774790" y="4792797"/>
            <a:ext cx="13580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10</a:t>
            </a:r>
            <a:r>
              <a:rPr lang="en-US" baseline="-25000" dirty="0">
                <a:latin typeface="Times New Roman"/>
                <a:ea typeface="Times New Roman"/>
                <a:cs typeface="Times New Roman"/>
                <a:sym typeface="Symbol" charset="2"/>
              </a:rPr>
              <a:t> </a:t>
            </a:r>
            <a:endParaRPr lang="en-US" dirty="0">
              <a:latin typeface="Times New Roman"/>
              <a:ea typeface="Times New Roman"/>
              <a:cs typeface="Times New Roman"/>
              <a:sym typeface="Symbol" charset="2"/>
            </a:endParaRP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m12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8264" y="101603"/>
            <a:ext cx="5974838" cy="505791"/>
          </a:xfrm>
        </p:spPr>
        <p:txBody>
          <a:bodyPr/>
          <a:lstStyle/>
          <a:p>
            <a:r>
              <a:rPr lang="en-US" dirty="0"/>
              <a:t>AO*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080770" y="3026581"/>
            <a:ext cx="3793962" cy="2864791"/>
            <a:chOff x="5027874" y="1667394"/>
            <a:chExt cx="3793962" cy="2864791"/>
          </a:xfrm>
        </p:grpSpPr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8282086" y="2517856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5243958" y="2247452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611218" y="1990945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Arc 52"/>
            <p:cNvSpPr/>
            <p:nvPr/>
          </p:nvSpPr>
          <p:spPr bwMode="auto">
            <a:xfrm>
              <a:off x="7058514" y="2152202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 rot="10800000" flipH="1">
              <a:off x="7953410" y="2718939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 rot="720000" flipV="1">
              <a:off x="8111269" y="2070036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5027874" y="2584652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auto">
            <a:xfrm>
              <a:off x="5091374" y="21274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5320264" y="3957227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1750" cmpd="sng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aseline="300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Arc 60"/>
            <p:cNvSpPr/>
            <p:nvPr/>
          </p:nvSpPr>
          <p:spPr bwMode="auto">
            <a:xfrm rot="17762162">
              <a:off x="5770186" y="3817690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17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3" name="Oval 12"/>
            <p:cNvSpPr>
              <a:spLocks noChangeArrowheads="1"/>
            </p:cNvSpPr>
            <p:nvPr/>
          </p:nvSpPr>
          <p:spPr bwMode="auto">
            <a:xfrm>
              <a:off x="7759590" y="4065460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65" name="Freeform 18"/>
            <p:cNvSpPr>
              <a:spLocks/>
            </p:cNvSpPr>
            <p:nvPr/>
          </p:nvSpPr>
          <p:spPr bwMode="auto">
            <a:xfrm rot="20100000" flipV="1">
              <a:off x="5512367" y="3889056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1750" cmpd="sng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7778364" y="2254950"/>
              <a:ext cx="466725" cy="4667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1" name="Oval 11"/>
            <p:cNvSpPr>
              <a:spLocks noChangeArrowheads="1"/>
            </p:cNvSpPr>
            <p:nvPr/>
          </p:nvSpPr>
          <p:spPr bwMode="auto">
            <a:xfrm>
              <a:off x="8050721" y="1667394"/>
              <a:ext cx="466725" cy="4667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 rot="1496684">
              <a:off x="6802756" y="3617452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6215725" y="2306151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8042155" y="2952288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75" name="Text Box 11"/>
            <p:cNvSpPr txBox="1">
              <a:spLocks noChangeArrowheads="1"/>
            </p:cNvSpPr>
            <p:nvPr/>
          </p:nvSpPr>
          <p:spPr bwMode="auto">
            <a:xfrm>
              <a:off x="5111527" y="3089761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79" name="Text Box 11"/>
            <p:cNvSpPr txBox="1">
              <a:spLocks noChangeArrowheads="1"/>
            </p:cNvSpPr>
            <p:nvPr/>
          </p:nvSpPr>
          <p:spPr bwMode="auto">
            <a:xfrm>
              <a:off x="6389667" y="3723874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20</a:t>
              </a:r>
            </a:p>
          </p:txBody>
        </p:sp>
        <p:sp>
          <p:nvSpPr>
            <p:cNvPr id="86" name="Text Box 11"/>
            <p:cNvSpPr txBox="1">
              <a:spLocks noChangeArrowheads="1"/>
            </p:cNvSpPr>
            <p:nvPr/>
          </p:nvSpPr>
          <p:spPr bwMode="auto">
            <a:xfrm>
              <a:off x="7180926" y="3205090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7307386" y="1830199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7305175" y="234703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5725396" y="358278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5811534" y="401126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1" name="Oval 12"/>
            <p:cNvSpPr>
              <a:spLocks noChangeArrowheads="1"/>
            </p:cNvSpPr>
            <p:nvPr/>
          </p:nvSpPr>
          <p:spPr bwMode="auto">
            <a:xfrm>
              <a:off x="5091374" y="39562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2" name="Oval 12"/>
            <p:cNvSpPr>
              <a:spLocks noChangeArrowheads="1"/>
            </p:cNvSpPr>
            <p:nvPr/>
          </p:nvSpPr>
          <p:spPr bwMode="auto">
            <a:xfrm>
              <a:off x="6404303" y="3319836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</p:grp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498908" y="5596577"/>
            <a:ext cx="548427" cy="49244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Start: </a:t>
            </a:r>
            <a:b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baseline="-25000" dirty="0">
                <a:latin typeface="Times New Roman" charset="0"/>
                <a:ea typeface="Times New Roman"/>
                <a:sym typeface="Symbol" charset="0"/>
              </a:rPr>
              <a:t>0</a:t>
            </a: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= 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d1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0007144" y="5945220"/>
            <a:ext cx="745396" cy="492443"/>
          </a:xfrm>
          <a:prstGeom prst="rect">
            <a:avLst/>
          </a:prstGeom>
          <a:solidFill>
            <a:srgbClr val="DBFF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Times New Roman"/>
              </a:rPr>
              <a:t>Goal: </a:t>
            </a:r>
            <a:br>
              <a:rPr lang="en-US" sz="1600" dirty="0">
                <a:latin typeface="Calibri"/>
                <a:ea typeface="Times New Roman"/>
                <a:cs typeface="Times New Roman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i="1" baseline="-25000" dirty="0">
                <a:latin typeface="Times New Roman" charset="0"/>
                <a:ea typeface="Times New Roman"/>
                <a:sym typeface="Symbol" charset="0"/>
              </a:rPr>
              <a:t>g</a:t>
            </a:r>
            <a:r>
              <a:rPr lang="en-US" sz="1600" dirty="0">
                <a:latin typeface="Times New Roman" charset="0"/>
                <a:ea typeface="Times New Roman"/>
                <a:sym typeface="Symbol" charset="0"/>
              </a:rPr>
              <a:t>= {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d4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Symbol" charset="0"/>
              </a:rPr>
              <a:t>}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29227" y="5983368"/>
            <a:ext cx="2733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Suppose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 for all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E6C63D-81E3-4C43-AB2B-9B90D078F79D}"/>
              </a:ext>
            </a:extLst>
          </p:cNvPr>
          <p:cNvSpPr/>
          <p:nvPr/>
        </p:nvSpPr>
        <p:spPr>
          <a:xfrm>
            <a:off x="6691415" y="3117307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1029702-01A7-F446-8D5D-F1CE110B2DC1}"/>
              </a:ext>
            </a:extLst>
          </p:cNvPr>
          <p:cNvSpPr/>
          <p:nvPr/>
        </p:nvSpPr>
        <p:spPr>
          <a:xfrm>
            <a:off x="8192466" y="4284965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d6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AD27-417E-2740-9935-C95603996F2A}"/>
              </a:ext>
            </a:extLst>
          </p:cNvPr>
          <p:cNvSpPr/>
          <p:nvPr/>
        </p:nvSpPr>
        <p:spPr>
          <a:xfrm>
            <a:off x="10341154" y="541880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d4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0265A0C6-50D1-8646-B4B9-2DD75A2E7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4647" y="311772"/>
            <a:ext cx="4428179" cy="2537072"/>
          </a:xfrm>
        </p:spPr>
        <p:txBody>
          <a:bodyPr/>
          <a:lstStyle/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64715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FEE68D3-F768-844F-B566-9942FE1ED700}"/>
              </a:ext>
            </a:extLst>
          </p:cNvPr>
          <p:cNvSpPr/>
          <p:nvPr/>
        </p:nvSpPr>
        <p:spPr>
          <a:xfrm>
            <a:off x="5775356" y="4791836"/>
            <a:ext cx="13580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Symbol" charset="2"/>
              </a:rPr>
              <a:t>25</a:t>
            </a: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m12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8264" y="101603"/>
            <a:ext cx="5974838" cy="505791"/>
          </a:xfrm>
        </p:spPr>
        <p:txBody>
          <a:bodyPr/>
          <a:lstStyle/>
          <a:p>
            <a:r>
              <a:rPr lang="en-US" dirty="0"/>
              <a:t>AO*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080770" y="3026581"/>
            <a:ext cx="3793962" cy="2864791"/>
            <a:chOff x="5027874" y="1667394"/>
            <a:chExt cx="3793962" cy="2864791"/>
          </a:xfrm>
        </p:grpSpPr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8282086" y="2517856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5243958" y="2247452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611218" y="1990945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Arc 52"/>
            <p:cNvSpPr/>
            <p:nvPr/>
          </p:nvSpPr>
          <p:spPr bwMode="auto">
            <a:xfrm>
              <a:off x="7058514" y="2152202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 rot="10800000" flipH="1">
              <a:off x="7953410" y="2718939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 rot="720000" flipV="1">
              <a:off x="8111269" y="2070036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5027874" y="2584652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auto">
            <a:xfrm>
              <a:off x="5091374" y="21274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5320264" y="3957227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1750" cmpd="sng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Arc 60"/>
            <p:cNvSpPr/>
            <p:nvPr/>
          </p:nvSpPr>
          <p:spPr bwMode="auto">
            <a:xfrm rot="17762162">
              <a:off x="5770186" y="3817690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17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3" name="Oval 12"/>
            <p:cNvSpPr>
              <a:spLocks noChangeArrowheads="1"/>
            </p:cNvSpPr>
            <p:nvPr/>
          </p:nvSpPr>
          <p:spPr bwMode="auto">
            <a:xfrm>
              <a:off x="7759590" y="4065460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65" name="Freeform 18"/>
            <p:cNvSpPr>
              <a:spLocks/>
            </p:cNvSpPr>
            <p:nvPr/>
          </p:nvSpPr>
          <p:spPr bwMode="auto">
            <a:xfrm rot="20100000" flipV="1">
              <a:off x="5512367" y="3889056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1750" cmpd="sng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7778364" y="2254950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1" name="Oval 11"/>
            <p:cNvSpPr>
              <a:spLocks noChangeArrowheads="1"/>
            </p:cNvSpPr>
            <p:nvPr/>
          </p:nvSpPr>
          <p:spPr bwMode="auto">
            <a:xfrm>
              <a:off x="8050721" y="1667394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 rot="1496684">
              <a:off x="6802756" y="3617452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6215725" y="2306151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8042155" y="2952288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75" name="Text Box 11"/>
            <p:cNvSpPr txBox="1">
              <a:spLocks noChangeArrowheads="1"/>
            </p:cNvSpPr>
            <p:nvPr/>
          </p:nvSpPr>
          <p:spPr bwMode="auto">
            <a:xfrm>
              <a:off x="5111527" y="3089761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86" name="Text Box 11"/>
            <p:cNvSpPr txBox="1">
              <a:spLocks noChangeArrowheads="1"/>
            </p:cNvSpPr>
            <p:nvPr/>
          </p:nvSpPr>
          <p:spPr bwMode="auto">
            <a:xfrm>
              <a:off x="7180926" y="3205090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7307386" y="1830199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7305175" y="234703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5725396" y="358278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5811534" y="401126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1" name="Oval 12"/>
            <p:cNvSpPr>
              <a:spLocks noChangeArrowheads="1"/>
            </p:cNvSpPr>
            <p:nvPr/>
          </p:nvSpPr>
          <p:spPr bwMode="auto">
            <a:xfrm>
              <a:off x="5091374" y="39562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2" name="Oval 12"/>
            <p:cNvSpPr>
              <a:spLocks noChangeArrowheads="1"/>
            </p:cNvSpPr>
            <p:nvPr/>
          </p:nvSpPr>
          <p:spPr bwMode="auto">
            <a:xfrm>
              <a:off x="6404303" y="3319836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</p:grp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0007144" y="5945220"/>
            <a:ext cx="745396" cy="492443"/>
          </a:xfrm>
          <a:prstGeom prst="rect">
            <a:avLst/>
          </a:prstGeom>
          <a:solidFill>
            <a:srgbClr val="DBFF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Times New Roman"/>
              </a:rPr>
              <a:t>Goal: </a:t>
            </a:r>
            <a:br>
              <a:rPr lang="en-US" sz="1600" dirty="0">
                <a:latin typeface="Calibri"/>
                <a:ea typeface="Times New Roman"/>
                <a:cs typeface="Times New Roman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i="1" baseline="-25000" dirty="0">
                <a:latin typeface="Times New Roman" charset="0"/>
                <a:ea typeface="Times New Roman"/>
                <a:sym typeface="Symbol" charset="0"/>
              </a:rPr>
              <a:t>g</a:t>
            </a:r>
            <a:r>
              <a:rPr lang="en-US" sz="1600" dirty="0">
                <a:latin typeface="Times New Roman" charset="0"/>
                <a:ea typeface="Times New Roman"/>
                <a:sym typeface="Symbol" charset="0"/>
              </a:rPr>
              <a:t>= {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d4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Symbol" charset="0"/>
              </a:rPr>
              <a:t>}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E6C63D-81E3-4C43-AB2B-9B90D078F79D}"/>
              </a:ext>
            </a:extLst>
          </p:cNvPr>
          <p:cNvSpPr/>
          <p:nvPr/>
        </p:nvSpPr>
        <p:spPr>
          <a:xfrm>
            <a:off x="6643038" y="2954677"/>
            <a:ext cx="1358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d2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Symbol" charset="2"/>
              </a:rPr>
              <a:t>15</a:t>
            </a: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d2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m23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1029702-01A7-F446-8D5D-F1CE110B2DC1}"/>
              </a:ext>
            </a:extLst>
          </p:cNvPr>
          <p:cNvSpPr/>
          <p:nvPr/>
        </p:nvSpPr>
        <p:spPr>
          <a:xfrm>
            <a:off x="8192466" y="4284965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d6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AD27-417E-2740-9935-C95603996F2A}"/>
              </a:ext>
            </a:extLst>
          </p:cNvPr>
          <p:cNvSpPr/>
          <p:nvPr/>
        </p:nvSpPr>
        <p:spPr>
          <a:xfrm>
            <a:off x="10341154" y="541880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d4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3DD6FF66-FD31-8946-AD83-EB2E506571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4086" y="363795"/>
                <a:ext cx="5882686" cy="6073868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</a:t>
                </a:r>
                <a:r>
                  <a:rPr lang="en-US" sz="1800" baseline="30000" dirty="0"/>
                  <a:t>∗</a:t>
                </a:r>
                <a:r>
                  <a:rPr lang="en-US" sz="1800" dirty="0"/>
                  <a:t> (Σ,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,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g</a:t>
                </a:r>
                <a:r>
                  <a:rPr lang="en-US" sz="1800" dirty="0"/>
                  <a:t>,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π </a:t>
                </a:r>
                <a:r>
                  <a:rPr lang="en-US" sz="1800" dirty="0"/>
                  <a:t>←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Envelope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cs typeface="Times New Roman"/>
                  </a:rPr>
                  <a:t>global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>
                    <a:cs typeface="Times New Roman"/>
                  </a:rPr>
                  <a:t>; </a:t>
                </a:r>
                <a:r>
                  <a:rPr lang="en-US" sz="1800" baseline="-25000" dirty="0">
                    <a:cs typeface="Times New Roman"/>
                  </a:rPr>
                  <a:t>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 ←</a:t>
                </a:r>
                <a:r>
                  <a:rPr lang="en-US" sz="1800" i="1" dirty="0">
                    <a:cs typeface="Times New Roman"/>
                  </a:rPr>
                  <a:t> V</a:t>
                </a:r>
                <a:r>
                  <a:rPr lang="en-US" sz="1800" baseline="-25000" dirty="0">
                    <a:cs typeface="Times New Roman"/>
                  </a:rPr>
                  <a:t>0</a:t>
                </a:r>
                <a:r>
                  <a:rPr lang="en-US" sz="1800" baseline="-25000" dirty="0"/>
                  <a:t> 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  <a:endParaRPr lang="en-US" sz="1800" dirty="0"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Fringe ≠</a:t>
                </a:r>
                <a:r>
                  <a:rPr lang="en-US" sz="18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a state </a:t>
                </a:r>
                <a:r>
                  <a:rPr lang="en-US" sz="1800" i="1" dirty="0"/>
                  <a:t>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8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for all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Applicable(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and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</a:t>
                </a:r>
                <a:r>
                  <a:rPr lang="en-US" sz="1800" dirty="0" err="1"/>
                  <a:t>,</a:t>
                </a:r>
                <a:r>
                  <a:rPr lang="en-US" sz="1800" i="1" dirty="0" err="1"/>
                  <a:t>a</a:t>
                </a:r>
                <a:r>
                  <a:rPr lang="en-US" sz="18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if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∉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Envelope</a:t>
                </a:r>
                <a:r>
                  <a:rPr lang="en-US" sz="18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add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</a:t>
                </a:r>
                <a:r>
                  <a:rPr lang="en-US" sz="1800" i="1" dirty="0"/>
                  <a:t> </a:t>
                </a:r>
                <a:r>
                  <a:rPr lang="en-US" sz="1800" dirty="0"/>
                  <a:t>to </a:t>
                </a:r>
                <a:r>
                  <a:rPr lang="en-US" sz="18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i="1" dirty="0"/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 ← 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</a:t>
                </a:r>
                <a:endParaRPr lang="en-US" sz="18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  <a:cs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return π</a:t>
                </a:r>
                <a:br>
                  <a:rPr lang="en-US" sz="1800" baseline="-25000" dirty="0"/>
                </a:br>
                <a:endParaRPr lang="en-US" sz="1800" i="1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   // update </a:t>
                </a:r>
                <a:r>
                  <a:rPr lang="en-US" sz="1800" i="1" dirty="0"/>
                  <a:t>V</a:t>
                </a:r>
                <a:r>
                  <a:rPr lang="en-US" sz="1800" dirty="0"/>
                  <a:t> and π values of </a:t>
                </a:r>
                <a:r>
                  <a:rPr lang="en-US" sz="1800" i="1" dirty="0"/>
                  <a:t>s</a:t>
                </a:r>
                <a:r>
                  <a:rPr lang="en-US" sz="1800" dirty="0"/>
                  <a:t> and its ancestors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i="1" dirty="0"/>
                  <a:t>Z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dirty="0"/>
                  <a:t>}        // states that need updating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Z</a:t>
                </a:r>
                <a:r>
                  <a:rPr lang="en-US" sz="1800" dirty="0"/>
                  <a:t> ≠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  <a:r>
                  <a:rPr lang="en-US" sz="1800" dirty="0"/>
                  <a:t> do</a:t>
                </a: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</a:t>
                </a:r>
                <a:r>
                  <a:rPr lang="en-US" sz="1800" i="1" dirty="0"/>
                  <a:t>s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/>
                  <a:t>Z</a:t>
                </a:r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/>
                          <m:t>γ</m:t>
                        </m:r>
                      </m:e>
                    </m:acc>
                  </m:oMath>
                </a14:m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,</a:t>
                </a:r>
                <a:r>
                  <a:rPr lang="el-GR" sz="1800" i="1" dirty="0"/>
                  <a:t>π</a:t>
                </a:r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)) </a:t>
                </a:r>
                <a:r>
                  <a:rPr lang="en-US" sz="1800" dirty="0"/>
                  <a:t>∩</a:t>
                </a:r>
                <a:r>
                  <a:rPr lang="el-GR" sz="1800" dirty="0"/>
                  <a:t> </a:t>
                </a:r>
                <a:r>
                  <a:rPr lang="el-GR" sz="1800" i="1" dirty="0">
                    <a:cs typeface="Times New Roman"/>
                  </a:rPr>
                  <a:t>Z</a:t>
                </a:r>
                <a:r>
                  <a:rPr lang="el-GR" sz="1800" dirty="0">
                    <a:cs typeface="Times New Roman"/>
                  </a:rPr>
                  <a:t> = </a:t>
                </a:r>
                <a:r>
                  <a:rPr lang="en-US" sz="1800" dirty="0">
                    <a:cs typeface="Times New Roman"/>
                  </a:rPr>
                  <a:t>{</a:t>
                </a:r>
                <a:r>
                  <a:rPr lang="en-US" sz="1800" i="1" dirty="0">
                    <a:cs typeface="Times New Roman"/>
                  </a:rPr>
                  <a:t>s</a:t>
                </a:r>
                <a:r>
                  <a:rPr lang="en-US" sz="1800" dirty="0">
                    <a:cs typeface="Times New Roman"/>
                  </a:rPr>
                  <a:t>}</a:t>
                </a:r>
                <a:endParaRPr lang="en-US" sz="1800" i="1" dirty="0">
                  <a:cs typeface="Times New Roman"/>
                </a:endParaRP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remove </a:t>
                </a:r>
                <a:r>
                  <a:rPr lang="en-US" sz="1800" i="1" dirty="0"/>
                  <a:t>s</a:t>
                </a:r>
                <a:r>
                  <a:rPr lang="en-US" sz="1800" dirty="0"/>
                  <a:t> from </a:t>
                </a:r>
                <a:r>
                  <a:rPr lang="en-US" sz="1800" i="1" dirty="0"/>
                  <a:t>Z</a:t>
                </a:r>
                <a:endParaRPr lang="en-US" sz="1800" dirty="0"/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Bellman-Update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  <a:endParaRPr lang="en-US" sz="1800" dirty="0">
                  <a:latin typeface="Times New Roman" charset="0"/>
                  <a:ea typeface="Times New Roman"/>
                </a:endParaRPr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←</a:t>
                </a:r>
                <a:r>
                  <a:rPr lang="en-US" sz="1800" dirty="0"/>
                  <a:t> </a:t>
                </a: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∪</a:t>
                </a:r>
                <a:r>
                  <a:rPr lang="en-US" sz="1800" baseline="-25000" dirty="0"/>
                  <a:t> </a:t>
                </a:r>
                <a:r>
                  <a:rPr lang="el-GR" sz="1800" dirty="0"/>
                  <a:t>{</a:t>
                </a:r>
                <a:r>
                  <a:rPr lang="el-GR" sz="1800" i="1" dirty="0"/>
                  <a:t>s</a:t>
                </a:r>
                <a:r>
                  <a:rPr lang="el-GR" sz="1800" dirty="0"/>
                  <a:t>′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>
                    <a:ea typeface="Times New Roman"/>
                    <a:cs typeface="Times New Roman"/>
                  </a:rPr>
                  <a:t>Envelope</a:t>
                </a:r>
                <a:r>
                  <a:rPr lang="en-US" sz="1800" i="1" dirty="0"/>
                  <a:t> </a:t>
                </a:r>
                <a:r>
                  <a:rPr lang="el-GR" sz="1800" dirty="0"/>
                  <a:t>|</a:t>
                </a:r>
                <a:r>
                  <a:rPr lang="en-US" sz="1800" dirty="0"/>
                  <a:t> </a:t>
                </a:r>
                <a:r>
                  <a:rPr lang="el-GR" sz="1800" i="1" dirty="0"/>
                  <a:t>s</a:t>
                </a:r>
                <a:r>
                  <a:rPr lang="en-US" sz="1800" dirty="0"/>
                  <a:t>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l-GR" sz="1800" dirty="0"/>
                  <a:t>γ(</a:t>
                </a:r>
                <a:r>
                  <a:rPr lang="el-GR" sz="1800" i="1" dirty="0" err="1"/>
                  <a:t>s</a:t>
                </a:r>
                <a:r>
                  <a:rPr lang="el-GR" sz="1800" dirty="0" err="1"/>
                  <a:t>′,</a:t>
                </a:r>
                <a:r>
                  <a:rPr lang="el-GR" sz="1800" i="1" dirty="0" err="1"/>
                  <a:t>π</a:t>
                </a:r>
                <a:r>
                  <a:rPr lang="el-GR" sz="1800" dirty="0"/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3DD6FF66-FD31-8946-AD83-EB2E506571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4086" y="363795"/>
                <a:ext cx="5882686" cy="6073868"/>
              </a:xfrm>
              <a:blipFill>
                <a:blip r:embed="rId2"/>
                <a:stretch>
                  <a:fillRect l="-862" t="-418" r="-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>
            <a:extLst>
              <a:ext uri="{FF2B5EF4-FFF2-40B4-BE49-F238E27FC236}">
                <a16:creationId xmlns:a16="http://schemas.microsoft.com/office/drawing/2014/main" id="{443AFF5E-8907-F843-9312-E7F89FD037AB}"/>
              </a:ext>
            </a:extLst>
          </p:cNvPr>
          <p:cNvSpPr/>
          <p:nvPr/>
        </p:nvSpPr>
        <p:spPr>
          <a:xfrm>
            <a:off x="10437745" y="2770011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d5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A26C93F-B410-AC4F-B320-A5E99B84C35C}"/>
              </a:ext>
            </a:extLst>
          </p:cNvPr>
          <p:cNvSpPr/>
          <p:nvPr/>
        </p:nvSpPr>
        <p:spPr>
          <a:xfrm>
            <a:off x="10360121" y="369703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d3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38462D02-6D7A-C945-987C-4BA1E94F7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563" y="5083061"/>
            <a:ext cx="550932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900FF"/>
                </a:solidFill>
                <a:latin typeface="Calibri"/>
                <a:ea typeface="Times New Roman"/>
                <a:cs typeface="Times New Roman"/>
              </a:rPr>
              <a:t>c = 20</a:t>
            </a: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63CA4AFD-B42D-1D43-BCF3-E98321DF4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4647" y="311772"/>
            <a:ext cx="4428179" cy="2537072"/>
          </a:xfrm>
        </p:spPr>
        <p:txBody>
          <a:bodyPr/>
          <a:lstStyle/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720FF38-D9C2-2E48-B350-79EFE0CA4044}"/>
              </a:ext>
            </a:extLst>
          </p:cNvPr>
          <p:cNvSpPr/>
          <p:nvPr/>
        </p:nvSpPr>
        <p:spPr>
          <a:xfrm>
            <a:off x="7029227" y="5983368"/>
            <a:ext cx="2733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Suppose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 for all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</a:p>
        </p:txBody>
      </p:sp>
      <p:sp>
        <p:nvSpPr>
          <p:cNvPr id="68" name="Text Box 13">
            <a:extLst>
              <a:ext uri="{FF2B5EF4-FFF2-40B4-BE49-F238E27FC236}">
                <a16:creationId xmlns:a16="http://schemas.microsoft.com/office/drawing/2014/main" id="{EA536F9C-A7DB-F143-B74B-9F9352A3E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908" y="5596577"/>
            <a:ext cx="548427" cy="49244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Start: </a:t>
            </a:r>
            <a:b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baseline="-25000" dirty="0">
                <a:latin typeface="Times New Roman" charset="0"/>
                <a:ea typeface="Times New Roman"/>
                <a:sym typeface="Symbol" charset="0"/>
              </a:rPr>
              <a:t>0</a:t>
            </a: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= 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d1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3844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8264" y="101603"/>
            <a:ext cx="5974838" cy="505791"/>
          </a:xfrm>
        </p:spPr>
        <p:txBody>
          <a:bodyPr/>
          <a:lstStyle/>
          <a:p>
            <a:r>
              <a:rPr lang="en-US" dirty="0"/>
              <a:t>AO*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080770" y="3026581"/>
            <a:ext cx="3793962" cy="2864791"/>
            <a:chOff x="5027874" y="1667394"/>
            <a:chExt cx="3793962" cy="2864791"/>
          </a:xfrm>
        </p:grpSpPr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8282086" y="2517856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5243958" y="2247452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611218" y="1990945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Arc 52"/>
            <p:cNvSpPr/>
            <p:nvPr/>
          </p:nvSpPr>
          <p:spPr bwMode="auto">
            <a:xfrm>
              <a:off x="7058514" y="2152202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175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 rot="10800000" flipH="1">
              <a:off x="7953410" y="2718939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 rot="720000" flipV="1">
              <a:off x="8111269" y="2070036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5027874" y="2584652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1750" cmpd="sng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auto">
            <a:xfrm>
              <a:off x="5091374" y="21274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5320264" y="3957227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Arc 60"/>
            <p:cNvSpPr/>
            <p:nvPr/>
          </p:nvSpPr>
          <p:spPr bwMode="auto">
            <a:xfrm rot="17762162">
              <a:off x="5770186" y="3817690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175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3" name="Oval 12"/>
            <p:cNvSpPr>
              <a:spLocks noChangeArrowheads="1"/>
            </p:cNvSpPr>
            <p:nvPr/>
          </p:nvSpPr>
          <p:spPr bwMode="auto">
            <a:xfrm>
              <a:off x="7759590" y="4065460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65" name="Freeform 18"/>
            <p:cNvSpPr>
              <a:spLocks/>
            </p:cNvSpPr>
            <p:nvPr/>
          </p:nvSpPr>
          <p:spPr bwMode="auto">
            <a:xfrm rot="20100000" flipV="1">
              <a:off x="5512367" y="3889056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7778364" y="2254950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1" name="Oval 11"/>
            <p:cNvSpPr>
              <a:spLocks noChangeArrowheads="1"/>
            </p:cNvSpPr>
            <p:nvPr/>
          </p:nvSpPr>
          <p:spPr bwMode="auto">
            <a:xfrm>
              <a:off x="8050721" y="1667394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 rot="1496684">
              <a:off x="6802756" y="3617452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6215725" y="2306151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8042155" y="2952288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75" name="Text Box 11"/>
            <p:cNvSpPr txBox="1">
              <a:spLocks noChangeArrowheads="1"/>
            </p:cNvSpPr>
            <p:nvPr/>
          </p:nvSpPr>
          <p:spPr bwMode="auto">
            <a:xfrm>
              <a:off x="5111527" y="3089761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86" name="Text Box 11"/>
            <p:cNvSpPr txBox="1">
              <a:spLocks noChangeArrowheads="1"/>
            </p:cNvSpPr>
            <p:nvPr/>
          </p:nvSpPr>
          <p:spPr bwMode="auto">
            <a:xfrm>
              <a:off x="7180926" y="3205090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7307386" y="1830199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7305175" y="234703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5725396" y="358278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5811534" y="401126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1" name="Oval 12"/>
            <p:cNvSpPr>
              <a:spLocks noChangeArrowheads="1"/>
            </p:cNvSpPr>
            <p:nvPr/>
          </p:nvSpPr>
          <p:spPr bwMode="auto">
            <a:xfrm>
              <a:off x="5091374" y="39562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2" name="Oval 12"/>
            <p:cNvSpPr>
              <a:spLocks noChangeArrowheads="1"/>
            </p:cNvSpPr>
            <p:nvPr/>
          </p:nvSpPr>
          <p:spPr bwMode="auto">
            <a:xfrm>
              <a:off x="6404303" y="3319836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</p:grp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0007144" y="5945220"/>
            <a:ext cx="745396" cy="492443"/>
          </a:xfrm>
          <a:prstGeom prst="rect">
            <a:avLst/>
          </a:prstGeom>
          <a:solidFill>
            <a:srgbClr val="DBFF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Times New Roman"/>
              </a:rPr>
              <a:t>Goal: </a:t>
            </a:r>
            <a:br>
              <a:rPr lang="en-US" sz="1600" dirty="0">
                <a:latin typeface="Calibri"/>
                <a:ea typeface="Times New Roman"/>
                <a:cs typeface="Times New Roman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i="1" baseline="-25000" dirty="0">
                <a:latin typeface="Times New Roman" charset="0"/>
                <a:ea typeface="Times New Roman"/>
                <a:sym typeface="Symbol" charset="0"/>
              </a:rPr>
              <a:t>g</a:t>
            </a:r>
            <a:r>
              <a:rPr lang="en-US" sz="1600" dirty="0">
                <a:latin typeface="Times New Roman" charset="0"/>
                <a:ea typeface="Times New Roman"/>
                <a:sym typeface="Symbol" charset="0"/>
              </a:rPr>
              <a:t>= {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d4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Symbol" charset="0"/>
              </a:rPr>
              <a:t>}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72A17E-CB15-B84B-A7D8-563A5278D005}"/>
              </a:ext>
            </a:extLst>
          </p:cNvPr>
          <p:cNvSpPr/>
          <p:nvPr/>
        </p:nvSpPr>
        <p:spPr>
          <a:xfrm>
            <a:off x="5779201" y="4792481"/>
            <a:ext cx="13612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Symbol" charset="2"/>
              </a:rPr>
              <a:t>20</a:t>
            </a: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b="1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m14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E6C63D-81E3-4C43-AB2B-9B90D078F79D}"/>
              </a:ext>
            </a:extLst>
          </p:cNvPr>
          <p:cNvSpPr/>
          <p:nvPr/>
        </p:nvSpPr>
        <p:spPr>
          <a:xfrm>
            <a:off x="6643038" y="2954677"/>
            <a:ext cx="1358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d2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15</a:t>
            </a: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d2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m23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1029702-01A7-F446-8D5D-F1CE110B2DC1}"/>
              </a:ext>
            </a:extLst>
          </p:cNvPr>
          <p:cNvSpPr/>
          <p:nvPr/>
        </p:nvSpPr>
        <p:spPr>
          <a:xfrm>
            <a:off x="8192466" y="4284965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d6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AD27-417E-2740-9935-C95603996F2A}"/>
              </a:ext>
            </a:extLst>
          </p:cNvPr>
          <p:cNvSpPr/>
          <p:nvPr/>
        </p:nvSpPr>
        <p:spPr>
          <a:xfrm>
            <a:off x="10341154" y="541880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d4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Content Placeholder 2">
                <a:extLst>
                  <a:ext uri="{FF2B5EF4-FFF2-40B4-BE49-F238E27FC236}">
                    <a16:creationId xmlns:a16="http://schemas.microsoft.com/office/drawing/2014/main" id="{200B3F68-848B-A045-9783-4D9F16BDBAB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4085" y="363795"/>
                <a:ext cx="5903449" cy="6073868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</a:t>
                </a:r>
                <a:r>
                  <a:rPr lang="en-US" sz="1800" baseline="30000" dirty="0"/>
                  <a:t>∗</a:t>
                </a:r>
                <a:r>
                  <a:rPr lang="en-US" sz="1800" dirty="0"/>
                  <a:t> (Σ,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,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g</a:t>
                </a:r>
                <a:r>
                  <a:rPr lang="en-US" sz="1800" dirty="0"/>
                  <a:t>,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π </a:t>
                </a:r>
                <a:r>
                  <a:rPr lang="en-US" sz="1800" dirty="0"/>
                  <a:t>←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Envelope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cs typeface="Times New Roman"/>
                  </a:rPr>
                  <a:t>global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>
                    <a:cs typeface="Times New Roman"/>
                  </a:rPr>
                  <a:t>; </a:t>
                </a:r>
                <a:r>
                  <a:rPr lang="en-US" sz="1800" baseline="-25000" dirty="0">
                    <a:cs typeface="Times New Roman"/>
                  </a:rPr>
                  <a:t>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 ←</a:t>
                </a:r>
                <a:r>
                  <a:rPr lang="en-US" sz="1800" i="1" dirty="0">
                    <a:cs typeface="Times New Roman"/>
                  </a:rPr>
                  <a:t> V</a:t>
                </a:r>
                <a:r>
                  <a:rPr lang="en-US" sz="1800" baseline="-25000" dirty="0">
                    <a:cs typeface="Times New Roman"/>
                  </a:rPr>
                  <a:t>0</a:t>
                </a:r>
                <a:r>
                  <a:rPr lang="en-US" sz="1800" baseline="-25000" dirty="0"/>
                  <a:t> 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  <a:endParaRPr lang="en-US" sz="1800" dirty="0"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Fringe ≠</a:t>
                </a:r>
                <a:r>
                  <a:rPr lang="en-US" sz="18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a state </a:t>
                </a:r>
                <a:r>
                  <a:rPr lang="en-US" sz="1800" i="1" dirty="0"/>
                  <a:t>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8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for all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Applicable(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and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</a:t>
                </a:r>
                <a:r>
                  <a:rPr lang="en-US" sz="1800" dirty="0" err="1"/>
                  <a:t>,</a:t>
                </a:r>
                <a:r>
                  <a:rPr lang="en-US" sz="1800" i="1" dirty="0" err="1"/>
                  <a:t>a</a:t>
                </a:r>
                <a:r>
                  <a:rPr lang="en-US" sz="18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if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∉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Envelope</a:t>
                </a:r>
                <a:r>
                  <a:rPr lang="en-US" sz="18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add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</a:t>
                </a:r>
                <a:r>
                  <a:rPr lang="en-US" sz="1800" i="1" dirty="0"/>
                  <a:t> </a:t>
                </a:r>
                <a:r>
                  <a:rPr lang="en-US" sz="1800" dirty="0"/>
                  <a:t>to </a:t>
                </a:r>
                <a:r>
                  <a:rPr lang="en-US" sz="18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i="1" dirty="0"/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 ← 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</a:t>
                </a:r>
                <a:endParaRPr lang="en-US" sz="18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  <a:cs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return π</a:t>
                </a:r>
                <a:br>
                  <a:rPr lang="en-US" sz="1800" baseline="-25000" dirty="0"/>
                </a:br>
                <a:endParaRPr lang="en-US" sz="1800" i="1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   // update </a:t>
                </a:r>
                <a:r>
                  <a:rPr lang="en-US" sz="1800" i="1" dirty="0"/>
                  <a:t>V</a:t>
                </a:r>
                <a:r>
                  <a:rPr lang="en-US" sz="1800" dirty="0"/>
                  <a:t> and π values of </a:t>
                </a:r>
                <a:r>
                  <a:rPr lang="en-US" sz="1800" i="1" dirty="0"/>
                  <a:t>s</a:t>
                </a:r>
                <a:r>
                  <a:rPr lang="en-US" sz="1800" dirty="0"/>
                  <a:t> and its ancestors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i="1" dirty="0"/>
                  <a:t>Z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dirty="0"/>
                  <a:t>}        // states that need updating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Z</a:t>
                </a:r>
                <a:r>
                  <a:rPr lang="en-US" sz="1800" dirty="0"/>
                  <a:t> ≠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  <a:r>
                  <a:rPr lang="en-US" sz="1800" dirty="0"/>
                  <a:t> do</a:t>
                </a: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</a:t>
                </a:r>
                <a:r>
                  <a:rPr lang="en-US" sz="1800" i="1" dirty="0"/>
                  <a:t>s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/>
                  <a:t>Z</a:t>
                </a:r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/>
                          <m:t>γ</m:t>
                        </m:r>
                      </m:e>
                    </m:acc>
                  </m:oMath>
                </a14:m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,</a:t>
                </a:r>
                <a:r>
                  <a:rPr lang="el-GR" sz="1800" i="1" dirty="0"/>
                  <a:t>π</a:t>
                </a:r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)) </a:t>
                </a:r>
                <a:r>
                  <a:rPr lang="en-US" sz="1800" dirty="0"/>
                  <a:t>∩</a:t>
                </a:r>
                <a:r>
                  <a:rPr lang="el-GR" sz="1800" dirty="0"/>
                  <a:t> </a:t>
                </a:r>
                <a:r>
                  <a:rPr lang="el-GR" sz="1800" i="1" dirty="0">
                    <a:cs typeface="Times New Roman"/>
                  </a:rPr>
                  <a:t>Z</a:t>
                </a:r>
                <a:r>
                  <a:rPr lang="el-GR" sz="1800" dirty="0">
                    <a:cs typeface="Times New Roman"/>
                  </a:rPr>
                  <a:t> = </a:t>
                </a:r>
                <a:r>
                  <a:rPr lang="en-US" sz="1800" dirty="0">
                    <a:cs typeface="Times New Roman"/>
                  </a:rPr>
                  <a:t>{</a:t>
                </a:r>
                <a:r>
                  <a:rPr lang="en-US" sz="1800" i="1" dirty="0">
                    <a:cs typeface="Times New Roman"/>
                  </a:rPr>
                  <a:t>s</a:t>
                </a:r>
                <a:r>
                  <a:rPr lang="en-US" sz="1800" dirty="0">
                    <a:cs typeface="Times New Roman"/>
                  </a:rPr>
                  <a:t>}</a:t>
                </a:r>
                <a:endParaRPr lang="en-US" sz="1800" i="1" dirty="0">
                  <a:cs typeface="Times New Roman"/>
                </a:endParaRP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remove </a:t>
                </a:r>
                <a:r>
                  <a:rPr lang="en-US" sz="1800" i="1" dirty="0"/>
                  <a:t>s</a:t>
                </a:r>
                <a:r>
                  <a:rPr lang="en-US" sz="1800" dirty="0"/>
                  <a:t> from </a:t>
                </a:r>
                <a:r>
                  <a:rPr lang="en-US" sz="1800" i="1" dirty="0"/>
                  <a:t>Z</a:t>
                </a:r>
                <a:endParaRPr lang="en-US" sz="1800" dirty="0"/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Bellman-Update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  <a:endParaRPr lang="en-US" sz="1800" dirty="0">
                  <a:latin typeface="Times New Roman" charset="0"/>
                  <a:ea typeface="Times New Roman"/>
                </a:endParaRPr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←</a:t>
                </a:r>
                <a:r>
                  <a:rPr lang="en-US" sz="1800" dirty="0"/>
                  <a:t> </a:t>
                </a: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∪</a:t>
                </a:r>
                <a:r>
                  <a:rPr lang="en-US" sz="1800" baseline="-25000" dirty="0"/>
                  <a:t> </a:t>
                </a:r>
                <a:r>
                  <a:rPr lang="el-GR" sz="1800" dirty="0"/>
                  <a:t>{</a:t>
                </a:r>
                <a:r>
                  <a:rPr lang="el-GR" sz="1800" i="1" dirty="0"/>
                  <a:t>s</a:t>
                </a:r>
                <a:r>
                  <a:rPr lang="el-GR" sz="1800" dirty="0"/>
                  <a:t>′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>
                    <a:ea typeface="Times New Roman"/>
                    <a:cs typeface="Times New Roman"/>
                  </a:rPr>
                  <a:t>Envelope</a:t>
                </a:r>
                <a:r>
                  <a:rPr lang="en-US" sz="1800" i="1" dirty="0"/>
                  <a:t> </a:t>
                </a:r>
                <a:r>
                  <a:rPr lang="el-GR" sz="1800" dirty="0"/>
                  <a:t>|</a:t>
                </a:r>
                <a:r>
                  <a:rPr lang="en-US" sz="1800" dirty="0"/>
                  <a:t> </a:t>
                </a:r>
                <a:r>
                  <a:rPr lang="el-GR" sz="1800" i="1" dirty="0"/>
                  <a:t>s</a:t>
                </a:r>
                <a:r>
                  <a:rPr lang="en-US" sz="1800" dirty="0"/>
                  <a:t>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l-GR" sz="1800" dirty="0"/>
                  <a:t>γ(</a:t>
                </a:r>
                <a:r>
                  <a:rPr lang="el-GR" sz="1800" i="1" dirty="0" err="1"/>
                  <a:t>s</a:t>
                </a:r>
                <a:r>
                  <a:rPr lang="el-GR" sz="1800" dirty="0" err="1"/>
                  <a:t>′,</a:t>
                </a:r>
                <a:r>
                  <a:rPr lang="el-GR" sz="1800" i="1" dirty="0" err="1"/>
                  <a:t>π</a:t>
                </a:r>
                <a:r>
                  <a:rPr lang="el-GR" sz="1800" dirty="0"/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103" name="Content Placeholder 2">
                <a:extLst>
                  <a:ext uri="{FF2B5EF4-FFF2-40B4-BE49-F238E27FC236}">
                    <a16:creationId xmlns:a16="http://schemas.microsoft.com/office/drawing/2014/main" id="{200B3F68-848B-A045-9783-4D9F16BDBA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4085" y="363795"/>
                <a:ext cx="5903449" cy="6073868"/>
              </a:xfrm>
              <a:blipFill>
                <a:blip r:embed="rId2"/>
                <a:stretch>
                  <a:fillRect l="-858" t="-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>
            <a:extLst>
              <a:ext uri="{FF2B5EF4-FFF2-40B4-BE49-F238E27FC236}">
                <a16:creationId xmlns:a16="http://schemas.microsoft.com/office/drawing/2014/main" id="{5948E9CD-A798-A845-8CCD-924896809FD7}"/>
              </a:ext>
            </a:extLst>
          </p:cNvPr>
          <p:cNvSpPr/>
          <p:nvPr/>
        </p:nvSpPr>
        <p:spPr>
          <a:xfrm>
            <a:off x="10437745" y="2770011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d5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C6782C7-6889-1945-A712-84A3400E13D8}"/>
              </a:ext>
            </a:extLst>
          </p:cNvPr>
          <p:cNvSpPr/>
          <p:nvPr/>
        </p:nvSpPr>
        <p:spPr>
          <a:xfrm>
            <a:off x="10360121" y="369703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d3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6D2ACDC9-3FF6-1D45-B290-B7C9F1FA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563" y="5083061"/>
            <a:ext cx="550932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900FF"/>
                </a:solidFill>
                <a:latin typeface="Calibri"/>
                <a:ea typeface="Times New Roman"/>
                <a:cs typeface="Times New Roman"/>
              </a:rPr>
              <a:t>c = 20</a:t>
            </a: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E5555281-7BFB-7E4A-8DD4-D555B4B7F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4647" y="311772"/>
            <a:ext cx="4428179" cy="2537072"/>
          </a:xfrm>
        </p:spPr>
        <p:txBody>
          <a:bodyPr/>
          <a:lstStyle/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A40468F-127F-544F-B65B-67A80CB16A7B}"/>
              </a:ext>
            </a:extLst>
          </p:cNvPr>
          <p:cNvSpPr/>
          <p:nvPr/>
        </p:nvSpPr>
        <p:spPr>
          <a:xfrm>
            <a:off x="7029227" y="5983368"/>
            <a:ext cx="2733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Suppose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 for all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</a:p>
        </p:txBody>
      </p:sp>
      <p:sp>
        <p:nvSpPr>
          <p:cNvPr id="50" name="Text Box 13">
            <a:extLst>
              <a:ext uri="{FF2B5EF4-FFF2-40B4-BE49-F238E27FC236}">
                <a16:creationId xmlns:a16="http://schemas.microsoft.com/office/drawing/2014/main" id="{19205C02-3D5A-2B42-827E-997EFF093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908" y="5596577"/>
            <a:ext cx="548427" cy="49244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Start: </a:t>
            </a:r>
            <a:b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baseline="-25000" dirty="0">
                <a:latin typeface="Times New Roman" charset="0"/>
                <a:ea typeface="Times New Roman"/>
                <a:sym typeface="Symbol" charset="0"/>
              </a:rPr>
              <a:t>0</a:t>
            </a: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= 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d1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2470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0C2AE51-B508-424A-BFC6-AA3452574592}"/>
              </a:ext>
            </a:extLst>
          </p:cNvPr>
          <p:cNvSpPr/>
          <p:nvPr/>
        </p:nvSpPr>
        <p:spPr>
          <a:xfrm>
            <a:off x="5781128" y="4790788"/>
            <a:ext cx="13676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Symbol" charset="2"/>
              </a:rPr>
              <a:t>20.5</a:t>
            </a: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d1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m14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8264" y="101603"/>
            <a:ext cx="5974838" cy="505791"/>
          </a:xfrm>
        </p:spPr>
        <p:txBody>
          <a:bodyPr/>
          <a:lstStyle/>
          <a:p>
            <a:r>
              <a:rPr lang="en-US" dirty="0"/>
              <a:t>AO*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080770" y="3026581"/>
            <a:ext cx="3793962" cy="2854959"/>
            <a:chOff x="5027874" y="1667394"/>
            <a:chExt cx="3793962" cy="2854959"/>
          </a:xfrm>
        </p:grpSpPr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8282086" y="2517856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5243958" y="2247452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611218" y="1990945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Arc 52"/>
            <p:cNvSpPr/>
            <p:nvPr/>
          </p:nvSpPr>
          <p:spPr bwMode="auto">
            <a:xfrm>
              <a:off x="7058514" y="2152202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175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 rot="10800000" flipH="1">
              <a:off x="7953410" y="2718939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 rot="720000" flipV="1">
              <a:off x="8111269" y="2070036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5027874" y="2584652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1750" cmpd="sng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auto">
            <a:xfrm>
              <a:off x="5091374" y="21274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5320264" y="3957227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Arc 60"/>
            <p:cNvSpPr/>
            <p:nvPr/>
          </p:nvSpPr>
          <p:spPr bwMode="auto">
            <a:xfrm rot="17762162">
              <a:off x="5770186" y="3817690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175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3" name="Oval 12"/>
            <p:cNvSpPr>
              <a:spLocks noChangeArrowheads="1"/>
            </p:cNvSpPr>
            <p:nvPr/>
          </p:nvSpPr>
          <p:spPr bwMode="auto">
            <a:xfrm>
              <a:off x="7759590" y="4055628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65" name="Freeform 18"/>
            <p:cNvSpPr>
              <a:spLocks/>
            </p:cNvSpPr>
            <p:nvPr/>
          </p:nvSpPr>
          <p:spPr bwMode="auto">
            <a:xfrm rot="20100000" flipV="1">
              <a:off x="5512367" y="3889056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7778364" y="2254950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1" name="Oval 11"/>
            <p:cNvSpPr>
              <a:spLocks noChangeArrowheads="1"/>
            </p:cNvSpPr>
            <p:nvPr/>
          </p:nvSpPr>
          <p:spPr bwMode="auto">
            <a:xfrm>
              <a:off x="8050721" y="1667394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 rot="1496684">
              <a:off x="6802756" y="3617452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50800" cmpd="sng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6215725" y="2306151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8042155" y="2952288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75" name="Text Box 11"/>
            <p:cNvSpPr txBox="1">
              <a:spLocks noChangeArrowheads="1"/>
            </p:cNvSpPr>
            <p:nvPr/>
          </p:nvSpPr>
          <p:spPr bwMode="auto">
            <a:xfrm>
              <a:off x="5111527" y="3089761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86" name="Text Box 11"/>
            <p:cNvSpPr txBox="1">
              <a:spLocks noChangeArrowheads="1"/>
            </p:cNvSpPr>
            <p:nvPr/>
          </p:nvSpPr>
          <p:spPr bwMode="auto">
            <a:xfrm>
              <a:off x="7180926" y="3205090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7307386" y="1830199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7305175" y="234703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5725396" y="358278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5811534" y="401126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1" name="Oval 12"/>
            <p:cNvSpPr>
              <a:spLocks noChangeArrowheads="1"/>
            </p:cNvSpPr>
            <p:nvPr/>
          </p:nvSpPr>
          <p:spPr bwMode="auto">
            <a:xfrm>
              <a:off x="5091374" y="39562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2" name="Oval 12"/>
            <p:cNvSpPr>
              <a:spLocks noChangeArrowheads="1"/>
            </p:cNvSpPr>
            <p:nvPr/>
          </p:nvSpPr>
          <p:spPr bwMode="auto">
            <a:xfrm>
              <a:off x="6404303" y="3319836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</p:grp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0007144" y="5945220"/>
            <a:ext cx="745396" cy="492443"/>
          </a:xfrm>
          <a:prstGeom prst="rect">
            <a:avLst/>
          </a:prstGeom>
          <a:solidFill>
            <a:srgbClr val="DBFF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Times New Roman"/>
              </a:rPr>
              <a:t>Goal: </a:t>
            </a:r>
            <a:br>
              <a:rPr lang="en-US" sz="1600" dirty="0">
                <a:latin typeface="Calibri"/>
                <a:ea typeface="Times New Roman"/>
                <a:cs typeface="Times New Roman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i="1" baseline="-25000" dirty="0">
                <a:latin typeface="Times New Roman" charset="0"/>
                <a:ea typeface="Times New Roman"/>
                <a:sym typeface="Symbol" charset="0"/>
              </a:rPr>
              <a:t>g</a:t>
            </a:r>
            <a:r>
              <a:rPr lang="en-US" sz="1600" dirty="0">
                <a:latin typeface="Times New Roman" charset="0"/>
                <a:ea typeface="Times New Roman"/>
                <a:sym typeface="Symbol" charset="0"/>
              </a:rPr>
              <a:t>= {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d4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Symbol" charset="0"/>
              </a:rPr>
              <a:t>}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E6C63D-81E3-4C43-AB2B-9B90D078F79D}"/>
              </a:ext>
            </a:extLst>
          </p:cNvPr>
          <p:cNvSpPr/>
          <p:nvPr/>
        </p:nvSpPr>
        <p:spPr>
          <a:xfrm>
            <a:off x="6643038" y="2954677"/>
            <a:ext cx="1358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d2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15</a:t>
            </a: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d2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m23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1029702-01A7-F446-8D5D-F1CE110B2DC1}"/>
              </a:ext>
            </a:extLst>
          </p:cNvPr>
          <p:cNvSpPr/>
          <p:nvPr/>
        </p:nvSpPr>
        <p:spPr>
          <a:xfrm>
            <a:off x="7949947" y="4145346"/>
            <a:ext cx="1350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d6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Symbol" charset="2"/>
              </a:rPr>
              <a:t>1</a:t>
            </a:r>
          </a:p>
          <a:p>
            <a:r>
              <a:rPr lang="en-US" dirty="0">
                <a:latin typeface="Times New Roman"/>
                <a:cs typeface="Times New Roman"/>
                <a:sym typeface="Symbol" charset="2"/>
              </a:rPr>
              <a:t>π(</a:t>
            </a:r>
            <a:r>
              <a:rPr lang="en-US" dirty="0">
                <a:latin typeface="Calibri" panose="020F0502020204030204" pitchFamily="34" charset="0"/>
                <a:cs typeface="Times New Roman"/>
                <a:sym typeface="Symbol" charset="2"/>
              </a:rPr>
              <a:t>d6</a:t>
            </a:r>
            <a:r>
              <a:rPr lang="en-US" dirty="0">
                <a:latin typeface="Times New Roman"/>
                <a:cs typeface="Times New Roman"/>
                <a:sym typeface="Symbol" charset="2"/>
              </a:rPr>
              <a:t>) = </a:t>
            </a:r>
            <a:r>
              <a:rPr lang="en-US" dirty="0">
                <a:latin typeface="Calibri" panose="020F0502020204030204" pitchFamily="34" charset="0"/>
                <a:cs typeface="Times New Roman"/>
                <a:sym typeface="Symbol" charset="2"/>
              </a:rPr>
              <a:t>m54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AD27-417E-2740-9935-C95603996F2A}"/>
              </a:ext>
            </a:extLst>
          </p:cNvPr>
          <p:cNvSpPr/>
          <p:nvPr/>
        </p:nvSpPr>
        <p:spPr>
          <a:xfrm>
            <a:off x="10341154" y="541880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d4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C0EE7121-C2FB-6848-9AEE-C75998CC9FE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4086" y="363795"/>
                <a:ext cx="5926876" cy="6199051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</a:t>
                </a:r>
                <a:r>
                  <a:rPr lang="en-US" sz="1800" baseline="30000" dirty="0"/>
                  <a:t>∗</a:t>
                </a:r>
                <a:r>
                  <a:rPr lang="en-US" sz="1800" dirty="0"/>
                  <a:t> (Σ,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,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g</a:t>
                </a:r>
                <a:r>
                  <a:rPr lang="en-US" sz="1800" dirty="0"/>
                  <a:t>,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π </a:t>
                </a:r>
                <a:r>
                  <a:rPr lang="en-US" sz="1800" dirty="0"/>
                  <a:t>←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Envelope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cs typeface="Times New Roman"/>
                  </a:rPr>
                  <a:t>global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>
                    <a:cs typeface="Times New Roman"/>
                  </a:rPr>
                  <a:t>; </a:t>
                </a:r>
                <a:r>
                  <a:rPr lang="en-US" sz="1800" baseline="-25000" dirty="0">
                    <a:cs typeface="Times New Roman"/>
                  </a:rPr>
                  <a:t>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 ←</a:t>
                </a:r>
                <a:r>
                  <a:rPr lang="en-US" sz="1800" i="1" dirty="0">
                    <a:cs typeface="Times New Roman"/>
                  </a:rPr>
                  <a:t> V</a:t>
                </a:r>
                <a:r>
                  <a:rPr lang="en-US" sz="1800" baseline="-25000" dirty="0">
                    <a:cs typeface="Times New Roman"/>
                  </a:rPr>
                  <a:t>0</a:t>
                </a:r>
                <a:r>
                  <a:rPr lang="en-US" sz="1800" baseline="-25000" dirty="0"/>
                  <a:t> 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  <a:endParaRPr lang="en-US" sz="1800" dirty="0"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Fringe ≠</a:t>
                </a:r>
                <a:r>
                  <a:rPr lang="en-US" sz="18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a state </a:t>
                </a:r>
                <a:r>
                  <a:rPr lang="en-US" sz="1800" i="1" dirty="0"/>
                  <a:t>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8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for all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Applicable(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and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</a:t>
                </a:r>
                <a:r>
                  <a:rPr lang="en-US" sz="1800" dirty="0" err="1"/>
                  <a:t>,</a:t>
                </a:r>
                <a:r>
                  <a:rPr lang="en-US" sz="1800" i="1" dirty="0" err="1"/>
                  <a:t>a</a:t>
                </a:r>
                <a:r>
                  <a:rPr lang="en-US" sz="18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if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∉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Envelope</a:t>
                </a:r>
                <a:r>
                  <a:rPr lang="en-US" sz="18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add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</a:t>
                </a:r>
                <a:r>
                  <a:rPr lang="en-US" sz="1800" i="1" dirty="0"/>
                  <a:t> </a:t>
                </a:r>
                <a:r>
                  <a:rPr lang="en-US" sz="1800" dirty="0"/>
                  <a:t>to </a:t>
                </a:r>
                <a:r>
                  <a:rPr lang="en-US" sz="18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i="1" dirty="0"/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 ← 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</a:t>
                </a:r>
                <a:endParaRPr lang="en-US" sz="18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  <a:cs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return π</a:t>
                </a:r>
                <a:br>
                  <a:rPr lang="en-US" sz="1800" baseline="-25000" dirty="0"/>
                </a:br>
                <a:endParaRPr lang="en-US" sz="1800" i="1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   // update </a:t>
                </a:r>
                <a:r>
                  <a:rPr lang="en-US" sz="1800" i="1" dirty="0"/>
                  <a:t>V</a:t>
                </a:r>
                <a:r>
                  <a:rPr lang="en-US" sz="1800" dirty="0"/>
                  <a:t> and π values of </a:t>
                </a:r>
                <a:r>
                  <a:rPr lang="en-US" sz="1800" i="1" dirty="0"/>
                  <a:t>s</a:t>
                </a:r>
                <a:r>
                  <a:rPr lang="en-US" sz="1800" dirty="0"/>
                  <a:t> and its ancestors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i="1" dirty="0"/>
                  <a:t>Z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dirty="0"/>
                  <a:t>}        // states that need updating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Z</a:t>
                </a:r>
                <a:r>
                  <a:rPr lang="en-US" sz="1800" dirty="0"/>
                  <a:t> ≠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  <a:r>
                  <a:rPr lang="en-US" sz="1800" dirty="0"/>
                  <a:t> do</a:t>
                </a: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</a:t>
                </a:r>
                <a:r>
                  <a:rPr lang="en-US" sz="1800" i="1" dirty="0"/>
                  <a:t>s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/>
                  <a:t>Z</a:t>
                </a:r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/>
                          <m:t>γ</m:t>
                        </m:r>
                      </m:e>
                    </m:acc>
                  </m:oMath>
                </a14:m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,</a:t>
                </a:r>
                <a:r>
                  <a:rPr lang="el-GR" sz="1800" i="1" dirty="0"/>
                  <a:t>π</a:t>
                </a:r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)) </a:t>
                </a:r>
                <a:r>
                  <a:rPr lang="en-US" sz="1800" dirty="0"/>
                  <a:t>∩</a:t>
                </a:r>
                <a:r>
                  <a:rPr lang="el-GR" sz="1800" dirty="0"/>
                  <a:t> </a:t>
                </a:r>
                <a:r>
                  <a:rPr lang="el-GR" sz="1800" i="1" dirty="0">
                    <a:cs typeface="Times New Roman"/>
                  </a:rPr>
                  <a:t>Z</a:t>
                </a:r>
                <a:r>
                  <a:rPr lang="el-GR" sz="1800" dirty="0">
                    <a:cs typeface="Times New Roman"/>
                  </a:rPr>
                  <a:t> = </a:t>
                </a:r>
                <a:r>
                  <a:rPr lang="en-US" sz="1800" dirty="0">
                    <a:cs typeface="Times New Roman"/>
                  </a:rPr>
                  <a:t>{</a:t>
                </a:r>
                <a:r>
                  <a:rPr lang="en-US" sz="1800" i="1" dirty="0">
                    <a:cs typeface="Times New Roman"/>
                  </a:rPr>
                  <a:t>s</a:t>
                </a:r>
                <a:r>
                  <a:rPr lang="en-US" sz="1800" dirty="0">
                    <a:cs typeface="Times New Roman"/>
                  </a:rPr>
                  <a:t>}</a:t>
                </a:r>
                <a:endParaRPr lang="en-US" sz="1800" i="1" dirty="0">
                  <a:cs typeface="Times New Roman"/>
                </a:endParaRP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remove </a:t>
                </a:r>
                <a:r>
                  <a:rPr lang="en-US" sz="1800" i="1" dirty="0"/>
                  <a:t>s</a:t>
                </a:r>
                <a:r>
                  <a:rPr lang="en-US" sz="1800" dirty="0"/>
                  <a:t> from </a:t>
                </a:r>
                <a:r>
                  <a:rPr lang="en-US" sz="1800" i="1" dirty="0"/>
                  <a:t>Z</a:t>
                </a:r>
                <a:endParaRPr lang="en-US" sz="1800" dirty="0"/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Bellman-Update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  <a:endParaRPr lang="en-US" sz="1800" dirty="0">
                  <a:latin typeface="Times New Roman" charset="0"/>
                  <a:ea typeface="Times New Roman"/>
                </a:endParaRPr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←</a:t>
                </a:r>
                <a:r>
                  <a:rPr lang="en-US" sz="1800" dirty="0"/>
                  <a:t> </a:t>
                </a: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∪</a:t>
                </a:r>
                <a:r>
                  <a:rPr lang="en-US" sz="1800" baseline="-25000" dirty="0"/>
                  <a:t> </a:t>
                </a:r>
                <a:r>
                  <a:rPr lang="el-GR" sz="1800" dirty="0"/>
                  <a:t>{</a:t>
                </a:r>
                <a:r>
                  <a:rPr lang="el-GR" sz="1800" i="1" dirty="0"/>
                  <a:t>s</a:t>
                </a:r>
                <a:r>
                  <a:rPr lang="el-GR" sz="1800" dirty="0"/>
                  <a:t>′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>
                    <a:ea typeface="Times New Roman"/>
                    <a:cs typeface="Times New Roman"/>
                  </a:rPr>
                  <a:t>Envelope</a:t>
                </a:r>
                <a:r>
                  <a:rPr lang="en-US" sz="1800" i="1" dirty="0"/>
                  <a:t> </a:t>
                </a:r>
                <a:r>
                  <a:rPr lang="el-GR" sz="1800" dirty="0"/>
                  <a:t>|</a:t>
                </a:r>
                <a:r>
                  <a:rPr lang="en-US" sz="1800" dirty="0"/>
                  <a:t> </a:t>
                </a:r>
                <a:r>
                  <a:rPr lang="el-GR" sz="1800" i="1" dirty="0"/>
                  <a:t>s</a:t>
                </a:r>
                <a:r>
                  <a:rPr lang="en-US" sz="1800" dirty="0"/>
                  <a:t>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l-GR" sz="1800" dirty="0"/>
                  <a:t>γ(</a:t>
                </a:r>
                <a:r>
                  <a:rPr lang="el-GR" sz="1800" i="1" dirty="0" err="1"/>
                  <a:t>s</a:t>
                </a:r>
                <a:r>
                  <a:rPr lang="el-GR" sz="1800" dirty="0" err="1"/>
                  <a:t>′,</a:t>
                </a:r>
                <a:r>
                  <a:rPr lang="el-GR" sz="1800" i="1" dirty="0" err="1"/>
                  <a:t>π</a:t>
                </a:r>
                <a:r>
                  <a:rPr lang="el-GR" sz="1800" dirty="0"/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C0EE7121-C2FB-6848-9AEE-C75998CC9F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4086" y="363795"/>
                <a:ext cx="5926876" cy="6199051"/>
              </a:xfrm>
              <a:blipFill>
                <a:blip r:embed="rId2"/>
                <a:stretch>
                  <a:fillRect l="-855" t="-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>
            <a:extLst>
              <a:ext uri="{FF2B5EF4-FFF2-40B4-BE49-F238E27FC236}">
                <a16:creationId xmlns:a16="http://schemas.microsoft.com/office/drawing/2014/main" id="{398394A7-6891-3249-9EEE-844EE82EEFF6}"/>
              </a:ext>
            </a:extLst>
          </p:cNvPr>
          <p:cNvSpPr/>
          <p:nvPr/>
        </p:nvSpPr>
        <p:spPr>
          <a:xfrm>
            <a:off x="10437745" y="2770011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d5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F9DF0B2-5273-0D4B-8903-F78E84B3A4BA}"/>
              </a:ext>
            </a:extLst>
          </p:cNvPr>
          <p:cNvSpPr/>
          <p:nvPr/>
        </p:nvSpPr>
        <p:spPr>
          <a:xfrm>
            <a:off x="10360121" y="369703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d3</a:t>
            </a:r>
            <a:r>
              <a:rPr lang="en-US" dirty="0">
                <a:latin typeface="Times New Roman"/>
                <a:ea typeface="Times New Roman"/>
                <a:cs typeface="Times New Roman"/>
                <a:sym typeface="Symbol" charset="2"/>
              </a:rPr>
              <a:t>) = 0</a:t>
            </a:r>
            <a:endParaRPr lang="en-US" dirty="0"/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0CFEF03E-3385-3F40-AC50-E9903598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563" y="5083061"/>
            <a:ext cx="550932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900FF"/>
                </a:solidFill>
                <a:latin typeface="Calibri"/>
                <a:ea typeface="Times New Roman"/>
                <a:cs typeface="Times New Roman"/>
              </a:rPr>
              <a:t>c = 20</a:t>
            </a: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7A2A7EDD-71FB-3E48-B7C2-CE3C59088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4647" y="311772"/>
            <a:ext cx="4428179" cy="2537072"/>
          </a:xfrm>
        </p:spPr>
        <p:txBody>
          <a:bodyPr/>
          <a:lstStyle/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30F5D3-63A1-4742-ABE6-E093CB189CBE}"/>
              </a:ext>
            </a:extLst>
          </p:cNvPr>
          <p:cNvSpPr/>
          <p:nvPr/>
        </p:nvSpPr>
        <p:spPr>
          <a:xfrm>
            <a:off x="7029227" y="5983368"/>
            <a:ext cx="2733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Suppose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 for all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</a:p>
        </p:txBody>
      </p:sp>
      <p:sp>
        <p:nvSpPr>
          <p:cNvPr id="50" name="Text Box 13">
            <a:extLst>
              <a:ext uri="{FF2B5EF4-FFF2-40B4-BE49-F238E27FC236}">
                <a16:creationId xmlns:a16="http://schemas.microsoft.com/office/drawing/2014/main" id="{674D32EA-60B5-374A-AB56-909F80818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908" y="5596577"/>
            <a:ext cx="548427" cy="49244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Start: </a:t>
            </a:r>
            <a:b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baseline="-25000" dirty="0">
                <a:latin typeface="Times New Roman" charset="0"/>
                <a:ea typeface="Times New Roman"/>
                <a:sym typeface="Symbol" charset="0"/>
              </a:rPr>
              <a:t>0</a:t>
            </a: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= 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d1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180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879C0B0A-1925-CF4F-AB2B-CBBB0D295B7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4086" y="363795"/>
                <a:ext cx="6507612" cy="5988905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</a:t>
                </a:r>
                <a:r>
                  <a:rPr lang="en-US" sz="1800" baseline="30000" dirty="0"/>
                  <a:t>∗</a:t>
                </a:r>
                <a:r>
                  <a:rPr lang="en-US" sz="1800" dirty="0"/>
                  <a:t> (Σ,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,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g</a:t>
                </a:r>
                <a:r>
                  <a:rPr lang="en-US" sz="1800" dirty="0"/>
                  <a:t>,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π </a:t>
                </a:r>
                <a:r>
                  <a:rPr lang="en-US" sz="1800" dirty="0"/>
                  <a:t>←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global </a:t>
                </a:r>
                <a:r>
                  <a:rPr lang="en-US" sz="1800" i="1" dirty="0"/>
                  <a:t>Envelope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cs typeface="Times New Roman"/>
                  </a:rPr>
                  <a:t>global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>
                    <a:cs typeface="Times New Roman"/>
                  </a:rPr>
                  <a:t>; </a:t>
                </a:r>
                <a:r>
                  <a:rPr lang="en-US" sz="1800" baseline="-25000" dirty="0">
                    <a:cs typeface="Times New Roman"/>
                  </a:rPr>
                  <a:t> </a:t>
                </a:r>
                <a:r>
                  <a:rPr lang="en-US" sz="1800" i="1" dirty="0">
                    <a:cs typeface="Times New Roman"/>
                  </a:rPr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 ←</a:t>
                </a:r>
                <a:r>
                  <a:rPr lang="en-US" sz="1800" i="1" dirty="0">
                    <a:cs typeface="Times New Roman"/>
                  </a:rPr>
                  <a:t> V</a:t>
                </a:r>
                <a:r>
                  <a:rPr lang="en-US" sz="1800" baseline="-25000" dirty="0">
                    <a:cs typeface="Times New Roman"/>
                  </a:rPr>
                  <a:t>0</a:t>
                </a:r>
                <a:r>
                  <a:rPr lang="en-US" sz="1800" baseline="-25000" dirty="0"/>
                  <a:t> 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  <a:endParaRPr lang="en-US" sz="1800" dirty="0"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Fringe ≠</a:t>
                </a:r>
                <a:r>
                  <a:rPr lang="en-US" sz="18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a state </a:t>
                </a:r>
                <a:r>
                  <a:rPr lang="en-US" sz="1800" i="1" dirty="0"/>
                  <a:t>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8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for all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Applicable(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and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</a:t>
                </a:r>
                <a:r>
                  <a:rPr lang="en-US" sz="1800" dirty="0" err="1"/>
                  <a:t>,</a:t>
                </a:r>
                <a:r>
                  <a:rPr lang="en-US" sz="1800" i="1" dirty="0" err="1"/>
                  <a:t>a</a:t>
                </a:r>
                <a:r>
                  <a:rPr lang="en-US" sz="18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if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∉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Envelope</a:t>
                </a:r>
                <a:r>
                  <a:rPr lang="en-US" sz="18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add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</a:t>
                </a:r>
                <a:r>
                  <a:rPr lang="en-US" sz="1800" i="1" dirty="0"/>
                  <a:t> </a:t>
                </a:r>
                <a:r>
                  <a:rPr lang="en-US" sz="1800" dirty="0"/>
                  <a:t>to </a:t>
                </a:r>
                <a:r>
                  <a:rPr lang="en-US" sz="18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i="1" dirty="0"/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 ← 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</a:t>
                </a:r>
                <a:endParaRPr lang="en-US" sz="18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  <a:cs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return π</a:t>
                </a:r>
                <a:br>
                  <a:rPr lang="en-US" sz="1800" baseline="-25000" dirty="0"/>
                </a:br>
                <a:endParaRPr lang="en-US" sz="1800" i="1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   // update </a:t>
                </a:r>
                <a:r>
                  <a:rPr lang="en-US" sz="1800" i="1" dirty="0"/>
                  <a:t>V</a:t>
                </a:r>
                <a:r>
                  <a:rPr lang="en-US" sz="1800" dirty="0"/>
                  <a:t> and π values of </a:t>
                </a:r>
                <a:r>
                  <a:rPr lang="en-US" sz="1800" i="1" dirty="0"/>
                  <a:t>s</a:t>
                </a:r>
                <a:r>
                  <a:rPr lang="en-US" sz="1800" dirty="0"/>
                  <a:t> and its ancestors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i="1" dirty="0"/>
                  <a:t>Z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dirty="0"/>
                  <a:t>}        // states that need updating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Z</a:t>
                </a:r>
                <a:r>
                  <a:rPr lang="en-US" sz="1800" dirty="0"/>
                  <a:t> ≠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  <a:r>
                  <a:rPr lang="en-US" sz="1800" dirty="0"/>
                  <a:t> do</a:t>
                </a: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</a:t>
                </a:r>
                <a:r>
                  <a:rPr lang="en-US" sz="1800" i="1" dirty="0"/>
                  <a:t>s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/>
                  <a:t>Z</a:t>
                </a:r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/>
                          <m:t>γ</m:t>
                        </m:r>
                      </m:e>
                    </m:acc>
                  </m:oMath>
                </a14:m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,</a:t>
                </a:r>
                <a:r>
                  <a:rPr lang="el-GR" sz="1800" i="1" dirty="0"/>
                  <a:t>π</a:t>
                </a:r>
                <a:r>
                  <a:rPr lang="el-GR" sz="1800" dirty="0"/>
                  <a:t>(</a:t>
                </a:r>
                <a:r>
                  <a:rPr lang="el-GR" sz="1800" i="1" dirty="0"/>
                  <a:t>s</a:t>
                </a:r>
                <a:r>
                  <a:rPr lang="el-GR" sz="1800" dirty="0"/>
                  <a:t>)) </a:t>
                </a:r>
                <a:r>
                  <a:rPr lang="en-US" sz="1800" dirty="0"/>
                  <a:t>∩</a:t>
                </a:r>
                <a:r>
                  <a:rPr lang="el-GR" sz="1800" dirty="0"/>
                  <a:t> </a:t>
                </a:r>
                <a:r>
                  <a:rPr lang="el-GR" sz="1800" i="1" dirty="0">
                    <a:cs typeface="Times New Roman"/>
                  </a:rPr>
                  <a:t>Z</a:t>
                </a:r>
                <a:r>
                  <a:rPr lang="el-GR" sz="1800" dirty="0">
                    <a:cs typeface="Times New Roman"/>
                  </a:rPr>
                  <a:t> = </a:t>
                </a:r>
                <a:r>
                  <a:rPr lang="en-US" sz="1800" dirty="0">
                    <a:cs typeface="Times New Roman"/>
                  </a:rPr>
                  <a:t>{</a:t>
                </a:r>
                <a:r>
                  <a:rPr lang="en-US" sz="1800" i="1" dirty="0">
                    <a:cs typeface="Times New Roman"/>
                  </a:rPr>
                  <a:t>s</a:t>
                </a:r>
                <a:r>
                  <a:rPr lang="en-US" sz="1800" dirty="0">
                    <a:cs typeface="Times New Roman"/>
                  </a:rPr>
                  <a:t>}</a:t>
                </a:r>
                <a:endParaRPr lang="en-US" sz="1800" i="1" dirty="0">
                  <a:cs typeface="Times New Roman"/>
                </a:endParaRPr>
              </a:p>
              <a:p>
                <a:pPr marL="45720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remove </a:t>
                </a:r>
                <a:r>
                  <a:rPr lang="en-US" sz="1800" i="1" dirty="0"/>
                  <a:t>s</a:t>
                </a:r>
                <a:r>
                  <a:rPr lang="en-US" sz="1800" dirty="0"/>
                  <a:t> from </a:t>
                </a:r>
                <a:r>
                  <a:rPr lang="en-US" sz="1800" i="1" dirty="0"/>
                  <a:t>Z</a:t>
                </a:r>
                <a:endParaRPr lang="en-US" sz="1800" dirty="0"/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Bellman-Update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  <a:endParaRPr lang="en-US" sz="1800" dirty="0">
                  <a:latin typeface="Times New Roman" charset="0"/>
                  <a:ea typeface="Times New Roman"/>
                </a:endParaRPr>
              </a:p>
              <a:p>
                <a:pPr marL="457200" lvl="3" indent="0">
                  <a:spcBef>
                    <a:spcPts val="200"/>
                  </a:spcBef>
                  <a:buNone/>
                </a:pP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←</a:t>
                </a:r>
                <a:r>
                  <a:rPr lang="en-US" sz="1800" dirty="0"/>
                  <a:t> </a:t>
                </a:r>
                <a:r>
                  <a:rPr lang="el-GR" sz="1800" i="1" dirty="0"/>
                  <a:t>Z</a:t>
                </a:r>
                <a:r>
                  <a:rPr lang="en-US" sz="1800" i="1" dirty="0"/>
                  <a:t> </a:t>
                </a:r>
                <a:r>
                  <a:rPr lang="el-GR" sz="1800" dirty="0"/>
                  <a:t>∪</a:t>
                </a:r>
                <a:r>
                  <a:rPr lang="en-US" sz="1800" baseline="-25000" dirty="0"/>
                  <a:t> </a:t>
                </a:r>
                <a:r>
                  <a:rPr lang="el-GR" sz="1800" dirty="0"/>
                  <a:t>{</a:t>
                </a:r>
                <a:r>
                  <a:rPr lang="el-GR" sz="1800" i="1" dirty="0"/>
                  <a:t>s</a:t>
                </a:r>
                <a:r>
                  <a:rPr lang="el-GR" sz="1800" dirty="0"/>
                  <a:t>′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>
                    <a:ea typeface="Times New Roman"/>
                    <a:cs typeface="Times New Roman"/>
                  </a:rPr>
                  <a:t>Envelope</a:t>
                </a:r>
                <a:r>
                  <a:rPr lang="en-US" sz="1800" i="1" dirty="0"/>
                  <a:t> </a:t>
                </a:r>
                <a:r>
                  <a:rPr lang="el-GR" sz="1800" dirty="0"/>
                  <a:t>|</a:t>
                </a:r>
                <a:r>
                  <a:rPr lang="en-US" sz="1800" dirty="0"/>
                  <a:t> </a:t>
                </a:r>
                <a:r>
                  <a:rPr lang="el-GR" sz="1800" i="1" dirty="0"/>
                  <a:t>s</a:t>
                </a:r>
                <a:r>
                  <a:rPr lang="en-US" sz="1800" dirty="0"/>
                  <a:t>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l-GR" sz="1800" dirty="0"/>
                  <a:t>γ(</a:t>
                </a:r>
                <a:r>
                  <a:rPr lang="el-GR" sz="1800" i="1" dirty="0" err="1"/>
                  <a:t>s</a:t>
                </a:r>
                <a:r>
                  <a:rPr lang="el-GR" sz="1800" dirty="0" err="1"/>
                  <a:t>′,</a:t>
                </a:r>
                <a:r>
                  <a:rPr lang="el-GR" sz="1800" i="1" dirty="0" err="1"/>
                  <a:t>π</a:t>
                </a:r>
                <a:r>
                  <a:rPr lang="el-GR" sz="1800" dirty="0"/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879C0B0A-1925-CF4F-AB2B-CBBB0D295B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4086" y="363795"/>
                <a:ext cx="6507612" cy="5988905"/>
              </a:xfrm>
              <a:blipFill>
                <a:blip r:embed="rId2"/>
                <a:stretch>
                  <a:fillRect l="-780" t="-423" b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8264" y="101603"/>
            <a:ext cx="5974838" cy="505791"/>
          </a:xfrm>
        </p:spPr>
        <p:txBody>
          <a:bodyPr/>
          <a:lstStyle/>
          <a:p>
            <a:r>
              <a:rPr lang="en-US" dirty="0"/>
              <a:t>What to do about dead ends?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080770" y="2924981"/>
            <a:ext cx="3793962" cy="2864791"/>
            <a:chOff x="5027874" y="1667394"/>
            <a:chExt cx="3793962" cy="2864791"/>
          </a:xfrm>
        </p:grpSpPr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8282086" y="2517856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5243958" y="2247452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611218" y="1990945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Arc 52"/>
            <p:cNvSpPr/>
            <p:nvPr/>
          </p:nvSpPr>
          <p:spPr bwMode="auto">
            <a:xfrm>
              <a:off x="7058514" y="2152202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 rot="10800000" flipH="1">
              <a:off x="7953410" y="2718939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 rot="720000" flipV="1">
              <a:off x="8111269" y="2070036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5027874" y="2584652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auto">
            <a:xfrm>
              <a:off x="5091374" y="2127452"/>
              <a:ext cx="466725" cy="4667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5320264" y="3957227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aseline="300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Arc 60"/>
            <p:cNvSpPr/>
            <p:nvPr/>
          </p:nvSpPr>
          <p:spPr bwMode="auto">
            <a:xfrm rot="17762162">
              <a:off x="5770186" y="3817690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38100" cap="flat" cmpd="sng" algn="ctr">
              <a:solidFill>
                <a:srgbClr val="20995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3" name="Oval 12"/>
            <p:cNvSpPr>
              <a:spLocks noChangeArrowheads="1"/>
            </p:cNvSpPr>
            <p:nvPr/>
          </p:nvSpPr>
          <p:spPr bwMode="auto">
            <a:xfrm>
              <a:off x="7759590" y="4065460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65" name="Freeform 18"/>
            <p:cNvSpPr>
              <a:spLocks/>
            </p:cNvSpPr>
            <p:nvPr/>
          </p:nvSpPr>
          <p:spPr bwMode="auto">
            <a:xfrm rot="20100000" flipV="1">
              <a:off x="5512367" y="3889056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rgbClr val="2099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7778364" y="2254950"/>
              <a:ext cx="466725" cy="4667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1" name="Oval 11"/>
            <p:cNvSpPr>
              <a:spLocks noChangeArrowheads="1"/>
            </p:cNvSpPr>
            <p:nvPr/>
          </p:nvSpPr>
          <p:spPr bwMode="auto">
            <a:xfrm>
              <a:off x="8050721" y="1667394"/>
              <a:ext cx="466725" cy="4667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6215725" y="2306151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8042155" y="2952288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75" name="Text Box 11"/>
            <p:cNvSpPr txBox="1">
              <a:spLocks noChangeArrowheads="1"/>
            </p:cNvSpPr>
            <p:nvPr/>
          </p:nvSpPr>
          <p:spPr bwMode="auto">
            <a:xfrm>
              <a:off x="5111527" y="3089761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80</a:t>
              </a:r>
            </a:p>
          </p:txBody>
        </p:sp>
        <p:sp>
          <p:nvSpPr>
            <p:cNvPr id="79" name="Text Box 11"/>
            <p:cNvSpPr txBox="1">
              <a:spLocks noChangeArrowheads="1"/>
            </p:cNvSpPr>
            <p:nvPr/>
          </p:nvSpPr>
          <p:spPr bwMode="auto">
            <a:xfrm>
              <a:off x="6389667" y="3723874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7307386" y="1830199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7305175" y="234703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5725396" y="3582780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5811534" y="4011267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91" name="Oval 12"/>
            <p:cNvSpPr>
              <a:spLocks noChangeArrowheads="1"/>
            </p:cNvSpPr>
            <p:nvPr/>
          </p:nvSpPr>
          <p:spPr bwMode="auto">
            <a:xfrm>
              <a:off x="5091374" y="3956252"/>
              <a:ext cx="466725" cy="4667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9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2" name="Oval 12"/>
            <p:cNvSpPr>
              <a:spLocks noChangeArrowheads="1"/>
            </p:cNvSpPr>
            <p:nvPr/>
          </p:nvSpPr>
          <p:spPr bwMode="auto">
            <a:xfrm>
              <a:off x="6404303" y="3319836"/>
              <a:ext cx="466725" cy="466725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</p:grp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0410594" y="5249879"/>
            <a:ext cx="745396" cy="492443"/>
          </a:xfrm>
          <a:prstGeom prst="rect">
            <a:avLst/>
          </a:prstGeom>
          <a:solidFill>
            <a:srgbClr val="DBFF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Times New Roman"/>
              </a:rPr>
              <a:t>Goal: </a:t>
            </a:r>
            <a:br>
              <a:rPr lang="en-US" sz="1600" dirty="0">
                <a:latin typeface="Calibri"/>
                <a:ea typeface="Times New Roman"/>
                <a:cs typeface="Times New Roman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i="1" baseline="-25000" dirty="0">
                <a:latin typeface="Times New Roman" charset="0"/>
                <a:ea typeface="Times New Roman"/>
                <a:sym typeface="Symbol" charset="0"/>
              </a:rPr>
              <a:t>g</a:t>
            </a:r>
            <a:r>
              <a:rPr lang="en-US" sz="1600" dirty="0">
                <a:latin typeface="Times New Roman" charset="0"/>
                <a:ea typeface="Times New Roman"/>
                <a:sym typeface="Symbol" charset="0"/>
              </a:rPr>
              <a:t>= {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d4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Symbol" charset="0"/>
              </a:rPr>
              <a:t>}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86BD823-AF8E-2D48-947E-1097F2F479AC}"/>
              </a:ext>
            </a:extLst>
          </p:cNvPr>
          <p:cNvSpPr/>
          <p:nvPr/>
        </p:nvSpPr>
        <p:spPr>
          <a:xfrm>
            <a:off x="5394960" y="5901844"/>
            <a:ext cx="6421120" cy="646331"/>
          </a:xfrm>
          <a:prstGeom prst="rect">
            <a:avLst/>
          </a:prstGeom>
          <a:solidFill>
            <a:srgbClr val="D2F5E3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If action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a 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in state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s 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goes to a dead end,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Guided-Find-Safe-Solution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 (Chap. 5) makes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a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 inapplicable in </a:t>
            </a:r>
            <a:r>
              <a:rPr lang="en-US" i="1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s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. </a:t>
            </a: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2"/>
              </a:rPr>
              <a:t>AO* 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  <a:sym typeface="Symbol" charset="2"/>
              </a:rPr>
              <a:t>can be modified to do this.</a:t>
            </a:r>
            <a:endParaRPr lang="en-US" i="1" dirty="0">
              <a:latin typeface="Times New Roman" panose="02020603050405020304" pitchFamily="18" charset="0"/>
              <a:ea typeface="Times New Roman"/>
              <a:cs typeface="Times New Roman"/>
              <a:sym typeface="Symbol" charset="2"/>
            </a:endParaRP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19D06D4E-AA1C-2248-A026-D1D861EE8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4647" y="587068"/>
            <a:ext cx="4428179" cy="2537072"/>
          </a:xfrm>
        </p:spPr>
        <p:txBody>
          <a:bodyPr/>
          <a:lstStyle/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DB68FBFC-D25A-D143-BCE3-01BD714A9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908" y="5352737"/>
            <a:ext cx="548427" cy="49244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Start: </a:t>
            </a:r>
            <a:b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</a:b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baseline="-25000" dirty="0">
                <a:latin typeface="Times New Roman" charset="0"/>
                <a:ea typeface="Times New Roman"/>
                <a:sym typeface="Symbol" charset="0"/>
              </a:rPr>
              <a:t>0</a:t>
            </a: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= </a:t>
            </a:r>
            <a:r>
              <a:rPr lang="en-US" sz="1600" dirty="0">
                <a:latin typeface="Calibri"/>
                <a:ea typeface="Times New Roman"/>
                <a:cs typeface="Calibri"/>
                <a:sym typeface="Symbol" charset="0"/>
              </a:rPr>
              <a:t>d1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632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2"/>
          <p:cNvSpPr>
            <a:spLocks noGrp="1" noChangeArrowheads="1"/>
          </p:cNvSpPr>
          <p:nvPr>
            <p:ph type="title"/>
          </p:nvPr>
        </p:nvSpPr>
        <p:spPr>
          <a:xfrm>
            <a:off x="3338481" y="101600"/>
            <a:ext cx="5224849" cy="594241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Probabilistic</a:t>
            </a:r>
            <a:r>
              <a:rPr lang="it-IT" dirty="0"/>
              <a:t> planning domain</a:t>
            </a:r>
          </a:p>
        </p:txBody>
      </p:sp>
      <p:sp>
        <p:nvSpPr>
          <p:cNvPr id="143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92319" y="1019337"/>
            <a:ext cx="4174044" cy="5642520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  <a:tabLst>
                <a:tab pos="682625" algn="l"/>
              </a:tabLst>
            </a:pPr>
            <a:r>
              <a:rPr lang="en-US" sz="1800" b="1" dirty="0">
                <a:latin typeface="Times New Roman" charset="0"/>
                <a:cs typeface="Times New Roman"/>
              </a:rPr>
              <a:t>Example</a:t>
            </a:r>
          </a:p>
          <a:p>
            <a:pPr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panose="02020603050405020304" pitchFamily="18" charset="0"/>
                <a:cs typeface="Calibri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d1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m12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) = {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d2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}</a:t>
            </a:r>
            <a:endParaRPr lang="is-IS" sz="1800" dirty="0">
              <a:latin typeface="Calibri" charset="0"/>
              <a:cs typeface="Times New Roman"/>
            </a:endParaRPr>
          </a:p>
          <a:p>
            <a:pPr lvl="1"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d2 | d1,</a:t>
            </a:r>
            <a:r>
              <a:rPr lang="is-IS" sz="1800" dirty="0">
                <a:latin typeface="Calibri" charset="0"/>
                <a:ea typeface="Times New Roman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1</a:t>
            </a:r>
            <a:br>
              <a:rPr lang="en-US" sz="1800" baseline="-25000" dirty="0">
                <a:latin typeface="Times New Roman" charset="0"/>
                <a:ea typeface="Times New Roman"/>
                <a:cs typeface="Times New Roman"/>
              </a:rPr>
            </a:br>
            <a:endParaRPr lang="en-US" sz="1800" baseline="-25000" dirty="0">
              <a:latin typeface="Times New Roman" charset="0"/>
              <a:ea typeface="Times New Roman"/>
              <a:cs typeface="Times New Roman"/>
            </a:endParaRPr>
          </a:p>
          <a:p>
            <a:pPr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m21, m34, m41, m43, </a:t>
            </a:r>
            <a:b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</a:b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m45, m52, m54</a:t>
            </a: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:</a:t>
            </a:r>
          </a:p>
          <a:p>
            <a:pPr lvl="1">
              <a:spcBef>
                <a:spcPts val="500"/>
              </a:spcBef>
              <a:tabLst>
                <a:tab pos="682625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like </a:t>
            </a: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m12</a:t>
            </a:r>
            <a:br>
              <a:rPr lang="en-US" sz="1800" baseline="-25000" dirty="0">
                <a:latin typeface="Calibri" panose="020F0502020204030204" pitchFamily="34" charset="0"/>
                <a:ea typeface="Times New Roman"/>
                <a:cs typeface="Times New Roman"/>
              </a:rPr>
            </a:br>
            <a:endParaRPr lang="en-US" sz="1800" baseline="-25000" dirty="0">
              <a:latin typeface="Calibri" panose="020F0502020204030204" pitchFamily="34" charset="0"/>
              <a:ea typeface="Times New Roman"/>
              <a:cs typeface="Times New Roman"/>
            </a:endParaRPr>
          </a:p>
          <a:p>
            <a:pPr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panose="02020603050405020304" pitchFamily="18" charset="0"/>
                <a:cs typeface="Calibri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d1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m14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) = {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d1,d4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}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d4 | d1,m14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0.5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d1 | d1,m14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0.5</a:t>
            </a:r>
            <a:br>
              <a:rPr lang="en-US" sz="1800" dirty="0">
                <a:latin typeface="Times New Roman" charset="0"/>
                <a:ea typeface="Times New Roman"/>
                <a:cs typeface="Times New Roman"/>
              </a:rPr>
            </a:br>
            <a:endParaRPr lang="en-US" sz="1800" baseline="-25000" dirty="0">
              <a:latin typeface="Times New Roman" charset="0"/>
              <a:ea typeface="Times New Roman"/>
              <a:cs typeface="Times New Roman"/>
            </a:endParaRPr>
          </a:p>
          <a:p>
            <a:pPr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panose="02020603050405020304" pitchFamily="18" charset="0"/>
                <a:cs typeface="Calibri"/>
              </a:rPr>
              <a:t>γ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d2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m23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) = {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d3,d5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}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d3 | d2,</a:t>
            </a:r>
            <a:r>
              <a:rPr lang="is-IS" sz="1800" dirty="0">
                <a:latin typeface="Calibri" charset="0"/>
                <a:ea typeface="Times New Roman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0.8</a:t>
            </a:r>
          </a:p>
          <a:p>
            <a:pPr lvl="1"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 err="1">
                <a:latin typeface="Times New Roman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dirty="0">
                <a:latin typeface="Calibri" charset="0"/>
                <a:ea typeface="Times New Roman"/>
                <a:cs typeface="Times New Roman"/>
              </a:rPr>
              <a:t>d5 | d2,</a:t>
            </a:r>
            <a:r>
              <a:rPr lang="is-IS" sz="1800" dirty="0">
                <a:latin typeface="Calibri" charset="0"/>
                <a:ea typeface="Times New Roman"/>
                <a:cs typeface="Times New Roman"/>
              </a:rPr>
              <a:t>m23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= 0.2</a:t>
            </a:r>
            <a:br>
              <a:rPr lang="en-US" sz="1800" baseline="-25000" dirty="0">
                <a:latin typeface="Times New Roman" charset="0"/>
                <a:ea typeface="Times New Roman"/>
                <a:cs typeface="Times New Roman"/>
              </a:rPr>
            </a:br>
            <a:endParaRPr lang="en-US" sz="1800" baseline="-25000" dirty="0">
              <a:latin typeface="Times New Roman" charset="0"/>
              <a:ea typeface="Times New Roman"/>
              <a:cs typeface="Times New Roman"/>
            </a:endParaRPr>
          </a:p>
          <a:p>
            <a:pPr>
              <a:spcBef>
                <a:spcPts val="300"/>
              </a:spcBef>
              <a:tabLst>
                <a:tab pos="682625" algn="l"/>
              </a:tabLst>
            </a:pP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there’s no </a:t>
            </a:r>
            <a:r>
              <a:rPr lang="en-US" sz="1800" dirty="0">
                <a:latin typeface="Calibri" panose="020F0502020204030204" pitchFamily="34" charset="0"/>
                <a:ea typeface="Times New Roman"/>
                <a:cs typeface="Times New Roman"/>
              </a:rPr>
              <a:t>m25</a:t>
            </a:r>
            <a:endParaRPr lang="en-US" sz="1800" dirty="0">
              <a:latin typeface="Times New Roman" panose="02020603050405020304" pitchFamily="18" charset="0"/>
              <a:ea typeface="Times New Roman"/>
              <a:cs typeface="Times New Roman"/>
            </a:endParaRPr>
          </a:p>
          <a:p>
            <a:pPr>
              <a:spcBef>
                <a:spcPts val="300"/>
              </a:spcBef>
              <a:tabLst>
                <a:tab pos="682625" algn="l"/>
              </a:tabLst>
            </a:pPr>
            <a:endParaRPr lang="en-US" sz="1800" dirty="0">
              <a:latin typeface="Times New Roman" charset="0"/>
              <a:ea typeface="Times New Roman"/>
              <a:cs typeface="Times New Roman"/>
            </a:endParaRPr>
          </a:p>
          <a:p>
            <a:pPr lvl="1">
              <a:spcBef>
                <a:spcPts val="500"/>
              </a:spcBef>
              <a:tabLst>
                <a:tab pos="682625" algn="l"/>
              </a:tabLst>
            </a:pPr>
            <a:endParaRPr lang="en-US" sz="1800" dirty="0">
              <a:latin typeface="Calibri" panose="020F0502020204030204" pitchFamily="34" charset="0"/>
              <a:ea typeface="Times New Roman"/>
              <a:cs typeface="Times New Roman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F0B0BFF4-7283-114E-84C7-1D3CD1CCCF4C}"/>
              </a:ext>
            </a:extLst>
          </p:cNvPr>
          <p:cNvSpPr txBox="1">
            <a:spLocks/>
          </p:cNvSpPr>
          <p:nvPr/>
        </p:nvSpPr>
        <p:spPr bwMode="auto">
          <a:xfrm>
            <a:off x="258145" y="764157"/>
            <a:ext cx="3363513" cy="5655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it-IT" sz="1800" b="1" kern="0" dirty="0" err="1"/>
              <a:t>Definitions</a:t>
            </a:r>
            <a:endParaRPr lang="it-IT" sz="1800" b="1" kern="0" dirty="0"/>
          </a:p>
          <a:p>
            <a:pPr marL="0" indent="0">
              <a:buNone/>
            </a:pPr>
            <a:r>
              <a:rPr lang="it-IT" sz="1800" kern="0" dirty="0" err="1"/>
              <a:t>Σ</a:t>
            </a:r>
            <a:r>
              <a:rPr lang="it-IT" sz="1800" kern="0" dirty="0"/>
              <a:t> = (</a:t>
            </a:r>
            <a:r>
              <a:rPr lang="it-IT" sz="1800" i="1" kern="0" dirty="0" err="1"/>
              <a:t>S</a:t>
            </a:r>
            <a:r>
              <a:rPr lang="it-IT" sz="1800" kern="0" dirty="0"/>
              <a:t>,</a:t>
            </a:r>
            <a:r>
              <a:rPr lang="it-IT" sz="1800" kern="0" baseline="-25000" dirty="0"/>
              <a:t> </a:t>
            </a:r>
            <a:r>
              <a:rPr lang="it-IT" sz="1800" i="1" kern="0" dirty="0"/>
              <a:t>A</a:t>
            </a:r>
            <a:r>
              <a:rPr lang="it-IT" sz="1800" kern="0" dirty="0"/>
              <a:t>,</a:t>
            </a:r>
            <a:r>
              <a:rPr lang="it-IT" sz="1800" kern="0" baseline="-25000" dirty="0"/>
              <a:t> </a:t>
            </a:r>
            <a:r>
              <a:rPr lang="it-IT" sz="1800" kern="0" dirty="0" err="1"/>
              <a:t>γ</a:t>
            </a:r>
            <a:r>
              <a:rPr lang="it-IT" sz="1800" kern="0" dirty="0"/>
              <a:t>,</a:t>
            </a:r>
            <a:r>
              <a:rPr lang="it-IT" sz="1800" kern="0" baseline="-25000" dirty="0"/>
              <a:t> </a:t>
            </a:r>
            <a:r>
              <a:rPr lang="it-IT" sz="1800" kern="0" dirty="0"/>
              <a:t>Pr,</a:t>
            </a:r>
            <a:r>
              <a:rPr lang="it-IT" sz="1800" kern="0" baseline="-25000" dirty="0"/>
              <a:t> </a:t>
            </a:r>
            <a:r>
              <a:rPr lang="it-IT" sz="1800" kern="0" dirty="0" err="1"/>
              <a:t>cost</a:t>
            </a:r>
            <a:r>
              <a:rPr lang="it-IT" sz="1800" kern="0" dirty="0"/>
              <a:t>)</a:t>
            </a:r>
          </a:p>
          <a:p>
            <a:r>
              <a:rPr lang="it-IT" sz="1800" i="1" kern="0" dirty="0" err="1"/>
              <a:t>S</a:t>
            </a:r>
            <a:r>
              <a:rPr lang="it-IT" sz="1800" kern="0" dirty="0"/>
              <a:t> = {</a:t>
            </a:r>
            <a:r>
              <a:rPr lang="it-IT" sz="1800" kern="0" dirty="0" err="1"/>
              <a:t>states</a:t>
            </a:r>
            <a:r>
              <a:rPr lang="it-IT" sz="1800" kern="0" dirty="0"/>
              <a:t>}</a:t>
            </a:r>
          </a:p>
          <a:p>
            <a:r>
              <a:rPr lang="it-IT" sz="1800" i="1" kern="0" dirty="0"/>
              <a:t>A = </a:t>
            </a:r>
            <a:r>
              <a:rPr lang="it-IT" sz="1800" kern="0" dirty="0"/>
              <a:t>{</a:t>
            </a:r>
            <a:r>
              <a:rPr lang="it-IT" sz="1800" kern="0" dirty="0" err="1"/>
              <a:t>actions</a:t>
            </a:r>
            <a:r>
              <a:rPr lang="it-IT" sz="1800" kern="0" dirty="0"/>
              <a:t>}</a:t>
            </a:r>
          </a:p>
          <a:p>
            <a:r>
              <a:rPr lang="it-IT" sz="1800" kern="0" dirty="0" err="1"/>
              <a:t>γ</a:t>
            </a:r>
            <a:r>
              <a:rPr lang="el-GR" sz="1800" kern="0" dirty="0"/>
              <a:t> : </a:t>
            </a:r>
            <a:r>
              <a:rPr lang="el-GR" sz="1800" i="1" kern="0" dirty="0"/>
              <a:t>S</a:t>
            </a:r>
            <a:r>
              <a:rPr lang="el-GR" sz="1800" kern="0" dirty="0"/>
              <a:t> × </a:t>
            </a:r>
            <a:r>
              <a:rPr lang="el-GR" sz="1800" i="1" kern="0" dirty="0"/>
              <a:t>A</a:t>
            </a:r>
            <a:r>
              <a:rPr lang="el-GR" sz="1800" kern="0" dirty="0"/>
              <a:t> → 2</a:t>
            </a:r>
            <a:r>
              <a:rPr lang="el-GR" sz="1800" i="1" kern="0" baseline="30000" dirty="0"/>
              <a:t>S</a:t>
            </a:r>
            <a:endParaRPr lang="en-US" sz="1800" kern="0" dirty="0"/>
          </a:p>
          <a:p>
            <a:r>
              <a:rPr lang="en-US" sz="1800" kern="0" dirty="0" err="1"/>
              <a:t>Pr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′</a:t>
            </a:r>
            <a:r>
              <a:rPr lang="en-US" sz="1800" kern="0" baseline="30000" dirty="0"/>
              <a:t> </a:t>
            </a:r>
            <a:r>
              <a:rPr lang="en-US" sz="1800" kern="0" dirty="0"/>
              <a:t>|</a:t>
            </a:r>
            <a:r>
              <a:rPr lang="en-US" sz="1800" kern="0" baseline="30000" dirty="0"/>
              <a:t> </a:t>
            </a:r>
            <a:r>
              <a:rPr lang="en-US" sz="1800" i="1" kern="0" dirty="0"/>
              <a:t>s</a:t>
            </a:r>
            <a:r>
              <a:rPr lang="en-US" sz="1800" kern="0" dirty="0"/>
              <a:t>,</a:t>
            </a:r>
            <a:r>
              <a:rPr lang="en-US" sz="1800" kern="0" baseline="-25000" dirty="0"/>
              <a:t> </a:t>
            </a:r>
            <a:r>
              <a:rPr lang="en-US" sz="1800" i="1" kern="0" dirty="0"/>
              <a:t>a</a:t>
            </a:r>
            <a:r>
              <a:rPr lang="en-US" sz="1800" kern="0" dirty="0"/>
              <a:t>) = probability of going to state </a:t>
            </a:r>
            <a:r>
              <a:rPr lang="en-US" sz="1800" i="1" kern="0" dirty="0"/>
              <a:t>s</a:t>
            </a:r>
            <a:r>
              <a:rPr lang="en-US" sz="1800" kern="0" dirty="0"/>
              <a:t>′ if </a:t>
            </a:r>
            <a:br>
              <a:rPr lang="en-US" sz="1800" kern="0" dirty="0"/>
            </a:br>
            <a:r>
              <a:rPr lang="en-US" sz="1800" kern="0" dirty="0"/>
              <a:t>we’re in </a:t>
            </a:r>
            <a:r>
              <a:rPr lang="en-US" sz="1800" i="1" kern="0" dirty="0"/>
              <a:t>s</a:t>
            </a:r>
            <a:r>
              <a:rPr lang="en-US" sz="1800" kern="0" dirty="0"/>
              <a:t> and apply </a:t>
            </a:r>
            <a:r>
              <a:rPr lang="en-US" sz="1800" i="1" kern="0" dirty="0"/>
              <a:t>a </a:t>
            </a:r>
            <a:endParaRPr lang="en-US" sz="1800" kern="0" dirty="0"/>
          </a:p>
          <a:p>
            <a:pPr lvl="1"/>
            <a:r>
              <a:rPr lang="en-US" sz="1800" kern="0" dirty="0" err="1"/>
              <a:t>Pr</a:t>
            </a:r>
            <a:r>
              <a:rPr lang="en-US" sz="1800" kern="0" dirty="0"/>
              <a:t>(</a:t>
            </a:r>
            <a:r>
              <a:rPr lang="en-US" sz="1800" i="1" kern="0" dirty="0"/>
              <a:t>s</a:t>
            </a:r>
            <a:r>
              <a:rPr lang="en-US" sz="1800" kern="0" dirty="0"/>
              <a:t>′</a:t>
            </a:r>
            <a:r>
              <a:rPr lang="en-US" sz="1800" kern="0" baseline="30000" dirty="0"/>
              <a:t> </a:t>
            </a:r>
            <a:r>
              <a:rPr lang="en-US" sz="1800" kern="0" dirty="0"/>
              <a:t>|</a:t>
            </a:r>
            <a:r>
              <a:rPr lang="en-US" sz="1800" kern="0" baseline="30000" dirty="0"/>
              <a:t> </a:t>
            </a:r>
            <a:r>
              <a:rPr lang="en-US" sz="1800" i="1" kern="0" dirty="0"/>
              <a:t>s</a:t>
            </a:r>
            <a:r>
              <a:rPr lang="en-US" sz="1800" kern="0" dirty="0"/>
              <a:t>,</a:t>
            </a:r>
            <a:r>
              <a:rPr lang="en-US" sz="1800" kern="0" baseline="-25000" dirty="0"/>
              <a:t> </a:t>
            </a:r>
            <a:r>
              <a:rPr lang="en-US" sz="1800" i="1" kern="0" dirty="0"/>
              <a:t>a</a:t>
            </a:r>
            <a:r>
              <a:rPr lang="en-US" sz="1800" kern="0" dirty="0"/>
              <a:t>) ≠ 0 </a:t>
            </a:r>
            <a:r>
              <a:rPr lang="en-US" sz="1800" kern="0" dirty="0" err="1"/>
              <a:t>iff</a:t>
            </a:r>
            <a:r>
              <a:rPr lang="en-US" sz="1800" kern="0" dirty="0"/>
              <a:t> </a:t>
            </a:r>
            <a:r>
              <a:rPr lang="en-US" sz="1800" i="1" kern="0" dirty="0"/>
              <a:t>s</a:t>
            </a:r>
            <a:r>
              <a:rPr lang="en-US" sz="1800" kern="0" dirty="0"/>
              <a:t>′ </a:t>
            </a:r>
            <a:r>
              <a:rPr 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sz="1800" kern="0" dirty="0"/>
              <a:t> </a:t>
            </a:r>
            <a:r>
              <a:rPr lang="it-IT" sz="1800" i="1" kern="0" dirty="0" err="1"/>
              <a:t>γ</a:t>
            </a:r>
            <a:r>
              <a:rPr lang="it-IT" sz="1800" kern="0" dirty="0"/>
              <a:t>(</a:t>
            </a:r>
            <a:r>
              <a:rPr lang="it-IT" sz="1800" i="1" kern="0" dirty="0" err="1"/>
              <a:t>s,a</a:t>
            </a:r>
            <a:r>
              <a:rPr lang="it-IT" sz="1800" kern="0" dirty="0"/>
              <a:t>)</a:t>
            </a:r>
            <a:endParaRPr lang="en-US" sz="1800" kern="0" dirty="0"/>
          </a:p>
          <a:p>
            <a:r>
              <a:rPr lang="en-US" sz="1800" kern="0" dirty="0"/>
              <a:t>cost: </a:t>
            </a:r>
            <a:r>
              <a:rPr lang="el-GR" sz="1800" i="1" kern="0" dirty="0"/>
              <a:t>S</a:t>
            </a:r>
            <a:r>
              <a:rPr lang="el-GR" sz="1800" kern="0" dirty="0"/>
              <a:t> ×</a:t>
            </a:r>
            <a:r>
              <a:rPr lang="el-GR" sz="1800" i="1" kern="0" dirty="0"/>
              <a:t>A</a:t>
            </a:r>
            <a:r>
              <a:rPr lang="el-GR" sz="1800" kern="0" dirty="0"/>
              <a:t> →</a:t>
            </a:r>
            <a:r>
              <a:rPr lang="en-US" sz="1800" kern="0" dirty="0"/>
              <a:t> </a:t>
            </a:r>
            <a:r>
              <a:rPr lang="en-US" sz="1800" kern="0" dirty="0">
                <a:latin typeface="Academy Engraved LET"/>
                <a:cs typeface="Academy Engraved LET"/>
              </a:rPr>
              <a:t>R</a:t>
            </a:r>
            <a:r>
              <a:rPr lang="en-US" sz="1800" kern="0" baseline="-25000" dirty="0">
                <a:latin typeface="Times New Roman" charset="0"/>
                <a:cs typeface="Academy Engraved LET"/>
              </a:rPr>
              <a:t>≥0</a:t>
            </a:r>
          </a:p>
          <a:p>
            <a:pPr lvl="1"/>
            <a:r>
              <a:rPr lang="en-US" sz="1800" kern="0" dirty="0">
                <a:cs typeface="Times New Roman"/>
              </a:rPr>
              <a:t>cost(</a:t>
            </a:r>
            <a:r>
              <a:rPr lang="en-US" sz="1800" i="1" kern="0" dirty="0" err="1">
                <a:cs typeface="Times New Roman"/>
              </a:rPr>
              <a:t>s,a</a:t>
            </a:r>
            <a:r>
              <a:rPr lang="en-US" sz="1800" kern="0" dirty="0">
                <a:cs typeface="Times New Roman"/>
              </a:rPr>
              <a:t>) = cost of action </a:t>
            </a:r>
            <a:r>
              <a:rPr lang="en-US" sz="1800" i="1" kern="0" dirty="0">
                <a:cs typeface="Times New Roman"/>
              </a:rPr>
              <a:t>a</a:t>
            </a:r>
            <a:r>
              <a:rPr lang="en-US" sz="1800" kern="0" dirty="0">
                <a:cs typeface="Times New Roman"/>
              </a:rPr>
              <a:t> in state </a:t>
            </a:r>
            <a:r>
              <a:rPr lang="en-US" sz="1800" i="1" kern="0" dirty="0">
                <a:cs typeface="Times New Roman"/>
              </a:rPr>
              <a:t>s</a:t>
            </a:r>
            <a:endParaRPr lang="en-US" sz="1800" kern="0" dirty="0">
              <a:cs typeface="Times New Roman"/>
            </a:endParaRPr>
          </a:p>
          <a:p>
            <a:pPr lvl="1"/>
            <a:r>
              <a:rPr lang="en-US" sz="1800" kern="0" dirty="0">
                <a:cs typeface="Times New Roman"/>
              </a:rPr>
              <a:t>may omit, default is cost(</a:t>
            </a:r>
            <a:r>
              <a:rPr lang="en-US" sz="1800" i="1" kern="0" dirty="0" err="1">
                <a:cs typeface="Times New Roman"/>
              </a:rPr>
              <a:t>s,a</a:t>
            </a:r>
            <a:r>
              <a:rPr lang="en-US" sz="1800" kern="0" dirty="0">
                <a:cs typeface="Times New Roman"/>
              </a:rPr>
              <a:t>) = 1</a:t>
            </a:r>
            <a:br>
              <a:rPr lang="en-US" sz="1800" kern="0" baseline="-25000" dirty="0">
                <a:cs typeface="Times New Roman"/>
              </a:rPr>
            </a:br>
            <a:endParaRPr lang="en-US" sz="1800" kern="0" baseline="-25000" dirty="0">
              <a:cs typeface="Times New Roman"/>
            </a:endParaRPr>
          </a:p>
          <a:p>
            <a:r>
              <a:rPr lang="en-US" sz="1800" kern="0" dirty="0"/>
              <a:t>Applicable(</a:t>
            </a:r>
            <a:r>
              <a:rPr lang="en-US" sz="1800" i="1" kern="0" dirty="0"/>
              <a:t>s</a:t>
            </a:r>
            <a:r>
              <a:rPr lang="en-US" sz="1800" kern="0" dirty="0"/>
              <a:t>) = {</a:t>
            </a:r>
            <a:r>
              <a:rPr lang="en-US" sz="1800" i="1" kern="0" dirty="0"/>
              <a:t>a</a:t>
            </a:r>
            <a:r>
              <a:rPr lang="en-US" sz="1800" kern="0" dirty="0"/>
              <a:t> | </a:t>
            </a:r>
            <a:r>
              <a:rPr lang="en-US" sz="1800" kern="0" dirty="0" err="1"/>
              <a:t>γ</a:t>
            </a:r>
            <a:r>
              <a:rPr lang="en-US" sz="1800" kern="0" dirty="0"/>
              <a:t>(</a:t>
            </a:r>
            <a:r>
              <a:rPr lang="en-US" sz="1800" i="1" kern="0" dirty="0" err="1"/>
              <a:t>s,a</a:t>
            </a:r>
            <a:r>
              <a:rPr lang="en-US" sz="1800" kern="0" dirty="0"/>
              <a:t>) ≠ ∅}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8C49CFE-A20D-A648-B547-0D51028FF253}"/>
              </a:ext>
            </a:extLst>
          </p:cNvPr>
          <p:cNvGrpSpPr>
            <a:grpSpLocks noChangeAspect="1"/>
          </p:cNvGrpSpPr>
          <p:nvPr/>
        </p:nvGrpSpPr>
        <p:grpSpPr>
          <a:xfrm>
            <a:off x="6978082" y="434793"/>
            <a:ext cx="4791854" cy="3415448"/>
            <a:chOff x="319797" y="1518047"/>
            <a:chExt cx="4844600" cy="3453044"/>
          </a:xfrm>
        </p:grpSpPr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F5A6D8E5-0477-2243-9EA9-383AF7F0760D}"/>
                </a:ext>
              </a:extLst>
            </p:cNvPr>
            <p:cNvSpPr>
              <a:spLocks/>
            </p:cNvSpPr>
            <p:nvPr/>
          </p:nvSpPr>
          <p:spPr bwMode="auto">
            <a:xfrm rot="11049090" flipH="1" flipV="1">
              <a:off x="4148184" y="2190483"/>
              <a:ext cx="660198" cy="212627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F8C4972-3D7A-5647-8584-4FD42BCC41F3}"/>
                </a:ext>
              </a:extLst>
            </p:cNvPr>
            <p:cNvSpPr/>
            <p:nvPr/>
          </p:nvSpPr>
          <p:spPr>
            <a:xfrm>
              <a:off x="4066674" y="2252723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E5F8A9A-19A0-804C-8FB7-040520849F76}"/>
                </a:ext>
              </a:extLst>
            </p:cNvPr>
            <p:cNvSpPr/>
            <p:nvPr/>
          </p:nvSpPr>
          <p:spPr>
            <a:xfrm>
              <a:off x="4441353" y="4403587"/>
              <a:ext cx="168088" cy="336058"/>
            </a:xfrm>
            <a:prstGeom prst="rect">
              <a:avLst/>
            </a:prstGeom>
            <a:noFill/>
          </p:spPr>
          <p:txBody>
            <a:bodyPr wrap="none" lIns="91440" tIns="0" rIns="91440" bIns="9144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32D9A0C-F179-8049-B6B8-9492DA8C6E63}"/>
                </a:ext>
              </a:extLst>
            </p:cNvPr>
            <p:cNvSpPr/>
            <p:nvPr/>
          </p:nvSpPr>
          <p:spPr>
            <a:xfrm>
              <a:off x="1149001" y="450676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107" name="Text Box 13">
              <a:extLst>
                <a:ext uri="{FF2B5EF4-FFF2-40B4-BE49-F238E27FC236}">
                  <a16:creationId xmlns:a16="http://schemas.microsoft.com/office/drawing/2014/main" id="{2B7B241F-2CC5-C04A-B47C-5C7BBD23B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97" y="3940775"/>
              <a:ext cx="625570" cy="56009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D85CB31-3182-A444-B54B-12E7597E7583}"/>
                </a:ext>
              </a:extLst>
            </p:cNvPr>
            <p:cNvSpPr/>
            <p:nvPr/>
          </p:nvSpPr>
          <p:spPr>
            <a:xfrm>
              <a:off x="1028128" y="2019635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" name="Freeform 31">
              <a:extLst>
                <a:ext uri="{FF2B5EF4-FFF2-40B4-BE49-F238E27FC236}">
                  <a16:creationId xmlns:a16="http://schemas.microsoft.com/office/drawing/2014/main" id="{A212C183-241F-5A4B-87CD-1BE157B55B07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2510252" y="617061"/>
              <a:ext cx="776291" cy="2966339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0" name="Text Box 11">
              <a:extLst>
                <a:ext uri="{FF2B5EF4-FFF2-40B4-BE49-F238E27FC236}">
                  <a16:creationId xmlns:a16="http://schemas.microsoft.com/office/drawing/2014/main" id="{1B237222-6AC6-3E4A-888E-8E3C59BB3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5177" y="4224384"/>
              <a:ext cx="849220" cy="560096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41CA41AD-35DF-3844-A87C-B88E4BACF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96" y="2381554"/>
              <a:ext cx="2527300" cy="239492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id="{63594DC0-04C5-3647-B4BE-E3D7B6643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020" y="2103309"/>
              <a:ext cx="2176032" cy="281769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436B297C-6F79-A540-90F7-1E0D0F74999A}"/>
                </a:ext>
              </a:extLst>
            </p:cNvPr>
            <p:cNvSpPr/>
            <p:nvPr/>
          </p:nvSpPr>
          <p:spPr bwMode="auto">
            <a:xfrm>
              <a:off x="2953574" y="2286304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A638CF13-6575-5A4B-A6AC-825BFF0E76D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88744" y="2968900"/>
              <a:ext cx="114570" cy="1275335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5" name="Freeform 6">
              <a:extLst>
                <a:ext uri="{FF2B5EF4-FFF2-40B4-BE49-F238E27FC236}">
                  <a16:creationId xmlns:a16="http://schemas.microsoft.com/office/drawing/2014/main" id="{37DBC0DB-6069-BD49-B416-BC1444D88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34" y="271875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6" name="Oval 11">
              <a:extLst>
                <a:ext uri="{FF2B5EF4-FFF2-40B4-BE49-F238E27FC236}">
                  <a16:creationId xmlns:a16="http://schemas.microsoft.com/office/drawing/2014/main" id="{3CA86479-9DF4-C844-8C2F-3CF46C5E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2271249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2D214761-7F92-3942-9039-96C51DBFFBA6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1497828" y="4422980"/>
              <a:ext cx="2154774" cy="270156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8" name="Oval 11">
              <a:extLst>
                <a:ext uri="{FF2B5EF4-FFF2-40B4-BE49-F238E27FC236}">
                  <a16:creationId xmlns:a16="http://schemas.microsoft.com/office/drawing/2014/main" id="{DB36EA39-1EB4-7446-9D85-7BC55D912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794" y="1761046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19" name="Text Box 11">
              <a:extLst>
                <a:ext uri="{FF2B5EF4-FFF2-40B4-BE49-F238E27FC236}">
                  <a16:creationId xmlns:a16="http://schemas.microsoft.com/office/drawing/2014/main" id="{32B67ACA-569E-1A44-939C-19564C3FB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191" y="2064370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20" name="Text Box 11">
              <a:extLst>
                <a:ext uri="{FF2B5EF4-FFF2-40B4-BE49-F238E27FC236}">
                  <a16:creationId xmlns:a16="http://schemas.microsoft.com/office/drawing/2014/main" id="{B1624EFC-4567-4549-82EE-E837A8B9D9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701" y="2505406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21" name="Text Box 11">
              <a:extLst>
                <a:ext uri="{FF2B5EF4-FFF2-40B4-BE49-F238E27FC236}">
                  <a16:creationId xmlns:a16="http://schemas.microsoft.com/office/drawing/2014/main" id="{8BA08759-E10B-FA41-88CD-D917EC394A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6636" y="4562021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22" name="Text Box 11">
              <a:extLst>
                <a:ext uri="{FF2B5EF4-FFF2-40B4-BE49-F238E27FC236}">
                  <a16:creationId xmlns:a16="http://schemas.microsoft.com/office/drawing/2014/main" id="{1BB84CD9-9157-0E4F-BA09-D667D2147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117" y="4719048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23" name="Oval 12">
              <a:extLst>
                <a:ext uri="{FF2B5EF4-FFF2-40B4-BE49-F238E27FC236}">
                  <a16:creationId xmlns:a16="http://schemas.microsoft.com/office/drawing/2014/main" id="{34B73A63-EDE8-0245-9800-C0C000A41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4090354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24" name="Freeform 6">
              <a:extLst>
                <a:ext uri="{FF2B5EF4-FFF2-40B4-BE49-F238E27FC236}">
                  <a16:creationId xmlns:a16="http://schemas.microsoft.com/office/drawing/2014/main" id="{C1D1ED6B-D05C-0740-9356-518412B0F0F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8605" y="272572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25" name="Curved Connector 124">
              <a:extLst>
                <a:ext uri="{FF2B5EF4-FFF2-40B4-BE49-F238E27FC236}">
                  <a16:creationId xmlns:a16="http://schemas.microsoft.com/office/drawing/2014/main" id="{9DBB7CE3-35B2-CC4D-993B-76B0EEC9141B}"/>
                </a:ext>
              </a:extLst>
            </p:cNvPr>
            <p:cNvCxnSpPr/>
            <p:nvPr/>
          </p:nvCxnSpPr>
          <p:spPr>
            <a:xfrm flipH="1">
              <a:off x="1215034" y="4318954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Arc 125">
              <a:extLst>
                <a:ext uri="{FF2B5EF4-FFF2-40B4-BE49-F238E27FC236}">
                  <a16:creationId xmlns:a16="http://schemas.microsoft.com/office/drawing/2014/main" id="{1A503B9F-C12A-634E-8932-0DC08296B843}"/>
                </a:ext>
              </a:extLst>
            </p:cNvPr>
            <p:cNvSpPr/>
            <p:nvPr/>
          </p:nvSpPr>
          <p:spPr bwMode="auto">
            <a:xfrm rot="356928">
              <a:off x="1451974" y="421516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7" name="Freeform 18">
              <a:extLst>
                <a:ext uri="{FF2B5EF4-FFF2-40B4-BE49-F238E27FC236}">
                  <a16:creationId xmlns:a16="http://schemas.microsoft.com/office/drawing/2014/main" id="{827C5672-5185-C547-841E-BA9CC61DB535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1428940" y="4080105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B46A75F1-5FFC-C84F-BA94-B5CC0FF52BB1}"/>
                </a:ext>
              </a:extLst>
            </p:cNvPr>
            <p:cNvSpPr>
              <a:spLocks/>
            </p:cNvSpPr>
            <p:nvPr/>
          </p:nvSpPr>
          <p:spPr bwMode="auto">
            <a:xfrm rot="10623913" flipH="1" flipV="1">
              <a:off x="4056037" y="2163971"/>
              <a:ext cx="1066075" cy="218711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1" name="Freeform 40">
              <a:extLst>
                <a:ext uri="{FF2B5EF4-FFF2-40B4-BE49-F238E27FC236}">
                  <a16:creationId xmlns:a16="http://schemas.microsoft.com/office/drawing/2014/main" id="{7CB70E5A-B718-E047-8227-5B61106368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5766" y="284062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2" name="Oval 11">
              <a:extLst>
                <a:ext uri="{FF2B5EF4-FFF2-40B4-BE49-F238E27FC236}">
                  <a16:creationId xmlns:a16="http://schemas.microsoft.com/office/drawing/2014/main" id="{6CBA8D9B-92B5-C44A-819E-F18AA13D0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53" y="2526517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33" name="Oval 12">
              <a:extLst>
                <a:ext uri="{FF2B5EF4-FFF2-40B4-BE49-F238E27FC236}">
                  <a16:creationId xmlns:a16="http://schemas.microsoft.com/office/drawing/2014/main" id="{54860E9E-5110-6744-9C12-EE2C2B006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650" y="4199562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81DED0D-BA94-5547-94AE-E6C8F97E8BAD}"/>
                </a:ext>
              </a:extLst>
            </p:cNvPr>
            <p:cNvSpPr/>
            <p:nvPr/>
          </p:nvSpPr>
          <p:spPr>
            <a:xfrm>
              <a:off x="4486637" y="151804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FC5CEFF-E90E-A144-9D18-E0103A984B24}"/>
                </a:ext>
              </a:extLst>
            </p:cNvPr>
            <p:cNvSpPr/>
            <p:nvPr/>
          </p:nvSpPr>
          <p:spPr>
            <a:xfrm rot="16526702">
              <a:off x="585745" y="31803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m12</a:t>
              </a:r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3383E6F-92CB-BB49-AE3D-2FCDC7A7D543}"/>
                </a:ext>
              </a:extLst>
            </p:cNvPr>
            <p:cNvSpPr/>
            <p:nvPr/>
          </p:nvSpPr>
          <p:spPr>
            <a:xfrm rot="16500826">
              <a:off x="1482368" y="3243744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cs-CZ" dirty="0">
                  <a:latin typeface="Calibri"/>
                  <a:ea typeface="Times New Roman"/>
                  <a:cs typeface="Calibri"/>
                  <a:sym typeface="Symbol" charset="0"/>
                </a:rPr>
                <a:t>m21</a:t>
              </a:r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6743AB2-54F6-0742-A4B4-487D59FCFB15}"/>
                </a:ext>
              </a:extLst>
            </p:cNvPr>
            <p:cNvSpPr/>
            <p:nvPr/>
          </p:nvSpPr>
          <p:spPr>
            <a:xfrm>
              <a:off x="2533982" y="4363025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m14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E6F745D-DC03-CA44-9CBD-4E6A507326BB}"/>
                </a:ext>
              </a:extLst>
            </p:cNvPr>
            <p:cNvSpPr/>
            <p:nvPr/>
          </p:nvSpPr>
          <p:spPr>
            <a:xfrm>
              <a:off x="2403258" y="3811627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m41</a:t>
              </a:r>
              <a:endParaRPr lang="en-US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2396DF00-2C48-074D-AA3E-13617D3B3C0E}"/>
                </a:ext>
              </a:extLst>
            </p:cNvPr>
            <p:cNvSpPr/>
            <p:nvPr/>
          </p:nvSpPr>
          <p:spPr>
            <a:xfrm>
              <a:off x="2184841" y="24040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solidFill>
                    <a:srgbClr val="FF0000"/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m23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0DE402F-7FF6-2549-8D82-985E51074819}"/>
                </a:ext>
              </a:extLst>
            </p:cNvPr>
            <p:cNvSpPr/>
            <p:nvPr/>
          </p:nvSpPr>
          <p:spPr>
            <a:xfrm>
              <a:off x="2830692" y="1533163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m52</a:t>
              </a:r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C7D4F92-3D3B-9B46-ADA4-DEDDCFC20A32}"/>
                </a:ext>
              </a:extLst>
            </p:cNvPr>
            <p:cNvSpPr/>
            <p:nvPr/>
          </p:nvSpPr>
          <p:spPr>
            <a:xfrm rot="16420757">
              <a:off x="3356500" y="340292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m43</a:t>
              </a:r>
              <a:endParaRPr lang="en-US" dirty="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330A486-487C-D945-A645-464A4DDD9BCC}"/>
                </a:ext>
              </a:extLst>
            </p:cNvPr>
            <p:cNvSpPr/>
            <p:nvPr/>
          </p:nvSpPr>
          <p:spPr>
            <a:xfrm rot="16727561">
              <a:off x="3881009" y="335308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dirty="0">
                  <a:latin typeface="Calibri"/>
                  <a:ea typeface="Times New Roman"/>
                  <a:cs typeface="Calibri"/>
                  <a:sym typeface="Symbol" charset="0"/>
                </a:rPr>
                <a:t>m34</a:t>
              </a:r>
              <a:endParaRPr lang="en-US" dirty="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C5ED2C9-C533-154B-ACBF-7FFA7E1430A7}"/>
                </a:ext>
              </a:extLst>
            </p:cNvPr>
            <p:cNvSpPr/>
            <p:nvPr/>
          </p:nvSpPr>
          <p:spPr>
            <a:xfrm rot="17298243">
              <a:off x="4289918" y="3159741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m54</a:t>
              </a:r>
              <a:endParaRPr lang="en-US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C5E4D25-5A1C-2841-9457-414B3ECC5F24}"/>
                </a:ext>
              </a:extLst>
            </p:cNvPr>
            <p:cNvSpPr/>
            <p:nvPr/>
          </p:nvSpPr>
          <p:spPr>
            <a:xfrm rot="18776359">
              <a:off x="4593837" y="3735726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m45</a:t>
              </a:r>
              <a:endParaRPr lang="en-US" dirty="0"/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D8670B1-0B8F-9248-9C96-ADABBC0DDE69}"/>
              </a:ext>
            </a:extLst>
          </p:cNvPr>
          <p:cNvSpPr txBox="1"/>
          <p:nvPr/>
        </p:nvSpPr>
        <p:spPr>
          <a:xfrm>
            <a:off x="8002634" y="4494897"/>
            <a:ext cx="3678917" cy="1200329"/>
          </a:xfrm>
          <a:prstGeom prst="rect">
            <a:avLst/>
          </a:prstGeom>
          <a:solidFill>
            <a:srgbClr val="CFFAA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Poll</a:t>
            </a:r>
            <a:r>
              <a:rPr lang="en-US" dirty="0">
                <a:latin typeface="Times New Roman" panose="02020603050405020304" pitchFamily="18" charset="0"/>
              </a:rPr>
              <a:t>: Can a plan (sequence of actions) be a solution for this problem?</a:t>
            </a:r>
          </a:p>
          <a:p>
            <a:pPr marL="800100" lvl="1" indent="-342900">
              <a:buAutoNum type="arabicPeriod"/>
            </a:pPr>
            <a:r>
              <a:rPr lang="en-US" dirty="0">
                <a:latin typeface="Times New Roman" panose="02020603050405020304" pitchFamily="18" charset="0"/>
              </a:rPr>
              <a:t>yes</a:t>
            </a:r>
          </a:p>
          <a:p>
            <a:pPr marL="800100" lvl="1" indent="-342900">
              <a:buAutoNum type="arabicPeriod"/>
            </a:pPr>
            <a:r>
              <a:rPr lang="en-US" dirty="0">
                <a:latin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266921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1E6F5F-6E80-D447-8AB7-BC09B528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1603"/>
            <a:ext cx="8839200" cy="642711"/>
          </a:xfrm>
        </p:spPr>
        <p:txBody>
          <a:bodyPr/>
          <a:lstStyle/>
          <a:p>
            <a:r>
              <a:rPr lang="en-US" dirty="0"/>
              <a:t>Heuristics through Determinization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1489-4AE0-974D-BF40-C7933B42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829636"/>
            <a:ext cx="6269185" cy="56060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to use for </a:t>
            </a:r>
            <a:r>
              <a:rPr lang="en-US" i="1" dirty="0"/>
              <a:t>V</a:t>
            </a:r>
            <a:r>
              <a:rPr lang="en-US" baseline="-25000" dirty="0"/>
              <a:t>0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)?</a:t>
            </a:r>
            <a:br>
              <a:rPr lang="en-US" baseline="-25000" dirty="0"/>
            </a:br>
            <a:endParaRPr lang="en-US" baseline="-25000" dirty="0">
              <a:cs typeface="Times New Roman"/>
            </a:endParaRPr>
          </a:p>
          <a:p>
            <a:r>
              <a:rPr lang="en-US" dirty="0">
                <a:cs typeface="Times New Roman"/>
              </a:rPr>
              <a:t>One possibility: use a heuristic function for the </a:t>
            </a:r>
            <a:r>
              <a:rPr lang="en-US" i="1" dirty="0">
                <a:cs typeface="Times New Roman"/>
              </a:rPr>
              <a:t>determinized</a:t>
            </a:r>
            <a:r>
              <a:rPr lang="en-US" dirty="0">
                <a:cs typeface="Times New Roman"/>
              </a:rPr>
              <a:t> domain Σ</a:t>
            </a:r>
            <a:r>
              <a:rPr lang="en-US" i="1" baseline="-25000" dirty="0">
                <a:cs typeface="Times New Roman"/>
              </a:rPr>
              <a:t>d</a:t>
            </a:r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For each action </a:t>
            </a:r>
            <a:r>
              <a:rPr lang="en-US" i="1" dirty="0">
                <a:cs typeface="Times New Roman"/>
              </a:rPr>
              <a:t>a</a:t>
            </a:r>
            <a:r>
              <a:rPr lang="en-US" dirty="0">
                <a:cs typeface="Times New Roman"/>
              </a:rPr>
              <a:t> of Σ</a:t>
            </a:r>
          </a:p>
          <a:p>
            <a:pPr lvl="1"/>
            <a:r>
              <a:rPr lang="en-US" dirty="0">
                <a:cs typeface="Times New Roman"/>
              </a:rPr>
              <a:t>If </a:t>
            </a:r>
            <a:r>
              <a:rPr lang="en-US" i="1" dirty="0">
                <a:cs typeface="Times New Roman"/>
              </a:rPr>
              <a:t>a</a:t>
            </a:r>
            <a:r>
              <a:rPr lang="en-US" dirty="0">
                <a:cs typeface="Times New Roman"/>
              </a:rPr>
              <a:t> has </a:t>
            </a:r>
            <a:r>
              <a:rPr lang="en-US" i="1" dirty="0">
                <a:cs typeface="Times New Roman"/>
              </a:rPr>
              <a:t>k</a:t>
            </a:r>
            <a:r>
              <a:rPr lang="en-US" dirty="0">
                <a:cs typeface="Times New Roman"/>
              </a:rPr>
              <a:t> possible outcomes, then </a:t>
            </a:r>
          </a:p>
          <a:p>
            <a:pPr lvl="2"/>
            <a:r>
              <a:rPr lang="en-US" dirty="0">
                <a:cs typeface="Times New Roman"/>
              </a:rPr>
              <a:t>Σ</a:t>
            </a:r>
            <a:r>
              <a:rPr lang="en-US" i="1" baseline="-25000" dirty="0">
                <a:cs typeface="Times New Roman"/>
              </a:rPr>
              <a:t>d</a:t>
            </a:r>
            <a:r>
              <a:rPr lang="en-US" dirty="0">
                <a:cs typeface="Times New Roman"/>
              </a:rPr>
              <a:t> contains </a:t>
            </a:r>
            <a:r>
              <a:rPr lang="en-US" i="1" dirty="0">
                <a:cs typeface="Times New Roman"/>
              </a:rPr>
              <a:t>k</a:t>
            </a:r>
            <a:r>
              <a:rPr lang="en-US" dirty="0">
                <a:cs typeface="Times New Roman"/>
              </a:rPr>
              <a:t> deterministic actions 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…, </a:t>
            </a:r>
            <a:r>
              <a:rPr lang="en-US" i="1" dirty="0">
                <a:cs typeface="Times New Roman"/>
              </a:rPr>
              <a:t>a</a:t>
            </a:r>
            <a:r>
              <a:rPr lang="en-US" i="1" baseline="-25000" dirty="0">
                <a:cs typeface="Times New Roman"/>
              </a:rPr>
              <a:t>k</a:t>
            </a:r>
          </a:p>
          <a:p>
            <a:pPr lvl="2"/>
            <a:r>
              <a:rPr lang="en-US" dirty="0">
                <a:cs typeface="Times New Roman"/>
              </a:rPr>
              <a:t>one for each of </a:t>
            </a:r>
            <a:r>
              <a:rPr lang="en-US" i="1" dirty="0">
                <a:cs typeface="Times New Roman"/>
              </a:rPr>
              <a:t>a</a:t>
            </a:r>
            <a:r>
              <a:rPr lang="en-US" dirty="0">
                <a:cs typeface="Times New Roman"/>
              </a:rPr>
              <a:t>’s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outcome</a:t>
            </a:r>
            <a:br>
              <a:rPr lang="en-US" baseline="-25000" dirty="0">
                <a:cs typeface="Times New Roman"/>
              </a:rPr>
            </a:br>
            <a:endParaRPr lang="en-US" baseline="-25000" dirty="0">
              <a:cs typeface="Times New Roman"/>
            </a:endParaRPr>
          </a:p>
          <a:p>
            <a:r>
              <a:rPr lang="en-US" dirty="0"/>
              <a:t>Let </a:t>
            </a:r>
            <a:r>
              <a:rPr lang="en-US" i="1" dirty="0"/>
              <a:t>h</a:t>
            </a:r>
            <a:r>
              <a:rPr lang="en-US" dirty="0"/>
              <a:t> be a classical heuristic function for </a:t>
            </a:r>
            <a:r>
              <a:rPr lang="en-US" dirty="0" err="1"/>
              <a:t>Σ</a:t>
            </a:r>
            <a:r>
              <a:rPr lang="en-US" i="1" baseline="-25000" dirty="0" err="1"/>
              <a:t>d</a:t>
            </a:r>
            <a:endParaRPr lang="en-US" i="1" baseline="-25000" dirty="0"/>
          </a:p>
          <a:p>
            <a:r>
              <a:rPr lang="en-US" dirty="0">
                <a:cs typeface="Times New Roman"/>
              </a:rPr>
              <a:t>If </a:t>
            </a:r>
            <a:r>
              <a:rPr lang="en-US" i="1" dirty="0">
                <a:cs typeface="Times New Roman"/>
              </a:rPr>
              <a:t>h</a:t>
            </a:r>
            <a:r>
              <a:rPr lang="en-US" dirty="0">
                <a:cs typeface="Times New Roman"/>
              </a:rPr>
              <a:t> is admissible for </a:t>
            </a:r>
            <a:r>
              <a:rPr lang="en-US" dirty="0" err="1">
                <a:cs typeface="Times New Roman"/>
              </a:rPr>
              <a:t>Σ</a:t>
            </a:r>
            <a:r>
              <a:rPr lang="en-US" i="1" baseline="-25000" dirty="0" err="1">
                <a:cs typeface="Times New Roman"/>
              </a:rPr>
              <a:t>d</a:t>
            </a:r>
            <a:r>
              <a:rPr lang="en-US" dirty="0">
                <a:cs typeface="Times New Roman"/>
              </a:rPr>
              <a:t> then also admissible for </a:t>
            </a:r>
            <a:r>
              <a:rPr lang="en-US" dirty="0" err="1">
                <a:cs typeface="Times New Roman"/>
              </a:rPr>
              <a:t>Σ</a:t>
            </a:r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Why:</a:t>
            </a:r>
          </a:p>
          <a:p>
            <a:pPr lvl="1"/>
            <a:r>
              <a:rPr lang="en-US" dirty="0">
                <a:cs typeface="Times New Roman"/>
              </a:rPr>
              <a:t>Let π be any optimal solution for </a:t>
            </a:r>
            <a:r>
              <a:rPr lang="en-US" dirty="0" err="1">
                <a:cs typeface="Times New Roman"/>
              </a:rPr>
              <a:t>Σ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Let </a:t>
            </a:r>
            <a:r>
              <a:rPr lang="en-US" i="1" dirty="0">
                <a:cs typeface="Times New Roman"/>
              </a:rPr>
              <a:t>p</a:t>
            </a:r>
            <a:r>
              <a:rPr lang="en-US" dirty="0">
                <a:cs typeface="Times New Roman"/>
              </a:rPr>
              <a:t> be any acyclic execution of π</a:t>
            </a:r>
          </a:p>
          <a:p>
            <a:pPr lvl="2"/>
            <a:r>
              <a:rPr lang="en-US" i="1" dirty="0">
                <a:cs typeface="Times New Roman"/>
              </a:rPr>
              <a:t>p</a:t>
            </a:r>
            <a:r>
              <a:rPr lang="en-US" dirty="0">
                <a:cs typeface="Times New Roman"/>
              </a:rPr>
              <a:t> is a plan in </a:t>
            </a:r>
            <a:r>
              <a:rPr lang="en-US" dirty="0" err="1">
                <a:cs typeface="Times New Roman"/>
              </a:rPr>
              <a:t>Σ</a:t>
            </a:r>
            <a:r>
              <a:rPr lang="en-US" i="1" baseline="-25000" dirty="0" err="1">
                <a:cs typeface="Times New Roman"/>
              </a:rPr>
              <a:t>d</a:t>
            </a:r>
            <a:endParaRPr lang="en-US" i="1" baseline="-25000" dirty="0">
              <a:cs typeface="Times New Roman"/>
            </a:endParaRPr>
          </a:p>
          <a:p>
            <a:pPr lvl="2"/>
            <a:r>
              <a:rPr lang="en-US" i="1" dirty="0">
                <a:cs typeface="Times New Roman"/>
              </a:rPr>
              <a:t>h</a:t>
            </a:r>
            <a:r>
              <a:rPr lang="en-US" dirty="0"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)</a:t>
            </a:r>
            <a:r>
              <a:rPr lang="en-US" i="1" dirty="0">
                <a:cs typeface="Times New Roman"/>
              </a:rPr>
              <a:t> ≤ </a:t>
            </a:r>
            <a:r>
              <a:rPr lang="en-US" dirty="0">
                <a:cs typeface="Times New Roman"/>
              </a:rPr>
              <a:t>cost(</a:t>
            </a:r>
            <a:r>
              <a:rPr lang="en-US" i="1" dirty="0">
                <a:cs typeface="Times New Roman"/>
              </a:rPr>
              <a:t>p</a:t>
            </a:r>
            <a:r>
              <a:rPr lang="en-US" dirty="0">
                <a:cs typeface="Times New Roman"/>
              </a:rPr>
              <a:t>) ≤ cost(π)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9648E00-AF91-F345-838C-C347CF00C9CA}"/>
              </a:ext>
            </a:extLst>
          </p:cNvPr>
          <p:cNvGrpSpPr/>
          <p:nvPr/>
        </p:nvGrpSpPr>
        <p:grpSpPr>
          <a:xfrm>
            <a:off x="7393766" y="584610"/>
            <a:ext cx="3840733" cy="2864791"/>
            <a:chOff x="5350038" y="672261"/>
            <a:chExt cx="3840733" cy="2864791"/>
          </a:xfrm>
        </p:grpSpPr>
        <p:sp>
          <p:nvSpPr>
            <p:cNvPr id="100" name="Text Box 11">
              <a:extLst>
                <a:ext uri="{FF2B5EF4-FFF2-40B4-BE49-F238E27FC236}">
                  <a16:creationId xmlns:a16="http://schemas.microsoft.com/office/drawing/2014/main" id="{DA4DB5EC-6E8D-BB49-866C-3B0993801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7868" y="2276985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m64</a:t>
              </a:r>
            </a:p>
          </p:txBody>
        </p:sp>
        <p:sp>
          <p:nvSpPr>
            <p:cNvPr id="36" name="Text Box 46">
              <a:extLst>
                <a:ext uri="{FF2B5EF4-FFF2-40B4-BE49-F238E27FC236}">
                  <a16:creationId xmlns:a16="http://schemas.microsoft.com/office/drawing/2014/main" id="{34A84412-3E14-EF4C-90FA-4C0CA7972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250" y="1522723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A0103E3-FB11-AB49-82FB-4E7760223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2" y="1252319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350803E-BDF1-5449-9812-DFA8E33A0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382" y="995812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4B293E1A-3F68-A24B-9910-A32599439AFC}"/>
                </a:ext>
              </a:extLst>
            </p:cNvPr>
            <p:cNvSpPr/>
            <p:nvPr/>
          </p:nvSpPr>
          <p:spPr bwMode="auto">
            <a:xfrm>
              <a:off x="7380678" y="1157069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BB0B21CA-8CF4-9341-A47C-E4B6D83A499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8275574" y="172380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11CCC598-FE77-CD46-827B-E6B82C0681E6}"/>
                </a:ext>
              </a:extLst>
            </p:cNvPr>
            <p:cNvSpPr>
              <a:spLocks/>
            </p:cNvSpPr>
            <p:nvPr/>
          </p:nvSpPr>
          <p:spPr bwMode="auto">
            <a:xfrm rot="720000" flipV="1">
              <a:off x="8433433" y="1074903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AD414C9-663E-1442-95C2-D5938DA54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038" y="158951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3" name="Oval 11">
              <a:extLst>
                <a:ext uri="{FF2B5EF4-FFF2-40B4-BE49-F238E27FC236}">
                  <a16:creationId xmlns:a16="http://schemas.microsoft.com/office/drawing/2014/main" id="{5D748055-E0E6-7E4E-8B6A-2DCF83FD0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1132319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6B6F7DED-01CC-E04B-B410-6736CD016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428" y="2962094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C0C1F0F7-C2A0-D241-BA18-5302F9A359BB}"/>
                </a:ext>
              </a:extLst>
            </p:cNvPr>
            <p:cNvSpPr/>
            <p:nvPr/>
          </p:nvSpPr>
          <p:spPr bwMode="auto">
            <a:xfrm rot="17762162">
              <a:off x="6092350" y="2822557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43B14E86-5BDC-FF48-84EA-51EED6356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1754" y="3070327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1451824C-1A7B-7348-9C63-C92271532C15}"/>
                </a:ext>
              </a:extLst>
            </p:cNvPr>
            <p:cNvSpPr>
              <a:spLocks/>
            </p:cNvSpPr>
            <p:nvPr/>
          </p:nvSpPr>
          <p:spPr bwMode="auto">
            <a:xfrm rot="20100000" flipV="1">
              <a:off x="5834531" y="2893923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C2111C66-3127-B741-AD44-C86C4B8A2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0528" y="1259817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EAC28261-9CEC-F841-85FD-A952206F0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885" y="672261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63DDB8BF-2299-CC4A-BD87-191353120124}"/>
                </a:ext>
              </a:extLst>
            </p:cNvPr>
            <p:cNvSpPr>
              <a:spLocks/>
            </p:cNvSpPr>
            <p:nvPr/>
          </p:nvSpPr>
          <p:spPr bwMode="auto">
            <a:xfrm rot="1496684">
              <a:off x="7124920" y="2622319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8AC2D6FA-3B75-2647-8EEE-445C1777D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7889" y="1311018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52" name="Text Box 11">
              <a:extLst>
                <a:ext uri="{FF2B5EF4-FFF2-40B4-BE49-F238E27FC236}">
                  <a16:creationId xmlns:a16="http://schemas.microsoft.com/office/drawing/2014/main" id="{F7B629FB-C2AE-CC46-A07F-528B538EE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4319" y="1957155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53" name="Text Box 11">
              <a:extLst>
                <a:ext uri="{FF2B5EF4-FFF2-40B4-BE49-F238E27FC236}">
                  <a16:creationId xmlns:a16="http://schemas.microsoft.com/office/drawing/2014/main" id="{1CA6D6A6-AB17-A242-AAE0-34424F98A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3691" y="2094628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54" name="Text Box 11">
              <a:extLst>
                <a:ext uri="{FF2B5EF4-FFF2-40B4-BE49-F238E27FC236}">
                  <a16:creationId xmlns:a16="http://schemas.microsoft.com/office/drawing/2014/main" id="{843E7194-C868-F148-AB4C-D81938853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3290" y="2999719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20</a:t>
              </a:r>
            </a:p>
          </p:txBody>
        </p:sp>
        <p:sp>
          <p:nvSpPr>
            <p:cNvPr id="55" name="Text Box 11">
              <a:extLst>
                <a:ext uri="{FF2B5EF4-FFF2-40B4-BE49-F238E27FC236}">
                  <a16:creationId xmlns:a16="http://schemas.microsoft.com/office/drawing/2014/main" id="{24FEB28B-E446-6149-8353-6C9A9D703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7647" y="2578946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8E31B6DD-F18A-F145-86B6-5734866D2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550" y="835066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24C7A8DB-49A6-BD48-9F8F-646268F88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7339" y="1351901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58" name="Text Box 11">
              <a:extLst>
                <a:ext uri="{FF2B5EF4-FFF2-40B4-BE49-F238E27FC236}">
                  <a16:creationId xmlns:a16="http://schemas.microsoft.com/office/drawing/2014/main" id="{611E69FE-A384-2D47-8E42-F2858D1D8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2569" y="252827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59" name="Text Box 11">
              <a:extLst>
                <a:ext uri="{FF2B5EF4-FFF2-40B4-BE49-F238E27FC236}">
                  <a16:creationId xmlns:a16="http://schemas.microsoft.com/office/drawing/2014/main" id="{E1418703-CDBA-2847-BDB0-48178C31D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3706" y="299238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FF5FAB40-D902-FA49-A68C-3AFCA4E39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2961119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1" name="Oval 12">
              <a:extLst>
                <a:ext uri="{FF2B5EF4-FFF2-40B4-BE49-F238E27FC236}">
                  <a16:creationId xmlns:a16="http://schemas.microsoft.com/office/drawing/2014/main" id="{3F7D4005-A98B-BF4C-B382-176B59525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467" y="2324703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96" name="Text Box 11">
              <a:extLst>
                <a:ext uri="{FF2B5EF4-FFF2-40B4-BE49-F238E27FC236}">
                  <a16:creationId xmlns:a16="http://schemas.microsoft.com/office/drawing/2014/main" id="{D5C8B10E-601D-044D-A945-AA1316194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334" y="917287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</a:p>
          </p:txBody>
        </p:sp>
        <p:sp>
          <p:nvSpPr>
            <p:cNvPr id="98" name="Text Box 11">
              <a:extLst>
                <a:ext uri="{FF2B5EF4-FFF2-40B4-BE49-F238E27FC236}">
                  <a16:creationId xmlns:a16="http://schemas.microsoft.com/office/drawing/2014/main" id="{6C3001AC-F109-544C-9F2E-CB97A812D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1671" y="1838293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m12</a:t>
              </a:r>
            </a:p>
          </p:txBody>
        </p:sp>
        <p:sp>
          <p:nvSpPr>
            <p:cNvPr id="99" name="Text Box 11">
              <a:extLst>
                <a:ext uri="{FF2B5EF4-FFF2-40B4-BE49-F238E27FC236}">
                  <a16:creationId xmlns:a16="http://schemas.microsoft.com/office/drawing/2014/main" id="{8C455231-4314-9B40-9E70-E4AD0C4712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2483" y="2698619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</a:p>
          </p:txBody>
        </p:sp>
        <p:sp>
          <p:nvSpPr>
            <p:cNvPr id="101" name="Text Box 11">
              <a:extLst>
                <a:ext uri="{FF2B5EF4-FFF2-40B4-BE49-F238E27FC236}">
                  <a16:creationId xmlns:a16="http://schemas.microsoft.com/office/drawing/2014/main" id="{B00E641A-B473-AB40-8D60-9B01567A2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7442" y="1859721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m34</a:t>
              </a:r>
            </a:p>
          </p:txBody>
        </p:sp>
        <p:sp>
          <p:nvSpPr>
            <p:cNvPr id="102" name="Text Box 11">
              <a:extLst>
                <a:ext uri="{FF2B5EF4-FFF2-40B4-BE49-F238E27FC236}">
                  <a16:creationId xmlns:a16="http://schemas.microsoft.com/office/drawing/2014/main" id="{BDDBF411-5D06-3941-805C-A54490FFB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2387" y="1472446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m54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985C6BB-6657-F942-BEF8-4D8F79B375CA}"/>
              </a:ext>
            </a:extLst>
          </p:cNvPr>
          <p:cNvGrpSpPr/>
          <p:nvPr/>
        </p:nvGrpSpPr>
        <p:grpSpPr>
          <a:xfrm>
            <a:off x="7339939" y="3681736"/>
            <a:ext cx="3840733" cy="2864791"/>
            <a:chOff x="7339939" y="3681736"/>
            <a:chExt cx="3840733" cy="2864791"/>
          </a:xfrm>
        </p:grpSpPr>
        <p:sp>
          <p:nvSpPr>
            <p:cNvPr id="157" name="Text Box 11">
              <a:extLst>
                <a:ext uri="{FF2B5EF4-FFF2-40B4-BE49-F238E27FC236}">
                  <a16:creationId xmlns:a16="http://schemas.microsoft.com/office/drawing/2014/main" id="{1ADCBFBA-0F96-8740-94A4-ACB541732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0768" y="5286265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m64</a:t>
              </a:r>
            </a:p>
          </p:txBody>
        </p:sp>
        <p:sp>
          <p:nvSpPr>
            <p:cNvPr id="158" name="Text Box 46">
              <a:extLst>
                <a:ext uri="{FF2B5EF4-FFF2-40B4-BE49-F238E27FC236}">
                  <a16:creationId xmlns:a16="http://schemas.microsoft.com/office/drawing/2014/main" id="{F21E2EBC-E710-F948-A103-E43539854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4151" y="4532198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9" name="Freeform 37">
              <a:extLst>
                <a:ext uri="{FF2B5EF4-FFF2-40B4-BE49-F238E27FC236}">
                  <a16:creationId xmlns:a16="http://schemas.microsoft.com/office/drawing/2014/main" id="{1682DE15-E41B-D548-8095-20805E932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023" y="4336023"/>
              <a:ext cx="2527300" cy="10515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0" name="Freeform 38">
              <a:extLst>
                <a:ext uri="{FF2B5EF4-FFF2-40B4-BE49-F238E27FC236}">
                  <a16:creationId xmlns:a16="http://schemas.microsoft.com/office/drawing/2014/main" id="{BEB2397F-7096-AD48-98F7-0F1DB0127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805" y="4005287"/>
              <a:ext cx="2527300" cy="295485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1" name="Freeform 40">
              <a:extLst>
                <a:ext uri="{FF2B5EF4-FFF2-40B4-BE49-F238E27FC236}">
                  <a16:creationId xmlns:a16="http://schemas.microsoft.com/office/drawing/2014/main" id="{97EABD41-B471-A248-86A0-73B5BED6316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0265475" y="4733281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76191993-BD1C-B449-A470-DF4BA88E0A67}"/>
                </a:ext>
              </a:extLst>
            </p:cNvPr>
            <p:cNvSpPr>
              <a:spLocks/>
            </p:cNvSpPr>
            <p:nvPr/>
          </p:nvSpPr>
          <p:spPr bwMode="auto">
            <a:xfrm rot="720000" flipV="1">
              <a:off x="10423334" y="4084378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3" name="Freeform 6">
              <a:extLst>
                <a:ext uri="{FF2B5EF4-FFF2-40B4-BE49-F238E27FC236}">
                  <a16:creationId xmlns:a16="http://schemas.microsoft.com/office/drawing/2014/main" id="{4A9634F9-3A85-FA4E-869F-DC2894A7B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9939" y="459899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4" name="Oval 11">
              <a:extLst>
                <a:ext uri="{FF2B5EF4-FFF2-40B4-BE49-F238E27FC236}">
                  <a16:creationId xmlns:a16="http://schemas.microsoft.com/office/drawing/2014/main" id="{3BD1A1BB-CE38-0E4E-AE7B-45253B312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3439" y="4141794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5" name="Freeform 18">
              <a:extLst>
                <a:ext uri="{FF2B5EF4-FFF2-40B4-BE49-F238E27FC236}">
                  <a16:creationId xmlns:a16="http://schemas.microsoft.com/office/drawing/2014/main" id="{464312EB-7383-B049-8949-7D9791AA7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2329" y="6114069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6" name="Oval 12">
              <a:extLst>
                <a:ext uri="{FF2B5EF4-FFF2-40B4-BE49-F238E27FC236}">
                  <a16:creationId xmlns:a16="http://schemas.microsoft.com/office/drawing/2014/main" id="{FCD5D38B-CC42-234A-9A94-70A87DB7C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1655" y="6079802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67" name="Freeform 18">
              <a:extLst>
                <a:ext uri="{FF2B5EF4-FFF2-40B4-BE49-F238E27FC236}">
                  <a16:creationId xmlns:a16="http://schemas.microsoft.com/office/drawing/2014/main" id="{20448F3F-2B56-6D4B-9EB7-DC6B78F40A1A}"/>
                </a:ext>
              </a:extLst>
            </p:cNvPr>
            <p:cNvSpPr>
              <a:spLocks/>
            </p:cNvSpPr>
            <p:nvPr/>
          </p:nvSpPr>
          <p:spPr bwMode="auto">
            <a:xfrm rot="20100000" flipV="1">
              <a:off x="7800682" y="5867773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8" name="Oval 11">
              <a:extLst>
                <a:ext uri="{FF2B5EF4-FFF2-40B4-BE49-F238E27FC236}">
                  <a16:creationId xmlns:a16="http://schemas.microsoft.com/office/drawing/2014/main" id="{20452711-6531-BE46-AA7D-17E1D2288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429" y="4269292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69" name="Oval 11">
              <a:extLst>
                <a:ext uri="{FF2B5EF4-FFF2-40B4-BE49-F238E27FC236}">
                  <a16:creationId xmlns:a16="http://schemas.microsoft.com/office/drawing/2014/main" id="{EC1A4367-F433-3A4C-838B-BAA888994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2786" y="3681736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7D8E8655-3FFE-634C-8585-906F362D1E12}"/>
                </a:ext>
              </a:extLst>
            </p:cNvPr>
            <p:cNvSpPr>
              <a:spLocks/>
            </p:cNvSpPr>
            <p:nvPr/>
          </p:nvSpPr>
          <p:spPr bwMode="auto">
            <a:xfrm rot="1496684">
              <a:off x="9114821" y="5631794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1" name="Text Box 11">
              <a:extLst>
                <a:ext uri="{FF2B5EF4-FFF2-40B4-BE49-F238E27FC236}">
                  <a16:creationId xmlns:a16="http://schemas.microsoft.com/office/drawing/2014/main" id="{252A6EFD-F8AF-BE47-A57C-A959DAFF7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8194" y="4355233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172" name="Text Box 11">
              <a:extLst>
                <a:ext uri="{FF2B5EF4-FFF2-40B4-BE49-F238E27FC236}">
                  <a16:creationId xmlns:a16="http://schemas.microsoft.com/office/drawing/2014/main" id="{1FB6BFD4-06DC-C34C-9679-48AB4B7A9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54220" y="4966630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173" name="Text Box 11">
              <a:extLst>
                <a:ext uri="{FF2B5EF4-FFF2-40B4-BE49-F238E27FC236}">
                  <a16:creationId xmlns:a16="http://schemas.microsoft.com/office/drawing/2014/main" id="{A392B122-B9AD-684E-936A-14E4E76F6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3592" y="5104103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174" name="Text Box 11">
              <a:extLst>
                <a:ext uri="{FF2B5EF4-FFF2-40B4-BE49-F238E27FC236}">
                  <a16:creationId xmlns:a16="http://schemas.microsoft.com/office/drawing/2014/main" id="{05233F80-58B1-4545-80C2-BA222E73E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3584" y="5814487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20</a:t>
              </a:r>
            </a:p>
          </p:txBody>
        </p:sp>
        <p:sp>
          <p:nvSpPr>
            <p:cNvPr id="175" name="Text Box 11">
              <a:extLst>
                <a:ext uri="{FF2B5EF4-FFF2-40B4-BE49-F238E27FC236}">
                  <a16:creationId xmlns:a16="http://schemas.microsoft.com/office/drawing/2014/main" id="{02ABBD57-C434-BC46-B0C2-4A1F7BB30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85986" y="5614958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176" name="Oval 12">
              <a:extLst>
                <a:ext uri="{FF2B5EF4-FFF2-40B4-BE49-F238E27FC236}">
                  <a16:creationId xmlns:a16="http://schemas.microsoft.com/office/drawing/2014/main" id="{2C6F1994-BF25-EF46-B544-8FC6B0202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3439" y="5970594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77" name="Oval 12">
              <a:extLst>
                <a:ext uri="{FF2B5EF4-FFF2-40B4-BE49-F238E27FC236}">
                  <a16:creationId xmlns:a16="http://schemas.microsoft.com/office/drawing/2014/main" id="{FD6A74D7-C869-7246-82C3-D07F25D97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368" y="5334178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178" name="Text Box 11">
              <a:extLst>
                <a:ext uri="{FF2B5EF4-FFF2-40B4-BE49-F238E27FC236}">
                  <a16:creationId xmlns:a16="http://schemas.microsoft.com/office/drawing/2014/main" id="{74A161FC-4F3A-D14F-ABF7-9DBDBB605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734" y="3967686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2</a:t>
              </a:r>
            </a:p>
          </p:txBody>
        </p:sp>
        <p:sp>
          <p:nvSpPr>
            <p:cNvPr id="179" name="Text Box 11">
              <a:extLst>
                <a:ext uri="{FF2B5EF4-FFF2-40B4-BE49-F238E27FC236}">
                  <a16:creationId xmlns:a16="http://schemas.microsoft.com/office/drawing/2014/main" id="{332A8F60-FB8D-B74F-B62D-9A226448B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1572" y="4847768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m12</a:t>
              </a:r>
            </a:p>
          </p:txBody>
        </p:sp>
        <p:sp>
          <p:nvSpPr>
            <p:cNvPr id="180" name="Text Box 11">
              <a:extLst>
                <a:ext uri="{FF2B5EF4-FFF2-40B4-BE49-F238E27FC236}">
                  <a16:creationId xmlns:a16="http://schemas.microsoft.com/office/drawing/2014/main" id="{772B617B-3DE2-2F45-B981-0F00772CA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3109" y="6155515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1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1" name="Text Box 11">
              <a:extLst>
                <a:ext uri="{FF2B5EF4-FFF2-40B4-BE49-F238E27FC236}">
                  <a16:creationId xmlns:a16="http://schemas.microsoft.com/office/drawing/2014/main" id="{C3D5DEEF-71EF-C348-BC2B-AF5CDD0D0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7343" y="4869196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m34</a:t>
              </a:r>
            </a:p>
          </p:txBody>
        </p:sp>
        <p:sp>
          <p:nvSpPr>
            <p:cNvPr id="182" name="Text Box 11">
              <a:extLst>
                <a:ext uri="{FF2B5EF4-FFF2-40B4-BE49-F238E27FC236}">
                  <a16:creationId xmlns:a16="http://schemas.microsoft.com/office/drawing/2014/main" id="{9D7426DB-D961-1947-9A83-EFDD1C3F5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62288" y="4470019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m54</a:t>
              </a:r>
            </a:p>
          </p:txBody>
        </p:sp>
        <p:sp>
          <p:nvSpPr>
            <p:cNvPr id="183" name="Text Box 11">
              <a:extLst>
                <a:ext uri="{FF2B5EF4-FFF2-40B4-BE49-F238E27FC236}">
                  <a16:creationId xmlns:a16="http://schemas.microsoft.com/office/drawing/2014/main" id="{F85C74F5-550B-7449-B8E8-D22FCDE8C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8212" y="4386595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1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4" name="Text Box 11">
              <a:extLst>
                <a:ext uri="{FF2B5EF4-FFF2-40B4-BE49-F238E27FC236}">
                  <a16:creationId xmlns:a16="http://schemas.microsoft.com/office/drawing/2014/main" id="{8F290B71-9DC5-D148-A45A-13CE70EBD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3979" y="5577461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2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244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3"/>
            <a:ext cx="8839200" cy="642711"/>
          </a:xfrm>
        </p:spPr>
        <p:txBody>
          <a:bodyPr/>
          <a:lstStyle/>
          <a:p>
            <a:r>
              <a:rPr lang="en-US" dirty="0"/>
              <a:t>Heuristics through Determinization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257" y="842476"/>
            <a:ext cx="6413859" cy="56060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to use for </a:t>
            </a:r>
            <a:r>
              <a:rPr lang="en-US" i="1" dirty="0"/>
              <a:t>V</a:t>
            </a:r>
            <a:r>
              <a:rPr lang="en-US" baseline="-25000" dirty="0"/>
              <a:t>0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)?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Another possibility: call a classical planner on the determinized problem </a:t>
            </a:r>
            <a:r>
              <a:rPr lang="en-US" dirty="0"/>
              <a:t>(</a:t>
            </a:r>
            <a:r>
              <a:rPr lang="en-US" dirty="0" err="1">
                <a:cs typeface="Times New Roman"/>
              </a:rPr>
              <a:t>Σ</a:t>
            </a:r>
            <a:r>
              <a:rPr lang="en-US" i="1" baseline="-25000" dirty="0" err="1">
                <a:cs typeface="Times New Roman"/>
              </a:rPr>
              <a:t>d</a:t>
            </a:r>
            <a:r>
              <a:rPr lang="en-US" i="1" dirty="0" err="1">
                <a:cs typeface="Times New Roman"/>
              </a:rPr>
              <a:t>,s,g</a:t>
            </a:r>
            <a:r>
              <a:rPr lang="en-US" dirty="0" err="1"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  <a:p>
            <a:pPr lvl="2"/>
            <a:r>
              <a:rPr lang="en-US" dirty="0">
                <a:latin typeface="Times New Roman"/>
                <a:cs typeface="Times New Roman"/>
              </a:rPr>
              <a:t>Get plan </a:t>
            </a:r>
            <a:r>
              <a:rPr lang="en-US" i="1" dirty="0"/>
              <a:t>p = </a:t>
            </a:r>
            <a:r>
              <a:rPr lang="en-US" dirty="0"/>
              <a:t>⟨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 …, </a:t>
            </a:r>
            <a:r>
              <a:rPr lang="en-US" i="1" dirty="0">
                <a:cs typeface="Times New Roman"/>
              </a:rPr>
              <a:t>a</a:t>
            </a:r>
            <a:r>
              <a:rPr lang="en-US" i="1" baseline="-25000" dirty="0">
                <a:cs typeface="Times New Roman"/>
              </a:rPr>
              <a:t>n</a:t>
            </a:r>
            <a:r>
              <a:rPr lang="en-US" dirty="0"/>
              <a:t>⟩ </a:t>
            </a:r>
          </a:p>
          <a:p>
            <a:pPr lvl="2"/>
            <a:r>
              <a:rPr lang="en-US" dirty="0">
                <a:cs typeface="Times New Roman"/>
              </a:rPr>
              <a:t>Return </a:t>
            </a:r>
            <a:r>
              <a:rPr lang="en-US" i="1" dirty="0">
                <a:cs typeface="Times New Roman"/>
              </a:rPr>
              <a:t>V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s</a:t>
            </a:r>
            <a:r>
              <a:rPr lang="en-US" dirty="0">
                <a:cs typeface="Times New Roman"/>
              </a:rPr>
              <a:t>) = cost(</a:t>
            </a:r>
            <a:r>
              <a:rPr lang="en-US" i="1" dirty="0">
                <a:cs typeface="Times New Roman"/>
              </a:rPr>
              <a:t>p</a:t>
            </a:r>
            <a:r>
              <a:rPr lang="en-US" dirty="0">
                <a:cs typeface="Times New Roman"/>
              </a:rPr>
              <a:t>)</a:t>
            </a:r>
            <a:endParaRPr lang="en-US" dirty="0"/>
          </a:p>
          <a:p>
            <a:r>
              <a:rPr lang="en-US" b="1" dirty="0">
                <a:latin typeface="Times New Roman"/>
                <a:cs typeface="Times New Roman"/>
              </a:rPr>
              <a:t>Theorem. </a:t>
            </a:r>
            <a:r>
              <a:rPr lang="en-US" dirty="0">
                <a:latin typeface="Times New Roman"/>
                <a:cs typeface="Times New Roman"/>
              </a:rPr>
              <a:t>If the classical planner always returns optimal plans, then </a:t>
            </a:r>
            <a:r>
              <a:rPr lang="en-US" i="1" dirty="0">
                <a:cs typeface="Times New Roman"/>
              </a:rPr>
              <a:t>V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latin typeface="Times New Roman"/>
                <a:cs typeface="Times New Roman"/>
              </a:rPr>
              <a:t> is admissible</a:t>
            </a:r>
          </a:p>
          <a:p>
            <a:r>
              <a:rPr lang="en-US" dirty="0">
                <a:latin typeface="Times New Roman"/>
                <a:cs typeface="Times New Roman"/>
              </a:rPr>
              <a:t>Outline of proof:</a:t>
            </a:r>
          </a:p>
          <a:p>
            <a:pPr lvl="1"/>
            <a:r>
              <a:rPr lang="en-US" dirty="0"/>
              <a:t>Let </a:t>
            </a:r>
            <a:r>
              <a:rPr lang="en-US" i="1" dirty="0"/>
              <a:t>π</a:t>
            </a:r>
            <a:r>
              <a:rPr lang="en-US" i="1" baseline="30000" dirty="0"/>
              <a:t>*</a:t>
            </a:r>
            <a:r>
              <a:rPr lang="en-US" dirty="0"/>
              <a:t> be an optimal solution for (</a:t>
            </a:r>
            <a:r>
              <a:rPr lang="en-US" dirty="0" err="1">
                <a:cs typeface="Times New Roman"/>
              </a:rPr>
              <a:t>Σ</a:t>
            </a:r>
            <a:r>
              <a:rPr lang="en-US" i="1" dirty="0" err="1">
                <a:cs typeface="Times New Roman"/>
              </a:rPr>
              <a:t>,s,g</a:t>
            </a:r>
            <a:r>
              <a:rPr lang="en-US" dirty="0" err="1">
                <a:cs typeface="Times New Roman"/>
              </a:rPr>
              <a:t>)</a:t>
            </a:r>
          </a:p>
          <a:p>
            <a:pPr lvl="1"/>
            <a:r>
              <a:rPr lang="en-US" dirty="0" err="1">
                <a:cs typeface="Times New Roman"/>
              </a:rPr>
              <a:t>Then </a:t>
            </a:r>
            <a:r>
              <a:rPr lang="en-US" i="1" dirty="0">
                <a:cs typeface="Times New Roman"/>
              </a:rPr>
              <a:t>V</a:t>
            </a:r>
            <a:r>
              <a:rPr lang="en-US" i="1" baseline="30000" dirty="0">
                <a:cs typeface="Times New Roman"/>
              </a:rPr>
              <a:t>*</a:t>
            </a:r>
            <a:r>
              <a:rPr lang="en-US" dirty="0"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s</a:t>
            </a:r>
            <a:r>
              <a:rPr lang="en-US" dirty="0">
                <a:cs typeface="Times New Roman"/>
              </a:rPr>
              <a:t>) = </a:t>
            </a:r>
            <a:r>
              <a:rPr lang="en-US" i="1" dirty="0">
                <a:cs typeface="Times New Roman"/>
              </a:rPr>
              <a:t>E</a:t>
            </a:r>
            <a:r>
              <a:rPr lang="en-US" dirty="0">
                <a:cs typeface="Times New Roman"/>
              </a:rPr>
              <a:t>(cost(</a:t>
            </a:r>
            <a:r>
              <a:rPr lang="en-US" i="1" dirty="0">
                <a:cs typeface="Times New Roman"/>
              </a:rPr>
              <a:t>π</a:t>
            </a:r>
            <a:r>
              <a:rPr lang="en-US" baseline="30000" dirty="0">
                <a:cs typeface="Times New Roman"/>
              </a:rPr>
              <a:t>*</a:t>
            </a:r>
            <a:r>
              <a:rPr lang="en-US" dirty="0">
                <a:cs typeface="Times New Roman"/>
              </a:rPr>
              <a:t>))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                  = weighted avg. of all executions of π</a:t>
            </a:r>
            <a:endParaRPr lang="en-US" dirty="0" err="1">
              <a:cs typeface="Times New Roman"/>
            </a:endParaRPr>
          </a:p>
          <a:p>
            <a:pPr lvl="1"/>
            <a:r>
              <a:rPr lang="en-US" dirty="0" err="1">
                <a:cs typeface="Times New Roman"/>
              </a:rPr>
              <a:t>Let </a:t>
            </a:r>
            <a:r>
              <a:rPr lang="en-US" i="1" dirty="0">
                <a:cs typeface="Times New Roman"/>
              </a:rPr>
              <a:t>p</a:t>
            </a:r>
            <a:r>
              <a:rPr lang="en-US" baseline="30000" dirty="0">
                <a:cs typeface="Times New Roman"/>
              </a:rPr>
              <a:t>*</a:t>
            </a:r>
            <a:r>
              <a:rPr lang="en-US" dirty="0">
                <a:cs typeface="Times New Roman"/>
              </a:rPr>
              <a:t> be the least costly execution of π</a:t>
            </a:r>
          </a:p>
          <a:p>
            <a:pPr lvl="2"/>
            <a:r>
              <a:rPr lang="en-US" i="1" dirty="0">
                <a:cs typeface="Times New Roman"/>
              </a:rPr>
              <a:t>p</a:t>
            </a:r>
            <a:r>
              <a:rPr lang="en-US" baseline="30000" dirty="0">
                <a:cs typeface="Times New Roman"/>
              </a:rPr>
              <a:t>*</a:t>
            </a:r>
            <a:r>
              <a:rPr lang="en-US" dirty="0">
                <a:cs typeface="Times New Roman"/>
              </a:rPr>
              <a:t> is a solution for </a:t>
            </a:r>
            <a:r>
              <a:rPr lang="en-US" dirty="0"/>
              <a:t>(</a:t>
            </a:r>
            <a:r>
              <a:rPr lang="en-US" dirty="0" err="1">
                <a:cs typeface="Times New Roman"/>
              </a:rPr>
              <a:t>Σ</a:t>
            </a:r>
            <a:r>
              <a:rPr lang="en-US" i="1" baseline="-25000" dirty="0" err="1">
                <a:cs typeface="Times New Roman"/>
              </a:rPr>
              <a:t>d</a:t>
            </a:r>
            <a:r>
              <a:rPr lang="en-US" i="1" dirty="0" err="1">
                <a:cs typeface="Times New Roman"/>
              </a:rPr>
              <a:t>,s,g</a:t>
            </a:r>
            <a:r>
              <a:rPr lang="en-US" dirty="0" err="1">
                <a:cs typeface="Times New Roman"/>
              </a:rPr>
              <a:t>), so the classical planner </a:t>
            </a:r>
            <a:r>
              <a:rPr lang="en-US" dirty="0">
                <a:cs typeface="Times New Roman"/>
              </a:rPr>
              <a:t>returns a plan </a:t>
            </a:r>
            <a:r>
              <a:rPr lang="en-US" i="1" dirty="0">
                <a:cs typeface="Times New Roman"/>
              </a:rPr>
              <a:t>p </a:t>
            </a:r>
            <a:r>
              <a:rPr lang="en-US" dirty="0">
                <a:cs typeface="Times New Roman"/>
              </a:rPr>
              <a:t>of ≤ cost</a:t>
            </a:r>
          </a:p>
          <a:p>
            <a:pPr lvl="2"/>
            <a:r>
              <a:rPr lang="en-US" dirty="0">
                <a:cs typeface="Times New Roman"/>
              </a:rPr>
              <a:t>Thus </a:t>
            </a:r>
            <a:r>
              <a:rPr lang="en-US" i="1" dirty="0">
                <a:cs typeface="Times New Roman"/>
              </a:rPr>
              <a:t>V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s</a:t>
            </a:r>
            <a:r>
              <a:rPr lang="en-US" dirty="0">
                <a:cs typeface="Times New Roman"/>
              </a:rPr>
              <a:t>) = cost(</a:t>
            </a:r>
            <a:r>
              <a:rPr lang="en-US" i="1" dirty="0">
                <a:cs typeface="Times New Roman"/>
              </a:rPr>
              <a:t>p</a:t>
            </a:r>
            <a:r>
              <a:rPr lang="en-US" dirty="0">
                <a:cs typeface="Times New Roman"/>
              </a:rPr>
              <a:t>) ≤ cost(</a:t>
            </a:r>
            <a:r>
              <a:rPr lang="en-US" i="1" dirty="0">
                <a:cs typeface="Times New Roman"/>
              </a:rPr>
              <a:t>p</a:t>
            </a:r>
            <a:r>
              <a:rPr lang="en-US" baseline="30000" dirty="0">
                <a:cs typeface="Times New Roman"/>
              </a:rPr>
              <a:t>*</a:t>
            </a:r>
            <a:r>
              <a:rPr lang="en-US" dirty="0">
                <a:cs typeface="Times New Roman"/>
              </a:rPr>
              <a:t>) ≤ </a:t>
            </a:r>
            <a:r>
              <a:rPr lang="en-US" i="1" dirty="0">
                <a:cs typeface="Times New Roman"/>
              </a:rPr>
              <a:t>E</a:t>
            </a:r>
            <a:r>
              <a:rPr lang="en-US" dirty="0">
                <a:cs typeface="Times New Roman"/>
              </a:rPr>
              <a:t>(cost(π))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CCAF15B6-445D-C342-807E-25FB5F93AEA8}"/>
              </a:ext>
            </a:extLst>
          </p:cNvPr>
          <p:cNvGrpSpPr/>
          <p:nvPr/>
        </p:nvGrpSpPr>
        <p:grpSpPr>
          <a:xfrm>
            <a:off x="7393766" y="584610"/>
            <a:ext cx="3840733" cy="2864791"/>
            <a:chOff x="5350038" y="672261"/>
            <a:chExt cx="3840733" cy="2864791"/>
          </a:xfrm>
        </p:grpSpPr>
        <p:sp>
          <p:nvSpPr>
            <p:cNvPr id="191" name="Text Box 11">
              <a:extLst>
                <a:ext uri="{FF2B5EF4-FFF2-40B4-BE49-F238E27FC236}">
                  <a16:creationId xmlns:a16="http://schemas.microsoft.com/office/drawing/2014/main" id="{7DF9C472-8ABE-1E4F-9D36-B0E4F332D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7868" y="2276985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m64</a:t>
              </a:r>
            </a:p>
          </p:txBody>
        </p:sp>
        <p:sp>
          <p:nvSpPr>
            <p:cNvPr id="192" name="Text Box 46">
              <a:extLst>
                <a:ext uri="{FF2B5EF4-FFF2-40B4-BE49-F238E27FC236}">
                  <a16:creationId xmlns:a16="http://schemas.microsoft.com/office/drawing/2014/main" id="{582559EA-6335-7E45-9A74-8AE7079E6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250" y="1522723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AEF760BA-9707-1246-90D0-101F143BE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2" y="1252319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4" name="Freeform 38">
              <a:extLst>
                <a:ext uri="{FF2B5EF4-FFF2-40B4-BE49-F238E27FC236}">
                  <a16:creationId xmlns:a16="http://schemas.microsoft.com/office/drawing/2014/main" id="{90816116-2685-8148-87FA-50375D5A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382" y="995812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5" name="Arc 194">
              <a:extLst>
                <a:ext uri="{FF2B5EF4-FFF2-40B4-BE49-F238E27FC236}">
                  <a16:creationId xmlns:a16="http://schemas.microsoft.com/office/drawing/2014/main" id="{C858F6ED-C85D-294E-BA2E-A3A19058A6EE}"/>
                </a:ext>
              </a:extLst>
            </p:cNvPr>
            <p:cNvSpPr/>
            <p:nvPr/>
          </p:nvSpPr>
          <p:spPr bwMode="auto">
            <a:xfrm>
              <a:off x="7380678" y="1157069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6" name="Freeform 40">
              <a:extLst>
                <a:ext uri="{FF2B5EF4-FFF2-40B4-BE49-F238E27FC236}">
                  <a16:creationId xmlns:a16="http://schemas.microsoft.com/office/drawing/2014/main" id="{A0CC4BCE-F9E6-E34F-ABC5-80FE123F923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8275574" y="172380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7" name="Freeform 31">
              <a:extLst>
                <a:ext uri="{FF2B5EF4-FFF2-40B4-BE49-F238E27FC236}">
                  <a16:creationId xmlns:a16="http://schemas.microsoft.com/office/drawing/2014/main" id="{E2960C69-C127-ED43-9E21-6D92C6B807CA}"/>
                </a:ext>
              </a:extLst>
            </p:cNvPr>
            <p:cNvSpPr>
              <a:spLocks/>
            </p:cNvSpPr>
            <p:nvPr/>
          </p:nvSpPr>
          <p:spPr bwMode="auto">
            <a:xfrm rot="720000" flipV="1">
              <a:off x="8433433" y="1074903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8" name="Freeform 6">
              <a:extLst>
                <a:ext uri="{FF2B5EF4-FFF2-40B4-BE49-F238E27FC236}">
                  <a16:creationId xmlns:a16="http://schemas.microsoft.com/office/drawing/2014/main" id="{0822E481-C295-6F48-9DFF-66567689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038" y="158951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9" name="Oval 11">
              <a:extLst>
                <a:ext uri="{FF2B5EF4-FFF2-40B4-BE49-F238E27FC236}">
                  <a16:creationId xmlns:a16="http://schemas.microsoft.com/office/drawing/2014/main" id="{42B38BF3-5EF4-874A-BA67-A427D2C66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1132319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00B178B3-E1EB-4C4D-A937-1F2693C10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428" y="2962094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1" name="Arc 200">
              <a:extLst>
                <a:ext uri="{FF2B5EF4-FFF2-40B4-BE49-F238E27FC236}">
                  <a16:creationId xmlns:a16="http://schemas.microsoft.com/office/drawing/2014/main" id="{97A2234F-A39B-BE44-869B-F9F5120CD926}"/>
                </a:ext>
              </a:extLst>
            </p:cNvPr>
            <p:cNvSpPr/>
            <p:nvPr/>
          </p:nvSpPr>
          <p:spPr bwMode="auto">
            <a:xfrm rot="17762162">
              <a:off x="6092350" y="2822557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2" name="Oval 12">
              <a:extLst>
                <a:ext uri="{FF2B5EF4-FFF2-40B4-BE49-F238E27FC236}">
                  <a16:creationId xmlns:a16="http://schemas.microsoft.com/office/drawing/2014/main" id="{CBEEDE8B-D4C7-3B43-83F1-2583B163D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1754" y="3070327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203" name="Freeform 18">
              <a:extLst>
                <a:ext uri="{FF2B5EF4-FFF2-40B4-BE49-F238E27FC236}">
                  <a16:creationId xmlns:a16="http://schemas.microsoft.com/office/drawing/2014/main" id="{CCAB93F3-0865-664E-9AFE-F1D7515B0F07}"/>
                </a:ext>
              </a:extLst>
            </p:cNvPr>
            <p:cNvSpPr>
              <a:spLocks/>
            </p:cNvSpPr>
            <p:nvPr/>
          </p:nvSpPr>
          <p:spPr bwMode="auto">
            <a:xfrm rot="20100000" flipV="1">
              <a:off x="5834531" y="2893923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4" name="Oval 11">
              <a:extLst>
                <a:ext uri="{FF2B5EF4-FFF2-40B4-BE49-F238E27FC236}">
                  <a16:creationId xmlns:a16="http://schemas.microsoft.com/office/drawing/2014/main" id="{59097A5F-E4FB-0E49-9B2B-44E1FA78D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0528" y="1259817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205" name="Oval 11">
              <a:extLst>
                <a:ext uri="{FF2B5EF4-FFF2-40B4-BE49-F238E27FC236}">
                  <a16:creationId xmlns:a16="http://schemas.microsoft.com/office/drawing/2014/main" id="{45C31C56-0DB6-2442-B620-106661A8E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885" y="672261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206" name="Freeform 18">
              <a:extLst>
                <a:ext uri="{FF2B5EF4-FFF2-40B4-BE49-F238E27FC236}">
                  <a16:creationId xmlns:a16="http://schemas.microsoft.com/office/drawing/2014/main" id="{49984796-8AB9-D74C-B7B9-A68B57105FB3}"/>
                </a:ext>
              </a:extLst>
            </p:cNvPr>
            <p:cNvSpPr>
              <a:spLocks/>
            </p:cNvSpPr>
            <p:nvPr/>
          </p:nvSpPr>
          <p:spPr bwMode="auto">
            <a:xfrm rot="1496684">
              <a:off x="7124920" y="2622319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7" name="Text Box 11">
              <a:extLst>
                <a:ext uri="{FF2B5EF4-FFF2-40B4-BE49-F238E27FC236}">
                  <a16:creationId xmlns:a16="http://schemas.microsoft.com/office/drawing/2014/main" id="{59CF25AF-EA09-C64A-96D6-00C0F4C4E9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7889" y="1311018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208" name="Text Box 11">
              <a:extLst>
                <a:ext uri="{FF2B5EF4-FFF2-40B4-BE49-F238E27FC236}">
                  <a16:creationId xmlns:a16="http://schemas.microsoft.com/office/drawing/2014/main" id="{5120D367-45B8-E245-8579-BE8DFD104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4319" y="1957155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209" name="Text Box 11">
              <a:extLst>
                <a:ext uri="{FF2B5EF4-FFF2-40B4-BE49-F238E27FC236}">
                  <a16:creationId xmlns:a16="http://schemas.microsoft.com/office/drawing/2014/main" id="{432505AE-9D5A-2D4C-AA72-7C329FD6E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3691" y="2094628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210" name="Text Box 11">
              <a:extLst>
                <a:ext uri="{FF2B5EF4-FFF2-40B4-BE49-F238E27FC236}">
                  <a16:creationId xmlns:a16="http://schemas.microsoft.com/office/drawing/2014/main" id="{ACF0CA61-DA5D-D648-B7EB-1B85AED77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3290" y="2999719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20</a:t>
              </a:r>
            </a:p>
          </p:txBody>
        </p:sp>
        <p:sp>
          <p:nvSpPr>
            <p:cNvPr id="211" name="Text Box 11">
              <a:extLst>
                <a:ext uri="{FF2B5EF4-FFF2-40B4-BE49-F238E27FC236}">
                  <a16:creationId xmlns:a16="http://schemas.microsoft.com/office/drawing/2014/main" id="{39A06BBC-76CD-F247-BDD6-CC96F93C2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7647" y="2578946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212" name="Text Box 11">
              <a:extLst>
                <a:ext uri="{FF2B5EF4-FFF2-40B4-BE49-F238E27FC236}">
                  <a16:creationId xmlns:a16="http://schemas.microsoft.com/office/drawing/2014/main" id="{CDA6DCEF-81B4-4E4E-B9F0-859141991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550" y="835066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213" name="Text Box 11">
              <a:extLst>
                <a:ext uri="{FF2B5EF4-FFF2-40B4-BE49-F238E27FC236}">
                  <a16:creationId xmlns:a16="http://schemas.microsoft.com/office/drawing/2014/main" id="{EE325B13-F54D-A24F-8D63-79360A5D9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7339" y="1351901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214" name="Text Box 11">
              <a:extLst>
                <a:ext uri="{FF2B5EF4-FFF2-40B4-BE49-F238E27FC236}">
                  <a16:creationId xmlns:a16="http://schemas.microsoft.com/office/drawing/2014/main" id="{F811AA10-909C-CA41-9B50-E6EAC6090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2569" y="2528272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215" name="Text Box 11">
              <a:extLst>
                <a:ext uri="{FF2B5EF4-FFF2-40B4-BE49-F238E27FC236}">
                  <a16:creationId xmlns:a16="http://schemas.microsoft.com/office/drawing/2014/main" id="{B62A0D84-8239-C44B-B12F-36E443473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3706" y="2992384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216" name="Oval 12">
              <a:extLst>
                <a:ext uri="{FF2B5EF4-FFF2-40B4-BE49-F238E27FC236}">
                  <a16:creationId xmlns:a16="http://schemas.microsoft.com/office/drawing/2014/main" id="{4D948CEF-68C7-FB48-AA4B-7DEF067F8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2961119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217" name="Oval 12">
              <a:extLst>
                <a:ext uri="{FF2B5EF4-FFF2-40B4-BE49-F238E27FC236}">
                  <a16:creationId xmlns:a16="http://schemas.microsoft.com/office/drawing/2014/main" id="{B2C12810-8836-0E4B-8BCC-2323CE096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467" y="2324703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218" name="Text Box 11">
              <a:extLst>
                <a:ext uri="{FF2B5EF4-FFF2-40B4-BE49-F238E27FC236}">
                  <a16:creationId xmlns:a16="http://schemas.microsoft.com/office/drawing/2014/main" id="{5495CEDA-24C1-FD46-B290-0C1E53787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334" y="917287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</a:p>
          </p:txBody>
        </p:sp>
        <p:sp>
          <p:nvSpPr>
            <p:cNvPr id="219" name="Text Box 11">
              <a:extLst>
                <a:ext uri="{FF2B5EF4-FFF2-40B4-BE49-F238E27FC236}">
                  <a16:creationId xmlns:a16="http://schemas.microsoft.com/office/drawing/2014/main" id="{0990E02D-EF48-374A-BB4B-810EBF45A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1671" y="1838293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m12</a:t>
              </a:r>
            </a:p>
          </p:txBody>
        </p:sp>
        <p:sp>
          <p:nvSpPr>
            <p:cNvPr id="220" name="Text Box 11">
              <a:extLst>
                <a:ext uri="{FF2B5EF4-FFF2-40B4-BE49-F238E27FC236}">
                  <a16:creationId xmlns:a16="http://schemas.microsoft.com/office/drawing/2014/main" id="{7201A8B7-C8E6-7B4C-97B6-3084723A5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2483" y="2698619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</a:p>
          </p:txBody>
        </p:sp>
        <p:sp>
          <p:nvSpPr>
            <p:cNvPr id="221" name="Text Box 11">
              <a:extLst>
                <a:ext uri="{FF2B5EF4-FFF2-40B4-BE49-F238E27FC236}">
                  <a16:creationId xmlns:a16="http://schemas.microsoft.com/office/drawing/2014/main" id="{80B00694-49F7-604F-806B-77DC031EB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7442" y="1859721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m34</a:t>
              </a:r>
            </a:p>
          </p:txBody>
        </p:sp>
        <p:sp>
          <p:nvSpPr>
            <p:cNvPr id="222" name="Text Box 11">
              <a:extLst>
                <a:ext uri="{FF2B5EF4-FFF2-40B4-BE49-F238E27FC236}">
                  <a16:creationId xmlns:a16="http://schemas.microsoft.com/office/drawing/2014/main" id="{B8F71F32-E8A5-994D-85A4-817AC3A77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2387" y="1472446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m54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D842EBD-7F45-8D4E-AEF3-BDA2134E63EC}"/>
              </a:ext>
            </a:extLst>
          </p:cNvPr>
          <p:cNvGrpSpPr/>
          <p:nvPr/>
        </p:nvGrpSpPr>
        <p:grpSpPr>
          <a:xfrm>
            <a:off x="7339939" y="3681736"/>
            <a:ext cx="3840733" cy="2864791"/>
            <a:chOff x="7339939" y="3681736"/>
            <a:chExt cx="3840733" cy="2864791"/>
          </a:xfrm>
        </p:grpSpPr>
        <p:sp>
          <p:nvSpPr>
            <p:cNvPr id="224" name="Text Box 11">
              <a:extLst>
                <a:ext uri="{FF2B5EF4-FFF2-40B4-BE49-F238E27FC236}">
                  <a16:creationId xmlns:a16="http://schemas.microsoft.com/office/drawing/2014/main" id="{4B781B7C-C17D-104C-B47A-E87758D5C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0768" y="5286265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m64</a:t>
              </a:r>
            </a:p>
          </p:txBody>
        </p:sp>
        <p:sp>
          <p:nvSpPr>
            <p:cNvPr id="225" name="Text Box 46">
              <a:extLst>
                <a:ext uri="{FF2B5EF4-FFF2-40B4-BE49-F238E27FC236}">
                  <a16:creationId xmlns:a16="http://schemas.microsoft.com/office/drawing/2014/main" id="{8C47864A-6CAF-4E48-B45C-31CA978C7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4151" y="4532198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F36D868B-3E00-4B46-A249-901A154DC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023" y="4336023"/>
              <a:ext cx="2527300" cy="10515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800B2A6D-A1A1-8B43-9674-1AD726692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805" y="4005287"/>
              <a:ext cx="2527300" cy="295485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8" name="Freeform 40">
              <a:extLst>
                <a:ext uri="{FF2B5EF4-FFF2-40B4-BE49-F238E27FC236}">
                  <a16:creationId xmlns:a16="http://schemas.microsoft.com/office/drawing/2014/main" id="{87F91010-55B5-AF4E-84D8-7EB7CB867DE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0265475" y="4733281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9" name="Freeform 31">
              <a:extLst>
                <a:ext uri="{FF2B5EF4-FFF2-40B4-BE49-F238E27FC236}">
                  <a16:creationId xmlns:a16="http://schemas.microsoft.com/office/drawing/2014/main" id="{58BC2AFB-F8E7-DC4E-9BDA-BECA5D09530A}"/>
                </a:ext>
              </a:extLst>
            </p:cNvPr>
            <p:cNvSpPr>
              <a:spLocks/>
            </p:cNvSpPr>
            <p:nvPr/>
          </p:nvSpPr>
          <p:spPr bwMode="auto">
            <a:xfrm rot="720000" flipV="1">
              <a:off x="10423334" y="4084378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0" name="Freeform 6">
              <a:extLst>
                <a:ext uri="{FF2B5EF4-FFF2-40B4-BE49-F238E27FC236}">
                  <a16:creationId xmlns:a16="http://schemas.microsoft.com/office/drawing/2014/main" id="{EF76FFCE-A59C-AB4D-A076-D6DE4342D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9939" y="459899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1" name="Oval 11">
              <a:extLst>
                <a:ext uri="{FF2B5EF4-FFF2-40B4-BE49-F238E27FC236}">
                  <a16:creationId xmlns:a16="http://schemas.microsoft.com/office/drawing/2014/main" id="{43F09A38-DD5B-CB4B-A2EC-B8483C39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3439" y="4141794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2" name="Freeform 18">
              <a:extLst>
                <a:ext uri="{FF2B5EF4-FFF2-40B4-BE49-F238E27FC236}">
                  <a16:creationId xmlns:a16="http://schemas.microsoft.com/office/drawing/2014/main" id="{2BA761C0-475C-7646-91FD-F33EAB689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2329" y="6114069"/>
              <a:ext cx="2468880" cy="20478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3" name="Oval 12">
              <a:extLst>
                <a:ext uri="{FF2B5EF4-FFF2-40B4-BE49-F238E27FC236}">
                  <a16:creationId xmlns:a16="http://schemas.microsoft.com/office/drawing/2014/main" id="{D40D77F2-4F1F-3F47-ACCD-06CE596E7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1655" y="6079802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234" name="Freeform 18">
              <a:extLst>
                <a:ext uri="{FF2B5EF4-FFF2-40B4-BE49-F238E27FC236}">
                  <a16:creationId xmlns:a16="http://schemas.microsoft.com/office/drawing/2014/main" id="{4D67F175-EE6C-CD43-8099-48BAD72F7284}"/>
                </a:ext>
              </a:extLst>
            </p:cNvPr>
            <p:cNvSpPr>
              <a:spLocks/>
            </p:cNvSpPr>
            <p:nvPr/>
          </p:nvSpPr>
          <p:spPr bwMode="auto">
            <a:xfrm rot="20100000" flipV="1">
              <a:off x="7800682" y="5867773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5" name="Oval 11">
              <a:extLst>
                <a:ext uri="{FF2B5EF4-FFF2-40B4-BE49-F238E27FC236}">
                  <a16:creationId xmlns:a16="http://schemas.microsoft.com/office/drawing/2014/main" id="{BB660F13-4535-EF42-8C2F-A554EC6BD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429" y="4269292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236" name="Oval 11">
              <a:extLst>
                <a:ext uri="{FF2B5EF4-FFF2-40B4-BE49-F238E27FC236}">
                  <a16:creationId xmlns:a16="http://schemas.microsoft.com/office/drawing/2014/main" id="{22270532-A044-854F-8428-7A1BD99A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2786" y="3681736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237" name="Freeform 18">
              <a:extLst>
                <a:ext uri="{FF2B5EF4-FFF2-40B4-BE49-F238E27FC236}">
                  <a16:creationId xmlns:a16="http://schemas.microsoft.com/office/drawing/2014/main" id="{68E76076-3967-E44F-935F-AB13EBA00F8D}"/>
                </a:ext>
              </a:extLst>
            </p:cNvPr>
            <p:cNvSpPr>
              <a:spLocks/>
            </p:cNvSpPr>
            <p:nvPr/>
          </p:nvSpPr>
          <p:spPr bwMode="auto">
            <a:xfrm rot="1496684">
              <a:off x="9114821" y="5631794"/>
              <a:ext cx="1280160" cy="212238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8" name="Text Box 11">
              <a:extLst>
                <a:ext uri="{FF2B5EF4-FFF2-40B4-BE49-F238E27FC236}">
                  <a16:creationId xmlns:a16="http://schemas.microsoft.com/office/drawing/2014/main" id="{C74D5E5D-D1F1-8848-9BBA-BE17A89C3A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8194" y="4355233"/>
              <a:ext cx="553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15</a:t>
              </a:r>
            </a:p>
          </p:txBody>
        </p:sp>
        <p:sp>
          <p:nvSpPr>
            <p:cNvPr id="239" name="Text Box 11">
              <a:extLst>
                <a:ext uri="{FF2B5EF4-FFF2-40B4-BE49-F238E27FC236}">
                  <a16:creationId xmlns:a16="http://schemas.microsoft.com/office/drawing/2014/main" id="{C1321D9B-2A43-5444-A364-12E0A0CE5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54220" y="4966630"/>
              <a:ext cx="720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 100</a:t>
              </a:r>
            </a:p>
          </p:txBody>
        </p:sp>
        <p:sp>
          <p:nvSpPr>
            <p:cNvPr id="240" name="Text Box 11">
              <a:extLst>
                <a:ext uri="{FF2B5EF4-FFF2-40B4-BE49-F238E27FC236}">
                  <a16:creationId xmlns:a16="http://schemas.microsoft.com/office/drawing/2014/main" id="{EC53E05B-185F-0C48-94DE-B298C0E22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3592" y="5104103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241" name="Text Box 11">
              <a:extLst>
                <a:ext uri="{FF2B5EF4-FFF2-40B4-BE49-F238E27FC236}">
                  <a16:creationId xmlns:a16="http://schemas.microsoft.com/office/drawing/2014/main" id="{0A676DA7-9595-0A49-BB3C-D46C6A2F3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3584" y="5814487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20</a:t>
              </a:r>
            </a:p>
          </p:txBody>
        </p:sp>
        <p:sp>
          <p:nvSpPr>
            <p:cNvPr id="242" name="Text Box 11">
              <a:extLst>
                <a:ext uri="{FF2B5EF4-FFF2-40B4-BE49-F238E27FC236}">
                  <a16:creationId xmlns:a16="http://schemas.microsoft.com/office/drawing/2014/main" id="{50606F8E-8A39-1B4E-911A-CE8B55F3A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85986" y="5614958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243" name="Oval 12">
              <a:extLst>
                <a:ext uri="{FF2B5EF4-FFF2-40B4-BE49-F238E27FC236}">
                  <a16:creationId xmlns:a16="http://schemas.microsoft.com/office/drawing/2014/main" id="{975FCA59-599A-8C4C-B0DC-6C199B9E1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3439" y="5970594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244" name="Oval 12">
              <a:extLst>
                <a:ext uri="{FF2B5EF4-FFF2-40B4-BE49-F238E27FC236}">
                  <a16:creationId xmlns:a16="http://schemas.microsoft.com/office/drawing/2014/main" id="{A73B8707-D89D-204F-8D21-D1DD27A33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368" y="5334178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245" name="Text Box 11">
              <a:extLst>
                <a:ext uri="{FF2B5EF4-FFF2-40B4-BE49-F238E27FC236}">
                  <a16:creationId xmlns:a16="http://schemas.microsoft.com/office/drawing/2014/main" id="{DDA1B0DF-BA1D-694F-8A52-EF8E5C487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734" y="3967686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2</a:t>
              </a:r>
            </a:p>
          </p:txBody>
        </p:sp>
        <p:sp>
          <p:nvSpPr>
            <p:cNvPr id="246" name="Text Box 11">
              <a:extLst>
                <a:ext uri="{FF2B5EF4-FFF2-40B4-BE49-F238E27FC236}">
                  <a16:creationId xmlns:a16="http://schemas.microsoft.com/office/drawing/2014/main" id="{8FB00BCB-9145-6C4C-967F-49BB86AC6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1572" y="4847768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m12</a:t>
              </a:r>
            </a:p>
          </p:txBody>
        </p:sp>
        <p:sp>
          <p:nvSpPr>
            <p:cNvPr id="247" name="Text Box 11">
              <a:extLst>
                <a:ext uri="{FF2B5EF4-FFF2-40B4-BE49-F238E27FC236}">
                  <a16:creationId xmlns:a16="http://schemas.microsoft.com/office/drawing/2014/main" id="{2A12A83D-3220-304C-A7BB-29B2749D1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3109" y="6155515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1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48" name="Text Box 11">
              <a:extLst>
                <a:ext uri="{FF2B5EF4-FFF2-40B4-BE49-F238E27FC236}">
                  <a16:creationId xmlns:a16="http://schemas.microsoft.com/office/drawing/2014/main" id="{D12445A8-A158-114B-80E3-3EB7F40A29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7343" y="4869196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m34</a:t>
              </a:r>
            </a:p>
          </p:txBody>
        </p:sp>
        <p:sp>
          <p:nvSpPr>
            <p:cNvPr id="249" name="Text Box 11">
              <a:extLst>
                <a:ext uri="{FF2B5EF4-FFF2-40B4-BE49-F238E27FC236}">
                  <a16:creationId xmlns:a16="http://schemas.microsoft.com/office/drawing/2014/main" id="{20095F4E-B1FD-2941-B327-F98859E08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62288" y="4470019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m54</a:t>
              </a:r>
            </a:p>
          </p:txBody>
        </p:sp>
        <p:sp>
          <p:nvSpPr>
            <p:cNvPr id="250" name="Text Box 11">
              <a:extLst>
                <a:ext uri="{FF2B5EF4-FFF2-40B4-BE49-F238E27FC236}">
                  <a16:creationId xmlns:a16="http://schemas.microsoft.com/office/drawing/2014/main" id="{FFE7E0FE-1153-E743-9245-019A37C54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8212" y="4386595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1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51" name="Text Box 11">
              <a:extLst>
                <a:ext uri="{FF2B5EF4-FFF2-40B4-BE49-F238E27FC236}">
                  <a16:creationId xmlns:a16="http://schemas.microsoft.com/office/drawing/2014/main" id="{60FC140E-F7E7-C94C-A881-AF720278A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3979" y="5577461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2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414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46081" y="689315"/>
                <a:ext cx="6065041" cy="5931806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LAO</a:t>
                </a:r>
                <a:r>
                  <a:rPr lang="en-US" sz="1800" baseline="30000" dirty="0"/>
                  <a:t>∗</a:t>
                </a:r>
                <a:r>
                  <a:rPr lang="en-US" sz="1800" dirty="0"/>
                  <a:t> (Σ,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,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g</a:t>
                </a:r>
                <a:r>
                  <a:rPr lang="en-US" sz="1800" dirty="0"/>
                  <a:t>,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highlight>
                      <a:srgbClr val="FFFF00"/>
                    </a:highlight>
                  </a:rPr>
                  <a:t>global </a:t>
                </a:r>
                <a:r>
                  <a:rPr lang="en-US" sz="1800" i="1" dirty="0">
                    <a:highlight>
                      <a:srgbClr val="FFFF00"/>
                    </a:highlight>
                  </a:rPr>
                  <a:t>π </a:t>
                </a:r>
                <a:r>
                  <a:rPr lang="en-US" sz="1800" dirty="0">
                    <a:highlight>
                      <a:srgbClr val="FFFF00"/>
                    </a:highlight>
                  </a:rPr>
                  <a:t>← </a:t>
                </a:r>
                <a:r>
                  <a:rPr lang="en-US" sz="18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highlight>
                      <a:srgbClr val="FFFF00"/>
                    </a:highlight>
                  </a:rPr>
                  <a:t>global</a:t>
                </a:r>
                <a:r>
                  <a:rPr lang="en-US" sz="1800" dirty="0"/>
                  <a:t> </a:t>
                </a:r>
                <a:r>
                  <a:rPr lang="en-US" sz="1800" i="1" dirty="0"/>
                  <a:t>Envelope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>
                    <a:highlight>
                      <a:srgbClr val="FFFF00"/>
                    </a:highlight>
                    <a:cs typeface="Times New Roman"/>
                  </a:rPr>
                  <a:t>global </a:t>
                </a:r>
                <a:r>
                  <a:rPr lang="en-US" sz="1800" i="1" dirty="0">
                    <a:highlight>
                      <a:srgbClr val="FFFF00"/>
                    </a:highlight>
                    <a:cs typeface="Times New Roman"/>
                  </a:rPr>
                  <a:t>V</a:t>
                </a:r>
                <a:r>
                  <a:rPr lang="en-US" sz="1800" dirty="0">
                    <a:highlight>
                      <a:srgbClr val="FFFF00"/>
                    </a:highlight>
                    <a:cs typeface="Times New Roman"/>
                  </a:rPr>
                  <a:t>; </a:t>
                </a:r>
                <a:r>
                  <a:rPr lang="en-US" sz="1800" baseline="-25000" dirty="0">
                    <a:highlight>
                      <a:srgbClr val="FFFF00"/>
                    </a:highlight>
                    <a:cs typeface="Times New Roman"/>
                  </a:rPr>
                  <a:t> </a:t>
                </a:r>
                <a:r>
                  <a:rPr lang="en-US" sz="1800" i="1" dirty="0">
                    <a:highlight>
                      <a:srgbClr val="FFFF00"/>
                    </a:highlight>
                    <a:cs typeface="Times New Roman"/>
                  </a:rPr>
                  <a:t>V</a:t>
                </a:r>
                <a:r>
                  <a:rPr lang="en-US" sz="1800" dirty="0">
                    <a:highlight>
                      <a:srgbClr val="FFFF00"/>
                    </a:highlight>
                  </a:rPr>
                  <a:t>(</a:t>
                </a:r>
                <a:r>
                  <a:rPr lang="en-US" sz="1800" i="1" dirty="0">
                    <a:highlight>
                      <a:srgbClr val="FFFF00"/>
                    </a:highlight>
                  </a:rPr>
                  <a:t>s</a:t>
                </a:r>
                <a:r>
                  <a:rPr lang="en-US" sz="1800" baseline="-25000" dirty="0">
                    <a:highlight>
                      <a:srgbClr val="FFFF00"/>
                    </a:highlight>
                  </a:rPr>
                  <a:t>0</a:t>
                </a:r>
                <a:r>
                  <a:rPr lang="en-US" sz="1800" dirty="0">
                    <a:highlight>
                      <a:srgbClr val="FFFF00"/>
                    </a:highlight>
                  </a:rPr>
                  <a:t>) ←</a:t>
                </a:r>
                <a:r>
                  <a:rPr lang="en-US" sz="1800" i="1" dirty="0">
                    <a:highlight>
                      <a:srgbClr val="FFFF00"/>
                    </a:highlight>
                    <a:cs typeface="Times New Roman"/>
                  </a:rPr>
                  <a:t> V</a:t>
                </a:r>
                <a:r>
                  <a:rPr lang="en-US" sz="1800" baseline="-25000" dirty="0">
                    <a:highlight>
                      <a:srgbClr val="FFFF00"/>
                    </a:highlight>
                    <a:cs typeface="Times New Roman"/>
                  </a:rPr>
                  <a:t>0</a:t>
                </a:r>
                <a:r>
                  <a:rPr lang="en-US" sz="1800" baseline="-25000" dirty="0">
                    <a:highlight>
                      <a:srgbClr val="FFFF00"/>
                    </a:highlight>
                  </a:rPr>
                  <a:t> </a:t>
                </a:r>
                <a:r>
                  <a:rPr lang="en-US" sz="1800" dirty="0">
                    <a:highlight>
                      <a:srgbClr val="FFFF00"/>
                    </a:highlight>
                  </a:rPr>
                  <a:t>(</a:t>
                </a:r>
                <a:r>
                  <a:rPr lang="en-US" sz="1800" i="1" dirty="0">
                    <a:highlight>
                      <a:srgbClr val="FFFF00"/>
                    </a:highlight>
                  </a:rPr>
                  <a:t>s</a:t>
                </a:r>
                <a:r>
                  <a:rPr lang="en-US" sz="1800" baseline="-25000" dirty="0">
                    <a:highlight>
                      <a:srgbClr val="FFFF00"/>
                    </a:highlight>
                  </a:rPr>
                  <a:t>0</a:t>
                </a:r>
                <a:r>
                  <a:rPr lang="en-US" sz="1800" dirty="0">
                    <a:highlight>
                      <a:srgbClr val="FFFF00"/>
                    </a:highlight>
                  </a:rPr>
                  <a:t>)</a:t>
                </a:r>
                <a:endParaRPr lang="en-US" sz="1800" dirty="0">
                  <a:highlight>
                    <a:srgbClr val="FFFF00"/>
                  </a:highlight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while </a:t>
                </a:r>
                <a:r>
                  <a:rPr lang="en-US" sz="1800" i="1" dirty="0"/>
                  <a:t>Fringe ≠</a:t>
                </a:r>
                <a:r>
                  <a:rPr lang="en-US" sz="18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800" dirty="0"/>
                  <a:t>select a state </a:t>
                </a:r>
                <a:r>
                  <a:rPr lang="en-US" sz="1800" i="1" dirty="0"/>
                  <a:t>s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8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for all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Applicable(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and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</a:t>
                </a:r>
                <a:r>
                  <a:rPr lang="en-US" sz="1800" dirty="0" err="1"/>
                  <a:t>,</a:t>
                </a:r>
                <a:r>
                  <a:rPr lang="en-US" sz="1800" i="1" dirty="0" err="1"/>
                  <a:t>a</a:t>
                </a:r>
                <a:r>
                  <a:rPr lang="en-US" sz="18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if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 ∉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Envelope</a:t>
                </a:r>
                <a:r>
                  <a:rPr lang="en-US" sz="18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dirty="0"/>
                  <a:t>add 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</a:t>
                </a:r>
                <a:r>
                  <a:rPr lang="en-US" sz="1800" i="1" dirty="0"/>
                  <a:t> </a:t>
                </a:r>
                <a:r>
                  <a:rPr lang="en-US" sz="1800" dirty="0"/>
                  <a:t>to </a:t>
                </a:r>
                <a:r>
                  <a:rPr lang="en-US" sz="18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800" i="1" dirty="0"/>
                  <a:t>V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 ← </a:t>
                </a:r>
                <a:r>
                  <a:rPr lang="en-US" sz="1800" i="1" dirty="0"/>
                  <a:t>V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′)</a:t>
                </a:r>
                <a:endParaRPr lang="en-US" sz="18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  <a:cs typeface="Calibri"/>
                  </a:rPr>
                  <a:t>LAO-Update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return π</a:t>
                </a:r>
                <a:br>
                  <a:rPr lang="en-US" sz="1800" baseline="-25000" dirty="0"/>
                </a:br>
                <a:endParaRPr lang="en-US" sz="1800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800" dirty="0">
                    <a:latin typeface="Calibri"/>
                  </a:rPr>
                  <a:t>LAO-Update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800" i="1" dirty="0"/>
                  <a:t>Z </a:t>
                </a:r>
                <a:r>
                  <a:rPr lang="en-US" sz="1800" dirty="0"/>
                  <a:t>← {</a:t>
                </a:r>
                <a:r>
                  <a:rPr lang="en-US" sz="1800" i="1" dirty="0"/>
                  <a:t>s</a:t>
                </a:r>
                <a:r>
                  <a:rPr lang="en-US" sz="1800" dirty="0"/>
                  <a:t>}</a:t>
                </a:r>
                <a:r>
                  <a:rPr lang="en-US" sz="1800" baseline="-25000" dirty="0"/>
                  <a:t>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∪</a:t>
                </a:r>
                <a:r>
                  <a:rPr lang="en-US" sz="1800" baseline="-25000" dirty="0"/>
                  <a:t> </a:t>
                </a:r>
                <a:r>
                  <a:rPr lang="el-GR" sz="1800" dirty="0"/>
                  <a:t>{</a:t>
                </a:r>
                <a:r>
                  <a:rPr lang="el-GR" sz="1800" i="1" dirty="0"/>
                  <a:t>s</a:t>
                </a:r>
                <a:r>
                  <a:rPr lang="el-GR" sz="1800" dirty="0"/>
                  <a:t>′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:r>
                  <a:rPr lang="en-US" sz="1800" i="1" dirty="0"/>
                  <a:t>Envelope </a:t>
                </a:r>
                <a:r>
                  <a:rPr lang="el-GR" sz="1800" dirty="0"/>
                  <a:t>|</a:t>
                </a:r>
                <a:r>
                  <a:rPr lang="en-US" sz="1800" dirty="0"/>
                  <a:t> </a:t>
                </a:r>
                <a:r>
                  <a:rPr lang="el-GR" sz="1800" i="1" dirty="0"/>
                  <a:t>s</a:t>
                </a:r>
                <a:r>
                  <a:rPr lang="en-US" sz="1800" dirty="0"/>
                  <a:t>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 i="1"/>
                          <m:t>γ</m:t>
                        </m:r>
                      </m:e>
                    </m:acc>
                  </m:oMath>
                </a14:m>
                <a:r>
                  <a:rPr lang="el-GR" sz="1800" dirty="0"/>
                  <a:t>(</a:t>
                </a:r>
                <a:r>
                  <a:rPr lang="el-GR" sz="1800" i="1" dirty="0" err="1"/>
                  <a:t>s</a:t>
                </a:r>
                <a:r>
                  <a:rPr lang="el-GR" sz="1800" dirty="0" err="1"/>
                  <a:t>′,</a:t>
                </a:r>
                <a:r>
                  <a:rPr lang="el-GR" sz="1800" i="1" dirty="0" err="1"/>
                  <a:t>π</a:t>
                </a:r>
                <a:r>
                  <a:rPr lang="el-GR" sz="1800" dirty="0"/>
                  <a:t>)}</a:t>
                </a:r>
                <a:endParaRPr lang="en-US" sz="1800" dirty="0"/>
              </a:p>
              <a:p>
                <a:pPr marL="236538" lvl="2" indent="0">
                  <a:spcBef>
                    <a:spcPts val="200"/>
                  </a:spcBef>
                  <a:buNone/>
                </a:pPr>
                <a:r>
                  <a:rPr lang="en-US" sz="1800" dirty="0"/>
                  <a:t>loop until </a:t>
                </a:r>
                <a:r>
                  <a:rPr lang="en-US" sz="1800" i="1" dirty="0"/>
                  <a:t>r </a:t>
                </a:r>
                <a:r>
                  <a:rPr lang="en-US" sz="1800" dirty="0"/>
                  <a:t>≤ </a:t>
                </a:r>
                <a:r>
                  <a:rPr lang="en-US" sz="1800" i="1" dirty="0" err="1"/>
                  <a:t>η</a:t>
                </a:r>
                <a:r>
                  <a:rPr lang="en-US" sz="1800" dirty="0"/>
                  <a:t> or new states added to </a:t>
                </a:r>
                <a:r>
                  <a:rPr lang="en-US" sz="1800" i="1" dirty="0"/>
                  <a:t>Fringe</a:t>
                </a:r>
                <a:endParaRPr lang="en-US" sz="1800" dirty="0"/>
              </a:p>
              <a:p>
                <a:pPr marL="581025" lvl="3" indent="-115888">
                  <a:spcBef>
                    <a:spcPts val="200"/>
                  </a:spcBef>
                  <a:buNone/>
                </a:pPr>
                <a:r>
                  <a:rPr lang="en-US" sz="1800" i="1" dirty="0"/>
                  <a:t>r </a:t>
                </a:r>
                <a:r>
                  <a:rPr lang="en-US" sz="1800" dirty="0"/>
                  <a:t>← max{</a:t>
                </a:r>
                <a:r>
                  <a:rPr lang="en-US" sz="1800" dirty="0">
                    <a:latin typeface="Calibri"/>
                  </a:rPr>
                  <a:t>Bellman-Update</a:t>
                </a:r>
                <a:r>
                  <a:rPr lang="en-US" sz="1800" dirty="0"/>
                  <a:t>(</a:t>
                </a:r>
                <a:r>
                  <a:rPr lang="en-US" sz="1800" i="1" dirty="0"/>
                  <a:t>s</a:t>
                </a:r>
                <a:r>
                  <a:rPr lang="en-US" sz="1800" dirty="0"/>
                  <a:t>) | </a:t>
                </a:r>
                <a:r>
                  <a:rPr lang="en-US" sz="1800" i="1" dirty="0"/>
                  <a:t>s</a:t>
                </a:r>
                <a:r>
                  <a:rPr lang="en-US" sz="1800" i="1" baseline="-25000" dirty="0"/>
                  <a:t> </a:t>
                </a:r>
                <a:r>
                  <a:rPr lang="en-US" sz="1800" dirty="0"/>
                  <a:t>∈</a:t>
                </a:r>
                <a:r>
                  <a:rPr lang="en-US" sz="1800" baseline="-25000" dirty="0"/>
                  <a:t> </a:t>
                </a:r>
                <a:r>
                  <a:rPr lang="en-US" sz="1800" i="1" dirty="0"/>
                  <a:t>Z</a:t>
                </a:r>
                <a:r>
                  <a:rPr lang="en-US" sz="1800" dirty="0"/>
                  <a:t>}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46081" y="689315"/>
                <a:ext cx="6065041" cy="5931806"/>
              </a:xfrm>
              <a:blipFill>
                <a:blip r:embed="rId2"/>
                <a:stretch>
                  <a:fillRect l="-837" t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Freeform 31">
            <a:extLst>
              <a:ext uri="{FF2B5EF4-FFF2-40B4-BE49-F238E27FC236}">
                <a16:creationId xmlns:a16="http://schemas.microsoft.com/office/drawing/2014/main" id="{56B591F3-8CEB-8F4C-9CE0-07CFA1504B42}"/>
              </a:ext>
            </a:extLst>
          </p:cNvPr>
          <p:cNvSpPr>
            <a:spLocks noChangeAspect="1"/>
          </p:cNvSpPr>
          <p:nvPr/>
        </p:nvSpPr>
        <p:spPr bwMode="auto">
          <a:xfrm rot="4913726" flipV="1">
            <a:off x="3448894" y="2111498"/>
            <a:ext cx="624492" cy="288157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21324" y="90461"/>
            <a:ext cx="5510345" cy="538922"/>
          </a:xfrm>
        </p:spPr>
        <p:txBody>
          <a:bodyPr/>
          <a:lstStyle/>
          <a:p>
            <a:r>
              <a:rPr lang="en-US" dirty="0"/>
              <a:t>LAO*</a:t>
            </a:r>
          </a:p>
        </p:txBody>
      </p:sp>
      <p:sp>
        <p:nvSpPr>
          <p:cNvPr id="56" name="Freeform 31"/>
          <p:cNvSpPr>
            <a:spLocks/>
          </p:cNvSpPr>
          <p:nvPr/>
        </p:nvSpPr>
        <p:spPr bwMode="auto">
          <a:xfrm rot="2759306" flipH="1" flipV="1">
            <a:off x="3252704" y="4014782"/>
            <a:ext cx="286401" cy="107049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2344276" y="4185682"/>
            <a:ext cx="2973891" cy="35394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latin typeface="Times New Roman"/>
                <a:ea typeface="Times New Roman"/>
                <a:cs typeface="Times New Roman"/>
              </a:rPr>
              <a:t>All π-ancestors of </a:t>
            </a:r>
            <a:r>
              <a:rPr lang="en-US" sz="1700" i="1" dirty="0"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1700" dirty="0">
                <a:latin typeface="Times New Roman"/>
                <a:ea typeface="Times New Roman"/>
                <a:cs typeface="Times New Roman"/>
              </a:rPr>
              <a:t> in </a:t>
            </a:r>
            <a:r>
              <a:rPr lang="en-US" sz="1700" i="1" dirty="0">
                <a:latin typeface="Times New Roman"/>
                <a:ea typeface="Times New Roman"/>
                <a:cs typeface="Times New Roman"/>
              </a:rPr>
              <a:t>Envelope</a:t>
            </a:r>
            <a:endParaRPr lang="en-US" sz="1700" baseline="-250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24212" y="6180463"/>
            <a:ext cx="2733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Example: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V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) = 0 for all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Symbol" charset="2"/>
              </a:rPr>
              <a:t>s</a:t>
            </a:r>
          </a:p>
        </p:txBody>
      </p:sp>
      <p:sp>
        <p:nvSpPr>
          <p:cNvPr id="39" name="Freeform 31"/>
          <p:cNvSpPr>
            <a:spLocks/>
          </p:cNvSpPr>
          <p:nvPr/>
        </p:nvSpPr>
        <p:spPr bwMode="auto">
          <a:xfrm rot="12413600" flipV="1">
            <a:off x="322558" y="5466426"/>
            <a:ext cx="818218" cy="522417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44967" y="6037840"/>
            <a:ext cx="2779800" cy="35394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latin typeface="Times New Roman"/>
                <a:ea typeface="Times New Roman"/>
                <a:cs typeface="Times New Roman"/>
              </a:rPr>
              <a:t>Value iteration, restricted to </a:t>
            </a:r>
            <a:r>
              <a:rPr lang="en-US" sz="1700" i="1" dirty="0">
                <a:latin typeface="Times New Roman"/>
                <a:ea typeface="Times New Roman"/>
                <a:cs typeface="Times New Roman"/>
              </a:rPr>
              <a:t>Z</a:t>
            </a:r>
            <a:endParaRPr lang="en-US" sz="1700" baseline="-25000" dirty="0">
              <a:latin typeface="Calibri"/>
              <a:ea typeface="Times New Roman"/>
              <a:cs typeface="Times New Roman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E5288F-5132-CE41-8CB5-3CB3103D1DCC}"/>
              </a:ext>
            </a:extLst>
          </p:cNvPr>
          <p:cNvGrpSpPr>
            <a:grpSpLocks noChangeAspect="1"/>
          </p:cNvGrpSpPr>
          <p:nvPr/>
        </p:nvGrpSpPr>
        <p:grpSpPr>
          <a:xfrm>
            <a:off x="6775829" y="3086159"/>
            <a:ext cx="3964027" cy="2819859"/>
            <a:chOff x="3901728" y="433601"/>
            <a:chExt cx="5015872" cy="3568096"/>
          </a:xfrm>
        </p:grpSpPr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0564DEB-02BF-924E-887E-6ADD055DB957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05817" y="-61612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505C6952-1CA7-D74D-987C-682BFAAA6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4741" y="3262498"/>
              <a:ext cx="1062859" cy="700999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F8D92D7E-6EA5-F342-AFB6-258206069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405" y="108721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46A4AF08-BCC8-EA40-ABAF-648A28878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665" y="83070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46FA65E-D301-4849-962F-E5EF5495C7E8}"/>
                </a:ext>
              </a:extLst>
            </p:cNvPr>
            <p:cNvSpPr/>
            <p:nvPr/>
          </p:nvSpPr>
          <p:spPr bwMode="auto">
            <a:xfrm>
              <a:off x="6591961" y="99196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0CB8A811-C353-8146-A9D6-4FB813E01C1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331753" y="160717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B47919DB-7E4D-6C4F-8DAD-05B95EFC86A6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721774" y="92133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054FC677-8480-3744-8269-222B3A25F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21" y="142441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ED3B7322-51DA-3D4D-928C-0064A56F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976905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A4BC19C0-D66C-E448-AB5E-B2C5C9C47D67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031257" y="309872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Oval 11">
              <a:extLst>
                <a:ext uri="{FF2B5EF4-FFF2-40B4-BE49-F238E27FC236}">
                  <a16:creationId xmlns:a16="http://schemas.microsoft.com/office/drawing/2014/main" id="{A894BD56-B870-9F48-AE11-D2309D81A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2846" y="507152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52" name="Text Box 11">
              <a:extLst>
                <a:ext uri="{FF2B5EF4-FFF2-40B4-BE49-F238E27FC236}">
                  <a16:creationId xmlns:a16="http://schemas.microsoft.com/office/drawing/2014/main" id="{CC3B53A4-7451-4D46-8914-E13BFF94D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609" y="699940"/>
              <a:ext cx="551713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3" name="Text Box 11">
              <a:extLst>
                <a:ext uri="{FF2B5EF4-FFF2-40B4-BE49-F238E27FC236}">
                  <a16:creationId xmlns:a16="http://schemas.microsoft.com/office/drawing/2014/main" id="{80AE5051-CDDB-DC43-8A99-FA4CFA5E1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9577" y="1937472"/>
              <a:ext cx="847852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4" name="Text Box 11">
              <a:extLst>
                <a:ext uri="{FF2B5EF4-FFF2-40B4-BE49-F238E27FC236}">
                  <a16:creationId xmlns:a16="http://schemas.microsoft.com/office/drawing/2014/main" id="{5255D036-A425-0848-8612-D247AC43E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973" y="1929519"/>
              <a:ext cx="847852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5" name="Text Box 11">
              <a:extLst>
                <a:ext uri="{FF2B5EF4-FFF2-40B4-BE49-F238E27FC236}">
                  <a16:creationId xmlns:a16="http://schemas.microsoft.com/office/drawing/2014/main" id="{C87CE4ED-2ACD-9F47-BEC7-19906A0A2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7997" y="2864837"/>
              <a:ext cx="551713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8" name="Text Box 11">
              <a:extLst>
                <a:ext uri="{FF2B5EF4-FFF2-40B4-BE49-F238E27FC236}">
                  <a16:creationId xmlns:a16="http://schemas.microsoft.com/office/drawing/2014/main" id="{1C5AE68D-CF21-9B4C-9C74-49BBFF2CA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832" y="669957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59" name="Text Box 11">
              <a:extLst>
                <a:ext uri="{FF2B5EF4-FFF2-40B4-BE49-F238E27FC236}">
                  <a16:creationId xmlns:a16="http://schemas.microsoft.com/office/drawing/2014/main" id="{C0F989D1-543C-CA47-840E-A25CF973E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8623" y="118679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60" name="Text Box 11">
              <a:extLst>
                <a:ext uri="{FF2B5EF4-FFF2-40B4-BE49-F238E27FC236}">
                  <a16:creationId xmlns:a16="http://schemas.microsoft.com/office/drawing/2014/main" id="{002289EB-A6AB-CA44-ABA3-D3477CFF1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446" y="324661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1" name="Text Box 11">
              <a:extLst>
                <a:ext uri="{FF2B5EF4-FFF2-40B4-BE49-F238E27FC236}">
                  <a16:creationId xmlns:a16="http://schemas.microsoft.com/office/drawing/2014/main" id="{DDC3CC0A-A34D-4442-8FE8-030D5D2DC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568" y="3403641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2" name="Oval 12">
              <a:extLst>
                <a:ext uri="{FF2B5EF4-FFF2-40B4-BE49-F238E27FC236}">
                  <a16:creationId xmlns:a16="http://schemas.microsoft.com/office/drawing/2014/main" id="{7FC8CF59-82D9-9841-87F8-ECDCF1D4B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2796010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3" name="Text Box 13">
              <a:extLst>
                <a:ext uri="{FF2B5EF4-FFF2-40B4-BE49-F238E27FC236}">
                  <a16:creationId xmlns:a16="http://schemas.microsoft.com/office/drawing/2014/main" id="{634B1670-24CE-8E48-BC5A-9D2ECD8638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1728" y="3300698"/>
              <a:ext cx="782945" cy="700999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7A8806C1-4116-9E41-A19C-044E6E20367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26992" y="143138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64C936D1-DE8B-6248-89C9-4965E2422CED}"/>
                </a:ext>
              </a:extLst>
            </p:cNvPr>
            <p:cNvCxnSpPr>
              <a:stCxn id="62" idx="6"/>
              <a:endCxn id="62" idx="4"/>
            </p:cNvCxnSpPr>
            <p:nvPr/>
          </p:nvCxnSpPr>
          <p:spPr>
            <a:xfrm flipH="1">
              <a:off x="4853421" y="302461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4CA2C816-EF1F-9B41-991E-BFE061691D3F}"/>
                </a:ext>
              </a:extLst>
            </p:cNvPr>
            <p:cNvSpPr/>
            <p:nvPr/>
          </p:nvSpPr>
          <p:spPr bwMode="auto">
            <a:xfrm rot="356928">
              <a:off x="5090361" y="292890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77117627-06D3-FB40-8F04-829A4FA6DA12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067327" y="278576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E3F708AC-D2C1-5941-97F8-FEE29B27450C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724146" y="95929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066B32B8-A83B-4249-B26C-D09E9C126A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84153" y="154628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0" name="Oval 11">
              <a:extLst>
                <a:ext uri="{FF2B5EF4-FFF2-40B4-BE49-F238E27FC236}">
                  <a16:creationId xmlns:a16="http://schemas.microsoft.com/office/drawing/2014/main" id="{89A4DA76-615B-7448-8303-8475493A6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729" y="1143183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1" name="Oval 12">
              <a:extLst>
                <a:ext uri="{FF2B5EF4-FFF2-40B4-BE49-F238E27FC236}">
                  <a16:creationId xmlns:a16="http://schemas.microsoft.com/office/drawing/2014/main" id="{3C67EC92-5001-9E41-9D67-5B37E7D5F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3037" y="290521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id="{505197F5-5E40-9B42-92E6-823686AAC2ED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5949478" y="349273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75" name="Content Placeholder 4">
            <a:extLst>
              <a:ext uri="{FF2B5EF4-FFF2-40B4-BE49-F238E27FC236}">
                <a16:creationId xmlns:a16="http://schemas.microsoft.com/office/drawing/2014/main" id="{31F3FF64-6C76-C241-A643-F3ABC8D401E1}"/>
              </a:ext>
            </a:extLst>
          </p:cNvPr>
          <p:cNvSpPr txBox="1">
            <a:spLocks/>
          </p:cNvSpPr>
          <p:nvPr/>
        </p:nvSpPr>
        <p:spPr bwMode="auto">
          <a:xfrm>
            <a:off x="7047335" y="265472"/>
            <a:ext cx="4428179" cy="26286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349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Bellman-Update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cs typeface="Times New Roman"/>
              </a:rPr>
              <a:t>global </a:t>
            </a:r>
            <a:r>
              <a:rPr lang="en-US" sz="1800" i="1" dirty="0">
                <a:cs typeface="Times New Roman"/>
              </a:rPr>
              <a:t>V</a:t>
            </a:r>
            <a:r>
              <a:rPr lang="en-US" sz="1800" dirty="0">
                <a:cs typeface="Times New Roman"/>
              </a:rPr>
              <a:t>, π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endParaRPr lang="en-US" sz="1800" i="1" dirty="0">
              <a:latin typeface="Times New Roman" charset="0"/>
              <a:ea typeface="Times New Roman"/>
            </a:endParaRP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for every </a:t>
            </a:r>
            <a:r>
              <a:rPr lang="en-US" sz="1800" i="1" dirty="0">
                <a:latin typeface="Times New Roman" charset="0"/>
                <a:ea typeface="Times New Roman"/>
              </a:rPr>
              <a:t>a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  <a:sym typeface="Symbol" charset="0"/>
              </a:rPr>
              <a:t> 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Applicable(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 do</a:t>
            </a:r>
            <a:endParaRPr lang="en-US" sz="1800" dirty="0">
              <a:latin typeface="Times New Roman" charset="0"/>
              <a:ea typeface="Times New Roman"/>
            </a:endParaRPr>
          </a:p>
          <a:p>
            <a:pPr marL="449263" lvl="2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i="1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cost(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+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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sym typeface="Symbol" charset="0"/>
              </a:rPr>
              <a:t></a:t>
            </a:r>
            <a:r>
              <a:rPr lang="en-US" sz="1800" i="1" baseline="-25000" dirty="0">
                <a:latin typeface="Times New Roman" charset="0"/>
                <a:ea typeface="Times New Roman"/>
              </a:rPr>
              <a:t>S </a:t>
            </a:r>
            <a:r>
              <a:rPr lang="en-US" sz="1800" dirty="0" err="1">
                <a:latin typeface="Times New Roman" charset="0"/>
                <a:ea typeface="Times New Roman"/>
              </a:rPr>
              <a:t>Pr</a:t>
            </a:r>
            <a:r>
              <a:rPr lang="en-US" sz="1800" baseline="-25000" dirty="0">
                <a:latin typeface="Times New Roman" charset="0"/>
                <a:ea typeface="Times New Roman"/>
              </a:rPr>
              <a:t> 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  <a:sym typeface="Symbol" charset="0"/>
              </a:rPr>
              <a:t>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  <a:cs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i="1" dirty="0">
                <a:latin typeface="Times New Roman" charset="0"/>
                <a:ea typeface="Times New Roman"/>
              </a:rPr>
              <a:t>π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</a:t>
            </a:r>
            <a:r>
              <a:rPr lang="en-US" sz="1800" dirty="0"/>
              <a:t>←</a:t>
            </a:r>
            <a:r>
              <a:rPr lang="en-US" sz="1800" dirty="0">
                <a:latin typeface="Times New Roman" charset="0"/>
                <a:ea typeface="Times New Roman"/>
              </a:rPr>
              <a:t> </a:t>
            </a:r>
            <a:r>
              <a:rPr lang="en-US" sz="1800" dirty="0" err="1">
                <a:latin typeface="Times New Roman" charset="0"/>
                <a:ea typeface="Times New Roman"/>
              </a:rPr>
              <a:t>argmin</a:t>
            </a:r>
            <a:r>
              <a:rPr lang="en-US" sz="1800" i="1" baseline="-25000" dirty="0" err="1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  <a:sym typeface="Symbol" charset="0"/>
              </a:rPr>
              <a:t></a:t>
            </a:r>
            <a:r>
              <a:rPr lang="en-US" sz="1800" baseline="-25000" dirty="0" err="1">
                <a:latin typeface="Times New Roman" charset="0"/>
                <a:ea typeface="Times New Roman"/>
                <a:cs typeface="Times New Roman"/>
              </a:rPr>
              <a:t>Applicable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sz="1800" i="1" baseline="-25000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Times New Roman" charset="0"/>
                <a:ea typeface="Times New Roman"/>
                <a:cs typeface="Times New Roman"/>
              </a:rPr>
              <a:t>) </a:t>
            </a:r>
            <a:r>
              <a:rPr lang="en-US" sz="1800" i="1" dirty="0">
                <a:latin typeface="Times New Roman" charset="0"/>
                <a:ea typeface="Times New Roman"/>
              </a:rPr>
              <a:t>Q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 err="1">
                <a:latin typeface="Times New Roman" charset="0"/>
                <a:ea typeface="Times New Roman"/>
              </a:rPr>
              <a:t>s,a</a:t>
            </a:r>
            <a:r>
              <a:rPr lang="en-US" sz="1800" dirty="0">
                <a:latin typeface="Times New Roman" charset="0"/>
                <a:ea typeface="Times New Roman"/>
              </a:rPr>
              <a:t>)</a:t>
            </a:r>
          </a:p>
          <a:p>
            <a:pPr marL="233363" lvl="1" indent="0">
              <a:spcBef>
                <a:spcPts val="200"/>
              </a:spcBef>
              <a:buNone/>
            </a:pPr>
            <a:r>
              <a:rPr lang="en-US" sz="1800" dirty="0">
                <a:latin typeface="Times New Roman" charset="0"/>
                <a:ea typeface="Times New Roman"/>
              </a:rPr>
              <a:t>return </a:t>
            </a:r>
            <a:r>
              <a:rPr lang="en-US" sz="1800" i="1" dirty="0">
                <a:latin typeface="Times New Roman" charset="0"/>
                <a:ea typeface="Times New Roman"/>
              </a:rPr>
              <a:t>|V</a:t>
            </a:r>
            <a:r>
              <a:rPr lang="en-US" sz="1800" dirty="0">
                <a:latin typeface="Times New Roman" charset="0"/>
                <a:ea typeface="Times New Roman"/>
              </a:rPr>
              <a:t>(</a:t>
            </a:r>
            <a:r>
              <a:rPr lang="en-US" sz="1800" i="1" dirty="0">
                <a:latin typeface="Times New Roman" charset="0"/>
                <a:ea typeface="Times New Roman"/>
              </a:rPr>
              <a:t>s</a:t>
            </a:r>
            <a:r>
              <a:rPr lang="en-US" sz="1800" dirty="0">
                <a:latin typeface="Times New Roman" charset="0"/>
                <a:ea typeface="Times New Roman"/>
              </a:rPr>
              <a:t>) – </a:t>
            </a:r>
            <a:r>
              <a:rPr lang="en-US" sz="1800" i="1" dirty="0" err="1">
                <a:latin typeface="Times New Roman" charset="0"/>
                <a:ea typeface="Times New Roman"/>
              </a:rPr>
              <a:t>v</a:t>
            </a:r>
            <a:r>
              <a:rPr lang="en-US" sz="1800" baseline="-25000" dirty="0" err="1">
                <a:latin typeface="Times New Roman" charset="0"/>
                <a:ea typeface="Times New Roman"/>
              </a:rPr>
              <a:t>old</a:t>
            </a:r>
            <a:r>
              <a:rPr lang="en-US" sz="1800" dirty="0">
                <a:latin typeface="Times New Roman" charset="0"/>
                <a:ea typeface="Times New Roman"/>
              </a:rPr>
              <a:t>|</a:t>
            </a:r>
          </a:p>
        </p:txBody>
      </p:sp>
      <p:sp>
        <p:nvSpPr>
          <p:cNvPr id="76" name="Text Box 11">
            <a:extLst>
              <a:ext uri="{FF2B5EF4-FFF2-40B4-BE49-F238E27FC236}">
                <a16:creationId xmlns:a16="http://schemas.microsoft.com/office/drawing/2014/main" id="{A71848F0-7BB7-D448-9C3E-3D6DCBF91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441" y="2872110"/>
            <a:ext cx="1462110" cy="61555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latin typeface="Times New Roman"/>
                <a:ea typeface="Times New Roman"/>
                <a:cs typeface="Times New Roman"/>
              </a:rPr>
              <a:t>Same as </a:t>
            </a:r>
            <a:r>
              <a:rPr lang="en-US" sz="1700" dirty="0">
                <a:latin typeface="Calibri" panose="020F0502020204030204" pitchFamily="34" charset="0"/>
                <a:ea typeface="Times New Roman"/>
                <a:cs typeface="Times New Roman"/>
              </a:rPr>
              <a:t>AO*</a:t>
            </a:r>
            <a:r>
              <a:rPr lang="en-US" sz="1700" dirty="0">
                <a:latin typeface="Times New Roman"/>
                <a:ea typeface="Times New Roman"/>
                <a:cs typeface="Times New Roman"/>
              </a:rPr>
              <a:t> </a:t>
            </a:r>
            <a:br>
              <a:rPr lang="en-US" sz="1700" dirty="0">
                <a:latin typeface="Times New Roman"/>
                <a:ea typeface="Times New Roman"/>
                <a:cs typeface="Times New Roman"/>
              </a:rPr>
            </a:br>
            <a:r>
              <a:rPr lang="en-US" sz="1700" dirty="0">
                <a:latin typeface="Times New Roman"/>
                <a:ea typeface="Times New Roman"/>
                <a:cs typeface="Times New Roman"/>
              </a:rPr>
              <a:t>except here</a:t>
            </a:r>
            <a:endParaRPr lang="en-US" sz="1700" baseline="-25000" dirty="0">
              <a:latin typeface="Calibri" panose="020F0502020204030204" pitchFamily="34" charset="0"/>
              <a:ea typeface="Times New Roman"/>
              <a:cs typeface="Times New Roman"/>
            </a:endParaRPr>
          </a:p>
        </p:txBody>
      </p:sp>
      <p:sp>
        <p:nvSpPr>
          <p:cNvPr id="84" name="Freeform 31">
            <a:extLst>
              <a:ext uri="{FF2B5EF4-FFF2-40B4-BE49-F238E27FC236}">
                <a16:creationId xmlns:a16="http://schemas.microsoft.com/office/drawing/2014/main" id="{B5FC772E-C98C-0049-8434-6913A70E7800}"/>
              </a:ext>
            </a:extLst>
          </p:cNvPr>
          <p:cNvSpPr>
            <a:spLocks/>
          </p:cNvSpPr>
          <p:nvPr/>
        </p:nvSpPr>
        <p:spPr bwMode="auto">
          <a:xfrm rot="4481252" flipH="1" flipV="1">
            <a:off x="1923594" y="-219828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5" name="Text Box 11">
            <a:extLst>
              <a:ext uri="{FF2B5EF4-FFF2-40B4-BE49-F238E27FC236}">
                <a16:creationId xmlns:a16="http://schemas.microsoft.com/office/drawing/2014/main" id="{E41D23D9-4BA6-8F49-84E5-4931B166F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638" y="395668"/>
            <a:ext cx="1393330" cy="353943"/>
          </a:xfrm>
          <a:prstGeom prst="rect">
            <a:avLst/>
          </a:prstGeom>
          <a:solidFill>
            <a:srgbClr val="CFFAA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509587">
              <a:spcBef>
                <a:spcPts val="200"/>
              </a:spcBef>
            </a:pPr>
            <a:r>
              <a:rPr lang="en-US" sz="1700" dirty="0">
                <a:latin typeface="Times New Roman" panose="02020603050405020304" pitchFamily="18" charset="0"/>
              </a:rPr>
              <a:t>may be cyclic</a:t>
            </a:r>
          </a:p>
        </p:txBody>
      </p:sp>
    </p:spTree>
    <p:extLst>
      <p:ext uri="{BB962C8B-B14F-4D97-AF65-F5344CB8AC3E}">
        <p14:creationId xmlns:p14="http://schemas.microsoft.com/office/powerpoint/2010/main" val="4172844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2761725" y="115896"/>
            <a:ext cx="5299540" cy="47468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Example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0D625-E4FD-FC43-9DA6-90824FA30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9353" y="844626"/>
            <a:ext cx="4477187" cy="5619487"/>
          </a:xfrm>
        </p:spPr>
        <p:txBody>
          <a:bodyPr wrap="none" rIns="0">
            <a:spAutoFit/>
          </a:bodyPr>
          <a:lstStyle/>
          <a:p>
            <a:pPr>
              <a:spcBef>
                <a:spcPts val="400"/>
              </a:spcBef>
              <a:buFont typeface="Zapf Dingbats" charset="0"/>
              <a:buNone/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LAO*</a:t>
            </a:r>
            <a:r>
              <a:rPr lang="en-US" sz="1800" i="1" dirty="0">
                <a:latin typeface="Times New Roman" charset="0"/>
                <a:cs typeface="Times New Roman"/>
              </a:rPr>
              <a:t> iteration 1:</a:t>
            </a:r>
          </a:p>
          <a:p>
            <a:pPr lvl="1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select </a:t>
            </a:r>
            <a:r>
              <a:rPr lang="en-US" sz="1800" i="1" dirty="0"/>
              <a:t>s</a:t>
            </a:r>
            <a:r>
              <a:rPr lang="en-US" sz="1800" dirty="0"/>
              <a:t> = 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endParaRPr lang="en-US" sz="1800" i="1" dirty="0"/>
          </a:p>
          <a:p>
            <a:pPr lvl="1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Applicable(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{</a:t>
            </a:r>
            <a:r>
              <a:rPr lang="en-US" sz="1800" dirty="0">
                <a:latin typeface="Calibri" charset="0"/>
                <a:cs typeface="Times New Roman"/>
              </a:rPr>
              <a:t>m12, m14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}</a:t>
            </a:r>
          </a:p>
          <a:p>
            <a:pPr lvl="1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add </a:t>
            </a:r>
            <a:r>
              <a:rPr lang="en-US" sz="1800" dirty="0">
                <a:latin typeface="Calibri" charset="0"/>
                <a:cs typeface="Times New Roman"/>
              </a:rPr>
              <a:t>d2 </a:t>
            </a:r>
            <a:r>
              <a:rPr lang="en-US" sz="1800" dirty="0">
                <a:latin typeface="Times New Roman" charset="0"/>
                <a:cs typeface="Times New Roman"/>
              </a:rPr>
              <a:t>to </a:t>
            </a:r>
            <a:r>
              <a:rPr lang="en-US" sz="1800" i="1" dirty="0">
                <a:latin typeface="Times New Roman" charset="0"/>
                <a:cs typeface="Times New Roman"/>
              </a:rPr>
              <a:t>Envelope</a:t>
            </a:r>
            <a:r>
              <a:rPr lang="en-US" sz="1800" dirty="0">
                <a:latin typeface="Times New Roman" charset="0"/>
                <a:cs typeface="Times New Roman"/>
              </a:rPr>
              <a:t>; </a:t>
            </a: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d2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) ← 0</a:t>
            </a:r>
            <a:endParaRPr lang="en-US" sz="1800" dirty="0">
              <a:latin typeface="Times New Roman" charset="0"/>
              <a:cs typeface="Times New Roman"/>
            </a:endParaRPr>
          </a:p>
          <a:p>
            <a:pPr lvl="1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add </a:t>
            </a:r>
            <a:r>
              <a:rPr lang="en-US" sz="1800" dirty="0">
                <a:latin typeface="Calibri" charset="0"/>
                <a:cs typeface="Times New Roman"/>
              </a:rPr>
              <a:t>d4 </a:t>
            </a:r>
            <a:r>
              <a:rPr lang="en-US" sz="1800" dirty="0">
                <a:latin typeface="Times New Roman" charset="0"/>
                <a:cs typeface="Times New Roman"/>
              </a:rPr>
              <a:t>to </a:t>
            </a:r>
            <a:r>
              <a:rPr lang="en-US" sz="1800" i="1" dirty="0">
                <a:latin typeface="Times New Roman" charset="0"/>
                <a:cs typeface="Times New Roman"/>
              </a:rPr>
              <a:t>Envelope</a:t>
            </a:r>
            <a:r>
              <a:rPr lang="en-US" sz="1800" dirty="0">
                <a:latin typeface="Times New Roman" charset="0"/>
                <a:cs typeface="Times New Roman"/>
              </a:rPr>
              <a:t>; </a:t>
            </a: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) ← 0</a:t>
            </a:r>
            <a:endParaRPr lang="en-US" sz="1800" dirty="0">
              <a:latin typeface="Times New Roman" charset="0"/>
              <a:cs typeface="Times New Roman"/>
            </a:endParaRPr>
          </a:p>
          <a:p>
            <a:pPr lvl="1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  <a:cs typeface="Times New Roman"/>
              </a:rPr>
              <a:t>Call </a:t>
            </a:r>
            <a:r>
              <a:rPr lang="en-US" sz="1800" dirty="0">
                <a:latin typeface="Calibri" charset="0"/>
                <a:cs typeface="Times New Roman"/>
              </a:rPr>
              <a:t>LAO-Update(d1)</a:t>
            </a:r>
          </a:p>
          <a:p>
            <a:pPr marL="577851" lvl="1" indent="-236538">
              <a:spcBef>
                <a:spcPts val="400"/>
              </a:spcBef>
              <a:buNone/>
            </a:pPr>
            <a:r>
              <a:rPr lang="en-US" sz="1800" dirty="0">
                <a:latin typeface="Calibri" charset="0"/>
                <a:cs typeface="Times New Roman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π is empty, so</a:t>
            </a:r>
            <a:r>
              <a:rPr lang="en-US" sz="1800" i="1" dirty="0">
                <a:latin typeface="Times New Roman" charset="0"/>
                <a:cs typeface="Times New Roman"/>
              </a:rPr>
              <a:t> Z</a:t>
            </a:r>
            <a:r>
              <a:rPr lang="en-US" sz="1800" dirty="0">
                <a:latin typeface="Times New Roman" charset="0"/>
                <a:cs typeface="Times New Roman"/>
              </a:rPr>
              <a:t> = {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}</a:t>
            </a:r>
          </a:p>
          <a:p>
            <a:pPr marL="577851" lvl="1" indent="-236538">
              <a:spcBef>
                <a:spcPts val="400"/>
              </a:spcBef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	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LAO-Update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iteration 1</a:t>
            </a:r>
            <a:r>
              <a:rPr lang="en-US" sz="1800" i="1" dirty="0">
                <a:latin typeface="Times New Roman" charset="0"/>
                <a:cs typeface="Times New Roman"/>
              </a:rPr>
              <a:t>:</a:t>
            </a:r>
          </a:p>
          <a:p>
            <a:pPr marL="1089025" lvl="2" indent="-285750">
              <a:spcBef>
                <a:spcPts val="40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Call 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Bellman-update(d1):</a:t>
            </a:r>
          </a:p>
          <a:p>
            <a:pPr marL="1089025" lvl="2" indent="-285750">
              <a:spcBef>
                <a:spcPts val="400"/>
              </a:spcBef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	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is-IS" sz="1800" dirty="0">
                <a:latin typeface="Calibri" charset="0"/>
                <a:cs typeface="Times New Roman"/>
              </a:rPr>
              <a:t>m12</a:t>
            </a:r>
            <a:r>
              <a:rPr lang="en-US" sz="1800" dirty="0">
                <a:latin typeface="Times New Roman" charset="0"/>
                <a:cs typeface="Times New Roman"/>
              </a:rPr>
              <a:t>) = 100 + 0 = 100</a:t>
            </a:r>
          </a:p>
          <a:p>
            <a:pPr marL="1089025" lvl="2" indent="-285750">
              <a:spcBef>
                <a:spcPts val="400"/>
              </a:spcBef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	Q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,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r>
              <a:rPr lang="en-US" sz="1800" dirty="0">
                <a:latin typeface="Times New Roman" charset="0"/>
                <a:cs typeface="Times New Roman"/>
              </a:rPr>
              <a:t>) = 1 + (</a:t>
            </a:r>
            <a:r>
              <a:rPr lang="mr-IN" sz="1800" dirty="0">
                <a:latin typeface="Times New Roman" charset="0"/>
                <a:cs typeface="Times New Roman"/>
              </a:rPr>
              <a:t>½(0)</a:t>
            </a:r>
            <a:r>
              <a:rPr lang="en-US" sz="1800" dirty="0">
                <a:latin typeface="Times New Roman" charset="0"/>
                <a:cs typeface="Times New Roman"/>
              </a:rPr>
              <a:t> + </a:t>
            </a:r>
            <a:r>
              <a:rPr lang="mr-IN" sz="1800" dirty="0">
                <a:latin typeface="Times New Roman" charset="0"/>
                <a:cs typeface="Times New Roman"/>
              </a:rPr>
              <a:t>½(0)</a:t>
            </a:r>
            <a:r>
              <a:rPr lang="en-US" sz="1800" dirty="0">
                <a:latin typeface="Times New Roman" charset="0"/>
                <a:cs typeface="Times New Roman"/>
              </a:rPr>
              <a:t>) = 1</a:t>
            </a:r>
          </a:p>
          <a:p>
            <a:pPr marL="1089025" lvl="2" indent="-285750">
              <a:spcBef>
                <a:spcPts val="400"/>
              </a:spcBef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	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1; </a:t>
            </a:r>
            <a:r>
              <a:rPr lang="en-US" sz="1800" i="1" dirty="0">
                <a:latin typeface="Times New Roman" charset="0"/>
                <a:cs typeface="Times New Roman"/>
              </a:rPr>
              <a:t>π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</a:t>
            </a:r>
            <a:r>
              <a:rPr lang="en-US" sz="1800" dirty="0">
                <a:latin typeface="Calibri" charset="0"/>
                <a:cs typeface="Times New Roman"/>
              </a:rPr>
              <a:t>m14</a:t>
            </a:r>
            <a:endParaRPr lang="en-US" sz="1800" dirty="0">
              <a:latin typeface="Times New Roman" charset="0"/>
              <a:cs typeface="Times New Roman"/>
            </a:endParaRPr>
          </a:p>
          <a:p>
            <a:pPr marL="1089025" lvl="2" indent="-285750">
              <a:spcBef>
                <a:spcPts val="400"/>
              </a:spcBef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r</a:t>
            </a:r>
            <a:r>
              <a:rPr lang="en-US" sz="1800" dirty="0">
                <a:latin typeface="Times New Roman" charset="0"/>
                <a:cs typeface="Times New Roman"/>
              </a:rPr>
              <a:t> = </a:t>
            </a:r>
            <a:r>
              <a:rPr lang="en-US" sz="1800" i="1" dirty="0">
                <a:latin typeface="Times New Roman" charset="0"/>
                <a:cs typeface="Times New Roman"/>
              </a:rPr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– 0 = 1</a:t>
            </a:r>
            <a:endParaRPr lang="en-US" sz="1800" baseline="-25000" dirty="0">
              <a:latin typeface="Calibri" charset="0"/>
              <a:cs typeface="Times New Roman"/>
            </a:endParaRPr>
          </a:p>
          <a:p>
            <a:pPr marL="747713" lvl="1" indent="-285750">
              <a:spcBef>
                <a:spcPts val="400"/>
              </a:spcBef>
              <a:buNone/>
            </a:pPr>
            <a:r>
              <a:rPr lang="en-US" sz="1800" dirty="0"/>
              <a:t>  Keep iterating until </a:t>
            </a:r>
            <a:r>
              <a:rPr lang="en-US" sz="1800" i="1" dirty="0"/>
              <a:t>r</a:t>
            </a:r>
            <a:r>
              <a:rPr lang="en-US" sz="1800" dirty="0"/>
              <a:t> ≤ 0.2</a:t>
            </a:r>
          </a:p>
          <a:p>
            <a:pPr marL="1089025" lvl="2" indent="-285750">
              <a:spcBef>
                <a:spcPts val="400"/>
              </a:spcBef>
              <a:buNone/>
            </a:pPr>
            <a:r>
              <a:rPr lang="en-US" sz="1800" i="1" dirty="0"/>
              <a:t>V</a:t>
            </a:r>
            <a:r>
              <a:rPr lang="en-US" sz="1800" dirty="0">
                <a:latin typeface="Times New Roman" charset="0"/>
                <a:cs typeface="Times New Roman"/>
              </a:rPr>
              <a:t>(</a:t>
            </a:r>
            <a:r>
              <a:rPr lang="en-US" sz="1800" dirty="0">
                <a:latin typeface="Calibri" charset="0"/>
                <a:cs typeface="Times New Roman"/>
              </a:rPr>
              <a:t>d1</a:t>
            </a:r>
            <a:r>
              <a:rPr lang="en-US" sz="1800" dirty="0">
                <a:latin typeface="Times New Roman" charset="0"/>
                <a:cs typeface="Times New Roman"/>
              </a:rPr>
              <a:t>) = 1.875; </a:t>
            </a:r>
            <a:r>
              <a:rPr lang="en-US" sz="1800" i="1" dirty="0">
                <a:latin typeface="Times New Roman" charset="0"/>
                <a:cs typeface="Times New Roman"/>
              </a:rPr>
              <a:t>r</a:t>
            </a:r>
            <a:r>
              <a:rPr lang="en-US" sz="1800" dirty="0">
                <a:latin typeface="Times New Roman" charset="0"/>
                <a:cs typeface="Times New Roman"/>
              </a:rPr>
              <a:t> = 0.0625</a:t>
            </a:r>
          </a:p>
          <a:p>
            <a:pPr>
              <a:spcBef>
                <a:spcPts val="400"/>
              </a:spcBef>
              <a:buFont typeface="Zapf Dingbats" charset="0"/>
              <a:buNone/>
            </a:pPr>
            <a:r>
              <a:rPr lang="en-US" sz="1800" i="1" dirty="0">
                <a:latin typeface="Times New Roman" charset="0"/>
                <a:cs typeface="Times New Roman"/>
              </a:rPr>
              <a:t>    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LAO*</a:t>
            </a:r>
            <a:r>
              <a:rPr lang="en-US" sz="1800" i="1" dirty="0">
                <a:latin typeface="Times New Roman" charset="0"/>
                <a:cs typeface="Times New Roman"/>
              </a:rPr>
              <a:t> iteration 2:</a:t>
            </a:r>
          </a:p>
          <a:p>
            <a:pPr lvl="1">
              <a:spcBef>
                <a:spcPts val="40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Fringe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∅, </a:t>
            </a:r>
            <a:r>
              <a:rPr lang="en-US" sz="1800" dirty="0">
                <a:latin typeface="Times New Roman" charset="0"/>
                <a:cs typeface="Times New Roman"/>
              </a:rPr>
              <a:t>so return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π = {(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d1,m14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)}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928B4410-6D2D-1045-966A-58B0F1C3EE5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25506" y="26784"/>
                <a:ext cx="4938744" cy="6659595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</a:rPr>
                  <a:t>LAO</a:t>
                </a:r>
                <a:r>
                  <a:rPr lang="en-US" sz="1600" baseline="30000" dirty="0"/>
                  <a:t>∗</a:t>
                </a:r>
                <a:r>
                  <a:rPr lang="en-US" sz="1600" dirty="0"/>
                  <a:t> (Σ,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,</a:t>
                </a:r>
                <a:r>
                  <a:rPr lang="en-US" sz="1600" i="1" dirty="0"/>
                  <a:t>S</a:t>
                </a:r>
                <a:r>
                  <a:rPr lang="en-US" sz="1600" i="1" baseline="-25000" dirty="0"/>
                  <a:t>g</a:t>
                </a:r>
                <a:r>
                  <a:rPr lang="en-US" sz="1600" dirty="0"/>
                  <a:t>,</a:t>
                </a:r>
                <a:r>
                  <a:rPr lang="en-US" sz="1600" i="1" dirty="0"/>
                  <a:t>V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global </a:t>
                </a:r>
                <a:r>
                  <a:rPr lang="en-US" sz="1600" i="1" dirty="0"/>
                  <a:t>π </a:t>
                </a:r>
                <a:r>
                  <a:rPr lang="en-US" sz="1600" dirty="0"/>
                  <a:t>←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global </a:t>
                </a:r>
                <a:r>
                  <a:rPr lang="en-US" sz="1600" i="1" dirty="0"/>
                  <a:t>Envelope </a:t>
                </a:r>
                <a:r>
                  <a:rPr lang="en-US" sz="1600" dirty="0"/>
                  <a:t>← {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cs typeface="Times New Roman"/>
                  </a:rPr>
                  <a:t>global </a:t>
                </a:r>
                <a:r>
                  <a:rPr lang="en-US" sz="1600" i="1" dirty="0">
                    <a:cs typeface="Times New Roman"/>
                  </a:rPr>
                  <a:t>V</a:t>
                </a:r>
                <a:r>
                  <a:rPr lang="en-US" sz="1600" dirty="0">
                    <a:cs typeface="Times New Roman"/>
                  </a:rPr>
                  <a:t>; </a:t>
                </a:r>
                <a:r>
                  <a:rPr lang="en-US" sz="1600" baseline="-25000" dirty="0">
                    <a:cs typeface="Times New Roman"/>
                  </a:rPr>
                  <a:t> </a:t>
                </a:r>
                <a:r>
                  <a:rPr lang="en-US" sz="1600" i="1" dirty="0">
                    <a:cs typeface="Times New Roman"/>
                  </a:rPr>
                  <a:t>V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) ←</a:t>
                </a:r>
                <a:r>
                  <a:rPr lang="en-US" sz="1600" i="1" dirty="0">
                    <a:cs typeface="Times New Roman"/>
                  </a:rPr>
                  <a:t> V</a:t>
                </a:r>
                <a:r>
                  <a:rPr lang="en-US" sz="1600" baseline="-25000" dirty="0">
                    <a:cs typeface="Times New Roman"/>
                  </a:rPr>
                  <a:t>0</a:t>
                </a:r>
                <a:r>
                  <a:rPr lang="en-US" sz="1600" baseline="-25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)</a:t>
                </a:r>
                <a:endParaRPr lang="en-US" sz="1600" dirty="0"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while </a:t>
                </a:r>
                <a:r>
                  <a:rPr lang="en-US" sz="1600" i="1" dirty="0"/>
                  <a:t>Fringe ≠</a:t>
                </a:r>
                <a:r>
                  <a:rPr lang="en-US" sz="16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select a state </a:t>
                </a:r>
                <a:r>
                  <a:rPr lang="en-US" sz="1600" i="1" dirty="0"/>
                  <a:t>s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6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600" dirty="0"/>
                  <a:t>for all </a:t>
                </a:r>
                <a:r>
                  <a:rPr lang="en-US" sz="1600" i="1" dirty="0"/>
                  <a:t>a</a:t>
                </a:r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Applicable(</a:t>
                </a:r>
                <a:r>
                  <a:rPr lang="en-US" sz="1600" i="1" dirty="0"/>
                  <a:t>s</a:t>
                </a:r>
                <a:r>
                  <a:rPr lang="en-US" sz="1600" dirty="0"/>
                  <a:t>) and 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:r>
                  <a:rPr lang="en-US" sz="1600" dirty="0" err="1"/>
                  <a:t>γ</a:t>
                </a:r>
                <a:r>
                  <a:rPr lang="en-US" sz="1600" dirty="0"/>
                  <a:t>(</a:t>
                </a:r>
                <a:r>
                  <a:rPr lang="en-US" sz="1600" i="1" dirty="0" err="1"/>
                  <a:t>s</a:t>
                </a:r>
                <a:r>
                  <a:rPr lang="en-US" sz="1600" dirty="0" err="1"/>
                  <a:t>,</a:t>
                </a:r>
                <a:r>
                  <a:rPr lang="en-US" sz="1600" i="1" dirty="0" err="1"/>
                  <a:t>a</a:t>
                </a:r>
                <a:r>
                  <a:rPr lang="en-US" sz="16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600" dirty="0"/>
                  <a:t>if 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:r>
                  <a:rPr lang="en-US" sz="1600" dirty="0" err="1"/>
                  <a:t>γ</a:t>
                </a:r>
                <a:r>
                  <a:rPr lang="en-US" sz="1600" dirty="0"/>
                  <a:t>(</a:t>
                </a:r>
                <a:r>
                  <a:rPr lang="en-US" sz="1600" i="1" dirty="0" err="1"/>
                  <a:t>s</a:t>
                </a:r>
                <a:r>
                  <a:rPr lang="en-US" sz="1600" dirty="0" err="1"/>
                  <a:t>,</a:t>
                </a:r>
                <a:r>
                  <a:rPr lang="en-US" sz="1600" i="1" dirty="0" err="1"/>
                  <a:t>a</a:t>
                </a:r>
                <a:r>
                  <a:rPr lang="en-US" sz="1600" dirty="0"/>
                  <a:t>)</a:t>
                </a:r>
                <a:r>
                  <a:rPr lang="en-US" sz="1600" baseline="-25000" dirty="0"/>
                  <a:t> </a:t>
                </a:r>
                <a:r>
                  <a:rPr lang="en-US" sz="1600" dirty="0"/>
                  <a:t>∉</a:t>
                </a:r>
                <a:r>
                  <a:rPr lang="en-US" sz="1600" baseline="-25000" dirty="0"/>
                  <a:t> </a:t>
                </a:r>
                <a:r>
                  <a:rPr lang="en-US" sz="1600" i="1" dirty="0"/>
                  <a:t>Envelope</a:t>
                </a:r>
                <a:r>
                  <a:rPr lang="en-US" sz="16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600" dirty="0"/>
                  <a:t>add 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</a:t>
                </a:r>
                <a:r>
                  <a:rPr lang="en-US" sz="1600" i="1" dirty="0"/>
                  <a:t> </a:t>
                </a:r>
                <a:r>
                  <a:rPr lang="en-US" sz="1600" dirty="0"/>
                  <a:t>to </a:t>
                </a:r>
                <a:r>
                  <a:rPr lang="en-US" sz="16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600" i="1" dirty="0"/>
                  <a:t>V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′) ← </a:t>
                </a:r>
                <a:r>
                  <a:rPr lang="en-US" sz="1600" i="1" dirty="0"/>
                  <a:t>V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′)</a:t>
                </a:r>
                <a:endParaRPr lang="en-US" sz="16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  <a:cs typeface="Calibri"/>
                  </a:rPr>
                  <a:t>LAO-Update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600" dirty="0"/>
                  <a:t>return π</a:t>
                </a:r>
                <a:endParaRPr lang="en-US" sz="1600" baseline="-25000" dirty="0"/>
              </a:p>
              <a:p>
                <a:pPr marL="227013" lvl="2" indent="0">
                  <a:spcBef>
                    <a:spcPts val="0"/>
                  </a:spcBef>
                  <a:buNone/>
                </a:pPr>
                <a:endParaRPr lang="en-US" sz="1600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</a:rPr>
                  <a:t>LAO-Update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i="1" dirty="0"/>
                  <a:t>Z </a:t>
                </a:r>
                <a:r>
                  <a:rPr lang="en-US" sz="1600" dirty="0"/>
                  <a:t>← {</a:t>
                </a:r>
                <a:r>
                  <a:rPr lang="en-US" sz="1600" i="1" dirty="0"/>
                  <a:t>s</a:t>
                </a:r>
                <a:r>
                  <a:rPr lang="en-US" sz="1600" dirty="0"/>
                  <a:t>}</a:t>
                </a:r>
                <a:r>
                  <a:rPr lang="en-US" sz="1600" baseline="-250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∪</a:t>
                </a:r>
                <a:r>
                  <a:rPr lang="en-US" sz="1600" baseline="-25000" dirty="0"/>
                  <a:t> </a:t>
                </a:r>
                <a:r>
                  <a:rPr lang="el-GR" sz="1600" dirty="0"/>
                  <a:t>{</a:t>
                </a:r>
                <a:r>
                  <a:rPr lang="el-GR" sz="1600" i="1" dirty="0"/>
                  <a:t>s</a:t>
                </a:r>
                <a:r>
                  <a:rPr lang="el-GR" sz="1600" dirty="0"/>
                  <a:t>′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:r>
                  <a:rPr lang="en-US" sz="1600" i="1" dirty="0"/>
                  <a:t>Envelope </a:t>
                </a:r>
                <a:r>
                  <a:rPr lang="el-GR" sz="1600" dirty="0"/>
                  <a:t>|</a:t>
                </a:r>
                <a:r>
                  <a:rPr lang="en-US" sz="1600" dirty="0"/>
                  <a:t> </a:t>
                </a:r>
                <a:r>
                  <a:rPr lang="el-GR" sz="1600" i="1" dirty="0"/>
                  <a:t>s</a:t>
                </a:r>
                <a:r>
                  <a:rPr lang="en-US" sz="1600" dirty="0"/>
                  <a:t>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i="1"/>
                          <m:t>γ</m:t>
                        </m:r>
                      </m:e>
                    </m:acc>
                  </m:oMath>
                </a14:m>
                <a:r>
                  <a:rPr lang="el-GR" sz="1600" dirty="0"/>
                  <a:t>(</a:t>
                </a:r>
                <a:r>
                  <a:rPr lang="el-GR" sz="1600" i="1" dirty="0" err="1"/>
                  <a:t>s</a:t>
                </a:r>
                <a:r>
                  <a:rPr lang="el-GR" sz="1600" dirty="0" err="1"/>
                  <a:t>′,</a:t>
                </a:r>
                <a:r>
                  <a:rPr lang="el-GR" sz="1600" i="1" dirty="0" err="1"/>
                  <a:t>π</a:t>
                </a:r>
                <a:r>
                  <a:rPr lang="el-GR" sz="1600" dirty="0"/>
                  <a:t>)}</a:t>
                </a:r>
                <a:endParaRPr lang="en-US" sz="1600" dirty="0"/>
              </a:p>
              <a:p>
                <a:pPr marL="236538" lvl="2" indent="0">
                  <a:spcBef>
                    <a:spcPts val="200"/>
                  </a:spcBef>
                  <a:buNone/>
                </a:pPr>
                <a:r>
                  <a:rPr lang="en-US" sz="1600" dirty="0"/>
                  <a:t>loop until </a:t>
                </a:r>
                <a:r>
                  <a:rPr lang="en-US" sz="1600" i="1" dirty="0"/>
                  <a:t>r </a:t>
                </a:r>
                <a:r>
                  <a:rPr lang="en-US" sz="1600" dirty="0"/>
                  <a:t>≤ </a:t>
                </a:r>
                <a:r>
                  <a:rPr lang="en-US" sz="1600" i="1" dirty="0" err="1"/>
                  <a:t>η</a:t>
                </a:r>
                <a:r>
                  <a:rPr lang="en-US" sz="1600" dirty="0"/>
                  <a:t> or new states added to </a:t>
                </a:r>
                <a:r>
                  <a:rPr lang="en-US" sz="1600" i="1" dirty="0"/>
                  <a:t>Fringe</a:t>
                </a:r>
                <a:endParaRPr lang="en-US" sz="1600" dirty="0"/>
              </a:p>
              <a:p>
                <a:pPr marL="581025" lvl="3" indent="-115888">
                  <a:spcBef>
                    <a:spcPts val="200"/>
                  </a:spcBef>
                  <a:buNone/>
                </a:pPr>
                <a:r>
                  <a:rPr lang="en-US" sz="1600" i="1" dirty="0"/>
                  <a:t>r </a:t>
                </a:r>
                <a:r>
                  <a:rPr lang="en-US" sz="1600" dirty="0"/>
                  <a:t>← max{</a:t>
                </a:r>
                <a:r>
                  <a:rPr lang="en-US" sz="1600" dirty="0">
                    <a:latin typeface="Calibri"/>
                  </a:rPr>
                  <a:t>Bellman-Update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 | </a:t>
                </a:r>
                <a:r>
                  <a:rPr lang="en-US" sz="1600" i="1" dirty="0"/>
                  <a:t>s</a:t>
                </a:r>
                <a:r>
                  <a:rPr lang="en-US" sz="1600" i="1" baseline="-25000" dirty="0"/>
                  <a:t> </a:t>
                </a:r>
                <a:r>
                  <a:rPr lang="en-US" sz="1600" dirty="0"/>
                  <a:t>∈</a:t>
                </a:r>
                <a:r>
                  <a:rPr lang="en-US" sz="1600" baseline="-25000" dirty="0"/>
                  <a:t> </a:t>
                </a:r>
                <a:r>
                  <a:rPr lang="en-US" sz="1600" i="1" dirty="0"/>
                  <a:t>Z</a:t>
                </a:r>
                <a:r>
                  <a:rPr lang="en-US" sz="1600" dirty="0"/>
                  <a:t>}</a:t>
                </a:r>
              </a:p>
              <a:p>
                <a:pPr marL="581025" lvl="3" indent="-115888">
                  <a:spcBef>
                    <a:spcPts val="0"/>
                  </a:spcBef>
                  <a:buNone/>
                </a:pPr>
                <a:endParaRPr lang="en-US" sz="1600" baseline="-25000" dirty="0"/>
              </a:p>
              <a:p>
                <a:pPr marL="6349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</a:rPr>
                  <a:t>Bellman-Update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cs typeface="Times New Roman"/>
                  </a:rPr>
                  <a:t>global </a:t>
                </a:r>
                <a:r>
                  <a:rPr lang="en-US" sz="1600" i="1" dirty="0">
                    <a:cs typeface="Times New Roman"/>
                  </a:rPr>
                  <a:t>V</a:t>
                </a:r>
                <a:r>
                  <a:rPr lang="en-US" sz="1600" dirty="0">
                    <a:cs typeface="Times New Roman"/>
                  </a:rPr>
                  <a:t>, π;  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v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</a:rPr>
                  <a:t>old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/>
                  <a:t>←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  <a:endParaRPr lang="en-US" sz="1600" i="1" dirty="0">
                  <a:latin typeface="Times New Roman" charset="0"/>
                  <a:ea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Times New Roman" charset="0"/>
                    <a:ea typeface="Times New Roman"/>
                  </a:rPr>
                  <a:t>for every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  <a:sym typeface="Symbol" charset="0"/>
                  </a:rPr>
                  <a:t> 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Applicable(</a:t>
                </a:r>
                <a:r>
                  <a:rPr lang="en-US" sz="1600" i="1" dirty="0">
                    <a:latin typeface="Times New Roman" charset="0"/>
                    <a:ea typeface="Times New Roman"/>
                    <a:cs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) do</a:t>
                </a:r>
                <a:endParaRPr lang="en-US" sz="1600" dirty="0">
                  <a:latin typeface="Times New Roman" charset="0"/>
                  <a:ea typeface="Times New Roman"/>
                </a:endParaRPr>
              </a:p>
              <a:p>
                <a:pPr marL="449263" lvl="2" indent="0">
                  <a:spcBef>
                    <a:spcPts val="200"/>
                  </a:spcBef>
                  <a:buNone/>
                </a:pPr>
                <a:r>
                  <a:rPr lang="en-US" sz="1600" i="1" dirty="0">
                    <a:latin typeface="Times New Roman" charset="0"/>
                    <a:ea typeface="Times New Roman"/>
                  </a:rPr>
                  <a:t>Q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/>
                  <a:t>←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cost(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+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</a:t>
                </a:r>
                <a:r>
                  <a:rPr lang="en-US" sz="1600" i="1" baseline="-25000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sym typeface="Symbol" charset="0"/>
                  </a:rPr>
                  <a:t></a:t>
                </a:r>
                <a:r>
                  <a:rPr lang="en-US" sz="1600" i="1" baseline="-25000" dirty="0">
                    <a:latin typeface="Times New Roman" charset="0"/>
                    <a:ea typeface="Times New Roman"/>
                  </a:rPr>
                  <a:t>S </a:t>
                </a:r>
                <a:r>
                  <a:rPr lang="en-US" sz="1600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sz="1600" baseline="-250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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|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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i="1" dirty="0">
                    <a:latin typeface="Times New Roman" charset="0"/>
                    <a:ea typeface="Times New Roman"/>
                  </a:rPr>
                  <a:t>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dirty="0"/>
                  <a:t>←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 err="1">
                    <a:latin typeface="Times New Roman" charset="0"/>
                    <a:ea typeface="Times New Roman"/>
                  </a:rPr>
                  <a:t>min</a:t>
                </a:r>
                <a:r>
                  <a:rPr lang="en-US" sz="1600" i="1" baseline="-25000" dirty="0" err="1">
                    <a:latin typeface="Times New Roman" charset="0"/>
                    <a:ea typeface="Times New Roman"/>
                    <a:cs typeface="Times New Roman"/>
                  </a:rPr>
                  <a:t>a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  <a:sym typeface="Symbol" charset="0"/>
                  </a:rPr>
                  <a:t>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</a:rPr>
                  <a:t>Applicable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(</a:t>
                </a:r>
                <a:r>
                  <a:rPr lang="en-US" sz="1600" i="1" baseline="-25000" dirty="0">
                    <a:latin typeface="Times New Roman" charset="0"/>
                    <a:ea typeface="Times New Roman"/>
                    <a:cs typeface="Times New Roman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  <a:cs typeface="Times New Roman"/>
                  </a:rPr>
                  <a:t>Q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(</a:t>
                </a:r>
                <a:r>
                  <a:rPr lang="en-US" sz="1600" i="1" dirty="0" err="1">
                    <a:latin typeface="Times New Roman" charset="0"/>
                    <a:ea typeface="Times New Roman"/>
                    <a:cs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i="1" dirty="0">
                    <a:latin typeface="Times New Roman" charset="0"/>
                    <a:ea typeface="Times New Roman"/>
                  </a:rPr>
                  <a:t>π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dirty="0"/>
                  <a:t>←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 err="1">
                    <a:latin typeface="Times New Roman" charset="0"/>
                    <a:ea typeface="Times New Roman"/>
                  </a:rPr>
                  <a:t>argmin</a:t>
                </a:r>
                <a:r>
                  <a:rPr lang="en-US" sz="1600" i="1" baseline="-25000" dirty="0" err="1">
                    <a:latin typeface="Times New Roman" charset="0"/>
                    <a:ea typeface="Times New Roman"/>
                    <a:cs typeface="Times New Roman"/>
                  </a:rPr>
                  <a:t>a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  <a:sym typeface="Symbol" charset="0"/>
                  </a:rPr>
                  <a:t>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</a:rPr>
                  <a:t>Applicable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(</a:t>
                </a:r>
                <a:r>
                  <a:rPr lang="en-US" sz="1600" i="1" baseline="-25000" dirty="0">
                    <a:latin typeface="Times New Roman" charset="0"/>
                    <a:ea typeface="Times New Roman"/>
                    <a:cs typeface="Times New Roman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Q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Times New Roman" charset="0"/>
                    <a:ea typeface="Times New Roman"/>
                  </a:rPr>
                  <a:t>return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|V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– 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v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</a:rPr>
                  <a:t>old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|</a:t>
                </a: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928B4410-6D2D-1045-966A-58B0F1C3EE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5506" y="26784"/>
                <a:ext cx="4938744" cy="6659595"/>
              </a:xfrm>
              <a:blipFill>
                <a:blip r:embed="rId3"/>
                <a:stretch>
                  <a:fillRect l="-513" t="-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3D34CB0C-245B-D149-B8FC-3027D0583084}"/>
              </a:ext>
            </a:extLst>
          </p:cNvPr>
          <p:cNvSpPr/>
          <p:nvPr/>
        </p:nvSpPr>
        <p:spPr>
          <a:xfrm>
            <a:off x="10097656" y="134264"/>
            <a:ext cx="1786732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/>
              </a:rPr>
              <a:t>Envelope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 = {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}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/>
              </a:rPr>
              <a:t>π = ∅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074836-93DF-754B-902A-844F67A61B30}"/>
              </a:ext>
            </a:extLst>
          </p:cNvPr>
          <p:cNvGrpSpPr>
            <a:grpSpLocks noChangeAspect="1"/>
          </p:cNvGrpSpPr>
          <p:nvPr/>
        </p:nvGrpSpPr>
        <p:grpSpPr>
          <a:xfrm>
            <a:off x="3865072" y="932271"/>
            <a:ext cx="3694866" cy="2916974"/>
            <a:chOff x="3724756" y="433601"/>
            <a:chExt cx="4675290" cy="3690980"/>
          </a:xfrm>
        </p:grpSpPr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F535C747-0154-334D-A91C-B578A0411232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05817" y="-61612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8D1F93F5-F341-FE47-B89D-155A09A33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9368" y="3423582"/>
              <a:ext cx="989837" cy="700999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47A3E5E-067E-B448-B83A-C2727702F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405" y="108721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4F3700E3-8424-B442-A5E3-8750839BC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665" y="83070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4189EAFD-2C3E-4E47-8BA6-F46C2854EC7F}"/>
                </a:ext>
              </a:extLst>
            </p:cNvPr>
            <p:cNvSpPr/>
            <p:nvPr/>
          </p:nvSpPr>
          <p:spPr bwMode="auto">
            <a:xfrm>
              <a:off x="6591961" y="99196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42EB7FD5-2B8D-E54D-BB93-A7E53F3E79E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331753" y="160717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F65DC5-D14D-5740-8388-0C34F3752C82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721774" y="92133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C6ACA503-1CA0-134B-9454-F359BCDFB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21" y="142441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Oval 11">
              <a:extLst>
                <a:ext uri="{FF2B5EF4-FFF2-40B4-BE49-F238E27FC236}">
                  <a16:creationId xmlns:a16="http://schemas.microsoft.com/office/drawing/2014/main" id="{49B7C0DF-87F1-2445-956E-D17E53000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976905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814FEE01-0295-B142-A824-E54AE257C45E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031257" y="309872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Oval 11">
              <a:extLst>
                <a:ext uri="{FF2B5EF4-FFF2-40B4-BE49-F238E27FC236}">
                  <a16:creationId xmlns:a16="http://schemas.microsoft.com/office/drawing/2014/main" id="{BD9E4651-BE22-9E44-A404-BF29D4212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2846" y="507152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55" name="Text Box 11">
              <a:extLst>
                <a:ext uri="{FF2B5EF4-FFF2-40B4-BE49-F238E27FC236}">
                  <a16:creationId xmlns:a16="http://schemas.microsoft.com/office/drawing/2014/main" id="{C2E9EC40-09BA-994F-85E2-E149DC605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609" y="699940"/>
              <a:ext cx="551713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83FEF22B-CDB7-0042-BFFE-BDF24F09B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9577" y="1937472"/>
              <a:ext cx="847852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B9D8F4CB-1737-4A44-AF0F-28C30F0B9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973" y="1929519"/>
              <a:ext cx="847852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8" name="Text Box 11">
              <a:extLst>
                <a:ext uri="{FF2B5EF4-FFF2-40B4-BE49-F238E27FC236}">
                  <a16:creationId xmlns:a16="http://schemas.microsoft.com/office/drawing/2014/main" id="{87717E26-B47A-D740-9654-B6B9A8CFF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7997" y="2864837"/>
              <a:ext cx="551713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9" name="Text Box 11">
              <a:extLst>
                <a:ext uri="{FF2B5EF4-FFF2-40B4-BE49-F238E27FC236}">
                  <a16:creationId xmlns:a16="http://schemas.microsoft.com/office/drawing/2014/main" id="{DC59C5A4-C129-C646-B0CB-E962C837C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832" y="669957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60" name="Text Box 11">
              <a:extLst>
                <a:ext uri="{FF2B5EF4-FFF2-40B4-BE49-F238E27FC236}">
                  <a16:creationId xmlns:a16="http://schemas.microsoft.com/office/drawing/2014/main" id="{F38E64C3-A142-7742-8592-42154AC01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8623" y="118679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61" name="Text Box 11">
              <a:extLst>
                <a:ext uri="{FF2B5EF4-FFF2-40B4-BE49-F238E27FC236}">
                  <a16:creationId xmlns:a16="http://schemas.microsoft.com/office/drawing/2014/main" id="{582DB919-1949-C940-AD1B-863BA0CD5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446" y="324661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2" name="Text Box 11">
              <a:extLst>
                <a:ext uri="{FF2B5EF4-FFF2-40B4-BE49-F238E27FC236}">
                  <a16:creationId xmlns:a16="http://schemas.microsoft.com/office/drawing/2014/main" id="{46DE7E96-FBB8-474B-AD4B-6D974E44A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568" y="3403641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3" name="Oval 12">
              <a:extLst>
                <a:ext uri="{FF2B5EF4-FFF2-40B4-BE49-F238E27FC236}">
                  <a16:creationId xmlns:a16="http://schemas.microsoft.com/office/drawing/2014/main" id="{350AE7DF-858C-3B42-81AE-E04C8A720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2796010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5" name="Text Box 13">
              <a:extLst>
                <a:ext uri="{FF2B5EF4-FFF2-40B4-BE49-F238E27FC236}">
                  <a16:creationId xmlns:a16="http://schemas.microsoft.com/office/drawing/2014/main" id="{5C98AAE9-D823-7346-8EC0-05A0AE770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4756" y="2859316"/>
              <a:ext cx="782945" cy="700999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C5832B03-F16F-D643-B419-FD804FB3695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26992" y="143138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97" name="Curved Connector 96">
              <a:extLst>
                <a:ext uri="{FF2B5EF4-FFF2-40B4-BE49-F238E27FC236}">
                  <a16:creationId xmlns:a16="http://schemas.microsoft.com/office/drawing/2014/main" id="{762D693E-40A6-6A42-94BC-72FB5DB5B095}"/>
                </a:ext>
              </a:extLst>
            </p:cNvPr>
            <p:cNvCxnSpPr>
              <a:stCxn id="63" idx="6"/>
              <a:endCxn id="63" idx="4"/>
            </p:cNvCxnSpPr>
            <p:nvPr/>
          </p:nvCxnSpPr>
          <p:spPr>
            <a:xfrm flipH="1">
              <a:off x="4853421" y="302461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1367F89A-2B5E-054E-A4E1-6B268B410453}"/>
                </a:ext>
              </a:extLst>
            </p:cNvPr>
            <p:cNvSpPr/>
            <p:nvPr/>
          </p:nvSpPr>
          <p:spPr bwMode="auto">
            <a:xfrm rot="356928">
              <a:off x="5090361" y="292890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9" name="Freeform 18">
              <a:extLst>
                <a:ext uri="{FF2B5EF4-FFF2-40B4-BE49-F238E27FC236}">
                  <a16:creationId xmlns:a16="http://schemas.microsoft.com/office/drawing/2014/main" id="{CD72FE61-4095-6A4C-84E2-444627848234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067327" y="278576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DA278362-0047-5D43-AAE0-7DC9E30AC467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724146" y="95929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1" name="Freeform 40">
              <a:extLst>
                <a:ext uri="{FF2B5EF4-FFF2-40B4-BE49-F238E27FC236}">
                  <a16:creationId xmlns:a16="http://schemas.microsoft.com/office/drawing/2014/main" id="{A785A938-77E8-7748-A1DE-BC859D6BC9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84153" y="154628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2" name="Oval 11">
              <a:extLst>
                <a:ext uri="{FF2B5EF4-FFF2-40B4-BE49-F238E27FC236}">
                  <a16:creationId xmlns:a16="http://schemas.microsoft.com/office/drawing/2014/main" id="{7226F361-1BA3-DC4D-8C3D-C06C49A71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729" y="1143183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03" name="Oval 12">
              <a:extLst>
                <a:ext uri="{FF2B5EF4-FFF2-40B4-BE49-F238E27FC236}">
                  <a16:creationId xmlns:a16="http://schemas.microsoft.com/office/drawing/2014/main" id="{DAC53144-88AC-874C-9207-B2B0907E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3037" y="290521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73FF92AE-9BB2-BC4E-8FED-B9B1D74B9F04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5949478" y="349273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D0A278-ECC6-D447-A2FB-35EA088322C6}"/>
              </a:ext>
            </a:extLst>
          </p:cNvPr>
          <p:cNvGrpSpPr/>
          <p:nvPr/>
        </p:nvGrpSpPr>
        <p:grpSpPr>
          <a:xfrm>
            <a:off x="3855240" y="4183538"/>
            <a:ext cx="4033304" cy="2675779"/>
            <a:chOff x="3733276" y="4081828"/>
            <a:chExt cx="4033304" cy="2675779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3733276" y="4081828"/>
              <a:ext cx="4033304" cy="2624216"/>
              <a:chOff x="3722217" y="433601"/>
              <a:chExt cx="5103531" cy="3320539"/>
            </a:xfrm>
          </p:grpSpPr>
          <p:sp>
            <p:nvSpPr>
              <p:cNvPr id="65" name="Freeform 31"/>
              <p:cNvSpPr>
                <a:spLocks/>
              </p:cNvSpPr>
              <p:nvPr/>
            </p:nvSpPr>
            <p:spPr bwMode="auto">
              <a:xfrm rot="4200000" flipH="1" flipV="1">
                <a:off x="6105817" y="-616125"/>
                <a:ext cx="774470" cy="2873922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6" name="Text Box 11"/>
              <p:cNvSpPr txBox="1">
                <a:spLocks noChangeArrowheads="1"/>
              </p:cNvSpPr>
              <p:nvPr/>
            </p:nvSpPr>
            <p:spPr bwMode="auto">
              <a:xfrm>
                <a:off x="7835911" y="2880394"/>
                <a:ext cx="989837" cy="700999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br>
                  <a:rPr lang="en-US" sz="1800" dirty="0">
                    <a:latin typeface="Calibri"/>
                    <a:ea typeface="Times New Roman"/>
                    <a:cs typeface="Times New Roman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800" dirty="0">
                    <a:latin typeface="Times New Roman" charset="0"/>
                    <a:ea typeface="Times New Roman"/>
                    <a:sym typeface="Symbol" charset="0"/>
                  </a:rPr>
                  <a:t>={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8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4777405" y="1087210"/>
                <a:ext cx="2527300" cy="179387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6144665" y="830703"/>
                <a:ext cx="1804530" cy="260031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9" name="Arc 68"/>
              <p:cNvSpPr/>
              <p:nvPr/>
            </p:nvSpPr>
            <p:spPr bwMode="auto">
              <a:xfrm>
                <a:off x="6591961" y="991960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 rot="10800000" flipH="1">
                <a:off x="7331753" y="160717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1" name="Freeform 31"/>
              <p:cNvSpPr>
                <a:spLocks/>
              </p:cNvSpPr>
              <p:nvPr/>
            </p:nvSpPr>
            <p:spPr bwMode="auto">
              <a:xfrm rot="462874" flipH="1" flipV="1">
                <a:off x="7721774" y="921335"/>
                <a:ext cx="235969" cy="203634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4561321" y="1424410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25400" cmpd="sng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3" name="Oval 11"/>
              <p:cNvSpPr>
                <a:spLocks noChangeArrowheads="1"/>
              </p:cNvSpPr>
              <p:nvPr/>
            </p:nvSpPr>
            <p:spPr bwMode="auto">
              <a:xfrm>
                <a:off x="4624821" y="97690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4" name="Freeform 18"/>
              <p:cNvSpPr>
                <a:spLocks/>
              </p:cNvSpPr>
              <p:nvPr/>
            </p:nvSpPr>
            <p:spPr bwMode="auto">
              <a:xfrm rot="297626" flipV="1">
                <a:off x="5031257" y="309872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rgbClr val="20995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5" name="Oval 11"/>
              <p:cNvSpPr>
                <a:spLocks noChangeArrowheads="1"/>
              </p:cNvSpPr>
              <p:nvPr/>
            </p:nvSpPr>
            <p:spPr bwMode="auto">
              <a:xfrm>
                <a:off x="7942846" y="507152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76" name="Text Box 11"/>
              <p:cNvSpPr txBox="1">
                <a:spLocks noChangeArrowheads="1"/>
              </p:cNvSpPr>
              <p:nvPr/>
            </p:nvSpPr>
            <p:spPr bwMode="auto">
              <a:xfrm>
                <a:off x="6020609" y="699940"/>
                <a:ext cx="551713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77" name="Text Box 11"/>
              <p:cNvSpPr txBox="1">
                <a:spLocks noChangeArrowheads="1"/>
              </p:cNvSpPr>
              <p:nvPr/>
            </p:nvSpPr>
            <p:spPr bwMode="auto">
              <a:xfrm>
                <a:off x="7449577" y="1937472"/>
                <a:ext cx="847852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78" name="Text Box 11"/>
              <p:cNvSpPr txBox="1">
                <a:spLocks noChangeArrowheads="1"/>
              </p:cNvSpPr>
              <p:nvPr/>
            </p:nvSpPr>
            <p:spPr bwMode="auto">
              <a:xfrm>
                <a:off x="4644973" y="1929519"/>
                <a:ext cx="847852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79" name="Text Box 11"/>
              <p:cNvSpPr txBox="1">
                <a:spLocks noChangeArrowheads="1"/>
              </p:cNvSpPr>
              <p:nvPr/>
            </p:nvSpPr>
            <p:spPr bwMode="auto">
              <a:xfrm>
                <a:off x="5917997" y="2864837"/>
                <a:ext cx="551713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80" name="Text Box 11"/>
              <p:cNvSpPr txBox="1">
                <a:spLocks noChangeArrowheads="1"/>
              </p:cNvSpPr>
              <p:nvPr/>
            </p:nvSpPr>
            <p:spPr bwMode="auto">
              <a:xfrm>
                <a:off x="6840832" y="669957"/>
                <a:ext cx="369161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81" name="Text Box 11"/>
              <p:cNvSpPr txBox="1">
                <a:spLocks noChangeArrowheads="1"/>
              </p:cNvSpPr>
              <p:nvPr/>
            </p:nvSpPr>
            <p:spPr bwMode="auto">
              <a:xfrm>
                <a:off x="6838623" y="1186793"/>
                <a:ext cx="369161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82" name="Text Box 11"/>
              <p:cNvSpPr txBox="1">
                <a:spLocks noChangeArrowheads="1"/>
              </p:cNvSpPr>
              <p:nvPr/>
            </p:nvSpPr>
            <p:spPr bwMode="auto">
              <a:xfrm>
                <a:off x="5588446" y="3246613"/>
                <a:ext cx="369161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83" name="Text Box 11"/>
              <p:cNvSpPr txBox="1">
                <a:spLocks noChangeArrowheads="1"/>
              </p:cNvSpPr>
              <p:nvPr/>
            </p:nvSpPr>
            <p:spPr bwMode="auto">
              <a:xfrm>
                <a:off x="5199568" y="3403641"/>
                <a:ext cx="369161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84" name="Oval 12"/>
              <p:cNvSpPr>
                <a:spLocks noChangeArrowheads="1"/>
              </p:cNvSpPr>
              <p:nvPr/>
            </p:nvSpPr>
            <p:spPr bwMode="auto">
              <a:xfrm>
                <a:off x="4624821" y="2796010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20995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85" name="Text Box 13"/>
              <p:cNvSpPr txBox="1">
                <a:spLocks noChangeArrowheads="1"/>
              </p:cNvSpPr>
              <p:nvPr/>
            </p:nvSpPr>
            <p:spPr bwMode="auto">
              <a:xfrm>
                <a:off x="3722217" y="2864836"/>
                <a:ext cx="782945" cy="700999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6" name="Freeform 6"/>
              <p:cNvSpPr>
                <a:spLocks/>
              </p:cNvSpPr>
              <p:nvPr/>
            </p:nvSpPr>
            <p:spPr bwMode="auto">
              <a:xfrm flipH="1" flipV="1">
                <a:off x="4926992" y="1431385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87" name="Curved Connector 86"/>
              <p:cNvCxnSpPr>
                <a:stCxn id="84" idx="6"/>
                <a:endCxn id="84" idx="4"/>
              </p:cNvCxnSpPr>
              <p:nvPr/>
            </p:nvCxnSpPr>
            <p:spPr>
              <a:xfrm flipH="1">
                <a:off x="4853421" y="3024610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38100" cmpd="sng">
                <a:solidFill>
                  <a:srgbClr val="20995D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Arc 87"/>
              <p:cNvSpPr/>
              <p:nvPr/>
            </p:nvSpPr>
            <p:spPr bwMode="auto">
              <a:xfrm rot="356928">
                <a:off x="5090361" y="2928908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38100" cap="flat" cmpd="sng" algn="ctr">
                <a:solidFill>
                  <a:srgbClr val="20995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9" name="Freeform 18"/>
              <p:cNvSpPr>
                <a:spLocks/>
              </p:cNvSpPr>
              <p:nvPr/>
            </p:nvSpPr>
            <p:spPr bwMode="auto">
              <a:xfrm rot="11097626" flipV="1">
                <a:off x="5067327" y="278576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0" name="Freeform 31"/>
              <p:cNvSpPr>
                <a:spLocks/>
              </p:cNvSpPr>
              <p:nvPr/>
            </p:nvSpPr>
            <p:spPr bwMode="auto">
              <a:xfrm rot="11047278" flipH="1" flipV="1">
                <a:off x="7724146" y="959293"/>
                <a:ext cx="538764" cy="212346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1" name="Freeform 40"/>
              <p:cNvSpPr>
                <a:spLocks/>
              </p:cNvSpPr>
              <p:nvPr/>
            </p:nvSpPr>
            <p:spPr bwMode="auto">
              <a:xfrm flipH="1">
                <a:off x="7484153" y="154628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2" name="Oval 11"/>
              <p:cNvSpPr>
                <a:spLocks noChangeArrowheads="1"/>
              </p:cNvSpPr>
              <p:nvPr/>
            </p:nvSpPr>
            <p:spPr bwMode="auto">
              <a:xfrm>
                <a:off x="7282729" y="1143183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93" name="Oval 12"/>
              <p:cNvSpPr>
                <a:spLocks noChangeArrowheads="1"/>
              </p:cNvSpPr>
              <p:nvPr/>
            </p:nvSpPr>
            <p:spPr bwMode="auto">
              <a:xfrm>
                <a:off x="7293037" y="2905218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20995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94" name="Freeform 31"/>
              <p:cNvSpPr>
                <a:spLocks/>
              </p:cNvSpPr>
              <p:nvPr/>
            </p:nvSpPr>
            <p:spPr bwMode="auto">
              <a:xfrm rot="6215733" flipV="1">
                <a:off x="5949478" y="349273"/>
                <a:ext cx="455459" cy="2268152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9448B1C-E2AB-E240-AFD6-2C3645BC7919}"/>
                </a:ext>
              </a:extLst>
            </p:cNvPr>
            <p:cNvSpPr/>
            <p:nvPr/>
          </p:nvSpPr>
          <p:spPr>
            <a:xfrm>
              <a:off x="4746538" y="5619173"/>
              <a:ext cx="1444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charset="0"/>
                  <a:cs typeface="Times New Roman"/>
                </a:rPr>
                <a:t>V</a:t>
              </a:r>
              <a:r>
                <a:rPr lang="en-US" dirty="0">
                  <a:latin typeface="Times New Roman" charset="0"/>
                  <a:cs typeface="Times New Roman"/>
                </a:rPr>
                <a:t>(</a:t>
              </a:r>
              <a:r>
                <a:rPr lang="en-US" dirty="0">
                  <a:latin typeface="Calibri" charset="0"/>
                  <a:cs typeface="Times New Roman"/>
                </a:rPr>
                <a:t>d1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)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=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1.875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7CA3462-9AB4-864F-9B36-F23F86BF67D0}"/>
                </a:ext>
              </a:extLst>
            </p:cNvPr>
            <p:cNvSpPr/>
            <p:nvPr/>
          </p:nvSpPr>
          <p:spPr>
            <a:xfrm>
              <a:off x="4168615" y="4186373"/>
              <a:ext cx="1079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charset="0"/>
                  <a:cs typeface="Times New Roman"/>
                </a:rPr>
                <a:t>V</a:t>
              </a:r>
              <a:r>
                <a:rPr lang="en-US" dirty="0">
                  <a:latin typeface="Times New Roman" charset="0"/>
                  <a:cs typeface="Times New Roman"/>
                </a:rPr>
                <a:t>(</a:t>
              </a:r>
              <a:r>
                <a:rPr lang="en-US" dirty="0">
                  <a:latin typeface="Calibri" charset="0"/>
                  <a:cs typeface="Times New Roman"/>
                </a:rPr>
                <a:t>d2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)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=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0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2F9EA7-A59E-7E44-8DD7-D9D9EECE60A1}"/>
                </a:ext>
              </a:extLst>
            </p:cNvPr>
            <p:cNvSpPr/>
            <p:nvPr/>
          </p:nvSpPr>
          <p:spPr>
            <a:xfrm>
              <a:off x="6001225" y="6388275"/>
              <a:ext cx="1079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charset="0"/>
                  <a:cs typeface="Times New Roman"/>
                </a:rPr>
                <a:t>V</a:t>
              </a:r>
              <a:r>
                <a:rPr lang="en-US" dirty="0">
                  <a:latin typeface="Times New Roman" charset="0"/>
                  <a:cs typeface="Times New Roman"/>
                </a:rPr>
                <a:t>(</a:t>
              </a:r>
              <a:r>
                <a:rPr lang="en-US" dirty="0">
                  <a:latin typeface="Calibri" charset="0"/>
                  <a:cs typeface="Times New Roman"/>
                </a:rPr>
                <a:t>d4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)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=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0</a:t>
              </a:r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A018D25-4115-DC4F-8430-988B34E852EF}"/>
              </a:ext>
            </a:extLst>
          </p:cNvPr>
          <p:cNvSpPr/>
          <p:nvPr/>
        </p:nvSpPr>
        <p:spPr>
          <a:xfrm>
            <a:off x="7924246" y="89398"/>
            <a:ext cx="177195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i="1" dirty="0">
                <a:latin typeface="Times New Roman" charset="0"/>
              </a:rPr>
              <a:t>η</a:t>
            </a:r>
            <a:r>
              <a:rPr lang="en-US" dirty="0">
                <a:latin typeface="Times New Roman" charset="0"/>
                <a:ea typeface="Times New Roman"/>
              </a:rPr>
              <a:t> = 0.2</a:t>
            </a:r>
            <a:endParaRPr lang="en-US" baseline="-25000" dirty="0">
              <a:latin typeface="Times New Roman" charset="0"/>
              <a:ea typeface="Times New Roman"/>
            </a:endParaRPr>
          </a:p>
          <a:p>
            <a:r>
              <a:rPr lang="en-US" i="1" dirty="0">
                <a:latin typeface="Times New Roman" charset="0"/>
                <a:cs typeface="Times New Roman"/>
              </a:rPr>
              <a:t>V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) = 0 for all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</a:p>
        </p:txBody>
      </p:sp>
      <p:sp>
        <p:nvSpPr>
          <p:cNvPr id="113" name="Down Arrow 112">
            <a:extLst>
              <a:ext uri="{FF2B5EF4-FFF2-40B4-BE49-F238E27FC236}">
                <a16:creationId xmlns:a16="http://schemas.microsoft.com/office/drawing/2014/main" id="{6A68EE24-E2AF-5D4D-95B5-142A1BBA1C69}"/>
              </a:ext>
            </a:extLst>
          </p:cNvPr>
          <p:cNvSpPr/>
          <p:nvPr/>
        </p:nvSpPr>
        <p:spPr>
          <a:xfrm>
            <a:off x="5713182" y="3521163"/>
            <a:ext cx="515432" cy="517967"/>
          </a:xfrm>
          <a:prstGeom prst="down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10A71CA-65D7-0142-968C-83CB00C257EC}"/>
              </a:ext>
            </a:extLst>
          </p:cNvPr>
          <p:cNvSpPr/>
          <p:nvPr/>
        </p:nvSpPr>
        <p:spPr>
          <a:xfrm>
            <a:off x="4553230" y="3564042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  <a:cs typeface="Times New Roman"/>
              </a:rPr>
              <a:t> Iteration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40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0D625-E4FD-FC43-9DA6-90824FA30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1925" y="493530"/>
            <a:ext cx="4487552" cy="6263275"/>
          </a:xfrm>
        </p:spPr>
        <p:txBody>
          <a:bodyPr/>
          <a:lstStyle/>
          <a:p>
            <a:pPr>
              <a:spcBef>
                <a:spcPts val="300"/>
              </a:spcBef>
              <a:buFont typeface="Zapf Dingbats" charset="0"/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    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LAO*</a:t>
            </a:r>
            <a:r>
              <a:rPr lang="en-US" sz="1600" i="1" dirty="0">
                <a:latin typeface="Times New Roman" charset="0"/>
                <a:cs typeface="Times New Roman"/>
              </a:rPr>
              <a:t> iteration 1:</a:t>
            </a:r>
          </a:p>
          <a:p>
            <a:pPr lvl="1">
              <a:spcBef>
                <a:spcPts val="300"/>
              </a:spcBef>
              <a:buNone/>
            </a:pPr>
            <a:r>
              <a:rPr lang="en-US" sz="1600" dirty="0">
                <a:latin typeface="Times New Roman" charset="0"/>
                <a:cs typeface="Times New Roman"/>
              </a:rPr>
              <a:t>select </a:t>
            </a:r>
            <a:r>
              <a:rPr lang="en-US" sz="1600" i="1" dirty="0"/>
              <a:t>s</a:t>
            </a:r>
            <a:r>
              <a:rPr lang="en-US" sz="1600" dirty="0"/>
              <a:t> = </a:t>
            </a:r>
            <a:r>
              <a:rPr lang="en-US" sz="1600" dirty="0">
                <a:latin typeface="Calibri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; Applicable(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) = {</a:t>
            </a:r>
            <a:r>
              <a:rPr lang="en-US" sz="1600" dirty="0">
                <a:latin typeface="Calibri" charset="0"/>
                <a:cs typeface="Times New Roman"/>
              </a:rPr>
              <a:t>m12, m14</a:t>
            </a: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}</a:t>
            </a:r>
          </a:p>
          <a:p>
            <a:pPr lvl="1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V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d2</a:t>
            </a: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) ← 0; </a:t>
            </a:r>
            <a:r>
              <a:rPr lang="en-US" sz="1600" dirty="0">
                <a:latin typeface="Times New Roman" charset="0"/>
                <a:cs typeface="Times New Roman"/>
              </a:rPr>
              <a:t>add </a:t>
            </a:r>
            <a:r>
              <a:rPr lang="en-US" sz="1600" dirty="0">
                <a:latin typeface="Calibri" charset="0"/>
                <a:cs typeface="Times New Roman"/>
              </a:rPr>
              <a:t>d2 </a:t>
            </a:r>
            <a:r>
              <a:rPr lang="en-US" sz="1600" dirty="0">
                <a:latin typeface="Times New Roman" charset="0"/>
                <a:cs typeface="Times New Roman"/>
              </a:rPr>
              <a:t>to </a:t>
            </a:r>
            <a:r>
              <a:rPr lang="en-US" sz="1600" i="1" dirty="0">
                <a:latin typeface="Times New Roman" charset="0"/>
                <a:cs typeface="Times New Roman"/>
              </a:rPr>
              <a:t>Envelope</a:t>
            </a:r>
            <a:endParaRPr lang="en-US" sz="1600" dirty="0">
              <a:latin typeface="Times New Roman" charset="0"/>
              <a:cs typeface="Times New Roman"/>
            </a:endParaRPr>
          </a:p>
          <a:p>
            <a:pPr lvl="1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V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d4</a:t>
            </a: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) ← 0; </a:t>
            </a:r>
            <a:r>
              <a:rPr lang="en-US" sz="1600" dirty="0">
                <a:latin typeface="Times New Roman" charset="0"/>
                <a:cs typeface="Times New Roman"/>
              </a:rPr>
              <a:t>add </a:t>
            </a:r>
            <a:r>
              <a:rPr lang="en-US" sz="1600" dirty="0">
                <a:latin typeface="Calibri" charset="0"/>
                <a:cs typeface="Times New Roman"/>
              </a:rPr>
              <a:t>d4 </a:t>
            </a:r>
            <a:r>
              <a:rPr lang="en-US" sz="1600" dirty="0">
                <a:latin typeface="Times New Roman" charset="0"/>
                <a:cs typeface="Times New Roman"/>
              </a:rPr>
              <a:t>to </a:t>
            </a:r>
            <a:r>
              <a:rPr lang="en-US" sz="1600" i="1" dirty="0">
                <a:latin typeface="Times New Roman" charset="0"/>
                <a:cs typeface="Times New Roman"/>
              </a:rPr>
              <a:t>Envelope</a:t>
            </a:r>
            <a:endParaRPr lang="en-US" sz="1600" dirty="0">
              <a:latin typeface="Times New Roman" charset="0"/>
              <a:cs typeface="Times New Roman"/>
            </a:endParaRPr>
          </a:p>
          <a:p>
            <a:pPr lvl="1">
              <a:spcBef>
                <a:spcPts val="300"/>
              </a:spcBef>
              <a:buNone/>
            </a:pPr>
            <a:r>
              <a:rPr lang="en-US" sz="1600" dirty="0">
                <a:latin typeface="Times New Roman" charset="0"/>
                <a:cs typeface="Times New Roman"/>
              </a:rPr>
              <a:t>Call </a:t>
            </a:r>
            <a:r>
              <a:rPr lang="en-US" sz="1600" dirty="0">
                <a:latin typeface="Calibri" charset="0"/>
                <a:cs typeface="Times New Roman"/>
              </a:rPr>
              <a:t>LAO-Update(d1)</a:t>
            </a:r>
          </a:p>
          <a:p>
            <a:pPr marL="577851" lvl="1" indent="-236538">
              <a:spcBef>
                <a:spcPts val="300"/>
              </a:spcBef>
              <a:buNone/>
            </a:pPr>
            <a:r>
              <a:rPr lang="en-US" sz="1600" dirty="0">
                <a:latin typeface="Calibri" charset="0"/>
                <a:cs typeface="Times New Roman"/>
              </a:rPr>
              <a:t>	</a:t>
            </a: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π is empty, so</a:t>
            </a:r>
            <a:r>
              <a:rPr lang="en-US" sz="1600" i="1" dirty="0">
                <a:latin typeface="Times New Roman" charset="0"/>
                <a:cs typeface="Times New Roman"/>
              </a:rPr>
              <a:t> Z</a:t>
            </a:r>
            <a:r>
              <a:rPr lang="en-US" sz="1600" dirty="0">
                <a:latin typeface="Times New Roman" charset="0"/>
                <a:cs typeface="Times New Roman"/>
              </a:rPr>
              <a:t> = {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}</a:t>
            </a:r>
          </a:p>
          <a:p>
            <a:pPr marL="577851" lvl="1" indent="-236538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LAO-Update</a:t>
            </a:r>
            <a:r>
              <a:rPr lang="en-US" sz="1600" i="1" dirty="0">
                <a:latin typeface="Times New Roman" panose="02020603050405020304" pitchFamily="18" charset="0"/>
                <a:cs typeface="Times New Roman"/>
              </a:rPr>
              <a:t> iteration 1</a:t>
            </a:r>
            <a:r>
              <a:rPr lang="en-US" sz="1600" i="1" dirty="0">
                <a:latin typeface="Times New Roman" charset="0"/>
                <a:cs typeface="Times New Roman"/>
              </a:rPr>
              <a:t>: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Call 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Bellman-update(d1):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Q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,</a:t>
            </a:r>
            <a:r>
              <a:rPr lang="is-IS" sz="1600" dirty="0">
                <a:latin typeface="Calibri" charset="0"/>
                <a:cs typeface="Times New Roman"/>
              </a:rPr>
              <a:t>m12</a:t>
            </a:r>
            <a:r>
              <a:rPr lang="en-US" sz="1600" dirty="0">
                <a:latin typeface="Times New Roman" charset="0"/>
                <a:cs typeface="Times New Roman"/>
              </a:rPr>
              <a:t>) = 100 + 0 = 100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Q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,</a:t>
            </a:r>
            <a:r>
              <a:rPr lang="en-US" sz="1600" dirty="0">
                <a:latin typeface="Calibri" charset="0"/>
                <a:cs typeface="Times New Roman"/>
              </a:rPr>
              <a:t>m14</a:t>
            </a:r>
            <a:r>
              <a:rPr lang="en-US" sz="1600" dirty="0">
                <a:latin typeface="Times New Roman" charset="0"/>
                <a:cs typeface="Times New Roman"/>
              </a:rPr>
              <a:t>) = 80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+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mr-IN" sz="1600" dirty="0">
                <a:latin typeface="Times New Roman" charset="0"/>
                <a:cs typeface="Times New Roman"/>
              </a:rPr>
              <a:t>½(0)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+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mr-IN" sz="1600" dirty="0">
                <a:latin typeface="Times New Roman" charset="0"/>
                <a:cs typeface="Times New Roman"/>
              </a:rPr>
              <a:t>½(0)</a:t>
            </a:r>
            <a:r>
              <a:rPr lang="en-US" sz="1600" dirty="0">
                <a:latin typeface="Times New Roman" charset="0"/>
                <a:cs typeface="Times New Roman"/>
              </a:rPr>
              <a:t>)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=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80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V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) = 80; </a:t>
            </a:r>
            <a:r>
              <a:rPr lang="en-US" sz="1600" i="1" dirty="0">
                <a:latin typeface="Times New Roman" charset="0"/>
                <a:cs typeface="Times New Roman"/>
              </a:rPr>
              <a:t>π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) = </a:t>
            </a:r>
            <a:r>
              <a:rPr lang="en-US" sz="1600" dirty="0">
                <a:latin typeface="Calibri" charset="0"/>
                <a:cs typeface="Times New Roman"/>
              </a:rPr>
              <a:t>m14</a:t>
            </a:r>
            <a:endParaRPr lang="en-US" sz="1600" dirty="0">
              <a:latin typeface="Times New Roman" charset="0"/>
              <a:cs typeface="Times New Roman"/>
            </a:endParaRP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r</a:t>
            </a:r>
            <a:r>
              <a:rPr lang="en-US" sz="1600" dirty="0">
                <a:latin typeface="Times New Roman" charset="0"/>
                <a:cs typeface="Times New Roman"/>
              </a:rPr>
              <a:t> = </a:t>
            </a:r>
            <a:r>
              <a:rPr lang="en-US" sz="1600" i="1" dirty="0">
                <a:latin typeface="Times New Roman" charset="0"/>
                <a:cs typeface="Times New Roman"/>
              </a:rPr>
              <a:t>V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) – 0 = 80</a:t>
            </a:r>
            <a:endParaRPr lang="en-US" sz="1600" baseline="-25000" dirty="0">
              <a:latin typeface="Calibri" charset="0"/>
              <a:cs typeface="Times New Roman"/>
            </a:endParaRPr>
          </a:p>
          <a:p>
            <a:pPr marL="577851" lvl="1" indent="-236538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LAO-Update</a:t>
            </a:r>
            <a:r>
              <a:rPr lang="en-US" sz="1600" i="1" dirty="0">
                <a:latin typeface="Times New Roman" panose="02020603050405020304" pitchFamily="18" charset="0"/>
                <a:cs typeface="Times New Roman"/>
              </a:rPr>
              <a:t> iteration 2</a:t>
            </a:r>
            <a:r>
              <a:rPr lang="en-US" sz="1600" i="1" dirty="0">
                <a:latin typeface="Times New Roman" charset="0"/>
                <a:cs typeface="Times New Roman"/>
              </a:rPr>
              <a:t>: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Call 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Bellman-update(d1):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Q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,</a:t>
            </a:r>
            <a:r>
              <a:rPr lang="is-IS" sz="1600" dirty="0">
                <a:latin typeface="Calibri" charset="0"/>
                <a:cs typeface="Times New Roman"/>
              </a:rPr>
              <a:t>m12</a:t>
            </a:r>
            <a:r>
              <a:rPr lang="en-US" sz="1600" dirty="0">
                <a:latin typeface="Times New Roman" charset="0"/>
                <a:cs typeface="Times New Roman"/>
              </a:rPr>
              <a:t>) = 100 + 0 = 100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Q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,</a:t>
            </a:r>
            <a:r>
              <a:rPr lang="en-US" sz="1600" dirty="0">
                <a:latin typeface="Calibri" charset="0"/>
                <a:cs typeface="Times New Roman"/>
              </a:rPr>
              <a:t>m14</a:t>
            </a:r>
            <a:r>
              <a:rPr lang="en-US" sz="1600" dirty="0">
                <a:latin typeface="Times New Roman" charset="0"/>
                <a:cs typeface="Times New Roman"/>
              </a:rPr>
              <a:t>) = 80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+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mr-IN" sz="1600" dirty="0">
                <a:latin typeface="Times New Roman" charset="0"/>
                <a:cs typeface="Times New Roman"/>
              </a:rPr>
              <a:t>½(</a:t>
            </a:r>
            <a:r>
              <a:rPr lang="en-US" sz="1600" dirty="0">
                <a:latin typeface="Times New Roman" charset="0"/>
                <a:cs typeface="Times New Roman"/>
              </a:rPr>
              <a:t>80</a:t>
            </a:r>
            <a:r>
              <a:rPr lang="mr-IN" sz="1600" dirty="0">
                <a:latin typeface="Times New Roman" charset="0"/>
                <a:cs typeface="Times New Roman"/>
              </a:rPr>
              <a:t>)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+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mr-IN" sz="1600" dirty="0">
                <a:latin typeface="Times New Roman" charset="0"/>
                <a:cs typeface="Times New Roman"/>
              </a:rPr>
              <a:t>½(0)</a:t>
            </a:r>
            <a:r>
              <a:rPr lang="en-US" sz="1600" dirty="0">
                <a:latin typeface="Times New Roman" charset="0"/>
                <a:cs typeface="Times New Roman"/>
              </a:rPr>
              <a:t>)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=</a:t>
            </a:r>
            <a:r>
              <a:rPr lang="en-US" sz="1600" baseline="-25000" dirty="0">
                <a:latin typeface="Times New Roman" charset="0"/>
                <a:cs typeface="Times New Roman"/>
              </a:rPr>
              <a:t> </a:t>
            </a:r>
            <a:r>
              <a:rPr lang="en-US" sz="1600" dirty="0">
                <a:latin typeface="Times New Roman" charset="0"/>
                <a:cs typeface="Times New Roman"/>
              </a:rPr>
              <a:t>120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	V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) = 100; </a:t>
            </a:r>
            <a:r>
              <a:rPr lang="en-US" sz="1600" i="1" dirty="0">
                <a:latin typeface="Times New Roman" charset="0"/>
                <a:cs typeface="Times New Roman"/>
              </a:rPr>
              <a:t>π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) = </a:t>
            </a:r>
            <a:r>
              <a:rPr lang="en-US" sz="1600" dirty="0">
                <a:latin typeface="Calibri" charset="0"/>
                <a:cs typeface="Times New Roman"/>
              </a:rPr>
              <a:t>m12</a:t>
            </a:r>
            <a:endParaRPr lang="en-US" sz="1600" dirty="0">
              <a:latin typeface="Times New Roman" charset="0"/>
              <a:cs typeface="Times New Roman"/>
            </a:endParaRP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r</a:t>
            </a:r>
            <a:r>
              <a:rPr lang="en-US" sz="1600" dirty="0">
                <a:latin typeface="Times New Roman" charset="0"/>
                <a:cs typeface="Times New Roman"/>
              </a:rPr>
              <a:t> = </a:t>
            </a:r>
            <a:r>
              <a:rPr lang="en-US" sz="1600" i="1" dirty="0">
                <a:latin typeface="Times New Roman" charset="0"/>
                <a:cs typeface="Times New Roman"/>
              </a:rPr>
              <a:t>V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dirty="0">
                <a:latin typeface="Calibri" charset="0"/>
                <a:cs typeface="Times New Roman"/>
              </a:rPr>
              <a:t>d1</a:t>
            </a:r>
            <a:r>
              <a:rPr lang="en-US" sz="1600" dirty="0">
                <a:latin typeface="Times New Roman" charset="0"/>
                <a:cs typeface="Times New Roman"/>
              </a:rPr>
              <a:t>) – 80 = 20</a:t>
            </a:r>
          </a:p>
          <a:p>
            <a:pPr marL="1089025" lvl="2" indent="-285750">
              <a:spcBef>
                <a:spcPts val="3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state 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Fringe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return</a:t>
            </a:r>
            <a:endParaRPr lang="en-US" sz="1600" dirty="0">
              <a:latin typeface="Times New Roman" panose="02020603050405020304" pitchFamily="18" charset="0"/>
            </a:endParaRPr>
          </a:p>
          <a:p>
            <a:pPr marL="747713" lvl="1" indent="-285750">
              <a:spcBef>
                <a:spcPts val="300"/>
              </a:spcBef>
              <a:buNone/>
            </a:pPr>
            <a:r>
              <a:rPr lang="en-US" sz="1600" dirty="0">
                <a:latin typeface="Calibri" panose="020F0502020204030204" pitchFamily="34" charset="0"/>
              </a:rPr>
              <a:t>  LAO-Update </a:t>
            </a:r>
            <a:r>
              <a:rPr lang="en-US" sz="1600" dirty="0"/>
              <a:t>returns</a:t>
            </a:r>
          </a:p>
          <a:p>
            <a:pPr>
              <a:spcBef>
                <a:spcPts val="300"/>
              </a:spcBef>
              <a:buFont typeface="Zapf Dingbats" charset="0"/>
              <a:buNone/>
            </a:pPr>
            <a:r>
              <a:rPr lang="en-US" sz="1600" i="1" dirty="0">
                <a:latin typeface="Times New Roman" charset="0"/>
                <a:cs typeface="Times New Roman"/>
              </a:rPr>
              <a:t>    After more iterations, 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LAO*</a:t>
            </a:r>
            <a:r>
              <a:rPr lang="en-US" sz="1600" i="1" dirty="0">
                <a:latin typeface="Times New Roman" charset="0"/>
                <a:cs typeface="Times New Roman"/>
              </a:rPr>
              <a:t> eventually returns</a:t>
            </a:r>
          </a:p>
          <a:p>
            <a:pPr lvl="1">
              <a:spcBef>
                <a:spcPts val="300"/>
              </a:spcBef>
              <a:buNone/>
            </a:pPr>
            <a:r>
              <a:rPr lang="en-US" sz="1600" dirty="0">
                <a:latin typeface="Times New Roman" charset="0"/>
                <a:cs typeface="Times New Roman"/>
              </a:rPr>
              <a:t>    π = {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(d1,m12),(d2,m23),(d3,m34),(d5,m54)</a:t>
            </a:r>
            <a:r>
              <a:rPr lang="en-US" sz="1600" dirty="0">
                <a:latin typeface="Times New Roman" charset="0"/>
                <a:cs typeface="Times New Roman"/>
              </a:rPr>
              <a:t>}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928B4410-6D2D-1045-966A-58B0F1C3EE5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25505" y="26784"/>
                <a:ext cx="4960171" cy="6659595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</a:rPr>
                  <a:t>LAO</a:t>
                </a:r>
                <a:r>
                  <a:rPr lang="en-US" sz="1600" baseline="30000" dirty="0"/>
                  <a:t>∗</a:t>
                </a:r>
                <a:r>
                  <a:rPr lang="en-US" sz="1600" dirty="0"/>
                  <a:t> (Σ,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,</a:t>
                </a:r>
                <a:r>
                  <a:rPr lang="en-US" sz="1600" i="1" dirty="0"/>
                  <a:t>S</a:t>
                </a:r>
                <a:r>
                  <a:rPr lang="en-US" sz="1600" i="1" baseline="-25000" dirty="0"/>
                  <a:t>g</a:t>
                </a:r>
                <a:r>
                  <a:rPr lang="en-US" sz="1600" dirty="0"/>
                  <a:t>,</a:t>
                </a:r>
                <a:r>
                  <a:rPr lang="en-US" sz="1600" i="1" dirty="0"/>
                  <a:t>V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)</a:t>
                </a:r>
              </a:p>
              <a:p>
                <a:pPr marL="236538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global </a:t>
                </a:r>
                <a:r>
                  <a:rPr lang="en-US" sz="1600" i="1" dirty="0"/>
                  <a:t>π </a:t>
                </a:r>
                <a:r>
                  <a:rPr lang="en-US" sz="1600" dirty="0"/>
                  <a:t>←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global </a:t>
                </a:r>
                <a:r>
                  <a:rPr lang="en-US" sz="1600" i="1" dirty="0"/>
                  <a:t>Envelope </a:t>
                </a:r>
                <a:r>
                  <a:rPr lang="en-US" sz="1600" dirty="0"/>
                  <a:t>← {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}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cs typeface="Times New Roman"/>
                  </a:rPr>
                  <a:t>global </a:t>
                </a:r>
                <a:r>
                  <a:rPr lang="en-US" sz="1600" i="1" dirty="0">
                    <a:cs typeface="Times New Roman"/>
                  </a:rPr>
                  <a:t>V</a:t>
                </a:r>
                <a:r>
                  <a:rPr lang="en-US" sz="1600" dirty="0">
                    <a:cs typeface="Times New Roman"/>
                  </a:rPr>
                  <a:t>; </a:t>
                </a:r>
                <a:r>
                  <a:rPr lang="en-US" sz="1600" baseline="-25000" dirty="0">
                    <a:cs typeface="Times New Roman"/>
                  </a:rPr>
                  <a:t> </a:t>
                </a:r>
                <a:r>
                  <a:rPr lang="en-US" sz="1600" i="1" dirty="0">
                    <a:cs typeface="Times New Roman"/>
                  </a:rPr>
                  <a:t>V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) ←</a:t>
                </a:r>
                <a:r>
                  <a:rPr lang="en-US" sz="1600" i="1" dirty="0">
                    <a:cs typeface="Times New Roman"/>
                  </a:rPr>
                  <a:t> V</a:t>
                </a:r>
                <a:r>
                  <a:rPr lang="en-US" sz="1600" baseline="-25000" dirty="0">
                    <a:cs typeface="Times New Roman"/>
                  </a:rPr>
                  <a:t>0</a:t>
                </a:r>
                <a:r>
                  <a:rPr lang="en-US" sz="1600" baseline="-25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)</a:t>
                </a:r>
                <a:endParaRPr lang="en-US" sz="1600" dirty="0">
                  <a:cs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while </a:t>
                </a:r>
                <a:r>
                  <a:rPr lang="en-US" sz="1600" i="1" dirty="0"/>
                  <a:t>Fringe ≠</a:t>
                </a:r>
                <a:r>
                  <a:rPr lang="en-US" sz="1600" dirty="0"/>
                  <a:t> ∅ do</a:t>
                </a:r>
              </a:p>
              <a:p>
                <a:pPr marL="457200" lvl="1" indent="0">
                  <a:spcBef>
                    <a:spcPts val="200"/>
                  </a:spcBef>
                  <a:buNone/>
                </a:pPr>
                <a:r>
                  <a:rPr lang="en-US" sz="1600" dirty="0"/>
                  <a:t>select a state </a:t>
                </a:r>
                <a:r>
                  <a:rPr lang="en-US" sz="1600" i="1" dirty="0"/>
                  <a:t>s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Fringe</a:t>
                </a:r>
                <a:endParaRPr lang="en-US" sz="1600" dirty="0"/>
              </a:p>
              <a:p>
                <a:pPr marL="450850" lvl="2" indent="0">
                  <a:spcBef>
                    <a:spcPts val="200"/>
                  </a:spcBef>
                  <a:buNone/>
                </a:pPr>
                <a:r>
                  <a:rPr lang="en-US" sz="1600" dirty="0"/>
                  <a:t>for all </a:t>
                </a:r>
                <a:r>
                  <a:rPr lang="en-US" sz="1600" i="1" dirty="0"/>
                  <a:t>a</a:t>
                </a:r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Applicable(</a:t>
                </a:r>
                <a:r>
                  <a:rPr lang="en-US" sz="1600" i="1" dirty="0"/>
                  <a:t>s</a:t>
                </a:r>
                <a:r>
                  <a:rPr lang="en-US" sz="1600" dirty="0"/>
                  <a:t>) and 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:r>
                  <a:rPr lang="en-US" sz="1600" dirty="0" err="1"/>
                  <a:t>γ</a:t>
                </a:r>
                <a:r>
                  <a:rPr lang="en-US" sz="1600" dirty="0"/>
                  <a:t>(</a:t>
                </a:r>
                <a:r>
                  <a:rPr lang="en-US" sz="1600" i="1" dirty="0" err="1"/>
                  <a:t>s</a:t>
                </a:r>
                <a:r>
                  <a:rPr lang="en-US" sz="1600" dirty="0" err="1"/>
                  <a:t>,</a:t>
                </a:r>
                <a:r>
                  <a:rPr lang="en-US" sz="1600" i="1" dirty="0" err="1"/>
                  <a:t>a</a:t>
                </a:r>
                <a:r>
                  <a:rPr lang="en-US" sz="1600" dirty="0"/>
                  <a:t>) do</a:t>
                </a:r>
              </a:p>
              <a:p>
                <a:pPr marL="679450" lvl="3" indent="0" defTabSz="744538">
                  <a:spcBef>
                    <a:spcPts val="200"/>
                  </a:spcBef>
                  <a:buNone/>
                </a:pPr>
                <a:r>
                  <a:rPr lang="en-US" sz="1600" dirty="0"/>
                  <a:t>if 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:r>
                  <a:rPr lang="en-US" sz="1600" dirty="0" err="1"/>
                  <a:t>γ</a:t>
                </a:r>
                <a:r>
                  <a:rPr lang="en-US" sz="1600" dirty="0"/>
                  <a:t>(</a:t>
                </a:r>
                <a:r>
                  <a:rPr lang="en-US" sz="1600" i="1" dirty="0" err="1"/>
                  <a:t>s</a:t>
                </a:r>
                <a:r>
                  <a:rPr lang="en-US" sz="1600" dirty="0" err="1"/>
                  <a:t>,</a:t>
                </a:r>
                <a:r>
                  <a:rPr lang="en-US" sz="1600" i="1" dirty="0" err="1"/>
                  <a:t>a</a:t>
                </a:r>
                <a:r>
                  <a:rPr lang="en-US" sz="1600" dirty="0"/>
                  <a:t>)</a:t>
                </a:r>
                <a:r>
                  <a:rPr lang="en-US" sz="1600" baseline="-25000" dirty="0"/>
                  <a:t> </a:t>
                </a:r>
                <a:r>
                  <a:rPr lang="en-US" sz="1600" dirty="0"/>
                  <a:t>∉</a:t>
                </a:r>
                <a:r>
                  <a:rPr lang="en-US" sz="1600" baseline="-25000" dirty="0"/>
                  <a:t> </a:t>
                </a:r>
                <a:r>
                  <a:rPr lang="en-US" sz="1600" i="1" dirty="0"/>
                  <a:t>Envelope</a:t>
                </a:r>
                <a:r>
                  <a:rPr lang="en-US" sz="1600" dirty="0"/>
                  <a:t> then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600" dirty="0"/>
                  <a:t>add 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</a:t>
                </a:r>
                <a:r>
                  <a:rPr lang="en-US" sz="1600" i="1" dirty="0"/>
                  <a:t> </a:t>
                </a:r>
                <a:r>
                  <a:rPr lang="en-US" sz="1600" dirty="0"/>
                  <a:t>to </a:t>
                </a:r>
                <a:r>
                  <a:rPr lang="en-US" sz="1600" i="1" dirty="0"/>
                  <a:t>Envelope</a:t>
                </a:r>
              </a:p>
              <a:p>
                <a:pPr marL="911225" lvl="3" indent="0" defTabSz="744538">
                  <a:spcBef>
                    <a:spcPts val="200"/>
                  </a:spcBef>
                  <a:buNone/>
                </a:pPr>
                <a:r>
                  <a:rPr lang="en-US" sz="1600" i="1" dirty="0"/>
                  <a:t>V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′) ← </a:t>
                </a:r>
                <a:r>
                  <a:rPr lang="en-US" sz="1600" i="1" dirty="0"/>
                  <a:t>V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′)</a:t>
                </a:r>
                <a:endParaRPr lang="en-US" sz="1600" i="1" dirty="0"/>
              </a:p>
              <a:p>
                <a:pPr marL="454025" lvl="2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  <a:cs typeface="Calibri"/>
                  </a:rPr>
                  <a:t>LAO-Update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</a:t>
                </a:r>
              </a:p>
              <a:p>
                <a:pPr marL="227013" lvl="2" indent="0">
                  <a:spcBef>
                    <a:spcPts val="200"/>
                  </a:spcBef>
                  <a:buNone/>
                </a:pPr>
                <a:r>
                  <a:rPr lang="en-US" sz="1600" dirty="0"/>
                  <a:t>return π</a:t>
                </a:r>
                <a:endParaRPr lang="en-US" sz="1600" baseline="-25000" dirty="0"/>
              </a:p>
              <a:p>
                <a:pPr marL="227013" lvl="2" indent="0">
                  <a:spcBef>
                    <a:spcPts val="0"/>
                  </a:spcBef>
                  <a:buNone/>
                </a:pPr>
                <a:endParaRPr lang="en-US" sz="1600" baseline="-25000" dirty="0"/>
              </a:p>
              <a:p>
                <a:pPr marL="0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</a:rPr>
                  <a:t>LAO-Update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i="1" dirty="0"/>
                  <a:t>Z </a:t>
                </a:r>
                <a:r>
                  <a:rPr lang="en-US" sz="1600" dirty="0"/>
                  <a:t>← {</a:t>
                </a:r>
                <a:r>
                  <a:rPr lang="en-US" sz="1600" i="1" dirty="0"/>
                  <a:t>s</a:t>
                </a:r>
                <a:r>
                  <a:rPr lang="en-US" sz="1600" dirty="0"/>
                  <a:t>}</a:t>
                </a:r>
                <a:r>
                  <a:rPr lang="en-US" sz="1600" baseline="-250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∪</a:t>
                </a:r>
                <a:r>
                  <a:rPr lang="en-US" sz="1600" baseline="-25000" dirty="0"/>
                  <a:t> </a:t>
                </a:r>
                <a:r>
                  <a:rPr lang="el-GR" sz="1600" dirty="0"/>
                  <a:t>{</a:t>
                </a:r>
                <a:r>
                  <a:rPr lang="el-GR" sz="1600" i="1" dirty="0"/>
                  <a:t>s</a:t>
                </a:r>
                <a:r>
                  <a:rPr lang="el-GR" sz="1600" dirty="0"/>
                  <a:t>′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:r>
                  <a:rPr lang="en-US" sz="1600" i="1" dirty="0"/>
                  <a:t>Envelope </a:t>
                </a:r>
                <a:r>
                  <a:rPr lang="el-GR" sz="1600" dirty="0"/>
                  <a:t>|</a:t>
                </a:r>
                <a:r>
                  <a:rPr lang="en-US" sz="1600" dirty="0"/>
                  <a:t> </a:t>
                </a:r>
                <a:r>
                  <a:rPr lang="el-GR" sz="1600" i="1" dirty="0"/>
                  <a:t>s</a:t>
                </a:r>
                <a:r>
                  <a:rPr lang="en-US" sz="1600" dirty="0"/>
                  <a:t>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i="1"/>
                          <m:t>γ</m:t>
                        </m:r>
                      </m:e>
                    </m:acc>
                  </m:oMath>
                </a14:m>
                <a:r>
                  <a:rPr lang="el-GR" sz="1600" dirty="0"/>
                  <a:t>(</a:t>
                </a:r>
                <a:r>
                  <a:rPr lang="el-GR" sz="1600" i="1" dirty="0" err="1"/>
                  <a:t>s</a:t>
                </a:r>
                <a:r>
                  <a:rPr lang="el-GR" sz="1600" dirty="0" err="1"/>
                  <a:t>′,</a:t>
                </a:r>
                <a:r>
                  <a:rPr lang="el-GR" sz="1600" i="1" dirty="0" err="1"/>
                  <a:t>π</a:t>
                </a:r>
                <a:r>
                  <a:rPr lang="el-GR" sz="1600" dirty="0"/>
                  <a:t>)}</a:t>
                </a:r>
                <a:endParaRPr lang="en-US" sz="1600" dirty="0"/>
              </a:p>
              <a:p>
                <a:pPr marL="236538" lvl="2" indent="0">
                  <a:spcBef>
                    <a:spcPts val="200"/>
                  </a:spcBef>
                  <a:buNone/>
                </a:pPr>
                <a:r>
                  <a:rPr lang="en-US" sz="1600" dirty="0"/>
                  <a:t>loop until </a:t>
                </a:r>
                <a:r>
                  <a:rPr lang="en-US" sz="1600" i="1" dirty="0"/>
                  <a:t>r </a:t>
                </a:r>
                <a:r>
                  <a:rPr lang="en-US" sz="1600" dirty="0"/>
                  <a:t>≤ </a:t>
                </a:r>
                <a:r>
                  <a:rPr lang="en-US" sz="1600" i="1" dirty="0" err="1"/>
                  <a:t>η</a:t>
                </a:r>
                <a:r>
                  <a:rPr lang="en-US" sz="1600" dirty="0"/>
                  <a:t> or new states added to </a:t>
                </a:r>
                <a:r>
                  <a:rPr lang="en-US" sz="1600" i="1" dirty="0"/>
                  <a:t>Fringe</a:t>
                </a:r>
                <a:endParaRPr lang="en-US" sz="1600" dirty="0"/>
              </a:p>
              <a:p>
                <a:pPr marL="581025" lvl="3" indent="-115888">
                  <a:spcBef>
                    <a:spcPts val="200"/>
                  </a:spcBef>
                  <a:buNone/>
                </a:pPr>
                <a:r>
                  <a:rPr lang="en-US" sz="1600" i="1" dirty="0"/>
                  <a:t>r </a:t>
                </a:r>
                <a:r>
                  <a:rPr lang="en-US" sz="1600" dirty="0"/>
                  <a:t>← max{</a:t>
                </a:r>
                <a:r>
                  <a:rPr lang="en-US" sz="1600" dirty="0">
                    <a:latin typeface="Calibri"/>
                  </a:rPr>
                  <a:t>Bellman-Update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 | </a:t>
                </a:r>
                <a:r>
                  <a:rPr lang="en-US" sz="1600" i="1" dirty="0"/>
                  <a:t>s</a:t>
                </a:r>
                <a:r>
                  <a:rPr lang="en-US" sz="1600" i="1" baseline="-25000" dirty="0"/>
                  <a:t> </a:t>
                </a:r>
                <a:r>
                  <a:rPr lang="en-US" sz="1600" dirty="0"/>
                  <a:t>∈</a:t>
                </a:r>
                <a:r>
                  <a:rPr lang="en-US" sz="1600" baseline="-25000" dirty="0"/>
                  <a:t> </a:t>
                </a:r>
                <a:r>
                  <a:rPr lang="en-US" sz="1600" i="1" dirty="0"/>
                  <a:t>Z</a:t>
                </a:r>
                <a:r>
                  <a:rPr lang="en-US" sz="1600" dirty="0"/>
                  <a:t>}</a:t>
                </a:r>
              </a:p>
              <a:p>
                <a:pPr marL="581025" lvl="3" indent="-115888">
                  <a:spcBef>
                    <a:spcPts val="0"/>
                  </a:spcBef>
                  <a:buNone/>
                </a:pPr>
                <a:endParaRPr lang="en-US" sz="1600" baseline="-25000" dirty="0"/>
              </a:p>
              <a:p>
                <a:pPr marL="6349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Calibri"/>
                  </a:rPr>
                  <a:t>Bellman-Update</a:t>
                </a:r>
                <a:r>
                  <a:rPr lang="en-US" sz="1600" dirty="0"/>
                  <a:t>(</a:t>
                </a:r>
                <a:r>
                  <a:rPr lang="en-US" sz="1600" i="1" dirty="0"/>
                  <a:t>s</a:t>
                </a:r>
                <a:r>
                  <a:rPr lang="en-US" sz="1600" dirty="0"/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cs typeface="Times New Roman"/>
                  </a:rPr>
                  <a:t>global </a:t>
                </a:r>
                <a:r>
                  <a:rPr lang="en-US" sz="1600" i="1" dirty="0">
                    <a:cs typeface="Times New Roman"/>
                  </a:rPr>
                  <a:t>V</a:t>
                </a:r>
                <a:r>
                  <a:rPr lang="en-US" sz="1600" dirty="0">
                    <a:cs typeface="Times New Roman"/>
                  </a:rPr>
                  <a:t>, π;  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v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</a:rPr>
                  <a:t>old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/>
                  <a:t>←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  <a:endParaRPr lang="en-US" sz="1600" i="1" dirty="0">
                  <a:latin typeface="Times New Roman" charset="0"/>
                  <a:ea typeface="Times New Roman"/>
                </a:endParaRP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Times New Roman" charset="0"/>
                    <a:ea typeface="Times New Roman"/>
                  </a:rPr>
                  <a:t>for every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  <a:sym typeface="Symbol" charset="0"/>
                  </a:rPr>
                  <a:t> 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Applicable(</a:t>
                </a:r>
                <a:r>
                  <a:rPr lang="en-US" sz="1600" i="1" dirty="0">
                    <a:latin typeface="Times New Roman" charset="0"/>
                    <a:ea typeface="Times New Roman"/>
                    <a:cs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) do</a:t>
                </a:r>
                <a:endParaRPr lang="en-US" sz="1600" dirty="0">
                  <a:latin typeface="Times New Roman" charset="0"/>
                  <a:ea typeface="Times New Roman"/>
                </a:endParaRPr>
              </a:p>
              <a:p>
                <a:pPr marL="449263" lvl="2" indent="0">
                  <a:spcBef>
                    <a:spcPts val="200"/>
                  </a:spcBef>
                  <a:buNone/>
                </a:pPr>
                <a:r>
                  <a:rPr lang="en-US" sz="1600" i="1" dirty="0">
                    <a:latin typeface="Times New Roman" charset="0"/>
                    <a:ea typeface="Times New Roman"/>
                  </a:rPr>
                  <a:t>Q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/>
                  <a:t>←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cost(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+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</a:t>
                </a:r>
                <a:r>
                  <a:rPr lang="en-US" sz="1600" i="1" baseline="-25000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sym typeface="Symbol" charset="0"/>
                  </a:rPr>
                  <a:t></a:t>
                </a:r>
                <a:r>
                  <a:rPr lang="en-US" sz="1600" i="1" baseline="-25000" dirty="0">
                    <a:latin typeface="Times New Roman" charset="0"/>
                    <a:ea typeface="Times New Roman"/>
                  </a:rPr>
                  <a:t>S </a:t>
                </a:r>
                <a:r>
                  <a:rPr lang="en-US" sz="1600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sz="1600" baseline="-250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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|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  <a:sym typeface="Symbol" charset="0"/>
                  </a:rPr>
                  <a:t>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i="1" dirty="0">
                    <a:latin typeface="Times New Roman" charset="0"/>
                    <a:ea typeface="Times New Roman"/>
                  </a:rPr>
                  <a:t>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dirty="0"/>
                  <a:t>←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 err="1">
                    <a:latin typeface="Times New Roman" charset="0"/>
                    <a:ea typeface="Times New Roman"/>
                  </a:rPr>
                  <a:t>min</a:t>
                </a:r>
                <a:r>
                  <a:rPr lang="en-US" sz="1600" i="1" baseline="-25000" dirty="0" err="1">
                    <a:latin typeface="Times New Roman" charset="0"/>
                    <a:ea typeface="Times New Roman"/>
                    <a:cs typeface="Times New Roman"/>
                  </a:rPr>
                  <a:t>a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  <a:sym typeface="Symbol" charset="0"/>
                  </a:rPr>
                  <a:t>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</a:rPr>
                  <a:t>Applicable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(</a:t>
                </a:r>
                <a:r>
                  <a:rPr lang="en-US" sz="1600" i="1" baseline="-25000" dirty="0">
                    <a:latin typeface="Times New Roman" charset="0"/>
                    <a:ea typeface="Times New Roman"/>
                    <a:cs typeface="Times New Roman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  <a:cs typeface="Times New Roman"/>
                  </a:rPr>
                  <a:t>Q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(</a:t>
                </a:r>
                <a:r>
                  <a:rPr lang="en-US" sz="1600" i="1" dirty="0" err="1">
                    <a:latin typeface="Times New Roman" charset="0"/>
                    <a:ea typeface="Times New Roman"/>
                    <a:cs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  <a:cs typeface="Times New Roman"/>
                  </a:rPr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i="1" dirty="0">
                    <a:latin typeface="Times New Roman" charset="0"/>
                    <a:ea typeface="Times New Roman"/>
                  </a:rPr>
                  <a:t>π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</a:t>
                </a:r>
                <a:r>
                  <a:rPr lang="en-US" sz="1600" dirty="0"/>
                  <a:t>←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 </a:t>
                </a:r>
                <a:r>
                  <a:rPr lang="en-US" sz="1600" dirty="0" err="1">
                    <a:latin typeface="Times New Roman" charset="0"/>
                    <a:ea typeface="Times New Roman"/>
                  </a:rPr>
                  <a:t>argmin</a:t>
                </a:r>
                <a:r>
                  <a:rPr lang="en-US" sz="1600" i="1" baseline="-25000" dirty="0" err="1">
                    <a:latin typeface="Times New Roman" charset="0"/>
                    <a:ea typeface="Times New Roman"/>
                    <a:cs typeface="Times New Roman"/>
                  </a:rPr>
                  <a:t>a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  <a:sym typeface="Symbol" charset="0"/>
                  </a:rPr>
                  <a:t>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  <a:cs typeface="Times New Roman"/>
                  </a:rPr>
                  <a:t>Applicable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(</a:t>
                </a:r>
                <a:r>
                  <a:rPr lang="en-US" sz="1600" i="1" baseline="-25000" dirty="0">
                    <a:latin typeface="Times New Roman" charset="0"/>
                    <a:ea typeface="Times New Roman"/>
                    <a:cs typeface="Times New Roman"/>
                  </a:rPr>
                  <a:t>s</a:t>
                </a:r>
                <a:r>
                  <a:rPr lang="en-US" sz="1600" baseline="-25000" dirty="0">
                    <a:latin typeface="Times New Roman" charset="0"/>
                    <a:ea typeface="Times New Roman"/>
                    <a:cs typeface="Times New Roman"/>
                  </a:rPr>
                  <a:t>)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Q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s,a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</a:t>
                </a:r>
              </a:p>
              <a:p>
                <a:pPr marL="233363" lvl="1" indent="0">
                  <a:spcBef>
                    <a:spcPts val="200"/>
                  </a:spcBef>
                  <a:buNone/>
                </a:pPr>
                <a:r>
                  <a:rPr lang="en-US" sz="1600" dirty="0">
                    <a:latin typeface="Times New Roman" charset="0"/>
                    <a:ea typeface="Times New Roman"/>
                  </a:rPr>
                  <a:t>return 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|V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(</a:t>
                </a:r>
                <a:r>
                  <a:rPr lang="en-US" sz="1600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) – </a:t>
                </a:r>
                <a:r>
                  <a:rPr lang="en-US" sz="1600" i="1" dirty="0" err="1">
                    <a:latin typeface="Times New Roman" charset="0"/>
                    <a:ea typeface="Times New Roman"/>
                  </a:rPr>
                  <a:t>v</a:t>
                </a:r>
                <a:r>
                  <a:rPr lang="en-US" sz="1600" baseline="-25000" dirty="0" err="1">
                    <a:latin typeface="Times New Roman" charset="0"/>
                    <a:ea typeface="Times New Roman"/>
                  </a:rPr>
                  <a:t>old</a:t>
                </a:r>
                <a:r>
                  <a:rPr lang="en-US" sz="1600" dirty="0">
                    <a:latin typeface="Times New Roman" charset="0"/>
                    <a:ea typeface="Times New Roman"/>
                  </a:rPr>
                  <a:t>|</a:t>
                </a: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928B4410-6D2D-1045-966A-58B0F1C3EE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5505" y="26784"/>
                <a:ext cx="4960171" cy="6659595"/>
              </a:xfrm>
              <a:blipFill>
                <a:blip r:embed="rId3"/>
                <a:stretch>
                  <a:fillRect l="-510" t="-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A1074836-93DF-754B-902A-844F67A61B30}"/>
              </a:ext>
            </a:extLst>
          </p:cNvPr>
          <p:cNvGrpSpPr>
            <a:grpSpLocks noChangeAspect="1"/>
          </p:cNvGrpSpPr>
          <p:nvPr/>
        </p:nvGrpSpPr>
        <p:grpSpPr>
          <a:xfrm>
            <a:off x="3867915" y="932271"/>
            <a:ext cx="3694866" cy="2916974"/>
            <a:chOff x="3724756" y="433601"/>
            <a:chExt cx="4675290" cy="3690980"/>
          </a:xfrm>
        </p:grpSpPr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F535C747-0154-334D-A91C-B578A0411232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05817" y="-61612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8D1F93F5-F341-FE47-B89D-155A09A33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9368" y="3423582"/>
              <a:ext cx="989837" cy="700999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47A3E5E-067E-B448-B83A-C2727702F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405" y="108721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4F3700E3-8424-B442-A5E3-8750839BC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665" y="83070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4189EAFD-2C3E-4E47-8BA6-F46C2854EC7F}"/>
                </a:ext>
              </a:extLst>
            </p:cNvPr>
            <p:cNvSpPr/>
            <p:nvPr/>
          </p:nvSpPr>
          <p:spPr bwMode="auto">
            <a:xfrm>
              <a:off x="6591961" y="99196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42EB7FD5-2B8D-E54D-BB93-A7E53F3E79E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331753" y="160717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F65DC5-D14D-5740-8388-0C34F3752C82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721774" y="92133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C6ACA503-1CA0-134B-9454-F359BCDFB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21" y="142441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Oval 11">
              <a:extLst>
                <a:ext uri="{FF2B5EF4-FFF2-40B4-BE49-F238E27FC236}">
                  <a16:creationId xmlns:a16="http://schemas.microsoft.com/office/drawing/2014/main" id="{49B7C0DF-87F1-2445-956E-D17E53000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976905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814FEE01-0295-B142-A824-E54AE257C45E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031257" y="309872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Oval 11">
              <a:extLst>
                <a:ext uri="{FF2B5EF4-FFF2-40B4-BE49-F238E27FC236}">
                  <a16:creationId xmlns:a16="http://schemas.microsoft.com/office/drawing/2014/main" id="{BD9E4651-BE22-9E44-A404-BF29D4212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2846" y="507152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55" name="Text Box 11">
              <a:extLst>
                <a:ext uri="{FF2B5EF4-FFF2-40B4-BE49-F238E27FC236}">
                  <a16:creationId xmlns:a16="http://schemas.microsoft.com/office/drawing/2014/main" id="{C2E9EC40-09BA-994F-85E2-E149DC605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609" y="699940"/>
              <a:ext cx="551713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B9D8F4CB-1737-4A44-AF0F-28C30F0B9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973" y="1929519"/>
              <a:ext cx="847852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59" name="Text Box 11">
              <a:extLst>
                <a:ext uri="{FF2B5EF4-FFF2-40B4-BE49-F238E27FC236}">
                  <a16:creationId xmlns:a16="http://schemas.microsoft.com/office/drawing/2014/main" id="{DC59C5A4-C129-C646-B0CB-E962C837C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832" y="669957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60" name="Text Box 11">
              <a:extLst>
                <a:ext uri="{FF2B5EF4-FFF2-40B4-BE49-F238E27FC236}">
                  <a16:creationId xmlns:a16="http://schemas.microsoft.com/office/drawing/2014/main" id="{F38E64C3-A142-7742-8592-42154AC01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8623" y="118679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61" name="Text Box 11">
              <a:extLst>
                <a:ext uri="{FF2B5EF4-FFF2-40B4-BE49-F238E27FC236}">
                  <a16:creationId xmlns:a16="http://schemas.microsoft.com/office/drawing/2014/main" id="{582DB919-1949-C940-AD1B-863BA0CD5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446" y="324661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2" name="Text Box 11">
              <a:extLst>
                <a:ext uri="{FF2B5EF4-FFF2-40B4-BE49-F238E27FC236}">
                  <a16:creationId xmlns:a16="http://schemas.microsoft.com/office/drawing/2014/main" id="{46DE7E96-FBB8-474B-AD4B-6D974E44A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568" y="3403641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3" name="Oval 12">
              <a:extLst>
                <a:ext uri="{FF2B5EF4-FFF2-40B4-BE49-F238E27FC236}">
                  <a16:creationId xmlns:a16="http://schemas.microsoft.com/office/drawing/2014/main" id="{350AE7DF-858C-3B42-81AE-E04C8A720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2796010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95" name="Text Box 13">
              <a:extLst>
                <a:ext uri="{FF2B5EF4-FFF2-40B4-BE49-F238E27FC236}">
                  <a16:creationId xmlns:a16="http://schemas.microsoft.com/office/drawing/2014/main" id="{5C98AAE9-D823-7346-8EC0-05A0AE770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4756" y="2859316"/>
              <a:ext cx="782945" cy="700999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C5832B03-F16F-D643-B419-FD804FB3695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26992" y="143138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97" name="Curved Connector 96">
              <a:extLst>
                <a:ext uri="{FF2B5EF4-FFF2-40B4-BE49-F238E27FC236}">
                  <a16:creationId xmlns:a16="http://schemas.microsoft.com/office/drawing/2014/main" id="{762D693E-40A6-6A42-94BC-72FB5DB5B095}"/>
                </a:ext>
              </a:extLst>
            </p:cNvPr>
            <p:cNvCxnSpPr>
              <a:stCxn id="63" idx="6"/>
              <a:endCxn id="63" idx="4"/>
            </p:cNvCxnSpPr>
            <p:nvPr/>
          </p:nvCxnSpPr>
          <p:spPr>
            <a:xfrm flipH="1">
              <a:off x="4853421" y="302461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1367F89A-2B5E-054E-A4E1-6B268B410453}"/>
                </a:ext>
              </a:extLst>
            </p:cNvPr>
            <p:cNvSpPr/>
            <p:nvPr/>
          </p:nvSpPr>
          <p:spPr bwMode="auto">
            <a:xfrm rot="356928">
              <a:off x="5090361" y="292890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9" name="Freeform 18">
              <a:extLst>
                <a:ext uri="{FF2B5EF4-FFF2-40B4-BE49-F238E27FC236}">
                  <a16:creationId xmlns:a16="http://schemas.microsoft.com/office/drawing/2014/main" id="{CD72FE61-4095-6A4C-84E2-444627848234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067327" y="278576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DA278362-0047-5D43-AAE0-7DC9E30AC467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724146" y="95929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1" name="Freeform 40">
              <a:extLst>
                <a:ext uri="{FF2B5EF4-FFF2-40B4-BE49-F238E27FC236}">
                  <a16:creationId xmlns:a16="http://schemas.microsoft.com/office/drawing/2014/main" id="{A785A938-77E8-7748-A1DE-BC859D6BC9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84153" y="154628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2" name="Oval 11">
              <a:extLst>
                <a:ext uri="{FF2B5EF4-FFF2-40B4-BE49-F238E27FC236}">
                  <a16:creationId xmlns:a16="http://schemas.microsoft.com/office/drawing/2014/main" id="{7226F361-1BA3-DC4D-8C3D-C06C49A71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729" y="1143183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03" name="Oval 12">
              <a:extLst>
                <a:ext uri="{FF2B5EF4-FFF2-40B4-BE49-F238E27FC236}">
                  <a16:creationId xmlns:a16="http://schemas.microsoft.com/office/drawing/2014/main" id="{DAC53144-88AC-874C-9207-B2B0907E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3037" y="290521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73FF92AE-9BB2-BC4E-8FED-B9B1D74B9F04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5949478" y="349273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83FEF22B-CDB7-0042-BFFE-BDF24F09B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9578" y="1937472"/>
              <a:ext cx="668546" cy="35049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lIns="45720" tIns="0" rIns="4572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58" name="Text Box 11">
              <a:extLst>
                <a:ext uri="{FF2B5EF4-FFF2-40B4-BE49-F238E27FC236}">
                  <a16:creationId xmlns:a16="http://schemas.microsoft.com/office/drawing/2014/main" id="{87717E26-B47A-D740-9654-B6B9A8CFF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4698" y="2904734"/>
              <a:ext cx="816616" cy="35049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lIns="45720" tIns="0" rIns="4572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80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D0A278-ECC6-D447-A2FB-35EA088322C6}"/>
              </a:ext>
            </a:extLst>
          </p:cNvPr>
          <p:cNvGrpSpPr/>
          <p:nvPr/>
        </p:nvGrpSpPr>
        <p:grpSpPr>
          <a:xfrm>
            <a:off x="3854464" y="4185140"/>
            <a:ext cx="4010947" cy="2633247"/>
            <a:chOff x="3733276" y="4081828"/>
            <a:chExt cx="4010947" cy="2633247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3733276" y="4081828"/>
              <a:ext cx="4010947" cy="2624216"/>
              <a:chOff x="3722217" y="433601"/>
              <a:chExt cx="5075241" cy="3320539"/>
            </a:xfrm>
          </p:grpSpPr>
          <p:sp>
            <p:nvSpPr>
              <p:cNvPr id="65" name="Freeform 31"/>
              <p:cNvSpPr>
                <a:spLocks/>
              </p:cNvSpPr>
              <p:nvPr/>
            </p:nvSpPr>
            <p:spPr bwMode="auto">
              <a:xfrm rot="4200000" flipH="1" flipV="1">
                <a:off x="6105817" y="-616125"/>
                <a:ext cx="774470" cy="2873922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6" name="Text Box 11"/>
              <p:cNvSpPr txBox="1">
                <a:spLocks noChangeArrowheads="1"/>
              </p:cNvSpPr>
              <p:nvPr/>
            </p:nvSpPr>
            <p:spPr bwMode="auto">
              <a:xfrm>
                <a:off x="7807621" y="2907040"/>
                <a:ext cx="989837" cy="700999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br>
                  <a:rPr lang="en-US" sz="1800" dirty="0">
                    <a:latin typeface="Calibri"/>
                    <a:ea typeface="Times New Roman"/>
                    <a:cs typeface="Times New Roman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800" dirty="0">
                    <a:latin typeface="Times New Roman" charset="0"/>
                    <a:ea typeface="Times New Roman"/>
                    <a:sym typeface="Symbol" charset="0"/>
                  </a:rPr>
                  <a:t>={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8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4777405" y="1087210"/>
                <a:ext cx="2527300" cy="179387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6144665" y="830703"/>
                <a:ext cx="1804530" cy="260031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9" name="Arc 68"/>
              <p:cNvSpPr/>
              <p:nvPr/>
            </p:nvSpPr>
            <p:spPr bwMode="auto">
              <a:xfrm>
                <a:off x="6591961" y="991960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 rot="10800000" flipH="1">
                <a:off x="7331753" y="160717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1" name="Freeform 31"/>
              <p:cNvSpPr>
                <a:spLocks/>
              </p:cNvSpPr>
              <p:nvPr/>
            </p:nvSpPr>
            <p:spPr bwMode="auto">
              <a:xfrm rot="462874" flipH="1" flipV="1">
                <a:off x="7721774" y="921335"/>
                <a:ext cx="235969" cy="203634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4561321" y="1424410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rgbClr val="20995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3" name="Oval 11"/>
              <p:cNvSpPr>
                <a:spLocks noChangeArrowheads="1"/>
              </p:cNvSpPr>
              <p:nvPr/>
            </p:nvSpPr>
            <p:spPr bwMode="auto">
              <a:xfrm>
                <a:off x="4624821" y="97690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4" name="Freeform 18"/>
              <p:cNvSpPr>
                <a:spLocks/>
              </p:cNvSpPr>
              <p:nvPr/>
            </p:nvSpPr>
            <p:spPr bwMode="auto">
              <a:xfrm rot="297626" flipV="1">
                <a:off x="5031257" y="309872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5" name="Oval 11"/>
              <p:cNvSpPr>
                <a:spLocks noChangeArrowheads="1"/>
              </p:cNvSpPr>
              <p:nvPr/>
            </p:nvSpPr>
            <p:spPr bwMode="auto">
              <a:xfrm>
                <a:off x="7942846" y="507152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76" name="Text Box 11"/>
              <p:cNvSpPr txBox="1">
                <a:spLocks noChangeArrowheads="1"/>
              </p:cNvSpPr>
              <p:nvPr/>
            </p:nvSpPr>
            <p:spPr bwMode="auto">
              <a:xfrm>
                <a:off x="6020609" y="699940"/>
                <a:ext cx="551713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78" name="Text Box 11"/>
              <p:cNvSpPr txBox="1">
                <a:spLocks noChangeArrowheads="1"/>
              </p:cNvSpPr>
              <p:nvPr/>
            </p:nvSpPr>
            <p:spPr bwMode="auto">
              <a:xfrm>
                <a:off x="4644973" y="1929519"/>
                <a:ext cx="847852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100</a:t>
                </a:r>
              </a:p>
            </p:txBody>
          </p:sp>
          <p:sp>
            <p:nvSpPr>
              <p:cNvPr id="80" name="Text Box 11"/>
              <p:cNvSpPr txBox="1">
                <a:spLocks noChangeArrowheads="1"/>
              </p:cNvSpPr>
              <p:nvPr/>
            </p:nvSpPr>
            <p:spPr bwMode="auto">
              <a:xfrm>
                <a:off x="6840832" y="669957"/>
                <a:ext cx="369161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81" name="Text Box 11"/>
              <p:cNvSpPr txBox="1">
                <a:spLocks noChangeArrowheads="1"/>
              </p:cNvSpPr>
              <p:nvPr/>
            </p:nvSpPr>
            <p:spPr bwMode="auto">
              <a:xfrm>
                <a:off x="6838623" y="1186793"/>
                <a:ext cx="369161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82" name="Text Box 11"/>
              <p:cNvSpPr txBox="1">
                <a:spLocks noChangeArrowheads="1"/>
              </p:cNvSpPr>
              <p:nvPr/>
            </p:nvSpPr>
            <p:spPr bwMode="auto">
              <a:xfrm>
                <a:off x="5588446" y="3246613"/>
                <a:ext cx="369161" cy="3504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83" name="Text Box 11"/>
              <p:cNvSpPr txBox="1">
                <a:spLocks noChangeArrowheads="1"/>
              </p:cNvSpPr>
              <p:nvPr/>
            </p:nvSpPr>
            <p:spPr bwMode="auto">
              <a:xfrm>
                <a:off x="5199568" y="3403641"/>
                <a:ext cx="369161" cy="35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84" name="Oval 12"/>
              <p:cNvSpPr>
                <a:spLocks noChangeArrowheads="1"/>
              </p:cNvSpPr>
              <p:nvPr/>
            </p:nvSpPr>
            <p:spPr bwMode="auto">
              <a:xfrm>
                <a:off x="4624821" y="2796010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20995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85" name="Text Box 13"/>
              <p:cNvSpPr txBox="1">
                <a:spLocks noChangeArrowheads="1"/>
              </p:cNvSpPr>
              <p:nvPr/>
            </p:nvSpPr>
            <p:spPr bwMode="auto">
              <a:xfrm>
                <a:off x="3722217" y="2864836"/>
                <a:ext cx="782945" cy="700999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6" name="Freeform 6"/>
              <p:cNvSpPr>
                <a:spLocks/>
              </p:cNvSpPr>
              <p:nvPr/>
            </p:nvSpPr>
            <p:spPr bwMode="auto">
              <a:xfrm flipH="1" flipV="1">
                <a:off x="4926992" y="1431385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87" name="Curved Connector 86"/>
              <p:cNvCxnSpPr>
                <a:stCxn id="84" idx="6"/>
                <a:endCxn id="84" idx="4"/>
              </p:cNvCxnSpPr>
              <p:nvPr/>
            </p:nvCxnSpPr>
            <p:spPr>
              <a:xfrm flipH="1">
                <a:off x="4853421" y="3024610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9525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Arc 87"/>
              <p:cNvSpPr/>
              <p:nvPr/>
            </p:nvSpPr>
            <p:spPr bwMode="auto">
              <a:xfrm rot="356928">
                <a:off x="5090361" y="2928908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9" name="Freeform 18"/>
              <p:cNvSpPr>
                <a:spLocks/>
              </p:cNvSpPr>
              <p:nvPr/>
            </p:nvSpPr>
            <p:spPr bwMode="auto">
              <a:xfrm rot="11097626" flipV="1">
                <a:off x="5067327" y="2785761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0" name="Freeform 31"/>
              <p:cNvSpPr>
                <a:spLocks/>
              </p:cNvSpPr>
              <p:nvPr/>
            </p:nvSpPr>
            <p:spPr bwMode="auto">
              <a:xfrm rot="11047278" flipH="1" flipV="1">
                <a:off x="7724146" y="959293"/>
                <a:ext cx="538764" cy="212346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1" name="Freeform 40"/>
              <p:cNvSpPr>
                <a:spLocks/>
              </p:cNvSpPr>
              <p:nvPr/>
            </p:nvSpPr>
            <p:spPr bwMode="auto">
              <a:xfrm flipH="1">
                <a:off x="7484153" y="1546282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2" name="Oval 11"/>
              <p:cNvSpPr>
                <a:spLocks noChangeArrowheads="1"/>
              </p:cNvSpPr>
              <p:nvPr/>
            </p:nvSpPr>
            <p:spPr bwMode="auto">
              <a:xfrm>
                <a:off x="7282729" y="1143183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93" name="Oval 12"/>
              <p:cNvSpPr>
                <a:spLocks noChangeArrowheads="1"/>
              </p:cNvSpPr>
              <p:nvPr/>
            </p:nvSpPr>
            <p:spPr bwMode="auto">
              <a:xfrm>
                <a:off x="7293037" y="2905218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rgbClr val="20995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94" name="Freeform 31"/>
              <p:cNvSpPr>
                <a:spLocks/>
              </p:cNvSpPr>
              <p:nvPr/>
            </p:nvSpPr>
            <p:spPr bwMode="auto">
              <a:xfrm rot="6215733" flipV="1">
                <a:off x="5949478" y="349273"/>
                <a:ext cx="455459" cy="2268152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7" name="Text Box 11"/>
              <p:cNvSpPr txBox="1">
                <a:spLocks noChangeArrowheads="1"/>
              </p:cNvSpPr>
              <p:nvPr/>
            </p:nvSpPr>
            <p:spPr bwMode="auto">
              <a:xfrm>
                <a:off x="7449576" y="1937473"/>
                <a:ext cx="668546" cy="35049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wrap="none" lIns="45720" tIns="0" rIns="4572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79" name="Text Box 11"/>
              <p:cNvSpPr txBox="1">
                <a:spLocks noChangeArrowheads="1"/>
              </p:cNvSpPr>
              <p:nvPr/>
            </p:nvSpPr>
            <p:spPr bwMode="auto">
              <a:xfrm>
                <a:off x="5904698" y="2904733"/>
                <a:ext cx="816616" cy="35049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wrap="none" lIns="45720" tIns="0" rIns="4572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80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9448B1C-E2AB-E240-AFD6-2C3645BC7919}"/>
                </a:ext>
              </a:extLst>
            </p:cNvPr>
            <p:cNvSpPr/>
            <p:nvPr/>
          </p:nvSpPr>
          <p:spPr>
            <a:xfrm>
              <a:off x="4746538" y="5619173"/>
              <a:ext cx="11560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charset="0"/>
                  <a:cs typeface="Times New Roman"/>
                </a:rPr>
                <a:t>V</a:t>
              </a:r>
              <a:r>
                <a:rPr lang="en-US" dirty="0">
                  <a:latin typeface="Times New Roman" charset="0"/>
                  <a:cs typeface="Times New Roman"/>
                </a:rPr>
                <a:t>(</a:t>
              </a:r>
              <a:r>
                <a:rPr lang="en-US" dirty="0">
                  <a:latin typeface="Calibri" charset="0"/>
                  <a:cs typeface="Times New Roman"/>
                </a:rPr>
                <a:t>d1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)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=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80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7CA3462-9AB4-864F-9B36-F23F86BF67D0}"/>
                </a:ext>
              </a:extLst>
            </p:cNvPr>
            <p:cNvSpPr/>
            <p:nvPr/>
          </p:nvSpPr>
          <p:spPr>
            <a:xfrm>
              <a:off x="4165411" y="4191399"/>
              <a:ext cx="1079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charset="0"/>
                  <a:cs typeface="Times New Roman"/>
                </a:rPr>
                <a:t>V</a:t>
              </a:r>
              <a:r>
                <a:rPr lang="en-US" dirty="0">
                  <a:latin typeface="Times New Roman" charset="0"/>
                  <a:cs typeface="Times New Roman"/>
                </a:rPr>
                <a:t>(</a:t>
              </a:r>
              <a:r>
                <a:rPr lang="en-US" dirty="0">
                  <a:latin typeface="Calibri" charset="0"/>
                  <a:cs typeface="Times New Roman"/>
                </a:rPr>
                <a:t>d2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)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=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0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2F9EA7-A59E-7E44-8DD7-D9D9EECE60A1}"/>
                </a:ext>
              </a:extLst>
            </p:cNvPr>
            <p:cNvSpPr/>
            <p:nvPr/>
          </p:nvSpPr>
          <p:spPr>
            <a:xfrm>
              <a:off x="5937427" y="6345743"/>
              <a:ext cx="1079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charset="0"/>
                  <a:cs typeface="Times New Roman"/>
                </a:rPr>
                <a:t>V</a:t>
              </a:r>
              <a:r>
                <a:rPr lang="en-US" dirty="0">
                  <a:latin typeface="Times New Roman" charset="0"/>
                  <a:cs typeface="Times New Roman"/>
                </a:rPr>
                <a:t>(</a:t>
              </a:r>
              <a:r>
                <a:rPr lang="en-US" dirty="0">
                  <a:latin typeface="Calibri" charset="0"/>
                  <a:cs typeface="Times New Roman"/>
                </a:rPr>
                <a:t>d4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)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=</a:t>
              </a:r>
              <a:r>
                <a:rPr lang="en-US" baseline="-25000" dirty="0">
                  <a:latin typeface="Times New Roman" panose="02020603050405020304" pitchFamily="18" charset="0"/>
                  <a:cs typeface="Times New Roman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/>
                </a:rPr>
                <a:t>0</a:t>
              </a:r>
            </a:p>
          </p:txBody>
        </p:sp>
      </p:grpSp>
      <p:sp>
        <p:nvSpPr>
          <p:cNvPr id="109" name="Title 3">
            <a:extLst>
              <a:ext uri="{FF2B5EF4-FFF2-40B4-BE49-F238E27FC236}">
                <a16:creationId xmlns:a16="http://schemas.microsoft.com/office/drawing/2014/main" id="{D6C38C25-127E-E84B-BC29-1D0ECE6A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725" y="115896"/>
            <a:ext cx="5299540" cy="47468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Example 2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FEFEED3-1ED1-D747-94A2-B5699D375E74}"/>
              </a:ext>
            </a:extLst>
          </p:cNvPr>
          <p:cNvSpPr/>
          <p:nvPr/>
        </p:nvSpPr>
        <p:spPr>
          <a:xfrm>
            <a:off x="10024886" y="18306"/>
            <a:ext cx="2167113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/>
              </a:rPr>
              <a:t>Envelope</a:t>
            </a: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 = {</a:t>
            </a:r>
            <a:r>
              <a:rPr lang="en-US" sz="1600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sz="1600" dirty="0">
                <a:latin typeface="Times New Roman" panose="02020603050405020304" pitchFamily="18" charset="0"/>
                <a:cs typeface="Times New Roman"/>
              </a:rPr>
              <a:t>}; π = ∅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852E35B-6134-B744-9763-66DD9DEE64AA}"/>
              </a:ext>
            </a:extLst>
          </p:cNvPr>
          <p:cNvSpPr/>
          <p:nvPr/>
        </p:nvSpPr>
        <p:spPr>
          <a:xfrm>
            <a:off x="7587968" y="18307"/>
            <a:ext cx="2343616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sz="1600" i="1" dirty="0">
                <a:latin typeface="Times New Roman" charset="0"/>
              </a:rPr>
              <a:t>η</a:t>
            </a:r>
            <a:r>
              <a:rPr lang="en-US" sz="1600" dirty="0">
                <a:latin typeface="Times New Roman" charset="0"/>
                <a:ea typeface="Times New Roman"/>
              </a:rPr>
              <a:t>=0.2; </a:t>
            </a:r>
            <a:r>
              <a:rPr lang="en-US" sz="1600" i="1" dirty="0">
                <a:latin typeface="Times New Roman" charset="0"/>
                <a:cs typeface="Times New Roman"/>
              </a:rPr>
              <a:t>V</a:t>
            </a:r>
            <a:r>
              <a:rPr lang="en-US" sz="1600" baseline="-25000" dirty="0">
                <a:latin typeface="Times New Roman" charset="0"/>
                <a:cs typeface="Times New Roman"/>
              </a:rPr>
              <a:t>0</a:t>
            </a:r>
            <a:r>
              <a:rPr lang="en-US" sz="1600" dirty="0">
                <a:latin typeface="Times New Roman" charset="0"/>
                <a:cs typeface="Times New Roman"/>
              </a:rPr>
              <a:t>(</a:t>
            </a:r>
            <a:r>
              <a:rPr lang="en-US" sz="1600" i="1" dirty="0">
                <a:latin typeface="Times New Roman" charset="0"/>
                <a:cs typeface="Times New Roman"/>
              </a:rPr>
              <a:t>s</a:t>
            </a:r>
            <a:r>
              <a:rPr lang="en-US" sz="1600" dirty="0">
                <a:latin typeface="Times New Roman" charset="0"/>
                <a:cs typeface="Times New Roman"/>
              </a:rPr>
              <a:t>) = 0 for all </a:t>
            </a:r>
            <a:r>
              <a:rPr lang="en-US" sz="1600" i="1" dirty="0">
                <a:latin typeface="Times New Roman" charset="0"/>
                <a:cs typeface="Times New Roman"/>
              </a:rPr>
              <a:t>s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313BB5EA-3351-2E4D-BFC2-4358936594AF}"/>
              </a:ext>
            </a:extLst>
          </p:cNvPr>
          <p:cNvSpPr/>
          <p:nvPr/>
        </p:nvSpPr>
        <p:spPr>
          <a:xfrm>
            <a:off x="5711588" y="3521163"/>
            <a:ext cx="515432" cy="517967"/>
          </a:xfrm>
          <a:prstGeom prst="down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16F5EB6-2FF8-554B-9251-D4CD71948200}"/>
              </a:ext>
            </a:extLst>
          </p:cNvPr>
          <p:cNvSpPr/>
          <p:nvPr/>
        </p:nvSpPr>
        <p:spPr>
          <a:xfrm>
            <a:off x="4551636" y="3564042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  <a:cs typeface="Times New Roman"/>
              </a:rPr>
              <a:t> Iteration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81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Ahead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Skipping ILAO*, HDP, </a:t>
            </a:r>
            <a:r>
              <a:rPr lang="en-US" dirty="0" err="1"/>
              <a:t>LDFS</a:t>
            </a:r>
            <a:r>
              <a:rPr lang="en-US" i="1" baseline="-25000" dirty="0" err="1"/>
              <a:t>a</a:t>
            </a:r>
            <a:r>
              <a:rPr lang="en-US" i="1" baseline="-25000" dirty="0"/>
              <a:t> </a:t>
            </a:r>
            <a:r>
              <a:rPr lang="en-US" dirty="0"/>
              <a:t>, LRTDP, SLATE</a:t>
            </a:r>
          </a:p>
          <a:p>
            <a:pPr lvl="1"/>
            <a:r>
              <a:rPr lang="en-US" dirty="0"/>
              <a:t>I’ll come back to these if there’s time</a:t>
            </a:r>
          </a:p>
        </p:txBody>
      </p:sp>
    </p:spTree>
    <p:extLst>
      <p:ext uri="{BB962C8B-B14F-4D97-AF65-F5344CB8AC3E}">
        <p14:creationId xmlns:p14="http://schemas.microsoft.com/office/powerpoint/2010/main" val="218065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65412" y="101603"/>
            <a:ext cx="7861177" cy="709359"/>
          </a:xfrm>
        </p:spPr>
        <p:txBody>
          <a:bodyPr/>
          <a:lstStyle/>
          <a:p>
            <a:r>
              <a:rPr lang="en-US" dirty="0"/>
              <a:t>Planning and Acting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09691" y="3859508"/>
            <a:ext cx="6175319" cy="2064668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Like </a:t>
            </a:r>
            <a:r>
              <a:rPr lang="en-US" dirty="0">
                <a:latin typeface="Calibri" panose="020F0502020204030204" pitchFamily="34" charset="0"/>
              </a:rPr>
              <a:t>Run-Lookahead </a:t>
            </a:r>
            <a:r>
              <a:rPr lang="en-US" dirty="0"/>
              <a:t>from Chapter 2</a:t>
            </a:r>
          </a:p>
          <a:p>
            <a:pPr>
              <a:spcBef>
                <a:spcPts val="400"/>
              </a:spcBef>
            </a:pPr>
            <a:r>
              <a:rPr lang="en-US" dirty="0"/>
              <a:t>Differences:</a:t>
            </a:r>
          </a:p>
          <a:p>
            <a:pPr lvl="1">
              <a:spcBef>
                <a:spcPts val="400"/>
              </a:spcBef>
            </a:pPr>
            <a:r>
              <a:rPr lang="en-US" dirty="0">
                <a:cs typeface="Times New Roman"/>
              </a:rPr>
              <a:t>Explicit starting state 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0</a:t>
            </a:r>
          </a:p>
          <a:p>
            <a:pPr lvl="2">
              <a:spcBef>
                <a:spcPts val="400"/>
              </a:spcBef>
            </a:pPr>
            <a:r>
              <a:rPr lang="en-US" dirty="0">
                <a:cs typeface="Times New Roman"/>
              </a:rPr>
              <a:t>Not necessary, could observe 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 instead</a:t>
            </a:r>
          </a:p>
          <a:p>
            <a:pPr lvl="1">
              <a:spcBef>
                <a:spcPts val="400"/>
              </a:spcBef>
            </a:pPr>
            <a:r>
              <a:rPr lang="en-US" dirty="0">
                <a:cs typeface="Times New Roman"/>
              </a:rPr>
              <a:t>Doesn’t abstract </a:t>
            </a:r>
            <a:r>
              <a:rPr lang="en-US" i="1" dirty="0">
                <a:cs typeface="Times New Roman"/>
              </a:rPr>
              <a:t>s </a:t>
            </a:r>
            <a:r>
              <a:rPr lang="en-US" dirty="0">
                <a:cs typeface="Times New Roman"/>
              </a:rPr>
              <a:t>(to simplify the presentation)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dirty="0">
                <a:latin typeface="Calibri" panose="020F0502020204030204" pitchFamily="34" charset="0"/>
              </a:rPr>
              <a:t>Lookahead </a:t>
            </a:r>
            <a:r>
              <a:rPr lang="en-US" dirty="0">
                <a:latin typeface="Times New Roman" panose="02020603050405020304" pitchFamily="18" charset="0"/>
              </a:rPr>
              <a:t>returns an action instead of a plan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2FE141-899D-E54C-B91F-8304B578254D}"/>
              </a:ext>
            </a:extLst>
          </p:cNvPr>
          <p:cNvGrpSpPr>
            <a:grpSpLocks noChangeAspect="1"/>
          </p:cNvGrpSpPr>
          <p:nvPr/>
        </p:nvGrpSpPr>
        <p:grpSpPr>
          <a:xfrm>
            <a:off x="8774612" y="252460"/>
            <a:ext cx="3172803" cy="3028726"/>
            <a:chOff x="4385348" y="433601"/>
            <a:chExt cx="4014698" cy="3832385"/>
          </a:xfrm>
        </p:grpSpPr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9106B31D-4810-6C4E-BB9F-529A0EE300E8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6105817" y="-616125"/>
              <a:ext cx="774470" cy="287392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9" name="Text Box 11">
              <a:extLst>
                <a:ext uri="{FF2B5EF4-FFF2-40B4-BE49-F238E27FC236}">
                  <a16:creationId xmlns:a16="http://schemas.microsoft.com/office/drawing/2014/main" id="{A1DFED68-09D5-F345-A93C-189C982DE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3267" y="3525660"/>
              <a:ext cx="1062859" cy="700999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br>
                <a:rPr lang="en-US" sz="1800" dirty="0">
                  <a:latin typeface="Calibri"/>
                  <a:ea typeface="Times New Roman"/>
                  <a:cs typeface="Times New Roman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C565C580-240B-624C-882F-F2027E988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405" y="1087210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3AB34DB2-7F6B-1E43-93EA-A6BF1F8ED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665" y="830703"/>
              <a:ext cx="1804530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9525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2DA98EB8-ED12-0840-A99B-799A96ABFD83}"/>
                </a:ext>
              </a:extLst>
            </p:cNvPr>
            <p:cNvSpPr/>
            <p:nvPr/>
          </p:nvSpPr>
          <p:spPr bwMode="auto">
            <a:xfrm>
              <a:off x="6591961" y="991960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E5470F16-8DB7-734C-984F-3B57465BB2A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331753" y="160717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72925862-6129-164B-AD14-0CFA62E0656C}"/>
                </a:ext>
              </a:extLst>
            </p:cNvPr>
            <p:cNvSpPr>
              <a:spLocks/>
            </p:cNvSpPr>
            <p:nvPr/>
          </p:nvSpPr>
          <p:spPr bwMode="auto">
            <a:xfrm rot="462874" flipH="1" flipV="1">
              <a:off x="7721774" y="921335"/>
              <a:ext cx="235969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204454EC-E216-0246-B2BF-5A33DD3A3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21" y="1424410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9830B7A1-9118-FC4D-91E0-1E28C214A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976905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69F8E3AA-520D-6A4F-BBB4-D1980D29C8E2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5031257" y="309872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8B97D449-0445-E34F-AE28-D76F2670F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2846" y="507152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59" name="Text Box 11">
              <a:extLst>
                <a:ext uri="{FF2B5EF4-FFF2-40B4-BE49-F238E27FC236}">
                  <a16:creationId xmlns:a16="http://schemas.microsoft.com/office/drawing/2014/main" id="{53C60DE6-4526-154B-A5DF-DC615EB76B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609" y="699940"/>
              <a:ext cx="551713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60" name="Text Box 11">
              <a:extLst>
                <a:ext uri="{FF2B5EF4-FFF2-40B4-BE49-F238E27FC236}">
                  <a16:creationId xmlns:a16="http://schemas.microsoft.com/office/drawing/2014/main" id="{0CF808BD-AA5B-3347-8EE2-CE15EEA68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9577" y="1937472"/>
              <a:ext cx="847852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61" name="Text Box 11">
              <a:extLst>
                <a:ext uri="{FF2B5EF4-FFF2-40B4-BE49-F238E27FC236}">
                  <a16:creationId xmlns:a16="http://schemas.microsoft.com/office/drawing/2014/main" id="{80D13BE3-7463-5441-B082-DE12A751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973" y="1929519"/>
              <a:ext cx="847852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100</a:t>
              </a:r>
            </a:p>
          </p:txBody>
        </p:sp>
        <p:sp>
          <p:nvSpPr>
            <p:cNvPr id="62" name="Text Box 11">
              <a:extLst>
                <a:ext uri="{FF2B5EF4-FFF2-40B4-BE49-F238E27FC236}">
                  <a16:creationId xmlns:a16="http://schemas.microsoft.com/office/drawing/2014/main" id="{1D93CED7-9560-CF40-98A4-D606E0E39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7997" y="2864837"/>
              <a:ext cx="551713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63" name="Text Box 11">
              <a:extLst>
                <a:ext uri="{FF2B5EF4-FFF2-40B4-BE49-F238E27FC236}">
                  <a16:creationId xmlns:a16="http://schemas.microsoft.com/office/drawing/2014/main" id="{1DF92628-F819-EF43-B9F6-ABAC479A4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832" y="669957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64" name="Text Box 11">
              <a:extLst>
                <a:ext uri="{FF2B5EF4-FFF2-40B4-BE49-F238E27FC236}">
                  <a16:creationId xmlns:a16="http://schemas.microsoft.com/office/drawing/2014/main" id="{94927404-7B3E-AF4D-87C4-5CC56779A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8623" y="118679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65" name="Text Box 11">
              <a:extLst>
                <a:ext uri="{FF2B5EF4-FFF2-40B4-BE49-F238E27FC236}">
                  <a16:creationId xmlns:a16="http://schemas.microsoft.com/office/drawing/2014/main" id="{46672CB2-F76D-F84A-A75C-8C77F2C12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446" y="3246613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6" name="Text Box 11">
              <a:extLst>
                <a:ext uri="{FF2B5EF4-FFF2-40B4-BE49-F238E27FC236}">
                  <a16:creationId xmlns:a16="http://schemas.microsoft.com/office/drawing/2014/main" id="{7C32A66F-4D64-9D4A-AB22-E8D2F72C7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568" y="3403641"/>
              <a:ext cx="369161" cy="350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67" name="Oval 12">
              <a:extLst>
                <a:ext uri="{FF2B5EF4-FFF2-40B4-BE49-F238E27FC236}">
                  <a16:creationId xmlns:a16="http://schemas.microsoft.com/office/drawing/2014/main" id="{275AA421-E579-BC47-937F-74D2F2B5D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821" y="2796010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68" name="Text Box 13">
              <a:extLst>
                <a:ext uri="{FF2B5EF4-FFF2-40B4-BE49-F238E27FC236}">
                  <a16:creationId xmlns:a16="http://schemas.microsoft.com/office/drawing/2014/main" id="{41F50281-EBC7-DA46-A8D0-AED5A8194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5348" y="3564987"/>
              <a:ext cx="782945" cy="700999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3A4902B0-5C87-2B41-8E6C-9B10E9F5FEA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26992" y="1431385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70" name="Curved Connector 69">
              <a:extLst>
                <a:ext uri="{FF2B5EF4-FFF2-40B4-BE49-F238E27FC236}">
                  <a16:creationId xmlns:a16="http://schemas.microsoft.com/office/drawing/2014/main" id="{B4B023D4-4A83-1C4E-9C0F-EAAE7671782B}"/>
                </a:ext>
              </a:extLst>
            </p:cNvPr>
            <p:cNvCxnSpPr>
              <a:stCxn id="67" idx="6"/>
              <a:endCxn id="67" idx="4"/>
            </p:cNvCxnSpPr>
            <p:nvPr/>
          </p:nvCxnSpPr>
          <p:spPr>
            <a:xfrm flipH="1">
              <a:off x="4853421" y="3024610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90E4DF4C-B26C-5149-8555-A1296EB4126C}"/>
                </a:ext>
              </a:extLst>
            </p:cNvPr>
            <p:cNvSpPr/>
            <p:nvPr/>
          </p:nvSpPr>
          <p:spPr bwMode="auto">
            <a:xfrm rot="356928">
              <a:off x="5090361" y="2928908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39DE6A32-8725-0C4F-B10E-6ABEC8A4C2AF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5067327" y="2785761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C005A291-5B63-9C46-A43E-5BCA1C991359}"/>
                </a:ext>
              </a:extLst>
            </p:cNvPr>
            <p:cNvSpPr>
              <a:spLocks/>
            </p:cNvSpPr>
            <p:nvPr/>
          </p:nvSpPr>
          <p:spPr bwMode="auto">
            <a:xfrm rot="11047278" flipH="1" flipV="1">
              <a:off x="7724146" y="959293"/>
              <a:ext cx="538764" cy="212346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4" name="Freeform 40">
              <a:extLst>
                <a:ext uri="{FF2B5EF4-FFF2-40B4-BE49-F238E27FC236}">
                  <a16:creationId xmlns:a16="http://schemas.microsoft.com/office/drawing/2014/main" id="{6FAFDDA0-D346-D343-A712-8CED8801CD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84153" y="1546282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5" name="Oval 11">
              <a:extLst>
                <a:ext uri="{FF2B5EF4-FFF2-40B4-BE49-F238E27FC236}">
                  <a16:creationId xmlns:a16="http://schemas.microsoft.com/office/drawing/2014/main" id="{0293A17F-9A07-E34B-B3F8-808A8C998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729" y="1143183"/>
              <a:ext cx="457200" cy="457200"/>
            </a:xfrm>
            <a:prstGeom prst="ellipse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76" name="Oval 12">
              <a:extLst>
                <a:ext uri="{FF2B5EF4-FFF2-40B4-BE49-F238E27FC236}">
                  <a16:creationId xmlns:a16="http://schemas.microsoft.com/office/drawing/2014/main" id="{FBDE74F5-1F02-E945-86AF-27D501AFD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3037" y="2905218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2DA96677-1853-F24F-8C58-3F9B76A1F7E3}"/>
                </a:ext>
              </a:extLst>
            </p:cNvPr>
            <p:cNvSpPr>
              <a:spLocks/>
            </p:cNvSpPr>
            <p:nvPr/>
          </p:nvSpPr>
          <p:spPr bwMode="auto">
            <a:xfrm rot="6215733" flipV="1">
              <a:off x="5949478" y="349273"/>
              <a:ext cx="455459" cy="2268152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ECAD6509-222C-0A49-888C-C5B7DD9D4047}"/>
              </a:ext>
            </a:extLst>
          </p:cNvPr>
          <p:cNvSpPr txBox="1">
            <a:spLocks/>
          </p:cNvSpPr>
          <p:nvPr/>
        </p:nvSpPr>
        <p:spPr bwMode="auto">
          <a:xfrm>
            <a:off x="1106372" y="1358126"/>
            <a:ext cx="4485201" cy="2064668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US" kern="0" dirty="0">
                <a:latin typeface="Calibri"/>
              </a:rPr>
              <a:t>Run-Lookahead</a:t>
            </a:r>
            <a:r>
              <a:rPr lang="en-US" kern="0" dirty="0"/>
              <a:t>(Σ,</a:t>
            </a:r>
            <a:r>
              <a:rPr lang="en-US" i="1" kern="0" dirty="0"/>
              <a:t>s</a:t>
            </a:r>
            <a:r>
              <a:rPr lang="en-US" kern="0" baseline="-25000" dirty="0"/>
              <a:t>0</a:t>
            </a:r>
            <a:r>
              <a:rPr lang="en-US" kern="0" dirty="0"/>
              <a:t>,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) </a:t>
            </a:r>
          </a:p>
          <a:p>
            <a:pPr marL="396875" lvl="1" indent="0">
              <a:spcBef>
                <a:spcPts val="200"/>
              </a:spcBef>
              <a:buNone/>
            </a:pPr>
            <a:r>
              <a:rPr lang="en-US" i="1" kern="0" dirty="0"/>
              <a:t>s</a:t>
            </a:r>
            <a:r>
              <a:rPr lang="en-US" kern="0" dirty="0"/>
              <a:t> ← </a:t>
            </a:r>
            <a:r>
              <a:rPr lang="en-US" i="1" kern="0" dirty="0"/>
              <a:t>s</a:t>
            </a:r>
            <a:r>
              <a:rPr lang="en-US" kern="0" baseline="-25000" dirty="0"/>
              <a:t>0</a:t>
            </a:r>
            <a:endParaRPr lang="en-US" kern="0" dirty="0"/>
          </a:p>
          <a:p>
            <a:pPr marL="396875" lvl="1" indent="0">
              <a:spcBef>
                <a:spcPts val="200"/>
              </a:spcBef>
              <a:buNone/>
            </a:pPr>
            <a:r>
              <a:rPr lang="en-US" kern="0" dirty="0"/>
              <a:t>while </a:t>
            </a:r>
            <a:r>
              <a:rPr lang="en-US" i="1" kern="0" dirty="0"/>
              <a:t>s</a:t>
            </a:r>
            <a:r>
              <a:rPr lang="en-US" kern="0" dirty="0"/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∉</a:t>
            </a:r>
            <a:r>
              <a:rPr lang="en-US" kern="0" dirty="0"/>
              <a:t> 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 and Applicable(</a:t>
            </a:r>
            <a:r>
              <a:rPr lang="en-US" i="1" kern="0" dirty="0"/>
              <a:t>s</a:t>
            </a:r>
            <a:r>
              <a:rPr lang="en-US" kern="0" dirty="0"/>
              <a:t>) ≠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∅</a:t>
            </a:r>
            <a:r>
              <a:rPr lang="en-US" kern="0" baseline="-25000" dirty="0"/>
              <a:t>  </a:t>
            </a:r>
            <a:r>
              <a:rPr lang="en-US" kern="0" dirty="0"/>
              <a:t>do</a:t>
            </a:r>
          </a:p>
          <a:p>
            <a:pPr marL="793750" lvl="2" indent="0">
              <a:spcBef>
                <a:spcPts val="200"/>
              </a:spcBef>
              <a:buNone/>
            </a:pPr>
            <a:r>
              <a:rPr lang="en-US" i="1" kern="0" dirty="0"/>
              <a:t>a</a:t>
            </a:r>
            <a:r>
              <a:rPr lang="en-US" kern="0" dirty="0"/>
              <a:t> ←</a:t>
            </a:r>
            <a:r>
              <a:rPr lang="en-US" kern="0" dirty="0" err="1">
                <a:latin typeface="Calibri"/>
              </a:rPr>
              <a:t>Lookahead</a:t>
            </a:r>
            <a:r>
              <a:rPr lang="en-US" kern="0" dirty="0"/>
              <a:t>(</a:t>
            </a:r>
            <a:r>
              <a:rPr lang="en-US" i="1" kern="0" dirty="0" err="1"/>
              <a:t>s</a:t>
            </a:r>
            <a:r>
              <a:rPr lang="en-US" kern="0" dirty="0" err="1"/>
              <a:t>,</a:t>
            </a:r>
            <a:r>
              <a:rPr lang="en-US" i="1" kern="0" dirty="0" err="1"/>
              <a:t>θ</a:t>
            </a:r>
            <a:r>
              <a:rPr lang="en-US" kern="0" dirty="0"/>
              <a:t>) </a:t>
            </a:r>
          </a:p>
          <a:p>
            <a:pPr marL="793750" lvl="2" indent="0">
              <a:spcBef>
                <a:spcPts val="200"/>
              </a:spcBef>
              <a:buNone/>
            </a:pPr>
            <a:r>
              <a:rPr lang="en-US" kern="0" dirty="0"/>
              <a:t>perform action </a:t>
            </a:r>
            <a:r>
              <a:rPr lang="en-US" i="1" kern="0" dirty="0"/>
              <a:t>a</a:t>
            </a:r>
            <a:endParaRPr lang="en-US" kern="0" dirty="0"/>
          </a:p>
          <a:p>
            <a:pPr marL="793750" lvl="2" indent="0">
              <a:spcBef>
                <a:spcPts val="200"/>
              </a:spcBef>
              <a:buNone/>
            </a:pPr>
            <a:r>
              <a:rPr lang="en-US" i="1" kern="0" dirty="0"/>
              <a:t>s</a:t>
            </a:r>
            <a:r>
              <a:rPr lang="en-US" kern="0" dirty="0"/>
              <a:t> ← observe resulting state </a:t>
            </a:r>
            <a:endParaRPr lang="en-US" kern="0" baseline="-25000" dirty="0"/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D77D9FA1-2290-5940-93B6-DF8598234112}"/>
              </a:ext>
            </a:extLst>
          </p:cNvPr>
          <p:cNvSpPr txBox="1">
            <a:spLocks/>
          </p:cNvSpPr>
          <p:nvPr/>
        </p:nvSpPr>
        <p:spPr bwMode="auto">
          <a:xfrm>
            <a:off x="6752492" y="3859508"/>
            <a:ext cx="5268275" cy="2303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</a:pPr>
            <a:r>
              <a:rPr lang="en-US" kern="0" dirty="0"/>
              <a:t>What to use for </a:t>
            </a:r>
            <a:r>
              <a:rPr lang="en-US" kern="0" dirty="0">
                <a:latin typeface="Calibri"/>
                <a:cs typeface="Calibri"/>
              </a:rPr>
              <a:t>Lookahead</a:t>
            </a:r>
            <a:r>
              <a:rPr lang="en-US" kern="0" dirty="0"/>
              <a:t>?</a:t>
            </a:r>
          </a:p>
          <a:p>
            <a:pPr lvl="1">
              <a:spcBef>
                <a:spcPts val="400"/>
              </a:spcBef>
            </a:pPr>
            <a:r>
              <a:rPr lang="en-US" kern="0" dirty="0">
                <a:latin typeface="Calibri" panose="020F0502020204030204" pitchFamily="34" charset="0"/>
              </a:rPr>
              <a:t>AO*</a:t>
            </a:r>
            <a:r>
              <a:rPr lang="en-US" kern="0" dirty="0"/>
              <a:t>, </a:t>
            </a:r>
            <a:r>
              <a:rPr lang="en-US" kern="0" dirty="0">
                <a:latin typeface="Calibri" panose="020F0502020204030204" pitchFamily="34" charset="0"/>
              </a:rPr>
              <a:t>LAO*</a:t>
            </a:r>
            <a:r>
              <a:rPr lang="en-US" kern="0" dirty="0"/>
              <a:t>, …</a:t>
            </a:r>
          </a:p>
          <a:p>
            <a:pPr lvl="2">
              <a:spcBef>
                <a:spcPts val="400"/>
              </a:spcBef>
            </a:pPr>
            <a:r>
              <a:rPr lang="en-US" kern="0" dirty="0"/>
              <a:t>Modify to search part of the space</a:t>
            </a:r>
          </a:p>
          <a:p>
            <a:pPr lvl="1">
              <a:spcBef>
                <a:spcPts val="400"/>
              </a:spcBef>
            </a:pPr>
            <a:r>
              <a:rPr lang="en-US" kern="0" dirty="0"/>
              <a:t>Classical planner on determinized domain</a:t>
            </a:r>
          </a:p>
          <a:p>
            <a:pPr lvl="2">
              <a:spcBef>
                <a:spcPts val="400"/>
              </a:spcBef>
            </a:pPr>
            <a:r>
              <a:rPr lang="en-US" kern="0" dirty="0"/>
              <a:t>next page</a:t>
            </a:r>
          </a:p>
          <a:p>
            <a:pPr lvl="1">
              <a:spcBef>
                <a:spcPts val="400"/>
              </a:spcBef>
            </a:pPr>
            <a:r>
              <a:rPr lang="en-US" kern="0" dirty="0"/>
              <a:t>Stochastic sampling algorithms</a:t>
            </a:r>
          </a:p>
        </p:txBody>
      </p:sp>
    </p:spTree>
    <p:extLst>
      <p:ext uri="{BB962C8B-B14F-4D97-AF65-F5344CB8AC3E}">
        <p14:creationId xmlns:p14="http://schemas.microsoft.com/office/powerpoint/2010/main" val="3342908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603"/>
            <a:ext cx="8839200" cy="709359"/>
          </a:xfrm>
        </p:spPr>
        <p:txBody>
          <a:bodyPr/>
          <a:lstStyle/>
          <a:p>
            <a:r>
              <a:rPr lang="en-US" dirty="0"/>
              <a:t>Planning and Acting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71037" y="3771165"/>
            <a:ext cx="6731440" cy="253457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/>
              </a:rPr>
              <a:t>Generalization of a well-known planner called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FF-Replan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 </a:t>
            </a:r>
            <a:endParaRPr lang="en-US" dirty="0">
              <a:latin typeface="Calibri" panose="020F0502020204030204" pitchFamily="34" charset="0"/>
              <a:cs typeface="Times New Roman"/>
            </a:endParaRPr>
          </a:p>
          <a:p>
            <a:r>
              <a:rPr lang="en-US" dirty="0">
                <a:cs typeface="Times New Roman"/>
              </a:rPr>
              <a:t>Like </a:t>
            </a:r>
            <a:r>
              <a:rPr lang="en-US" dirty="0">
                <a:latin typeface="Calibri" panose="020F0502020204030204" pitchFamily="34" charset="0"/>
              </a:rPr>
              <a:t>Run-Lazy-lookahead</a:t>
            </a:r>
            <a:r>
              <a:rPr lang="en-US" dirty="0">
                <a:latin typeface="Times New Roman" panose="02020603050405020304" pitchFamily="18" charset="0"/>
              </a:rPr>
              <a:t> from Chapter 2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Lookahead </a:t>
            </a:r>
            <a:r>
              <a:rPr lang="en-US" dirty="0"/>
              <a:t>= classical planner on </a:t>
            </a:r>
            <a:r>
              <a:rPr lang="en-US" dirty="0">
                <a:cs typeface="Times New Roman"/>
              </a:rPr>
              <a:t>determinized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domain</a:t>
            </a:r>
          </a:p>
          <a:p>
            <a:r>
              <a:rPr lang="en-US" dirty="0">
                <a:cs typeface="Times New Roman"/>
              </a:rPr>
              <a:t>Example: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/>
              </a:rPr>
              <a:t>Forward-search 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returns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⟨m12, m23</a:t>
            </a:r>
            <a:r>
              <a:rPr lang="en-US" baseline="-25000" dirty="0">
                <a:latin typeface="Calibri" panose="020F0502020204030204" pitchFamily="34" charset="0"/>
                <a:cs typeface="Times New Roman"/>
              </a:rPr>
              <a:t>1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, m34⟩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/>
              </a:rPr>
              <a:t>Plan2policy 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returns π</a:t>
            </a:r>
            <a:r>
              <a:rPr lang="en-US" i="1" baseline="-25000" dirty="0">
                <a:latin typeface="Times New Roman" panose="02020603050405020304" pitchFamily="18" charset="0"/>
                <a:cs typeface="Times New Roman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 =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⟨(d1,m12), (d2,m23), (d3,m34)⟩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/>
              </a:rPr>
              <a:t>If m23 goes to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d5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, then call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Forward-search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 again</a:t>
            </a:r>
          </a:p>
        </p:txBody>
      </p:sp>
      <p:sp>
        <p:nvSpPr>
          <p:cNvPr id="131" name="Content Placeholder 5">
            <a:extLst>
              <a:ext uri="{FF2B5EF4-FFF2-40B4-BE49-F238E27FC236}">
                <a16:creationId xmlns:a16="http://schemas.microsoft.com/office/drawing/2014/main" id="{839ECED8-D593-4746-88B2-995389B87095}"/>
              </a:ext>
            </a:extLst>
          </p:cNvPr>
          <p:cNvSpPr txBox="1">
            <a:spLocks/>
          </p:cNvSpPr>
          <p:nvPr/>
        </p:nvSpPr>
        <p:spPr bwMode="auto">
          <a:xfrm>
            <a:off x="303450" y="810962"/>
            <a:ext cx="5541179" cy="2796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US" kern="0" dirty="0">
                <a:latin typeface="Calibri"/>
              </a:rPr>
              <a:t>FS-Replan</a:t>
            </a:r>
            <a:r>
              <a:rPr lang="en-US" kern="0" dirty="0"/>
              <a:t>(</a:t>
            </a:r>
            <a:r>
              <a:rPr lang="en-US" kern="0" dirty="0" err="1"/>
              <a:t>Σ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i="1" kern="0" dirty="0"/>
              <a:t>    π</a:t>
            </a:r>
            <a:r>
              <a:rPr lang="en-US" i="1" kern="0" baseline="-25000" dirty="0"/>
              <a:t>d</a:t>
            </a:r>
            <a:r>
              <a:rPr lang="en-US" kern="0" dirty="0"/>
              <a:t> ← ∅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/>
              <a:t>    while </a:t>
            </a:r>
            <a:r>
              <a:rPr lang="en-US" i="1" kern="0" dirty="0"/>
              <a:t>s</a:t>
            </a:r>
            <a:r>
              <a:rPr lang="en-US" kern="0" dirty="0"/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∉</a:t>
            </a:r>
            <a:r>
              <a:rPr lang="en-US" kern="0" dirty="0"/>
              <a:t> 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 and Applicable(</a:t>
            </a:r>
            <a:r>
              <a:rPr lang="en-US" i="1" kern="0" dirty="0"/>
              <a:t>s</a:t>
            </a:r>
            <a:r>
              <a:rPr lang="en-US" kern="0" dirty="0"/>
              <a:t>) ≠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∅</a:t>
            </a:r>
            <a:r>
              <a:rPr lang="en-US" kern="0" baseline="-25000" dirty="0"/>
              <a:t>  </a:t>
            </a:r>
            <a:r>
              <a:rPr lang="en-US" kern="0" dirty="0"/>
              <a:t>do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/>
              <a:t>        if </a:t>
            </a:r>
            <a:r>
              <a:rPr lang="en-US" i="1" kern="0" dirty="0"/>
              <a:t>π</a:t>
            </a:r>
            <a:r>
              <a:rPr lang="en-US" i="1" kern="0" baseline="-25000" dirty="0"/>
              <a:t>d</a:t>
            </a:r>
            <a:r>
              <a:rPr lang="en-US" kern="0" dirty="0"/>
              <a:t>(</a:t>
            </a:r>
            <a:r>
              <a:rPr lang="en-US" i="1" kern="0" dirty="0"/>
              <a:t>s</a:t>
            </a:r>
            <a:r>
              <a:rPr lang="en-US" kern="0" dirty="0"/>
              <a:t>) is undefined then do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i="1" kern="0" dirty="0"/>
              <a:t>            π</a:t>
            </a:r>
            <a:r>
              <a:rPr lang="en-US" i="1" kern="0" baseline="-25000" dirty="0"/>
              <a:t>d</a:t>
            </a:r>
            <a:r>
              <a:rPr lang="en-US" kern="0" dirty="0"/>
              <a:t> ← </a:t>
            </a:r>
            <a:r>
              <a:rPr lang="en-US" kern="0" dirty="0">
                <a:latin typeface="Calibri" panose="020F0502020204030204" pitchFamily="34" charset="0"/>
              </a:rPr>
              <a:t>Plan2policy</a:t>
            </a:r>
            <a:r>
              <a:rPr lang="en-US" kern="0" dirty="0"/>
              <a:t>(</a:t>
            </a:r>
            <a:r>
              <a:rPr lang="en-US" kern="0" dirty="0">
                <a:latin typeface="Calibri" panose="020F0502020204030204" pitchFamily="34" charset="0"/>
              </a:rPr>
              <a:t>Forward-search</a:t>
            </a:r>
            <a:r>
              <a:rPr lang="en-US" kern="0" dirty="0"/>
              <a:t> (</a:t>
            </a:r>
            <a:r>
              <a:rPr lang="en-US" kern="0" dirty="0" err="1"/>
              <a:t>Σ</a:t>
            </a:r>
            <a:r>
              <a:rPr lang="en-US" i="1" kern="0" baseline="-25000" dirty="0" err="1"/>
              <a:t>d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))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/>
              <a:t>            if </a:t>
            </a:r>
            <a:r>
              <a:rPr lang="en-US" i="1" kern="0" dirty="0"/>
              <a:t>π</a:t>
            </a:r>
            <a:r>
              <a:rPr lang="en-US" i="1" kern="0" baseline="-25000" dirty="0"/>
              <a:t>d</a:t>
            </a:r>
            <a:r>
              <a:rPr lang="en-US" kern="0" dirty="0"/>
              <a:t> = </a:t>
            </a:r>
            <a:r>
              <a:rPr lang="en-US" kern="0" dirty="0">
                <a:latin typeface="Calibri" panose="020F0502020204030204" pitchFamily="34" charset="0"/>
              </a:rPr>
              <a:t>failure</a:t>
            </a:r>
            <a:r>
              <a:rPr lang="en-US" kern="0" dirty="0"/>
              <a:t> then return </a:t>
            </a:r>
            <a:r>
              <a:rPr lang="en-US" kern="0" dirty="0">
                <a:latin typeface="Calibri" panose="020F0502020204030204" pitchFamily="34" charset="0"/>
              </a:rPr>
              <a:t>failure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>
                <a:latin typeface="Calibri" panose="020F0502020204030204" pitchFamily="34" charset="0"/>
              </a:rPr>
              <a:t>        </a:t>
            </a:r>
            <a:r>
              <a:rPr lang="en-US" kern="0" dirty="0"/>
              <a:t>perform action </a:t>
            </a:r>
            <a:r>
              <a:rPr lang="en-US" i="1" kern="0" dirty="0"/>
              <a:t>π</a:t>
            </a:r>
            <a:r>
              <a:rPr lang="en-US" i="1" kern="0" baseline="-25000" dirty="0"/>
              <a:t>d</a:t>
            </a:r>
            <a:r>
              <a:rPr lang="en-US" kern="0" dirty="0"/>
              <a:t>(</a:t>
            </a:r>
            <a:r>
              <a:rPr lang="en-US" i="1" kern="0" dirty="0"/>
              <a:t>s</a:t>
            </a:r>
            <a:r>
              <a:rPr lang="en-US" kern="0" dirty="0"/>
              <a:t>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i="1" kern="0" dirty="0"/>
              <a:t>       s</a:t>
            </a:r>
            <a:r>
              <a:rPr lang="en-US" kern="0" dirty="0"/>
              <a:t> ← observe resulting state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7C3AECF-77C1-6D45-8D87-4A59D3960929}"/>
              </a:ext>
            </a:extLst>
          </p:cNvPr>
          <p:cNvGrpSpPr>
            <a:grpSpLocks noChangeAspect="1"/>
          </p:cNvGrpSpPr>
          <p:nvPr/>
        </p:nvGrpSpPr>
        <p:grpSpPr>
          <a:xfrm>
            <a:off x="8345821" y="717630"/>
            <a:ext cx="3681791" cy="2731771"/>
            <a:chOff x="5350038" y="672261"/>
            <a:chExt cx="3861071" cy="2864791"/>
          </a:xfrm>
        </p:grpSpPr>
        <p:sp>
          <p:nvSpPr>
            <p:cNvPr id="184" name="Text Box 11">
              <a:extLst>
                <a:ext uri="{FF2B5EF4-FFF2-40B4-BE49-F238E27FC236}">
                  <a16:creationId xmlns:a16="http://schemas.microsoft.com/office/drawing/2014/main" id="{743E78B7-8BB9-064B-ACC6-72D8DF504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7246" y="2256363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m64</a:t>
              </a:r>
            </a:p>
          </p:txBody>
        </p:sp>
        <p:sp>
          <p:nvSpPr>
            <p:cNvPr id="185" name="Text Box 46">
              <a:extLst>
                <a:ext uri="{FF2B5EF4-FFF2-40B4-BE49-F238E27FC236}">
                  <a16:creationId xmlns:a16="http://schemas.microsoft.com/office/drawing/2014/main" id="{7AD475E9-5E5A-6545-BEFE-E2857F5E65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250" y="1522723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E5DCE6C3-8293-2A4C-B99B-484772999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2" y="1252319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7" name="Freeform 38">
              <a:extLst>
                <a:ext uri="{FF2B5EF4-FFF2-40B4-BE49-F238E27FC236}">
                  <a16:creationId xmlns:a16="http://schemas.microsoft.com/office/drawing/2014/main" id="{5D64B186-78FE-8240-A382-FCCA05632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382" y="995812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8" name="Arc 187">
              <a:extLst>
                <a:ext uri="{FF2B5EF4-FFF2-40B4-BE49-F238E27FC236}">
                  <a16:creationId xmlns:a16="http://schemas.microsoft.com/office/drawing/2014/main" id="{BEC5FB10-7373-A248-A366-B4624D991054}"/>
                </a:ext>
              </a:extLst>
            </p:cNvPr>
            <p:cNvSpPr/>
            <p:nvPr/>
          </p:nvSpPr>
          <p:spPr bwMode="auto">
            <a:xfrm>
              <a:off x="7380678" y="1157069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9" name="Freeform 40">
              <a:extLst>
                <a:ext uri="{FF2B5EF4-FFF2-40B4-BE49-F238E27FC236}">
                  <a16:creationId xmlns:a16="http://schemas.microsoft.com/office/drawing/2014/main" id="{DA535997-44E2-4049-A84C-1A62D4227C3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8275574" y="172380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0" name="Freeform 31">
              <a:extLst>
                <a:ext uri="{FF2B5EF4-FFF2-40B4-BE49-F238E27FC236}">
                  <a16:creationId xmlns:a16="http://schemas.microsoft.com/office/drawing/2014/main" id="{1A0DA481-A768-3E48-8EBB-07C6C918726F}"/>
                </a:ext>
              </a:extLst>
            </p:cNvPr>
            <p:cNvSpPr>
              <a:spLocks/>
            </p:cNvSpPr>
            <p:nvPr/>
          </p:nvSpPr>
          <p:spPr bwMode="auto">
            <a:xfrm rot="720000" flipV="1">
              <a:off x="8433433" y="1074903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1" name="Freeform 6">
              <a:extLst>
                <a:ext uri="{FF2B5EF4-FFF2-40B4-BE49-F238E27FC236}">
                  <a16:creationId xmlns:a16="http://schemas.microsoft.com/office/drawing/2014/main" id="{79DA6B1F-553D-BC45-8513-8B3428D2B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038" y="158951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2" name="Oval 11">
              <a:extLst>
                <a:ext uri="{FF2B5EF4-FFF2-40B4-BE49-F238E27FC236}">
                  <a16:creationId xmlns:a16="http://schemas.microsoft.com/office/drawing/2014/main" id="{D9DDB81F-AC0D-F24D-B362-202D3FB49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1132319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3" name="Freeform 18">
              <a:extLst>
                <a:ext uri="{FF2B5EF4-FFF2-40B4-BE49-F238E27FC236}">
                  <a16:creationId xmlns:a16="http://schemas.microsoft.com/office/drawing/2014/main" id="{92D1F262-AA9E-DC45-AC14-E5F52B3DD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429" y="3046803"/>
              <a:ext cx="2468880" cy="12007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4" name="Arc 193">
              <a:extLst>
                <a:ext uri="{FF2B5EF4-FFF2-40B4-BE49-F238E27FC236}">
                  <a16:creationId xmlns:a16="http://schemas.microsoft.com/office/drawing/2014/main" id="{1467D951-79C0-234E-BFDA-7006B5A9D064}"/>
                </a:ext>
              </a:extLst>
            </p:cNvPr>
            <p:cNvSpPr/>
            <p:nvPr/>
          </p:nvSpPr>
          <p:spPr bwMode="auto">
            <a:xfrm rot="17762162">
              <a:off x="6092350" y="2853489"/>
              <a:ext cx="366712" cy="366712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5" name="Oval 12">
              <a:extLst>
                <a:ext uri="{FF2B5EF4-FFF2-40B4-BE49-F238E27FC236}">
                  <a16:creationId xmlns:a16="http://schemas.microsoft.com/office/drawing/2014/main" id="{54CE7679-8466-204E-82B9-B4EBBD8E7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1754" y="3070327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96" name="Freeform 18">
              <a:extLst>
                <a:ext uri="{FF2B5EF4-FFF2-40B4-BE49-F238E27FC236}">
                  <a16:creationId xmlns:a16="http://schemas.microsoft.com/office/drawing/2014/main" id="{0D40938F-49C3-B94B-9C92-F7CCB9329045}"/>
                </a:ext>
              </a:extLst>
            </p:cNvPr>
            <p:cNvSpPr>
              <a:spLocks/>
            </p:cNvSpPr>
            <p:nvPr/>
          </p:nvSpPr>
          <p:spPr bwMode="auto">
            <a:xfrm rot="20100000" flipV="1">
              <a:off x="5834531" y="2893923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7" name="Oval 11">
              <a:extLst>
                <a:ext uri="{FF2B5EF4-FFF2-40B4-BE49-F238E27FC236}">
                  <a16:creationId xmlns:a16="http://schemas.microsoft.com/office/drawing/2014/main" id="{544A39E2-ED19-5F4D-AEC6-DB7F73627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0528" y="1259817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98" name="Oval 11">
              <a:extLst>
                <a:ext uri="{FF2B5EF4-FFF2-40B4-BE49-F238E27FC236}">
                  <a16:creationId xmlns:a16="http://schemas.microsoft.com/office/drawing/2014/main" id="{C191123C-6196-BB4F-8528-D6127CCA4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885" y="672261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54FE5D6A-8A2B-EC4E-9C59-023C5CF565A5}"/>
                </a:ext>
              </a:extLst>
            </p:cNvPr>
            <p:cNvSpPr>
              <a:spLocks/>
            </p:cNvSpPr>
            <p:nvPr/>
          </p:nvSpPr>
          <p:spPr bwMode="auto">
            <a:xfrm rot="1496684">
              <a:off x="7138618" y="2560391"/>
              <a:ext cx="1280160" cy="27719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0" name="Text Box 11">
              <a:extLst>
                <a:ext uri="{FF2B5EF4-FFF2-40B4-BE49-F238E27FC236}">
                  <a16:creationId xmlns:a16="http://schemas.microsoft.com/office/drawing/2014/main" id="{B49AA0CE-1280-A44B-88E3-A288EA5B9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8517" y="1311018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201" name="Text Box 11">
              <a:extLst>
                <a:ext uri="{FF2B5EF4-FFF2-40B4-BE49-F238E27FC236}">
                  <a16:creationId xmlns:a16="http://schemas.microsoft.com/office/drawing/2014/main" id="{DF594638-7EC5-024C-A0CA-0DF7D6EEC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2093" y="1894202"/>
              <a:ext cx="469016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c=20</a:t>
              </a:r>
            </a:p>
          </p:txBody>
        </p:sp>
        <p:sp>
          <p:nvSpPr>
            <p:cNvPr id="202" name="Text Box 11">
              <a:extLst>
                <a:ext uri="{FF2B5EF4-FFF2-40B4-BE49-F238E27FC236}">
                  <a16:creationId xmlns:a16="http://schemas.microsoft.com/office/drawing/2014/main" id="{EA223D62-47BD-4D47-8984-A29155257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3691" y="2094628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203" name="Text Box 11">
              <a:extLst>
                <a:ext uri="{FF2B5EF4-FFF2-40B4-BE49-F238E27FC236}">
                  <a16:creationId xmlns:a16="http://schemas.microsoft.com/office/drawing/2014/main" id="{0252502D-A37F-D544-BD2B-AFE0EE60A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9692" y="2763532"/>
              <a:ext cx="702683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500</a:t>
              </a:r>
            </a:p>
          </p:txBody>
        </p:sp>
        <p:sp>
          <p:nvSpPr>
            <p:cNvPr id="204" name="Text Box 11">
              <a:extLst>
                <a:ext uri="{FF2B5EF4-FFF2-40B4-BE49-F238E27FC236}">
                  <a16:creationId xmlns:a16="http://schemas.microsoft.com/office/drawing/2014/main" id="{F3288ACE-3C48-6B4C-8744-75AAE67CD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8141" y="2527237"/>
              <a:ext cx="702683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300</a:t>
              </a:r>
            </a:p>
          </p:txBody>
        </p:sp>
        <p:sp>
          <p:nvSpPr>
            <p:cNvPr id="205" name="Text Box 11">
              <a:extLst>
                <a:ext uri="{FF2B5EF4-FFF2-40B4-BE49-F238E27FC236}">
                  <a16:creationId xmlns:a16="http://schemas.microsoft.com/office/drawing/2014/main" id="{116E5B94-39F8-7940-BF2A-6588A84FF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550" y="835066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206" name="Text Box 11">
              <a:extLst>
                <a:ext uri="{FF2B5EF4-FFF2-40B4-BE49-F238E27FC236}">
                  <a16:creationId xmlns:a16="http://schemas.microsoft.com/office/drawing/2014/main" id="{A97100DD-A3A2-F540-BCE7-DF889B15F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7339" y="1351901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207" name="Text Box 11">
              <a:extLst>
                <a:ext uri="{FF2B5EF4-FFF2-40B4-BE49-F238E27FC236}">
                  <a16:creationId xmlns:a16="http://schemas.microsoft.com/office/drawing/2014/main" id="{042ABA3D-5FA0-284E-A36C-90AE853CC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9042" y="2476120"/>
              <a:ext cx="428670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0.95</a:t>
              </a:r>
              <a:endParaRPr lang="en-US" sz="18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8" name="Text Box 11">
              <a:extLst>
                <a:ext uri="{FF2B5EF4-FFF2-40B4-BE49-F238E27FC236}">
                  <a16:creationId xmlns:a16="http://schemas.microsoft.com/office/drawing/2014/main" id="{257CB01B-4B93-C943-B648-506A3BFFE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3706" y="3043937"/>
              <a:ext cx="428670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0.05</a:t>
              </a:r>
            </a:p>
          </p:txBody>
        </p:sp>
        <p:sp>
          <p:nvSpPr>
            <p:cNvPr id="209" name="Oval 12">
              <a:extLst>
                <a:ext uri="{FF2B5EF4-FFF2-40B4-BE49-F238E27FC236}">
                  <a16:creationId xmlns:a16="http://schemas.microsoft.com/office/drawing/2014/main" id="{6136378B-59D3-A945-9BE8-8606713A4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2961119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210" name="Oval 12">
              <a:extLst>
                <a:ext uri="{FF2B5EF4-FFF2-40B4-BE49-F238E27FC236}">
                  <a16:creationId xmlns:a16="http://schemas.microsoft.com/office/drawing/2014/main" id="{8A6CB800-0E9F-E04C-B809-C001F9629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467" y="2324703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211" name="Text Box 11">
              <a:extLst>
                <a:ext uri="{FF2B5EF4-FFF2-40B4-BE49-F238E27FC236}">
                  <a16:creationId xmlns:a16="http://schemas.microsoft.com/office/drawing/2014/main" id="{79895501-1CF0-6246-A3D7-3C37C200B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334" y="917287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</a:p>
          </p:txBody>
        </p:sp>
        <p:sp>
          <p:nvSpPr>
            <p:cNvPr id="212" name="Text Box 11">
              <a:extLst>
                <a:ext uri="{FF2B5EF4-FFF2-40B4-BE49-F238E27FC236}">
                  <a16:creationId xmlns:a16="http://schemas.microsoft.com/office/drawing/2014/main" id="{4A0A023A-26F3-784C-964A-76CA6A0DC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1671" y="1838293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m12</a:t>
              </a:r>
            </a:p>
          </p:txBody>
        </p:sp>
        <p:sp>
          <p:nvSpPr>
            <p:cNvPr id="213" name="Text Box 11">
              <a:extLst>
                <a:ext uri="{FF2B5EF4-FFF2-40B4-BE49-F238E27FC236}">
                  <a16:creationId xmlns:a16="http://schemas.microsoft.com/office/drawing/2014/main" id="{9985E901-3127-C34D-A88B-209EF4C9D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2483" y="2698619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</a:p>
          </p:txBody>
        </p:sp>
        <p:sp>
          <p:nvSpPr>
            <p:cNvPr id="214" name="Text Box 11">
              <a:extLst>
                <a:ext uri="{FF2B5EF4-FFF2-40B4-BE49-F238E27FC236}">
                  <a16:creationId xmlns:a16="http://schemas.microsoft.com/office/drawing/2014/main" id="{A22FACA9-93F6-5844-81F6-743BE0303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7442" y="1823305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m34</a:t>
              </a:r>
            </a:p>
          </p:txBody>
        </p:sp>
        <p:sp>
          <p:nvSpPr>
            <p:cNvPr id="215" name="Text Box 11">
              <a:extLst>
                <a:ext uri="{FF2B5EF4-FFF2-40B4-BE49-F238E27FC236}">
                  <a16:creationId xmlns:a16="http://schemas.microsoft.com/office/drawing/2014/main" id="{A083E018-C48B-E64E-98B6-FC4CB1AFA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2387" y="1472446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m54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9FF1D7-9D1E-CB4D-9DD6-7597955663C9}"/>
              </a:ext>
            </a:extLst>
          </p:cNvPr>
          <p:cNvGrpSpPr>
            <a:grpSpLocks noChangeAspect="1"/>
          </p:cNvGrpSpPr>
          <p:nvPr/>
        </p:nvGrpSpPr>
        <p:grpSpPr>
          <a:xfrm>
            <a:off x="8291994" y="3814756"/>
            <a:ext cx="3705931" cy="2731771"/>
            <a:chOff x="8113657" y="3681736"/>
            <a:chExt cx="3886386" cy="2864791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A28D5E66-3CB9-2C46-B434-D4DFADF6441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13657" y="3681736"/>
              <a:ext cx="3886386" cy="2864791"/>
              <a:chOff x="5350038" y="672261"/>
              <a:chExt cx="3886386" cy="2864791"/>
            </a:xfrm>
          </p:grpSpPr>
          <p:sp>
            <p:nvSpPr>
              <p:cNvPr id="217" name="Text Box 11">
                <a:extLst>
                  <a:ext uri="{FF2B5EF4-FFF2-40B4-BE49-F238E27FC236}">
                    <a16:creationId xmlns:a16="http://schemas.microsoft.com/office/drawing/2014/main" id="{9A5B5B34-0D0D-B047-B4CF-87E3F9C82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0246" y="2256168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m64</a:t>
                </a:r>
              </a:p>
            </p:txBody>
          </p:sp>
          <p:sp>
            <p:nvSpPr>
              <p:cNvPr id="218" name="Text Box 46">
                <a:extLst>
                  <a:ext uri="{FF2B5EF4-FFF2-40B4-BE49-F238E27FC236}">
                    <a16:creationId xmlns:a16="http://schemas.microsoft.com/office/drawing/2014/main" id="{FC51F41F-50B0-0243-BFE5-9632D66260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250" y="1522723"/>
                <a:ext cx="539750" cy="160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3447734E-6540-FE48-A7AB-38D0B710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6122" y="1326548"/>
                <a:ext cx="2527300" cy="105158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164E8FD9-05BC-5B47-92DC-BDFBEFEFF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5904" y="995812"/>
                <a:ext cx="2527300" cy="295485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1" name="Freeform 40">
                <a:extLst>
                  <a:ext uri="{FF2B5EF4-FFF2-40B4-BE49-F238E27FC236}">
                    <a16:creationId xmlns:a16="http://schemas.microsoft.com/office/drawing/2014/main" id="{B56E20CF-258F-564A-BEDA-6F73DA4065C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8275574" y="1723806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2" name="Freeform 31">
                <a:extLst>
                  <a:ext uri="{FF2B5EF4-FFF2-40B4-BE49-F238E27FC236}">
                    <a16:creationId xmlns:a16="http://schemas.microsoft.com/office/drawing/2014/main" id="{7EFF203D-B82A-FC4B-9306-62EABF9647B5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 flipV="1">
                <a:off x="8433433" y="1074903"/>
                <a:ext cx="280294" cy="203634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3" name="Freeform 6">
                <a:extLst>
                  <a:ext uri="{FF2B5EF4-FFF2-40B4-BE49-F238E27FC236}">
                    <a16:creationId xmlns:a16="http://schemas.microsoft.com/office/drawing/2014/main" id="{5D05D642-5123-074D-991B-974A765AA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0038" y="1589519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4" name="Oval 11">
                <a:extLst>
                  <a:ext uri="{FF2B5EF4-FFF2-40B4-BE49-F238E27FC236}">
                    <a16:creationId xmlns:a16="http://schemas.microsoft.com/office/drawing/2014/main" id="{E5C94AF8-B993-6747-B1D3-70318323E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3538" y="1132319"/>
                <a:ext cx="466725" cy="46672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5" name="Freeform 18">
                <a:extLst>
                  <a:ext uri="{FF2B5EF4-FFF2-40B4-BE49-F238E27FC236}">
                    <a16:creationId xmlns:a16="http://schemas.microsoft.com/office/drawing/2014/main" id="{DA3E261A-4D98-EB4A-9AE1-B40A7EF5E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2429" y="3132173"/>
                <a:ext cx="2468880" cy="177208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6" name="Oval 12">
                <a:extLst>
                  <a:ext uri="{FF2B5EF4-FFF2-40B4-BE49-F238E27FC236}">
                    <a16:creationId xmlns:a16="http://schemas.microsoft.com/office/drawing/2014/main" id="{60D468A5-C9D0-0247-9984-A59DB7CC0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1754" y="3070327"/>
                <a:ext cx="466725" cy="46672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227" name="Freeform 18">
                <a:extLst>
                  <a:ext uri="{FF2B5EF4-FFF2-40B4-BE49-F238E27FC236}">
                    <a16:creationId xmlns:a16="http://schemas.microsoft.com/office/drawing/2014/main" id="{465CD24B-41DF-DC49-84B1-8672F4A5590C}"/>
                  </a:ext>
                </a:extLst>
              </p:cNvPr>
              <p:cNvSpPr>
                <a:spLocks/>
              </p:cNvSpPr>
              <p:nvPr/>
            </p:nvSpPr>
            <p:spPr bwMode="auto">
              <a:xfrm rot="20100000" flipV="1">
                <a:off x="5810781" y="2858298"/>
                <a:ext cx="986891" cy="45719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28" name="Oval 11">
                <a:extLst>
                  <a:ext uri="{FF2B5EF4-FFF2-40B4-BE49-F238E27FC236}">
                    <a16:creationId xmlns:a16="http://schemas.microsoft.com/office/drawing/2014/main" id="{6DF125CA-4CCF-5D46-8380-19CCDD269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528" y="1259817"/>
                <a:ext cx="466725" cy="46672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229" name="Oval 11">
                <a:extLst>
                  <a:ext uri="{FF2B5EF4-FFF2-40B4-BE49-F238E27FC236}">
                    <a16:creationId xmlns:a16="http://schemas.microsoft.com/office/drawing/2014/main" id="{5B92E62D-FD91-A04C-A06B-25289F913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2885" y="672261"/>
                <a:ext cx="466725" cy="46672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230" name="Freeform 18">
                <a:extLst>
                  <a:ext uri="{FF2B5EF4-FFF2-40B4-BE49-F238E27FC236}">
                    <a16:creationId xmlns:a16="http://schemas.microsoft.com/office/drawing/2014/main" id="{D83AD6A7-354D-5E44-9CE7-F131B37F6F7B}"/>
                  </a:ext>
                </a:extLst>
              </p:cNvPr>
              <p:cNvSpPr>
                <a:spLocks/>
              </p:cNvSpPr>
              <p:nvPr/>
            </p:nvSpPr>
            <p:spPr bwMode="auto">
              <a:xfrm rot="1496684">
                <a:off x="7138767" y="2559716"/>
                <a:ext cx="1280160" cy="277905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31" name="Text Box 11">
                <a:extLst>
                  <a:ext uri="{FF2B5EF4-FFF2-40B4-BE49-F238E27FC236}">
                    <a16:creationId xmlns:a16="http://schemas.microsoft.com/office/drawing/2014/main" id="{B257E6A5-1B8E-2445-9A22-01354E3CCA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17033" y="1093205"/>
                <a:ext cx="433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232" name="Text Box 11">
                <a:extLst>
                  <a:ext uri="{FF2B5EF4-FFF2-40B4-BE49-F238E27FC236}">
                    <a16:creationId xmlns:a16="http://schemas.microsoft.com/office/drawing/2014/main" id="{CC5CDADE-4862-4E4C-BF42-700961D175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7408" y="1799762"/>
                <a:ext cx="469016" cy="2904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c=20</a:t>
                </a:r>
              </a:p>
            </p:txBody>
          </p:sp>
          <p:sp>
            <p:nvSpPr>
              <p:cNvPr id="233" name="Text Box 11">
                <a:extLst>
                  <a:ext uri="{FF2B5EF4-FFF2-40B4-BE49-F238E27FC236}">
                    <a16:creationId xmlns:a16="http://schemas.microsoft.com/office/drawing/2014/main" id="{B045399B-CFA4-0647-81A5-70F6AD5AF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3691" y="2094628"/>
                <a:ext cx="55093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</a:t>
                </a:r>
              </a:p>
            </p:txBody>
          </p:sp>
          <p:sp>
            <p:nvSpPr>
              <p:cNvPr id="234" name="Text Box 11">
                <a:extLst>
                  <a:ext uri="{FF2B5EF4-FFF2-40B4-BE49-F238E27FC236}">
                    <a16:creationId xmlns:a16="http://schemas.microsoft.com/office/drawing/2014/main" id="{CC1CC733-7309-EC49-A50D-BD96818EB7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5129" y="2805012"/>
                <a:ext cx="702683" cy="2904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500</a:t>
                </a:r>
              </a:p>
            </p:txBody>
          </p:sp>
          <p:sp>
            <p:nvSpPr>
              <p:cNvPr id="235" name="Text Box 11">
                <a:extLst>
                  <a:ext uri="{FF2B5EF4-FFF2-40B4-BE49-F238E27FC236}">
                    <a16:creationId xmlns:a16="http://schemas.microsoft.com/office/drawing/2014/main" id="{FC829C59-1ECF-AE41-90FF-A80BA813F4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1406" y="2576371"/>
                <a:ext cx="702683" cy="2904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300</a:t>
                </a:r>
              </a:p>
            </p:txBody>
          </p:sp>
          <p:sp>
            <p:nvSpPr>
              <p:cNvPr id="236" name="Oval 12">
                <a:extLst>
                  <a:ext uri="{FF2B5EF4-FFF2-40B4-BE49-F238E27FC236}">
                    <a16:creationId xmlns:a16="http://schemas.microsoft.com/office/drawing/2014/main" id="{B598EE5D-5979-8A4D-B4D4-B8525A548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3538" y="2961119"/>
                <a:ext cx="466725" cy="46672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237" name="Oval 12">
                <a:extLst>
                  <a:ext uri="{FF2B5EF4-FFF2-40B4-BE49-F238E27FC236}">
                    <a16:creationId xmlns:a16="http://schemas.microsoft.com/office/drawing/2014/main" id="{5B7F86AD-7F53-F44F-A951-2FF097871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6467" y="2324703"/>
                <a:ext cx="466725" cy="46672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d6</a:t>
                </a:r>
              </a:p>
            </p:txBody>
          </p:sp>
          <p:sp>
            <p:nvSpPr>
              <p:cNvPr id="238" name="Text Box 11">
                <a:extLst>
                  <a:ext uri="{FF2B5EF4-FFF2-40B4-BE49-F238E27FC236}">
                    <a16:creationId xmlns:a16="http://schemas.microsoft.com/office/drawing/2014/main" id="{7E3FFF23-4EA5-9A43-BB9E-11C48521E7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8374" y="874614"/>
                <a:ext cx="4969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m23</a:t>
                </a:r>
                <a:r>
                  <a:rPr lang="en-US" sz="1800" baseline="-250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2</a:t>
                </a:r>
              </a:p>
            </p:txBody>
          </p:sp>
          <p:sp>
            <p:nvSpPr>
              <p:cNvPr id="239" name="Text Box 11">
                <a:extLst>
                  <a:ext uri="{FF2B5EF4-FFF2-40B4-BE49-F238E27FC236}">
                    <a16:creationId xmlns:a16="http://schemas.microsoft.com/office/drawing/2014/main" id="{767D7256-7C5A-234A-8C86-9341AE2DEE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91671" y="1838293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m12</a:t>
                </a:r>
              </a:p>
            </p:txBody>
          </p:sp>
          <p:sp>
            <p:nvSpPr>
              <p:cNvPr id="240" name="Text Box 11">
                <a:extLst>
                  <a:ext uri="{FF2B5EF4-FFF2-40B4-BE49-F238E27FC236}">
                    <a16:creationId xmlns:a16="http://schemas.microsoft.com/office/drawing/2014/main" id="{C78EE661-9BC2-1F42-84E6-9307A26284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33208" y="3146040"/>
                <a:ext cx="4969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m14</a:t>
                </a:r>
                <a:r>
                  <a:rPr lang="en-US" sz="1800" baseline="-250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1</a:t>
                </a:r>
                <a:endPara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41" name="Text Box 11">
                <a:extLst>
                  <a:ext uri="{FF2B5EF4-FFF2-40B4-BE49-F238E27FC236}">
                    <a16:creationId xmlns:a16="http://schemas.microsoft.com/office/drawing/2014/main" id="{6558CC78-236D-4142-AF13-29545D28B3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37442" y="1823305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m34</a:t>
                </a:r>
              </a:p>
            </p:txBody>
          </p:sp>
          <p:sp>
            <p:nvSpPr>
              <p:cNvPr id="242" name="Text Box 11">
                <a:extLst>
                  <a:ext uri="{FF2B5EF4-FFF2-40B4-BE49-F238E27FC236}">
                    <a16:creationId xmlns:a16="http://schemas.microsoft.com/office/drawing/2014/main" id="{DACBFA5C-29A9-7F4A-BAE6-87B4A7532E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72387" y="1460544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m54</a:t>
                </a:r>
              </a:p>
            </p:txBody>
          </p:sp>
        </p:grpSp>
        <p:sp>
          <p:nvSpPr>
            <p:cNvPr id="243" name="Text Box 11">
              <a:extLst>
                <a:ext uri="{FF2B5EF4-FFF2-40B4-BE49-F238E27FC236}">
                  <a16:creationId xmlns:a16="http://schemas.microsoft.com/office/drawing/2014/main" id="{DFDCC294-86CA-734B-BDDC-FF73EE854F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906930" y="4351324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1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44" name="Text Box 11">
              <a:extLst>
                <a:ext uri="{FF2B5EF4-FFF2-40B4-BE49-F238E27FC236}">
                  <a16:creationId xmlns:a16="http://schemas.microsoft.com/office/drawing/2014/main" id="{A115FBBF-77DF-6D4D-8CEE-17C72C1549F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636764" y="5577461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2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68" name="Freeform 31">
            <a:extLst>
              <a:ext uri="{FF2B5EF4-FFF2-40B4-BE49-F238E27FC236}">
                <a16:creationId xmlns:a16="http://schemas.microsoft.com/office/drawing/2014/main" id="{E67BE519-8872-E644-A1B8-CF436CC692D5}"/>
              </a:ext>
            </a:extLst>
          </p:cNvPr>
          <p:cNvSpPr>
            <a:spLocks/>
          </p:cNvSpPr>
          <p:nvPr/>
        </p:nvSpPr>
        <p:spPr bwMode="auto">
          <a:xfrm rot="4481252" flipH="1" flipV="1">
            <a:off x="1881304" y="-181015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69" name="Text Box 11">
            <a:extLst>
              <a:ext uri="{FF2B5EF4-FFF2-40B4-BE49-F238E27FC236}">
                <a16:creationId xmlns:a16="http://schemas.microsoft.com/office/drawing/2014/main" id="{85F7B797-4C9F-B749-912D-9B660DEA2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65" y="351410"/>
            <a:ext cx="1646605" cy="369332"/>
          </a:xfrm>
          <a:prstGeom prst="rect">
            <a:avLst/>
          </a:prstGeom>
          <a:solidFill>
            <a:srgbClr val="D0F6E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509587">
              <a:spcBef>
                <a:spcPts val="200"/>
              </a:spcBef>
            </a:pPr>
            <a:r>
              <a:rPr lang="en-US" sz="1800" dirty="0">
                <a:latin typeface="Times New Roman" panose="02020603050405020304" pitchFamily="18" charset="0"/>
              </a:rPr>
              <a:t>From Chapter 5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58E3EF76-C17A-5746-9BB6-C2CF6C3A1F55}"/>
              </a:ext>
            </a:extLst>
          </p:cNvPr>
          <p:cNvSpPr>
            <a:spLocks/>
          </p:cNvSpPr>
          <p:nvPr/>
        </p:nvSpPr>
        <p:spPr bwMode="auto">
          <a:xfrm rot="4481252" flipH="1" flipV="1">
            <a:off x="4722095" y="1176962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B1809-3614-F847-BEDD-CD6839375A3F}"/>
              </a:ext>
            </a:extLst>
          </p:cNvPr>
          <p:cNvSpPr/>
          <p:nvPr/>
        </p:nvSpPr>
        <p:spPr>
          <a:xfrm>
            <a:off x="4691759" y="1718005"/>
            <a:ext cx="1646605" cy="369332"/>
          </a:xfrm>
          <a:prstGeom prst="rect">
            <a:avLst/>
          </a:prstGeom>
          <a:solidFill>
            <a:srgbClr val="D0F6E3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/>
              </a:rPr>
              <a:t>From Chapter 2</a:t>
            </a:r>
            <a:endParaRPr lang="en-US" dirty="0">
              <a:latin typeface="Times New Roman" panose="02020603050405020304" pitchFamily="18" charset="0"/>
              <a:cs typeface="Calibri"/>
            </a:endParaRPr>
          </a:p>
        </p:txBody>
      </p:sp>
      <p:sp>
        <p:nvSpPr>
          <p:cNvPr id="74" name="Freeform 31">
            <a:extLst>
              <a:ext uri="{FF2B5EF4-FFF2-40B4-BE49-F238E27FC236}">
                <a16:creationId xmlns:a16="http://schemas.microsoft.com/office/drawing/2014/main" id="{D2B490DB-2664-3A4E-96D0-4FE92D2CB655}"/>
              </a:ext>
            </a:extLst>
          </p:cNvPr>
          <p:cNvSpPr>
            <a:spLocks/>
          </p:cNvSpPr>
          <p:nvPr/>
        </p:nvSpPr>
        <p:spPr bwMode="auto">
          <a:xfrm rot="17118748" flipH="1">
            <a:off x="5667276" y="1852266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ECCF0C7-718F-834F-A8A0-18FDD7398937}"/>
              </a:ext>
            </a:extLst>
          </p:cNvPr>
          <p:cNvSpPr/>
          <p:nvPr/>
        </p:nvSpPr>
        <p:spPr>
          <a:xfrm>
            <a:off x="5335494" y="2594273"/>
            <a:ext cx="2191626" cy="369332"/>
          </a:xfrm>
          <a:prstGeom prst="rect">
            <a:avLst/>
          </a:prstGeom>
          <a:solidFill>
            <a:srgbClr val="D0F6E3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/>
              </a:rPr>
              <a:t>Determinized domain</a:t>
            </a:r>
            <a:endParaRPr lang="en-US" dirty="0">
              <a:latin typeface="Times New Roman" panose="02020603050405020304" pitchFamily="18" charset="0"/>
              <a:cs typeface="Calibri"/>
            </a:endParaRPr>
          </a:p>
        </p:txBody>
      </p:sp>
      <p:sp>
        <p:nvSpPr>
          <p:cNvPr id="76" name="Text Box 11">
            <a:extLst>
              <a:ext uri="{FF2B5EF4-FFF2-40B4-BE49-F238E27FC236}">
                <a16:creationId xmlns:a16="http://schemas.microsoft.com/office/drawing/2014/main" id="{4B808069-1B90-FA05-A981-FAE8E7318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9095" y="2055903"/>
            <a:ext cx="50013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900FF"/>
                </a:solidFill>
                <a:latin typeface="Calibri"/>
                <a:ea typeface="Times New Roman"/>
                <a:cs typeface="Times New Roman"/>
              </a:rPr>
              <a:t>c= 10</a:t>
            </a:r>
          </a:p>
        </p:txBody>
      </p:sp>
      <p:sp>
        <p:nvSpPr>
          <p:cNvPr id="111" name="Text Box 11">
            <a:extLst>
              <a:ext uri="{FF2B5EF4-FFF2-40B4-BE49-F238E27FC236}">
                <a16:creationId xmlns:a16="http://schemas.microsoft.com/office/drawing/2014/main" id="{A629E39D-D335-75DD-AC58-0E5DF243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601" y="5108838"/>
            <a:ext cx="50013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900FF"/>
                </a:solidFill>
                <a:latin typeface="Calibri"/>
                <a:ea typeface="Times New Roman"/>
                <a:cs typeface="Times New Roman"/>
              </a:rPr>
              <a:t>c= 10</a:t>
            </a:r>
          </a:p>
        </p:txBody>
      </p:sp>
    </p:spTree>
    <p:extLst>
      <p:ext uri="{BB962C8B-B14F-4D97-AF65-F5344CB8AC3E}">
        <p14:creationId xmlns:p14="http://schemas.microsoft.com/office/powerpoint/2010/main" val="3534566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603"/>
            <a:ext cx="8839200" cy="709359"/>
          </a:xfrm>
        </p:spPr>
        <p:txBody>
          <a:bodyPr/>
          <a:lstStyle/>
          <a:p>
            <a:r>
              <a:rPr lang="en-US" dirty="0"/>
              <a:t>Planning and Acting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71037" y="3771165"/>
            <a:ext cx="6731440" cy="253457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Calibri"/>
              </a:rPr>
              <a:t>Problem: classical planner may choose a plan that depends on low-probability outcome</a:t>
            </a:r>
          </a:p>
          <a:p>
            <a:r>
              <a:rPr lang="en-US" dirty="0">
                <a:latin typeface="Times New Roman" panose="02020603050405020304" pitchFamily="18" charset="0"/>
                <a:cs typeface="Calibri"/>
              </a:rPr>
              <a:t>Example: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Forward-search 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returns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⟨m14</a:t>
            </a:r>
            <a:r>
              <a:rPr lang="en-US" baseline="-25000" dirty="0">
                <a:latin typeface="Calibri" panose="020F0502020204030204" pitchFamily="34" charset="0"/>
                <a:cs typeface="Times New Roman"/>
              </a:rPr>
              <a:t>1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⟩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/>
              </a:rPr>
              <a:t>m14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very likely to go to </a:t>
            </a:r>
            <a:r>
              <a:rPr lang="en-US" dirty="0">
                <a:latin typeface="Calibri" panose="020F0502020204030204" pitchFamily="34" charset="0"/>
                <a:cs typeface="Calibri"/>
              </a:rPr>
              <a:t>d6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⇒ large cost</a:t>
            </a:r>
          </a:p>
          <a:p>
            <a:pPr lvl="1"/>
            <a:endParaRPr lang="en-US" dirty="0">
              <a:latin typeface="Times New Roman" panose="02020603050405020304" pitchFamily="18" charset="0"/>
              <a:cs typeface="Calibri"/>
            </a:endParaRPr>
          </a:p>
          <a:p>
            <a:r>
              <a:rPr lang="en-US" dirty="0">
                <a:latin typeface="Calibri" panose="020F0502020204030204" pitchFamily="34" charset="0"/>
                <a:cs typeface="Calibri"/>
              </a:rPr>
              <a:t>RFF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 algorithm (see book) attempts to alleviate this</a:t>
            </a:r>
          </a:p>
        </p:txBody>
      </p:sp>
      <p:sp>
        <p:nvSpPr>
          <p:cNvPr id="131" name="Content Placeholder 5">
            <a:extLst>
              <a:ext uri="{FF2B5EF4-FFF2-40B4-BE49-F238E27FC236}">
                <a16:creationId xmlns:a16="http://schemas.microsoft.com/office/drawing/2014/main" id="{839ECED8-D593-4746-88B2-995389B87095}"/>
              </a:ext>
            </a:extLst>
          </p:cNvPr>
          <p:cNvSpPr txBox="1">
            <a:spLocks/>
          </p:cNvSpPr>
          <p:nvPr/>
        </p:nvSpPr>
        <p:spPr bwMode="auto">
          <a:xfrm>
            <a:off x="303450" y="810962"/>
            <a:ext cx="5541179" cy="2796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US" kern="0" dirty="0">
                <a:latin typeface="Calibri"/>
              </a:rPr>
              <a:t>FS-Replan</a:t>
            </a:r>
            <a:r>
              <a:rPr lang="en-US" kern="0" dirty="0"/>
              <a:t>(</a:t>
            </a:r>
            <a:r>
              <a:rPr lang="en-US" kern="0" dirty="0" err="1"/>
              <a:t>Σ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i="1" kern="0" dirty="0"/>
              <a:t>    π</a:t>
            </a:r>
            <a:r>
              <a:rPr lang="en-US" i="1" kern="0" baseline="-25000" dirty="0"/>
              <a:t>d</a:t>
            </a:r>
            <a:r>
              <a:rPr lang="en-US" kern="0" dirty="0"/>
              <a:t> ← ∅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/>
              <a:t>    while </a:t>
            </a:r>
            <a:r>
              <a:rPr lang="en-US" i="1" kern="0" dirty="0"/>
              <a:t>s</a:t>
            </a:r>
            <a:r>
              <a:rPr lang="en-US" kern="0" dirty="0"/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∉</a:t>
            </a:r>
            <a:r>
              <a:rPr lang="en-US" kern="0" dirty="0"/>
              <a:t> 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 and Applicable(</a:t>
            </a:r>
            <a:r>
              <a:rPr lang="en-US" i="1" kern="0" dirty="0"/>
              <a:t>s</a:t>
            </a:r>
            <a:r>
              <a:rPr lang="en-US" kern="0" dirty="0"/>
              <a:t>) ≠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∅</a:t>
            </a:r>
            <a:r>
              <a:rPr lang="en-US" kern="0" baseline="-25000" dirty="0"/>
              <a:t>  </a:t>
            </a:r>
            <a:r>
              <a:rPr lang="en-US" kern="0" dirty="0"/>
              <a:t>do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/>
              <a:t>        if </a:t>
            </a:r>
            <a:r>
              <a:rPr lang="en-US" i="1" kern="0" dirty="0"/>
              <a:t>π</a:t>
            </a:r>
            <a:r>
              <a:rPr lang="en-US" i="1" kern="0" baseline="-25000" dirty="0"/>
              <a:t>d</a:t>
            </a:r>
            <a:r>
              <a:rPr lang="en-US" kern="0" dirty="0"/>
              <a:t>(</a:t>
            </a:r>
            <a:r>
              <a:rPr lang="en-US" i="1" kern="0" dirty="0"/>
              <a:t>s</a:t>
            </a:r>
            <a:r>
              <a:rPr lang="en-US" kern="0" dirty="0"/>
              <a:t>) is undefined then do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i="1" kern="0" dirty="0"/>
              <a:t>            π</a:t>
            </a:r>
            <a:r>
              <a:rPr lang="en-US" i="1" kern="0" baseline="-25000" dirty="0"/>
              <a:t>d</a:t>
            </a:r>
            <a:r>
              <a:rPr lang="en-US" kern="0" dirty="0"/>
              <a:t> ← </a:t>
            </a:r>
            <a:r>
              <a:rPr lang="en-US" kern="0" dirty="0">
                <a:latin typeface="Calibri" panose="020F0502020204030204" pitchFamily="34" charset="0"/>
              </a:rPr>
              <a:t>Plan2policy</a:t>
            </a:r>
            <a:r>
              <a:rPr lang="en-US" kern="0" dirty="0"/>
              <a:t>(</a:t>
            </a:r>
            <a:r>
              <a:rPr lang="en-US" kern="0" dirty="0">
                <a:latin typeface="Calibri" panose="020F0502020204030204" pitchFamily="34" charset="0"/>
              </a:rPr>
              <a:t>Forward-search</a:t>
            </a:r>
            <a:r>
              <a:rPr lang="en-US" kern="0" dirty="0"/>
              <a:t> (</a:t>
            </a:r>
            <a:r>
              <a:rPr lang="en-US" kern="0" dirty="0" err="1"/>
              <a:t>Σ</a:t>
            </a:r>
            <a:r>
              <a:rPr lang="en-US" i="1" kern="0" baseline="-25000" dirty="0" err="1"/>
              <a:t>d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i="1" kern="0" baseline="-25000" dirty="0"/>
              <a:t>g</a:t>
            </a:r>
            <a:r>
              <a:rPr lang="en-US" kern="0" dirty="0"/>
              <a:t>))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/>
              <a:t>            if </a:t>
            </a:r>
            <a:r>
              <a:rPr lang="en-US" i="1" kern="0" dirty="0"/>
              <a:t>π</a:t>
            </a:r>
            <a:r>
              <a:rPr lang="en-US" i="1" kern="0" baseline="-25000" dirty="0"/>
              <a:t>d</a:t>
            </a:r>
            <a:r>
              <a:rPr lang="en-US" kern="0" dirty="0"/>
              <a:t> = </a:t>
            </a:r>
            <a:r>
              <a:rPr lang="en-US" kern="0" dirty="0">
                <a:latin typeface="Calibri" panose="020F0502020204030204" pitchFamily="34" charset="0"/>
              </a:rPr>
              <a:t>failure</a:t>
            </a:r>
            <a:r>
              <a:rPr lang="en-US" kern="0" dirty="0"/>
              <a:t> then return </a:t>
            </a:r>
            <a:r>
              <a:rPr lang="en-US" kern="0" dirty="0">
                <a:latin typeface="Calibri" panose="020F0502020204030204" pitchFamily="34" charset="0"/>
              </a:rPr>
              <a:t>failure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kern="0" dirty="0">
                <a:latin typeface="Calibri" panose="020F0502020204030204" pitchFamily="34" charset="0"/>
              </a:rPr>
              <a:t>        </a:t>
            </a:r>
            <a:r>
              <a:rPr lang="en-US" kern="0" dirty="0"/>
              <a:t>perform action </a:t>
            </a:r>
            <a:r>
              <a:rPr lang="en-US" i="1" kern="0" dirty="0"/>
              <a:t>π</a:t>
            </a:r>
            <a:r>
              <a:rPr lang="en-US" i="1" kern="0" baseline="-25000" dirty="0"/>
              <a:t>d</a:t>
            </a:r>
            <a:r>
              <a:rPr lang="en-US" kern="0" dirty="0"/>
              <a:t>(</a:t>
            </a:r>
            <a:r>
              <a:rPr lang="en-US" i="1" kern="0" dirty="0"/>
              <a:t>s</a:t>
            </a:r>
            <a:r>
              <a:rPr lang="en-US" kern="0" dirty="0"/>
              <a:t>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i="1" kern="0" dirty="0"/>
              <a:t>       s</a:t>
            </a:r>
            <a:r>
              <a:rPr lang="en-US" kern="0" dirty="0"/>
              <a:t> ← observe resulting state</a:t>
            </a:r>
          </a:p>
        </p:txBody>
      </p:sp>
      <p:sp>
        <p:nvSpPr>
          <p:cNvPr id="68" name="Freeform 31">
            <a:extLst>
              <a:ext uri="{FF2B5EF4-FFF2-40B4-BE49-F238E27FC236}">
                <a16:creationId xmlns:a16="http://schemas.microsoft.com/office/drawing/2014/main" id="{E67BE519-8872-E644-A1B8-CF436CC692D5}"/>
              </a:ext>
            </a:extLst>
          </p:cNvPr>
          <p:cNvSpPr>
            <a:spLocks/>
          </p:cNvSpPr>
          <p:nvPr/>
        </p:nvSpPr>
        <p:spPr bwMode="auto">
          <a:xfrm rot="4481252" flipH="1" flipV="1">
            <a:off x="1881304" y="-181015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69" name="Text Box 11">
            <a:extLst>
              <a:ext uri="{FF2B5EF4-FFF2-40B4-BE49-F238E27FC236}">
                <a16:creationId xmlns:a16="http://schemas.microsoft.com/office/drawing/2014/main" id="{85F7B797-4C9F-B749-912D-9B660DEA2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65" y="351410"/>
            <a:ext cx="1646605" cy="369332"/>
          </a:xfrm>
          <a:prstGeom prst="rect">
            <a:avLst/>
          </a:prstGeom>
          <a:solidFill>
            <a:srgbClr val="D0F6E3"/>
          </a:solidFill>
          <a:ln w="6350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509587">
              <a:spcBef>
                <a:spcPts val="200"/>
              </a:spcBef>
            </a:pPr>
            <a:r>
              <a:rPr lang="en-US" sz="1800" dirty="0">
                <a:latin typeface="Times New Roman" panose="02020603050405020304" pitchFamily="18" charset="0"/>
              </a:rPr>
              <a:t>From Chapter 5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58E3EF76-C17A-5746-9BB6-C2CF6C3A1F55}"/>
              </a:ext>
            </a:extLst>
          </p:cNvPr>
          <p:cNvSpPr>
            <a:spLocks/>
          </p:cNvSpPr>
          <p:nvPr/>
        </p:nvSpPr>
        <p:spPr bwMode="auto">
          <a:xfrm rot="4481252" flipH="1" flipV="1">
            <a:off x="4722095" y="1176962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B1809-3614-F847-BEDD-CD6839375A3F}"/>
              </a:ext>
            </a:extLst>
          </p:cNvPr>
          <p:cNvSpPr/>
          <p:nvPr/>
        </p:nvSpPr>
        <p:spPr>
          <a:xfrm>
            <a:off x="4691759" y="1718005"/>
            <a:ext cx="1646605" cy="369332"/>
          </a:xfrm>
          <a:prstGeom prst="rect">
            <a:avLst/>
          </a:prstGeom>
          <a:solidFill>
            <a:srgbClr val="D0F6E3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/>
              </a:rPr>
              <a:t>From Chapter 2</a:t>
            </a:r>
            <a:endParaRPr lang="en-US" dirty="0">
              <a:latin typeface="Times New Roman" panose="02020603050405020304" pitchFamily="18" charset="0"/>
              <a:cs typeface="Calibri"/>
            </a:endParaRPr>
          </a:p>
        </p:txBody>
      </p:sp>
      <p:sp>
        <p:nvSpPr>
          <p:cNvPr id="74" name="Freeform 31">
            <a:extLst>
              <a:ext uri="{FF2B5EF4-FFF2-40B4-BE49-F238E27FC236}">
                <a16:creationId xmlns:a16="http://schemas.microsoft.com/office/drawing/2014/main" id="{D2B490DB-2664-3A4E-96D0-4FE92D2CB655}"/>
              </a:ext>
            </a:extLst>
          </p:cNvPr>
          <p:cNvSpPr>
            <a:spLocks/>
          </p:cNvSpPr>
          <p:nvPr/>
        </p:nvSpPr>
        <p:spPr bwMode="auto">
          <a:xfrm rot="17118748" flipH="1">
            <a:off x="5667276" y="1852266"/>
            <a:ext cx="238720" cy="1654963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5875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ECCF0C7-718F-834F-A8A0-18FDD7398937}"/>
              </a:ext>
            </a:extLst>
          </p:cNvPr>
          <p:cNvSpPr/>
          <p:nvPr/>
        </p:nvSpPr>
        <p:spPr>
          <a:xfrm>
            <a:off x="5335494" y="2594273"/>
            <a:ext cx="2191626" cy="369332"/>
          </a:xfrm>
          <a:prstGeom prst="rect">
            <a:avLst/>
          </a:prstGeom>
          <a:solidFill>
            <a:srgbClr val="D0F6E3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/>
              </a:rPr>
              <a:t>Determinized domain</a:t>
            </a:r>
            <a:endParaRPr lang="en-US" dirty="0">
              <a:latin typeface="Times New Roman" panose="02020603050405020304" pitchFamily="18" charset="0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D037A5C-A6C4-7342-5559-A9A119A05D6C}"/>
              </a:ext>
            </a:extLst>
          </p:cNvPr>
          <p:cNvGrpSpPr>
            <a:grpSpLocks noChangeAspect="1"/>
          </p:cNvGrpSpPr>
          <p:nvPr/>
        </p:nvGrpSpPr>
        <p:grpSpPr>
          <a:xfrm>
            <a:off x="8345821" y="717630"/>
            <a:ext cx="3681791" cy="2731771"/>
            <a:chOff x="5350038" y="672261"/>
            <a:chExt cx="3861071" cy="2864791"/>
          </a:xfrm>
        </p:grpSpPr>
        <p:sp>
          <p:nvSpPr>
            <p:cNvPr id="77" name="Text Box 11">
              <a:extLst>
                <a:ext uri="{FF2B5EF4-FFF2-40B4-BE49-F238E27FC236}">
                  <a16:creationId xmlns:a16="http://schemas.microsoft.com/office/drawing/2014/main" id="{1552F561-C2EA-1F2C-DF0D-08021750F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7246" y="2256363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m64</a:t>
              </a:r>
            </a:p>
          </p:txBody>
        </p:sp>
        <p:sp>
          <p:nvSpPr>
            <p:cNvPr id="78" name="Text Box 46">
              <a:extLst>
                <a:ext uri="{FF2B5EF4-FFF2-40B4-BE49-F238E27FC236}">
                  <a16:creationId xmlns:a16="http://schemas.microsoft.com/office/drawing/2014/main" id="{961F968F-12CD-C2C1-4D80-1EFB9D27C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250" y="1522723"/>
              <a:ext cx="539750" cy="16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EEFC42FB-E8D9-E96F-6F75-683EC2F13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2" y="1252319"/>
              <a:ext cx="2527300" cy="17938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807D4D9D-3280-4DC2-968D-7DCCEA0E9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382" y="995812"/>
              <a:ext cx="1449822" cy="260031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05B1A5BE-C153-F01F-34C8-BEE8ADD76A7F}"/>
                </a:ext>
              </a:extLst>
            </p:cNvPr>
            <p:cNvSpPr/>
            <p:nvPr/>
          </p:nvSpPr>
          <p:spPr bwMode="auto">
            <a:xfrm>
              <a:off x="7380678" y="1157069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967FBB30-9DD7-1D3B-3187-77B6C36E260D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8275574" y="172380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3" name="Freeform 31">
              <a:extLst>
                <a:ext uri="{FF2B5EF4-FFF2-40B4-BE49-F238E27FC236}">
                  <a16:creationId xmlns:a16="http://schemas.microsoft.com/office/drawing/2014/main" id="{96D76D9E-601C-DC86-647D-BE285B2672E4}"/>
                </a:ext>
              </a:extLst>
            </p:cNvPr>
            <p:cNvSpPr>
              <a:spLocks/>
            </p:cNvSpPr>
            <p:nvPr/>
          </p:nvSpPr>
          <p:spPr bwMode="auto">
            <a:xfrm rot="720000" flipV="1">
              <a:off x="8433433" y="1074903"/>
              <a:ext cx="280294" cy="2036341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896814D6-BA2E-CD86-0B16-FE5164FFF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038" y="158951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5" name="Oval 11">
              <a:extLst>
                <a:ext uri="{FF2B5EF4-FFF2-40B4-BE49-F238E27FC236}">
                  <a16:creationId xmlns:a16="http://schemas.microsoft.com/office/drawing/2014/main" id="{DA8B4269-4037-3AD2-66ED-765510BED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1132319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D95264DE-0965-4836-30EA-04BA992E1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429" y="3046803"/>
              <a:ext cx="2468880" cy="12007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7D1AD7F0-75CE-B045-4F4F-9A17C7B12419}"/>
                </a:ext>
              </a:extLst>
            </p:cNvPr>
            <p:cNvSpPr/>
            <p:nvPr/>
          </p:nvSpPr>
          <p:spPr bwMode="auto">
            <a:xfrm rot="17762162">
              <a:off x="6092350" y="2853489"/>
              <a:ext cx="366712" cy="366712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8" name="Oval 12">
              <a:extLst>
                <a:ext uri="{FF2B5EF4-FFF2-40B4-BE49-F238E27FC236}">
                  <a16:creationId xmlns:a16="http://schemas.microsoft.com/office/drawing/2014/main" id="{232DD0D0-640B-822F-8FED-0D4F0CCFA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1754" y="3070327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D377DD00-F38B-E4F9-B895-51706B04F9E1}"/>
                </a:ext>
              </a:extLst>
            </p:cNvPr>
            <p:cNvSpPr>
              <a:spLocks/>
            </p:cNvSpPr>
            <p:nvPr/>
          </p:nvSpPr>
          <p:spPr bwMode="auto">
            <a:xfrm rot="20100000" flipV="1">
              <a:off x="5834531" y="2893923"/>
              <a:ext cx="986891" cy="457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FF2B1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0" name="Oval 11">
              <a:extLst>
                <a:ext uri="{FF2B5EF4-FFF2-40B4-BE49-F238E27FC236}">
                  <a16:creationId xmlns:a16="http://schemas.microsoft.com/office/drawing/2014/main" id="{970BE529-797B-4C09-E5EA-AB93B8443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0528" y="1259817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91" name="Oval 11">
              <a:extLst>
                <a:ext uri="{FF2B5EF4-FFF2-40B4-BE49-F238E27FC236}">
                  <a16:creationId xmlns:a16="http://schemas.microsoft.com/office/drawing/2014/main" id="{5466C5BC-3D3B-14C6-BA77-F8F7DE3A1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885" y="672261"/>
              <a:ext cx="466725" cy="46672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664F33C9-E788-44E7-DE35-F402648FB031}"/>
                </a:ext>
              </a:extLst>
            </p:cNvPr>
            <p:cNvSpPr>
              <a:spLocks/>
            </p:cNvSpPr>
            <p:nvPr/>
          </p:nvSpPr>
          <p:spPr bwMode="auto">
            <a:xfrm rot="1496684">
              <a:off x="7138618" y="2560391"/>
              <a:ext cx="1280160" cy="277197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3" name="Text Box 11">
              <a:extLst>
                <a:ext uri="{FF2B5EF4-FFF2-40B4-BE49-F238E27FC236}">
                  <a16:creationId xmlns:a16="http://schemas.microsoft.com/office/drawing/2014/main" id="{47FF8658-D248-9865-1739-C7BD8DFC7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8517" y="1311018"/>
              <a:ext cx="4339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</a:t>
              </a:r>
            </a:p>
          </p:txBody>
        </p:sp>
        <p:sp>
          <p:nvSpPr>
            <p:cNvPr id="94" name="Text Box 11">
              <a:extLst>
                <a:ext uri="{FF2B5EF4-FFF2-40B4-BE49-F238E27FC236}">
                  <a16:creationId xmlns:a16="http://schemas.microsoft.com/office/drawing/2014/main" id="{EFFC8CE3-71D5-DA10-21C5-D28058F82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2093" y="1894202"/>
              <a:ext cx="469016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c=20</a:t>
              </a:r>
            </a:p>
          </p:txBody>
        </p:sp>
        <p:sp>
          <p:nvSpPr>
            <p:cNvPr id="95" name="Text Box 11">
              <a:extLst>
                <a:ext uri="{FF2B5EF4-FFF2-40B4-BE49-F238E27FC236}">
                  <a16:creationId xmlns:a16="http://schemas.microsoft.com/office/drawing/2014/main" id="{BDE4704A-6E8A-E2A2-D16B-2588ECF54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3691" y="2094628"/>
              <a:ext cx="5509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10</a:t>
              </a:r>
            </a:p>
          </p:txBody>
        </p:sp>
        <p:sp>
          <p:nvSpPr>
            <p:cNvPr id="96" name="Text Box 11">
              <a:extLst>
                <a:ext uri="{FF2B5EF4-FFF2-40B4-BE49-F238E27FC236}">
                  <a16:creationId xmlns:a16="http://schemas.microsoft.com/office/drawing/2014/main" id="{736D78BF-1981-B44E-A85D-8EBABA4BE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9692" y="2763532"/>
              <a:ext cx="702683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5</a:t>
              </a:r>
              <a:r>
                <a:rPr lang="en-US" sz="1800" strike="dblStrike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00</a:t>
              </a:r>
            </a:p>
          </p:txBody>
        </p:sp>
        <p:sp>
          <p:nvSpPr>
            <p:cNvPr id="97" name="Text Box 11">
              <a:extLst>
                <a:ext uri="{FF2B5EF4-FFF2-40B4-BE49-F238E27FC236}">
                  <a16:creationId xmlns:a16="http://schemas.microsoft.com/office/drawing/2014/main" id="{F00C84BF-8551-A50A-3FFD-0FC92013D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8141" y="2527237"/>
              <a:ext cx="702683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9900FF"/>
                  </a:solidFill>
                  <a:latin typeface="Calibri"/>
                  <a:ea typeface="Times New Roman"/>
                  <a:cs typeface="Times New Roman"/>
                </a:rPr>
                <a:t>c = 300</a:t>
              </a:r>
            </a:p>
          </p:txBody>
        </p:sp>
        <p:sp>
          <p:nvSpPr>
            <p:cNvPr id="98" name="Text Box 11">
              <a:extLst>
                <a:ext uri="{FF2B5EF4-FFF2-40B4-BE49-F238E27FC236}">
                  <a16:creationId xmlns:a16="http://schemas.microsoft.com/office/drawing/2014/main" id="{907DA6E0-7C46-2204-4314-C308B43D8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550" y="835066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99" name="Text Box 11">
              <a:extLst>
                <a:ext uri="{FF2B5EF4-FFF2-40B4-BE49-F238E27FC236}">
                  <a16:creationId xmlns:a16="http://schemas.microsoft.com/office/drawing/2014/main" id="{C64D0DF3-17FE-F523-FE21-8BC9DFF48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7339" y="1351901"/>
              <a:ext cx="292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00" name="Text Box 11">
              <a:extLst>
                <a:ext uri="{FF2B5EF4-FFF2-40B4-BE49-F238E27FC236}">
                  <a16:creationId xmlns:a16="http://schemas.microsoft.com/office/drawing/2014/main" id="{B4AFC87E-80C0-F495-4C6E-E63D21AB0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9042" y="2476120"/>
              <a:ext cx="428670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0.95</a:t>
              </a:r>
              <a:endParaRPr lang="en-US" sz="18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1" name="Text Box 11">
              <a:extLst>
                <a:ext uri="{FF2B5EF4-FFF2-40B4-BE49-F238E27FC236}">
                  <a16:creationId xmlns:a16="http://schemas.microsoft.com/office/drawing/2014/main" id="{78B57248-39E4-8919-3485-8EC6C9F73D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3706" y="3043937"/>
              <a:ext cx="428670" cy="2904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  <a:ea typeface="Times New Roman"/>
                  <a:cs typeface="Times New Roman"/>
                </a:rPr>
                <a:t>0.05</a:t>
              </a:r>
            </a:p>
          </p:txBody>
        </p:sp>
        <p:sp>
          <p:nvSpPr>
            <p:cNvPr id="102" name="Oval 12">
              <a:extLst>
                <a:ext uri="{FF2B5EF4-FFF2-40B4-BE49-F238E27FC236}">
                  <a16:creationId xmlns:a16="http://schemas.microsoft.com/office/drawing/2014/main" id="{D5E44DE3-C1E9-F2DC-AF94-97DD2FBCD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538" y="2961119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03" name="Oval 12">
              <a:extLst>
                <a:ext uri="{FF2B5EF4-FFF2-40B4-BE49-F238E27FC236}">
                  <a16:creationId xmlns:a16="http://schemas.microsoft.com/office/drawing/2014/main" id="{7ECE5328-648D-0CF6-7B10-7FB4EF81E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467" y="2324703"/>
              <a:ext cx="466725" cy="4667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104" name="Text Box 11">
              <a:extLst>
                <a:ext uri="{FF2B5EF4-FFF2-40B4-BE49-F238E27FC236}">
                  <a16:creationId xmlns:a16="http://schemas.microsoft.com/office/drawing/2014/main" id="{9280FA93-4A4E-58A7-43BA-678EC2643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334" y="917287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</a:p>
          </p:txBody>
        </p:sp>
        <p:sp>
          <p:nvSpPr>
            <p:cNvPr id="105" name="Text Box 11">
              <a:extLst>
                <a:ext uri="{FF2B5EF4-FFF2-40B4-BE49-F238E27FC236}">
                  <a16:creationId xmlns:a16="http://schemas.microsoft.com/office/drawing/2014/main" id="{1979C1DB-FC1C-1F6C-DB77-54FDFCFE7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1671" y="1838293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m12</a:t>
              </a:r>
            </a:p>
          </p:txBody>
        </p:sp>
        <p:sp>
          <p:nvSpPr>
            <p:cNvPr id="106" name="Text Box 11">
              <a:extLst>
                <a:ext uri="{FF2B5EF4-FFF2-40B4-BE49-F238E27FC236}">
                  <a16:creationId xmlns:a16="http://schemas.microsoft.com/office/drawing/2014/main" id="{2EF32148-A05C-FAC9-3A24-C4210A34C3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2483" y="2698619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</a:p>
          </p:txBody>
        </p:sp>
        <p:sp>
          <p:nvSpPr>
            <p:cNvPr id="107" name="Text Box 11">
              <a:extLst>
                <a:ext uri="{FF2B5EF4-FFF2-40B4-BE49-F238E27FC236}">
                  <a16:creationId xmlns:a16="http://schemas.microsoft.com/office/drawing/2014/main" id="{E3E34309-7D62-CEFB-DAC6-78F5F9C16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7442" y="1823305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m34</a:t>
              </a:r>
            </a:p>
          </p:txBody>
        </p:sp>
        <p:sp>
          <p:nvSpPr>
            <p:cNvPr id="108" name="Text Box 11">
              <a:extLst>
                <a:ext uri="{FF2B5EF4-FFF2-40B4-BE49-F238E27FC236}">
                  <a16:creationId xmlns:a16="http://schemas.microsoft.com/office/drawing/2014/main" id="{3D544A28-3FDD-D40E-FAF4-F6C20983C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2387" y="1472446"/>
              <a:ext cx="4183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1E2C3EC-4754-30A9-405E-2A32BD5E6951}"/>
              </a:ext>
            </a:extLst>
          </p:cNvPr>
          <p:cNvGrpSpPr>
            <a:grpSpLocks noChangeAspect="1"/>
          </p:cNvGrpSpPr>
          <p:nvPr/>
        </p:nvGrpSpPr>
        <p:grpSpPr>
          <a:xfrm>
            <a:off x="8291994" y="3814756"/>
            <a:ext cx="3705931" cy="2731771"/>
            <a:chOff x="8113657" y="3681736"/>
            <a:chExt cx="3886386" cy="2864791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999FC3AD-2B43-6048-F1EF-C61FDD9B4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13657" y="3681736"/>
              <a:ext cx="3886386" cy="2864791"/>
              <a:chOff x="5350038" y="672261"/>
              <a:chExt cx="3886386" cy="2864791"/>
            </a:xfrm>
          </p:grpSpPr>
          <p:sp>
            <p:nvSpPr>
              <p:cNvPr id="113" name="Text Box 11">
                <a:extLst>
                  <a:ext uri="{FF2B5EF4-FFF2-40B4-BE49-F238E27FC236}">
                    <a16:creationId xmlns:a16="http://schemas.microsoft.com/office/drawing/2014/main" id="{640B705D-54EA-1BA8-EA46-BFB8C8CB6C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0246" y="2256168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m64</a:t>
                </a:r>
              </a:p>
            </p:txBody>
          </p:sp>
          <p:sp>
            <p:nvSpPr>
              <p:cNvPr id="114" name="Text Box 46">
                <a:extLst>
                  <a:ext uri="{FF2B5EF4-FFF2-40B4-BE49-F238E27FC236}">
                    <a16:creationId xmlns:a16="http://schemas.microsoft.com/office/drawing/2014/main" id="{4382C3DE-23CB-037A-22AA-26F5A8F4F7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250" y="1522723"/>
                <a:ext cx="539750" cy="160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5" name="Freeform 37">
                <a:extLst>
                  <a:ext uri="{FF2B5EF4-FFF2-40B4-BE49-F238E27FC236}">
                    <a16:creationId xmlns:a16="http://schemas.microsoft.com/office/drawing/2014/main" id="{3AE3EB94-7831-C7D5-A4B8-D423E3E5E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6122" y="1326548"/>
                <a:ext cx="2527300" cy="105158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6" name="Freeform 38">
                <a:extLst>
                  <a:ext uri="{FF2B5EF4-FFF2-40B4-BE49-F238E27FC236}">
                    <a16:creationId xmlns:a16="http://schemas.microsoft.com/office/drawing/2014/main" id="{38279236-DB86-EFB0-EA12-A37B19074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5904" y="995812"/>
                <a:ext cx="2527300" cy="295485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61CF7E28-24D4-D763-215D-DD45AFEABE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8275574" y="1723806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8" name="Freeform 31">
                <a:extLst>
                  <a:ext uri="{FF2B5EF4-FFF2-40B4-BE49-F238E27FC236}">
                    <a16:creationId xmlns:a16="http://schemas.microsoft.com/office/drawing/2014/main" id="{3882B741-A440-9544-AA17-CDBF4D1C71D7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 flipV="1">
                <a:off x="8433433" y="1074903"/>
                <a:ext cx="280294" cy="2036341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9" name="Freeform 6">
                <a:extLst>
                  <a:ext uri="{FF2B5EF4-FFF2-40B4-BE49-F238E27FC236}">
                    <a16:creationId xmlns:a16="http://schemas.microsoft.com/office/drawing/2014/main" id="{2043A914-294E-C9E2-3FAB-069583266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0038" y="1589519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0" name="Oval 11">
                <a:extLst>
                  <a:ext uri="{FF2B5EF4-FFF2-40B4-BE49-F238E27FC236}">
                    <a16:creationId xmlns:a16="http://schemas.microsoft.com/office/drawing/2014/main" id="{0746EF44-A167-8670-7BEC-45596754E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3538" y="1132319"/>
                <a:ext cx="466725" cy="46672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AB52C67E-9BA2-23A5-212D-15FC39E5E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2429" y="3132173"/>
                <a:ext cx="2468880" cy="177208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2" name="Oval 12">
                <a:extLst>
                  <a:ext uri="{FF2B5EF4-FFF2-40B4-BE49-F238E27FC236}">
                    <a16:creationId xmlns:a16="http://schemas.microsoft.com/office/drawing/2014/main" id="{921AC021-0599-E462-9E8D-56E91FE3D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1754" y="3070327"/>
                <a:ext cx="466725" cy="46672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123" name="Freeform 18">
                <a:extLst>
                  <a:ext uri="{FF2B5EF4-FFF2-40B4-BE49-F238E27FC236}">
                    <a16:creationId xmlns:a16="http://schemas.microsoft.com/office/drawing/2014/main" id="{5051C531-4A35-2182-3B6E-EC4789E83AB0}"/>
                  </a:ext>
                </a:extLst>
              </p:cNvPr>
              <p:cNvSpPr>
                <a:spLocks/>
              </p:cNvSpPr>
              <p:nvPr/>
            </p:nvSpPr>
            <p:spPr bwMode="auto">
              <a:xfrm rot="20100000" flipV="1">
                <a:off x="5810781" y="2858298"/>
                <a:ext cx="986891" cy="45719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rgbClr val="FF2B1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4" name="Oval 11">
                <a:extLst>
                  <a:ext uri="{FF2B5EF4-FFF2-40B4-BE49-F238E27FC236}">
                    <a16:creationId xmlns:a16="http://schemas.microsoft.com/office/drawing/2014/main" id="{7DC87A1E-4ABB-A0D5-C402-CA8229CC3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528" y="1259817"/>
                <a:ext cx="466725" cy="46672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125" name="Oval 11">
                <a:extLst>
                  <a:ext uri="{FF2B5EF4-FFF2-40B4-BE49-F238E27FC236}">
                    <a16:creationId xmlns:a16="http://schemas.microsoft.com/office/drawing/2014/main" id="{05FF1203-21D0-F4DC-367C-AED9F6AAF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2885" y="672261"/>
                <a:ext cx="466725" cy="46672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126" name="Freeform 18">
                <a:extLst>
                  <a:ext uri="{FF2B5EF4-FFF2-40B4-BE49-F238E27FC236}">
                    <a16:creationId xmlns:a16="http://schemas.microsoft.com/office/drawing/2014/main" id="{2511D834-7FE5-8C84-7BEE-9B5E2BC0273F}"/>
                  </a:ext>
                </a:extLst>
              </p:cNvPr>
              <p:cNvSpPr>
                <a:spLocks/>
              </p:cNvSpPr>
              <p:nvPr/>
            </p:nvSpPr>
            <p:spPr bwMode="auto">
              <a:xfrm rot="1496684">
                <a:off x="7138767" y="2559716"/>
                <a:ext cx="1280160" cy="277905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7" name="Text Box 11">
                <a:extLst>
                  <a:ext uri="{FF2B5EF4-FFF2-40B4-BE49-F238E27FC236}">
                    <a16:creationId xmlns:a16="http://schemas.microsoft.com/office/drawing/2014/main" id="{6A82FF7C-3744-0A0B-27FE-B0D38FF510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17033" y="1093205"/>
                <a:ext cx="433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</a:t>
                </a:r>
              </a:p>
            </p:txBody>
          </p:sp>
          <p:sp>
            <p:nvSpPr>
              <p:cNvPr id="128" name="Text Box 11">
                <a:extLst>
                  <a:ext uri="{FF2B5EF4-FFF2-40B4-BE49-F238E27FC236}">
                    <a16:creationId xmlns:a16="http://schemas.microsoft.com/office/drawing/2014/main" id="{0DD7CE16-980B-B60A-A050-ED1AC5BB39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7408" y="1799762"/>
                <a:ext cx="469016" cy="2904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c=20</a:t>
                </a:r>
              </a:p>
            </p:txBody>
          </p:sp>
          <p:sp>
            <p:nvSpPr>
              <p:cNvPr id="129" name="Text Box 11">
                <a:extLst>
                  <a:ext uri="{FF2B5EF4-FFF2-40B4-BE49-F238E27FC236}">
                    <a16:creationId xmlns:a16="http://schemas.microsoft.com/office/drawing/2014/main" id="{626E3228-1BFD-456A-D3D9-474DD3E96E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3691" y="2094628"/>
                <a:ext cx="55093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10</a:t>
                </a:r>
              </a:p>
            </p:txBody>
          </p:sp>
          <p:sp>
            <p:nvSpPr>
              <p:cNvPr id="130" name="Text Box 11">
                <a:extLst>
                  <a:ext uri="{FF2B5EF4-FFF2-40B4-BE49-F238E27FC236}">
                    <a16:creationId xmlns:a16="http://schemas.microsoft.com/office/drawing/2014/main" id="{E2DA15B7-CC8C-7DB9-EAF3-E80295FC59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5129" y="2805012"/>
                <a:ext cx="457248" cy="2904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5</a:t>
                </a:r>
              </a:p>
            </p:txBody>
          </p:sp>
          <p:sp>
            <p:nvSpPr>
              <p:cNvPr id="132" name="Text Box 11">
                <a:extLst>
                  <a:ext uri="{FF2B5EF4-FFF2-40B4-BE49-F238E27FC236}">
                    <a16:creationId xmlns:a16="http://schemas.microsoft.com/office/drawing/2014/main" id="{19181CF6-300E-0D10-2CAF-78851F3389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1406" y="2576371"/>
                <a:ext cx="702683" cy="2904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9900FF"/>
                    </a:solidFill>
                    <a:latin typeface="Calibri"/>
                    <a:ea typeface="Times New Roman"/>
                    <a:cs typeface="Times New Roman"/>
                  </a:rPr>
                  <a:t>c = 300</a:t>
                </a:r>
              </a:p>
            </p:txBody>
          </p:sp>
          <p:sp>
            <p:nvSpPr>
              <p:cNvPr id="133" name="Oval 12">
                <a:extLst>
                  <a:ext uri="{FF2B5EF4-FFF2-40B4-BE49-F238E27FC236}">
                    <a16:creationId xmlns:a16="http://schemas.microsoft.com/office/drawing/2014/main" id="{39CFB19D-3165-DAEE-BEAF-4785661C8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3538" y="2961119"/>
                <a:ext cx="466725" cy="46672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134" name="Oval 12">
                <a:extLst>
                  <a:ext uri="{FF2B5EF4-FFF2-40B4-BE49-F238E27FC236}">
                    <a16:creationId xmlns:a16="http://schemas.microsoft.com/office/drawing/2014/main" id="{9B49F74D-126A-75AD-83D1-627399BCF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6467" y="2324703"/>
                <a:ext cx="466725" cy="46672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d6</a:t>
                </a:r>
              </a:p>
            </p:txBody>
          </p:sp>
          <p:sp>
            <p:nvSpPr>
              <p:cNvPr id="135" name="Text Box 11">
                <a:extLst>
                  <a:ext uri="{FF2B5EF4-FFF2-40B4-BE49-F238E27FC236}">
                    <a16:creationId xmlns:a16="http://schemas.microsoft.com/office/drawing/2014/main" id="{02C89327-2DF9-BC09-D3B5-7F3E0EEB9B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8374" y="874614"/>
                <a:ext cx="4969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m23</a:t>
                </a:r>
                <a:r>
                  <a:rPr lang="en-US" sz="1800" baseline="-250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2</a:t>
                </a:r>
              </a:p>
            </p:txBody>
          </p:sp>
          <p:sp>
            <p:nvSpPr>
              <p:cNvPr id="136" name="Text Box 11">
                <a:extLst>
                  <a:ext uri="{FF2B5EF4-FFF2-40B4-BE49-F238E27FC236}">
                    <a16:creationId xmlns:a16="http://schemas.microsoft.com/office/drawing/2014/main" id="{ABC0510D-8042-04F0-2BCE-4FC0FBD61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91671" y="1838293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m12</a:t>
                </a:r>
              </a:p>
            </p:txBody>
          </p:sp>
          <p:sp>
            <p:nvSpPr>
              <p:cNvPr id="137" name="Text Box 11">
                <a:extLst>
                  <a:ext uri="{FF2B5EF4-FFF2-40B4-BE49-F238E27FC236}">
                    <a16:creationId xmlns:a16="http://schemas.microsoft.com/office/drawing/2014/main" id="{A46E5D2B-2D1E-FFA7-4E3F-12565DF2D7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33208" y="3146040"/>
                <a:ext cx="4969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m14</a:t>
                </a:r>
                <a:r>
                  <a:rPr lang="en-US" sz="1800" baseline="-250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1</a:t>
                </a:r>
                <a:endPara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38" name="Text Box 11">
                <a:extLst>
                  <a:ext uri="{FF2B5EF4-FFF2-40B4-BE49-F238E27FC236}">
                    <a16:creationId xmlns:a16="http://schemas.microsoft.com/office/drawing/2014/main" id="{307AABDB-483E-F6E8-C2C4-5D0A0D76C9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37442" y="1823305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m34</a:t>
                </a:r>
              </a:p>
            </p:txBody>
          </p:sp>
          <p:sp>
            <p:nvSpPr>
              <p:cNvPr id="139" name="Text Box 11">
                <a:extLst>
                  <a:ext uri="{FF2B5EF4-FFF2-40B4-BE49-F238E27FC236}">
                    <a16:creationId xmlns:a16="http://schemas.microsoft.com/office/drawing/2014/main" id="{57AE350F-43A9-0033-78AE-D972EB879A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72387" y="1460544"/>
                <a:ext cx="418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25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m54</a:t>
                </a:r>
              </a:p>
            </p:txBody>
          </p:sp>
        </p:grpSp>
        <p:sp>
          <p:nvSpPr>
            <p:cNvPr id="111" name="Text Box 11">
              <a:extLst>
                <a:ext uri="{FF2B5EF4-FFF2-40B4-BE49-F238E27FC236}">
                  <a16:creationId xmlns:a16="http://schemas.microsoft.com/office/drawing/2014/main" id="{B90259D8-6B7A-B7A4-AB34-3D8F713C428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906930" y="4351324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m23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1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2" name="Text Box 11">
              <a:extLst>
                <a:ext uri="{FF2B5EF4-FFF2-40B4-BE49-F238E27FC236}">
                  <a16:creationId xmlns:a16="http://schemas.microsoft.com/office/drawing/2014/main" id="{18037D2A-3E70-18A0-058B-9B8FDCB4C64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636764" y="5577461"/>
              <a:ext cx="4969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m14</a:t>
              </a:r>
              <a:r>
                <a:rPr lang="en-US" sz="1800" baseline="-25000" dirty="0">
                  <a:solidFill>
                    <a:schemeClr val="accent1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2</a:t>
              </a:r>
              <a:endParaRPr lang="en-US" sz="1800" dirty="0">
                <a:solidFill>
                  <a:schemeClr val="accent1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140" name="Text Box 11">
            <a:extLst>
              <a:ext uri="{FF2B5EF4-FFF2-40B4-BE49-F238E27FC236}">
                <a16:creationId xmlns:a16="http://schemas.microsoft.com/office/drawing/2014/main" id="{0A7A7673-8DA4-54ED-BCA8-9C3E76B77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9095" y="2055903"/>
            <a:ext cx="50013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900FF"/>
                </a:solidFill>
                <a:latin typeface="Calibri"/>
                <a:ea typeface="Times New Roman"/>
                <a:cs typeface="Times New Roman"/>
              </a:rPr>
              <a:t>c= 10</a:t>
            </a:r>
          </a:p>
        </p:txBody>
      </p:sp>
      <p:sp>
        <p:nvSpPr>
          <p:cNvPr id="141" name="Text Box 11">
            <a:extLst>
              <a:ext uri="{FF2B5EF4-FFF2-40B4-BE49-F238E27FC236}">
                <a16:creationId xmlns:a16="http://schemas.microsoft.com/office/drawing/2014/main" id="{C4C40EA2-B2D3-8F1C-23B7-1BBA6670B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601" y="5108838"/>
            <a:ext cx="50013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900FF"/>
                </a:solidFill>
                <a:latin typeface="Calibri"/>
                <a:ea typeface="Times New Roman"/>
                <a:cs typeface="Times New Roman"/>
              </a:rPr>
              <a:t>c= 10</a:t>
            </a:r>
          </a:p>
        </p:txBody>
      </p:sp>
    </p:spTree>
    <p:extLst>
      <p:ext uri="{BB962C8B-B14F-4D97-AF65-F5344CB8AC3E}">
        <p14:creationId xmlns:p14="http://schemas.microsoft.com/office/powerpoint/2010/main" val="1995573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Digression: Monte Carlo rollouts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Multi-arm bandit problem</a:t>
            </a:r>
          </a:p>
          <a:p>
            <a:pPr lvl="1"/>
            <a:r>
              <a:rPr lang="en-US" dirty="0"/>
              <a:t>Statistical model of sequential experiments</a:t>
            </a:r>
          </a:p>
          <a:p>
            <a:pPr lvl="1"/>
            <a:r>
              <a:rPr lang="en-US" dirty="0"/>
              <a:t>Name derived from </a:t>
            </a:r>
            <a:r>
              <a:rPr lang="en-US" i="1" dirty="0"/>
              <a:t>one-armed bandit </a:t>
            </a:r>
            <a:r>
              <a:rPr lang="en-US" dirty="0"/>
              <a:t>(slot machine)</a:t>
            </a:r>
          </a:p>
          <a:p>
            <a:r>
              <a:rPr lang="en-US" dirty="0"/>
              <a:t>Multiple actions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/>
              <a:t>a</a:t>
            </a:r>
            <a:r>
              <a:rPr lang="en-US" i="1" baseline="-25000" dirty="0"/>
              <a:t>n</a:t>
            </a:r>
            <a:endParaRPr lang="en-US" baseline="-25000" dirty="0"/>
          </a:p>
          <a:p>
            <a:pPr lvl="1"/>
            <a:r>
              <a:rPr lang="en-US" dirty="0"/>
              <a:t>Each </a:t>
            </a:r>
            <a:r>
              <a:rPr lang="en-US" i="1" dirty="0"/>
              <a:t>a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provides a reward from an unknown probability distribution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endParaRPr lang="en-US" baseline="-25000" dirty="0"/>
          </a:p>
          <a:p>
            <a:pPr lvl="1"/>
            <a:r>
              <a:rPr lang="en-US" dirty="0"/>
              <a:t>Assume each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i="1" dirty="0"/>
              <a:t>stationary</a:t>
            </a:r>
          </a:p>
          <a:p>
            <a:pPr lvl="2"/>
            <a:r>
              <a:rPr lang="en-US" dirty="0"/>
              <a:t>Same every time, regardless of history</a:t>
            </a:r>
          </a:p>
          <a:p>
            <a:pPr lvl="1"/>
            <a:r>
              <a:rPr lang="en-US" dirty="0"/>
              <a:t>Objective: maximize expected utility of a sequence of actions</a:t>
            </a:r>
          </a:p>
          <a:p>
            <a:r>
              <a:rPr lang="en-US" dirty="0"/>
              <a:t>Exploitation vs exploration dilemma:</a:t>
            </a:r>
          </a:p>
          <a:p>
            <a:pPr lvl="1"/>
            <a:r>
              <a:rPr lang="en-US" b="1" i="1" dirty="0"/>
              <a:t>Exploitation</a:t>
            </a:r>
            <a:r>
              <a:rPr lang="en-US" dirty="0"/>
              <a:t>: choose an action that has given</a:t>
            </a:r>
            <a:br>
              <a:rPr lang="en-US" dirty="0"/>
            </a:br>
            <a:r>
              <a:rPr lang="en-US" dirty="0"/>
              <a:t>you high rewards in the past</a:t>
            </a:r>
          </a:p>
          <a:p>
            <a:pPr lvl="1"/>
            <a:r>
              <a:rPr lang="en-US" b="1" i="1" dirty="0"/>
              <a:t>Exploration</a:t>
            </a:r>
            <a:r>
              <a:rPr lang="en-US" dirty="0"/>
              <a:t>: choose an action that’s less familiar, </a:t>
            </a:r>
            <a:br>
              <a:rPr lang="en-US" dirty="0"/>
            </a:br>
            <a:r>
              <a:rPr lang="en-US" dirty="0"/>
              <a:t>in hopes that it might produce a higher reward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AB07B8-B477-974D-B01A-0C64CADC6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762" y="3985216"/>
            <a:ext cx="2832100" cy="2349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4A3F8-3D4E-FC4F-AD8A-ED3084C1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98" y="257628"/>
            <a:ext cx="2246086" cy="33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6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3" y="67310"/>
            <a:ext cx="5515039" cy="721358"/>
          </a:xfrm>
        </p:spPr>
        <p:txBody>
          <a:bodyPr/>
          <a:lstStyle/>
          <a:p>
            <a:pPr eaLnBrk="1" hangingPunct="1"/>
            <a:r>
              <a:rPr lang="en-US">
                <a:cs typeface="Times New Roman"/>
              </a:rPr>
              <a:t>Policies, Problems</a:t>
            </a:r>
            <a:endParaRPr lang="en-US" dirty="0"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3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84161" y="845166"/>
                <a:ext cx="5715520" cy="5784233"/>
              </a:xfrm>
            </p:spPr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Same as in Chapter 5:</a:t>
                </a:r>
                <a:br>
                  <a:rPr lang="en-US" baseline="-25000" dirty="0">
                    <a:latin typeface="Times New Roman" panose="02020603050405020304" pitchFamily="18" charset="0"/>
                    <a:cs typeface="Times New Roman"/>
                  </a:rPr>
                </a:br>
                <a:endParaRPr lang="en-US" baseline="-25000" dirty="0">
                  <a:latin typeface="Times New Roman" panose="02020603050405020304" pitchFamily="18" charset="0"/>
                  <a:cs typeface="Times New Roman"/>
                </a:endParaRPr>
              </a:p>
              <a:p>
                <a:r>
                  <a:rPr lang="en-US" i="1" dirty="0">
                    <a:latin typeface="Times New Roman" panose="02020603050405020304" pitchFamily="18" charset="0"/>
                  </a:rPr>
                  <a:t>Policy</a:t>
                </a:r>
              </a:p>
              <a:p>
                <a:pPr lvl="1"/>
                <a:r>
                  <a:rPr lang="en-US" dirty="0">
                    <a:latin typeface="Times New Roman" panose="02020603050405020304" pitchFamily="18" charset="0"/>
                  </a:rPr>
                  <a:t>partial function </a:t>
                </a:r>
                <a:r>
                  <a:rPr lang="en-US" i="1" dirty="0">
                    <a:latin typeface="Times New Roman" panose="02020603050405020304" pitchFamily="18" charset="0"/>
                  </a:rPr>
                  <a:t>π</a:t>
                </a:r>
                <a:r>
                  <a:rPr lang="en-US" dirty="0">
                    <a:latin typeface="Times New Roman" panose="02020603050405020304" pitchFamily="18" charset="0"/>
                  </a:rPr>
                  <a:t> : 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 → </a:t>
                </a:r>
                <a:r>
                  <a:rPr lang="en-US" i="1" dirty="0">
                    <a:latin typeface="Times New Roman" panose="02020603050405020304" pitchFamily="18" charset="0"/>
                  </a:rPr>
                  <a:t>A</a:t>
                </a:r>
                <a:r>
                  <a:rPr lang="en-US" dirty="0">
                    <a:latin typeface="Times New Roman" panose="02020603050405020304" pitchFamily="18" charset="0"/>
                  </a:rPr>
                  <a:t> such that</a:t>
                </a:r>
                <a:br>
                  <a:rPr lang="en-US" baseline="-25000" dirty="0">
                    <a:latin typeface="Times New Roman" panose="02020603050405020304" pitchFamily="18" charset="0"/>
                  </a:rPr>
                </a:br>
                <a:r>
                  <a:rPr lang="en-US" dirty="0">
                    <a:latin typeface="Times New Roman" panose="02020603050405020304" pitchFamily="18" charset="0"/>
                  </a:rPr>
                  <a:t>for every 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dirty="0">
                    <a:latin typeface="Times New Roman" panose="02020603050405020304" pitchFamily="18" charset="0"/>
                  </a:rPr>
                  <a:t>Dom(</a:t>
                </a:r>
                <a:r>
                  <a:rPr lang="en-US" i="1" dirty="0">
                    <a:latin typeface="Times New Roman" panose="02020603050405020304" pitchFamily="18" charset="0"/>
                  </a:rPr>
                  <a:t>π</a:t>
                </a:r>
                <a:r>
                  <a:rPr lang="en-US" dirty="0">
                    <a:latin typeface="Times New Roman" panose="02020603050405020304" pitchFamily="18" charset="0"/>
                  </a:rPr>
                  <a:t>)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⊆</a:t>
                </a:r>
                <a:r>
                  <a:rPr lang="en-US" dirty="0">
                    <a:latin typeface="Times New Roman" panose="02020603050405020304" pitchFamily="18" charset="0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</a:rPr>
                  <a:t>S,</a:t>
                </a:r>
                <a:br>
                  <a:rPr lang="en-US" i="1" dirty="0">
                    <a:latin typeface="Times New Roman" panose="02020603050405020304" pitchFamily="18" charset="0"/>
                  </a:rPr>
                </a:br>
                <a:r>
                  <a:rPr lang="en-US" dirty="0">
                    <a:latin typeface="Times New Roman" panose="02020603050405020304" pitchFamily="18" charset="0"/>
                  </a:rPr>
                  <a:t>π(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)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</a:rPr>
                  <a:t>Applicable(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) </a:t>
                </a:r>
                <a:br>
                  <a:rPr lang="en-US" baseline="-25000" dirty="0">
                    <a:latin typeface="Times New Roman" panose="02020603050405020304" pitchFamily="18" charset="0"/>
                  </a:rPr>
                </a:br>
                <a:endParaRPr lang="en-US" baseline="-25000" dirty="0">
                  <a:latin typeface="Times New Roman" panose="02020603050405020304" pitchFamily="18" charset="0"/>
                </a:endParaRPr>
              </a:p>
              <a:p>
                <a:r>
                  <a:rPr lang="it-IT" i="1" dirty="0">
                    <a:latin typeface="Times New Roman" panose="02020603050405020304" pitchFamily="18" charset="0"/>
                  </a:rPr>
                  <a:t>Transitive 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closure</a:t>
                </a:r>
                <a:r>
                  <a:rPr lang="it-IT" i="1" dirty="0">
                    <a:latin typeface="Times New Roman" panose="020206030504050203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it-IT" dirty="0">
                    <a:latin typeface="Times New Roman" panose="02020603050405020304" pitchFamily="18" charset="0"/>
                  </a:rPr>
                  <a:t>(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s</a:t>
                </a:r>
                <a:r>
                  <a:rPr lang="it-IT" dirty="0">
                    <a:latin typeface="Times New Roman" panose="02020603050405020304" pitchFamily="18" charset="0"/>
                  </a:rPr>
                  <a:t>,π)</a:t>
                </a:r>
                <a:r>
                  <a:rPr lang="it-IT" i="1" dirty="0">
                    <a:latin typeface="Times New Roman" panose="02020603050405020304" pitchFamily="18" charset="0"/>
                  </a:rPr>
                  <a:t> </a:t>
                </a:r>
                <a:br>
                  <a:rPr lang="it-IT" i="1" dirty="0">
                    <a:latin typeface="Times New Roman" panose="02020603050405020304" pitchFamily="18" charset="0"/>
                  </a:rPr>
                </a:br>
                <a:r>
                  <a:rPr lang="it-IT" dirty="0">
                    <a:latin typeface="Times New Roman" panose="02020603050405020304" pitchFamily="18" charset="0"/>
                  </a:rPr>
                  <a:t>= {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s</a:t>
                </a:r>
                <a:r>
                  <a:rPr lang="it-IT" dirty="0">
                    <a:latin typeface="Times New Roman" panose="02020603050405020304" pitchFamily="18" charset="0"/>
                  </a:rPr>
                  <a:t> and </a:t>
                </a:r>
                <a:r>
                  <a:rPr lang="it-IT" dirty="0" err="1">
                    <a:latin typeface="Times New Roman" panose="02020603050405020304" pitchFamily="18" charset="0"/>
                  </a:rPr>
                  <a:t>all</a:t>
                </a:r>
                <a:r>
                  <a:rPr lang="it-IT" dirty="0">
                    <a:latin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</a:rPr>
                  <a:t>states</a:t>
                </a:r>
                <a:r>
                  <a:rPr lang="it-IT" dirty="0">
                    <a:latin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</a:rPr>
                  <a:t>reachable</a:t>
                </a:r>
                <a:r>
                  <a:rPr lang="it-IT" dirty="0">
                    <a:latin typeface="Times New Roman" panose="02020603050405020304" pitchFamily="18" charset="0"/>
                  </a:rPr>
                  <a:t> from 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s</a:t>
                </a:r>
                <a:r>
                  <a:rPr lang="it-IT" i="1" dirty="0">
                    <a:latin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</a:rPr>
                  <a:t>using</a:t>
                </a:r>
                <a:r>
                  <a:rPr lang="it-IT" dirty="0">
                    <a:latin typeface="Times New Roman" panose="02020603050405020304" pitchFamily="18" charset="0"/>
                  </a:rPr>
                  <a:t> π}</a:t>
                </a:r>
                <a:br>
                  <a:rPr lang="it-IT" dirty="0">
                    <a:latin typeface="Times New Roman" panose="02020603050405020304" pitchFamily="18" charset="0"/>
                  </a:rPr>
                </a:br>
                <a:endParaRPr lang="it-IT" baseline="-25000" dirty="0">
                  <a:latin typeface="Times New Roman" panose="02020603050405020304" pitchFamily="18" charset="0"/>
                </a:endParaRPr>
              </a:p>
              <a:p>
                <a:r>
                  <a:rPr lang="it-IT" dirty="0" err="1">
                    <a:latin typeface="Times New Roman" panose="02020603050405020304" pitchFamily="18" charset="0"/>
                  </a:rPr>
                  <a:t>Graph</a:t>
                </a:r>
                <a:r>
                  <a:rPr lang="it-IT" dirty="0">
                    <a:latin typeface="Times New Roman" panose="02020603050405020304" pitchFamily="18" charset="0"/>
                  </a:rPr>
                  <a:t>(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s</a:t>
                </a:r>
                <a:r>
                  <a:rPr lang="it-IT" dirty="0">
                    <a:latin typeface="Times New Roman" panose="02020603050405020304" pitchFamily="18" charset="0"/>
                  </a:rPr>
                  <a:t>,π) = </a:t>
                </a:r>
                <a:r>
                  <a:rPr lang="it-IT" dirty="0" err="1">
                    <a:latin typeface="Times New Roman" panose="02020603050405020304" pitchFamily="18" charset="0"/>
                  </a:rPr>
                  <a:t>rooted</a:t>
                </a:r>
                <a:r>
                  <a:rPr lang="it-IT" dirty="0">
                    <a:latin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</a:rPr>
                  <a:t>graph</a:t>
                </a:r>
                <a:r>
                  <a:rPr lang="it-IT" dirty="0">
                    <a:latin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</a:rPr>
                  <a:t>induced</a:t>
                </a:r>
                <a:r>
                  <a:rPr lang="it-IT" dirty="0">
                    <a:latin typeface="Times New Roman" panose="02020603050405020304" pitchFamily="18" charset="0"/>
                  </a:rPr>
                  <a:t> by π </a:t>
                </a:r>
                <a:r>
                  <a:rPr lang="it-IT" dirty="0" err="1">
                    <a:latin typeface="Times New Roman" panose="02020603050405020304" pitchFamily="18" charset="0"/>
                  </a:rPr>
                  <a:t>at</a:t>
                </a:r>
                <a:r>
                  <a:rPr lang="it-IT" dirty="0">
                    <a:latin typeface="Times New Roman" panose="02020603050405020304" pitchFamily="18" charset="0"/>
                  </a:rPr>
                  <a:t> 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s</a:t>
                </a:r>
                <a:endParaRPr lang="it-IT" dirty="0">
                  <a:latin typeface="Times New Roman" panose="02020603050405020304" pitchFamily="18" charset="0"/>
                </a:endParaRPr>
              </a:p>
              <a:p>
                <a:pPr lvl="1"/>
                <a:r>
                  <a:rPr lang="it-IT" dirty="0" err="1">
                    <a:latin typeface="Times New Roman" panose="02020603050405020304" pitchFamily="18" charset="0"/>
                  </a:rPr>
                  <a:t>nodes</a:t>
                </a:r>
                <a:r>
                  <a:rPr lang="it-IT" dirty="0">
                    <a:latin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it-IT" dirty="0">
                    <a:latin typeface="Times New Roman" panose="02020603050405020304" pitchFamily="18" charset="0"/>
                  </a:rPr>
                  <a:t>(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s</a:t>
                </a:r>
                <a:r>
                  <a:rPr lang="it-IT" dirty="0">
                    <a:latin typeface="Times New Roman" panose="02020603050405020304" pitchFamily="18" charset="0"/>
                  </a:rPr>
                  <a:t>,π)</a:t>
                </a:r>
              </a:p>
              <a:p>
                <a:pPr lvl="1"/>
                <a:r>
                  <a:rPr lang="it-IT" dirty="0" err="1">
                    <a:latin typeface="Times New Roman" panose="02020603050405020304" pitchFamily="18" charset="0"/>
                  </a:rPr>
                  <a:t>edges</a:t>
                </a:r>
                <a:r>
                  <a:rPr lang="it-IT" dirty="0">
                    <a:latin typeface="Times New Roman" panose="02020603050405020304" pitchFamily="18" charset="0"/>
                  </a:rPr>
                  <a:t>: state </a:t>
                </a:r>
                <a:r>
                  <a:rPr lang="it-IT" dirty="0" err="1">
                    <a:latin typeface="Times New Roman" panose="02020603050405020304" pitchFamily="18" charset="0"/>
                  </a:rPr>
                  <a:t>transitions</a:t>
                </a:r>
                <a:br>
                  <a:rPr lang="it-IT" baseline="-25000" dirty="0">
                    <a:latin typeface="Times New Roman" panose="02020603050405020304" pitchFamily="18" charset="0"/>
                  </a:rPr>
                </a:br>
                <a:endParaRPr lang="it-IT" i="1" baseline="-25000" dirty="0">
                  <a:latin typeface="Times New Roman" panose="02020603050405020304" pitchFamily="18" charset="0"/>
                </a:endParaRPr>
              </a:p>
              <a:p>
                <a:r>
                  <a:rPr lang="en-US" i="1" dirty="0">
                    <a:latin typeface="Times New Roman" panose="02020603050405020304" pitchFamily="18" charset="0"/>
                  </a:rPr>
                  <a:t>leaves</a:t>
                </a:r>
                <a:r>
                  <a:rPr lang="en-US" dirty="0">
                    <a:latin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,</a:t>
                </a:r>
                <a:r>
                  <a:rPr lang="en-US" i="1" dirty="0">
                    <a:latin typeface="Times New Roman" panose="02020603050405020304" pitchFamily="18" charset="0"/>
                  </a:rPr>
                  <a:t>π</a:t>
                </a:r>
                <a:r>
                  <a:rPr lang="en-US" dirty="0">
                    <a:latin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,π) ∖ Dom(</a:t>
                </a:r>
                <a:r>
                  <a:rPr lang="en-US" i="1" dirty="0">
                    <a:latin typeface="Times New Roman" panose="02020603050405020304" pitchFamily="18" charset="0"/>
                  </a:rPr>
                  <a:t>π</a:t>
                </a:r>
                <a:r>
                  <a:rPr lang="en-US" dirty="0">
                    <a:latin typeface="Times New Roman" panose="02020603050405020304" pitchFamily="18" charset="0"/>
                  </a:rPr>
                  <a:t>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33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84161" y="845166"/>
                <a:ext cx="5715520" cy="5784233"/>
              </a:xfrm>
              <a:blipFill>
                <a:blip r:embed="rId3"/>
                <a:stretch>
                  <a:fillRect l="-885" t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3">
                <a:extLst>
                  <a:ext uri="{FF2B5EF4-FFF2-40B4-BE49-F238E27FC236}">
                    <a16:creationId xmlns:a16="http://schemas.microsoft.com/office/drawing/2014/main" id="{51B19473-B5C1-864B-8632-F34F0F3454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54657" y="4398710"/>
                <a:ext cx="4806307" cy="20493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288925" indent="-288925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●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630238" indent="-280988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▸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71550" indent="-280988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•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22388" indent="-288925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▸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663700" indent="-288925" algn="l" defTabSz="911225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•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005013" indent="-28098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‣"/>
                  <a:tabLst/>
                  <a:defRPr sz="18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6pPr>
                <a:lvl7pPr marL="2346325" indent="-2794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95000"/>
                  <a:buFont typeface="System Font Regular"/>
                  <a:buChar char="∙"/>
                  <a:tabLst/>
                  <a:defRPr sz="18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7pPr>
                <a:lvl8pPr marL="2687638" indent="-2794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SzPct val="100000"/>
                  <a:buFont typeface="System Font Regular"/>
                  <a:buChar char="‣"/>
                  <a:tabLst/>
                  <a:defRPr sz="1800" baseline="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8pPr>
                <a:lvl9pPr marL="3606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Times" charset="0"/>
                  <a:buChar char="-"/>
                  <a:defRPr sz="18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9pPr>
              </a:lstStyle>
              <a:p>
                <a:pPr marL="0" indent="0">
                  <a:spcBef>
                    <a:spcPts val="800"/>
                  </a:spcBef>
                  <a:buNone/>
                </a:pPr>
                <a:r>
                  <a:rPr lang="en-US" sz="1800" dirty="0">
                    <a:latin typeface="Times New Roman" charset="0"/>
                    <a:cs typeface="Times New Roman"/>
                  </a:rPr>
                  <a:t>                  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π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1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=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 </a:t>
                </a:r>
                <a:r>
                  <a:rPr lang="en-US" sz="180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{</a:t>
                </a:r>
                <a:r>
                  <a:rPr lang="en-US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(d1, </a:t>
                </a:r>
                <a:r>
                  <a:rPr lang="is-IS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m12</a:t>
                </a:r>
                <a:r>
                  <a:rPr lang="en-US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), (</a:t>
                </a:r>
                <a:r>
                  <a:rPr lang="is-IS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d2</a:t>
                </a:r>
                <a:r>
                  <a:rPr lang="en-US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, </a:t>
                </a:r>
                <a:r>
                  <a:rPr lang="is-IS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m23</a:t>
                </a:r>
                <a:r>
                  <a:rPr lang="en-US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), (d3, </a:t>
                </a:r>
                <a:r>
                  <a:rPr lang="ru-RU" sz="1800">
                    <a:solidFill>
                      <a:schemeClr val="tx1"/>
                    </a:solidFill>
                    <a:latin typeface="Calibri"/>
                    <a:cs typeface="Times New Roman"/>
                  </a:rPr>
                  <a:t>m34</a:t>
                </a:r>
                <a:r>
                  <a:rPr lang="en-US" sz="1800" dirty="0">
                    <a:solidFill>
                      <a:schemeClr val="tx1"/>
                    </a:solidFill>
                    <a:latin typeface="Calibri"/>
                    <a:cs typeface="Times New Roman"/>
                  </a:rPr>
                  <a:t>)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}</a:t>
                </a:r>
              </a:p>
              <a:p>
                <a:pPr marL="0" indent="0">
                  <a:spcBef>
                    <a:spcPts val="800"/>
                  </a:spcBef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        Dom(π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1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) = </a:t>
                </a:r>
                <a:r>
                  <a:rPr lang="en-US" sz="180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{</a:t>
                </a:r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/>
                  </a:rPr>
                  <a:t>d1, d2, d3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}</a:t>
                </a:r>
              </a:p>
              <a:p>
                <a:pPr marL="0" indent="0">
                  <a:spcBef>
                    <a:spcPts val="800"/>
                  </a:spcBef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d1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,π</a:t>
                </a:r>
                <a:r>
                  <a:rPr lang="it-IT" sz="1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) = </a:t>
                </a:r>
                <a:r>
                  <a:rPr lang="it-IT" sz="180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{</a:t>
                </a:r>
                <a:r>
                  <a:rPr lang="it-IT" sz="18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d1, d2, d3, d4, d5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}</a:t>
                </a:r>
              </a:p>
              <a:p>
                <a:pPr marL="0" indent="0">
                  <a:spcBef>
                    <a:spcPts val="800"/>
                  </a:spcBef>
                  <a:buNone/>
                </a:pPr>
                <a:r>
                  <a:rPr lang="it-IT" sz="18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leaves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d1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,π</a:t>
                </a:r>
                <a:r>
                  <a:rPr lang="it-IT" sz="1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) </a:t>
                </a:r>
                <a:r>
                  <a:rPr lang="it-IT" sz="1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d1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,π</a:t>
                </a:r>
                <a:r>
                  <a:rPr lang="it-IT" sz="1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) </a:t>
                </a:r>
                <a:r>
                  <a:rPr lang="en-US" sz="1800" dirty="0">
                    <a:solidFill>
                      <a:schemeClr val="tx1"/>
                    </a:solidFill>
                  </a:rPr>
                  <a:t>∖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Dom(π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1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  <a:t>) </a:t>
                </a:r>
                <a:br>
                  <a:rPr lang="en-US" sz="1800" dirty="0">
                    <a:solidFill>
                      <a:schemeClr val="tx1"/>
                    </a:solidFill>
                    <a:latin typeface="Times New Roman" charset="0"/>
                    <a:cs typeface="Times New Roman"/>
                  </a:rPr>
                </a:b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	       = </a:t>
                </a:r>
                <a:r>
                  <a:rPr lang="it-IT" sz="180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{</a:t>
                </a:r>
                <a:r>
                  <a:rPr lang="it-IT" sz="18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d4, d5</a:t>
                </a:r>
                <a:r>
                  <a:rPr lang="it-IT" sz="1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}</a:t>
                </a:r>
              </a:p>
            </p:txBody>
          </p:sp>
        </mc:Choice>
        <mc:Fallback xmlns="">
          <p:sp>
            <p:nvSpPr>
              <p:cNvPr id="57" name="Rectangle 3">
                <a:extLst>
                  <a:ext uri="{FF2B5EF4-FFF2-40B4-BE49-F238E27FC236}">
                    <a16:creationId xmlns:a16="http://schemas.microsoft.com/office/drawing/2014/main" id="{51B19473-B5C1-864B-8632-F34F0F34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4657" y="4398710"/>
                <a:ext cx="4806307" cy="2049369"/>
              </a:xfrm>
              <a:prstGeom prst="rect">
                <a:avLst/>
              </a:prstGeom>
              <a:blipFill>
                <a:blip r:embed="rId4"/>
                <a:stretch>
                  <a:fillRect l="-1053" t="-1235" r="-789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81E5E02-0F6B-5A49-9264-0086A294DE05}"/>
              </a:ext>
            </a:extLst>
          </p:cNvPr>
          <p:cNvGrpSpPr>
            <a:grpSpLocks noChangeAspect="1"/>
          </p:cNvGrpSpPr>
          <p:nvPr/>
        </p:nvGrpSpPr>
        <p:grpSpPr>
          <a:xfrm>
            <a:off x="6448398" y="464498"/>
            <a:ext cx="4750032" cy="3485336"/>
            <a:chOff x="319797" y="1480503"/>
            <a:chExt cx="4802315" cy="3523700"/>
          </a:xfrm>
        </p:grpSpPr>
        <p:sp>
          <p:nvSpPr>
            <p:cNvPr id="148" name="Freeform 31">
              <a:extLst>
                <a:ext uri="{FF2B5EF4-FFF2-40B4-BE49-F238E27FC236}">
                  <a16:creationId xmlns:a16="http://schemas.microsoft.com/office/drawing/2014/main" id="{6B8F123B-C23A-A44D-B0DD-C66B1C498196}"/>
                </a:ext>
              </a:extLst>
            </p:cNvPr>
            <p:cNvSpPr>
              <a:spLocks/>
            </p:cNvSpPr>
            <p:nvPr/>
          </p:nvSpPr>
          <p:spPr bwMode="auto">
            <a:xfrm rot="4200000" flipH="1" flipV="1">
              <a:off x="2510252" y="617061"/>
              <a:ext cx="776291" cy="2966339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8DEF9C8A-8AD5-2247-BD46-6D90FE81C3FA}"/>
                </a:ext>
              </a:extLst>
            </p:cNvPr>
            <p:cNvSpPr>
              <a:spLocks/>
            </p:cNvSpPr>
            <p:nvPr/>
          </p:nvSpPr>
          <p:spPr bwMode="auto">
            <a:xfrm rot="11049090" flipH="1" flipV="1">
              <a:off x="4148184" y="2190483"/>
              <a:ext cx="660198" cy="212627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FACBD67-01D2-8B4B-A12F-F4E91A941E11}"/>
                </a:ext>
              </a:extLst>
            </p:cNvPr>
            <p:cNvSpPr/>
            <p:nvPr/>
          </p:nvSpPr>
          <p:spPr>
            <a:xfrm>
              <a:off x="4066674" y="2252723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6A6C699-2B9F-B342-85BE-4564D7963FC1}"/>
                </a:ext>
              </a:extLst>
            </p:cNvPr>
            <p:cNvSpPr/>
            <p:nvPr/>
          </p:nvSpPr>
          <p:spPr>
            <a:xfrm>
              <a:off x="4441353" y="4403587"/>
              <a:ext cx="168088" cy="336058"/>
            </a:xfrm>
            <a:prstGeom prst="rect">
              <a:avLst/>
            </a:prstGeom>
            <a:noFill/>
          </p:spPr>
          <p:txBody>
            <a:bodyPr wrap="none" lIns="91440" tIns="0" rIns="91440" bIns="9144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20306AE-82C2-5340-801D-13536187D818}"/>
                </a:ext>
              </a:extLst>
            </p:cNvPr>
            <p:cNvSpPr/>
            <p:nvPr/>
          </p:nvSpPr>
          <p:spPr>
            <a:xfrm>
              <a:off x="1149001" y="450676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endParaRPr lang="en-US" dirty="0"/>
            </a:p>
          </p:txBody>
        </p:sp>
        <p:sp>
          <p:nvSpPr>
            <p:cNvPr id="153" name="Text Box 13">
              <a:extLst>
                <a:ext uri="{FF2B5EF4-FFF2-40B4-BE49-F238E27FC236}">
                  <a16:creationId xmlns:a16="http://schemas.microsoft.com/office/drawing/2014/main" id="{E832CCE4-892F-BA44-BDBB-F31F37294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97" y="3940775"/>
              <a:ext cx="625570" cy="56009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Start: </a:t>
              </a:r>
              <a:b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</a:b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baseline="-25000" dirty="0">
                  <a:latin typeface="Times New Roman" charset="0"/>
                  <a:ea typeface="Times New Roman"/>
                  <a:sym typeface="Symbol" charset="0"/>
                </a:rPr>
                <a:t>0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= 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d1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5B4AF63-7D16-CB45-A1BC-86D882E52F4D}"/>
                </a:ext>
              </a:extLst>
            </p:cNvPr>
            <p:cNvSpPr/>
            <p:nvPr/>
          </p:nvSpPr>
          <p:spPr>
            <a:xfrm>
              <a:off x="1028128" y="2019635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5" name="Text Box 11">
              <a:extLst>
                <a:ext uri="{FF2B5EF4-FFF2-40B4-BE49-F238E27FC236}">
                  <a16:creationId xmlns:a16="http://schemas.microsoft.com/office/drawing/2014/main" id="{AA393041-9285-7443-BC03-39D441C02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68" y="4724155"/>
              <a:ext cx="1508823" cy="280048"/>
            </a:xfrm>
            <a:prstGeom prst="rect">
              <a:avLst/>
            </a:prstGeom>
            <a:solidFill>
              <a:srgbClr val="DB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Goal: </a:t>
              </a:r>
              <a:r>
                <a:rPr lang="en-US" sz="1800" i="1" dirty="0">
                  <a:latin typeface="Times New Roman" charset="0"/>
                  <a:ea typeface="Times New Roman"/>
                  <a:sym typeface="Symbol" charset="0"/>
                </a:rPr>
                <a:t>S</a:t>
              </a:r>
              <a:r>
                <a:rPr lang="en-US" sz="1800" i="1" baseline="-25000" dirty="0">
                  <a:latin typeface="Times New Roman" charset="0"/>
                  <a:ea typeface="Times New Roman"/>
                  <a:sym typeface="Symbol" charset="0"/>
                </a:rPr>
                <a:t>g</a:t>
              </a:r>
              <a:r>
                <a:rPr lang="en-US" sz="1800" dirty="0">
                  <a:latin typeface="Times New Roman" charset="0"/>
                  <a:ea typeface="Times New Roman"/>
                  <a:sym typeface="Symbol" charset="0"/>
                </a:rPr>
                <a:t>= {</a:t>
              </a:r>
              <a:r>
                <a:rPr lang="en-US" sz="1800" dirty="0">
                  <a:latin typeface="Calibri"/>
                  <a:ea typeface="Times New Roman"/>
                  <a:cs typeface="Calibri"/>
                  <a:sym typeface="Symbol" charset="0"/>
                </a:rPr>
                <a:t>d4</a:t>
              </a:r>
              <a:r>
                <a:rPr lang="en-US" sz="1800" dirty="0">
                  <a:latin typeface="Times New Roman"/>
                  <a:ea typeface="Times New Roman"/>
                  <a:cs typeface="Times New Roman"/>
                  <a:sym typeface="Symbol" charset="0"/>
                </a:rPr>
                <a:t>}</a:t>
              </a:r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E8612B44-6C98-2F4E-8433-C0BA1F6F6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96" y="2381554"/>
              <a:ext cx="2527300" cy="239492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BB1AF143-31D1-B84F-8F63-D7D956EDD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020" y="2103309"/>
              <a:ext cx="2176032" cy="281769"/>
            </a:xfrm>
            <a:custGeom>
              <a:avLst/>
              <a:gdLst>
                <a:gd name="T0" fmla="*/ 0 w 1176"/>
                <a:gd name="T1" fmla="*/ 2147483647 h 288"/>
                <a:gd name="T2" fmla="*/ 2147483647 w 1176"/>
                <a:gd name="T3" fmla="*/ 2147483647 h 288"/>
                <a:gd name="T4" fmla="*/ 2147483647 w 1176"/>
                <a:gd name="T5" fmla="*/ 0 h 288"/>
                <a:gd name="T6" fmla="*/ 0 60000 65536"/>
                <a:gd name="T7" fmla="*/ 0 60000 65536"/>
                <a:gd name="T8" fmla="*/ 0 60000 65536"/>
                <a:gd name="T9" fmla="*/ 0 w 1176"/>
                <a:gd name="T10" fmla="*/ 0 h 288"/>
                <a:gd name="T11" fmla="*/ 1176 w 11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" h="288">
                  <a:moveTo>
                    <a:pt x="0" y="288"/>
                  </a:moveTo>
                  <a:cubicBezTo>
                    <a:pt x="234" y="264"/>
                    <a:pt x="468" y="240"/>
                    <a:pt x="664" y="192"/>
                  </a:cubicBezTo>
                  <a:cubicBezTo>
                    <a:pt x="860" y="144"/>
                    <a:pt x="1018" y="72"/>
                    <a:pt x="1176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8" name="Arc 157">
              <a:extLst>
                <a:ext uri="{FF2B5EF4-FFF2-40B4-BE49-F238E27FC236}">
                  <a16:creationId xmlns:a16="http://schemas.microsoft.com/office/drawing/2014/main" id="{DFE7CC3F-5ADA-D44C-B698-669B617BD9DE}"/>
                </a:ext>
              </a:extLst>
            </p:cNvPr>
            <p:cNvSpPr/>
            <p:nvPr/>
          </p:nvSpPr>
          <p:spPr bwMode="auto">
            <a:xfrm>
              <a:off x="2953574" y="2286304"/>
              <a:ext cx="114300" cy="225425"/>
            </a:xfrm>
            <a:prstGeom prst="arc">
              <a:avLst>
                <a:gd name="adj1" fmla="val 18495893"/>
                <a:gd name="adj2" fmla="val 2991136"/>
              </a:avLst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432B836F-0434-7543-A9C2-8A88FF9B54C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88744" y="2968900"/>
              <a:ext cx="114570" cy="1275335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0" name="Freeform 6">
              <a:extLst>
                <a:ext uri="{FF2B5EF4-FFF2-40B4-BE49-F238E27FC236}">
                  <a16:creationId xmlns:a16="http://schemas.microsoft.com/office/drawing/2014/main" id="{93369082-12BA-B044-BAFD-C975A78D7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34" y="2718754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1" name="Oval 11">
              <a:extLst>
                <a:ext uri="{FF2B5EF4-FFF2-40B4-BE49-F238E27FC236}">
                  <a16:creationId xmlns:a16="http://schemas.microsoft.com/office/drawing/2014/main" id="{C2BC0AD7-85D0-8D4B-B26E-86D20647E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2271249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Times New Roman"/>
                </a:rPr>
                <a:t>d2</a:t>
              </a: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2" name="Freeform 18">
              <a:extLst>
                <a:ext uri="{FF2B5EF4-FFF2-40B4-BE49-F238E27FC236}">
                  <a16:creationId xmlns:a16="http://schemas.microsoft.com/office/drawing/2014/main" id="{B8628F28-6A2C-EF44-8D0D-4E6625677180}"/>
                </a:ext>
              </a:extLst>
            </p:cNvPr>
            <p:cNvSpPr>
              <a:spLocks/>
            </p:cNvSpPr>
            <p:nvPr/>
          </p:nvSpPr>
          <p:spPr bwMode="auto">
            <a:xfrm rot="297626" flipV="1">
              <a:off x="1497828" y="4422980"/>
              <a:ext cx="2154774" cy="270156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3" name="Oval 11">
              <a:extLst>
                <a:ext uri="{FF2B5EF4-FFF2-40B4-BE49-F238E27FC236}">
                  <a16:creationId xmlns:a16="http://schemas.microsoft.com/office/drawing/2014/main" id="{B92AEE92-A9D1-0549-8201-F89FFD40F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794" y="1761046"/>
              <a:ext cx="457200" cy="457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d5</a:t>
              </a:r>
            </a:p>
          </p:txBody>
        </p:sp>
        <p:sp>
          <p:nvSpPr>
            <p:cNvPr id="164" name="Text Box 11">
              <a:extLst>
                <a:ext uri="{FF2B5EF4-FFF2-40B4-BE49-F238E27FC236}">
                  <a16:creationId xmlns:a16="http://schemas.microsoft.com/office/drawing/2014/main" id="{780B358D-B719-3442-AF3E-B7D2B5632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191" y="2064370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0.2</a:t>
              </a:r>
            </a:p>
          </p:txBody>
        </p:sp>
        <p:sp>
          <p:nvSpPr>
            <p:cNvPr id="165" name="Text Box 11">
              <a:extLst>
                <a:ext uri="{FF2B5EF4-FFF2-40B4-BE49-F238E27FC236}">
                  <a16:creationId xmlns:a16="http://schemas.microsoft.com/office/drawing/2014/main" id="{FB4CB238-AE83-F744-AF60-068B93CF4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701" y="2505406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Times New Roman"/>
                </a:rPr>
                <a:t>0.8</a:t>
              </a:r>
            </a:p>
          </p:txBody>
        </p:sp>
        <p:sp>
          <p:nvSpPr>
            <p:cNvPr id="166" name="Text Box 11">
              <a:extLst>
                <a:ext uri="{FF2B5EF4-FFF2-40B4-BE49-F238E27FC236}">
                  <a16:creationId xmlns:a16="http://schemas.microsoft.com/office/drawing/2014/main" id="{4D4CEA7C-8BE2-BC4C-8302-BEB4D4DB7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7701" y="4571030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67" name="Text Box 11">
              <a:extLst>
                <a:ext uri="{FF2B5EF4-FFF2-40B4-BE49-F238E27FC236}">
                  <a16:creationId xmlns:a16="http://schemas.microsoft.com/office/drawing/2014/main" id="{67054591-9EBC-9D40-AF18-22B978E63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182" y="4697984"/>
              <a:ext cx="265463" cy="252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0.5</a:t>
              </a:r>
            </a:p>
          </p:txBody>
        </p:sp>
        <p:sp>
          <p:nvSpPr>
            <p:cNvPr id="168" name="Oval 12">
              <a:extLst>
                <a:ext uri="{FF2B5EF4-FFF2-40B4-BE49-F238E27FC236}">
                  <a16:creationId xmlns:a16="http://schemas.microsoft.com/office/drawing/2014/main" id="{FB4AD59F-9112-CC47-8437-7FD316BB6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34" y="4090354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d1</a:t>
              </a:r>
            </a:p>
          </p:txBody>
        </p:sp>
        <p:sp>
          <p:nvSpPr>
            <p:cNvPr id="169" name="Freeform 6">
              <a:extLst>
                <a:ext uri="{FF2B5EF4-FFF2-40B4-BE49-F238E27FC236}">
                  <a16:creationId xmlns:a16="http://schemas.microsoft.com/office/drawing/2014/main" id="{8CDD5A1A-B00D-7A43-B869-A95C812E123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88605" y="2725729"/>
              <a:ext cx="241300" cy="13716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70" name="Curved Connector 169">
              <a:extLst>
                <a:ext uri="{FF2B5EF4-FFF2-40B4-BE49-F238E27FC236}">
                  <a16:creationId xmlns:a16="http://schemas.microsoft.com/office/drawing/2014/main" id="{A8CF2904-53C2-8E47-A3E1-A5975B7E76DE}"/>
                </a:ext>
              </a:extLst>
            </p:cNvPr>
            <p:cNvCxnSpPr>
              <a:cxnSpLocks/>
              <a:stCxn id="168" idx="6"/>
              <a:endCxn id="168" idx="4"/>
            </p:cNvCxnSpPr>
            <p:nvPr/>
          </p:nvCxnSpPr>
          <p:spPr>
            <a:xfrm flipH="1">
              <a:off x="1215034" y="4318954"/>
              <a:ext cx="228600" cy="228600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952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Arc 170">
              <a:extLst>
                <a:ext uri="{FF2B5EF4-FFF2-40B4-BE49-F238E27FC236}">
                  <a16:creationId xmlns:a16="http://schemas.microsoft.com/office/drawing/2014/main" id="{55722268-5218-0B4C-BFBE-FDC24CCF5FB3}"/>
                </a:ext>
              </a:extLst>
            </p:cNvPr>
            <p:cNvSpPr/>
            <p:nvPr/>
          </p:nvSpPr>
          <p:spPr bwMode="auto">
            <a:xfrm rot="356928">
              <a:off x="1451974" y="4215162"/>
              <a:ext cx="366712" cy="366713"/>
            </a:xfrm>
            <a:prstGeom prst="arc">
              <a:avLst>
                <a:gd name="adj1" fmla="val 708330"/>
                <a:gd name="adj2" fmla="val 425198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2" name="Freeform 18">
              <a:extLst>
                <a:ext uri="{FF2B5EF4-FFF2-40B4-BE49-F238E27FC236}">
                  <a16:creationId xmlns:a16="http://schemas.microsoft.com/office/drawing/2014/main" id="{61537C04-CC9C-D34D-AEEA-C71D38FB57ED}"/>
                </a:ext>
              </a:extLst>
            </p:cNvPr>
            <p:cNvSpPr>
              <a:spLocks/>
            </p:cNvSpPr>
            <p:nvPr/>
          </p:nvSpPr>
          <p:spPr bwMode="auto">
            <a:xfrm rot="11097626" flipV="1">
              <a:off x="1428940" y="4080105"/>
              <a:ext cx="2271945" cy="24605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9525" cmpd="sng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3" name="Freeform 31">
              <a:extLst>
                <a:ext uri="{FF2B5EF4-FFF2-40B4-BE49-F238E27FC236}">
                  <a16:creationId xmlns:a16="http://schemas.microsoft.com/office/drawing/2014/main" id="{65BE43F7-0365-CF4F-9EB0-97D4BFEE1D5D}"/>
                </a:ext>
              </a:extLst>
            </p:cNvPr>
            <p:cNvSpPr>
              <a:spLocks/>
            </p:cNvSpPr>
            <p:nvPr/>
          </p:nvSpPr>
          <p:spPr bwMode="auto">
            <a:xfrm rot="10623913" flipH="1" flipV="1">
              <a:off x="4056037" y="2163971"/>
              <a:ext cx="1066075" cy="218711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4" name="Freeform 40">
              <a:extLst>
                <a:ext uri="{FF2B5EF4-FFF2-40B4-BE49-F238E27FC236}">
                  <a16:creationId xmlns:a16="http://schemas.microsoft.com/office/drawing/2014/main" id="{AFFD93E0-E371-4F4E-9124-D8210810D4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5766" y="2840626"/>
              <a:ext cx="109948" cy="135890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accent1">
                  <a:lumMod val="50000"/>
                </a:schemeClr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5" name="Oval 11">
              <a:extLst>
                <a:ext uri="{FF2B5EF4-FFF2-40B4-BE49-F238E27FC236}">
                  <a16:creationId xmlns:a16="http://schemas.microsoft.com/office/drawing/2014/main" id="{89698217-9D00-CC4A-B77F-46CDA7E29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53" y="2526517"/>
              <a:ext cx="457200" cy="45720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d3</a:t>
              </a:r>
            </a:p>
          </p:txBody>
        </p:sp>
        <p:sp>
          <p:nvSpPr>
            <p:cNvPr id="176" name="Oval 12">
              <a:extLst>
                <a:ext uri="{FF2B5EF4-FFF2-40B4-BE49-F238E27FC236}">
                  <a16:creationId xmlns:a16="http://schemas.microsoft.com/office/drawing/2014/main" id="{49E9F320-9409-734B-B1FE-B2A171B47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650" y="4199562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Times New Roman"/>
                </a:rPr>
                <a:t>d4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01482995-2409-0847-978D-6CDD3C9E0FB8}"/>
                </a:ext>
              </a:extLst>
            </p:cNvPr>
            <p:cNvSpPr/>
            <p:nvPr/>
          </p:nvSpPr>
          <p:spPr>
            <a:xfrm>
              <a:off x="4486637" y="1518047"/>
              <a:ext cx="59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AC89EDB-33BA-A149-9ED9-EB748E109120}"/>
                </a:ext>
              </a:extLst>
            </p:cNvPr>
            <p:cNvSpPr/>
            <p:nvPr/>
          </p:nvSpPr>
          <p:spPr>
            <a:xfrm rot="16526702">
              <a:off x="585745" y="31803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m12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FB4CD973-6564-F045-9527-77E87FA56C2C}"/>
                </a:ext>
              </a:extLst>
            </p:cNvPr>
            <p:cNvSpPr/>
            <p:nvPr/>
          </p:nvSpPr>
          <p:spPr>
            <a:xfrm rot="16500826">
              <a:off x="1482368" y="3243744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cs-CZ" dirty="0">
                  <a:latin typeface="Calibri"/>
                  <a:ea typeface="Times New Roman"/>
                  <a:cs typeface="Calibri"/>
                  <a:sym typeface="Symbol" charset="0"/>
                </a:rPr>
                <a:t>m21</a:t>
              </a:r>
              <a:endParaRPr lang="en-US" dirty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4473ED5-1944-EC4D-93DC-004DF96C5E5A}"/>
                </a:ext>
              </a:extLst>
            </p:cNvPr>
            <p:cNvSpPr/>
            <p:nvPr/>
          </p:nvSpPr>
          <p:spPr>
            <a:xfrm>
              <a:off x="2533982" y="4363025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m14</a:t>
              </a:r>
              <a:endParaRPr lang="en-US" dirty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4314A91-15F1-D54C-AB6E-78A02E59E638}"/>
                </a:ext>
              </a:extLst>
            </p:cNvPr>
            <p:cNvSpPr/>
            <p:nvPr/>
          </p:nvSpPr>
          <p:spPr>
            <a:xfrm>
              <a:off x="2403258" y="3811627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m41</a:t>
              </a:r>
              <a:endParaRPr lang="en-US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663FC357-FE3C-8B49-ADE1-A34052A55073}"/>
                </a:ext>
              </a:extLst>
            </p:cNvPr>
            <p:cNvSpPr/>
            <p:nvPr/>
          </p:nvSpPr>
          <p:spPr>
            <a:xfrm>
              <a:off x="2184841" y="2404028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m23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73D2224-ED3F-9945-A51A-E5D43DB14683}"/>
                </a:ext>
              </a:extLst>
            </p:cNvPr>
            <p:cNvSpPr/>
            <p:nvPr/>
          </p:nvSpPr>
          <p:spPr>
            <a:xfrm>
              <a:off x="2830692" y="1480503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s-IS" dirty="0">
                  <a:latin typeface="Calibri"/>
                  <a:ea typeface="Times New Roman"/>
                  <a:cs typeface="Calibri"/>
                  <a:sym typeface="Symbol" charset="0"/>
                </a:rPr>
                <a:t>m52</a:t>
              </a:r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0371F40-6069-794D-AA63-768B414C828E}"/>
                </a:ext>
              </a:extLst>
            </p:cNvPr>
            <p:cNvSpPr/>
            <p:nvPr/>
          </p:nvSpPr>
          <p:spPr>
            <a:xfrm rot="16420757">
              <a:off x="3356500" y="340292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m43</a:t>
              </a:r>
              <a:endParaRPr lang="en-US" dirty="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1ACCE3F-77BB-FC47-A906-08A1C27B63AF}"/>
                </a:ext>
              </a:extLst>
            </p:cNvPr>
            <p:cNvSpPr/>
            <p:nvPr/>
          </p:nvSpPr>
          <p:spPr>
            <a:xfrm rot="16727561">
              <a:off x="3881010" y="3353089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Times New Roman"/>
                  <a:cs typeface="Calibri"/>
                  <a:sym typeface="Symbol" charset="0"/>
                </a:rPr>
                <a:t>m34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4E1A3C5C-E48E-2E40-9ADE-0435A4C840E5}"/>
                </a:ext>
              </a:extLst>
            </p:cNvPr>
            <p:cNvSpPr/>
            <p:nvPr/>
          </p:nvSpPr>
          <p:spPr>
            <a:xfrm rot="17298243">
              <a:off x="4289918" y="3159742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m54</a:t>
              </a:r>
              <a:endParaRPr lang="en-US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48FCB14-2E23-7945-B9EA-292C3B38F3F7}"/>
                </a:ext>
              </a:extLst>
            </p:cNvPr>
            <p:cNvSpPr/>
            <p:nvPr/>
          </p:nvSpPr>
          <p:spPr>
            <a:xfrm rot="18776359">
              <a:off x="4593837" y="3735726"/>
              <a:ext cx="380690" cy="2520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Calibri"/>
                  <a:ea typeface="Times New Roman"/>
                  <a:cs typeface="Calibri"/>
                  <a:sym typeface="Symbol" charset="0"/>
                </a:rPr>
                <a:t>m45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7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 (Upper Confidence Bound)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Assume all rewards are between 0 and 1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If they aren’t, normalize them</a:t>
            </a:r>
          </a:p>
          <a:p>
            <a:pPr>
              <a:spcBef>
                <a:spcPts val="400"/>
              </a:spcBef>
            </a:pPr>
            <a:r>
              <a:rPr lang="en-US" dirty="0"/>
              <a:t>For each action </a:t>
            </a:r>
            <a:r>
              <a:rPr lang="en-US" i="1" dirty="0"/>
              <a:t>a</a:t>
            </a:r>
            <a:r>
              <a:rPr lang="en-US" dirty="0"/>
              <a:t>, let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average reward you’ve gotten from </a:t>
            </a:r>
            <a:r>
              <a:rPr lang="en-US" i="1" dirty="0"/>
              <a:t>a</a:t>
            </a:r>
            <a:endParaRPr lang="en-US" baseline="-25000" dirty="0"/>
          </a:p>
          <a:p>
            <a:pPr lvl="1">
              <a:spcBef>
                <a:spcPts val="400"/>
              </a:spcBef>
            </a:pP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number of times you’ve tried </a:t>
            </a:r>
            <a:r>
              <a:rPr lang="en-US" i="1" dirty="0"/>
              <a:t>a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i="1" dirty="0" err="1"/>
              <a:t>n</a:t>
            </a:r>
            <a:r>
              <a:rPr lang="en-US" i="1" baseline="-25000" dirty="0" err="1"/>
              <a:t>t</a:t>
            </a:r>
            <a:r>
              <a:rPr lang="en-US" dirty="0"/>
              <a:t> = </a:t>
            </a:r>
            <a:r>
              <a:rPr lang="en-US" dirty="0">
                <a:sym typeface="Symbol"/>
              </a:rPr>
              <a:t></a:t>
            </a:r>
            <a:r>
              <a:rPr lang="en-US" i="1" baseline="-25000" dirty="0"/>
              <a:t>a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r>
              <a:rPr lang="en-US" baseline="-25000" dirty="0"/>
              <a:t>        _______________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i="1" dirty="0"/>
              <a:t>Q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+ </a:t>
            </a:r>
            <a:r>
              <a:rPr lang="en-US" dirty="0">
                <a:sym typeface="Symbol"/>
              </a:rPr>
              <a:t></a:t>
            </a:r>
            <a:r>
              <a:rPr lang="en-US" dirty="0"/>
              <a:t> 2(ln </a:t>
            </a:r>
            <a:r>
              <a:rPr lang="en-US" i="1" dirty="0" err="1"/>
              <a:t>n</a:t>
            </a:r>
            <a:r>
              <a:rPr lang="en-US" i="1" baseline="-25000" dirty="0" err="1"/>
              <a:t>t</a:t>
            </a:r>
            <a:r>
              <a:rPr lang="en-US" dirty="0"/>
              <a:t>)/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endParaRPr lang="en-US" i="1" dirty="0"/>
          </a:p>
          <a:p>
            <a:pPr lvl="1">
              <a:spcBef>
                <a:spcPts val="400"/>
              </a:spcBef>
            </a:pPr>
            <a:endParaRPr lang="en-US" i="1" dirty="0"/>
          </a:p>
          <a:p>
            <a:pPr marL="55562" indent="0">
              <a:spcBef>
                <a:spcPts val="400"/>
              </a:spcBef>
              <a:buNone/>
            </a:pPr>
            <a:r>
              <a:rPr lang="en-US" dirty="0">
                <a:latin typeface="Times New Roman" panose="02020603050405020304" pitchFamily="18" charset="0"/>
              </a:rPr>
              <a:t>UCB: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if</a:t>
            </a:r>
            <a:r>
              <a:rPr lang="en-US" b="1" dirty="0"/>
              <a:t> </a:t>
            </a:r>
            <a:r>
              <a:rPr lang="en-US" dirty="0"/>
              <a:t>there are any untried actions: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     </a:t>
            </a:r>
            <a:r>
              <a:rPr lang="en-US" i="1" dirty="0" err="1"/>
              <a:t>ã</a:t>
            </a:r>
            <a:r>
              <a:rPr lang="en-US" i="1" dirty="0"/>
              <a:t> ← </a:t>
            </a:r>
            <a:r>
              <a:rPr lang="en-US" dirty="0"/>
              <a:t>any untried action</a:t>
            </a:r>
            <a:endParaRPr lang="en-US" baseline="-25000" dirty="0"/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else: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     </a:t>
            </a:r>
            <a:r>
              <a:rPr lang="en-US" i="1" dirty="0" err="1"/>
              <a:t>ã</a:t>
            </a:r>
            <a:r>
              <a:rPr lang="en-US" dirty="0"/>
              <a:t> </a:t>
            </a:r>
            <a:r>
              <a:rPr lang="en-US" i="1" dirty="0"/>
              <a:t>←</a:t>
            </a:r>
            <a:r>
              <a:rPr lang="en-US" dirty="0"/>
              <a:t> </a:t>
            </a:r>
            <a:r>
              <a:rPr lang="en-US" dirty="0" err="1"/>
              <a:t>argmax</a:t>
            </a:r>
            <a:r>
              <a:rPr lang="en-US" i="1" baseline="-25000" dirty="0" err="1"/>
              <a:t>a</a:t>
            </a:r>
            <a:r>
              <a:rPr lang="en-US" dirty="0"/>
              <a:t> </a:t>
            </a:r>
            <a:r>
              <a:rPr lang="en-US" i="1" dirty="0"/>
              <a:t>Q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perform </a:t>
            </a:r>
            <a:r>
              <a:rPr lang="en-US" i="1" dirty="0" err="1"/>
              <a:t>ã</a:t>
            </a:r>
            <a:endParaRPr lang="en-US" dirty="0"/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update 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 err="1"/>
              <a:t>ã</a:t>
            </a:r>
            <a:r>
              <a:rPr lang="en-US" dirty="0"/>
              <a:t>),</a:t>
            </a:r>
            <a:r>
              <a:rPr lang="en-US" i="1" dirty="0"/>
              <a:t> n</a:t>
            </a:r>
            <a:r>
              <a:rPr lang="en-US" dirty="0"/>
              <a:t>(</a:t>
            </a:r>
            <a:r>
              <a:rPr lang="en-US" i="1" dirty="0" err="1"/>
              <a:t>ã</a:t>
            </a:r>
            <a:r>
              <a:rPr lang="en-US" dirty="0"/>
              <a:t>),</a:t>
            </a:r>
            <a:r>
              <a:rPr lang="en-US" i="1" dirty="0"/>
              <a:t> </a:t>
            </a:r>
            <a:r>
              <a:rPr lang="en-US" i="1" dirty="0" err="1"/>
              <a:t>n</a:t>
            </a:r>
            <a:r>
              <a:rPr lang="en-US" i="1" baseline="-25000" dirty="0" err="1"/>
              <a:t>t</a:t>
            </a:r>
            <a:r>
              <a:rPr lang="en-US" baseline="-25000" dirty="0" err="1"/>
              <a:t> </a:t>
            </a:r>
            <a:r>
              <a:rPr lang="en-US" dirty="0"/>
              <a:t>,</a:t>
            </a:r>
            <a:r>
              <a:rPr lang="en-US" i="1" dirty="0"/>
              <a:t> Q</a:t>
            </a:r>
            <a:r>
              <a:rPr lang="en-US" dirty="0"/>
              <a:t>(</a:t>
            </a:r>
            <a:r>
              <a:rPr lang="en-US" i="1" dirty="0" err="1"/>
              <a:t>ã</a:t>
            </a:r>
            <a:r>
              <a:rPr lang="en-US" dirty="0"/>
              <a:t>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43340-A091-9544-B7A3-DDD255E62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6247" y="1165746"/>
            <a:ext cx="5384800" cy="1402308"/>
          </a:xfrm>
        </p:spPr>
        <p:txBody>
          <a:bodyPr/>
          <a:lstStyle/>
          <a:p>
            <a:r>
              <a:rPr lang="en-US" dirty="0"/>
              <a:t>Theorem (given some assumptions):</a:t>
            </a:r>
          </a:p>
          <a:p>
            <a:pPr marL="349250" lvl="1" indent="0">
              <a:buNone/>
            </a:pPr>
            <a:r>
              <a:rPr lang="en-US" dirty="0"/>
              <a:t>As the number of calls to UCB → ∞,</a:t>
            </a:r>
          </a:p>
          <a:p>
            <a:pPr marL="349250" lvl="1" indent="0">
              <a:buNone/>
            </a:pPr>
            <a:r>
              <a:rPr lang="en-US" dirty="0"/>
              <a:t>UCB’s choice at each call → optimal choice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B35F-B56C-D14D-A79A-A13C68FC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276" y="3974331"/>
            <a:ext cx="2832100" cy="23495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4E2171-C73A-0A4A-8A1A-A6C0314C3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2356098"/>
            <a:ext cx="5748782" cy="44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89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2C563BE-19F9-CE49-AC39-CA0318C18009}"/>
              </a:ext>
            </a:extLst>
          </p:cNvPr>
          <p:cNvSpPr>
            <a:spLocks/>
          </p:cNvSpPr>
          <p:nvPr/>
        </p:nvSpPr>
        <p:spPr bwMode="auto">
          <a:xfrm rot="18345050" flipH="1">
            <a:off x="1001963" y="1764894"/>
            <a:ext cx="457200" cy="43825"/>
          </a:xfrm>
          <a:custGeom>
            <a:avLst/>
            <a:gdLst>
              <a:gd name="T0" fmla="*/ 0 w 1592"/>
              <a:gd name="T1" fmla="*/ 2147483647 h 113"/>
              <a:gd name="T2" fmla="*/ 2147483647 w 1592"/>
              <a:gd name="T3" fmla="*/ 2147483647 h 113"/>
              <a:gd name="T4" fmla="*/ 2147483647 w 1592"/>
              <a:gd name="T5" fmla="*/ 2147483647 h 113"/>
              <a:gd name="T6" fmla="*/ 0 60000 65536"/>
              <a:gd name="T7" fmla="*/ 0 60000 65536"/>
              <a:gd name="T8" fmla="*/ 0 60000 65536"/>
              <a:gd name="T9" fmla="*/ 0 w 1592"/>
              <a:gd name="T10" fmla="*/ 0 h 113"/>
              <a:gd name="T11" fmla="*/ 1592 w 1592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2" h="113">
                <a:moveTo>
                  <a:pt x="0" y="113"/>
                </a:moveTo>
                <a:cubicBezTo>
                  <a:pt x="255" y="57"/>
                  <a:pt x="511" y="2"/>
                  <a:pt x="776" y="1"/>
                </a:cubicBezTo>
                <a:cubicBezTo>
                  <a:pt x="1041" y="0"/>
                  <a:pt x="1316" y="52"/>
                  <a:pt x="1592" y="105"/>
                </a:cubicBezTo>
              </a:path>
            </a:pathLst>
          </a:custGeom>
          <a:noFill/>
          <a:ln w="19050" cmpd="sng">
            <a:solidFill>
              <a:srgbClr val="0091E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42A78B-8B19-944E-92D9-1B57BA01BB74}"/>
              </a:ext>
            </a:extLst>
          </p:cNvPr>
          <p:cNvGrpSpPr>
            <a:grpSpLocks noChangeAspect="1"/>
          </p:cNvGrpSpPr>
          <p:nvPr/>
        </p:nvGrpSpPr>
        <p:grpSpPr>
          <a:xfrm>
            <a:off x="273132" y="1969643"/>
            <a:ext cx="6452451" cy="4621171"/>
            <a:chOff x="203685" y="677043"/>
            <a:chExt cx="7054110" cy="5052073"/>
          </a:xfrm>
        </p:grpSpPr>
        <p:pic>
          <p:nvPicPr>
            <p:cNvPr id="18" name="Picture 17" descr="Screen Shot 2016-04-20 at 5.10.18 PM.png">
              <a:extLst>
                <a:ext uri="{FF2B5EF4-FFF2-40B4-BE49-F238E27FC236}">
                  <a16:creationId xmlns:a16="http://schemas.microsoft.com/office/drawing/2014/main" id="{4779EFE1-DB85-C74A-A918-C6CB9AF83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85" y="677043"/>
              <a:ext cx="7054110" cy="5052073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4E2B524-C3AC-D54A-BB6E-87ADECABEC8E}"/>
                </a:ext>
              </a:extLst>
            </p:cNvPr>
            <p:cNvSpPr>
              <a:spLocks/>
            </p:cNvSpPr>
            <p:nvPr/>
          </p:nvSpPr>
          <p:spPr bwMode="auto">
            <a:xfrm rot="2439985" flipH="1" flipV="1">
              <a:off x="4670302" y="4132251"/>
              <a:ext cx="682382" cy="47219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0091E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FE15D038-A77D-0F41-99DA-2D2C1C2B8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8712" y="4071248"/>
              <a:ext cx="2203562" cy="379096"/>
            </a:xfrm>
            <a:prstGeom prst="rect">
              <a:avLst/>
            </a:prstGeom>
            <a:solidFill>
              <a:srgbClr val="DBFFB8"/>
            </a:solidFill>
            <a:ln>
              <a:solidFill>
                <a:srgbClr val="0091E9"/>
              </a:solidFill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0" rIns="91440" bIns="18288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ts val="120"/>
                </a:lnSpc>
              </a:pP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 _</a:t>
              </a:r>
            </a:p>
            <a:p>
              <a:pPr>
                <a:spcBef>
                  <a:spcPts val="300"/>
                </a:spcBef>
              </a:pP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√2 on previous slide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7045D26-DFA5-4B4E-9312-53B43D16636F}"/>
                </a:ext>
              </a:extLst>
            </p:cNvPr>
            <p:cNvSpPr>
              <a:spLocks/>
            </p:cNvSpPr>
            <p:nvPr/>
          </p:nvSpPr>
          <p:spPr bwMode="auto">
            <a:xfrm rot="20100000" flipH="1">
              <a:off x="5276630" y="3487511"/>
              <a:ext cx="1034202" cy="47911"/>
            </a:xfrm>
            <a:custGeom>
              <a:avLst/>
              <a:gdLst>
                <a:gd name="T0" fmla="*/ 0 w 1592"/>
                <a:gd name="T1" fmla="*/ 2147483647 h 113"/>
                <a:gd name="T2" fmla="*/ 2147483647 w 1592"/>
                <a:gd name="T3" fmla="*/ 2147483647 h 113"/>
                <a:gd name="T4" fmla="*/ 2147483647 w 1592"/>
                <a:gd name="T5" fmla="*/ 2147483647 h 113"/>
                <a:gd name="T6" fmla="*/ 0 60000 65536"/>
                <a:gd name="T7" fmla="*/ 0 60000 65536"/>
                <a:gd name="T8" fmla="*/ 0 60000 65536"/>
                <a:gd name="T9" fmla="*/ 0 w 1592"/>
                <a:gd name="T10" fmla="*/ 0 h 113"/>
                <a:gd name="T11" fmla="*/ 1592 w 159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2" h="113">
                  <a:moveTo>
                    <a:pt x="0" y="113"/>
                  </a:moveTo>
                  <a:cubicBezTo>
                    <a:pt x="255" y="57"/>
                    <a:pt x="511" y="2"/>
                    <a:pt x="776" y="1"/>
                  </a:cubicBezTo>
                  <a:cubicBezTo>
                    <a:pt x="1041" y="0"/>
                    <a:pt x="1316" y="52"/>
                    <a:pt x="1592" y="105"/>
                  </a:cubicBezTo>
                </a:path>
              </a:pathLst>
            </a:custGeom>
            <a:noFill/>
            <a:ln w="19050" cmpd="sng">
              <a:solidFill>
                <a:srgbClr val="0091E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CF52F93E-F544-2247-90F2-0C48E6AC6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3753" y="3237572"/>
              <a:ext cx="1139810" cy="323017"/>
            </a:xfrm>
            <a:prstGeom prst="rect">
              <a:avLst/>
            </a:prstGeom>
            <a:solidFill>
              <a:srgbClr val="DBFFB8"/>
            </a:solidFill>
            <a:ln>
              <a:solidFill>
                <a:srgbClr val="0091E9"/>
              </a:solidFill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9144" rIns="9144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Times New Roman" panose="02020603050405020304" pitchFamily="18" charset="0"/>
                  <a:ea typeface="Times New Roman"/>
                  <a:cs typeface="Times New Roman"/>
                </a:rPr>
                <a:t>ln, I </a:t>
              </a: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think</a:t>
              </a:r>
            </a:p>
          </p:txBody>
        </p:sp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7E8E0721-9BED-634F-A7FA-C4552B5BF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077" y="2140966"/>
              <a:ext cx="2540038" cy="323017"/>
            </a:xfrm>
            <a:prstGeom prst="rect">
              <a:avLst/>
            </a:prstGeom>
            <a:solidFill>
              <a:srgbClr val="DBFFB8"/>
            </a:solidFill>
            <a:ln>
              <a:solidFill>
                <a:srgbClr val="0091E9"/>
              </a:solidFill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0" rIns="91440" bIns="1828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like </a:t>
              </a:r>
              <a:r>
                <a:rPr lang="en-US" sz="1800" i="1" dirty="0" err="1">
                  <a:latin typeface="Times New Roman" panose="02020603050405020304" pitchFamily="18" charset="0"/>
                  <a:ea typeface="Times New Roman"/>
                  <a:cs typeface="Times New Roman"/>
                </a:rPr>
                <a:t>n</a:t>
              </a:r>
              <a:r>
                <a:rPr lang="en-US" sz="1800" i="1" baseline="-25000" dirty="0" err="1">
                  <a:latin typeface="Times New Roman" panose="02020603050405020304" pitchFamily="18" charset="0"/>
                  <a:ea typeface="Times New Roman"/>
                  <a:cs typeface="Times New Roman"/>
                </a:rPr>
                <a:t>t</a:t>
              </a: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on previous slide</a:t>
              </a:r>
            </a:p>
          </p:txBody>
        </p:sp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E5ADE5AF-EB47-684C-933C-24BB2513A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174" y="2711355"/>
              <a:ext cx="3404008" cy="312922"/>
            </a:xfrm>
            <a:prstGeom prst="rect">
              <a:avLst/>
            </a:prstGeom>
            <a:solidFill>
              <a:srgbClr val="DBFFB8"/>
            </a:solidFill>
            <a:ln>
              <a:solidFill>
                <a:srgbClr val="0091E9"/>
              </a:solidFill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0" rIns="9144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like </a:t>
              </a:r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Q</a:t>
              </a: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(</a:t>
              </a:r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), </a:t>
              </a:r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n</a:t>
              </a: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(</a:t>
              </a:r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) on previous slide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134" y="37918"/>
            <a:ext cx="5395732" cy="685994"/>
          </a:xfrm>
        </p:spPr>
        <p:txBody>
          <a:bodyPr/>
          <a:lstStyle/>
          <a:p>
            <a:r>
              <a:rPr lang="en-US" dirty="0"/>
              <a:t>UCT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9557" y="826054"/>
            <a:ext cx="6731498" cy="2858401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(</a:t>
            </a:r>
            <a:r>
              <a:rPr lang="en-US" i="1" dirty="0" err="1"/>
              <a:t>s,h</a:t>
            </a:r>
            <a:r>
              <a:rPr lang="en-US" dirty="0"/>
              <a:t>): recursive </a:t>
            </a:r>
            <a:r>
              <a:rPr lang="en-US" dirty="0">
                <a:latin typeface="Calibri" panose="020F0502020204030204" pitchFamily="34" charset="0"/>
              </a:rPr>
              <a:t>UCB</a:t>
            </a:r>
            <a:r>
              <a:rPr lang="en-US" dirty="0"/>
              <a:t> computation on an SSP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Adapted for minimization rather than maximization</a:t>
            </a:r>
          </a:p>
          <a:p>
            <a:pPr>
              <a:spcBef>
                <a:spcPts val="300"/>
              </a:spcBef>
            </a:pPr>
            <a:r>
              <a:rPr lang="en-US" i="1" dirty="0"/>
              <a:t>Monte Carlo rollout</a:t>
            </a:r>
            <a:r>
              <a:rPr lang="en-US" dirty="0"/>
              <a:t>: 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At </a:t>
            </a:r>
            <a:r>
              <a:rPr lang="en-US" i="1" dirty="0"/>
              <a:t>s</a:t>
            </a:r>
            <a:r>
              <a:rPr lang="en-US" dirty="0"/>
              <a:t>, choose action </a:t>
            </a:r>
            <a:r>
              <a:rPr lang="en-US" i="1" dirty="0" err="1"/>
              <a:t>ã</a:t>
            </a:r>
            <a:r>
              <a:rPr lang="en-US" dirty="0"/>
              <a:t> using </a:t>
            </a:r>
            <a:r>
              <a:rPr lang="en-US" dirty="0">
                <a:latin typeface="Calibri" panose="020F0502020204030204" pitchFamily="34" charset="0"/>
              </a:rPr>
              <a:t>UCB</a:t>
            </a:r>
            <a:r>
              <a:rPr lang="en-US" dirty="0"/>
              <a:t> computation</a:t>
            </a:r>
          </a:p>
          <a:p>
            <a:pPr lvl="2">
              <a:spcBef>
                <a:spcPts val="300"/>
              </a:spcBef>
            </a:pPr>
            <a:r>
              <a:rPr lang="en-US" dirty="0"/>
              <a:t>Perform </a:t>
            </a:r>
            <a:r>
              <a:rPr lang="en-US" i="1" dirty="0" err="1"/>
              <a:t>ã</a:t>
            </a:r>
            <a:r>
              <a:rPr lang="en-US" dirty="0"/>
              <a:t>, get state </a:t>
            </a:r>
            <a:r>
              <a:rPr lang="en-US" i="1" dirty="0"/>
              <a:t>s′</a:t>
            </a:r>
            <a:endParaRPr lang="en-US" dirty="0"/>
          </a:p>
          <a:p>
            <a:pPr lvl="2">
              <a:spcBef>
                <a:spcPts val="300"/>
              </a:spcBef>
            </a:pPr>
            <a:r>
              <a:rPr lang="en-US" dirty="0"/>
              <a:t>Do the same thing recursively at </a:t>
            </a:r>
            <a:r>
              <a:rPr lang="en-US" i="1" dirty="0"/>
              <a:t>s′</a:t>
            </a:r>
            <a:endParaRPr lang="en-US" dirty="0"/>
          </a:p>
          <a:p>
            <a:pPr lvl="2">
              <a:spcBef>
                <a:spcPts val="300"/>
              </a:spcBef>
            </a:pPr>
            <a:r>
              <a:rPr lang="en-US" dirty="0"/>
              <a:t>Continue until reaching a goal, dead end, or depth </a:t>
            </a:r>
            <a:r>
              <a:rPr lang="en-US" i="1" dirty="0"/>
              <a:t>h</a:t>
            </a:r>
            <a:endParaRPr lang="en-US" dirty="0"/>
          </a:p>
          <a:p>
            <a:pPr lvl="1">
              <a:spcBef>
                <a:spcPts val="300"/>
              </a:spcBef>
            </a:pPr>
            <a:r>
              <a:rPr lang="en-US" dirty="0"/>
              <a:t>At each state visited, keep statistics on choices, utilities 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8D941326-92CB-0A48-92AF-8E26A5E93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82" y="1388242"/>
            <a:ext cx="1754326" cy="295466"/>
          </a:xfrm>
          <a:prstGeom prst="rect">
            <a:avLst/>
          </a:prstGeom>
          <a:solidFill>
            <a:srgbClr val="DBFFB8"/>
          </a:solidFill>
          <a:ln>
            <a:solidFill>
              <a:srgbClr val="0091E9"/>
            </a:solidFill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0" rIns="91440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max search depth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D4B0F314-EA30-C345-AC17-45DAF55ECEF2}"/>
              </a:ext>
            </a:extLst>
          </p:cNvPr>
          <p:cNvSpPr>
            <a:spLocks noChangeAspect="1"/>
          </p:cNvSpPr>
          <p:nvPr/>
        </p:nvSpPr>
        <p:spPr bwMode="auto">
          <a:xfrm rot="17437392">
            <a:off x="2713229" y="4870674"/>
            <a:ext cx="1054760" cy="1676625"/>
          </a:xfrm>
          <a:custGeom>
            <a:avLst/>
            <a:gdLst>
              <a:gd name="T0" fmla="*/ 2147483647 w 505"/>
              <a:gd name="T1" fmla="*/ 0 h 1384"/>
              <a:gd name="T2" fmla="*/ 2147483647 w 505"/>
              <a:gd name="T3" fmla="*/ 2147483647 h 1384"/>
              <a:gd name="T4" fmla="*/ 0 w 505"/>
              <a:gd name="T5" fmla="*/ 2147483647 h 1384"/>
              <a:gd name="T6" fmla="*/ 0 60000 65536"/>
              <a:gd name="T7" fmla="*/ 0 60000 65536"/>
              <a:gd name="T8" fmla="*/ 0 60000 65536"/>
              <a:gd name="T9" fmla="*/ 0 w 505"/>
              <a:gd name="T10" fmla="*/ 0 h 1384"/>
              <a:gd name="T11" fmla="*/ 505 w 505"/>
              <a:gd name="T12" fmla="*/ 1384 h 1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5" h="1384">
                <a:moveTo>
                  <a:pt x="392" y="0"/>
                </a:moveTo>
                <a:cubicBezTo>
                  <a:pt x="448" y="252"/>
                  <a:pt x="505" y="505"/>
                  <a:pt x="440" y="736"/>
                </a:cubicBezTo>
                <a:cubicBezTo>
                  <a:pt x="375" y="967"/>
                  <a:pt x="187" y="1175"/>
                  <a:pt x="0" y="1384"/>
                </a:cubicBezTo>
              </a:path>
            </a:pathLst>
          </a:custGeom>
          <a:noFill/>
          <a:ln w="19050" cmpd="sng">
            <a:solidFill>
              <a:srgbClr val="008000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6075CA90-B344-B346-92BD-54370972F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446" y="6280194"/>
            <a:ext cx="3517630" cy="286232"/>
          </a:xfrm>
          <a:prstGeom prst="rect">
            <a:avLst/>
          </a:prstGeom>
          <a:solidFill>
            <a:srgbClr val="DBFFB8"/>
          </a:solidFill>
          <a:ln>
            <a:solidFill>
              <a:srgbClr val="0091E9"/>
            </a:solidFill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0" rIns="9144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choose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s′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 with probability </a:t>
            </a:r>
            <a:r>
              <a:rPr lang="en-US" sz="1800" dirty="0" err="1">
                <a:latin typeface="Times New Roman" panose="02020603050405020304" pitchFamily="18" charset="0"/>
                <a:ea typeface="Times New Roman"/>
                <a:cs typeface="Times New Roman"/>
              </a:rPr>
              <a:t>Pr</a:t>
            </a:r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s′</a:t>
            </a:r>
            <a:r>
              <a:rPr lang="en-US" sz="1800" i="1" baseline="-25000" dirty="0"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|</a:t>
            </a:r>
            <a:r>
              <a:rPr lang="en-US" sz="1800" i="1" baseline="-25000" dirty="0"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/>
                <a:cs typeface="Times New Roman"/>
              </a:rPr>
              <a:t>s,</a:t>
            </a:r>
            <a:r>
              <a:rPr lang="en-US" sz="1800" i="1" dirty="0" err="1">
                <a:latin typeface="Times New Roman" panose="02020603050405020304" pitchFamily="18" charset="0"/>
              </a:rPr>
              <a:t>ã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C66D31-0DF3-17FA-86A4-ABBB577CB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10" y="3450215"/>
            <a:ext cx="3273224" cy="3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34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7918"/>
            <a:ext cx="8839200" cy="685994"/>
          </a:xfrm>
        </p:spPr>
        <p:txBody>
          <a:bodyPr/>
          <a:lstStyle/>
          <a:p>
            <a:r>
              <a:rPr lang="en-US" dirty="0"/>
              <a:t>Using UCT Offline</a:t>
            </a:r>
          </a:p>
        </p:txBody>
      </p:sp>
      <p:pic>
        <p:nvPicPr>
          <p:cNvPr id="17" name="Picture 16" descr="Screen Shot 2016-04-20 at 5.10.18 PM.png">
            <a:extLst>
              <a:ext uri="{FF2B5EF4-FFF2-40B4-BE49-F238E27FC236}">
                <a16:creationId xmlns:a16="http://schemas.microsoft.com/office/drawing/2014/main" id="{AB31EB20-F9E4-0F40-BEC0-2382C565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969643"/>
            <a:ext cx="6452451" cy="46211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896" y="1062447"/>
            <a:ext cx="7033998" cy="2998277"/>
          </a:xfrm>
        </p:spPr>
        <p:txBody>
          <a:bodyPr/>
          <a:lstStyle/>
          <a:p>
            <a:pPr marL="341313" lvl="1" indent="0">
              <a:spcBef>
                <a:spcPts val="300"/>
              </a:spcBef>
              <a:buNone/>
            </a:pPr>
            <a:r>
              <a:rPr lang="en-US" dirty="0">
                <a:latin typeface="Times New Roman" panose="02020603050405020304" pitchFamily="18" charset="0"/>
              </a:rPr>
              <a:t>for </a:t>
            </a:r>
            <a:r>
              <a:rPr lang="en-US" i="1" dirty="0">
                <a:latin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</a:rPr>
              <a:t> – 1 to </a:t>
            </a:r>
            <a:r>
              <a:rPr lang="en-US" i="1" dirty="0">
                <a:latin typeface="Times New Roman" panose="02020603050405020304" pitchFamily="18" charset="0"/>
              </a:rPr>
              <a:t>n</a:t>
            </a:r>
            <a:endParaRPr lang="en-US" dirty="0">
              <a:latin typeface="Times New Roman" panose="02020603050405020304" pitchFamily="18" charset="0"/>
            </a:endParaRPr>
          </a:p>
          <a:p>
            <a:pPr marL="690562" lvl="2" indent="0">
              <a:spcBef>
                <a:spcPts val="300"/>
              </a:spcBef>
              <a:buNone/>
            </a:pPr>
            <a:r>
              <a:rPr lang="en-US" dirty="0"/>
              <a:t>call </a:t>
            </a: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i="1" dirty="0"/>
              <a:t>,∞</a:t>
            </a:r>
            <a:r>
              <a:rPr lang="en-US" dirty="0"/>
              <a:t>)</a:t>
            </a:r>
          </a:p>
          <a:p>
            <a:pPr marL="349250" lvl="1" indent="0">
              <a:spcBef>
                <a:spcPts val="300"/>
              </a:spcBef>
              <a:buNone/>
            </a:pPr>
            <a:r>
              <a:rPr lang="en-US" dirty="0"/>
              <a:t>∀</a:t>
            </a:r>
            <a:r>
              <a:rPr lang="en-US" i="1" dirty="0"/>
              <a:t>s</a:t>
            </a:r>
            <a:r>
              <a:rPr lang="en-US" dirty="0"/>
              <a:t>, π(</a:t>
            </a:r>
            <a:r>
              <a:rPr lang="en-US" i="1" dirty="0"/>
              <a:t>s</a:t>
            </a:r>
            <a:r>
              <a:rPr lang="en-US" dirty="0"/>
              <a:t>) ← argmin{</a:t>
            </a:r>
            <a:r>
              <a:rPr lang="en-US" i="1" dirty="0"/>
              <a:t>Q</a:t>
            </a:r>
            <a:r>
              <a:rPr lang="en-US" dirty="0"/>
              <a:t>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a</a:t>
            </a:r>
            <a:r>
              <a:rPr lang="en-US" dirty="0"/>
              <a:t>) | </a:t>
            </a:r>
            <a:r>
              <a:rPr lang="en-US" i="1" dirty="0" err="1"/>
              <a:t>a</a:t>
            </a:r>
            <a:r>
              <a:rPr lang="en-US" dirty="0" err="1"/>
              <a:t>∈Applicable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)}</a:t>
            </a:r>
            <a:br>
              <a:rPr lang="en-US" baseline="-25000" dirty="0"/>
            </a:br>
            <a:endParaRPr lang="en-US" baseline="-25000" dirty="0"/>
          </a:p>
          <a:p>
            <a:pPr>
              <a:spcBef>
                <a:spcPts val="300"/>
              </a:spcBef>
            </a:pPr>
            <a:r>
              <a:rPr lang="en-US" dirty="0"/>
              <a:t>As </a:t>
            </a:r>
            <a:r>
              <a:rPr lang="en-US" i="1" dirty="0"/>
              <a:t>n</a:t>
            </a:r>
            <a:r>
              <a:rPr lang="en-US" dirty="0"/>
              <a:t> → ∞, π converges to optimal</a:t>
            </a:r>
            <a:endParaRPr lang="en-US" baseline="-25000" dirty="0"/>
          </a:p>
          <a:p>
            <a:pPr lvl="1">
              <a:spcBef>
                <a:spcPts val="300"/>
              </a:spcBef>
            </a:pPr>
            <a:r>
              <a:rPr lang="en-US" dirty="0"/>
              <a:t>Problem: finding optimal π may take many iterations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49074-50F5-BCE6-F60F-E1583183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10" y="3450215"/>
            <a:ext cx="3273224" cy="3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92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6-04-20 at 5.10.18 PM.png">
            <a:extLst>
              <a:ext uri="{FF2B5EF4-FFF2-40B4-BE49-F238E27FC236}">
                <a16:creationId xmlns:a16="http://schemas.microsoft.com/office/drawing/2014/main" id="{145C303E-7DAC-1947-9816-E30DB5883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969643"/>
            <a:ext cx="6452451" cy="4621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7918"/>
            <a:ext cx="8839200" cy="685994"/>
          </a:xfrm>
        </p:spPr>
        <p:txBody>
          <a:bodyPr/>
          <a:lstStyle/>
          <a:p>
            <a:r>
              <a:rPr lang="en-US" dirty="0"/>
              <a:t>Using UCT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029" y="944707"/>
            <a:ext cx="6452452" cy="2998277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Works better for online planning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π(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) approaches optimal must faster than the rest of π</a:t>
            </a:r>
            <a:br>
              <a:rPr lang="en-US" baseline="-25000" dirty="0"/>
            </a:br>
            <a:endParaRPr lang="en-US" baseline="-25000" dirty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dirty="0">
                <a:latin typeface="Calibri" panose="020F0502020204030204" pitchFamily="34" charset="0"/>
              </a:rPr>
              <a:t>Lookahead </a:t>
            </a:r>
            <a:r>
              <a:rPr lang="en-US" dirty="0"/>
              <a:t>procedure for </a:t>
            </a:r>
            <a:r>
              <a:rPr lang="en-US" dirty="0">
                <a:latin typeface="Calibri" panose="020F0502020204030204" pitchFamily="34" charset="0"/>
              </a:rPr>
              <a:t>Run-Lookahead</a:t>
            </a:r>
            <a:r>
              <a:rPr lang="en-US" dirty="0"/>
              <a:t>: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call </a:t>
            </a: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(</a:t>
            </a:r>
            <a:r>
              <a:rPr lang="en-US" i="1" dirty="0" err="1"/>
              <a:t>s,h</a:t>
            </a:r>
            <a:r>
              <a:rPr lang="en-US" dirty="0"/>
              <a:t>) multiple times at current state </a:t>
            </a:r>
            <a:r>
              <a:rPr lang="en-US" i="1" dirty="0"/>
              <a:t>s</a:t>
            </a:r>
            <a:endParaRPr lang="en-US" baseline="-25000" dirty="0"/>
          </a:p>
          <a:p>
            <a:pPr lvl="1">
              <a:spcBef>
                <a:spcPts val="300"/>
              </a:spcBef>
            </a:pPr>
            <a:r>
              <a:rPr lang="en-US" dirty="0"/>
              <a:t>e.g., until </a:t>
            </a:r>
          </a:p>
          <a:p>
            <a:pPr lvl="2">
              <a:spcBef>
                <a:spcPts val="300"/>
              </a:spcBef>
            </a:pPr>
            <a:r>
              <a:rPr lang="en-US" dirty="0"/>
              <a:t>allotted time runs out, or</a:t>
            </a:r>
          </a:p>
          <a:p>
            <a:pPr lvl="2">
              <a:spcBef>
                <a:spcPts val="300"/>
              </a:spcBef>
            </a:pPr>
            <a:r>
              <a:rPr lang="en-US" dirty="0"/>
              <a:t>max{last change in </a:t>
            </a:r>
            <a:r>
              <a:rPr lang="en-US" i="1" dirty="0"/>
              <a:t>Q</a:t>
            </a:r>
            <a:r>
              <a:rPr lang="en-US" dirty="0"/>
              <a:t>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a</a:t>
            </a:r>
            <a:r>
              <a:rPr lang="en-US" dirty="0"/>
              <a:t>) | </a:t>
            </a:r>
            <a:r>
              <a:rPr lang="en-US" i="1" dirty="0" err="1"/>
              <a:t>a</a:t>
            </a:r>
            <a:r>
              <a:rPr lang="en-US" dirty="0" err="1"/>
              <a:t>∈Applicable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)} ≤ </a:t>
            </a:r>
            <a:r>
              <a:rPr lang="en-US" i="1" dirty="0" err="1"/>
              <a:t>η</a:t>
            </a:r>
            <a:endParaRPr lang="en-US" i="1" dirty="0"/>
          </a:p>
          <a:p>
            <a:pPr lvl="1">
              <a:spcBef>
                <a:spcPts val="300"/>
              </a:spcBef>
            </a:pPr>
            <a:r>
              <a:rPr lang="en-US" dirty="0"/>
              <a:t>return argmax{</a:t>
            </a:r>
            <a:r>
              <a:rPr lang="en-US" i="1" dirty="0"/>
              <a:t>Q</a:t>
            </a:r>
            <a:r>
              <a:rPr lang="en-US" dirty="0"/>
              <a:t>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a</a:t>
            </a:r>
            <a:r>
              <a:rPr lang="en-US" dirty="0"/>
              <a:t>) | </a:t>
            </a:r>
            <a:r>
              <a:rPr lang="en-US" i="1" dirty="0" err="1"/>
              <a:t>a</a:t>
            </a:r>
            <a:r>
              <a:rPr lang="en-US" dirty="0" err="1"/>
              <a:t>∈Applicable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E32A8-804B-5080-EBBE-BAC507C9E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10" y="3450215"/>
            <a:ext cx="3273224" cy="3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03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4-20 at 5.10.18 PM.png">
            <a:extLst>
              <a:ext uri="{FF2B5EF4-FFF2-40B4-BE49-F238E27FC236}">
                <a16:creationId xmlns:a16="http://schemas.microsoft.com/office/drawing/2014/main" id="{C3B8C376-CAD6-A344-9368-AD5E93A75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969643"/>
            <a:ext cx="6452451" cy="4621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7918"/>
            <a:ext cx="8839200" cy="685994"/>
          </a:xfrm>
        </p:spPr>
        <p:txBody>
          <a:bodyPr/>
          <a:lstStyle/>
          <a:p>
            <a:r>
              <a:rPr lang="en-US" dirty="0"/>
              <a:t>Using UCT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6930" y="926925"/>
            <a:ext cx="7877197" cy="314736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>
                <a:latin typeface="Calibri" panose="020F0502020204030204" pitchFamily="34" charset="0"/>
              </a:rPr>
              <a:t>Lookahead </a:t>
            </a:r>
            <a:r>
              <a:rPr lang="en-US" dirty="0"/>
              <a:t>procedure for </a:t>
            </a:r>
            <a:r>
              <a:rPr lang="en-US" dirty="0">
                <a:latin typeface="Calibri" panose="020F0502020204030204" pitchFamily="34" charset="0"/>
              </a:rPr>
              <a:t>Run-Lazy-Lookahead</a:t>
            </a:r>
            <a:r>
              <a:rPr lang="en-US" dirty="0"/>
              <a:t>: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loop:</a:t>
            </a:r>
          </a:p>
          <a:p>
            <a:pPr lvl="2">
              <a:spcBef>
                <a:spcPts val="300"/>
              </a:spcBef>
            </a:pPr>
            <a:r>
              <a:rPr lang="en-US" dirty="0"/>
              <a:t>call </a:t>
            </a:r>
            <a:r>
              <a:rPr lang="en-US" dirty="0">
                <a:latin typeface="Calibri" panose="020F0502020204030204" pitchFamily="34" charset="0"/>
              </a:rPr>
              <a:t>UCT </a:t>
            </a:r>
            <a:r>
              <a:rPr lang="en-US" dirty="0"/>
              <a:t>many times at current state</a:t>
            </a:r>
            <a:endParaRPr lang="en-US" baseline="-25000" dirty="0"/>
          </a:p>
          <a:p>
            <a:pPr lvl="2">
              <a:spcBef>
                <a:spcPts val="300"/>
              </a:spcBef>
            </a:pPr>
            <a:r>
              <a:rPr lang="en-US" dirty="0"/>
              <a:t>At state </a:t>
            </a:r>
            <a:r>
              <a:rPr lang="en-US" i="1" dirty="0"/>
              <a:t>s </a:t>
            </a:r>
            <a:r>
              <a:rPr lang="en-US" dirty="0"/>
              <a:t>visited, π(</a:t>
            </a:r>
            <a:r>
              <a:rPr lang="en-US" i="1" dirty="0"/>
              <a:t>s</a:t>
            </a:r>
            <a:r>
              <a:rPr lang="en-US" dirty="0"/>
              <a:t>) ← action</a:t>
            </a:r>
            <a:r>
              <a:rPr lang="en-US" i="1" dirty="0"/>
              <a:t> </a:t>
            </a:r>
            <a:r>
              <a:rPr lang="en-US" dirty="0"/>
              <a:t>with highest expected utility</a:t>
            </a:r>
            <a:br>
              <a:rPr lang="en-US" baseline="-25000" dirty="0"/>
            </a:br>
            <a:endParaRPr lang="en-US" baseline="-25000" dirty="0"/>
          </a:p>
          <a:p>
            <a:pPr>
              <a:spcBef>
                <a:spcPts val="300"/>
              </a:spcBef>
            </a:pPr>
            <a:r>
              <a:rPr lang="en-US" dirty="0"/>
              <a:t>Problem: the farther you follow π, the less likely that π(</a:t>
            </a:r>
            <a:r>
              <a:rPr lang="en-US" i="1" dirty="0"/>
              <a:t>s</a:t>
            </a:r>
            <a:r>
              <a:rPr lang="en-US" dirty="0"/>
              <a:t>) is optimal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Near the bottom of the tree, π(</a:t>
            </a:r>
            <a:r>
              <a:rPr lang="en-US" i="1" dirty="0"/>
              <a:t>s</a:t>
            </a:r>
            <a:r>
              <a:rPr lang="en-US" dirty="0"/>
              <a:t>) might be ≈ random choice</a:t>
            </a:r>
          </a:p>
          <a:p>
            <a:pPr>
              <a:spcBef>
                <a:spcPts val="300"/>
              </a:spcBef>
            </a:pPr>
            <a:r>
              <a:rPr lang="en-US" dirty="0"/>
              <a:t>Possible workaround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Modify </a:t>
            </a:r>
            <a:r>
              <a:rPr lang="en-US" dirty="0">
                <a:latin typeface="Calibri" panose="020F0502020204030204" pitchFamily="34" charset="0"/>
              </a:rPr>
              <a:t>Run-Lazy-Lookahead </a:t>
            </a:r>
            <a:r>
              <a:rPr lang="en-US" dirty="0"/>
              <a:t>to call </a:t>
            </a: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 more frequently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696A21-7731-25FA-FDBA-093A34A2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10" y="3450215"/>
            <a:ext cx="3273224" cy="3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89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7918"/>
            <a:ext cx="8839200" cy="685994"/>
          </a:xfrm>
        </p:spPr>
        <p:txBody>
          <a:bodyPr/>
          <a:lstStyle/>
          <a:p>
            <a:r>
              <a:rPr lang="en-US" dirty="0"/>
              <a:t>Using UCT with a Simulator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3BE712-B207-F344-9C4F-3553E34BF3AC}"/>
              </a:ext>
            </a:extLst>
          </p:cNvPr>
          <p:cNvGrpSpPr/>
          <p:nvPr/>
        </p:nvGrpSpPr>
        <p:grpSpPr>
          <a:xfrm>
            <a:off x="273132" y="1969643"/>
            <a:ext cx="6452451" cy="4621171"/>
            <a:chOff x="375799" y="1378981"/>
            <a:chExt cx="6452451" cy="4621171"/>
          </a:xfrm>
        </p:grpSpPr>
        <p:pic>
          <p:nvPicPr>
            <p:cNvPr id="24" name="Picture 23" descr="Screen Shot 2016-04-20 at 5.10.18 PM.png">
              <a:extLst>
                <a:ext uri="{FF2B5EF4-FFF2-40B4-BE49-F238E27FC236}">
                  <a16:creationId xmlns:a16="http://schemas.microsoft.com/office/drawing/2014/main" id="{67176EA6-EC53-C642-9A04-50189D7DE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799" y="1378981"/>
              <a:ext cx="6452451" cy="4621171"/>
            </a:xfrm>
            <a:prstGeom prst="rect">
              <a:avLst/>
            </a:prstGeom>
          </p:spPr>
        </p:pic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471F4E2E-6B67-4846-B131-EDE94B01246E}"/>
                </a:ext>
              </a:extLst>
            </p:cNvPr>
            <p:cNvSpPr>
              <a:spLocks noChangeAspect="1"/>
            </p:cNvSpPr>
            <p:nvPr/>
          </p:nvSpPr>
          <p:spPr bwMode="auto">
            <a:xfrm rot="17437392">
              <a:off x="2889251" y="4302626"/>
              <a:ext cx="1054760" cy="167662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BCDDA4-A8B7-DF4C-BBDF-C2DABAEFAD7D}"/>
                </a:ext>
              </a:extLst>
            </p:cNvPr>
            <p:cNvSpPr/>
            <p:nvPr/>
          </p:nvSpPr>
          <p:spPr bwMode="auto">
            <a:xfrm>
              <a:off x="1099595" y="4421534"/>
              <a:ext cx="1551008" cy="284078"/>
            </a:xfrm>
            <a:prstGeom prst="rect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96BDE9-FA6D-EE44-A025-A04B5B066E59}"/>
                </a:ext>
              </a:extLst>
            </p:cNvPr>
            <p:cNvSpPr/>
            <p:nvPr/>
          </p:nvSpPr>
          <p:spPr>
            <a:xfrm>
              <a:off x="3375099" y="5565317"/>
              <a:ext cx="238558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8F00"/>
                  </a:solidFill>
                  <a:latin typeface="Times New Roman"/>
                  <a:cs typeface="Times New Roman"/>
                </a:rPr>
                <a:t>simulate </a:t>
              </a:r>
              <a:r>
                <a:rPr lang="en-US" sz="2000" i="1" dirty="0">
                  <a:solidFill>
                    <a:srgbClr val="008F00"/>
                  </a:solidFill>
                  <a:latin typeface="Times New Roman"/>
                  <a:cs typeface="Times New Roman"/>
                </a:rPr>
                <a:t>a</a:t>
              </a:r>
              <a:r>
                <a:rPr lang="en-US" sz="2000" dirty="0">
                  <a:solidFill>
                    <a:srgbClr val="008F00"/>
                  </a:solidFill>
                  <a:latin typeface="Times New Roman"/>
                  <a:cs typeface="Times New Roman"/>
                </a:rPr>
                <a:t>; observe </a:t>
              </a:r>
              <a:r>
                <a:rPr lang="en-US" sz="2000" i="1" dirty="0">
                  <a:solidFill>
                    <a:srgbClr val="008F00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2000" dirty="0">
                  <a:solidFill>
                    <a:srgbClr val="008F00"/>
                  </a:solidFill>
                </a:rPr>
                <a:t>′</a:t>
              </a:r>
              <a:endParaRPr lang="en-US" sz="2000" dirty="0">
                <a:solidFill>
                  <a:srgbClr val="008F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018" y="1287683"/>
            <a:ext cx="6962353" cy="2314937"/>
          </a:xfrm>
        </p:spPr>
        <p:txBody>
          <a:bodyPr/>
          <a:lstStyle/>
          <a:p>
            <a:r>
              <a:rPr lang="en-US" dirty="0"/>
              <a:t>Suppose you don’t know the probabilities and costs </a:t>
            </a:r>
          </a:p>
          <a:p>
            <a:pPr lvl="1"/>
            <a:r>
              <a:rPr lang="en-US" dirty="0"/>
              <a:t>But you have a fast, accurate simulator for the environment</a:t>
            </a:r>
          </a:p>
          <a:p>
            <a:r>
              <a:rPr lang="en-US" dirty="0">
                <a:latin typeface="Calibri" panose="020F0502020204030204" pitchFamily="34" charset="0"/>
              </a:rPr>
              <a:t>Lookahead</a:t>
            </a:r>
            <a:r>
              <a:rPr lang="en-US" dirty="0"/>
              <a:t> procedure (see previous slides)</a:t>
            </a:r>
          </a:p>
          <a:p>
            <a:pPr lvl="1"/>
            <a:r>
              <a:rPr lang="en-US" dirty="0"/>
              <a:t>Run </a:t>
            </a: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 multiple times in the simulated environment</a:t>
            </a:r>
          </a:p>
          <a:p>
            <a:pPr lvl="1"/>
            <a:r>
              <a:rPr lang="en-US" dirty="0"/>
              <a:t>Learn state-transition probabilities, expected utilities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F41C06-99CB-4BDA-D764-42280BE0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10" y="3450215"/>
            <a:ext cx="3273224" cy="3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28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7918"/>
            <a:ext cx="8839200" cy="685994"/>
          </a:xfrm>
        </p:spPr>
        <p:txBody>
          <a:bodyPr/>
          <a:lstStyle/>
          <a:p>
            <a:r>
              <a:rPr lang="en-US" dirty="0"/>
              <a:t>Using UCT for Exploration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579D88-9549-A647-BB78-733E61716DFB}"/>
              </a:ext>
            </a:extLst>
          </p:cNvPr>
          <p:cNvGrpSpPr/>
          <p:nvPr/>
        </p:nvGrpSpPr>
        <p:grpSpPr>
          <a:xfrm>
            <a:off x="273132" y="1969643"/>
            <a:ext cx="6452451" cy="4621171"/>
            <a:chOff x="375799" y="1378981"/>
            <a:chExt cx="6452451" cy="4621171"/>
          </a:xfrm>
        </p:grpSpPr>
        <p:pic>
          <p:nvPicPr>
            <p:cNvPr id="21" name="Picture 20" descr="Screen Shot 2016-04-20 at 5.10.18 PM.png">
              <a:extLst>
                <a:ext uri="{FF2B5EF4-FFF2-40B4-BE49-F238E27FC236}">
                  <a16:creationId xmlns:a16="http://schemas.microsoft.com/office/drawing/2014/main" id="{A6A3B18F-191B-0F44-B061-A895FD183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799" y="1378981"/>
              <a:ext cx="6452451" cy="4621171"/>
            </a:xfrm>
            <a:prstGeom prst="rect">
              <a:avLst/>
            </a:prstGeom>
          </p:spPr>
        </p:pic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1A80F93F-004B-A143-A84E-3119EA50A4B2}"/>
                </a:ext>
              </a:extLst>
            </p:cNvPr>
            <p:cNvSpPr>
              <a:spLocks noChangeAspect="1"/>
            </p:cNvSpPr>
            <p:nvPr/>
          </p:nvSpPr>
          <p:spPr bwMode="auto">
            <a:xfrm rot="17437392">
              <a:off x="2889251" y="4302626"/>
              <a:ext cx="1054760" cy="1676625"/>
            </a:xfrm>
            <a:custGeom>
              <a:avLst/>
              <a:gdLst>
                <a:gd name="T0" fmla="*/ 2147483647 w 505"/>
                <a:gd name="T1" fmla="*/ 0 h 1384"/>
                <a:gd name="T2" fmla="*/ 2147483647 w 505"/>
                <a:gd name="T3" fmla="*/ 2147483647 h 1384"/>
                <a:gd name="T4" fmla="*/ 0 w 505"/>
                <a:gd name="T5" fmla="*/ 2147483647 h 1384"/>
                <a:gd name="T6" fmla="*/ 0 60000 65536"/>
                <a:gd name="T7" fmla="*/ 0 60000 65536"/>
                <a:gd name="T8" fmla="*/ 0 60000 65536"/>
                <a:gd name="T9" fmla="*/ 0 w 505"/>
                <a:gd name="T10" fmla="*/ 0 h 1384"/>
                <a:gd name="T11" fmla="*/ 505 w 505"/>
                <a:gd name="T12" fmla="*/ 1384 h 1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1384">
                  <a:moveTo>
                    <a:pt x="392" y="0"/>
                  </a:moveTo>
                  <a:cubicBezTo>
                    <a:pt x="448" y="252"/>
                    <a:pt x="505" y="505"/>
                    <a:pt x="440" y="736"/>
                  </a:cubicBezTo>
                  <a:cubicBezTo>
                    <a:pt x="375" y="967"/>
                    <a:pt x="187" y="1175"/>
                    <a:pt x="0" y="1384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EBE923-3E2A-F54D-8D1E-21344D4C9AF8}"/>
                </a:ext>
              </a:extLst>
            </p:cNvPr>
            <p:cNvSpPr/>
            <p:nvPr/>
          </p:nvSpPr>
          <p:spPr bwMode="auto">
            <a:xfrm>
              <a:off x="1099595" y="4421534"/>
              <a:ext cx="1551008" cy="284078"/>
            </a:xfrm>
            <a:prstGeom prst="rect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en-US" b="0" i="0" u="none" strike="noStrike" cap="none" normalizeH="0" baseline="0">
                <a:ln>
                  <a:noFill/>
                </a:ln>
                <a:solidFill>
                  <a:srgbClr val="081D58"/>
                </a:solidFill>
                <a:effectLst/>
                <a:latin typeface="Helvetica" pitchFamily="-11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81C323-876D-564B-8C5C-28FD4D86EE6F}"/>
                </a:ext>
              </a:extLst>
            </p:cNvPr>
            <p:cNvSpPr/>
            <p:nvPr/>
          </p:nvSpPr>
          <p:spPr>
            <a:xfrm>
              <a:off x="3375099" y="5565317"/>
              <a:ext cx="23439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8F00"/>
                  </a:solidFill>
                  <a:latin typeface="Times New Roman"/>
                  <a:cs typeface="Times New Roman"/>
                </a:rPr>
                <a:t>perform </a:t>
              </a:r>
              <a:r>
                <a:rPr lang="en-US" sz="2000" i="1" dirty="0">
                  <a:solidFill>
                    <a:srgbClr val="008F00"/>
                  </a:solidFill>
                  <a:latin typeface="Times New Roman"/>
                  <a:cs typeface="Times New Roman"/>
                </a:rPr>
                <a:t>a</a:t>
              </a:r>
              <a:r>
                <a:rPr lang="en-US" sz="2000" dirty="0">
                  <a:solidFill>
                    <a:srgbClr val="008F00"/>
                  </a:solidFill>
                  <a:latin typeface="Times New Roman"/>
                  <a:cs typeface="Times New Roman"/>
                </a:rPr>
                <a:t>; observe </a:t>
              </a:r>
              <a:r>
                <a:rPr lang="en-US" sz="2000" i="1" dirty="0">
                  <a:solidFill>
                    <a:srgbClr val="008F00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2000" dirty="0">
                  <a:solidFill>
                    <a:srgbClr val="008F00"/>
                  </a:solidFill>
                </a:rPr>
                <a:t>′</a:t>
              </a:r>
              <a:endParaRPr lang="en-US" sz="2000" dirty="0">
                <a:solidFill>
                  <a:srgbClr val="008F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6886" y="1386566"/>
            <a:ext cx="6921660" cy="2042434"/>
          </a:xfrm>
        </p:spPr>
        <p:txBody>
          <a:bodyPr/>
          <a:lstStyle/>
          <a:p>
            <a:r>
              <a:rPr lang="en-US" dirty="0"/>
              <a:t>Suppose you don’t know the probabilities and costs</a:t>
            </a:r>
          </a:p>
          <a:p>
            <a:r>
              <a:rPr lang="en-US" dirty="0"/>
              <a:t>Suppose you can restart your actor</a:t>
            </a:r>
            <a:r>
              <a:rPr lang="en-US" i="1" dirty="0"/>
              <a:t> </a:t>
            </a:r>
            <a:r>
              <a:rPr lang="en-US" dirty="0"/>
              <a:t>as many times as you want</a:t>
            </a:r>
          </a:p>
          <a:p>
            <a:pPr lvl="1"/>
            <a:r>
              <a:rPr lang="en-US" dirty="0"/>
              <a:t>Caveat: usually not very feasible in real environments</a:t>
            </a:r>
          </a:p>
          <a:p>
            <a:r>
              <a:rPr lang="en-US" dirty="0"/>
              <a:t>Can modify </a:t>
            </a: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 to be an acting procedure,</a:t>
            </a:r>
            <a:br>
              <a:rPr lang="en-US" dirty="0"/>
            </a:br>
            <a:r>
              <a:rPr lang="en-US" dirty="0"/>
              <a:t>use it to explore the environment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3407B-C738-25E2-B4D2-670913F67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10" y="3450215"/>
            <a:ext cx="3273224" cy="3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06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5740"/>
            <a:ext cx="8839200" cy="812800"/>
          </a:xfrm>
        </p:spPr>
        <p:txBody>
          <a:bodyPr/>
          <a:lstStyle/>
          <a:p>
            <a:r>
              <a:rPr lang="en-US" dirty="0"/>
              <a:t>UCT in Two-Player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882" y="1134319"/>
            <a:ext cx="8385763" cy="4978477"/>
          </a:xfrm>
        </p:spPr>
        <p:txBody>
          <a:bodyPr/>
          <a:lstStyle/>
          <a:p>
            <a:r>
              <a:rPr lang="en-US" dirty="0"/>
              <a:t>Generate Monte Carlo rollouts using a modified version of </a:t>
            </a:r>
            <a:r>
              <a:rPr lang="en-US" dirty="0">
                <a:latin typeface="Calibri"/>
                <a:cs typeface="Calibri"/>
              </a:rPr>
              <a:t>UCT</a:t>
            </a:r>
            <a:endParaRPr lang="en-US" dirty="0">
              <a:latin typeface="Times New Roman" charset="0"/>
            </a:endParaRPr>
          </a:p>
          <a:p>
            <a:r>
              <a:rPr lang="en-US" dirty="0"/>
              <a:t>Main differences:</a:t>
            </a:r>
          </a:p>
          <a:p>
            <a:pPr lvl="1"/>
            <a:r>
              <a:rPr lang="en-US" dirty="0"/>
              <a:t>Instead of choosing actions that minimize accumulated cost, </a:t>
            </a:r>
            <a:br>
              <a:rPr lang="en-US" dirty="0"/>
            </a:br>
            <a:r>
              <a:rPr lang="en-US" dirty="0"/>
              <a:t>choose actions that maximize payoff at the end of the game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>
                <a:latin typeface="Times New Roman" panose="02020603050405020304" pitchFamily="18" charset="0"/>
              </a:rPr>
              <a:t> for player 1 </a:t>
            </a:r>
            <a:r>
              <a:rPr lang="en-US" dirty="0">
                <a:latin typeface="Times New Roman" charset="0"/>
              </a:rPr>
              <a:t>recursively calls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UCT</a:t>
            </a:r>
            <a:r>
              <a:rPr lang="en-US" dirty="0">
                <a:latin typeface="Times New Roman" panose="02020603050405020304" pitchFamily="18" charset="0"/>
              </a:rPr>
              <a:t> for player 2</a:t>
            </a:r>
            <a:endParaRPr lang="en-US" baseline="-25000" dirty="0">
              <a:latin typeface="Times New Roman" charset="0"/>
            </a:endParaRP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Choose opponent’s action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>
                <a:latin typeface="Times New Roman" panose="02020603050405020304" pitchFamily="18" charset="0"/>
              </a:rPr>
              <a:t> for player 2 </a:t>
            </a:r>
            <a:r>
              <a:rPr lang="en-US" dirty="0">
                <a:latin typeface="Times New Roman" charset="0"/>
              </a:rPr>
              <a:t>recursively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calls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UCT</a:t>
            </a:r>
            <a:r>
              <a:rPr lang="en-US" dirty="0">
                <a:latin typeface="Times New Roman" panose="02020603050405020304" pitchFamily="18" charset="0"/>
              </a:rPr>
              <a:t> for player 1</a:t>
            </a:r>
          </a:p>
          <a:p>
            <a:pPr lvl="1"/>
            <a:endParaRPr lang="en-US" baseline="-25000" dirty="0">
              <a:latin typeface="Times New Roman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First competent computer programs for go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≈ 2008–2012</a:t>
            </a:r>
          </a:p>
          <a:p>
            <a:r>
              <a:rPr lang="en-US" dirty="0">
                <a:latin typeface="Times New Roman" panose="02020603050405020304" pitchFamily="18" charset="0"/>
              </a:rPr>
              <a:t>Monte Carlo rollout techniques similar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to </a:t>
            </a:r>
            <a:r>
              <a:rPr lang="en-US" dirty="0">
                <a:latin typeface="Calibri" panose="020F0502020204030204" pitchFamily="34" charset="0"/>
              </a:rPr>
              <a:t>UCT </a:t>
            </a:r>
            <a:r>
              <a:rPr lang="en-US" dirty="0">
                <a:latin typeface="Times New Roman" panose="02020603050405020304" pitchFamily="18" charset="0"/>
              </a:rPr>
              <a:t>were used to train </a:t>
            </a:r>
            <a:r>
              <a:rPr lang="en-US" dirty="0">
                <a:latin typeface="Calibri" panose="020F0502020204030204" pitchFamily="34" charset="0"/>
              </a:rPr>
              <a:t>AlphaGo</a:t>
            </a:r>
          </a:p>
        </p:txBody>
      </p:sp>
      <p:pic>
        <p:nvPicPr>
          <p:cNvPr id="13" name="Picture 12" descr="foo1.pdf">
            <a:extLst>
              <a:ext uri="{FF2B5EF4-FFF2-40B4-BE49-F238E27FC236}">
                <a16:creationId xmlns:a16="http://schemas.microsoft.com/office/drawing/2014/main" id="{1B47DC85-998B-8046-9772-C5D33C84B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74" y="3156960"/>
            <a:ext cx="4482804" cy="33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701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SSPs</a:t>
            </a:r>
          </a:p>
          <a:p>
            <a:r>
              <a:rPr lang="en-US" dirty="0"/>
              <a:t>solutions, closed solutions, histories</a:t>
            </a:r>
          </a:p>
          <a:p>
            <a:r>
              <a:rPr lang="en-US" dirty="0"/>
              <a:t>unsafe solutions, acyclic safe solutions, cyclic safe solutions</a:t>
            </a:r>
          </a:p>
          <a:p>
            <a:r>
              <a:rPr lang="en-US" dirty="0"/>
              <a:t>expected cost, planning as optimization</a:t>
            </a:r>
          </a:p>
          <a:p>
            <a:r>
              <a:rPr lang="en-US" dirty="0"/>
              <a:t>policy iteration</a:t>
            </a:r>
          </a:p>
          <a:p>
            <a:r>
              <a:rPr lang="en-US" dirty="0"/>
              <a:t>value iteration (asynchronous version)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Bellman-update</a:t>
            </a:r>
          </a:p>
          <a:p>
            <a:r>
              <a:rPr lang="en-US" dirty="0">
                <a:latin typeface="Calibri" panose="020F0502020204030204" pitchFamily="34" charset="0"/>
              </a:rPr>
              <a:t>AO*</a:t>
            </a:r>
            <a:r>
              <a:rPr lang="en-US" dirty="0"/>
              <a:t>, </a:t>
            </a:r>
            <a:r>
              <a:rPr lang="en-US" dirty="0">
                <a:latin typeface="Calibri" panose="020F0502020204030204" pitchFamily="34" charset="0"/>
              </a:rPr>
              <a:t>LAO*</a:t>
            </a:r>
          </a:p>
          <a:p>
            <a:r>
              <a:rPr lang="en-US" dirty="0"/>
              <a:t>Planning and Acting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Run-</a:t>
            </a:r>
            <a:r>
              <a:rPr lang="en-US" dirty="0" err="1">
                <a:latin typeface="Calibri" panose="020F0502020204030204" pitchFamily="34" charset="0"/>
              </a:rPr>
              <a:t>Lookahead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</a:rPr>
              <a:t>FS-</a:t>
            </a:r>
            <a:r>
              <a:rPr lang="en-US" dirty="0" err="1">
                <a:latin typeface="Calibri" panose="020F0502020204030204" pitchFamily="34" charset="0"/>
              </a:rPr>
              <a:t>Replan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UCB</a:t>
            </a:r>
            <a:r>
              <a:rPr lang="en-US" dirty="0"/>
              <a:t>, </a:t>
            </a:r>
            <a:r>
              <a:rPr lang="en-US" dirty="0">
                <a:latin typeface="Calibri" panose="020F0502020204030204" pitchFamily="34" charset="0"/>
              </a:rPr>
              <a:t>UCT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3">
            <a:extLst>
              <a:ext uri="{FF2B5EF4-FFF2-40B4-BE49-F238E27FC236}">
                <a16:creationId xmlns:a16="http://schemas.microsoft.com/office/drawing/2014/main" id="{404A8B66-899A-7E4E-A748-22DBFF64A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683" y="4445424"/>
            <a:ext cx="6067854" cy="19474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1 </a:t>
            </a:r>
            <a:r>
              <a:rPr lang="en-US" dirty="0">
                <a:latin typeface="Times New Roman" charset="0"/>
                <a:cs typeface="Times New Roman"/>
              </a:rPr>
              <a:t>=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(d1,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m12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d2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m23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(d3,</a:t>
            </a:r>
            <a:r>
              <a:rPr lang="ru-RU" dirty="0">
                <a:solidFill>
                  <a:srgbClr val="0091E9"/>
                </a:solidFill>
                <a:latin typeface="Calibri"/>
                <a:cs typeface="Times New Roman"/>
              </a:rPr>
              <a:t>m34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</a:t>
            </a:r>
            <a:r>
              <a:rPr lang="en-US" dirty="0">
                <a:latin typeface="Times New Roman" charset="0"/>
                <a:cs typeface="Times New Roman"/>
              </a:rPr>
              <a:t>}</a:t>
            </a:r>
            <a:br>
              <a:rPr lang="en-US" baseline="-25000" dirty="0">
                <a:latin typeface="Times New Roman" charset="0"/>
                <a:cs typeface="Times New Roman"/>
              </a:rPr>
            </a:br>
            <a:endParaRPr lang="en-US" baseline="-25000" dirty="0">
              <a:latin typeface="Times New Roman" charset="0"/>
              <a:cs typeface="Times New Roman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2 </a:t>
            </a:r>
            <a:r>
              <a:rPr lang="en-US" dirty="0">
                <a:latin typeface="Times New Roman" charset="0"/>
                <a:cs typeface="Times New Roman"/>
              </a:rPr>
              <a:t>=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(d1,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m12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d2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m23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(d3,</a:t>
            </a:r>
            <a:r>
              <a:rPr lang="ru-RU" dirty="0">
                <a:solidFill>
                  <a:srgbClr val="0091E9"/>
                </a:solidFill>
                <a:latin typeface="Calibri"/>
                <a:cs typeface="Times New Roman"/>
              </a:rPr>
              <a:t>m34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</a:t>
            </a:r>
            <a:r>
              <a:rPr lang="en-US" dirty="0">
                <a:solidFill>
                  <a:srgbClr val="C00000"/>
                </a:solidFill>
                <a:latin typeface="Calibri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(d5,</a:t>
            </a:r>
            <a:r>
              <a:rPr lang="ru-RU" dirty="0" err="1">
                <a:solidFill>
                  <a:srgbClr val="FF0000"/>
                </a:solidFill>
                <a:latin typeface="Calibri"/>
                <a:cs typeface="Times New Roman"/>
              </a:rPr>
              <a:t>m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5</a:t>
            </a:r>
            <a:r>
              <a:rPr lang="ru-RU" dirty="0">
                <a:solidFill>
                  <a:srgbClr val="FF0000"/>
                </a:solidFill>
                <a:latin typeface="Calibri"/>
                <a:cs typeface="Times New Roman"/>
              </a:rPr>
              <a:t>4</a:t>
            </a:r>
            <a:r>
              <a:rPr lang="en-US" dirty="0">
                <a:solidFill>
                  <a:srgbClr val="FF0000"/>
                </a:solidFill>
                <a:latin typeface="Calibri"/>
                <a:cs typeface="Times New Roman"/>
              </a:rPr>
              <a:t>)</a:t>
            </a:r>
            <a:r>
              <a:rPr lang="en-US" dirty="0">
                <a:latin typeface="Times New Roman" charset="0"/>
                <a:cs typeface="Times New Roman"/>
              </a:rPr>
              <a:t>}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 </a:t>
            </a:r>
            <a:r>
              <a:rPr lang="en-US" dirty="0">
                <a:latin typeface="Times New Roman" charset="0"/>
                <a:cs typeface="Times New Roman"/>
              </a:rPr>
              <a:t>=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(d1,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m12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d2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m23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(d3,</a:t>
            </a:r>
            <a:r>
              <a:rPr lang="ru-RU" dirty="0">
                <a:solidFill>
                  <a:srgbClr val="0091E9"/>
                </a:solidFill>
                <a:latin typeface="Calibri"/>
                <a:cs typeface="Times New Roman"/>
              </a:rPr>
              <a:t>m34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</a:t>
            </a:r>
            <a:r>
              <a:rPr lang="en-US" dirty="0">
                <a:solidFill>
                  <a:srgbClr val="800080"/>
                </a:solidFill>
                <a:latin typeface="Calibri"/>
                <a:cs typeface="Times New Roman"/>
              </a:rPr>
              <a:t> </a:t>
            </a:r>
            <a:r>
              <a:rPr lang="en-US" kern="0" dirty="0">
                <a:solidFill>
                  <a:srgbClr val="C800C8"/>
                </a:solidFill>
                <a:latin typeface="Calibri"/>
                <a:cs typeface="Times New Roman"/>
              </a:rPr>
              <a:t>(d5,m56)</a:t>
            </a:r>
            <a:r>
              <a:rPr lang="en-US" dirty="0">
                <a:latin typeface="Times New Roman" charset="0"/>
                <a:cs typeface="Times New Roman"/>
              </a:rPr>
              <a:t>}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4 </a:t>
            </a:r>
            <a:r>
              <a:rPr lang="en-US" dirty="0">
                <a:latin typeface="Times New Roman" charset="0"/>
                <a:cs typeface="Times New Roman"/>
              </a:rPr>
              <a:t>=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(d1,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m12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d2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m23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(d3,</a:t>
            </a:r>
            <a:r>
              <a:rPr lang="ru-RU" dirty="0">
                <a:solidFill>
                  <a:srgbClr val="0091E9"/>
                </a:solidFill>
                <a:latin typeface="Calibri"/>
                <a:cs typeface="Times New Roman"/>
              </a:rPr>
              <a:t>m34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Times New Roman"/>
              </a:rPr>
              <a:t> </a:t>
            </a: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/>
                <a:cs typeface="Times New Roman"/>
              </a:rPr>
              <a:t>(d5,m57)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/>
                <a:cs typeface="Times New Roman"/>
              </a:rPr>
              <a:t>, </a:t>
            </a: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/>
                <a:cs typeface="Times New Roman"/>
              </a:rPr>
              <a:t>(d7,m75)</a:t>
            </a:r>
            <a:r>
              <a:rPr lang="en-US" dirty="0">
                <a:latin typeface="Times New Roman" charset="0"/>
                <a:cs typeface="Times New Roman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2661" y="935262"/>
                <a:ext cx="5560851" cy="5457653"/>
              </a:xfrm>
            </p:spPr>
            <p:txBody>
              <a:bodyPr/>
              <a:lstStyle/>
              <a:p>
                <a:pPr>
                  <a:spcBef>
                    <a:spcPts val="300"/>
                  </a:spcBef>
                </a:pP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Stochastic shortest path (SSP) 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problem: 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a triple (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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/>
                  </a:rPr>
                  <a:t>0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/>
                  </a:rPr>
                  <a:t>g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)</a:t>
                </a:r>
                <a:br>
                  <a:rPr lang="en-US" baseline="-25000" dirty="0">
                    <a:latin typeface="Times New Roman" panose="02020603050405020304" pitchFamily="18" charset="0"/>
                    <a:cs typeface="Times New Roman"/>
                  </a:rPr>
                </a:br>
                <a:endParaRPr lang="en-US" baseline="-25000" dirty="0">
                  <a:latin typeface="Times New Roman" panose="02020603050405020304" pitchFamily="18" charset="0"/>
                  <a:cs typeface="Times New Roman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Solution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for (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  <a:sym typeface="Symbol" charset="0"/>
                  </a:rPr>
                  <a:t>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/>
                  </a:rPr>
                  <a:t>0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/>
                  </a:rPr>
                  <a:t>g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): 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A policy π for </a:t>
                </a:r>
                <a:r>
                  <a:rPr lang="en-US" dirty="0" err="1">
                    <a:latin typeface="Times New Roman" panose="02020603050405020304" pitchFamily="18" charset="0"/>
                    <a:cs typeface="Times New Roman"/>
                  </a:rPr>
                  <a:t>Σ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it-IT" dirty="0">
                    <a:latin typeface="Times New Roman" panose="02020603050405020304" pitchFamily="18" charset="0"/>
                  </a:rPr>
                  <a:t>(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/>
                  </a:rPr>
                  <a:t>0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,π)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i="1" baseline="-25000" dirty="0">
                    <a:latin typeface="Times New Roman" panose="02020603050405020304" pitchFamily="18" charset="0"/>
                  </a:rPr>
                  <a:t>g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≠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Unlike Chapter 5, don’t require π to end at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9250" lvl="1" indent="0">
                  <a:spcBef>
                    <a:spcPts val="300"/>
                  </a:spcBef>
                  <a:buNone/>
                </a:pPr>
                <a:r>
                  <a:rPr lang="en-US" sz="1600" dirty="0">
                    <a:latin typeface="Calibri" panose="020F0502020204030204" pitchFamily="34" charset="0"/>
                    <a:cs typeface="Times New Roman" panose="02020603050405020304" pitchFamily="18" charset="0"/>
                    <a:hlinkClick r:id="rId2"/>
                  </a:rPr>
                  <a:t>http://www.cs.umd.edu/users/nau/apa/slides/errata.pdf</a:t>
                </a:r>
                <a:r>
                  <a:rPr lang="en-US" sz="16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16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1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A solution policy π is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closed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if it doesn’t stop at </a:t>
                </a:r>
                <a:br>
                  <a:rPr lang="en-US" dirty="0">
                    <a:latin typeface="Times New Roman" panose="02020603050405020304" pitchFamily="18" charset="0"/>
                    <a:cs typeface="Times New Roman"/>
                  </a:rPr>
                </a:b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non-goal states unless there’s no way to continue</a:t>
                </a:r>
                <a:endParaRPr lang="en-US" baseline="-25000" dirty="0">
                  <a:latin typeface="Times New Roman" panose="02020603050405020304" pitchFamily="18" charset="0"/>
                  <a:cs typeface="Times New Roman"/>
                </a:endParaRPr>
              </a:p>
              <a:p>
                <a:pPr lvl="1"/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for every state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 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it-IT" dirty="0">
                    <a:latin typeface="Times New Roman" panose="02020603050405020304" pitchFamily="18" charset="0"/>
                  </a:rPr>
                  <a:t>(</a:t>
                </a:r>
                <a:r>
                  <a:rPr lang="it-IT" i="1" dirty="0" err="1">
                    <a:latin typeface="Times New Roman" panose="02020603050405020304" pitchFamily="18" charset="0"/>
                  </a:rPr>
                  <a:t>s</a:t>
                </a:r>
                <a:r>
                  <a:rPr lang="it-IT" baseline="-25000" dirty="0" err="1">
                    <a:latin typeface="Times New Roman" panose="02020603050405020304" pitchFamily="18" charset="0"/>
                  </a:rPr>
                  <a:t>0</a:t>
                </a:r>
                <a:r>
                  <a:rPr lang="it-IT" dirty="0">
                    <a:latin typeface="Times New Roman" panose="02020603050405020304" pitchFamily="18" charset="0"/>
                  </a:rPr>
                  <a:t>,</a:t>
                </a:r>
                <a:r>
                  <a:rPr lang="it-IT" i="1" dirty="0">
                    <a:latin typeface="Times New Roman" panose="02020603050405020304" pitchFamily="18" charset="0"/>
                  </a:rPr>
                  <a:t>π</a:t>
                </a:r>
                <a:r>
                  <a:rPr lang="it-IT" dirty="0">
                    <a:latin typeface="Times New Roman" panose="02020603050405020304" pitchFamily="18" charset="0"/>
                  </a:rPr>
                  <a:t>), </a:t>
                </a:r>
                <a:r>
                  <a:rPr lang="it-IT" dirty="0" err="1">
                    <a:latin typeface="Times New Roman" panose="02020603050405020304" pitchFamily="18" charset="0"/>
                  </a:rPr>
                  <a:t>either</a:t>
                </a:r>
                <a:br>
                  <a:rPr lang="it-IT" dirty="0">
                    <a:latin typeface="Times New Roman" panose="02020603050405020304" pitchFamily="18" charset="0"/>
                  </a:rPr>
                </a:br>
                <a:r>
                  <a:rPr lang="it-IT" dirty="0">
                    <a:latin typeface="Times New Roman" panose="02020603050405020304" pitchFamily="18" charset="0"/>
                  </a:rPr>
                  <a:t>	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it-IT" dirty="0">
                    <a:latin typeface="Times New Roman" panose="02020603050405020304" pitchFamily="18" charset="0"/>
                  </a:rPr>
                  <a:t>∈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hr-HR" dirty="0">
                    <a:latin typeface="Times New Roman" panose="02020603050405020304" pitchFamily="18" charset="0"/>
                    <a:cs typeface="Times New Roman"/>
                  </a:rPr>
                  <a:t>Dom(</a:t>
                </a:r>
                <a:r>
                  <a:rPr lang="hr-HR" i="1" dirty="0">
                    <a:latin typeface="Times New Roman" panose="02020603050405020304" pitchFamily="18" charset="0"/>
                    <a:cs typeface="Times New Roman"/>
                  </a:rPr>
                  <a:t>π</a:t>
                </a:r>
                <a:r>
                  <a:rPr lang="hr-HR" dirty="0">
                    <a:latin typeface="Times New Roman" panose="02020603050405020304" pitchFamily="18" charset="0"/>
                    <a:cs typeface="Times New Roman"/>
                  </a:rPr>
                  <a:t>)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 (i.e., π(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) is defined)</a:t>
                </a:r>
                <a:br>
                  <a:rPr lang="it-IT" i="1" dirty="0">
                    <a:latin typeface="Times New Roman" panose="02020603050405020304" pitchFamily="18" charset="0"/>
                    <a:cs typeface="Times New Roman"/>
                  </a:rPr>
                </a:br>
                <a:r>
                  <a:rPr lang="it-IT" i="1" dirty="0">
                    <a:latin typeface="Times New Roman" panose="02020603050405020304" pitchFamily="18" charset="0"/>
                    <a:cs typeface="Times New Roman"/>
                  </a:rPr>
                  <a:t>	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or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it-IT" dirty="0">
                    <a:latin typeface="Times New Roman" panose="02020603050405020304" pitchFamily="18" charset="0"/>
                  </a:rPr>
                  <a:t>∈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/>
                  </a:rPr>
                  <a:t>g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 </a:t>
                </a:r>
                <a:br>
                  <a:rPr lang="en-US" i="1" dirty="0">
                    <a:latin typeface="Times New Roman" panose="02020603050405020304" pitchFamily="18" charset="0"/>
                    <a:cs typeface="Times New Roman"/>
                  </a:rPr>
                </a:b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	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or Applicable(</a:t>
                </a:r>
                <a:r>
                  <a:rPr lang="en-US" i="1" dirty="0">
                    <a:latin typeface="Times New Roman" panose="02020603050405020304" pitchFamily="18" charset="0"/>
                    <a:cs typeface="Times New Roman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) =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∅</a:t>
                </a:r>
                <a:b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baseline="-25000" dirty="0">
                  <a:latin typeface="Times New Roman" panose="02020603050405020304" pitchFamily="18" charset="0"/>
                </a:endParaRPr>
              </a:p>
              <a:p>
                <a:r>
                  <a:rPr lang="en-US" dirty="0"/>
                  <a:t>For the rest of this chapter we require all solutions to be closed</a:t>
                </a:r>
              </a:p>
              <a:p>
                <a:endParaRPr lang="it-IT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2661" y="935262"/>
                <a:ext cx="5560851" cy="5457653"/>
              </a:xfrm>
              <a:blipFill>
                <a:blip r:embed="rId3"/>
                <a:stretch>
                  <a:fillRect l="-1370" t="-464" b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C35EC7D-26B0-5942-B484-549F5A43F7A3}"/>
              </a:ext>
            </a:extLst>
          </p:cNvPr>
          <p:cNvGrpSpPr>
            <a:grpSpLocks noChangeAspect="1"/>
          </p:cNvGrpSpPr>
          <p:nvPr/>
        </p:nvGrpSpPr>
        <p:grpSpPr>
          <a:xfrm>
            <a:off x="6448398" y="348715"/>
            <a:ext cx="5270129" cy="3601119"/>
            <a:chOff x="6282821" y="77779"/>
            <a:chExt cx="5855692" cy="4001240"/>
          </a:xfrm>
        </p:grpSpPr>
        <p:sp>
          <p:nvSpPr>
            <p:cNvPr id="257" name="Oval 30">
              <a:extLst>
                <a:ext uri="{FF2B5EF4-FFF2-40B4-BE49-F238E27FC236}">
                  <a16:creationId xmlns:a16="http://schemas.microsoft.com/office/drawing/2014/main" id="{4AB3B63C-D99B-C245-8AC9-6D7A74604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4252" y="77779"/>
              <a:ext cx="484632" cy="484632"/>
            </a:xfrm>
            <a:prstGeom prst="ellipse">
              <a:avLst/>
            </a:prstGeom>
            <a:noFill/>
            <a:ln w="9525">
              <a:solidFill>
                <a:srgbClr val="8001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rgbClr val="800080"/>
                  </a:solidFill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C3739E73-3564-C044-BD96-4BC059A81215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11162051" y="195273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28575">
              <a:solidFill>
                <a:srgbClr val="8001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800080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6D7CC5BE-B87A-0F41-822C-E949D1DAC7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82821" y="206427"/>
              <a:ext cx="5277807" cy="3872592"/>
              <a:chOff x="319797" y="1480503"/>
              <a:chExt cx="4802315" cy="3523700"/>
            </a:xfrm>
          </p:grpSpPr>
          <p:sp>
            <p:nvSpPr>
              <p:cNvPr id="352" name="Freeform 31">
                <a:extLst>
                  <a:ext uri="{FF2B5EF4-FFF2-40B4-BE49-F238E27FC236}">
                    <a16:creationId xmlns:a16="http://schemas.microsoft.com/office/drawing/2014/main" id="{E665928C-E689-DC4F-8340-D1C31F64E883}"/>
                  </a:ext>
                </a:extLst>
              </p:cNvPr>
              <p:cNvSpPr>
                <a:spLocks/>
              </p:cNvSpPr>
              <p:nvPr/>
            </p:nvSpPr>
            <p:spPr bwMode="auto">
              <a:xfrm rot="4200000" flipH="1" flipV="1">
                <a:off x="2510252" y="617061"/>
                <a:ext cx="776291" cy="2966339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46" name="Freeform 31">
                <a:extLst>
                  <a:ext uri="{FF2B5EF4-FFF2-40B4-BE49-F238E27FC236}">
                    <a16:creationId xmlns:a16="http://schemas.microsoft.com/office/drawing/2014/main" id="{F8B021D2-E8FF-8342-BB6E-F492AFDD94C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49090" flipH="1" flipV="1">
                <a:off x="4148184" y="2190483"/>
                <a:ext cx="660198" cy="212627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31750" cmpd="sng">
                <a:solidFill>
                  <a:srgbClr val="FF0000"/>
                </a:solidFill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14E10D18-EF3D-EB44-A7BB-5BA7F3450445}"/>
                  </a:ext>
                </a:extLst>
              </p:cNvPr>
              <p:cNvSpPr/>
              <p:nvPr/>
            </p:nvSpPr>
            <p:spPr>
              <a:xfrm>
                <a:off x="4066674" y="2252723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C9C46D82-BBD1-4E45-8728-5A0BAEA5B3DD}"/>
                  </a:ext>
                </a:extLst>
              </p:cNvPr>
              <p:cNvSpPr/>
              <p:nvPr/>
            </p:nvSpPr>
            <p:spPr>
              <a:xfrm>
                <a:off x="4441353" y="4403587"/>
                <a:ext cx="168088" cy="336058"/>
              </a:xfrm>
              <a:prstGeom prst="rect">
                <a:avLst/>
              </a:prstGeom>
              <a:noFill/>
            </p:spPr>
            <p:txBody>
              <a:bodyPr wrap="none" lIns="91440" tIns="0" rIns="91440" bIns="9144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7B76CA13-C293-E240-8D07-265E7F9B4635}"/>
                  </a:ext>
                </a:extLst>
              </p:cNvPr>
              <p:cNvSpPr/>
              <p:nvPr/>
            </p:nvSpPr>
            <p:spPr>
              <a:xfrm>
                <a:off x="1149001" y="450676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dirty="0"/>
              </a:p>
            </p:txBody>
          </p:sp>
          <p:sp>
            <p:nvSpPr>
              <p:cNvPr id="350" name="Text Box 13">
                <a:extLst>
                  <a:ext uri="{FF2B5EF4-FFF2-40B4-BE49-F238E27FC236}">
                    <a16:creationId xmlns:a16="http://schemas.microsoft.com/office/drawing/2014/main" id="{9E678490-DDF1-474F-B747-2F62A0683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797" y="3940775"/>
                <a:ext cx="625570" cy="560096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2D4CA554-DEC6-274A-81FC-9B9CBCEC3BCE}"/>
                  </a:ext>
                </a:extLst>
              </p:cNvPr>
              <p:cNvSpPr/>
              <p:nvPr/>
            </p:nvSpPr>
            <p:spPr>
              <a:xfrm>
                <a:off x="1028128" y="2019635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3" name="Text Box 11">
                <a:extLst>
                  <a:ext uri="{FF2B5EF4-FFF2-40B4-BE49-F238E27FC236}">
                    <a16:creationId xmlns:a16="http://schemas.microsoft.com/office/drawing/2014/main" id="{E8EE5897-0292-3742-B839-CF240511AA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6668" y="4724155"/>
                <a:ext cx="1508823" cy="280048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800" dirty="0">
                    <a:latin typeface="Times New Roman" charset="0"/>
                    <a:ea typeface="Times New Roman"/>
                    <a:sym typeface="Symbol" charset="0"/>
                  </a:rPr>
                  <a:t>= {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8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54" name="Freeform 37">
                <a:extLst>
                  <a:ext uri="{FF2B5EF4-FFF2-40B4-BE49-F238E27FC236}">
                    <a16:creationId xmlns:a16="http://schemas.microsoft.com/office/drawing/2014/main" id="{1FFC50ED-76F7-7544-87D8-2E602F94C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196" y="2381554"/>
                <a:ext cx="2527300" cy="239492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55" name="Freeform 38">
                <a:extLst>
                  <a:ext uri="{FF2B5EF4-FFF2-40B4-BE49-F238E27FC236}">
                    <a16:creationId xmlns:a16="http://schemas.microsoft.com/office/drawing/2014/main" id="{19CB936A-11D7-6248-9C31-104538E0D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020" y="2103309"/>
                <a:ext cx="2176032" cy="281769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56" name="Arc 355">
                <a:extLst>
                  <a:ext uri="{FF2B5EF4-FFF2-40B4-BE49-F238E27FC236}">
                    <a16:creationId xmlns:a16="http://schemas.microsoft.com/office/drawing/2014/main" id="{5291B4F6-F1A0-2A41-AE07-4A61F1565D1C}"/>
                  </a:ext>
                </a:extLst>
              </p:cNvPr>
              <p:cNvSpPr/>
              <p:nvPr/>
            </p:nvSpPr>
            <p:spPr bwMode="auto">
              <a:xfrm>
                <a:off x="2953574" y="2286304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57" name="Freeform 40">
                <a:extLst>
                  <a:ext uri="{FF2B5EF4-FFF2-40B4-BE49-F238E27FC236}">
                    <a16:creationId xmlns:a16="http://schemas.microsoft.com/office/drawing/2014/main" id="{1EA1CEB3-B507-464E-BEC4-EA7D2D44F14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688744" y="2968900"/>
                <a:ext cx="114570" cy="1275335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ED625C19-AACF-4E4E-B704-FA8CF063B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934" y="2718754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59" name="Oval 11">
                <a:extLst>
                  <a:ext uri="{FF2B5EF4-FFF2-40B4-BE49-F238E27FC236}">
                    <a16:creationId xmlns:a16="http://schemas.microsoft.com/office/drawing/2014/main" id="{1AD2FE1F-C3E6-AF47-8625-60FBE565F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2271249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60" name="Freeform 18">
                <a:extLst>
                  <a:ext uri="{FF2B5EF4-FFF2-40B4-BE49-F238E27FC236}">
                    <a16:creationId xmlns:a16="http://schemas.microsoft.com/office/drawing/2014/main" id="{2B5029DF-DC6F-6242-83D0-F4E63D3EDC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97626" flipV="1">
                <a:off x="1497828" y="4422980"/>
                <a:ext cx="2154774" cy="270156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61" name="Oval 11">
                <a:extLst>
                  <a:ext uri="{FF2B5EF4-FFF2-40B4-BE49-F238E27FC236}">
                    <a16:creationId xmlns:a16="http://schemas.microsoft.com/office/drawing/2014/main" id="{C300730C-38BF-8B43-9820-FF1F35306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794" y="1761046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362" name="Text Box 11">
                <a:extLst>
                  <a:ext uri="{FF2B5EF4-FFF2-40B4-BE49-F238E27FC236}">
                    <a16:creationId xmlns:a16="http://schemas.microsoft.com/office/drawing/2014/main" id="{2AFAE495-1234-1542-976E-FC3842B792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9191" y="206437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363" name="Text Box 11">
                <a:extLst>
                  <a:ext uri="{FF2B5EF4-FFF2-40B4-BE49-F238E27FC236}">
                    <a16:creationId xmlns:a16="http://schemas.microsoft.com/office/drawing/2014/main" id="{77CB7856-4386-924B-9FC1-8AB38522FA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1701" y="2505406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364" name="Text Box 11">
                <a:extLst>
                  <a:ext uri="{FF2B5EF4-FFF2-40B4-BE49-F238E27FC236}">
                    <a16:creationId xmlns:a16="http://schemas.microsoft.com/office/drawing/2014/main" id="{1F44A335-C552-814A-9ED5-A324948B86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7701" y="457103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365" name="Text Box 11">
                <a:extLst>
                  <a:ext uri="{FF2B5EF4-FFF2-40B4-BE49-F238E27FC236}">
                    <a16:creationId xmlns:a16="http://schemas.microsoft.com/office/drawing/2014/main" id="{750E4485-C09E-9640-BD82-AA034A6B8C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1182" y="4697984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366" name="Oval 12">
                <a:extLst>
                  <a:ext uri="{FF2B5EF4-FFF2-40B4-BE49-F238E27FC236}">
                    <a16:creationId xmlns:a16="http://schemas.microsoft.com/office/drawing/2014/main" id="{B53C1A6B-D36C-DE42-9824-8CA7A947D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409035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367" name="Freeform 6">
                <a:extLst>
                  <a:ext uri="{FF2B5EF4-FFF2-40B4-BE49-F238E27FC236}">
                    <a16:creationId xmlns:a16="http://schemas.microsoft.com/office/drawing/2014/main" id="{BA2A1D83-682A-174A-A2CF-D4D76A9B80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288605" y="2725729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368" name="Curved Connector 367">
                <a:extLst>
                  <a:ext uri="{FF2B5EF4-FFF2-40B4-BE49-F238E27FC236}">
                    <a16:creationId xmlns:a16="http://schemas.microsoft.com/office/drawing/2014/main" id="{A813CE05-A030-2546-AEC9-542B482F4079}"/>
                  </a:ext>
                </a:extLst>
              </p:cNvPr>
              <p:cNvCxnSpPr>
                <a:cxnSpLocks/>
                <a:stCxn id="366" idx="6"/>
                <a:endCxn id="366" idx="4"/>
              </p:cNvCxnSpPr>
              <p:nvPr/>
            </p:nvCxnSpPr>
            <p:spPr>
              <a:xfrm flipH="1">
                <a:off x="1215034" y="4318954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9525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Arc 368">
                <a:extLst>
                  <a:ext uri="{FF2B5EF4-FFF2-40B4-BE49-F238E27FC236}">
                    <a16:creationId xmlns:a16="http://schemas.microsoft.com/office/drawing/2014/main" id="{1DA12594-CFC1-8646-8EDA-92187969AD65}"/>
                  </a:ext>
                </a:extLst>
              </p:cNvPr>
              <p:cNvSpPr/>
              <p:nvPr/>
            </p:nvSpPr>
            <p:spPr bwMode="auto">
              <a:xfrm rot="356928">
                <a:off x="1451974" y="4215162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7789B95E-71F5-C041-A837-0F5F9AC36A4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97626" flipV="1">
                <a:off x="1428940" y="4080105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71" name="Freeform 31">
                <a:extLst>
                  <a:ext uri="{FF2B5EF4-FFF2-40B4-BE49-F238E27FC236}">
                    <a16:creationId xmlns:a16="http://schemas.microsoft.com/office/drawing/2014/main" id="{C900F651-0E97-3C4D-852A-B0C81E5779E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623913" flipH="1" flipV="1">
                <a:off x="4056037" y="2163971"/>
                <a:ext cx="1066075" cy="218711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72" name="Freeform 40">
                <a:extLst>
                  <a:ext uri="{FF2B5EF4-FFF2-40B4-BE49-F238E27FC236}">
                    <a16:creationId xmlns:a16="http://schemas.microsoft.com/office/drawing/2014/main" id="{A10DC1A1-320B-D943-92F7-B17A02B4B32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845766" y="2840626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373" name="Oval 11">
                <a:extLst>
                  <a:ext uri="{FF2B5EF4-FFF2-40B4-BE49-F238E27FC236}">
                    <a16:creationId xmlns:a16="http://schemas.microsoft.com/office/drawing/2014/main" id="{2A12B0CC-7A1B-754B-B97F-E3A9990E2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253" y="2526517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374" name="Oval 12">
                <a:extLst>
                  <a:ext uri="{FF2B5EF4-FFF2-40B4-BE49-F238E27FC236}">
                    <a16:creationId xmlns:a16="http://schemas.microsoft.com/office/drawing/2014/main" id="{8EE216C3-B1D9-4F45-98E4-78B8761BE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4650" y="419956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50CC043C-DE3A-034B-B7F3-D11B25702720}"/>
                  </a:ext>
                </a:extLst>
              </p:cNvPr>
              <p:cNvSpPr/>
              <p:nvPr/>
            </p:nvSpPr>
            <p:spPr>
              <a:xfrm>
                <a:off x="4486637" y="151804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3FA2EEEE-E1C4-2C40-9B2B-9EE55B1319D0}"/>
                  </a:ext>
                </a:extLst>
              </p:cNvPr>
              <p:cNvSpPr/>
              <p:nvPr/>
            </p:nvSpPr>
            <p:spPr>
              <a:xfrm rot="16526702">
                <a:off x="585745" y="31803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m12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131DD5DA-3530-3F4E-A06E-5C9E288796AB}"/>
                  </a:ext>
                </a:extLst>
              </p:cNvPr>
              <p:cNvSpPr/>
              <p:nvPr/>
            </p:nvSpPr>
            <p:spPr>
              <a:xfrm rot="16500826">
                <a:off x="1482368" y="3243744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dirty="0">
                    <a:latin typeface="Calibri"/>
                    <a:ea typeface="Times New Roman"/>
                    <a:cs typeface="Calibri"/>
                    <a:sym typeface="Symbol" charset="0"/>
                  </a:rPr>
                  <a:t>m21</a:t>
                </a:r>
                <a:endParaRPr lang="en-US" dirty="0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E94A57A4-92AF-D447-B96D-C410E131FF72}"/>
                  </a:ext>
                </a:extLst>
              </p:cNvPr>
              <p:cNvSpPr/>
              <p:nvPr/>
            </p:nvSpPr>
            <p:spPr>
              <a:xfrm>
                <a:off x="2533982" y="4363025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m14</a:t>
                </a:r>
                <a:endParaRPr lang="en-US" dirty="0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425F44C1-DDBC-E247-B80C-DEEECBAEB81B}"/>
                  </a:ext>
                </a:extLst>
              </p:cNvPr>
              <p:cNvSpPr/>
              <p:nvPr/>
            </p:nvSpPr>
            <p:spPr>
              <a:xfrm>
                <a:off x="2403258" y="3811627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m41</a:t>
                </a:r>
                <a:endParaRPr lang="en-US" dirty="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9903A4A6-23D8-7D43-A323-AEC35E37FA72}"/>
                  </a:ext>
                </a:extLst>
              </p:cNvPr>
              <p:cNvSpPr/>
              <p:nvPr/>
            </p:nvSpPr>
            <p:spPr>
              <a:xfrm>
                <a:off x="2184841" y="24040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m23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0D179ED-02E6-0C41-881B-ABB2B0E0F4BC}"/>
                  </a:ext>
                </a:extLst>
              </p:cNvPr>
              <p:cNvSpPr/>
              <p:nvPr/>
            </p:nvSpPr>
            <p:spPr>
              <a:xfrm>
                <a:off x="2830692" y="1480503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Calibri"/>
                    <a:sym typeface="Symbol" charset="0"/>
                  </a:rPr>
                  <a:t>m52</a:t>
                </a:r>
                <a:endParaRPr lang="en-US" dirty="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067B7009-2819-7944-B97E-0BB2938B681B}"/>
                  </a:ext>
                </a:extLst>
              </p:cNvPr>
              <p:cNvSpPr/>
              <p:nvPr/>
            </p:nvSpPr>
            <p:spPr>
              <a:xfrm rot="16420757">
                <a:off x="3356500" y="340292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m43</a:t>
                </a:r>
                <a:endParaRPr lang="en-US" dirty="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D1714090-293F-7C41-B40D-9AEA25287A1E}"/>
                  </a:ext>
                </a:extLst>
              </p:cNvPr>
              <p:cNvSpPr/>
              <p:nvPr/>
            </p:nvSpPr>
            <p:spPr>
              <a:xfrm rot="16727561">
                <a:off x="3881010" y="335308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m34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94F9DFD7-B9F0-2C42-8E07-D79FF505EFC6}"/>
                  </a:ext>
                </a:extLst>
              </p:cNvPr>
              <p:cNvSpPr/>
              <p:nvPr/>
            </p:nvSpPr>
            <p:spPr>
              <a:xfrm rot="17298243">
                <a:off x="4289918" y="3159742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m54</a:t>
                </a:r>
                <a:endParaRPr lang="en-US" dirty="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66AB39E7-CBC3-3644-8297-3FF9A4912581}"/>
                  </a:ext>
                </a:extLst>
              </p:cNvPr>
              <p:cNvSpPr/>
              <p:nvPr/>
            </p:nvSpPr>
            <p:spPr>
              <a:xfrm rot="18776359">
                <a:off x="4593837" y="3735726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m45</a:t>
                </a:r>
                <a:endParaRPr lang="en-US" dirty="0"/>
              </a:p>
            </p:txBody>
          </p:sp>
        </p:grpSp>
        <p:sp>
          <p:nvSpPr>
            <p:cNvPr id="390" name="Oval 30">
              <a:extLst>
                <a:ext uri="{FF2B5EF4-FFF2-40B4-BE49-F238E27FC236}">
                  <a16:creationId xmlns:a16="http://schemas.microsoft.com/office/drawing/2014/main" id="{33B3FF34-D277-AE48-96E0-FDCC6151C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3881" y="570145"/>
              <a:ext cx="484632" cy="484632"/>
            </a:xfrm>
            <a:prstGeom prst="ellipse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d7</a:t>
              </a:r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AAAFCE8A-ED61-904E-AC81-AEE1F30F23EF}"/>
                </a:ext>
              </a:extLst>
            </p:cNvPr>
            <p:cNvSpPr>
              <a:spLocks/>
            </p:cNvSpPr>
            <p:nvPr/>
          </p:nvSpPr>
          <p:spPr bwMode="auto">
            <a:xfrm rot="5583101">
              <a:off x="11419957" y="535240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DA43D72A-89CE-B54B-B737-28AE347DDF14}"/>
                </a:ext>
              </a:extLst>
            </p:cNvPr>
            <p:cNvSpPr>
              <a:spLocks/>
            </p:cNvSpPr>
            <p:nvPr/>
          </p:nvSpPr>
          <p:spPr bwMode="auto">
            <a:xfrm rot="15934278">
              <a:off x="11411731" y="728515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85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AA1F5ED-B9D6-BD41-93E1-FA3AE18B80C7}"/>
              </a:ext>
            </a:extLst>
          </p:cNvPr>
          <p:cNvGrpSpPr>
            <a:grpSpLocks noChangeAspect="1"/>
          </p:cNvGrpSpPr>
          <p:nvPr/>
        </p:nvGrpSpPr>
        <p:grpSpPr>
          <a:xfrm>
            <a:off x="6448398" y="348715"/>
            <a:ext cx="5270129" cy="3601119"/>
            <a:chOff x="6282821" y="77779"/>
            <a:chExt cx="5855692" cy="4001240"/>
          </a:xfrm>
        </p:grpSpPr>
        <p:sp>
          <p:nvSpPr>
            <p:cNvPr id="52" name="Oval 30">
              <a:extLst>
                <a:ext uri="{FF2B5EF4-FFF2-40B4-BE49-F238E27FC236}">
                  <a16:creationId xmlns:a16="http://schemas.microsoft.com/office/drawing/2014/main" id="{6256BDE3-E462-7B4E-8F05-66FF08EB4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4252" y="77779"/>
              <a:ext cx="484632" cy="484632"/>
            </a:xfrm>
            <a:prstGeom prst="ellipse">
              <a:avLst/>
            </a:prstGeom>
            <a:noFill/>
            <a:ln w="9525">
              <a:solidFill>
                <a:srgbClr val="8001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rgbClr val="800080"/>
                  </a:solidFill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BCC4BA6-4BB6-2B44-BDC1-D2694E578246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11162051" y="195273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>
              <a:solidFill>
                <a:srgbClr val="8001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800080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88B94DA-A7D6-CC4C-9544-BE9D04378D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82821" y="206427"/>
              <a:ext cx="5277807" cy="3872592"/>
              <a:chOff x="319797" y="1480503"/>
              <a:chExt cx="4802315" cy="3523700"/>
            </a:xfrm>
          </p:grpSpPr>
          <p:sp>
            <p:nvSpPr>
              <p:cNvPr id="58" name="Freeform 31">
                <a:extLst>
                  <a:ext uri="{FF2B5EF4-FFF2-40B4-BE49-F238E27FC236}">
                    <a16:creationId xmlns:a16="http://schemas.microsoft.com/office/drawing/2014/main" id="{595BD21A-4F21-344A-BAC7-1C5857C9F12C}"/>
                  </a:ext>
                </a:extLst>
              </p:cNvPr>
              <p:cNvSpPr>
                <a:spLocks/>
              </p:cNvSpPr>
              <p:nvPr/>
            </p:nvSpPr>
            <p:spPr bwMode="auto">
              <a:xfrm rot="4200000" flipH="1" flipV="1">
                <a:off x="2510252" y="617061"/>
                <a:ext cx="776291" cy="2966339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id="{73B736D3-B565-5944-80AB-75D8159D7F5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49090" flipH="1" flipV="1">
                <a:off x="4148184" y="2190483"/>
                <a:ext cx="660198" cy="212627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4429FD1-7C0E-CF41-B780-4584121F775F}"/>
                  </a:ext>
                </a:extLst>
              </p:cNvPr>
              <p:cNvSpPr/>
              <p:nvPr/>
            </p:nvSpPr>
            <p:spPr>
              <a:xfrm>
                <a:off x="4066674" y="2252723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8AC669E-941F-C440-8463-FF8D9CFD606A}"/>
                  </a:ext>
                </a:extLst>
              </p:cNvPr>
              <p:cNvSpPr/>
              <p:nvPr/>
            </p:nvSpPr>
            <p:spPr>
              <a:xfrm>
                <a:off x="4441353" y="4403587"/>
                <a:ext cx="168088" cy="336058"/>
              </a:xfrm>
              <a:prstGeom prst="rect">
                <a:avLst/>
              </a:prstGeom>
              <a:noFill/>
            </p:spPr>
            <p:txBody>
              <a:bodyPr wrap="none" lIns="91440" tIns="0" rIns="91440" bIns="9144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D7D26D0-0762-7442-8F0D-C0871CBB65BE}"/>
                  </a:ext>
                </a:extLst>
              </p:cNvPr>
              <p:cNvSpPr/>
              <p:nvPr/>
            </p:nvSpPr>
            <p:spPr>
              <a:xfrm>
                <a:off x="1149001" y="450676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dirty="0"/>
              </a:p>
            </p:txBody>
          </p:sp>
          <p:sp>
            <p:nvSpPr>
              <p:cNvPr id="63" name="Text Box 13">
                <a:extLst>
                  <a:ext uri="{FF2B5EF4-FFF2-40B4-BE49-F238E27FC236}">
                    <a16:creationId xmlns:a16="http://schemas.microsoft.com/office/drawing/2014/main" id="{BBD23826-1115-8C4F-9D78-86F1E9553B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797" y="3940775"/>
                <a:ext cx="625570" cy="560096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DEA0AA3-0485-B24A-ACB6-E40613CF2967}"/>
                  </a:ext>
                </a:extLst>
              </p:cNvPr>
              <p:cNvSpPr/>
              <p:nvPr/>
            </p:nvSpPr>
            <p:spPr>
              <a:xfrm>
                <a:off x="1028128" y="2019635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Text Box 11">
                <a:extLst>
                  <a:ext uri="{FF2B5EF4-FFF2-40B4-BE49-F238E27FC236}">
                    <a16:creationId xmlns:a16="http://schemas.microsoft.com/office/drawing/2014/main" id="{15C531D1-B8ED-BB44-8AF1-A02546634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6668" y="4724155"/>
                <a:ext cx="1508823" cy="280048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800" dirty="0">
                    <a:latin typeface="Times New Roman" charset="0"/>
                    <a:ea typeface="Times New Roman"/>
                    <a:sym typeface="Symbol" charset="0"/>
                  </a:rPr>
                  <a:t>= {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8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id="{E7D61601-1D97-1249-AC7A-6FF8D361D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196" y="2381554"/>
                <a:ext cx="2527300" cy="239492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7" name="Freeform 38">
                <a:extLst>
                  <a:ext uri="{FF2B5EF4-FFF2-40B4-BE49-F238E27FC236}">
                    <a16:creationId xmlns:a16="http://schemas.microsoft.com/office/drawing/2014/main" id="{7148053B-3845-0042-920D-D94594CAC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020" y="2103309"/>
                <a:ext cx="2176032" cy="281769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2ECD112D-ACF1-0149-B45F-DE19947B7ACE}"/>
                  </a:ext>
                </a:extLst>
              </p:cNvPr>
              <p:cNvSpPr/>
              <p:nvPr/>
            </p:nvSpPr>
            <p:spPr bwMode="auto">
              <a:xfrm>
                <a:off x="2953574" y="2286304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9" name="Freeform 40">
                <a:extLst>
                  <a:ext uri="{FF2B5EF4-FFF2-40B4-BE49-F238E27FC236}">
                    <a16:creationId xmlns:a16="http://schemas.microsoft.com/office/drawing/2014/main" id="{E5CF92D2-54D0-FE4C-9A7A-22C66B7298A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688744" y="2968900"/>
                <a:ext cx="114570" cy="1275335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3420D120-3447-D747-B414-2FAEC1556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934" y="2718754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1" name="Oval 11">
                <a:extLst>
                  <a:ext uri="{FF2B5EF4-FFF2-40B4-BE49-F238E27FC236}">
                    <a16:creationId xmlns:a16="http://schemas.microsoft.com/office/drawing/2014/main" id="{C6DF84C7-1728-F948-A1AF-40EF8C1AB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2271249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2" name="Freeform 18">
                <a:extLst>
                  <a:ext uri="{FF2B5EF4-FFF2-40B4-BE49-F238E27FC236}">
                    <a16:creationId xmlns:a16="http://schemas.microsoft.com/office/drawing/2014/main" id="{FBC52371-3974-244E-9970-999564EFF1E2}"/>
                  </a:ext>
                </a:extLst>
              </p:cNvPr>
              <p:cNvSpPr>
                <a:spLocks/>
              </p:cNvSpPr>
              <p:nvPr/>
            </p:nvSpPr>
            <p:spPr bwMode="auto">
              <a:xfrm rot="297626" flipV="1">
                <a:off x="1497828" y="4422980"/>
                <a:ext cx="2154774" cy="270156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3" name="Oval 11">
                <a:extLst>
                  <a:ext uri="{FF2B5EF4-FFF2-40B4-BE49-F238E27FC236}">
                    <a16:creationId xmlns:a16="http://schemas.microsoft.com/office/drawing/2014/main" id="{9795766C-D3B0-8447-AD80-38B32862D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794" y="1761046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rgbClr val="0091E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74" name="Text Box 11">
                <a:extLst>
                  <a:ext uri="{FF2B5EF4-FFF2-40B4-BE49-F238E27FC236}">
                    <a16:creationId xmlns:a16="http://schemas.microsoft.com/office/drawing/2014/main" id="{AEE10E03-970A-FA46-B4C1-674474152D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9191" y="206437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75" name="Text Box 11">
                <a:extLst>
                  <a:ext uri="{FF2B5EF4-FFF2-40B4-BE49-F238E27FC236}">
                    <a16:creationId xmlns:a16="http://schemas.microsoft.com/office/drawing/2014/main" id="{EFF14E81-6BBD-AD40-B011-0772A8DC7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1701" y="2505406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76" name="Text Box 11">
                <a:extLst>
                  <a:ext uri="{FF2B5EF4-FFF2-40B4-BE49-F238E27FC236}">
                    <a16:creationId xmlns:a16="http://schemas.microsoft.com/office/drawing/2014/main" id="{724289ED-25DC-4345-8E01-DD4A8D8BF8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7701" y="457103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77" name="Text Box 11">
                <a:extLst>
                  <a:ext uri="{FF2B5EF4-FFF2-40B4-BE49-F238E27FC236}">
                    <a16:creationId xmlns:a16="http://schemas.microsoft.com/office/drawing/2014/main" id="{4C04E3CC-1234-C949-A02F-ADBACB8AD7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1182" y="4697984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78" name="Oval 12">
                <a:extLst>
                  <a:ext uri="{FF2B5EF4-FFF2-40B4-BE49-F238E27FC236}">
                    <a16:creationId xmlns:a16="http://schemas.microsoft.com/office/drawing/2014/main" id="{7F91CD4D-1C5D-9A4D-90E2-8216512D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409035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AFFF68C7-F7F9-F543-AA02-8B1522CB684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288605" y="2725729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80" name="Curved Connector 79">
                <a:extLst>
                  <a:ext uri="{FF2B5EF4-FFF2-40B4-BE49-F238E27FC236}">
                    <a16:creationId xmlns:a16="http://schemas.microsoft.com/office/drawing/2014/main" id="{61A52075-8850-7F4F-A61B-7AFD5DA200D0}"/>
                  </a:ext>
                </a:extLst>
              </p:cNvPr>
              <p:cNvCxnSpPr>
                <a:cxnSpLocks/>
                <a:stCxn id="78" idx="6"/>
                <a:endCxn id="78" idx="4"/>
              </p:cNvCxnSpPr>
              <p:nvPr/>
            </p:nvCxnSpPr>
            <p:spPr>
              <a:xfrm flipH="1">
                <a:off x="1215034" y="4318954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9525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E3E9D01A-8316-E84A-A98F-233931DBF7DB}"/>
                  </a:ext>
                </a:extLst>
              </p:cNvPr>
              <p:cNvSpPr/>
              <p:nvPr/>
            </p:nvSpPr>
            <p:spPr bwMode="auto">
              <a:xfrm rot="356928">
                <a:off x="1451974" y="4215162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2" name="Freeform 18">
                <a:extLst>
                  <a:ext uri="{FF2B5EF4-FFF2-40B4-BE49-F238E27FC236}">
                    <a16:creationId xmlns:a16="http://schemas.microsoft.com/office/drawing/2014/main" id="{4EB6219A-D27F-4840-A491-D3F9AFB07C97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97626" flipV="1">
                <a:off x="1428940" y="4080105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3" name="Freeform 31">
                <a:extLst>
                  <a:ext uri="{FF2B5EF4-FFF2-40B4-BE49-F238E27FC236}">
                    <a16:creationId xmlns:a16="http://schemas.microsoft.com/office/drawing/2014/main" id="{F7412034-CCD7-6545-A7E2-A83DAC00C89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623913" flipH="1" flipV="1">
                <a:off x="4056037" y="2163971"/>
                <a:ext cx="1066075" cy="218711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4" name="Freeform 40">
                <a:extLst>
                  <a:ext uri="{FF2B5EF4-FFF2-40B4-BE49-F238E27FC236}">
                    <a16:creationId xmlns:a16="http://schemas.microsoft.com/office/drawing/2014/main" id="{DB14BEA8-9F8A-F640-8A0D-E0836C3C4CB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845766" y="2840626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5" name="Oval 11">
                <a:extLst>
                  <a:ext uri="{FF2B5EF4-FFF2-40B4-BE49-F238E27FC236}">
                    <a16:creationId xmlns:a16="http://schemas.microsoft.com/office/drawing/2014/main" id="{764B4853-85E6-B944-82DE-180D4130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253" y="2526517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86" name="Oval 12">
                <a:extLst>
                  <a:ext uri="{FF2B5EF4-FFF2-40B4-BE49-F238E27FC236}">
                    <a16:creationId xmlns:a16="http://schemas.microsoft.com/office/drawing/2014/main" id="{08C18997-1FF7-F64C-A9EB-1B9882C67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4650" y="419956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3920497-F1EF-8746-9678-9EDF9C3F1825}"/>
                  </a:ext>
                </a:extLst>
              </p:cNvPr>
              <p:cNvSpPr/>
              <p:nvPr/>
            </p:nvSpPr>
            <p:spPr>
              <a:xfrm>
                <a:off x="4486637" y="151804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94B47BC-90E2-5546-BD90-0166FB398A70}"/>
                  </a:ext>
                </a:extLst>
              </p:cNvPr>
              <p:cNvSpPr/>
              <p:nvPr/>
            </p:nvSpPr>
            <p:spPr>
              <a:xfrm rot="16526702">
                <a:off x="585745" y="31803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m12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B4FF59F-E1BC-064C-8897-77D93DD9BC88}"/>
                  </a:ext>
                </a:extLst>
              </p:cNvPr>
              <p:cNvSpPr/>
              <p:nvPr/>
            </p:nvSpPr>
            <p:spPr>
              <a:xfrm rot="16500826">
                <a:off x="1482368" y="3243744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dirty="0">
                    <a:latin typeface="Calibri"/>
                    <a:ea typeface="Times New Roman"/>
                    <a:cs typeface="Calibri"/>
                    <a:sym typeface="Symbol" charset="0"/>
                  </a:rPr>
                  <a:t>m21</a:t>
                </a:r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0661B4C-3DB2-D240-B189-5FF99B4B0CB5}"/>
                  </a:ext>
                </a:extLst>
              </p:cNvPr>
              <p:cNvSpPr/>
              <p:nvPr/>
            </p:nvSpPr>
            <p:spPr>
              <a:xfrm>
                <a:off x="2533982" y="4363025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m14</a:t>
                </a:r>
                <a:endParaRPr lang="en-US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8C3E085-D655-7540-B519-D5A9361A2934}"/>
                  </a:ext>
                </a:extLst>
              </p:cNvPr>
              <p:cNvSpPr/>
              <p:nvPr/>
            </p:nvSpPr>
            <p:spPr>
              <a:xfrm>
                <a:off x="2403258" y="3811627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m41</a:t>
                </a:r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39B2B06-D3E6-1847-AFAA-C703BA7336AF}"/>
                  </a:ext>
                </a:extLst>
              </p:cNvPr>
              <p:cNvSpPr/>
              <p:nvPr/>
            </p:nvSpPr>
            <p:spPr>
              <a:xfrm>
                <a:off x="2184841" y="24040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m23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9A0CABE-B975-1545-9965-2B1A21967EEB}"/>
                  </a:ext>
                </a:extLst>
              </p:cNvPr>
              <p:cNvSpPr/>
              <p:nvPr/>
            </p:nvSpPr>
            <p:spPr>
              <a:xfrm>
                <a:off x="2830692" y="1480503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Calibri"/>
                    <a:sym typeface="Symbol" charset="0"/>
                  </a:rPr>
                  <a:t>m52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0A3FFD5-6A06-104B-B4A4-60D58EA9D7EC}"/>
                  </a:ext>
                </a:extLst>
              </p:cNvPr>
              <p:cNvSpPr/>
              <p:nvPr/>
            </p:nvSpPr>
            <p:spPr>
              <a:xfrm rot="16420757">
                <a:off x="3356500" y="340292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m43</a:t>
                </a:r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12DBC45-35F0-2B4E-9451-15CEFF79807D}"/>
                  </a:ext>
                </a:extLst>
              </p:cNvPr>
              <p:cNvSpPr/>
              <p:nvPr/>
            </p:nvSpPr>
            <p:spPr>
              <a:xfrm rot="16727561">
                <a:off x="3881010" y="335308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m34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40047CD-1C35-184F-B749-C383155DDCD8}"/>
                  </a:ext>
                </a:extLst>
              </p:cNvPr>
              <p:cNvSpPr/>
              <p:nvPr/>
            </p:nvSpPr>
            <p:spPr>
              <a:xfrm rot="17298243">
                <a:off x="4289918" y="3159742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m54</a:t>
                </a:r>
                <a:endParaRPr lang="en-US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7F450D-8052-9240-B822-9E5FD2517B6A}"/>
                  </a:ext>
                </a:extLst>
              </p:cNvPr>
              <p:cNvSpPr/>
              <p:nvPr/>
            </p:nvSpPr>
            <p:spPr>
              <a:xfrm rot="18776359">
                <a:off x="4593837" y="3735726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m45</a:t>
                </a:r>
                <a:endParaRPr lang="en-US" dirty="0"/>
              </a:p>
            </p:txBody>
          </p:sp>
        </p:grpSp>
        <p:sp>
          <p:nvSpPr>
            <p:cNvPr id="55" name="Oval 30">
              <a:extLst>
                <a:ext uri="{FF2B5EF4-FFF2-40B4-BE49-F238E27FC236}">
                  <a16:creationId xmlns:a16="http://schemas.microsoft.com/office/drawing/2014/main" id="{2BB69698-C4AC-6846-A0F6-F4751FDB2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3881" y="570145"/>
              <a:ext cx="484632" cy="4846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d7</a:t>
              </a: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78526C4-D712-B54D-A5BA-D94D6A1F6820}"/>
                </a:ext>
              </a:extLst>
            </p:cNvPr>
            <p:cNvSpPr>
              <a:spLocks/>
            </p:cNvSpPr>
            <p:nvPr/>
          </p:nvSpPr>
          <p:spPr bwMode="auto">
            <a:xfrm rot="5583101">
              <a:off x="11419957" y="535240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943C160-9A78-574F-B917-9D9D0C29CBCC}"/>
                </a:ext>
              </a:extLst>
            </p:cNvPr>
            <p:cNvSpPr>
              <a:spLocks/>
            </p:cNvSpPr>
            <p:nvPr/>
          </p:nvSpPr>
          <p:spPr bwMode="auto">
            <a:xfrm rot="15934278">
              <a:off x="11411731" y="728515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7721600" cy="6604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Histories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83412" y="1087833"/>
            <a:ext cx="5231481" cy="501989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b="1" dirty="0">
                <a:latin typeface="Times New Roman" charset="0"/>
                <a:cs typeface="Times New Roman"/>
              </a:rPr>
              <a:t>History</a:t>
            </a:r>
            <a:r>
              <a:rPr lang="en-US" dirty="0">
                <a:latin typeface="Times New Roman" charset="0"/>
                <a:cs typeface="Times New Roman"/>
              </a:rPr>
              <a:t>: sequence of states </a:t>
            </a: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dirty="0">
                <a:latin typeface="Times New Roman" charset="0"/>
                <a:cs typeface="Times New Roman"/>
              </a:rPr>
              <a:t> =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⟨</a:t>
            </a:r>
            <a:r>
              <a:rPr lang="en-US" i="1" dirty="0">
                <a:latin typeface="Times New Roman" charset="0"/>
                <a:cs typeface="Times New Roman"/>
                <a:sym typeface="Symbol" charset="0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0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, </a:t>
            </a:r>
            <a:r>
              <a:rPr lang="en-US" i="1" dirty="0">
                <a:latin typeface="Times New Roman" charset="0"/>
                <a:cs typeface="Times New Roman"/>
                <a:sym typeface="Symbol" charset="0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1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, </a:t>
            </a:r>
            <a:r>
              <a:rPr lang="en-US" i="1" dirty="0">
                <a:latin typeface="Times New Roman" charset="0"/>
                <a:cs typeface="Times New Roman"/>
                <a:sym typeface="Symbol" charset="0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  <a:sym typeface="Symbol" charset="0"/>
              </a:rPr>
              <a:t>2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, …⟩</a:t>
            </a:r>
            <a:endParaRPr lang="en-US" dirty="0">
              <a:latin typeface="Times New Roman" charset="0"/>
              <a:cs typeface="Times New Roman"/>
            </a:endParaRPr>
          </a:p>
          <a:p>
            <a:pPr lvl="1">
              <a:spcBef>
                <a:spcPts val="400"/>
              </a:spcBef>
            </a:pPr>
            <a:r>
              <a:rPr lang="en-US" dirty="0">
                <a:latin typeface="Times New Roman" charset="0"/>
                <a:cs typeface="Times New Roman"/>
              </a:rPr>
              <a:t>May be finite or infinite</a:t>
            </a:r>
          </a:p>
          <a:p>
            <a:pPr>
              <a:spcBef>
                <a:spcPts val="400"/>
              </a:spcBef>
              <a:buNone/>
            </a:pPr>
            <a:r>
              <a:rPr lang="en-US" dirty="0">
                <a:latin typeface="Times New Roman" charset="0"/>
                <a:cs typeface="Times New Roman"/>
              </a:rPr>
              <a:t>		</a:t>
            </a:r>
            <a:r>
              <a:rPr lang="en-US" i="1" dirty="0">
                <a:latin typeface="Times New Roman" charset="0"/>
                <a:cs typeface="Times New Roman"/>
              </a:rPr>
              <a:t>   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 charset="0"/>
                <a:cs typeface="Times New Roman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is-I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en-US" dirty="0">
                <a:latin typeface="Calibri" charset="0"/>
                <a:cs typeface="Times New Roman"/>
              </a:rPr>
              <a:t>d3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en-US" dirty="0">
                <a:latin typeface="Calibri" charset="0"/>
                <a:cs typeface="Times New Roman"/>
              </a:rPr>
              <a:t>d4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⟩</a:t>
            </a:r>
            <a:endParaRPr lang="en-US" dirty="0">
              <a:latin typeface="Times New Roman" charset="0"/>
              <a:cs typeface="Times New Roman"/>
            </a:endParaRPr>
          </a:p>
          <a:p>
            <a:pPr>
              <a:spcBef>
                <a:spcPts val="400"/>
              </a:spcBef>
              <a:buNone/>
            </a:pPr>
            <a:r>
              <a:rPr lang="en-US" i="1" dirty="0">
                <a:latin typeface="Times New Roman" charset="0"/>
                <a:cs typeface="Times New Roman"/>
              </a:rPr>
              <a:t>		    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⟨</a:t>
            </a:r>
            <a:r>
              <a:rPr lang="en-US" dirty="0">
                <a:latin typeface="Calibri" charset="0"/>
                <a:cs typeface="Times New Roman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is-I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en-US" dirty="0">
                <a:latin typeface="Calibri" charset="0"/>
                <a:cs typeface="Times New Roman"/>
              </a:rPr>
              <a:t>d1</a:t>
            </a:r>
            <a:r>
              <a:rPr lang="en-US" dirty="0">
                <a:latin typeface="Times New Roman" charset="0"/>
                <a:cs typeface="Times New Roman"/>
              </a:rPr>
              <a:t>, </a:t>
            </a:r>
            <a:r>
              <a:rPr lang="is-IS" dirty="0">
                <a:latin typeface="Calibri" charset="0"/>
                <a:cs typeface="Times New Roman"/>
              </a:rPr>
              <a:t>d2</a:t>
            </a:r>
            <a:r>
              <a:rPr lang="en-US" dirty="0">
                <a:latin typeface="Times New Roman" charset="0"/>
                <a:cs typeface="Times New Roman"/>
              </a:rPr>
              <a:t>, …</a:t>
            </a:r>
            <a:r>
              <a:rPr lang="en-US" dirty="0">
                <a:latin typeface="Times New Roman" charset="0"/>
                <a:cs typeface="Times New Roman"/>
                <a:sym typeface="Symbol" charset="0"/>
              </a:rPr>
              <a:t>⟩</a:t>
            </a:r>
            <a:br>
              <a:rPr lang="en-US" baseline="-25000" dirty="0">
                <a:latin typeface="Times New Roman" charset="0"/>
                <a:cs typeface="Times New Roman"/>
                <a:sym typeface="Symbol" charset="0"/>
              </a:rPr>
            </a:br>
            <a:endParaRPr lang="en-US" baseline="-25000" dirty="0">
              <a:latin typeface="Times New Roman" charset="0"/>
              <a:cs typeface="Times New Roman"/>
            </a:endParaRPr>
          </a:p>
          <a:p>
            <a:pPr>
              <a:spcBef>
                <a:spcPts val="400"/>
              </a:spcBef>
            </a:pPr>
            <a:r>
              <a:rPr lang="en-US" dirty="0">
                <a:latin typeface="Times New Roman" charset="0"/>
                <a:cs typeface="Times New Roman"/>
              </a:rPr>
              <a:t>Let </a:t>
            </a:r>
            <a:r>
              <a:rPr lang="en-US" i="1" dirty="0">
                <a:latin typeface="Times New Roman" charset="0"/>
                <a:cs typeface="Times New Roman"/>
              </a:rPr>
              <a:t>H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i="1" dirty="0">
                <a:latin typeface="Times New Roman" charset="0"/>
                <a:cs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) = set of all possible histories if</a:t>
            </a:r>
            <a:br>
              <a:rPr lang="en-US" dirty="0">
                <a:latin typeface="Times New Roman" charset="0"/>
                <a:cs typeface="Times New Roman"/>
              </a:rPr>
            </a:br>
            <a:r>
              <a:rPr lang="en-US" dirty="0">
                <a:latin typeface="Times New Roman" charset="0"/>
                <a:cs typeface="Times New Roman"/>
              </a:rPr>
              <a:t>we start at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 and follow π</a:t>
            </a:r>
          </a:p>
          <a:p>
            <a:pPr lvl="1">
              <a:spcBef>
                <a:spcPts val="400"/>
              </a:spcBef>
            </a:pPr>
            <a:r>
              <a:rPr lang="en-US" dirty="0">
                <a:latin typeface="Times New Roman" charset="0"/>
                <a:cs typeface="Times New Roman"/>
              </a:rPr>
              <a:t>Stop if we reach a state </a:t>
            </a:r>
            <a:r>
              <a:rPr lang="en-US" i="1" dirty="0">
                <a:latin typeface="Times New Roman" charset="0"/>
                <a:cs typeface="Times New Roman"/>
              </a:rPr>
              <a:t>s′</a:t>
            </a:r>
            <a:r>
              <a:rPr lang="en-US" dirty="0">
                <a:latin typeface="Times New Roman" charset="0"/>
                <a:cs typeface="Times New Roman"/>
              </a:rPr>
              <a:t> such that</a:t>
            </a:r>
            <a:br>
              <a:rPr lang="en-US" dirty="0">
                <a:latin typeface="Times New Roman" charset="0"/>
                <a:cs typeface="Times New Roman"/>
              </a:rPr>
            </a:br>
            <a:r>
              <a:rPr lang="en-US" i="1" dirty="0">
                <a:latin typeface="Times New Roman" charset="0"/>
                <a:cs typeface="Times New Roman"/>
              </a:rPr>
              <a:t>s′</a:t>
            </a:r>
            <a:r>
              <a:rPr lang="en-US" dirty="0">
                <a:latin typeface="Times New Roman" charset="0"/>
                <a:cs typeface="Times New Roman"/>
              </a:rPr>
              <a:t> ∉ Dom(π)  or </a:t>
            </a:r>
            <a:r>
              <a:rPr lang="en-US" i="1" dirty="0">
                <a:latin typeface="Times New Roman" charset="0"/>
                <a:cs typeface="Times New Roman"/>
              </a:rPr>
              <a:t>s′</a:t>
            </a:r>
            <a:r>
              <a:rPr lang="en-US" dirty="0">
                <a:latin typeface="Times New Roman" charset="0"/>
                <a:cs typeface="Times New Roman"/>
              </a:rPr>
              <a:t> ∈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br>
              <a:rPr lang="en-US" i="1" baseline="-25000" dirty="0">
                <a:latin typeface="Times New Roman" charset="0"/>
                <a:cs typeface="Times New Roman"/>
              </a:rPr>
            </a:br>
            <a:endParaRPr lang="en-US" i="1" baseline="-25000" dirty="0">
              <a:latin typeface="Times New Roman" charset="0"/>
              <a:cs typeface="Times New Roman"/>
            </a:endParaRPr>
          </a:p>
          <a:p>
            <a:pPr>
              <a:spcBef>
                <a:spcPts val="400"/>
              </a:spcBef>
              <a:tabLst>
                <a:tab pos="3311525" algn="l"/>
              </a:tabLst>
            </a:pPr>
            <a:r>
              <a:rPr lang="en-US" dirty="0">
                <a:latin typeface="Times New Roman" charset="0"/>
                <a:cs typeface="Times New Roman"/>
              </a:rPr>
              <a:t>If </a:t>
            </a:r>
            <a:r>
              <a:rPr lang="el-GR" i="1" dirty="0">
                <a:latin typeface="Times New Roman" charset="0"/>
                <a:cs typeface="Times New Roman"/>
              </a:rPr>
              <a:t>σ</a:t>
            </a:r>
            <a:r>
              <a:rPr lang="en-US" i="1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H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cs typeface="Times New Roman"/>
              </a:rPr>
              <a:t>)</a:t>
            </a:r>
            <a:r>
              <a:rPr lang="en-US" i="1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 then </a:t>
            </a:r>
          </a:p>
          <a:p>
            <a:pPr lvl="1">
              <a:spcBef>
                <a:spcPts val="400"/>
              </a:spcBef>
              <a:tabLst>
                <a:tab pos="3311525" algn="l"/>
              </a:tabLst>
            </a:pP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l-GR" i="1" dirty="0">
                <a:latin typeface="Times New Roman" charset="0"/>
                <a:ea typeface="Times New Roman"/>
              </a:rPr>
              <a:t>σ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π) =  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    </a:t>
            </a:r>
            <a:r>
              <a:rPr lang="en-US" dirty="0" err="1">
                <a:latin typeface="Times New Roman" charset="0"/>
                <a:ea typeface="Times New Roman"/>
                <a:sym typeface="Symbol" charset="0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  <a:sym typeface="Symbol" charset="0"/>
              </a:rPr>
              <a:t>i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+1 </a:t>
            </a:r>
            <a:r>
              <a:rPr lang="en-US" i="1" dirty="0">
                <a:latin typeface="Times New Roman" charset="0"/>
                <a:ea typeface="Times New Roman"/>
                <a:sym typeface="Symbol" charset="0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 err="1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i="1" baseline="-25000" dirty="0" err="1">
                <a:latin typeface="Times New Roman" charset="0"/>
                <a:ea typeface="Times New Roman"/>
                <a:sym typeface="Symbol" charset="0"/>
              </a:rPr>
              <a:t>i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(</a:t>
            </a:r>
            <a:r>
              <a:rPr lang="en-US" i="1" dirty="0" err="1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i="1" baseline="-25000" dirty="0" err="1">
                <a:latin typeface="Times New Roman" charset="0"/>
                <a:ea typeface="Times New Roman"/>
                <a:sym typeface="Symbol" charset="0"/>
              </a:rPr>
              <a:t>i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))</a:t>
            </a:r>
            <a:endParaRPr lang="en-US" sz="1700" dirty="0">
              <a:latin typeface="Times New Roman" charset="0"/>
              <a:ea typeface="Times New Roman"/>
              <a:sym typeface="Symbol" charset="0"/>
            </a:endParaRPr>
          </a:p>
          <a:p>
            <a:pPr marL="341313" lvl="1" indent="0">
              <a:lnSpc>
                <a:spcPts val="1100"/>
              </a:lnSpc>
              <a:spcBef>
                <a:spcPts val="0"/>
              </a:spcBef>
              <a:buNone/>
              <a:tabLst>
                <a:tab pos="3311525" algn="l"/>
              </a:tabLst>
            </a:pPr>
            <a:r>
              <a:rPr lang="en-US" sz="1600" dirty="0">
                <a:latin typeface="Times New Roman" charset="0"/>
                <a:ea typeface="Times New Roman"/>
                <a:sym typeface="Symbol" charset="0"/>
              </a:rPr>
              <a:t>                              </a:t>
            </a:r>
            <a:r>
              <a:rPr lang="en-US" sz="1600" i="1" dirty="0" err="1">
                <a:latin typeface="Times New Roman" charset="0"/>
                <a:ea typeface="Times New Roman"/>
                <a:sym typeface="Symbol" charset="0"/>
              </a:rPr>
              <a:t>s</a:t>
            </a:r>
            <a:r>
              <a:rPr lang="en-US" sz="1600" i="1" baseline="-25000" dirty="0" err="1">
                <a:latin typeface="Times New Roman" charset="0"/>
                <a:ea typeface="Times New Roman"/>
                <a:sym typeface="Symbol" charset="0"/>
              </a:rPr>
              <a:t>i</a:t>
            </a:r>
            <a:r>
              <a:rPr lang="en-US" sz="1600" i="1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,s</a:t>
            </a:r>
            <a:r>
              <a:rPr lang="en-US" sz="1600" i="1" baseline="-25000" dirty="0">
                <a:latin typeface="Times New Roman" charset="0"/>
                <a:ea typeface="Times New Roman"/>
                <a:sym typeface="Symbol" charset="0"/>
              </a:rPr>
              <a:t>i</a:t>
            </a:r>
            <a:r>
              <a:rPr lang="en-US" sz="1600" baseline="-25000" dirty="0">
                <a:latin typeface="Times New Roman" charset="0"/>
                <a:ea typeface="Times New Roman"/>
                <a:sym typeface="Symbol" charset="0"/>
              </a:rPr>
              <a:t>+1</a:t>
            </a:r>
            <a:r>
              <a:rPr lang="en-US" sz="1400" dirty="0">
                <a:latin typeface="Times New Roman" charset="0"/>
                <a:ea typeface="Times New Roman"/>
                <a:sym typeface="Symbol" charset="0"/>
              </a:rPr>
              <a:t>∈</a:t>
            </a:r>
            <a:r>
              <a:rPr lang="en-US" sz="1600" i="1" dirty="0">
                <a:latin typeface="Times New Roman" charset="0"/>
                <a:ea typeface="Times New Roman"/>
                <a:sym typeface="Symbol" charset="0"/>
              </a:rPr>
              <a:t>σ</a:t>
            </a:r>
            <a:endParaRPr lang="en-US" sz="1600" dirty="0">
              <a:latin typeface="Times New Roman" charset="0"/>
              <a:ea typeface="Times New Roman"/>
              <a:sym typeface="Symbol" charset="0"/>
            </a:endParaRPr>
          </a:p>
          <a:p>
            <a:pPr lvl="1">
              <a:spcBef>
                <a:spcPts val="400"/>
              </a:spcBef>
            </a:pP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Product of the probabilities of the state transitions</a:t>
            </a:r>
            <a:endParaRPr lang="en-US" i="1" baseline="-25000" dirty="0">
              <a:latin typeface="Times New Roman" charset="0"/>
              <a:ea typeface="Times New Roman"/>
              <a:sym typeface="Symbol" charset="0"/>
            </a:endParaRPr>
          </a:p>
          <a:p>
            <a:pPr>
              <a:spcBef>
                <a:spcPts val="400"/>
              </a:spcBef>
            </a:pPr>
            <a:r>
              <a:rPr lang="en-US" dirty="0"/>
              <a:t>∑</a:t>
            </a:r>
            <a:r>
              <a:rPr lang="el-GR" i="1" baseline="-25000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lang="en-US" i="1" baseline="-25000" dirty="0">
                <a:latin typeface="Times New Roman" charset="0"/>
                <a:cs typeface="Times New Roman"/>
              </a:rPr>
              <a:t>H</a:t>
            </a:r>
            <a:r>
              <a:rPr lang="en-US" baseline="-25000" dirty="0">
                <a:latin typeface="Times New Roman" charset="0"/>
                <a:cs typeface="Times New Roman"/>
              </a:rPr>
              <a:t>(</a:t>
            </a:r>
            <a:r>
              <a:rPr lang="en-US" i="1" baseline="-25000" dirty="0">
                <a:latin typeface="Times New Roman" charset="0"/>
                <a:cs typeface="Times New Roman"/>
              </a:rPr>
              <a:t>s,</a:t>
            </a:r>
            <a:r>
              <a:rPr lang="en-US" baseline="-25000" dirty="0">
                <a:latin typeface="Times New Roman" charset="0"/>
                <a:cs typeface="Times New Roman"/>
              </a:rPr>
              <a:t>π)</a:t>
            </a:r>
            <a:r>
              <a:rPr lang="en-US" baseline="-25000" dirty="0"/>
              <a:t> </a:t>
            </a:r>
            <a:r>
              <a:rPr lang="en-US" dirty="0" err="1">
                <a:latin typeface="Times New Roman" charset="0"/>
                <a:ea typeface="Times New Roman"/>
              </a:rPr>
              <a:t>Pr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(</a:t>
            </a:r>
            <a:r>
              <a:rPr lang="el-GR" i="1" dirty="0">
                <a:latin typeface="Times New Roman" charset="0"/>
                <a:ea typeface="Times New Roman"/>
              </a:rPr>
              <a:t>σ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|</a:t>
            </a:r>
            <a:r>
              <a:rPr lang="en-US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π) = </a:t>
            </a:r>
            <a:r>
              <a:rPr lang="en-US" dirty="0">
                <a:latin typeface="Times New Roman" charset="0"/>
                <a:ea typeface="Times New Roman"/>
                <a:sym typeface="Symbol" charset="0"/>
              </a:rPr>
              <a:t>1</a:t>
            </a:r>
            <a:br>
              <a:rPr lang="en-US" baseline="-25000" dirty="0">
                <a:latin typeface="Times New Roman" charset="0"/>
                <a:ea typeface="Times New Roman"/>
                <a:sym typeface="Symbol" charset="0"/>
              </a:rPr>
            </a:br>
            <a:endParaRPr lang="en-US" baseline="-25000" dirty="0">
              <a:latin typeface="Times New Roman" charset="0"/>
              <a:ea typeface="Times New Roman"/>
              <a:sym typeface="Symbol" charset="0"/>
            </a:endParaRPr>
          </a:p>
          <a:p>
            <a:pPr lvl="1">
              <a:spcBef>
                <a:spcPts val="400"/>
              </a:spcBef>
            </a:pPr>
            <a:endParaRPr lang="en-US" dirty="0">
              <a:latin typeface="Times New Roman" charset="0"/>
              <a:cs typeface="Times New Roman"/>
            </a:endParaRPr>
          </a:p>
        </p:txBody>
      </p:sp>
      <p:sp>
        <p:nvSpPr>
          <p:cNvPr id="185" name="Rectangle 3">
            <a:extLst>
              <a:ext uri="{FF2B5EF4-FFF2-40B4-BE49-F238E27FC236}">
                <a16:creationId xmlns:a16="http://schemas.microsoft.com/office/drawing/2014/main" id="{5B21309E-0685-7445-901E-09DC6C0E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347" y="4350425"/>
            <a:ext cx="5371944" cy="2235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</a:pP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 </a:t>
            </a:r>
            <a:r>
              <a:rPr lang="en-US" dirty="0">
                <a:latin typeface="Times New Roman" charset="0"/>
                <a:cs typeface="Times New Roman"/>
              </a:rPr>
              <a:t>=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(d1,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m12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d2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m23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(d3,</a:t>
            </a:r>
            <a:r>
              <a:rPr lang="ru-RU" dirty="0">
                <a:solidFill>
                  <a:srgbClr val="0091E9"/>
                </a:solidFill>
                <a:latin typeface="Calibri"/>
                <a:cs typeface="Times New Roman"/>
              </a:rPr>
              <a:t>m34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</a:t>
            </a:r>
            <a:r>
              <a:rPr lang="en-US" kern="0" dirty="0">
                <a:solidFill>
                  <a:srgbClr val="C800C8"/>
                </a:solidFill>
                <a:latin typeface="Calibri"/>
                <a:cs typeface="Times New Roman"/>
              </a:rPr>
              <a:t>(d5,m56)</a:t>
            </a:r>
            <a:r>
              <a:rPr lang="en-US" dirty="0">
                <a:latin typeface="Times New Roman" charset="0"/>
                <a:cs typeface="Times New Roman"/>
              </a:rPr>
              <a:t>}</a:t>
            </a:r>
          </a:p>
          <a:p>
            <a:pPr>
              <a:spcBef>
                <a:spcPts val="400"/>
              </a:spcBef>
            </a:pPr>
            <a:r>
              <a:rPr lang="en-US" i="1" kern="0" dirty="0">
                <a:latin typeface="Times New Roman" charset="0"/>
                <a:cs typeface="Times New Roman"/>
              </a:rPr>
              <a:t>H</a:t>
            </a:r>
            <a:r>
              <a:rPr lang="en-US" kern="0" dirty="0">
                <a:latin typeface="Times New Roman" charset="0"/>
                <a:cs typeface="Times New Roman"/>
              </a:rPr>
              <a:t>(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i="1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</a:t>
            </a:r>
            <a:r>
              <a:rPr lang="en-US" kern="0" baseline="-25000" dirty="0">
                <a:latin typeface="Times New Roman" charset="0"/>
                <a:cs typeface="Times New Roman"/>
              </a:rPr>
              <a:t>3</a:t>
            </a:r>
            <a:r>
              <a:rPr lang="en-US" kern="0" dirty="0">
                <a:latin typeface="Times New Roman" charset="0"/>
                <a:cs typeface="Times New Roman"/>
              </a:rPr>
              <a:t>) = {</a:t>
            </a:r>
            <a:r>
              <a:rPr lang="en-US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1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2</a:t>
            </a:r>
            <a:r>
              <a:rPr lang="en-US" kern="0" dirty="0">
                <a:latin typeface="Times New Roman" charset="0"/>
                <a:cs typeface="Times New Roman"/>
              </a:rPr>
              <a:t>}, where:</a:t>
            </a:r>
          </a:p>
          <a:p>
            <a:pPr marL="684213" lvl="1" indent="-342900">
              <a:spcBef>
                <a:spcPts val="400"/>
              </a:spcBef>
            </a:pPr>
            <a:r>
              <a:rPr lang="en-US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1</a:t>
            </a:r>
            <a:r>
              <a:rPr lang="en-US" kern="0" dirty="0">
                <a:latin typeface="Times New Roman" charset="0"/>
                <a:cs typeface="Times New Roman"/>
              </a:rPr>
              <a:t> = ⟨</a:t>
            </a:r>
            <a:r>
              <a:rPr lang="en-US" kern="0" dirty="0">
                <a:latin typeface="Calibri" panose="020F0502020204030204" pitchFamily="34" charset="0"/>
                <a:cs typeface="Times New Roman"/>
              </a:rPr>
              <a:t>d1,d2,d3,d4</a:t>
            </a:r>
            <a:r>
              <a:rPr lang="en-US" kern="0" dirty="0">
                <a:latin typeface="Times New Roman" charset="0"/>
                <a:cs typeface="Times New Roman"/>
              </a:rPr>
              <a:t>⟩</a:t>
            </a:r>
          </a:p>
          <a:p>
            <a:pPr marL="684213" lvl="1" indent="-342900">
              <a:spcBef>
                <a:spcPts val="400"/>
              </a:spcBef>
            </a:pPr>
            <a:r>
              <a:rPr lang="en-US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2</a:t>
            </a:r>
            <a:r>
              <a:rPr lang="en-US" kern="0" dirty="0">
                <a:latin typeface="Times New Roman" charset="0"/>
                <a:cs typeface="Times New Roman"/>
              </a:rPr>
              <a:t> = ⟨</a:t>
            </a:r>
            <a:r>
              <a:rPr lang="en-US" kern="0" dirty="0">
                <a:latin typeface="Calibri" panose="020F0502020204030204" pitchFamily="34" charset="0"/>
                <a:cs typeface="Times New Roman"/>
              </a:rPr>
              <a:t>d1,d2,d5,d6</a:t>
            </a:r>
            <a:r>
              <a:rPr lang="en-US" kern="0" dirty="0">
                <a:latin typeface="Times New Roman" charset="0"/>
                <a:cs typeface="Times New Roman"/>
              </a:rPr>
              <a:t>⟩</a:t>
            </a:r>
            <a:endParaRPr lang="en-US" dirty="0">
              <a:latin typeface="Times New Roman" charset="0"/>
              <a:cs typeface="Times New Roman"/>
            </a:endParaRPr>
          </a:p>
          <a:p>
            <a:pPr marL="342900" indent="-342900">
              <a:spcBef>
                <a:spcPts val="400"/>
              </a:spcBef>
            </a:pP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1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</a:t>
            </a:r>
            <a:r>
              <a:rPr lang="en-US" dirty="0">
                <a:latin typeface="Times New Roman" charset="0"/>
                <a:cs typeface="Times New Roman"/>
              </a:rPr>
              <a:t>) = 1×0.8×1 = 0.8</a:t>
            </a:r>
            <a:endParaRPr lang="en-US" kern="0" dirty="0">
              <a:latin typeface="Times New Roman" charset="0"/>
              <a:cs typeface="Times New Roman"/>
            </a:endParaRPr>
          </a:p>
          <a:p>
            <a:pPr marL="342900" indent="-342900">
              <a:spcBef>
                <a:spcPts val="400"/>
              </a:spcBef>
            </a:pP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2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</a:t>
            </a:r>
            <a:r>
              <a:rPr lang="en-US" dirty="0">
                <a:latin typeface="Times New Roman" charset="0"/>
                <a:cs typeface="Times New Roman"/>
              </a:rPr>
              <a:t>) = 1×0.2×1 = 0.2</a:t>
            </a:r>
            <a:endParaRPr lang="en-US" kern="0" baseline="-25000" dirty="0">
              <a:latin typeface="Times New Roman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095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3">
            <a:extLst>
              <a:ext uri="{FF2B5EF4-FFF2-40B4-BE49-F238E27FC236}">
                <a16:creationId xmlns:a16="http://schemas.microsoft.com/office/drawing/2014/main" id="{5AD196AC-F45B-6A49-BCFB-D6775D268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90" y="4102833"/>
            <a:ext cx="8916594" cy="2370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</a:pP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 </a:t>
            </a:r>
            <a:r>
              <a:rPr lang="en-US" dirty="0">
                <a:latin typeface="Times New Roman" charset="0"/>
                <a:cs typeface="Times New Roman"/>
              </a:rPr>
              <a:t>=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(d1,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m12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d2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m23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(d3,</a:t>
            </a:r>
            <a:r>
              <a:rPr lang="ru-RU" dirty="0">
                <a:solidFill>
                  <a:srgbClr val="0091E9"/>
                </a:solidFill>
                <a:latin typeface="Calibri"/>
                <a:cs typeface="Times New Roman"/>
              </a:rPr>
              <a:t>m34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</a:t>
            </a:r>
            <a:r>
              <a:rPr lang="en-US" kern="0" dirty="0">
                <a:solidFill>
                  <a:srgbClr val="C800C8"/>
                </a:solidFill>
                <a:latin typeface="Calibri"/>
                <a:cs typeface="Times New Roman"/>
              </a:rPr>
              <a:t>(d5,m56)</a:t>
            </a:r>
            <a:r>
              <a:rPr lang="en-US" dirty="0">
                <a:latin typeface="Times New Roman" charset="0"/>
                <a:cs typeface="Times New Roman"/>
              </a:rPr>
              <a:t>}</a:t>
            </a:r>
            <a:br>
              <a:rPr lang="en-US" baseline="-25000" dirty="0">
                <a:latin typeface="Times New Roman" charset="0"/>
                <a:cs typeface="Times New Roman"/>
              </a:rPr>
            </a:br>
            <a:endParaRPr lang="en-US" baseline="-25000" dirty="0">
              <a:latin typeface="Times New Roman" charset="0"/>
              <a:cs typeface="Times New Roman"/>
            </a:endParaRPr>
          </a:p>
          <a:p>
            <a:pPr>
              <a:spcBef>
                <a:spcPts val="400"/>
              </a:spcBef>
            </a:pPr>
            <a:r>
              <a:rPr lang="en-US" kern="0" dirty="0">
                <a:latin typeface="Times New Roman" charset="0"/>
                <a:cs typeface="Times New Roman"/>
              </a:rPr>
              <a:t>Two possible histories:</a:t>
            </a:r>
          </a:p>
          <a:p>
            <a:pPr lvl="1">
              <a:spcBef>
                <a:spcPts val="400"/>
              </a:spcBef>
              <a:tabLst>
                <a:tab pos="4675188" algn="l"/>
              </a:tabLst>
            </a:pPr>
            <a:r>
              <a:rPr lang="en-US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1</a:t>
            </a:r>
            <a:r>
              <a:rPr lang="en-US" kern="0" dirty="0">
                <a:latin typeface="Times New Roman" charset="0"/>
                <a:cs typeface="Times New Roman"/>
              </a:rPr>
              <a:t> = ⟨</a:t>
            </a:r>
            <a:r>
              <a:rPr lang="en-US" kern="0" dirty="0">
                <a:latin typeface="Calibri" panose="020F0502020204030204" pitchFamily="34" charset="0"/>
                <a:cs typeface="Times New Roman"/>
              </a:rPr>
              <a:t>d1,d2,d3,d4</a:t>
            </a:r>
            <a:r>
              <a:rPr lang="en-US" kern="0" dirty="0">
                <a:latin typeface="Times New Roman" charset="0"/>
                <a:cs typeface="Times New Roman"/>
              </a:rPr>
              <a:t>⟩ ends at a goal state;	</a:t>
            </a: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1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</a:t>
            </a:r>
            <a:r>
              <a:rPr lang="en-US" dirty="0">
                <a:latin typeface="Times New Roman" charset="0"/>
                <a:cs typeface="Times New Roman"/>
              </a:rPr>
              <a:t>) = 1×0.8×1 = 0.8</a:t>
            </a:r>
            <a:endParaRPr lang="en-US" kern="0" dirty="0">
              <a:latin typeface="Times New Roman" charset="0"/>
              <a:cs typeface="Times New Roman"/>
            </a:endParaRPr>
          </a:p>
          <a:p>
            <a:pPr lvl="1">
              <a:spcBef>
                <a:spcPts val="400"/>
              </a:spcBef>
              <a:tabLst>
                <a:tab pos="4675188" algn="l"/>
              </a:tabLst>
            </a:pPr>
            <a:r>
              <a:rPr lang="en-US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2</a:t>
            </a:r>
            <a:r>
              <a:rPr lang="en-US" kern="0" dirty="0">
                <a:latin typeface="Times New Roman" charset="0"/>
                <a:cs typeface="Times New Roman"/>
              </a:rPr>
              <a:t> = ⟨</a:t>
            </a:r>
            <a:r>
              <a:rPr lang="en-US" kern="0" dirty="0">
                <a:latin typeface="Calibri" panose="020F0502020204030204" pitchFamily="34" charset="0"/>
                <a:cs typeface="Times New Roman"/>
              </a:rPr>
              <a:t>d1,d2,d5,d6</a:t>
            </a:r>
            <a:r>
              <a:rPr lang="en-US" kern="0" dirty="0">
                <a:latin typeface="Times New Roman" charset="0"/>
                <a:cs typeface="Times New Roman"/>
              </a:rPr>
              <a:t>⟩ doesn’t;	</a:t>
            </a: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2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</a:t>
            </a:r>
            <a:r>
              <a:rPr lang="en-US" dirty="0">
                <a:latin typeface="Times New Roman" charset="0"/>
                <a:cs typeface="Times New Roman"/>
              </a:rPr>
              <a:t>) = 1×0.2×1 = 0.2</a:t>
            </a:r>
            <a:br>
              <a:rPr lang="en-US" baseline="-25000" dirty="0">
                <a:latin typeface="Times New Roman" charset="0"/>
                <a:cs typeface="Times New Roman"/>
              </a:rPr>
            </a:br>
            <a:endParaRPr lang="en-US" baseline="-25000" dirty="0">
              <a:latin typeface="Times New Roman" charset="0"/>
              <a:cs typeface="Times New Roman"/>
            </a:endParaRPr>
          </a:p>
          <a:p>
            <a:pPr>
              <a:spcBef>
                <a:spcPts val="400"/>
              </a:spcBef>
              <a:tabLst>
                <a:tab pos="4675188" algn="l"/>
              </a:tabLst>
            </a:pP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1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3</a:t>
            </a:r>
            <a:r>
              <a:rPr lang="en-US" dirty="0">
                <a:latin typeface="Times New Roman" charset="0"/>
                <a:cs typeface="Times New Roman"/>
              </a:rPr>
              <a:t>) = 0.8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7DB4EF-294E-D243-B339-C76221475CE7}"/>
              </a:ext>
            </a:extLst>
          </p:cNvPr>
          <p:cNvGrpSpPr>
            <a:grpSpLocks noChangeAspect="1"/>
          </p:cNvGrpSpPr>
          <p:nvPr/>
        </p:nvGrpSpPr>
        <p:grpSpPr>
          <a:xfrm>
            <a:off x="6448398" y="348715"/>
            <a:ext cx="5270129" cy="3601119"/>
            <a:chOff x="6282821" y="77779"/>
            <a:chExt cx="5855692" cy="4001240"/>
          </a:xfrm>
        </p:grpSpPr>
        <p:sp>
          <p:nvSpPr>
            <p:cNvPr id="53" name="Oval 30">
              <a:extLst>
                <a:ext uri="{FF2B5EF4-FFF2-40B4-BE49-F238E27FC236}">
                  <a16:creationId xmlns:a16="http://schemas.microsoft.com/office/drawing/2014/main" id="{A06F51D1-EC28-CF4B-BD5D-06771CE25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4252" y="77779"/>
              <a:ext cx="484632" cy="484632"/>
            </a:xfrm>
            <a:prstGeom prst="ellipse">
              <a:avLst/>
            </a:prstGeom>
            <a:noFill/>
            <a:ln w="9525">
              <a:solidFill>
                <a:srgbClr val="8001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rgbClr val="800080"/>
                  </a:solidFill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4BE1CF8-F3E2-8F49-9CDA-31B392E851FD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11162051" y="195273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>
              <a:solidFill>
                <a:srgbClr val="8001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800080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06ABB21-F256-5B44-8BB1-5AF8647588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82821" y="206427"/>
              <a:ext cx="5277807" cy="3872592"/>
              <a:chOff x="319797" y="1480503"/>
              <a:chExt cx="4802315" cy="3523700"/>
            </a:xfrm>
          </p:grpSpPr>
          <p:sp>
            <p:nvSpPr>
              <p:cNvPr id="92" name="Freeform 31">
                <a:extLst>
                  <a:ext uri="{FF2B5EF4-FFF2-40B4-BE49-F238E27FC236}">
                    <a16:creationId xmlns:a16="http://schemas.microsoft.com/office/drawing/2014/main" id="{B341E6CA-6426-AE40-A463-64204DE3CA59}"/>
                  </a:ext>
                </a:extLst>
              </p:cNvPr>
              <p:cNvSpPr>
                <a:spLocks/>
              </p:cNvSpPr>
              <p:nvPr/>
            </p:nvSpPr>
            <p:spPr bwMode="auto">
              <a:xfrm rot="4200000" flipH="1" flipV="1">
                <a:off x="2510252" y="617061"/>
                <a:ext cx="776291" cy="2966339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4" name="Freeform 31">
                <a:extLst>
                  <a:ext uri="{FF2B5EF4-FFF2-40B4-BE49-F238E27FC236}">
                    <a16:creationId xmlns:a16="http://schemas.microsoft.com/office/drawing/2014/main" id="{B9FA21CB-6C46-5144-82DE-B70D5A7188B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49090" flipH="1" flipV="1">
                <a:off x="4148184" y="2190483"/>
                <a:ext cx="660198" cy="212627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7EB6108-6E23-864B-916F-E8959FEA8B1D}"/>
                  </a:ext>
                </a:extLst>
              </p:cNvPr>
              <p:cNvSpPr/>
              <p:nvPr/>
            </p:nvSpPr>
            <p:spPr>
              <a:xfrm>
                <a:off x="4066674" y="2252723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DDAE9DC-4A4E-AB46-A217-03D518BF3B6E}"/>
                  </a:ext>
                </a:extLst>
              </p:cNvPr>
              <p:cNvSpPr/>
              <p:nvPr/>
            </p:nvSpPr>
            <p:spPr>
              <a:xfrm>
                <a:off x="4441353" y="4403587"/>
                <a:ext cx="168088" cy="336058"/>
              </a:xfrm>
              <a:prstGeom prst="rect">
                <a:avLst/>
              </a:prstGeom>
              <a:noFill/>
            </p:spPr>
            <p:txBody>
              <a:bodyPr wrap="none" lIns="91440" tIns="0" rIns="91440" bIns="9144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AB89850-ABCD-8446-966D-CA512F714311}"/>
                  </a:ext>
                </a:extLst>
              </p:cNvPr>
              <p:cNvSpPr/>
              <p:nvPr/>
            </p:nvSpPr>
            <p:spPr>
              <a:xfrm>
                <a:off x="1149001" y="450676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dirty="0"/>
              </a:p>
            </p:txBody>
          </p:sp>
          <p:sp>
            <p:nvSpPr>
              <p:cNvPr id="98" name="Text Box 13">
                <a:extLst>
                  <a:ext uri="{FF2B5EF4-FFF2-40B4-BE49-F238E27FC236}">
                    <a16:creationId xmlns:a16="http://schemas.microsoft.com/office/drawing/2014/main" id="{7B375FF5-62ED-8D43-98CB-491F46A76B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797" y="3940775"/>
                <a:ext cx="625570" cy="560096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7BF82D2-9EB3-364E-A147-035163F92C34}"/>
                  </a:ext>
                </a:extLst>
              </p:cNvPr>
              <p:cNvSpPr/>
              <p:nvPr/>
            </p:nvSpPr>
            <p:spPr>
              <a:xfrm>
                <a:off x="1028128" y="2019635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Text Box 11">
                <a:extLst>
                  <a:ext uri="{FF2B5EF4-FFF2-40B4-BE49-F238E27FC236}">
                    <a16:creationId xmlns:a16="http://schemas.microsoft.com/office/drawing/2014/main" id="{D3363545-CF35-4747-A1BA-9A28CAB454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6668" y="4724155"/>
                <a:ext cx="1508823" cy="280048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800" dirty="0">
                    <a:latin typeface="Times New Roman" charset="0"/>
                    <a:ea typeface="Times New Roman"/>
                    <a:sym typeface="Symbol" charset="0"/>
                  </a:rPr>
                  <a:t>= {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8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1" name="Freeform 37">
                <a:extLst>
                  <a:ext uri="{FF2B5EF4-FFF2-40B4-BE49-F238E27FC236}">
                    <a16:creationId xmlns:a16="http://schemas.microsoft.com/office/drawing/2014/main" id="{2636DA18-6407-D843-B96B-DFB2A6DB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196" y="2381554"/>
                <a:ext cx="2527300" cy="239492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2" name="Freeform 38">
                <a:extLst>
                  <a:ext uri="{FF2B5EF4-FFF2-40B4-BE49-F238E27FC236}">
                    <a16:creationId xmlns:a16="http://schemas.microsoft.com/office/drawing/2014/main" id="{F7376038-3E1D-A44C-A56A-A337FCEE8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020" y="2103309"/>
                <a:ext cx="2176032" cy="281769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102D5DE1-DC1E-714F-A20B-7C40F7EC4CBB}"/>
                  </a:ext>
                </a:extLst>
              </p:cNvPr>
              <p:cNvSpPr/>
              <p:nvPr/>
            </p:nvSpPr>
            <p:spPr bwMode="auto">
              <a:xfrm>
                <a:off x="2953574" y="2286304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4" name="Freeform 40">
                <a:extLst>
                  <a:ext uri="{FF2B5EF4-FFF2-40B4-BE49-F238E27FC236}">
                    <a16:creationId xmlns:a16="http://schemas.microsoft.com/office/drawing/2014/main" id="{1F8974C6-0FD0-964E-94FE-5B9D1C2A1D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688744" y="2968900"/>
                <a:ext cx="114570" cy="1275335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5" name="Freeform 6">
                <a:extLst>
                  <a:ext uri="{FF2B5EF4-FFF2-40B4-BE49-F238E27FC236}">
                    <a16:creationId xmlns:a16="http://schemas.microsoft.com/office/drawing/2014/main" id="{F99461BE-C0F4-7846-8CF3-699DCDDF9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934" y="2718754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6" name="Oval 11">
                <a:extLst>
                  <a:ext uri="{FF2B5EF4-FFF2-40B4-BE49-F238E27FC236}">
                    <a16:creationId xmlns:a16="http://schemas.microsoft.com/office/drawing/2014/main" id="{CD818326-319B-2B49-BDD3-5D968DDBA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2271249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F47C5D89-5434-974D-8095-7B5373F5C439}"/>
                  </a:ext>
                </a:extLst>
              </p:cNvPr>
              <p:cNvSpPr>
                <a:spLocks/>
              </p:cNvSpPr>
              <p:nvPr/>
            </p:nvSpPr>
            <p:spPr bwMode="auto">
              <a:xfrm rot="297626" flipV="1">
                <a:off x="1497828" y="4422980"/>
                <a:ext cx="2154774" cy="270156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8" name="Oval 11">
                <a:extLst>
                  <a:ext uri="{FF2B5EF4-FFF2-40B4-BE49-F238E27FC236}">
                    <a16:creationId xmlns:a16="http://schemas.microsoft.com/office/drawing/2014/main" id="{8B6926B0-6427-9145-9DE8-BFAAEDA8A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794" y="1761046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rgbClr val="0091E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109" name="Text Box 11">
                <a:extLst>
                  <a:ext uri="{FF2B5EF4-FFF2-40B4-BE49-F238E27FC236}">
                    <a16:creationId xmlns:a16="http://schemas.microsoft.com/office/drawing/2014/main" id="{FFCE2A10-3D1D-FF45-9FC4-BE786E233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9191" y="206437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110" name="Text Box 11">
                <a:extLst>
                  <a:ext uri="{FF2B5EF4-FFF2-40B4-BE49-F238E27FC236}">
                    <a16:creationId xmlns:a16="http://schemas.microsoft.com/office/drawing/2014/main" id="{93A4AEFC-8469-2D49-A3D3-3C41935F66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1701" y="2505406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111" name="Text Box 11">
                <a:extLst>
                  <a:ext uri="{FF2B5EF4-FFF2-40B4-BE49-F238E27FC236}">
                    <a16:creationId xmlns:a16="http://schemas.microsoft.com/office/drawing/2014/main" id="{ABE0A0E9-343E-414D-9218-7CD8CB3DE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7701" y="457103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112" name="Text Box 11">
                <a:extLst>
                  <a:ext uri="{FF2B5EF4-FFF2-40B4-BE49-F238E27FC236}">
                    <a16:creationId xmlns:a16="http://schemas.microsoft.com/office/drawing/2014/main" id="{A1389AA3-38C6-FC4D-A6EA-CA87D3A082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1182" y="4697984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113" name="Oval 12">
                <a:extLst>
                  <a:ext uri="{FF2B5EF4-FFF2-40B4-BE49-F238E27FC236}">
                    <a16:creationId xmlns:a16="http://schemas.microsoft.com/office/drawing/2014/main" id="{1F5145E9-4442-4348-9053-5F42F19BD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409035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114" name="Freeform 6">
                <a:extLst>
                  <a:ext uri="{FF2B5EF4-FFF2-40B4-BE49-F238E27FC236}">
                    <a16:creationId xmlns:a16="http://schemas.microsoft.com/office/drawing/2014/main" id="{18BB28EF-666B-B148-AC96-C12DFF489A8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288605" y="2725729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15" name="Curved Connector 114">
                <a:extLst>
                  <a:ext uri="{FF2B5EF4-FFF2-40B4-BE49-F238E27FC236}">
                    <a16:creationId xmlns:a16="http://schemas.microsoft.com/office/drawing/2014/main" id="{E6D36A62-E033-8B45-90C0-548DAFF79A86}"/>
                  </a:ext>
                </a:extLst>
              </p:cNvPr>
              <p:cNvCxnSpPr>
                <a:cxnSpLocks/>
                <a:stCxn id="113" idx="6"/>
                <a:endCxn id="113" idx="4"/>
              </p:cNvCxnSpPr>
              <p:nvPr/>
            </p:nvCxnSpPr>
            <p:spPr>
              <a:xfrm flipH="1">
                <a:off x="1215034" y="4318954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9525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4ADB2DA4-C2B8-634A-81F9-9942FE0FF243}"/>
                  </a:ext>
                </a:extLst>
              </p:cNvPr>
              <p:cNvSpPr/>
              <p:nvPr/>
            </p:nvSpPr>
            <p:spPr bwMode="auto">
              <a:xfrm rot="356928">
                <a:off x="1451974" y="4215162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7" name="Freeform 18">
                <a:extLst>
                  <a:ext uri="{FF2B5EF4-FFF2-40B4-BE49-F238E27FC236}">
                    <a16:creationId xmlns:a16="http://schemas.microsoft.com/office/drawing/2014/main" id="{B18AAEA0-ADFC-174C-AC88-5CF40471708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97626" flipV="1">
                <a:off x="1428940" y="4080105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8" name="Freeform 31">
                <a:extLst>
                  <a:ext uri="{FF2B5EF4-FFF2-40B4-BE49-F238E27FC236}">
                    <a16:creationId xmlns:a16="http://schemas.microsoft.com/office/drawing/2014/main" id="{361714D6-7F6B-CD42-914A-80D0968514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623913" flipH="1" flipV="1">
                <a:off x="4056037" y="2163971"/>
                <a:ext cx="1066075" cy="218711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9" name="Freeform 40">
                <a:extLst>
                  <a:ext uri="{FF2B5EF4-FFF2-40B4-BE49-F238E27FC236}">
                    <a16:creationId xmlns:a16="http://schemas.microsoft.com/office/drawing/2014/main" id="{9FC465B9-4579-D141-BE63-21190E3C6A3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845766" y="2840626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0" name="Oval 11">
                <a:extLst>
                  <a:ext uri="{FF2B5EF4-FFF2-40B4-BE49-F238E27FC236}">
                    <a16:creationId xmlns:a16="http://schemas.microsoft.com/office/drawing/2014/main" id="{2EBC0D69-4CE9-7A42-88D0-E68E6C623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253" y="2526517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121" name="Oval 12">
                <a:extLst>
                  <a:ext uri="{FF2B5EF4-FFF2-40B4-BE49-F238E27FC236}">
                    <a16:creationId xmlns:a16="http://schemas.microsoft.com/office/drawing/2014/main" id="{B8F19182-166E-B045-B9DA-6B7EE8E4F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4650" y="419956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0060736-0A60-F14C-AB39-BDDF9D219E50}"/>
                  </a:ext>
                </a:extLst>
              </p:cNvPr>
              <p:cNvSpPr/>
              <p:nvPr/>
            </p:nvSpPr>
            <p:spPr>
              <a:xfrm>
                <a:off x="4486637" y="151804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A68F5EE5-0B6E-494E-9521-281B11AFF658}"/>
                  </a:ext>
                </a:extLst>
              </p:cNvPr>
              <p:cNvSpPr/>
              <p:nvPr/>
            </p:nvSpPr>
            <p:spPr>
              <a:xfrm rot="16526702">
                <a:off x="585745" y="31803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m12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D1A5E07-009B-9949-8AF4-1334838BBDDE}"/>
                  </a:ext>
                </a:extLst>
              </p:cNvPr>
              <p:cNvSpPr/>
              <p:nvPr/>
            </p:nvSpPr>
            <p:spPr>
              <a:xfrm rot="16500826">
                <a:off x="1482368" y="3243744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dirty="0">
                    <a:latin typeface="Calibri"/>
                    <a:ea typeface="Times New Roman"/>
                    <a:cs typeface="Calibri"/>
                    <a:sym typeface="Symbol" charset="0"/>
                  </a:rPr>
                  <a:t>m21</a:t>
                </a:r>
                <a:endParaRPr lang="en-US" dirty="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2EBD8736-560B-984A-9EC4-8A1D55600E81}"/>
                  </a:ext>
                </a:extLst>
              </p:cNvPr>
              <p:cNvSpPr/>
              <p:nvPr/>
            </p:nvSpPr>
            <p:spPr>
              <a:xfrm>
                <a:off x="2533982" y="4363025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m14</a:t>
                </a:r>
                <a:endParaRPr lang="en-US" dirty="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D259678D-B461-A447-804A-EB8806B6C54B}"/>
                  </a:ext>
                </a:extLst>
              </p:cNvPr>
              <p:cNvSpPr/>
              <p:nvPr/>
            </p:nvSpPr>
            <p:spPr>
              <a:xfrm>
                <a:off x="2403258" y="3811627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m41</a:t>
                </a:r>
                <a:endParaRPr lang="en-US" dirty="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F6CC88E-4354-324D-9E61-EFC22E726F14}"/>
                  </a:ext>
                </a:extLst>
              </p:cNvPr>
              <p:cNvSpPr/>
              <p:nvPr/>
            </p:nvSpPr>
            <p:spPr>
              <a:xfrm>
                <a:off x="2184841" y="24040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m23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CD01890-CABC-C44D-BC3B-5A814C60ECFE}"/>
                  </a:ext>
                </a:extLst>
              </p:cNvPr>
              <p:cNvSpPr/>
              <p:nvPr/>
            </p:nvSpPr>
            <p:spPr>
              <a:xfrm>
                <a:off x="2830692" y="1480503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Calibri"/>
                    <a:sym typeface="Symbol" charset="0"/>
                  </a:rPr>
                  <a:t>m52</a:t>
                </a:r>
                <a:endParaRPr lang="en-US" dirty="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CB7565EB-45F3-1D40-863D-7C90CC5EAE3A}"/>
                  </a:ext>
                </a:extLst>
              </p:cNvPr>
              <p:cNvSpPr/>
              <p:nvPr/>
            </p:nvSpPr>
            <p:spPr>
              <a:xfrm rot="16420757">
                <a:off x="3356500" y="340292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m43</a:t>
                </a:r>
                <a:endParaRPr lang="en-US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0859C00C-D01E-5A4F-BEAF-A6613C9CC12E}"/>
                  </a:ext>
                </a:extLst>
              </p:cNvPr>
              <p:cNvSpPr/>
              <p:nvPr/>
            </p:nvSpPr>
            <p:spPr>
              <a:xfrm rot="16727561">
                <a:off x="3881010" y="335308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m34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56BDFA4-4F28-1848-AFB3-310A6F0D65FC}"/>
                  </a:ext>
                </a:extLst>
              </p:cNvPr>
              <p:cNvSpPr/>
              <p:nvPr/>
            </p:nvSpPr>
            <p:spPr>
              <a:xfrm rot="17298243">
                <a:off x="4289918" y="3159742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m54</a:t>
                </a:r>
                <a:endParaRPr lang="en-US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8909755-4EF8-4D44-9CEC-86399612323F}"/>
                  </a:ext>
                </a:extLst>
              </p:cNvPr>
              <p:cNvSpPr/>
              <p:nvPr/>
            </p:nvSpPr>
            <p:spPr>
              <a:xfrm rot="18776359">
                <a:off x="4593837" y="3735726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m45</a:t>
                </a:r>
                <a:endParaRPr lang="en-US" dirty="0"/>
              </a:p>
            </p:txBody>
          </p:sp>
        </p:grpSp>
        <p:sp>
          <p:nvSpPr>
            <p:cNvPr id="56" name="Oval 30">
              <a:extLst>
                <a:ext uri="{FF2B5EF4-FFF2-40B4-BE49-F238E27FC236}">
                  <a16:creationId xmlns:a16="http://schemas.microsoft.com/office/drawing/2014/main" id="{069F8E92-066A-634E-8D85-0E1431F49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3881" y="570145"/>
              <a:ext cx="484632" cy="4846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d7</a:t>
              </a: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09EDE-19E7-2149-8D3C-AEC66EF4DFFD}"/>
                </a:ext>
              </a:extLst>
            </p:cNvPr>
            <p:cNvSpPr>
              <a:spLocks/>
            </p:cNvSpPr>
            <p:nvPr/>
          </p:nvSpPr>
          <p:spPr bwMode="auto">
            <a:xfrm rot="5583101">
              <a:off x="11419957" y="535240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C804E21-6DD6-6843-84CF-C189207ABDB9}"/>
                </a:ext>
              </a:extLst>
            </p:cNvPr>
            <p:cNvSpPr>
              <a:spLocks/>
            </p:cNvSpPr>
            <p:nvPr/>
          </p:nvSpPr>
          <p:spPr bwMode="auto">
            <a:xfrm rot="15934278">
              <a:off x="11411731" y="728515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7721600" cy="6604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Unsafe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79802" y="887515"/>
                <a:ext cx="6443059" cy="3160727"/>
              </a:xfrm>
            </p:spPr>
            <p:txBody>
              <a:bodyPr/>
              <a:lstStyle/>
              <a:p>
                <a:pPr>
                  <a:spcBef>
                    <a:spcPts val="400"/>
                  </a:spcBef>
                </a:pPr>
                <a:r>
                  <a:rPr lang="en-US" dirty="0">
                    <a:latin typeface="Times New Roman" charset="0"/>
                    <a:ea typeface="Times New Roman"/>
                    <a:sym typeface="Symbol" charset="0"/>
                  </a:rPr>
                  <a:t>Probability of reaching a goal state:</a:t>
                </a:r>
                <a:endParaRPr lang="en-US" baseline="-25000" dirty="0">
                  <a:latin typeface="Times New Roman" charset="0"/>
                  <a:ea typeface="Times New Roman"/>
                  <a:sym typeface="Symbol" charset="0"/>
                </a:endParaRPr>
              </a:p>
              <a:p>
                <a:pPr marL="349250" lvl="1" indent="0">
                  <a:spcBef>
                    <a:spcPts val="400"/>
                  </a:spcBef>
                  <a:buNone/>
                </a:pP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s</a:t>
                </a:r>
                <a:r>
                  <a:rPr lang="en-US" dirty="0">
                    <a:latin typeface="Times New Roman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= </a:t>
                </a:r>
                <a:r>
                  <a:rPr lang="en-US" dirty="0"/>
                  <a:t>∑</a:t>
                </a:r>
                <a:r>
                  <a:rPr lang="el-GR" i="1" baseline="-25000" dirty="0">
                    <a:latin typeface="Times New Roman" charset="0"/>
                    <a:cs typeface="Times New Roman"/>
                  </a:rPr>
                  <a:t>σ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i="1" baseline="-25000" dirty="0">
                    <a:latin typeface="Times New Roman" charset="0"/>
                    <a:cs typeface="Times New Roman"/>
                  </a:rPr>
                  <a:t>H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(</a:t>
                </a:r>
                <a:r>
                  <a:rPr lang="en-US" i="1" baseline="-25000" dirty="0">
                    <a:latin typeface="Times New Roman" charset="0"/>
                    <a:cs typeface="Times New Roman"/>
                  </a:rPr>
                  <a:t>s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,π)</a:t>
                </a:r>
                <a:r>
                  <a:rPr lang="en-US" baseline="-25000" dirty="0"/>
                  <a:t> </a:t>
                </a:r>
                <a:r>
                  <a:rPr lang="en-US" dirty="0"/>
                  <a:t>{</a:t>
                </a: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l-GR" i="1" dirty="0">
                    <a:latin typeface="Times New Roman" charset="0"/>
                    <a:ea typeface="Times New Roman"/>
                  </a:rPr>
                  <a:t>σ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s</a:t>
                </a:r>
                <a:r>
                  <a:rPr lang="en-US" dirty="0">
                    <a:latin typeface="Times New Roman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| </a:t>
                </a:r>
                <a:r>
                  <a:rPr lang="el-GR" i="1" dirty="0">
                    <a:latin typeface="Times New Roman" charset="0"/>
                    <a:cs typeface="Times New Roman"/>
                  </a:rPr>
                  <a:t>σ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/>
                  <a:t>ends at a state in 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dirty="0">
                    <a:latin typeface="Times New Roman" charset="0"/>
                    <a:ea typeface="Times New Roman"/>
                  </a:rPr>
                  <a:t>}</a:t>
                </a:r>
                <a:br>
                  <a:rPr lang="en-US" baseline="-25000" dirty="0">
                    <a:latin typeface="Times New Roman" charset="0"/>
                    <a:ea typeface="Times New Roman"/>
                  </a:rPr>
                </a:br>
                <a:endParaRPr lang="en-US" baseline="-25000" dirty="0">
                  <a:latin typeface="Times New Roman" charset="0"/>
                  <a:ea typeface="Times New Roman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dirty="0" err="1">
                    <a:latin typeface="Times New Roman" charset="0"/>
                    <a:ea typeface="Times New Roman"/>
                  </a:rPr>
                  <a:t>Equivalently:</a:t>
                </a:r>
              </a:p>
              <a:p>
                <a:pPr marL="349250" lvl="1" indent="0">
                  <a:spcBef>
                    <a:spcPts val="400"/>
                  </a:spcBef>
                  <a:buNone/>
                </a:pP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s</a:t>
                </a:r>
                <a:r>
                  <a:rPr lang="en-US" dirty="0">
                    <a:latin typeface="Times New Roman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	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ea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 ∈ 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ea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ea typeface="Times New Roman"/>
                                </a:rPr>
                                <m:t>g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ea typeface="Times New Roman"/>
                                </a:rPr>
                                <m:t>  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dirty="0"/>
                                <m:t>∑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′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γ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π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))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{</m:t>
                              </m:r>
                              <m:r>
                                <m:rPr>
                                  <m:nor/>
                                </m:rPr>
                                <a:rPr lang="en-US" dirty="0" err="1">
                                  <a:latin typeface="Times New Roman" charset="0"/>
                                  <a:ea typeface="Times New Roman"/>
                                </a:rPr>
                                <m:t>Pr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ea typeface="Times New Roman"/>
                                  <a:sym typeface="Symbol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ea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ea typeface="Times New Roman"/>
                                </a:rPr>
                                <m:t>g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ea typeface="Times New Roman"/>
                                  <a:sym typeface="Symbol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ea typeface="Times New Roman"/>
                                  <a:sym typeface="Symbol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cs typeface="Times New Roman"/>
                                </a:rPr>
                                <m:t>′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cs typeface="Times New Roman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π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)},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Times New Roman" charset="0"/>
                  <a:ea typeface="Times New Roman"/>
                </a:endParaRPr>
              </a:p>
              <a:p>
                <a:pPr marL="349250" lvl="1" indent="0">
                  <a:spcBef>
                    <a:spcPts val="400"/>
                  </a:spcBef>
                  <a:buNone/>
                </a:pPr>
                <a:endParaRPr lang="en-US" baseline="-25000" dirty="0">
                  <a:latin typeface="Times New Roman" charset="0"/>
                  <a:ea typeface="Times New Roman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A solution is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unsafe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 if </a:t>
                </a:r>
                <a:r>
                  <a:rPr lang="en-US" dirty="0">
                    <a:latin typeface="Times New Roman" charset="0"/>
                    <a:ea typeface="Times New Roman"/>
                  </a:rPr>
                  <a:t>0 &lt; </a:t>
                </a: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dirty="0">
                    <a:latin typeface="Times New Roman" charset="0"/>
                    <a:ea typeface="Times New Roman"/>
                    <a:sym typeface="Symbol" charset="0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&lt; 1</a:t>
                </a:r>
                <a:br>
                  <a:rPr lang="en-US" dirty="0">
                    <a:latin typeface="Times New Roman" charset="0"/>
                    <a:cs typeface="Times New Roman" panose="02020603050405020304" pitchFamily="18" charset="0"/>
                    <a:sym typeface="Symbol" charset="0"/>
                  </a:rPr>
                </a:br>
                <a:endParaRPr lang="en-US" dirty="0">
                  <a:latin typeface="Times New Roman" charset="0"/>
                  <a:ea typeface="Times New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84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802" y="887515"/>
                <a:ext cx="6443059" cy="3160727"/>
              </a:xfrm>
              <a:blipFill>
                <a:blip r:embed="rId3"/>
                <a:stretch>
                  <a:fillRect l="-786" t="-16466" b="-49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53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3">
            <a:extLst>
              <a:ext uri="{FF2B5EF4-FFF2-40B4-BE49-F238E27FC236}">
                <a16:creationId xmlns:a16="http://schemas.microsoft.com/office/drawing/2014/main" id="{D68F5763-BD10-DB46-945C-CBD2FD334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90" y="4215723"/>
            <a:ext cx="9699622" cy="2370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</a:pPr>
            <a:r>
              <a:rPr lang="en-US" dirty="0">
                <a:latin typeface="Times New Roman" charset="0"/>
                <a:cs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4 </a:t>
            </a:r>
            <a:r>
              <a:rPr lang="en-US" dirty="0">
                <a:latin typeface="Times New Roman" charset="0"/>
                <a:cs typeface="Times New Roman"/>
              </a:rPr>
              <a:t>=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{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(d1,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m12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d2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,</a:t>
            </a:r>
            <a:r>
              <a:rPr lang="is-IS" dirty="0">
                <a:solidFill>
                  <a:srgbClr val="0091E9"/>
                </a:solidFill>
                <a:latin typeface="Calibri"/>
                <a:cs typeface="Times New Roman"/>
              </a:rPr>
              <a:t>m23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 (d3,</a:t>
            </a:r>
            <a:r>
              <a:rPr lang="ru-RU" dirty="0">
                <a:solidFill>
                  <a:srgbClr val="0091E9"/>
                </a:solidFill>
                <a:latin typeface="Calibri"/>
                <a:cs typeface="Times New Roman"/>
              </a:rPr>
              <a:t>m34</a:t>
            </a:r>
            <a:r>
              <a:rPr lang="en-US" dirty="0">
                <a:solidFill>
                  <a:srgbClr val="0091E9"/>
                </a:solidFill>
                <a:latin typeface="Calibri"/>
                <a:cs typeface="Times New Roman"/>
              </a:rPr>
              <a:t>),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  <a:latin typeface="Calibri"/>
                <a:cs typeface="Times New Roman"/>
              </a:rPr>
              <a:t> </a:t>
            </a: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/>
                <a:cs typeface="Times New Roman"/>
              </a:rPr>
              <a:t>(d5,m57)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/>
                <a:cs typeface="Times New Roman"/>
              </a:rPr>
              <a:t>, </a:t>
            </a: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/>
                <a:cs typeface="Times New Roman"/>
              </a:rPr>
              <a:t>(d7,m75)</a:t>
            </a:r>
            <a:r>
              <a:rPr lang="en-US" dirty="0">
                <a:latin typeface="Times New Roman" charset="0"/>
                <a:cs typeface="Times New Roman"/>
              </a:rPr>
              <a:t>}</a:t>
            </a:r>
          </a:p>
          <a:p>
            <a:pPr>
              <a:spcBef>
                <a:spcPts val="400"/>
              </a:spcBef>
            </a:pPr>
            <a:r>
              <a:rPr lang="en-US" kern="0" dirty="0">
                <a:latin typeface="Times New Roman" charset="0"/>
                <a:cs typeface="Times New Roman"/>
              </a:rPr>
              <a:t>Two possible histories</a:t>
            </a:r>
          </a:p>
          <a:p>
            <a:pPr lvl="1">
              <a:spcBef>
                <a:spcPts val="400"/>
              </a:spcBef>
              <a:tabLst>
                <a:tab pos="4052888" algn="l"/>
                <a:tab pos="4675188" algn="l"/>
              </a:tabLst>
            </a:pPr>
            <a:r>
              <a:rPr lang="el-GR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1</a:t>
            </a:r>
            <a:r>
              <a:rPr lang="en-US" kern="0" dirty="0">
                <a:latin typeface="Times New Roman" charset="0"/>
                <a:cs typeface="Times New Roman"/>
              </a:rPr>
              <a:t> = ⟨</a:t>
            </a:r>
            <a:r>
              <a:rPr lang="en-US" kern="0" dirty="0">
                <a:latin typeface="Calibri"/>
                <a:cs typeface="Times New Roman"/>
              </a:rPr>
              <a:t>d1,</a:t>
            </a:r>
            <a:r>
              <a:rPr lang="is-IS" kern="0" dirty="0">
                <a:latin typeface="Calibri"/>
                <a:cs typeface="Times New Roman"/>
              </a:rPr>
              <a:t>d2</a:t>
            </a:r>
            <a:r>
              <a:rPr lang="en-US" kern="0" dirty="0">
                <a:latin typeface="Calibri"/>
                <a:cs typeface="Times New Roman"/>
              </a:rPr>
              <a:t>,d3,d4</a:t>
            </a:r>
            <a:r>
              <a:rPr lang="en-US" kern="0" dirty="0">
                <a:latin typeface="Times New Roman" panose="02020603050405020304" pitchFamily="18" charset="0"/>
                <a:cs typeface="Times New Roman"/>
                <a:sym typeface="Symbol" charset="0"/>
              </a:rPr>
              <a:t>⟩ ends at a goal state;	</a:t>
            </a:r>
            <a:r>
              <a:rPr lang="en-US" kern="0" dirty="0" err="1">
                <a:latin typeface="Times New Roman" charset="0"/>
                <a:ea typeface="Times New Roman"/>
              </a:rPr>
              <a:t>Pr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kern="0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  <a:sym typeface="Symbol" charset="0"/>
              </a:rPr>
              <a:t>1</a:t>
            </a:r>
            <a:r>
              <a:rPr lang="en-US" i="1" kern="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| 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</a:t>
            </a:r>
            <a:r>
              <a:rPr lang="en-US" kern="0" baseline="-25000" dirty="0">
                <a:latin typeface="Times New Roman" charset="0"/>
                <a:ea typeface="Times New Roman"/>
              </a:rPr>
              <a:t>4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) = 1×.8×1 = 0.8</a:t>
            </a:r>
            <a:endParaRPr lang="en-US" kern="0" dirty="0">
              <a:latin typeface="Calibri"/>
              <a:cs typeface="Times New Roman"/>
              <a:sym typeface="Symbol" charset="0"/>
            </a:endParaRPr>
          </a:p>
          <a:p>
            <a:pPr lvl="1">
              <a:spcBef>
                <a:spcPts val="400"/>
              </a:spcBef>
              <a:tabLst>
                <a:tab pos="4675188" algn="l"/>
              </a:tabLst>
            </a:pPr>
            <a:r>
              <a:rPr lang="el-GR" i="1" kern="0" dirty="0">
                <a:latin typeface="Times New Roman" charset="0"/>
                <a:cs typeface="Times New Roman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</a:rPr>
              <a:t>3</a:t>
            </a:r>
            <a:r>
              <a:rPr lang="en-US" kern="0" dirty="0">
                <a:latin typeface="Times New Roman" charset="0"/>
                <a:cs typeface="Times New Roman"/>
              </a:rPr>
              <a:t> = ⟨</a:t>
            </a:r>
            <a:r>
              <a:rPr lang="en-US" kern="0" dirty="0">
                <a:latin typeface="Calibri"/>
                <a:cs typeface="Times New Roman"/>
              </a:rPr>
              <a:t>d1,</a:t>
            </a:r>
            <a:r>
              <a:rPr lang="is-IS" kern="0" dirty="0">
                <a:latin typeface="Calibri"/>
                <a:cs typeface="Times New Roman"/>
              </a:rPr>
              <a:t>d2</a:t>
            </a:r>
            <a:r>
              <a:rPr lang="en-US" kern="0" dirty="0">
                <a:latin typeface="Calibri"/>
                <a:cs typeface="Times New Roman"/>
              </a:rPr>
              <a:t>,d5,d7,d5,d7,</a:t>
            </a:r>
            <a:r>
              <a:rPr lang="en-US" kern="0" dirty="0">
                <a:latin typeface="Times New Roman" panose="02020603050405020304" pitchFamily="18" charset="0"/>
                <a:cs typeface="Times New Roman"/>
              </a:rPr>
              <a:t>…</a:t>
            </a:r>
            <a:r>
              <a:rPr lang="en-US" kern="0" dirty="0">
                <a:latin typeface="Times New Roman" panose="02020603050405020304" pitchFamily="18" charset="0"/>
                <a:cs typeface="Times New Roman"/>
                <a:sym typeface="Symbol" charset="0"/>
              </a:rPr>
              <a:t>⟩ doesn’t;	</a:t>
            </a:r>
            <a:r>
              <a:rPr lang="en-US" kern="0" dirty="0" err="1">
                <a:latin typeface="Times New Roman" charset="0"/>
                <a:ea typeface="Times New Roman"/>
              </a:rPr>
              <a:t>Pr</a:t>
            </a:r>
            <a:r>
              <a:rPr lang="en-US" kern="0" baseline="-25000" dirty="0">
                <a:latin typeface="Times New Roman" charset="0"/>
                <a:ea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(</a:t>
            </a:r>
            <a:r>
              <a:rPr lang="el-GR" i="1" kern="0" dirty="0">
                <a:latin typeface="Times New Roman" charset="0"/>
                <a:cs typeface="Times New Roman"/>
                <a:sym typeface="Symbol" charset="0"/>
              </a:rPr>
              <a:t>σ</a:t>
            </a:r>
            <a:r>
              <a:rPr lang="en-US" kern="0" baseline="-25000" dirty="0">
                <a:latin typeface="Times New Roman" charset="0"/>
                <a:cs typeface="Times New Roman"/>
                <a:sym typeface="Symbol" charset="0"/>
              </a:rPr>
              <a:t>3</a:t>
            </a:r>
            <a:r>
              <a:rPr lang="en-US" i="1" kern="0" dirty="0">
                <a:latin typeface="Times New Roman" charset="0"/>
                <a:cs typeface="Times New Roman"/>
                <a:sym typeface="Symbol" charset="0"/>
              </a:rPr>
              <a:t> 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| </a:t>
            </a:r>
            <a:r>
              <a:rPr lang="en-US" i="1" kern="0" dirty="0">
                <a:latin typeface="Times New Roman" charset="0"/>
                <a:cs typeface="Times New Roman"/>
              </a:rPr>
              <a:t>s</a:t>
            </a:r>
            <a:r>
              <a:rPr lang="en-US" kern="0" baseline="-25000" dirty="0">
                <a:latin typeface="Times New Roman" charset="0"/>
                <a:cs typeface="Times New Roman"/>
              </a:rPr>
              <a:t>0</a:t>
            </a:r>
            <a:r>
              <a:rPr lang="en-US" kern="0" dirty="0">
                <a:latin typeface="Times New Roman" charset="0"/>
                <a:cs typeface="Times New Roman"/>
              </a:rPr>
              <a:t>,</a:t>
            </a:r>
            <a:r>
              <a:rPr lang="en-US" kern="0" baseline="-25000" dirty="0">
                <a:latin typeface="Times New Roman" charset="0"/>
                <a:cs typeface="Times New Roman"/>
              </a:rPr>
              <a:t> </a:t>
            </a:r>
            <a:r>
              <a:rPr lang="en-US" kern="0" dirty="0">
                <a:latin typeface="Times New Roman" charset="0"/>
                <a:ea typeface="Times New Roman"/>
              </a:rPr>
              <a:t>π</a:t>
            </a:r>
            <a:r>
              <a:rPr lang="en-US" kern="0" baseline="-25000" dirty="0">
                <a:latin typeface="Times New Roman" charset="0"/>
                <a:ea typeface="Times New Roman"/>
              </a:rPr>
              <a:t>4</a:t>
            </a:r>
            <a:r>
              <a:rPr lang="en-US" kern="0" dirty="0">
                <a:latin typeface="Times New Roman" charset="0"/>
                <a:cs typeface="Times New Roman"/>
                <a:sym typeface="Symbol" charset="0"/>
              </a:rPr>
              <a:t>) = 1×.2×1×1×1×… = 0.2</a:t>
            </a:r>
            <a:br>
              <a:rPr lang="en-US" kern="0" baseline="-25000" dirty="0">
                <a:latin typeface="Times New Roman" charset="0"/>
                <a:cs typeface="Times New Roman"/>
                <a:sym typeface="Symbol" charset="0"/>
              </a:rPr>
            </a:br>
            <a:endParaRPr lang="en-US" kern="0" baseline="-25000" dirty="0">
              <a:latin typeface="Times New Roman" charset="0"/>
              <a:cs typeface="Times New Roman"/>
            </a:endParaRPr>
          </a:p>
          <a:p>
            <a:pPr lvl="1">
              <a:spcBef>
                <a:spcPts val="400"/>
              </a:spcBef>
              <a:tabLst>
                <a:tab pos="4052888" algn="l"/>
              </a:tabLst>
            </a:pP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cs typeface="Times New Roman"/>
              </a:rPr>
              <a:t>g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4</a:t>
            </a:r>
            <a:r>
              <a:rPr lang="en-US" dirty="0">
                <a:latin typeface="Times New Roman" charset="0"/>
                <a:cs typeface="Times New Roman"/>
              </a:rPr>
              <a:t>) = </a:t>
            </a:r>
            <a:r>
              <a:rPr lang="en-US" dirty="0" err="1">
                <a:latin typeface="Times New Roman" charset="0"/>
                <a:cs typeface="Times New Roman"/>
              </a:rPr>
              <a:t>Pr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σ</a:t>
            </a:r>
            <a:r>
              <a:rPr lang="en-US" baseline="-25000" dirty="0">
                <a:latin typeface="Times New Roman" charset="0"/>
                <a:cs typeface="Times New Roman"/>
              </a:rPr>
              <a:t>1 </a:t>
            </a:r>
            <a:r>
              <a:rPr lang="en-US" dirty="0">
                <a:latin typeface="Times New Roman" charset="0"/>
                <a:cs typeface="Times New Roman"/>
              </a:rPr>
              <a:t>|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i="1" dirty="0">
                <a:latin typeface="Times New Roman" charset="0"/>
                <a:cs typeface="Times New Roman"/>
              </a:rPr>
              <a:t>s</a:t>
            </a:r>
            <a:r>
              <a:rPr lang="en-US" baseline="-25000" dirty="0">
                <a:latin typeface="Times New Roman" charset="0"/>
                <a:cs typeface="Times New Roman"/>
              </a:rPr>
              <a:t>0</a:t>
            </a:r>
            <a:r>
              <a:rPr lang="en-US" dirty="0">
                <a:latin typeface="Times New Roman" charset="0"/>
                <a:cs typeface="Times New Roman"/>
              </a:rPr>
              <a:t>,</a:t>
            </a:r>
            <a:r>
              <a:rPr lang="en-US" baseline="-25000" dirty="0">
                <a:latin typeface="Times New Roman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Times New Roman"/>
              </a:rPr>
              <a:t>π</a:t>
            </a:r>
            <a:r>
              <a:rPr lang="en-US" baseline="-25000" dirty="0">
                <a:latin typeface="Times New Roman" charset="0"/>
                <a:cs typeface="Times New Roman"/>
              </a:rPr>
              <a:t>4</a:t>
            </a:r>
            <a:r>
              <a:rPr lang="en-US" dirty="0">
                <a:latin typeface="Times New Roman" charset="0"/>
                <a:cs typeface="Times New Roman"/>
              </a:rPr>
              <a:t>) = 0.8</a:t>
            </a: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1600"/>
            <a:ext cx="7721600" cy="6604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/>
              </a:rPr>
              <a:t>Unsafe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79802" y="887515"/>
                <a:ext cx="6443059" cy="3648289"/>
              </a:xfrm>
            </p:spPr>
            <p:txBody>
              <a:bodyPr/>
              <a:lstStyle/>
              <a:p>
                <a:pPr>
                  <a:spcBef>
                    <a:spcPts val="400"/>
                  </a:spcBef>
                </a:pPr>
                <a:r>
                  <a:rPr lang="en-US" dirty="0">
                    <a:latin typeface="Times New Roman" charset="0"/>
                    <a:ea typeface="Times New Roman"/>
                    <a:sym typeface="Symbol" charset="0"/>
                  </a:rPr>
                  <a:t>Probability of reaching a goal state:</a:t>
                </a:r>
                <a:b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</a:br>
                <a:endParaRPr lang="en-US" baseline="-25000" dirty="0">
                  <a:latin typeface="Times New Roman" charset="0"/>
                  <a:ea typeface="Times New Roman"/>
                  <a:sym typeface="Symbol" charset="0"/>
                </a:endParaRPr>
              </a:p>
              <a:p>
                <a:pPr marL="349250" lvl="1" indent="0">
                  <a:spcBef>
                    <a:spcPts val="400"/>
                  </a:spcBef>
                  <a:buNone/>
                </a:pP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s</a:t>
                </a:r>
                <a:r>
                  <a:rPr lang="en-US" dirty="0">
                    <a:latin typeface="Times New Roman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= </a:t>
                </a:r>
                <a:r>
                  <a:rPr lang="en-US" dirty="0"/>
                  <a:t>∑</a:t>
                </a:r>
                <a:r>
                  <a:rPr lang="el-GR" i="1" baseline="-25000" dirty="0">
                    <a:latin typeface="Times New Roman" charset="0"/>
                    <a:cs typeface="Times New Roman"/>
                  </a:rPr>
                  <a:t>σ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</a:t>
                </a:r>
                <a:r>
                  <a:rPr lang="en-US" i="1" baseline="-25000" dirty="0">
                    <a:latin typeface="Times New Roman" charset="0"/>
                    <a:cs typeface="Times New Roman"/>
                  </a:rPr>
                  <a:t>H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(</a:t>
                </a:r>
                <a:r>
                  <a:rPr lang="en-US" i="1" baseline="-25000" dirty="0">
                    <a:latin typeface="Times New Roman" charset="0"/>
                    <a:cs typeface="Times New Roman"/>
                  </a:rPr>
                  <a:t>s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,π)</a:t>
                </a:r>
                <a:r>
                  <a:rPr lang="en-US" baseline="-25000" dirty="0"/>
                  <a:t> </a:t>
                </a:r>
                <a:r>
                  <a:rPr lang="en-US" dirty="0"/>
                  <a:t>{</a:t>
                </a: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l-GR" i="1" dirty="0">
                    <a:latin typeface="Times New Roman" charset="0"/>
                    <a:ea typeface="Times New Roman"/>
                  </a:rPr>
                  <a:t>σ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s</a:t>
                </a:r>
                <a:r>
                  <a:rPr lang="en-US" dirty="0">
                    <a:latin typeface="Times New Roman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| </a:t>
                </a:r>
                <a:r>
                  <a:rPr lang="el-GR" i="1" dirty="0">
                    <a:latin typeface="Times New Roman" charset="0"/>
                    <a:cs typeface="Times New Roman"/>
                  </a:rPr>
                  <a:t>σ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/>
                  <a:t>ends at a state in 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dirty="0">
                    <a:latin typeface="Times New Roman" charset="0"/>
                    <a:ea typeface="Times New Roman"/>
                  </a:rPr>
                  <a:t>}</a:t>
                </a:r>
                <a:br>
                  <a:rPr lang="en-US" baseline="-25000" dirty="0">
                    <a:latin typeface="Times New Roman" charset="0"/>
                    <a:ea typeface="Times New Roman"/>
                  </a:rPr>
                </a:br>
                <a:endParaRPr lang="en-US" baseline="-25000" dirty="0">
                  <a:latin typeface="Times New Roman" charset="0"/>
                  <a:ea typeface="Times New Roman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dirty="0" err="1">
                    <a:latin typeface="Times New Roman" charset="0"/>
                    <a:ea typeface="Times New Roman"/>
                  </a:rPr>
                  <a:t>Equivalently:</a:t>
                </a:r>
              </a:p>
              <a:p>
                <a:pPr marL="349250" lvl="1" indent="0">
                  <a:spcBef>
                    <a:spcPts val="400"/>
                  </a:spcBef>
                  <a:buNone/>
                </a:pP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cs typeface="Times New Roman"/>
                  </a:rPr>
                  <a:t>s</a:t>
                </a:r>
                <a:r>
                  <a:rPr lang="en-US" dirty="0">
                    <a:latin typeface="Times New Roman" charset="0"/>
                    <a:cs typeface="Times New Roman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b="0" i="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b="0" i="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	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ea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 ∈ 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ea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ea typeface="Times New Roman"/>
                                </a:rPr>
                                <m:t>g</m:t>
                              </m:r>
                              <m:r>
                                <m:rPr>
                                  <m:nor/>
                                </m:rPr>
                                <a:rPr lang="en-US" b="0" i="1" baseline="-25000" dirty="0">
                                  <a:latin typeface="Times New Roman" charset="0"/>
                                  <a:ea typeface="Times New Roman"/>
                                </a:rPr>
                                <m:t>  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dirty="0"/>
                                <m:t>∑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′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γ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π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))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{</m:t>
                              </m:r>
                              <m:r>
                                <m:rPr>
                                  <m:nor/>
                                </m:rPr>
                                <a:rPr lang="en-US" dirty="0" err="1">
                                  <a:latin typeface="Times New Roman" charset="0"/>
                                  <a:ea typeface="Times New Roman"/>
                                </a:rPr>
                                <m:t>Pr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ea typeface="Times New Roman"/>
                                  <a:sym typeface="Symbol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ea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baseline="-25000" dirty="0">
                                  <a:latin typeface="Times New Roman" charset="0"/>
                                  <a:ea typeface="Times New Roman"/>
                                </a:rPr>
                                <m:t>g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ea typeface="Times New Roman"/>
                                  <a:sym typeface="Symbol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ea typeface="Times New Roman"/>
                                  <a:sym typeface="Symbol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cs typeface="Times New Roman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Times New Roman" charset="0"/>
                                  <a:cs typeface="Times New Roman"/>
                                </a:rPr>
                                <m:t>′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cs typeface="Times New Roman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>
                                  <a:latin typeface="Times New Roman" charset="0"/>
                                  <a:cs typeface="Times New Roman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π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)},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charset="0"/>
                                  <a:ea typeface="Times New Roman"/>
                                </a:rPr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Times New Roman" charset="0"/>
                  <a:ea typeface="Times New Roman"/>
                </a:endParaRPr>
              </a:p>
              <a:p>
                <a:pPr marL="349250" lvl="1" indent="0">
                  <a:spcBef>
                    <a:spcPts val="400"/>
                  </a:spcBef>
                  <a:buNone/>
                </a:pPr>
                <a:endParaRPr lang="en-US" baseline="-25000" dirty="0">
                  <a:latin typeface="Times New Roman" charset="0"/>
                  <a:ea typeface="Times New Roman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A solution is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unsafe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 if </a:t>
                </a:r>
                <a:r>
                  <a:rPr lang="en-US" dirty="0">
                    <a:latin typeface="Times New Roman" charset="0"/>
                    <a:ea typeface="Times New Roman"/>
                  </a:rPr>
                  <a:t>0 &lt; </a:t>
                </a:r>
                <a:r>
                  <a:rPr lang="en-US" dirty="0" err="1">
                    <a:latin typeface="Times New Roman" charset="0"/>
                    <a:ea typeface="Times New Roman"/>
                  </a:rPr>
                  <a:t>Pr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(</a:t>
                </a:r>
                <a:r>
                  <a:rPr lang="en-US" i="1" dirty="0">
                    <a:latin typeface="Times New Roman" charset="0"/>
                    <a:ea typeface="Times New Roman"/>
                  </a:rPr>
                  <a:t>S</a:t>
                </a:r>
                <a:r>
                  <a:rPr lang="en-US" i="1" baseline="-25000" dirty="0">
                    <a:latin typeface="Times New Roman" charset="0"/>
                    <a:ea typeface="Times New Roman"/>
                  </a:rPr>
                  <a:t>g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|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 </a:t>
                </a:r>
                <a:r>
                  <a:rPr lang="en-US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dirty="0">
                    <a:latin typeface="Times New Roman" charset="0"/>
                    <a:ea typeface="Times New Roman"/>
                    <a:sym typeface="Symbol" charset="0"/>
                  </a:rPr>
                  <a:t>,</a:t>
                </a:r>
                <a:r>
                  <a:rPr lang="en-US" baseline="-25000" dirty="0">
                    <a:latin typeface="Times New Roman" charset="0"/>
                    <a:cs typeface="Times New Roman"/>
                  </a:rPr>
                  <a:t> </a:t>
                </a:r>
                <a:r>
                  <a:rPr lang="en-US" dirty="0">
                    <a:latin typeface="Times New Roman" charset="0"/>
                    <a:ea typeface="Times New Roman"/>
                  </a:rPr>
                  <a:t>π) &lt; 1</a:t>
                </a:r>
                <a:br>
                  <a:rPr lang="en-US" dirty="0">
                    <a:latin typeface="Times New Roman" charset="0"/>
                    <a:cs typeface="Times New Roman" panose="02020603050405020304" pitchFamily="18" charset="0"/>
                    <a:sym typeface="Symbol" charset="0"/>
                  </a:rPr>
                </a:br>
                <a:endParaRPr lang="en-US" dirty="0">
                  <a:latin typeface="Times New Roman" charset="0"/>
                  <a:ea typeface="Times New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84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802" y="887515"/>
                <a:ext cx="6443059" cy="3648289"/>
              </a:xfrm>
              <a:blipFill>
                <a:blip r:embed="rId3"/>
                <a:stretch>
                  <a:fillRect l="-786" t="-8681" b="-35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9F1DA8C-C3E0-0B42-9FFD-D4D898A2D65B}"/>
              </a:ext>
            </a:extLst>
          </p:cNvPr>
          <p:cNvGrpSpPr>
            <a:grpSpLocks noChangeAspect="1"/>
          </p:cNvGrpSpPr>
          <p:nvPr/>
        </p:nvGrpSpPr>
        <p:grpSpPr>
          <a:xfrm>
            <a:off x="6448398" y="348715"/>
            <a:ext cx="5270129" cy="3601119"/>
            <a:chOff x="6282821" y="77779"/>
            <a:chExt cx="5855692" cy="4001240"/>
          </a:xfrm>
        </p:grpSpPr>
        <p:sp>
          <p:nvSpPr>
            <p:cNvPr id="148" name="Oval 30">
              <a:extLst>
                <a:ext uri="{FF2B5EF4-FFF2-40B4-BE49-F238E27FC236}">
                  <a16:creationId xmlns:a16="http://schemas.microsoft.com/office/drawing/2014/main" id="{4C7ECACF-F137-6041-A0BD-6BD45B382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4252" y="77779"/>
              <a:ext cx="484632" cy="484632"/>
            </a:xfrm>
            <a:prstGeom prst="ellipse">
              <a:avLst/>
            </a:prstGeom>
            <a:noFill/>
            <a:ln w="9525">
              <a:solidFill>
                <a:srgbClr val="8001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rgbClr val="800080"/>
                  </a:solidFill>
                  <a:latin typeface="Calibri"/>
                  <a:ea typeface="Times New Roman"/>
                  <a:cs typeface="Times New Roman"/>
                </a:rPr>
                <a:t>d6</a:t>
              </a: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6BCAB62-1455-4E47-844F-B14283707A51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11162051" y="195273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9525">
              <a:solidFill>
                <a:srgbClr val="8001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800080"/>
                </a:solidFill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0AD6D4A-D54F-944C-8042-D4C5719C40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82821" y="206427"/>
              <a:ext cx="5277807" cy="3872592"/>
              <a:chOff x="319797" y="1480503"/>
              <a:chExt cx="4802315" cy="3523700"/>
            </a:xfrm>
          </p:grpSpPr>
          <p:sp>
            <p:nvSpPr>
              <p:cNvPr id="154" name="Freeform 31">
                <a:extLst>
                  <a:ext uri="{FF2B5EF4-FFF2-40B4-BE49-F238E27FC236}">
                    <a16:creationId xmlns:a16="http://schemas.microsoft.com/office/drawing/2014/main" id="{301ED1F5-FCED-EA46-AA69-9D6D09196BFD}"/>
                  </a:ext>
                </a:extLst>
              </p:cNvPr>
              <p:cNvSpPr>
                <a:spLocks/>
              </p:cNvSpPr>
              <p:nvPr/>
            </p:nvSpPr>
            <p:spPr bwMode="auto">
              <a:xfrm rot="4200000" flipH="1" flipV="1">
                <a:off x="2510252" y="617061"/>
                <a:ext cx="776291" cy="2966339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55" name="Freeform 31">
                <a:extLst>
                  <a:ext uri="{FF2B5EF4-FFF2-40B4-BE49-F238E27FC236}">
                    <a16:creationId xmlns:a16="http://schemas.microsoft.com/office/drawing/2014/main" id="{56E0CED9-F137-5C46-B852-A50657C8B0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49090" flipH="1" flipV="1">
                <a:off x="4148184" y="2190483"/>
                <a:ext cx="660198" cy="212627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43602EC-EFAC-D74D-BCB5-69E6A76ADFE6}"/>
                  </a:ext>
                </a:extLst>
              </p:cNvPr>
              <p:cNvSpPr/>
              <p:nvPr/>
            </p:nvSpPr>
            <p:spPr>
              <a:xfrm>
                <a:off x="4066674" y="2252723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4A1AD022-7A19-DD4A-A1C1-91EE06F0C733}"/>
                  </a:ext>
                </a:extLst>
              </p:cNvPr>
              <p:cNvSpPr/>
              <p:nvPr/>
            </p:nvSpPr>
            <p:spPr>
              <a:xfrm>
                <a:off x="4441353" y="4403587"/>
                <a:ext cx="168088" cy="336058"/>
              </a:xfrm>
              <a:prstGeom prst="rect">
                <a:avLst/>
              </a:prstGeom>
              <a:noFill/>
            </p:spPr>
            <p:txBody>
              <a:bodyPr wrap="none" lIns="91440" tIns="0" rIns="91440" bIns="9144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E0ADB079-0113-4048-BC0D-142EDE2543A0}"/>
                  </a:ext>
                </a:extLst>
              </p:cNvPr>
              <p:cNvSpPr/>
              <p:nvPr/>
            </p:nvSpPr>
            <p:spPr>
              <a:xfrm>
                <a:off x="1149001" y="450676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dirty="0"/>
              </a:p>
            </p:txBody>
          </p:sp>
          <p:sp>
            <p:nvSpPr>
              <p:cNvPr id="159" name="Text Box 13">
                <a:extLst>
                  <a:ext uri="{FF2B5EF4-FFF2-40B4-BE49-F238E27FC236}">
                    <a16:creationId xmlns:a16="http://schemas.microsoft.com/office/drawing/2014/main" id="{4DAECD11-068B-A94D-A4CB-103107F16A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797" y="3940775"/>
                <a:ext cx="625570" cy="560096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Start: </a:t>
                </a:r>
                <a:b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</a:b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ea typeface="Times New Roman"/>
                    <a:sym typeface="Symbol" charset="0"/>
                  </a:rPr>
                  <a:t>0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= 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d1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5C68E288-6B04-BB4D-830A-24BA6F499E98}"/>
                  </a:ext>
                </a:extLst>
              </p:cNvPr>
              <p:cNvSpPr/>
              <p:nvPr/>
            </p:nvSpPr>
            <p:spPr>
              <a:xfrm>
                <a:off x="1028128" y="2019635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Text Box 11">
                <a:extLst>
                  <a:ext uri="{FF2B5EF4-FFF2-40B4-BE49-F238E27FC236}">
                    <a16:creationId xmlns:a16="http://schemas.microsoft.com/office/drawing/2014/main" id="{A96213F5-AC79-4949-A01C-A5FD3B7D52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6668" y="4724155"/>
                <a:ext cx="1508823" cy="280048"/>
              </a:xfrm>
              <a:prstGeom prst="rect">
                <a:avLst/>
              </a:prstGeom>
              <a:solidFill>
                <a:srgbClr val="DB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  Goal: </a:t>
                </a:r>
                <a:r>
                  <a:rPr lang="en-US" sz="1800" i="1" dirty="0">
                    <a:latin typeface="Times New Roman" charset="0"/>
                    <a:ea typeface="Times New Roman"/>
                    <a:sym typeface="Symbol" charset="0"/>
                  </a:rPr>
                  <a:t>S</a:t>
                </a:r>
                <a:r>
                  <a:rPr lang="en-US" sz="1800" i="1" baseline="-25000" dirty="0">
                    <a:latin typeface="Times New Roman" charset="0"/>
                    <a:ea typeface="Times New Roman"/>
                    <a:sym typeface="Symbol" charset="0"/>
                  </a:rPr>
                  <a:t>g</a:t>
                </a:r>
                <a:r>
                  <a:rPr lang="en-US" sz="1800" dirty="0">
                    <a:latin typeface="Times New Roman" charset="0"/>
                    <a:ea typeface="Times New Roman"/>
                    <a:sym typeface="Symbol" charset="0"/>
                  </a:rPr>
                  <a:t>= {</a:t>
                </a:r>
                <a:r>
                  <a:rPr lang="en-US" sz="1800" dirty="0">
                    <a:latin typeface="Calibri"/>
                    <a:ea typeface="Times New Roman"/>
                    <a:cs typeface="Calibri"/>
                    <a:sym typeface="Symbol" charset="0"/>
                  </a:rPr>
                  <a:t>d4</a:t>
                </a:r>
                <a:r>
                  <a:rPr lang="en-US" sz="1800" dirty="0">
                    <a:latin typeface="Times New Roman"/>
                    <a:ea typeface="Times New Roman"/>
                    <a:cs typeface="Times New Roman"/>
                    <a:sym typeface="Symbol" charset="0"/>
                  </a:rPr>
                  <a:t>}</a:t>
                </a:r>
                <a:endParaRPr lang="en-US" sz="18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2" name="Freeform 37">
                <a:extLst>
                  <a:ext uri="{FF2B5EF4-FFF2-40B4-BE49-F238E27FC236}">
                    <a16:creationId xmlns:a16="http://schemas.microsoft.com/office/drawing/2014/main" id="{A4A344A7-96A4-404B-B805-BE18D49E6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196" y="2381554"/>
                <a:ext cx="2527300" cy="239492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3" name="Freeform 38">
                <a:extLst>
                  <a:ext uri="{FF2B5EF4-FFF2-40B4-BE49-F238E27FC236}">
                    <a16:creationId xmlns:a16="http://schemas.microsoft.com/office/drawing/2014/main" id="{EC09C3EC-1BED-504B-A818-D867666E0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020" y="2103309"/>
                <a:ext cx="2176032" cy="281769"/>
              </a:xfrm>
              <a:custGeom>
                <a:avLst/>
                <a:gdLst>
                  <a:gd name="T0" fmla="*/ 0 w 1176"/>
                  <a:gd name="T1" fmla="*/ 2147483647 h 288"/>
                  <a:gd name="T2" fmla="*/ 2147483647 w 1176"/>
                  <a:gd name="T3" fmla="*/ 2147483647 h 288"/>
                  <a:gd name="T4" fmla="*/ 2147483647 w 117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1176"/>
                  <a:gd name="T10" fmla="*/ 0 h 288"/>
                  <a:gd name="T11" fmla="*/ 1176 w 117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6" h="288">
                    <a:moveTo>
                      <a:pt x="0" y="288"/>
                    </a:moveTo>
                    <a:cubicBezTo>
                      <a:pt x="234" y="264"/>
                      <a:pt x="468" y="240"/>
                      <a:pt x="664" y="192"/>
                    </a:cubicBezTo>
                    <a:cubicBezTo>
                      <a:pt x="860" y="144"/>
                      <a:pt x="1018" y="72"/>
                      <a:pt x="1176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A78BC486-E1FC-3F46-AD44-C496E6C0FF11}"/>
                  </a:ext>
                </a:extLst>
              </p:cNvPr>
              <p:cNvSpPr/>
              <p:nvPr/>
            </p:nvSpPr>
            <p:spPr bwMode="auto">
              <a:xfrm>
                <a:off x="2953574" y="2286304"/>
                <a:ext cx="114300" cy="225425"/>
              </a:xfrm>
              <a:prstGeom prst="arc">
                <a:avLst>
                  <a:gd name="adj1" fmla="val 18495893"/>
                  <a:gd name="adj2" fmla="val 2991136"/>
                </a:avLst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5" name="Freeform 40">
                <a:extLst>
                  <a:ext uri="{FF2B5EF4-FFF2-40B4-BE49-F238E27FC236}">
                    <a16:creationId xmlns:a16="http://schemas.microsoft.com/office/drawing/2014/main" id="{65AFF48F-BEA7-C141-91CE-B43C17F89EA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688744" y="2968900"/>
                <a:ext cx="114570" cy="1275335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6" name="Freeform 6">
                <a:extLst>
                  <a:ext uri="{FF2B5EF4-FFF2-40B4-BE49-F238E27FC236}">
                    <a16:creationId xmlns:a16="http://schemas.microsoft.com/office/drawing/2014/main" id="{2BA5C1D1-6429-E942-BE33-FFB73BDC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934" y="2718754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7" name="Oval 11">
                <a:extLst>
                  <a:ext uri="{FF2B5EF4-FFF2-40B4-BE49-F238E27FC236}">
                    <a16:creationId xmlns:a16="http://schemas.microsoft.com/office/drawing/2014/main" id="{AE73B845-DD7B-5144-AB33-427E93542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2271249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Times New Roman"/>
                  </a:rPr>
                  <a:t>d2</a:t>
                </a: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8" name="Freeform 18">
                <a:extLst>
                  <a:ext uri="{FF2B5EF4-FFF2-40B4-BE49-F238E27FC236}">
                    <a16:creationId xmlns:a16="http://schemas.microsoft.com/office/drawing/2014/main" id="{1E0E4E41-FD63-BA47-B18F-502D1E6BDCCB}"/>
                  </a:ext>
                </a:extLst>
              </p:cNvPr>
              <p:cNvSpPr>
                <a:spLocks/>
              </p:cNvSpPr>
              <p:nvPr/>
            </p:nvSpPr>
            <p:spPr bwMode="auto">
              <a:xfrm rot="297626" flipV="1">
                <a:off x="1497828" y="4422980"/>
                <a:ext cx="2154774" cy="270156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9" name="Oval 11">
                <a:extLst>
                  <a:ext uri="{FF2B5EF4-FFF2-40B4-BE49-F238E27FC236}">
                    <a16:creationId xmlns:a16="http://schemas.microsoft.com/office/drawing/2014/main" id="{757D7820-7084-7340-BE69-B50B1E878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794" y="1761046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rgbClr val="0091E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d5</a:t>
                </a:r>
              </a:p>
            </p:txBody>
          </p:sp>
          <p:sp>
            <p:nvSpPr>
              <p:cNvPr id="170" name="Text Box 11">
                <a:extLst>
                  <a:ext uri="{FF2B5EF4-FFF2-40B4-BE49-F238E27FC236}">
                    <a16:creationId xmlns:a16="http://schemas.microsoft.com/office/drawing/2014/main" id="{75B342B7-FDDE-084F-A657-1CCA2E88F2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9191" y="206437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0.2</a:t>
                </a:r>
              </a:p>
            </p:txBody>
          </p:sp>
          <p:sp>
            <p:nvSpPr>
              <p:cNvPr id="171" name="Text Box 11">
                <a:extLst>
                  <a:ext uri="{FF2B5EF4-FFF2-40B4-BE49-F238E27FC236}">
                    <a16:creationId xmlns:a16="http://schemas.microsoft.com/office/drawing/2014/main" id="{BB8F3ED1-565C-3549-BFE2-4206D164AA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1701" y="2505406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Times New Roman"/>
                  </a:rPr>
                  <a:t>0.8</a:t>
                </a:r>
              </a:p>
            </p:txBody>
          </p:sp>
          <p:sp>
            <p:nvSpPr>
              <p:cNvPr id="172" name="Text Box 11">
                <a:extLst>
                  <a:ext uri="{FF2B5EF4-FFF2-40B4-BE49-F238E27FC236}">
                    <a16:creationId xmlns:a16="http://schemas.microsoft.com/office/drawing/2014/main" id="{BF905A94-4216-524C-918F-310B173D4C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7701" y="4571030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173" name="Text Box 11">
                <a:extLst>
                  <a:ext uri="{FF2B5EF4-FFF2-40B4-BE49-F238E27FC236}">
                    <a16:creationId xmlns:a16="http://schemas.microsoft.com/office/drawing/2014/main" id="{F0DD6256-5C18-444C-AC96-E019974168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1182" y="4697984"/>
                <a:ext cx="265463" cy="252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  <a:ea typeface="Times New Roman"/>
                    <a:cs typeface="Times New Roman"/>
                  </a:rPr>
                  <a:t>0.5</a:t>
                </a:r>
              </a:p>
            </p:txBody>
          </p:sp>
          <p:sp>
            <p:nvSpPr>
              <p:cNvPr id="174" name="Oval 12">
                <a:extLst>
                  <a:ext uri="{FF2B5EF4-FFF2-40B4-BE49-F238E27FC236}">
                    <a16:creationId xmlns:a16="http://schemas.microsoft.com/office/drawing/2014/main" id="{7AD1883D-E8E4-BA47-A93A-D79E8F9D5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34" y="409035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d1</a:t>
                </a:r>
              </a:p>
            </p:txBody>
          </p:sp>
          <p:sp>
            <p:nvSpPr>
              <p:cNvPr id="175" name="Freeform 6">
                <a:extLst>
                  <a:ext uri="{FF2B5EF4-FFF2-40B4-BE49-F238E27FC236}">
                    <a16:creationId xmlns:a16="http://schemas.microsoft.com/office/drawing/2014/main" id="{56A17530-27DB-364D-9B45-43CC5166302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288605" y="2725729"/>
                <a:ext cx="241300" cy="13716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76" name="Curved Connector 175">
                <a:extLst>
                  <a:ext uri="{FF2B5EF4-FFF2-40B4-BE49-F238E27FC236}">
                    <a16:creationId xmlns:a16="http://schemas.microsoft.com/office/drawing/2014/main" id="{1FD5C316-8159-4A46-B901-0D9903229468}"/>
                  </a:ext>
                </a:extLst>
              </p:cNvPr>
              <p:cNvCxnSpPr>
                <a:cxnSpLocks/>
                <a:stCxn id="174" idx="6"/>
                <a:endCxn id="174" idx="4"/>
              </p:cNvCxnSpPr>
              <p:nvPr/>
            </p:nvCxnSpPr>
            <p:spPr>
              <a:xfrm flipH="1">
                <a:off x="1215034" y="4318954"/>
                <a:ext cx="228600" cy="228600"/>
              </a:xfrm>
              <a:prstGeom prst="curvedConnector4">
                <a:avLst>
                  <a:gd name="adj1" fmla="val -100000"/>
                  <a:gd name="adj2" fmla="val 200000"/>
                </a:avLst>
              </a:prstGeom>
              <a:ln w="9525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Arc 176">
                <a:extLst>
                  <a:ext uri="{FF2B5EF4-FFF2-40B4-BE49-F238E27FC236}">
                    <a16:creationId xmlns:a16="http://schemas.microsoft.com/office/drawing/2014/main" id="{17890601-B652-DC41-9C88-C8D446C2CE92}"/>
                  </a:ext>
                </a:extLst>
              </p:cNvPr>
              <p:cNvSpPr/>
              <p:nvPr/>
            </p:nvSpPr>
            <p:spPr bwMode="auto">
              <a:xfrm rot="356928">
                <a:off x="1451974" y="4215162"/>
                <a:ext cx="366712" cy="366713"/>
              </a:xfrm>
              <a:prstGeom prst="arc">
                <a:avLst>
                  <a:gd name="adj1" fmla="val 708330"/>
                  <a:gd name="adj2" fmla="val 4251989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78" name="Freeform 18">
                <a:extLst>
                  <a:ext uri="{FF2B5EF4-FFF2-40B4-BE49-F238E27FC236}">
                    <a16:creationId xmlns:a16="http://schemas.microsoft.com/office/drawing/2014/main" id="{DD51BFB7-3382-9F47-80AF-702E05E2B3D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097626" flipV="1">
                <a:off x="1428940" y="4080105"/>
                <a:ext cx="2271945" cy="246051"/>
              </a:xfrm>
              <a:custGeom>
                <a:avLst/>
                <a:gdLst>
                  <a:gd name="T0" fmla="*/ 0 w 1592"/>
                  <a:gd name="T1" fmla="*/ 2147483647 h 113"/>
                  <a:gd name="T2" fmla="*/ 2147483647 w 1592"/>
                  <a:gd name="T3" fmla="*/ 2147483647 h 113"/>
                  <a:gd name="T4" fmla="*/ 2147483647 w 1592"/>
                  <a:gd name="T5" fmla="*/ 2147483647 h 113"/>
                  <a:gd name="T6" fmla="*/ 0 60000 65536"/>
                  <a:gd name="T7" fmla="*/ 0 60000 65536"/>
                  <a:gd name="T8" fmla="*/ 0 60000 65536"/>
                  <a:gd name="T9" fmla="*/ 0 w 1592"/>
                  <a:gd name="T10" fmla="*/ 0 h 113"/>
                  <a:gd name="T11" fmla="*/ 1592 w 1592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2" h="113">
                    <a:moveTo>
                      <a:pt x="0" y="113"/>
                    </a:moveTo>
                    <a:cubicBezTo>
                      <a:pt x="255" y="57"/>
                      <a:pt x="511" y="2"/>
                      <a:pt x="776" y="1"/>
                    </a:cubicBezTo>
                    <a:cubicBezTo>
                      <a:pt x="1041" y="0"/>
                      <a:pt x="1316" y="52"/>
                      <a:pt x="1592" y="105"/>
                    </a:cubicBez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79" name="Freeform 31">
                <a:extLst>
                  <a:ext uri="{FF2B5EF4-FFF2-40B4-BE49-F238E27FC236}">
                    <a16:creationId xmlns:a16="http://schemas.microsoft.com/office/drawing/2014/main" id="{9012212A-B7F4-ED4E-A1EF-5933CDDF03B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623913" flipH="1" flipV="1">
                <a:off x="4056037" y="2163971"/>
                <a:ext cx="1066075" cy="2187115"/>
              </a:xfrm>
              <a:custGeom>
                <a:avLst/>
                <a:gdLst>
                  <a:gd name="T0" fmla="*/ 2147483647 w 505"/>
                  <a:gd name="T1" fmla="*/ 0 h 1384"/>
                  <a:gd name="T2" fmla="*/ 2147483647 w 505"/>
                  <a:gd name="T3" fmla="*/ 2147483647 h 1384"/>
                  <a:gd name="T4" fmla="*/ 0 w 505"/>
                  <a:gd name="T5" fmla="*/ 2147483647 h 1384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1384"/>
                  <a:gd name="T11" fmla="*/ 505 w 505"/>
                  <a:gd name="T12" fmla="*/ 1384 h 1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1384">
                    <a:moveTo>
                      <a:pt x="392" y="0"/>
                    </a:moveTo>
                    <a:cubicBezTo>
                      <a:pt x="448" y="252"/>
                      <a:pt x="505" y="505"/>
                      <a:pt x="440" y="736"/>
                    </a:cubicBezTo>
                    <a:cubicBezTo>
                      <a:pt x="375" y="967"/>
                      <a:pt x="187" y="1175"/>
                      <a:pt x="0" y="138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0" name="Freeform 40">
                <a:extLst>
                  <a:ext uri="{FF2B5EF4-FFF2-40B4-BE49-F238E27FC236}">
                    <a16:creationId xmlns:a16="http://schemas.microsoft.com/office/drawing/2014/main" id="{284CE167-3787-9448-82AE-44107C638A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845766" y="2840626"/>
                <a:ext cx="109948" cy="1358900"/>
              </a:xfrm>
              <a:custGeom>
                <a:avLst/>
                <a:gdLst>
                  <a:gd name="T0" fmla="*/ 2147483647 w 144"/>
                  <a:gd name="T1" fmla="*/ 2147483647 h 856"/>
                  <a:gd name="T2" fmla="*/ 0 w 144"/>
                  <a:gd name="T3" fmla="*/ 2147483647 h 856"/>
                  <a:gd name="T4" fmla="*/ 2147483647 w 144"/>
                  <a:gd name="T5" fmla="*/ 0 h 85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856"/>
                  <a:gd name="T11" fmla="*/ 144 w 144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856">
                    <a:moveTo>
                      <a:pt x="144" y="856"/>
                    </a:moveTo>
                    <a:cubicBezTo>
                      <a:pt x="72" y="715"/>
                      <a:pt x="0" y="575"/>
                      <a:pt x="0" y="432"/>
                    </a:cubicBezTo>
                    <a:cubicBezTo>
                      <a:pt x="0" y="289"/>
                      <a:pt x="72" y="144"/>
                      <a:pt x="144" y="0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1" name="Oval 11">
                <a:extLst>
                  <a:ext uri="{FF2B5EF4-FFF2-40B4-BE49-F238E27FC236}">
                    <a16:creationId xmlns:a16="http://schemas.microsoft.com/office/drawing/2014/main" id="{899B89DE-EF0D-2C41-9B24-753DD1750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253" y="2526517"/>
                <a:ext cx="457200" cy="457200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d3</a:t>
                </a:r>
              </a:p>
            </p:txBody>
          </p:sp>
          <p:sp>
            <p:nvSpPr>
              <p:cNvPr id="182" name="Oval 12">
                <a:extLst>
                  <a:ext uri="{FF2B5EF4-FFF2-40B4-BE49-F238E27FC236}">
                    <a16:creationId xmlns:a16="http://schemas.microsoft.com/office/drawing/2014/main" id="{FF526257-5546-6543-8F10-7BD0D3818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4650" y="419956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Times New Roman"/>
                  </a:rPr>
                  <a:t>d4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3E4A58A-B772-5E44-A2B0-3BB66AF06BB5}"/>
                  </a:ext>
                </a:extLst>
              </p:cNvPr>
              <p:cNvSpPr/>
              <p:nvPr/>
            </p:nvSpPr>
            <p:spPr>
              <a:xfrm>
                <a:off x="4486637" y="1518047"/>
                <a:ext cx="59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B479A83D-FE98-904A-B305-196A4F7E4C83}"/>
                  </a:ext>
                </a:extLst>
              </p:cNvPr>
              <p:cNvSpPr/>
              <p:nvPr/>
            </p:nvSpPr>
            <p:spPr>
              <a:xfrm rot="16526702">
                <a:off x="585745" y="31803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m12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5817916-6E93-7B44-A8DC-42C60583395B}"/>
                  </a:ext>
                </a:extLst>
              </p:cNvPr>
              <p:cNvSpPr/>
              <p:nvPr/>
            </p:nvSpPr>
            <p:spPr>
              <a:xfrm rot="16500826">
                <a:off x="1482368" y="3243744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dirty="0">
                    <a:latin typeface="Calibri"/>
                    <a:ea typeface="Times New Roman"/>
                    <a:cs typeface="Calibri"/>
                    <a:sym typeface="Symbol" charset="0"/>
                  </a:rPr>
                  <a:t>m21</a:t>
                </a:r>
                <a:endParaRPr lang="en-US" dirty="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8A16FEE-C35E-DA4D-B88C-D079659392C1}"/>
                  </a:ext>
                </a:extLst>
              </p:cNvPr>
              <p:cNvSpPr/>
              <p:nvPr/>
            </p:nvSpPr>
            <p:spPr>
              <a:xfrm>
                <a:off x="2533982" y="4363025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m14</a:t>
                </a:r>
                <a:endParaRPr lang="en-US" dirty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B254E174-72D0-104E-9417-F9948A7ECEBE}"/>
                  </a:ext>
                </a:extLst>
              </p:cNvPr>
              <p:cNvSpPr/>
              <p:nvPr/>
            </p:nvSpPr>
            <p:spPr>
              <a:xfrm>
                <a:off x="2403258" y="3811627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m41</a:t>
                </a:r>
                <a:endParaRPr lang="en-US" dirty="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7298BFCF-3E41-0D4E-9C9C-D8F2EB4596CF}"/>
                  </a:ext>
                </a:extLst>
              </p:cNvPr>
              <p:cNvSpPr/>
              <p:nvPr/>
            </p:nvSpPr>
            <p:spPr>
              <a:xfrm>
                <a:off x="2184841" y="2404028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m23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FEB2ADE-7932-6446-8E4B-E623B2F8DF74}"/>
                  </a:ext>
                </a:extLst>
              </p:cNvPr>
              <p:cNvSpPr/>
              <p:nvPr/>
            </p:nvSpPr>
            <p:spPr>
              <a:xfrm>
                <a:off x="2830692" y="1480503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is-IS" dirty="0">
                    <a:latin typeface="Calibri"/>
                    <a:ea typeface="Times New Roman"/>
                    <a:cs typeface="Calibri"/>
                    <a:sym typeface="Symbol" charset="0"/>
                  </a:rPr>
                  <a:t>m52</a:t>
                </a:r>
                <a:endParaRPr lang="en-US" dirty="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FB9FE366-07C1-1941-8141-58313C2F9425}"/>
                  </a:ext>
                </a:extLst>
              </p:cNvPr>
              <p:cNvSpPr/>
              <p:nvPr/>
            </p:nvSpPr>
            <p:spPr>
              <a:xfrm rot="16420757">
                <a:off x="3356500" y="340292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m43</a:t>
                </a:r>
                <a:endParaRPr lang="en-US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34FE1F9-9675-0B40-AE67-15A825325B41}"/>
                  </a:ext>
                </a:extLst>
              </p:cNvPr>
              <p:cNvSpPr/>
              <p:nvPr/>
            </p:nvSpPr>
            <p:spPr>
              <a:xfrm rot="16727561">
                <a:off x="3881010" y="3353089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Times New Roman"/>
                    <a:cs typeface="Calibri"/>
                    <a:sym typeface="Symbol" charset="0"/>
                  </a:rPr>
                  <a:t>m34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276FD0C-C824-9548-AB6C-A8BBC0F8C79D}"/>
                  </a:ext>
                </a:extLst>
              </p:cNvPr>
              <p:cNvSpPr/>
              <p:nvPr/>
            </p:nvSpPr>
            <p:spPr>
              <a:xfrm rot="17298243">
                <a:off x="4289918" y="3159742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m54</a:t>
                </a:r>
                <a:endParaRPr lang="en-US" dirty="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4637D195-BF34-FA4A-8C76-4ECE372D464B}"/>
                  </a:ext>
                </a:extLst>
              </p:cNvPr>
              <p:cNvSpPr/>
              <p:nvPr/>
            </p:nvSpPr>
            <p:spPr>
              <a:xfrm rot="18776359">
                <a:off x="4593837" y="3735726"/>
                <a:ext cx="380690" cy="2520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>
                    <a:latin typeface="Calibri"/>
                    <a:ea typeface="Times New Roman"/>
                    <a:cs typeface="Calibri"/>
                    <a:sym typeface="Symbol" charset="0"/>
                  </a:rPr>
                  <a:t>m45</a:t>
                </a:r>
                <a:endParaRPr lang="en-US" dirty="0"/>
              </a:p>
            </p:txBody>
          </p:sp>
        </p:grpSp>
        <p:sp>
          <p:nvSpPr>
            <p:cNvPr id="151" name="Oval 30">
              <a:extLst>
                <a:ext uri="{FF2B5EF4-FFF2-40B4-BE49-F238E27FC236}">
                  <a16:creationId xmlns:a16="http://schemas.microsoft.com/office/drawing/2014/main" id="{EE0B486C-0C44-DA49-9800-D2D9CC31F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3881" y="570145"/>
              <a:ext cx="484632" cy="484632"/>
            </a:xfrm>
            <a:prstGeom prst="ellips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25000"/>
                    </a:schemeClr>
                  </a:solidFill>
                  <a:latin typeface="Calibri"/>
                  <a:ea typeface="Times New Roman"/>
                  <a:cs typeface="Times New Roman"/>
                </a:rPr>
                <a:t>d7</a:t>
              </a: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F9CCBF8C-0930-244B-B037-80387872DA5A}"/>
                </a:ext>
              </a:extLst>
            </p:cNvPr>
            <p:cNvSpPr>
              <a:spLocks/>
            </p:cNvSpPr>
            <p:nvPr/>
          </p:nvSpPr>
          <p:spPr bwMode="auto">
            <a:xfrm rot="5583101">
              <a:off x="11419957" y="535240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D95273CB-7917-B641-A757-28C308711466}"/>
                </a:ext>
              </a:extLst>
            </p:cNvPr>
            <p:cNvSpPr>
              <a:spLocks/>
            </p:cNvSpPr>
            <p:nvPr/>
          </p:nvSpPr>
          <p:spPr bwMode="auto">
            <a:xfrm rot="15934278">
              <a:off x="11411731" y="728515"/>
              <a:ext cx="91440" cy="365760"/>
            </a:xfrm>
            <a:custGeom>
              <a:avLst/>
              <a:gdLst>
                <a:gd name="T0" fmla="*/ 2147483647 w 144"/>
                <a:gd name="T1" fmla="*/ 2147483647 h 856"/>
                <a:gd name="T2" fmla="*/ 0 w 144"/>
                <a:gd name="T3" fmla="*/ 2147483647 h 856"/>
                <a:gd name="T4" fmla="*/ 2147483647 w 144"/>
                <a:gd name="T5" fmla="*/ 0 h 856"/>
                <a:gd name="T6" fmla="*/ 0 60000 65536"/>
                <a:gd name="T7" fmla="*/ 0 60000 65536"/>
                <a:gd name="T8" fmla="*/ 0 60000 65536"/>
                <a:gd name="T9" fmla="*/ 0 w 144"/>
                <a:gd name="T10" fmla="*/ 0 h 856"/>
                <a:gd name="T11" fmla="*/ 144 w 144"/>
                <a:gd name="T12" fmla="*/ 856 h 8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56">
                  <a:moveTo>
                    <a:pt x="144" y="856"/>
                  </a:moveTo>
                  <a:cubicBezTo>
                    <a:pt x="72" y="715"/>
                    <a:pt x="0" y="575"/>
                    <a:pt x="0" y="432"/>
                  </a:cubicBezTo>
                  <a:cubicBezTo>
                    <a:pt x="0" y="289"/>
                    <a:pt x="72" y="144"/>
                    <a:pt x="144" y="0"/>
                  </a:cubicBezTo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accent2">
                    <a:lumMod val="25000"/>
                  </a:schemeClr>
                </a:solidFill>
                <a:latin typeface="Calibri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442850"/>
      </p:ext>
    </p:extLst>
  </p:cSld>
  <p:clrMapOvr>
    <a:masterClrMapping/>
  </p:clrMapOvr>
</p:sld>
</file>

<file path=ppt/theme/theme1.xml><?xml version="1.0" encoding="utf-8"?>
<a:theme xmlns:a="http://schemas.openxmlformats.org/drawingml/2006/main" name="7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33896</TotalTime>
  <Pages>32</Pages>
  <Words>13842</Words>
  <Application>Microsoft Macintosh PowerPoint</Application>
  <PresentationFormat>Widescreen</PresentationFormat>
  <Paragraphs>2052</Paragraphs>
  <Slides>58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Academy Engraved LET</vt:lpstr>
      <vt:lpstr>Arial</vt:lpstr>
      <vt:lpstr>Arial Narrow</vt:lpstr>
      <vt:lpstr>Calibri</vt:lpstr>
      <vt:lpstr>Cambria Math</vt:lpstr>
      <vt:lpstr>Helvetica</vt:lpstr>
      <vt:lpstr>Lucida Grande</vt:lpstr>
      <vt:lpstr>System Font Regular</vt:lpstr>
      <vt:lpstr>Times</vt:lpstr>
      <vt:lpstr>Times New Roman</vt:lpstr>
      <vt:lpstr>Webdings</vt:lpstr>
      <vt:lpstr>Wingdings</vt:lpstr>
      <vt:lpstr>Zapf Dingbats</vt:lpstr>
      <vt:lpstr>7_Nau - reasoning about adversaries</vt:lpstr>
      <vt:lpstr>Chapter 6   Deliberation with Probabilistic  Domain Models</vt:lpstr>
      <vt:lpstr>Motivation</vt:lpstr>
      <vt:lpstr>Probabilistic planning domain</vt:lpstr>
      <vt:lpstr>Probabilistic planning domain</vt:lpstr>
      <vt:lpstr>Policies, Problems</vt:lpstr>
      <vt:lpstr>Solutions</vt:lpstr>
      <vt:lpstr>Histories</vt:lpstr>
      <vt:lpstr>Unsafe Solutions</vt:lpstr>
      <vt:lpstr>Unsafe Solutions</vt:lpstr>
      <vt:lpstr>Safe Solutions</vt:lpstr>
      <vt:lpstr>Safe Solutions</vt:lpstr>
      <vt:lpstr>Safe Solutions</vt:lpstr>
      <vt:lpstr>Unsafe States</vt:lpstr>
      <vt:lpstr>Safe SSPs</vt:lpstr>
      <vt:lpstr>Expected Cost</vt:lpstr>
      <vt:lpstr>Example</vt:lpstr>
      <vt:lpstr>Example</vt:lpstr>
      <vt:lpstr>Planning as Optimization</vt:lpstr>
      <vt:lpstr>Planning as Optimization</vt:lpstr>
      <vt:lpstr>Cost to Go</vt:lpstr>
      <vt:lpstr>Example</vt:lpstr>
      <vt:lpstr>Policy Iteration</vt:lpstr>
      <vt:lpstr>Value Iteration</vt:lpstr>
      <vt:lpstr>Iteration 1</vt:lpstr>
      <vt:lpstr>Iteration 2</vt:lpstr>
      <vt:lpstr>Iteration 3</vt:lpstr>
      <vt:lpstr>Iteration 4</vt:lpstr>
      <vt:lpstr>Iteration 1, with a better V0</vt:lpstr>
      <vt:lpstr>Discussion</vt:lpstr>
      <vt:lpstr>Digression: A* Search</vt:lpstr>
      <vt:lpstr>Equivalent Approach Using Policies</vt:lpstr>
      <vt:lpstr>AO* (Basic Idea)</vt:lpstr>
      <vt:lpstr>AO* (Basic Idea)</vt:lpstr>
      <vt:lpstr>AO*</vt:lpstr>
      <vt:lpstr>AO*</vt:lpstr>
      <vt:lpstr>AO*</vt:lpstr>
      <vt:lpstr>AO*</vt:lpstr>
      <vt:lpstr>AO*</vt:lpstr>
      <vt:lpstr>What to do about dead ends?</vt:lpstr>
      <vt:lpstr>Heuristics through Determinization</vt:lpstr>
      <vt:lpstr>Heuristics through Determinization</vt:lpstr>
      <vt:lpstr>LAO*</vt:lpstr>
      <vt:lpstr>Example 1</vt:lpstr>
      <vt:lpstr>Example 2</vt:lpstr>
      <vt:lpstr>Skipping Ahead</vt:lpstr>
      <vt:lpstr>Planning and Acting</vt:lpstr>
      <vt:lpstr>Planning and Acting</vt:lpstr>
      <vt:lpstr>Planning and Acting</vt:lpstr>
      <vt:lpstr>Digression: Monte Carlo rollouts</vt:lpstr>
      <vt:lpstr>UCB (Upper Confidence Bound) Algorithm</vt:lpstr>
      <vt:lpstr>UCT Algorithm</vt:lpstr>
      <vt:lpstr>Using UCT Offline</vt:lpstr>
      <vt:lpstr>Using UCT Online</vt:lpstr>
      <vt:lpstr>Using UCT Online</vt:lpstr>
      <vt:lpstr>Using UCT with a Simulator</vt:lpstr>
      <vt:lpstr>Using UCT for Exploration</vt:lpstr>
      <vt:lpstr>UCT in Two-Player Games</vt:lpstr>
      <vt:lpstr>Summary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3326</cp:revision>
  <cp:lastPrinted>2022-04-05T16:51:37Z</cp:lastPrinted>
  <dcterms:created xsi:type="dcterms:W3CDTF">2009-09-30T15:56:59Z</dcterms:created>
  <dcterms:modified xsi:type="dcterms:W3CDTF">2022-04-21T14:56:52Z</dcterms:modified>
</cp:coreProperties>
</file>