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75" r:id="rId1"/>
  </p:sldMasterIdLst>
  <p:notesMasterIdLst>
    <p:notesMasterId r:id="rId30"/>
  </p:notesMasterIdLst>
  <p:handoutMasterIdLst>
    <p:handoutMasterId r:id="rId31"/>
  </p:handoutMasterIdLst>
  <p:sldIdLst>
    <p:sldId id="905" r:id="rId2"/>
    <p:sldId id="907" r:id="rId3"/>
    <p:sldId id="906" r:id="rId4"/>
    <p:sldId id="910" r:id="rId5"/>
    <p:sldId id="902" r:id="rId6"/>
    <p:sldId id="909" r:id="rId7"/>
    <p:sldId id="876" r:id="rId8"/>
    <p:sldId id="877" r:id="rId9"/>
    <p:sldId id="878" r:id="rId10"/>
    <p:sldId id="879" r:id="rId11"/>
    <p:sldId id="883" r:id="rId12"/>
    <p:sldId id="881" r:id="rId13"/>
    <p:sldId id="882" r:id="rId14"/>
    <p:sldId id="884" r:id="rId15"/>
    <p:sldId id="885" r:id="rId16"/>
    <p:sldId id="886" r:id="rId17"/>
    <p:sldId id="887" r:id="rId18"/>
    <p:sldId id="888" r:id="rId19"/>
    <p:sldId id="889" r:id="rId20"/>
    <p:sldId id="890" r:id="rId21"/>
    <p:sldId id="891" r:id="rId22"/>
    <p:sldId id="892" r:id="rId23"/>
    <p:sldId id="894" r:id="rId24"/>
    <p:sldId id="895" r:id="rId25"/>
    <p:sldId id="896" r:id="rId26"/>
    <p:sldId id="897" r:id="rId27"/>
    <p:sldId id="898" r:id="rId28"/>
    <p:sldId id="899" r:id="rId29"/>
  </p:sldIdLst>
  <p:sldSz cx="9144000" cy="6858000" type="letter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80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3747"/>
    <a:srgbClr val="2D9A99"/>
    <a:srgbClr val="CDC9C0"/>
    <a:srgbClr val="E0CFAA"/>
    <a:srgbClr val="89D3FF"/>
    <a:srgbClr val="7CC6FF"/>
    <a:srgbClr val="6DBFFF"/>
    <a:srgbClr val="A7F6FF"/>
    <a:srgbClr val="FFD8B3"/>
    <a:srgbClr val="F9D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0" autoAdjust="0"/>
    <p:restoredTop sz="50000" autoAdjust="0"/>
  </p:normalViewPr>
  <p:slideViewPr>
    <p:cSldViewPr snapToGrid="0">
      <p:cViewPr varScale="1">
        <p:scale>
          <a:sx n="98" d="100"/>
          <a:sy n="98" d="100"/>
        </p:scale>
        <p:origin x="400" y="192"/>
      </p:cViewPr>
      <p:guideLst>
        <p:guide orient="horz" pos="168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912"/>
    </p:cViewPr>
  </p:sorterViewPr>
  <p:notesViewPr>
    <p:cSldViewPr snapToGrid="0">
      <p:cViewPr varScale="1">
        <p:scale>
          <a:sx n="91" d="100"/>
          <a:sy n="91" d="100"/>
        </p:scale>
        <p:origin x="-183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529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notes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772366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Calibri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as.fr/planning" TargetMode="External"/><Relationship Id="rId4" Type="http://schemas.openxmlformats.org/officeDocument/2006/relationships/hyperlink" Target="http://creativecommons.org/licenses/by-nc-sa/4.0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075" y="1828800"/>
            <a:ext cx="6289023" cy="1689904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074" y="4343400"/>
            <a:ext cx="6289024" cy="14811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233961" y="155960"/>
            <a:ext cx="186008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18288" rIns="91440" bIns="18288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Last update: </a:t>
            </a:r>
            <a:fld id="{2F632069-14E1-8446-92A8-22B2743EF94E}" type="datetime4">
              <a:rPr lang="en-US" sz="12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February 14, 2017</a:t>
            </a:fld>
            <a:endParaRPr lang="en-US" sz="1200" dirty="0" smtClean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7" descr="cover after foldin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68" y="85725"/>
            <a:ext cx="2384917" cy="3432979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 userDrawn="1"/>
        </p:nvSpPr>
        <p:spPr bwMode="auto">
          <a:xfrm>
            <a:off x="6604082" y="3499652"/>
            <a:ext cx="2528887" cy="50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  <a:hlinkClick r:id="rId3"/>
              </a:rPr>
              <a:t>http</a:t>
            </a:r>
            <a:r>
              <a:rPr lang="en-US" sz="16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  <a:hlinkClick r:id="rId3"/>
              </a:rPr>
              <a:t>://www.laas.fr/planning</a:t>
            </a:r>
            <a:r>
              <a:rPr lang="en-US" sz="16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3228983" y="6667179"/>
            <a:ext cx="546335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Licensed </a:t>
            </a:r>
            <a:r>
              <a:rPr lang="en-US" sz="1000" i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under a</a:t>
            </a:r>
            <a:r>
              <a:rPr lang="en-US" sz="1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Creative Commons Attribution-NonCommercial-ShareAlike 4.0 International License</a:t>
            </a:r>
            <a:endParaRPr lang="en-US" sz="1000" dirty="0" smtClean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2525"/>
            <a:ext cx="40386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52525"/>
            <a:ext cx="40386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Mast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871644" y="6581180"/>
            <a:ext cx="205383" cy="2321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Mast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768350" y="0"/>
            <a:ext cx="8299451" cy="762001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40638" marR="40638" algn="r" defTabSz="914367">
              <a:defRPr sz="3516" b="1">
                <a:uFill>
                  <a:solidFill>
                    <a:srgbClr val="FF26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355600" y="939800"/>
            <a:ext cx="8686801" cy="5791200"/>
          </a:xfrm>
          <a:prstGeom prst="rect">
            <a:avLst/>
          </a:prstGeom>
        </p:spPr>
        <p:txBody>
          <a:bodyPr lIns="72248" tIns="72248" rIns="72248" bIns="72248"/>
          <a:lstStyle>
            <a:lvl1pPr marL="355771" marR="40638" indent="-327197" defTabSz="914367">
              <a:buClrTx/>
              <a:buFont typeface="Lucida Grande"/>
              <a:buChar char="‣"/>
              <a:defRPr sz="2672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622696" marR="40638" indent="-272664" defTabSz="914367">
              <a:buClrTx/>
              <a:buFontTx/>
              <a:buChar char="•"/>
              <a:defRPr sz="2672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889620" marR="40638" indent="-218131" defTabSz="914367">
              <a:buClrTx/>
              <a:buFontTx/>
              <a:buChar char="-"/>
              <a:defRPr sz="2672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193856" marR="40638" indent="-227699" defTabSz="914367">
              <a:buClrTx/>
              <a:buFontTx/>
              <a:buChar char="•"/>
              <a:defRPr sz="239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1488525" marR="40638" indent="-227699" defTabSz="914367">
              <a:buClrTx/>
              <a:buFontTx/>
              <a:buChar char="-"/>
              <a:defRPr sz="239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8850349" y="6588323"/>
            <a:ext cx="224558" cy="244476"/>
          </a:xfrm>
          <a:prstGeom prst="rect">
            <a:avLst/>
          </a:prstGeom>
        </p:spPr>
        <p:txBody>
          <a:bodyPr lIns="72248" tIns="72248" rIns="72248" bIns="72248"/>
          <a:lstStyle>
            <a:lvl1pPr defTabSz="584179">
              <a:defRPr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 </a:t>
            </a:r>
            <a:fld id="{F7F8495C-F95F-4D5F-BA43-BBBD05583D5D}" type="slidenum">
              <a:rPr lang="it-IT">
                <a:solidFill>
                  <a:srgbClr val="005CAB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5CAB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01600"/>
            <a:ext cx="8839200" cy="81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52525"/>
            <a:ext cx="8229600" cy="528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8810476" y="6667179"/>
            <a:ext cx="333524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18288" rIns="90487" bIns="18288">
            <a:spAutoFit/>
          </a:bodyPr>
          <a:lstStyle/>
          <a:p>
            <a:pPr algn="r">
              <a:spcBef>
                <a:spcPct val="50000"/>
              </a:spcBef>
            </a:pPr>
            <a:fld id="{BB1DE22D-1F88-724A-9844-77DDC52CEC6A}" type="slidenum">
              <a:rPr lang="en-US" sz="1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pPr algn="r">
                <a:spcBef>
                  <a:spcPct val="50000"/>
                </a:spcBef>
              </a:pPr>
              <a:t>‹#›</a:t>
            </a:fld>
            <a:endParaRPr lang="en-US" sz="10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6667179"/>
            <a:ext cx="3095719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Nau</a:t>
            </a:r>
            <a:r>
              <a:rPr lang="en-US" sz="1000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</a:t>
            </a:r>
            <a:r>
              <a:rPr lang="en-US" sz="1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Lecture slides for</a:t>
            </a:r>
            <a:r>
              <a:rPr lang="en-US" sz="1000" i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Automated Planning and Acting</a:t>
            </a:r>
            <a:endParaRPr lang="en-US" sz="1000" dirty="0" smtClean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698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alibri"/>
          <a:ea typeface="ＭＳ Ｐゴシック" charset="-128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9pPr>
    </p:titleStyle>
    <p:bodyStyle>
      <a:lvl1pPr marL="344488" indent="-3444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85000"/>
        <a:buFont typeface="Webdings" charset="2"/>
        <a:buChar char="=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3444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90000"/>
        <a:buFont typeface="Wingdings" charset="2"/>
        <a:buChar char="Ø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38238" indent="-3444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5000"/>
        <a:buFont typeface="Lucida Grande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547813" indent="-341313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85000"/>
        <a:buFont typeface="Lucida Grande"/>
        <a:buChar char="▸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944688" indent="-344488" algn="l" defTabSz="911225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5000"/>
        <a:buFont typeface="Lucida Grande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341563" indent="-3429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90000"/>
        <a:buFont typeface="Lucida Grande"/>
        <a:buChar char="›"/>
        <a:defRPr sz="2000" baseline="0">
          <a:solidFill>
            <a:schemeClr val="tx1"/>
          </a:solidFill>
          <a:latin typeface="+mn-lt"/>
          <a:ea typeface="ＭＳ Ｐゴシック" charset="-128"/>
        </a:defRPr>
      </a:lvl6pPr>
      <a:lvl7pPr marL="2692400" indent="-2286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Times" charset="0"/>
        <a:buChar char="-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149600" indent="-2286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Times" charset="0"/>
        <a:buChar char="-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606800" indent="-2286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Times" charset="0"/>
        <a:buChar char="-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aseline="-25000" dirty="0" smtClean="0">
                <a:ea typeface="Calibri"/>
              </a:rPr>
              <a:t/>
            </a:r>
            <a:br>
              <a:rPr lang="en-US" baseline="-25000" dirty="0" smtClean="0">
                <a:ea typeface="Calibri"/>
              </a:rPr>
            </a:br>
            <a:r>
              <a:rPr lang="en-US" baseline="-25000" dirty="0" smtClean="0">
                <a:ea typeface="Calibri"/>
              </a:rPr>
              <a:t/>
            </a:r>
            <a:br>
              <a:rPr lang="en-US" baseline="-25000" dirty="0" smtClean="0">
                <a:ea typeface="Calibri"/>
              </a:rPr>
            </a:br>
            <a:r>
              <a:rPr lang="en-US" dirty="0" smtClean="0">
                <a:ea typeface="Calibri"/>
              </a:rPr>
              <a:t>Section 2.7.8</a:t>
            </a:r>
            <a:br>
              <a:rPr lang="en-US" dirty="0" smtClean="0">
                <a:ea typeface="Calibri"/>
              </a:rPr>
            </a:br>
            <a:r>
              <a:rPr lang="en-US" dirty="0" smtClean="0">
                <a:ea typeface="Calibri"/>
              </a:rPr>
              <a:t>Planning </a:t>
            </a:r>
            <a:r>
              <a:rPr lang="en-US" dirty="0">
                <a:ea typeface="Calibri"/>
              </a:rPr>
              <a:t>with Control Rules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Dana S. </a:t>
            </a:r>
            <a:r>
              <a:rPr lang="en-US" dirty="0" smtClean="0">
                <a:latin typeface="Times New Roman" charset="0"/>
              </a:rPr>
              <a:t>Nau</a:t>
            </a:r>
            <a:endParaRPr lang="en-US" i="1" baseline="-25000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University of </a:t>
            </a:r>
            <a:r>
              <a:rPr lang="en-US" dirty="0" smtClean="0">
                <a:latin typeface="Times New Roman" charset="0"/>
              </a:rPr>
              <a:t>Maryland</a:t>
            </a: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6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State-Variable Notation in LTL Formulas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We can use state</a:t>
            </a:r>
            <a:r>
              <a:rPr lang="en-US" dirty="0">
                <a:solidFill>
                  <a:srgbClr val="000000"/>
                </a:solidFill>
              </a:rPr>
              <a:t>-variable assignments </a:t>
            </a:r>
            <a:r>
              <a:rPr lang="en-US" dirty="0" smtClean="0">
                <a:solidFill>
                  <a:srgbClr val="000000"/>
                </a:solidFill>
              </a:rPr>
              <a:t>directly as atoms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latin typeface="Calibri"/>
                <a:ea typeface="ＭＳ Ｐゴシック" charset="0"/>
              </a:rPr>
              <a:t>clear</a:t>
            </a:r>
            <a:r>
              <a:rPr lang="en-US" dirty="0">
                <a:latin typeface="Calibri"/>
                <a:ea typeface="ＭＳ Ｐゴシック" charset="0"/>
              </a:rPr>
              <a:t>(c</a:t>
            </a:r>
            <a:r>
              <a:rPr lang="en-US" dirty="0" smtClean="0">
                <a:latin typeface="Calibri"/>
                <a:ea typeface="ＭＳ Ｐゴシック" charset="0"/>
              </a:rPr>
              <a:t>)=T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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sym typeface="Wingdings" charset="0"/>
              </a:rPr>
              <a:t> </a:t>
            </a:r>
            <a:r>
              <a:rPr lang="en-US" dirty="0" err="1">
                <a:latin typeface="Calibri"/>
                <a:ea typeface="ＭＳ Ｐゴシック" charset="0"/>
              </a:rPr>
              <a:t>loc</a:t>
            </a:r>
            <a:r>
              <a:rPr lang="en-US" dirty="0">
                <a:latin typeface="Calibri"/>
                <a:ea typeface="ＭＳ Ｐゴシック" charset="0"/>
              </a:rPr>
              <a:t>(a)=</a:t>
            </a:r>
            <a:r>
              <a:rPr lang="en-US" dirty="0" smtClean="0">
                <a:latin typeface="Calibri"/>
                <a:ea typeface="ＭＳ Ｐゴシック" charset="0"/>
              </a:rPr>
              <a:t>c</a:t>
            </a:r>
            <a:endParaRPr lang="en-US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282575" lvl="1" indent="-282575">
              <a:buSzPct val="110000"/>
              <a:buFont typeface="Lucida Grande"/>
              <a:buChar char="●"/>
            </a:pP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  <a:sym typeface="Symbol" charset="0"/>
              </a:rPr>
              <a:t>Simplify the notation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  <a:sym typeface="Symbol" charset="0"/>
              </a:rPr>
              <a:t>Earlier we defined 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</a:rPr>
              <a:t>clear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 to be Boolean, i.e.,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Range(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</a:rPr>
              <a:t>clear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 = {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Symbol" charset="0"/>
              </a:rPr>
              <a:t>T,F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}</a:t>
            </a:r>
            <a:endParaRPr lang="en-US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  <a:sym typeface="Symbol" charset="0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  <a:sym typeface="Symbol" charset="0"/>
              </a:rPr>
              <a:t>Can replace it with a logical proposition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Times New Roman"/>
              </a:rPr>
              <a:t>Instead of writing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clear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=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T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Times New Roman"/>
                <a:sym typeface="Symbol" charset="0"/>
              </a:rPr>
              <a:t>, write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clear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(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x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</a:t>
            </a:r>
            <a:endParaRPr lang="en-US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  <a:sym typeface="Symbol" charset="0"/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  <a:sym typeface="Symbol" charset="0"/>
              </a:rPr>
              <a:t>Instead of writing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Symbol" charset="0"/>
              </a:rPr>
              <a:t>clear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=F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write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sym typeface="Symbol" charset="0"/>
              </a:rPr>
              <a:t>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clear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(</a:t>
            </a:r>
            <a:r>
              <a:rPr lang="en-US" i="1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x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)</a:t>
            </a:r>
            <a:endParaRPr lang="en-US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lvl="2"/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Calibri"/>
                <a:ea typeface="ＭＳ Ｐゴシック" charset="0"/>
              </a:rPr>
              <a:t>clear(c</a:t>
            </a:r>
            <a:r>
              <a:rPr lang="en-US" dirty="0" smtClean="0">
                <a:latin typeface="Calibri"/>
                <a:ea typeface="ＭＳ Ｐゴシック" charset="0"/>
              </a:rPr>
              <a:t>) 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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sym typeface="Wingdings" charset="0"/>
              </a:rPr>
              <a:t> </a:t>
            </a:r>
            <a:r>
              <a:rPr lang="en-US" dirty="0" err="1">
                <a:latin typeface="Calibri"/>
                <a:ea typeface="ＭＳ Ｐゴシック" charset="0"/>
              </a:rPr>
              <a:t>loc</a:t>
            </a:r>
            <a:r>
              <a:rPr lang="en-US" dirty="0">
                <a:latin typeface="Calibri"/>
                <a:ea typeface="ＭＳ Ｐゴシック" charset="0"/>
              </a:rPr>
              <a:t>(a)=c</a:t>
            </a:r>
            <a:endParaRPr lang="en-US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2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Examples</a:t>
            </a:r>
          </a:p>
        </p:txBody>
      </p:sp>
      <p:sp>
        <p:nvSpPr>
          <p:cNvPr id="17409" name="Rectangle 11"/>
          <p:cNvSpPr>
            <a:spLocks noGrp="1" noChangeArrowheads="1"/>
          </p:cNvSpPr>
          <p:nvPr>
            <p:ph idx="1"/>
          </p:nvPr>
        </p:nvSpPr>
        <p:spPr>
          <a:xfrm>
            <a:off x="266700" y="701814"/>
            <a:ext cx="8877300" cy="5713772"/>
          </a:xfrm>
          <a:noFill/>
        </p:spPr>
        <p:txBody>
          <a:bodyPr/>
          <a:lstStyle/>
          <a:p>
            <a:pPr eaLnBrk="1" hangingPunct="1"/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Suppose </a:t>
            </a:r>
            <a:r>
              <a:rPr lang="en-US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M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=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</a:t>
            </a:r>
            <a:r>
              <a:rPr lang="en-US" sz="2000" i="1" dirty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000" baseline="-25000" dirty="0">
                <a:latin typeface="Times New Roman" charset="0"/>
                <a:ea typeface="ＭＳ Ｐゴシック" charset="0"/>
                <a:cs typeface="ＭＳ Ｐゴシック" charset="0"/>
              </a:rPr>
              <a:t>0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i="1" dirty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000" baseline="-25000" dirty="0">
                <a:latin typeface="Times New Roman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, …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</a:t>
            </a:r>
            <a:b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</a:br>
            <a:endParaRPr lang="en-US" sz="2000" dirty="0" smtClean="0">
              <a:latin typeface="Times New Roman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All of the following are equivalent:</a:t>
            </a:r>
          </a:p>
          <a:p>
            <a:pPr lvl="2" eaLnBrk="1" hangingPunct="1"/>
            <a:r>
              <a:rPr lang="en-US" dirty="0" smtClean="0">
                <a:ea typeface="ＭＳ Ｐゴシック" charset="0"/>
                <a:cs typeface="Times New Roman"/>
              </a:rPr>
              <a:t>All mean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a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is on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b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in state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s</a:t>
            </a:r>
            <a:r>
              <a:rPr lang="en-US" baseline="-25000" dirty="0" smtClean="0">
                <a:latin typeface="Times New Roman" charset="0"/>
                <a:ea typeface="ＭＳ Ｐゴシック" charset="0"/>
              </a:rPr>
              <a:t>2</a:t>
            </a:r>
            <a:endParaRPr lang="en-US" dirty="0" smtClean="0">
              <a:latin typeface="Times New Roman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lvl="1" eaLnBrk="1" hangingPunct="1"/>
            <a:r>
              <a:rPr lang="en-US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</a:rPr>
              <a:t>M</a:t>
            </a:r>
            <a:r>
              <a:rPr lang="en-US" dirty="0">
                <a:latin typeface="Times New Roman" charset="0"/>
                <a:ea typeface="ＭＳ Ｐゴシック" charset="0"/>
              </a:rPr>
              <a:t>,</a:t>
            </a:r>
            <a:r>
              <a:rPr lang="en-US" i="1" dirty="0">
                <a:latin typeface="Times New Roman" charset="0"/>
                <a:ea typeface="ＭＳ Ｐゴシック" charset="0"/>
              </a:rPr>
              <a:t>s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0</a:t>
            </a:r>
            <a:r>
              <a:rPr lang="en-US" dirty="0">
                <a:latin typeface="Times New Roman" charset="0"/>
                <a:ea typeface="ＭＳ Ｐゴシック" charset="0"/>
              </a:rPr>
              <a:t>) </a:t>
            </a:r>
            <a:r>
              <a:rPr lang="en-US" dirty="0" smtClean="0"/>
              <a:t>⊨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sym typeface="Wingdings" charset="0"/>
              </a:rPr>
              <a:t>XX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>
                <a:latin typeface="Calibri"/>
                <a:ea typeface="ＭＳ Ｐゴシック" charset="0"/>
              </a:rPr>
              <a:t>loc</a:t>
            </a:r>
            <a:r>
              <a:rPr lang="en-US" dirty="0">
                <a:latin typeface="Calibri"/>
                <a:ea typeface="ＭＳ Ｐゴシック" charset="0"/>
              </a:rPr>
              <a:t>(a)=</a:t>
            </a:r>
            <a:r>
              <a:rPr lang="en-US" dirty="0" smtClean="0">
                <a:latin typeface="Calibri"/>
                <a:ea typeface="ＭＳ Ｐゴシック" charset="0"/>
              </a:rPr>
              <a:t>b</a:t>
            </a:r>
          </a:p>
          <a:p>
            <a:pPr lvl="1" eaLnBrk="1" hangingPunct="1"/>
            <a:r>
              <a:rPr lang="en-US" i="1" dirty="0">
                <a:latin typeface="Times New Roman" charset="0"/>
                <a:ea typeface="ＭＳ Ｐゴシック" charset="0"/>
              </a:rPr>
              <a:t>M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/>
              <a:t>⊨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sym typeface="Wingdings" charset="0"/>
              </a:rPr>
              <a:t>XX </a:t>
            </a:r>
            <a:r>
              <a:rPr lang="en-US" dirty="0" err="1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(a)=b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             </a:t>
            </a:r>
            <a:r>
              <a:rPr lang="en-US" dirty="0">
                <a:latin typeface="Times New Roman" charset="0"/>
                <a:ea typeface="ＭＳ Ｐゴシック" charset="0"/>
              </a:rPr>
              <a:t>omit the state, it defaults to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s</a:t>
            </a:r>
            <a:r>
              <a:rPr lang="en-US" baseline="-25000" dirty="0" smtClean="0">
                <a:latin typeface="Times New Roman" charset="0"/>
                <a:ea typeface="ＭＳ Ｐゴシック" charset="0"/>
              </a:rPr>
              <a:t>0</a:t>
            </a:r>
            <a:endParaRPr lang="en-US" dirty="0" smtClean="0">
              <a:latin typeface="Times New Roman" charset="0"/>
              <a:ea typeface="ＭＳ Ｐゴシック" charset="0"/>
            </a:endParaRPr>
          </a:p>
          <a:p>
            <a:pPr lvl="1" eaLnBrk="1" hangingPunct="1"/>
            <a:r>
              <a:rPr lang="en-US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</a:rPr>
              <a:t>M</a:t>
            </a:r>
            <a:r>
              <a:rPr lang="en-US" dirty="0">
                <a:latin typeface="Times New Roman" charset="0"/>
                <a:ea typeface="ＭＳ Ｐゴシック" charset="0"/>
              </a:rPr>
              <a:t>,</a:t>
            </a:r>
            <a:r>
              <a:rPr lang="en-US" i="1" dirty="0">
                <a:latin typeface="Times New Roman" charset="0"/>
                <a:ea typeface="ＭＳ Ｐゴシック" charset="0"/>
              </a:rPr>
              <a:t>s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</a:rPr>
              <a:t>) </a:t>
            </a:r>
            <a:r>
              <a:rPr lang="en-US" dirty="0"/>
              <a:t>⊨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>
                <a:latin typeface="Calibri"/>
                <a:ea typeface="ＭＳ Ｐゴシック" charset="0"/>
              </a:rPr>
              <a:t>loc</a:t>
            </a:r>
            <a:r>
              <a:rPr lang="en-US" dirty="0">
                <a:latin typeface="Calibri"/>
                <a:ea typeface="ＭＳ Ｐゴシック" charset="0"/>
              </a:rPr>
              <a:t>(a)=</a:t>
            </a:r>
            <a:r>
              <a:rPr lang="en-US" dirty="0" smtClean="0">
                <a:latin typeface="Calibri"/>
                <a:ea typeface="ＭＳ Ｐゴシック" charset="0"/>
              </a:rPr>
              <a:t>b</a:t>
            </a:r>
          </a:p>
          <a:p>
            <a:pPr lvl="1" eaLnBrk="1" hangingPunct="1"/>
            <a:r>
              <a:rPr lang="en-US" i="1" dirty="0" smtClean="0">
                <a:latin typeface="Times New Roman" charset="0"/>
                <a:ea typeface="ＭＳ Ｐゴシック" charset="0"/>
              </a:rPr>
              <a:t>s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/>
              <a:t>⊨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(a)=b</a:t>
            </a:r>
            <a:r>
              <a:rPr lang="en-US" dirty="0">
                <a:latin typeface="Times New Roman" charset="0"/>
                <a:ea typeface="ＭＳ Ｐゴシック" charset="0"/>
              </a:rPr>
              <a:t>	</a:t>
            </a:r>
            <a:endParaRPr lang="en-US" i="1" dirty="0">
              <a:latin typeface="Times New Roman" charset="0"/>
              <a:ea typeface="ＭＳ Ｐゴシック" charset="0"/>
            </a:endParaRPr>
          </a:p>
          <a:p>
            <a:pPr eaLnBrk="1" hangingPunct="1">
              <a:buFont typeface="Zapf Dingbats" charset="0"/>
              <a:buNone/>
            </a:pPr>
            <a:endParaRPr lang="en-US" sz="200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/>
              <a:t>⊨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G </a:t>
            </a:r>
            <a:r>
              <a:rPr lang="en-US" sz="2000" dirty="0" smtClean="0">
                <a:latin typeface="Calibri"/>
                <a:ea typeface="ＭＳ Ｐゴシック" charset="0"/>
              </a:rPr>
              <a:t>holding ≠</a:t>
            </a:r>
            <a:r>
              <a:rPr lang="en-US" sz="2000" dirty="0" smtClean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000" dirty="0" smtClean="0">
                <a:latin typeface="Calibri"/>
                <a:ea typeface="ＭＳ Ｐゴシック" charset="0"/>
              </a:rPr>
              <a:t>c</a:t>
            </a:r>
            <a:endParaRPr lang="en-US" sz="2000" dirty="0">
              <a:latin typeface="Calibri"/>
              <a:ea typeface="ＭＳ Ｐゴシック" charset="0"/>
            </a:endParaRPr>
          </a:p>
          <a:p>
            <a:pPr lvl="1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in every state in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M, </a:t>
            </a:r>
            <a:r>
              <a:rPr lang="en-US" sz="2000" dirty="0">
                <a:latin typeface="Times New Roman" charset="0"/>
                <a:ea typeface="ＭＳ Ｐゴシック" charset="0"/>
              </a:rPr>
              <a:t>we </a:t>
            </a:r>
            <a:r>
              <a:rPr lang="en-US" sz="2000" dirty="0" err="1">
                <a:latin typeface="Times New Roman" charset="0"/>
                <a:ea typeface="ＭＳ Ｐゴシック" charset="0"/>
              </a:rPr>
              <a:t>aren</a:t>
            </a:r>
            <a:r>
              <a:rPr lang="fr-FR" altLang="ja-JP" sz="2000" dirty="0">
                <a:latin typeface="Times New Roman" charset="0"/>
                <a:ea typeface="ＭＳ Ｐゴシック" charset="0"/>
              </a:rPr>
              <a:t>’</a:t>
            </a:r>
            <a:r>
              <a:rPr lang="en-US" altLang="ja-JP" sz="2000" dirty="0">
                <a:latin typeface="Times New Roman" charset="0"/>
                <a:ea typeface="ＭＳ Ｐゴシック" charset="0"/>
              </a:rPr>
              <a:t>t </a:t>
            </a:r>
            <a:r>
              <a:rPr lang="en-US" altLang="ja-JP" sz="2000" dirty="0" smtClean="0">
                <a:latin typeface="Times New Roman" charset="0"/>
                <a:ea typeface="ＭＳ Ｐゴシック" charset="0"/>
              </a:rPr>
              <a:t>holding </a:t>
            </a:r>
            <a:r>
              <a:rPr lang="en-US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c</a:t>
            </a:r>
            <a:endParaRPr lang="en-US" altLang="ja-JP" sz="2000" i="1" dirty="0">
              <a:latin typeface="Times New Roman" charset="0"/>
              <a:ea typeface="ＭＳ Ｐゴシック" charset="0"/>
            </a:endParaRPr>
          </a:p>
          <a:p>
            <a:pPr lvl="1" eaLnBrk="1" hangingPunct="1"/>
            <a:endParaRPr lang="en-US" sz="2000" i="1" baseline="-25000" dirty="0">
              <a:latin typeface="Times New Roman" charset="0"/>
              <a:ea typeface="ＭＳ Ｐゴシック" charset="0"/>
            </a:endParaRPr>
          </a:p>
          <a:p>
            <a:pPr eaLnBrk="1" hangingPunct="1"/>
            <a:r>
              <a:rPr lang="en-US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M </a:t>
            </a:r>
            <a:r>
              <a:rPr lang="en-US" dirty="0"/>
              <a:t>⊨</a:t>
            </a:r>
            <a:r>
              <a:rPr lang="en-US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G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dirty="0" smtClean="0">
                <a:latin typeface="Calibri"/>
                <a:ea typeface="ＭＳ Ｐゴシック" charset="0"/>
              </a:rPr>
              <a:t>clear(b)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smtClean="0">
                <a:latin typeface="Calibri"/>
                <a:ea typeface="ＭＳ Ｐゴシック" charset="0"/>
              </a:rPr>
              <a:t>clear(b)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U </a:t>
            </a:r>
            <a:r>
              <a:rPr lang="en-US" dirty="0" err="1" smtClean="0">
                <a:latin typeface="Calibri"/>
                <a:ea typeface="ＭＳ Ｐゴシック" charset="0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</a:rPr>
              <a:t>(a)=b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 </a:t>
            </a:r>
          </a:p>
          <a:p>
            <a:pPr lvl="1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w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henever we enter a state in which 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b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is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clear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Symbol" charset="0"/>
              </a:rPr>
              <a:t>,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b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</a:br>
            <a:r>
              <a:rPr lang="en-US" dirty="0">
                <a:latin typeface="Calibri"/>
                <a:ea typeface="ＭＳ Ｐゴシック" charset="0"/>
                <a:cs typeface="Calibri"/>
                <a:sym typeface="Symbol" charset="0"/>
              </a:rPr>
              <a:t>b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remains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clear until </a:t>
            </a:r>
            <a:r>
              <a:rPr lang="en-US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a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is on </a:t>
            </a:r>
            <a:r>
              <a:rPr lang="en-US" dirty="0">
                <a:latin typeface="Calibri"/>
                <a:ea typeface="ＭＳ Ｐゴシック" charset="0"/>
                <a:cs typeface="Calibri"/>
                <a:sym typeface="Symbol" charset="0"/>
              </a:rPr>
              <a:t>b</a:t>
            </a:r>
            <a:endParaRPr lang="en-US" sz="2000" dirty="0">
              <a:latin typeface="Times New Roman" charset="0"/>
              <a:ea typeface="ＭＳ Ｐゴシック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64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7475"/>
            <a:ext cx="8839200" cy="6604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Models for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Planning with LTL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>
          <a:xfrm>
            <a:off x="563008" y="854075"/>
            <a:ext cx="7845268" cy="53975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A model is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a pair </a:t>
            </a:r>
            <a:r>
              <a:rPr lang="en-US" sz="2000" i="1" dirty="0" smtClean="0">
                <a:latin typeface="Apple Chancery"/>
                <a:ea typeface="ＭＳ Ｐゴシック" charset="0"/>
                <a:cs typeface="Apple Chancery"/>
                <a:sym typeface="Symbol" charset="0"/>
              </a:rPr>
              <a:t>M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= (</a:t>
            </a:r>
            <a:r>
              <a:rPr lang="en-US" sz="2000" i="1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M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, </a:t>
            </a:r>
            <a:r>
              <a:rPr lang="en-US" sz="2000" i="1" dirty="0" err="1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s</a:t>
            </a:r>
            <a:r>
              <a:rPr lang="en-US" sz="2000" i="1" baseline="-25000" dirty="0" err="1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i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</a:t>
            </a:r>
            <a:endParaRPr lang="en-US" sz="2000" dirty="0">
              <a:latin typeface="Times New Roman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lvl="1" eaLnBrk="1" hangingPunct="1">
              <a:defRPr/>
            </a:pPr>
            <a:r>
              <a:rPr lang="en-US" sz="2000" i="1" dirty="0">
                <a:latin typeface="Times New Roman" charset="0"/>
                <a:ea typeface="ＭＳ Ｐゴシック" charset="0"/>
              </a:rPr>
              <a:t>M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</a:rPr>
              <a:t>=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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s</a:t>
            </a:r>
            <a:r>
              <a:rPr lang="en-US" sz="2000" baseline="-25000" dirty="0">
                <a:latin typeface="Times New Roman" charset="0"/>
                <a:ea typeface="ＭＳ Ｐゴシック" charset="0"/>
              </a:rPr>
              <a:t>0</a:t>
            </a:r>
            <a:r>
              <a:rPr lang="en-US" sz="2000" dirty="0">
                <a:latin typeface="Times New Roman" charset="0"/>
                <a:ea typeface="ＭＳ Ｐゴシック" charset="0"/>
              </a:rPr>
              <a:t>,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s</a:t>
            </a:r>
            <a:r>
              <a:rPr lang="en-US" sz="2000" baseline="-25000" dirty="0">
                <a:latin typeface="Times New Roman" charset="0"/>
                <a:ea typeface="ＭＳ Ｐゴシック" charset="0"/>
              </a:rPr>
              <a:t>1</a:t>
            </a:r>
            <a:r>
              <a:rPr lang="en-US" sz="2000" dirty="0">
                <a:latin typeface="Times New Roman" charset="0"/>
                <a:ea typeface="ＭＳ Ｐゴシック" charset="0"/>
              </a:rPr>
              <a:t>, …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</a:t>
            </a:r>
            <a:r>
              <a:rPr lang="en-US" sz="2000" dirty="0">
                <a:latin typeface="Times New Roman" charset="0"/>
                <a:ea typeface="ＭＳ Ｐゴシック" charset="0"/>
              </a:rPr>
              <a:t>  is a sequence of states </a:t>
            </a:r>
          </a:p>
          <a:p>
            <a:pPr lvl="1" eaLnBrk="1" hangingPunct="1">
              <a:defRPr/>
            </a:pPr>
            <a:r>
              <a:rPr lang="en-US" sz="2000" i="1" dirty="0" err="1">
                <a:latin typeface="Times New Roman" charset="0"/>
                <a:ea typeface="ＭＳ Ｐゴシック" charset="0"/>
              </a:rPr>
              <a:t>s</a:t>
            </a:r>
            <a:r>
              <a:rPr lang="en-US" sz="2000" i="1" baseline="-25000" dirty="0" err="1">
                <a:latin typeface="Times New Roman" charset="0"/>
                <a:ea typeface="ＭＳ Ｐゴシック" charset="0"/>
              </a:rPr>
              <a:t>i</a:t>
            </a:r>
            <a:r>
              <a:rPr lang="en-US" sz="2000" dirty="0">
                <a:latin typeface="Times New Roman" charset="0"/>
                <a:ea typeface="ＭＳ Ｐゴシック" charset="0"/>
              </a:rPr>
              <a:t> is the </a:t>
            </a:r>
            <a:r>
              <a:rPr lang="en-US" sz="2000" i="1" dirty="0" err="1" smtClean="0">
                <a:latin typeface="Times New Roman" charset="0"/>
                <a:ea typeface="ＭＳ Ｐゴシック" charset="0"/>
              </a:rPr>
              <a:t>i</a:t>
            </a:r>
            <a:r>
              <a:rPr lang="fr-FR" altLang="ja-JP" sz="2000" dirty="0" smtClean="0">
                <a:latin typeface="Times New Roman" charset="0"/>
                <a:ea typeface="ＭＳ Ｐゴシック" charset="0"/>
              </a:rPr>
              <a:t>’</a:t>
            </a:r>
            <a:r>
              <a:rPr lang="en-US" altLang="ja-JP" sz="2000" dirty="0" err="1" smtClean="0">
                <a:latin typeface="Times New Roman" charset="0"/>
                <a:ea typeface="ＭＳ Ｐゴシック" charset="0"/>
              </a:rPr>
              <a:t>th</a:t>
            </a:r>
            <a:r>
              <a:rPr lang="en-US" altLang="ja-JP" sz="2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altLang="ja-JP" sz="2000" dirty="0">
                <a:latin typeface="Times New Roman" charset="0"/>
                <a:ea typeface="ＭＳ Ｐゴシック" charset="0"/>
              </a:rPr>
              <a:t>state in </a:t>
            </a:r>
            <a:r>
              <a:rPr lang="en-US" altLang="ja-JP" sz="2000" i="1" dirty="0">
                <a:latin typeface="Times New Roman" charset="0"/>
                <a:ea typeface="ＭＳ Ｐゴシック" charset="0"/>
              </a:rPr>
              <a:t>M</a:t>
            </a:r>
            <a:r>
              <a:rPr lang="en-US" altLang="ja-JP" sz="2000" dirty="0">
                <a:latin typeface="Times New Roman" charset="0"/>
                <a:ea typeface="ＭＳ Ｐゴシック" charset="0"/>
              </a:rPr>
              <a:t>,</a:t>
            </a:r>
          </a:p>
          <a:p>
            <a:pPr eaLnBrk="1" hangingPunct="1">
              <a:defRPr/>
            </a:pPr>
            <a:r>
              <a:rPr lang="en-US" altLang="ja-JP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For planning, we also have a goal </a:t>
            </a:r>
            <a:r>
              <a:rPr lang="en-US" altLang="ja-JP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g</a:t>
            </a:r>
            <a:r>
              <a:rPr lang="en-US" altLang="ja-JP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= {</a:t>
            </a:r>
            <a:r>
              <a:rPr lang="en-US" altLang="ja-JP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g</a:t>
            </a:r>
            <a:r>
              <a:rPr lang="en-US" altLang="ja-JP" sz="2000" baseline="-25000" dirty="0" smtClean="0">
                <a:latin typeface="Times New Roman" charset="0"/>
                <a:ea typeface="ＭＳ Ｐゴシック" charset="0"/>
                <a:cs typeface="ＭＳ Ｐゴシック" charset="0"/>
              </a:rPr>
              <a:t>1</a:t>
            </a:r>
            <a:r>
              <a:rPr lang="en-US" altLang="ja-JP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, …, </a:t>
            </a:r>
            <a:r>
              <a:rPr lang="en-US" altLang="ja-JP" sz="2000" i="1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g</a:t>
            </a:r>
            <a:r>
              <a:rPr lang="en-US" altLang="ja-JP" sz="2000" i="1" baseline="-250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n</a:t>
            </a:r>
            <a:r>
              <a:rPr lang="en-US" altLang="ja-JP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}</a:t>
            </a:r>
          </a:p>
          <a:p>
            <a:pPr lvl="1" eaLnBrk="1" hangingPunct="1">
              <a:defRPr/>
            </a:pP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To reason about it, add a modal operator called “Goal”</a:t>
            </a:r>
          </a:p>
          <a:p>
            <a:pPr lvl="2" eaLnBrk="1" hangingPunct="1">
              <a:defRPr/>
            </a:pP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Not part of ordinary LTL, but I’ll call it LTL anyway</a:t>
            </a:r>
            <a:endParaRPr lang="en-US" altLang="ja-JP" baseline="3000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In an LTL formula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use “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Goal(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g</a:t>
            </a:r>
            <a:r>
              <a:rPr lang="en-US" i="1" baseline="-25000" dirty="0" err="1"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)” 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to refer to part of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g</a:t>
            </a:r>
            <a:endParaRPr lang="en-US" i="1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 eaLnBrk="1" hangingPunct="1"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((</a:t>
            </a:r>
            <a:r>
              <a:rPr lang="en-US" i="1" dirty="0" err="1">
                <a:latin typeface="Times New Roman" charset="0"/>
                <a:ea typeface="ＭＳ Ｐゴシック" charset="0"/>
              </a:rPr>
              <a:t>M</a:t>
            </a:r>
            <a:r>
              <a:rPr lang="en-US" dirty="0" err="1">
                <a:latin typeface="Times New Roman" charset="0"/>
                <a:ea typeface="ＭＳ Ｐゴシック" charset="0"/>
              </a:rPr>
              <a:t>,</a:t>
            </a:r>
            <a:r>
              <a:rPr lang="en-US" i="1" dirty="0" err="1">
                <a:latin typeface="Times New Roman" charset="0"/>
                <a:ea typeface="ＭＳ Ｐゴシック" charset="0"/>
              </a:rPr>
              <a:t>s</a:t>
            </a:r>
            <a:r>
              <a:rPr lang="en-US" i="1" baseline="-25000" dirty="0" err="1">
                <a:latin typeface="Times New Roman" charset="0"/>
                <a:ea typeface="ＭＳ Ｐゴシック" charset="0"/>
              </a:rPr>
              <a:t>i</a:t>
            </a:r>
            <a:r>
              <a:rPr lang="en-US" dirty="0">
                <a:latin typeface="Times New Roman" charset="0"/>
                <a:ea typeface="ＭＳ Ｐゴシック" charset="0"/>
              </a:rPr>
              <a:t>),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g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) </a:t>
            </a:r>
            <a:r>
              <a:rPr lang="en-US" dirty="0"/>
              <a:t>⊨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</a:rPr>
              <a:t>Goal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i="1" dirty="0" err="1" smtClean="0">
                <a:latin typeface="Times New Roman" charset="0"/>
                <a:ea typeface="ＭＳ Ｐゴシック" charset="0"/>
              </a:rPr>
              <a:t>g</a:t>
            </a:r>
            <a:r>
              <a:rPr lang="en-US" i="1" baseline="-25000" dirty="0" err="1"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)    </a:t>
            </a:r>
            <a:r>
              <a:rPr lang="en-US" dirty="0" err="1">
                <a:latin typeface="Times New Roman" charset="0"/>
                <a:ea typeface="ＭＳ Ｐゴシック" charset="0"/>
              </a:rPr>
              <a:t>iff</a:t>
            </a:r>
            <a:r>
              <a:rPr lang="en-US" dirty="0">
                <a:latin typeface="Times New Roman" charset="0"/>
                <a:ea typeface="ＭＳ Ｐゴシック" charset="0"/>
              </a:rPr>
              <a:t>    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g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dirty="0"/>
              <a:t>⊨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i="1" dirty="0" err="1" smtClean="0">
                <a:latin typeface="Times New Roman" charset="0"/>
                <a:ea typeface="ＭＳ Ｐゴシック" charset="0"/>
                <a:sym typeface="Symbol" charset="0"/>
              </a:rPr>
              <a:t>g</a:t>
            </a:r>
            <a:r>
              <a:rPr lang="en-US" i="1" baseline="-25000" dirty="0" err="1"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  <a:endParaRPr lang="en-US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Planning problem: </a:t>
            </a:r>
          </a:p>
          <a:p>
            <a:pPr lvl="1" eaLnBrk="1" hangingPunct="1"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Initial state </a:t>
            </a: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s</a:t>
            </a:r>
            <a:r>
              <a:rPr lang="en-US" baseline="-25000" dirty="0" smtClean="0">
                <a:latin typeface="Times New Roman" charset="0"/>
                <a:ea typeface="ＭＳ Ｐゴシック" charset="0"/>
                <a:sym typeface="Symbol" charset="0"/>
              </a:rPr>
              <a:t>0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, a goal </a:t>
            </a: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g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, control formula </a:t>
            </a: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endParaRPr lang="en-US" dirty="0" smtClean="0">
              <a:latin typeface="Times New Roman" charset="0"/>
              <a:ea typeface="ＭＳ Ｐゴシック" charset="0"/>
              <a:sym typeface="Symbol" charset="0"/>
            </a:endParaRPr>
          </a:p>
          <a:p>
            <a:pPr lvl="1" eaLnBrk="1" hangingPunct="1"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Find a plan </a:t>
            </a: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π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= 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a</a:t>
            </a:r>
            <a:r>
              <a:rPr lang="en-US" baseline="-25000" dirty="0" smtClean="0">
                <a:latin typeface="Times New Roman" charset="0"/>
                <a:ea typeface="ＭＳ Ｐゴシック" charset="0"/>
              </a:rPr>
              <a:t>1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, …,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a</a:t>
            </a:r>
            <a:r>
              <a:rPr lang="en-US" i="1" baseline="-25000" dirty="0" smtClean="0">
                <a:latin typeface="Times New Roman" charset="0"/>
                <a:ea typeface="ＭＳ Ｐゴシック" charset="0"/>
              </a:rPr>
              <a:t>n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 that generates a sequence of states </a:t>
            </a:r>
            <a:b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</a:b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M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= 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s</a:t>
            </a:r>
            <a:r>
              <a:rPr lang="en-US" baseline="-25000" dirty="0" smtClean="0">
                <a:latin typeface="Times New Roman" charset="0"/>
                <a:ea typeface="ＭＳ Ｐゴシック" charset="0"/>
              </a:rPr>
              <a:t>0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,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s</a:t>
            </a:r>
            <a:r>
              <a:rPr lang="en-US" baseline="-25000" dirty="0" smtClean="0">
                <a:latin typeface="Times New Roman" charset="0"/>
                <a:ea typeface="ＭＳ Ｐゴシック" charset="0"/>
              </a:rPr>
              <a:t>1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, …</a:t>
            </a:r>
            <a:r>
              <a:rPr lang="en-US" i="1" dirty="0" err="1" smtClean="0">
                <a:latin typeface="Times New Roman" charset="0"/>
                <a:ea typeface="ＭＳ Ｐゴシック" charset="0"/>
              </a:rPr>
              <a:t>s</a:t>
            </a:r>
            <a:r>
              <a:rPr lang="en-US" i="1" baseline="-25000" dirty="0" err="1" smtClean="0">
                <a:latin typeface="Times New Roman" charset="0"/>
                <a:ea typeface="ＭＳ Ｐゴシック" charset="0"/>
              </a:rPr>
              <a:t>n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 such that </a:t>
            </a: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M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dirty="0"/>
              <a:t>⊨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f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and </a:t>
            </a:r>
            <a:r>
              <a:rPr lang="en-US" i="1" dirty="0" err="1" smtClean="0">
                <a:latin typeface="Times New Roman" charset="0"/>
                <a:ea typeface="ＭＳ Ｐゴシック" charset="0"/>
              </a:rPr>
              <a:t>s</a:t>
            </a:r>
            <a:r>
              <a:rPr lang="en-US" i="1" baseline="-25000" dirty="0" err="1" smtClean="0">
                <a:latin typeface="Times New Roman" charset="0"/>
                <a:ea typeface="ＭＳ Ｐゴシック" charset="0"/>
              </a:rPr>
              <a:t>n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/>
              <a:t>⊨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g</a:t>
            </a:r>
          </a:p>
          <a:p>
            <a:pPr lvl="2" eaLnBrk="1" hangingPunct="1"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That’s not quite correct</a:t>
            </a:r>
          </a:p>
          <a:p>
            <a:pPr lvl="2" eaLnBrk="1" hangingPunct="1">
              <a:defRPr/>
            </a:pP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D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o you know why?</a:t>
            </a:r>
          </a:p>
        </p:txBody>
      </p:sp>
    </p:spTree>
    <p:extLst>
      <p:ext uri="{BB962C8B-B14F-4D97-AF65-F5344CB8AC3E}">
        <p14:creationId xmlns:p14="http://schemas.microsoft.com/office/powerpoint/2010/main" val="182979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7475"/>
            <a:ext cx="8839200" cy="6604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Models for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Planning with LTL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>
          <a:xfrm>
            <a:off x="563008" y="854075"/>
            <a:ext cx="7845268" cy="5397500"/>
          </a:xfrm>
        </p:spPr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M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needs to be an infinite sequence</a:t>
            </a:r>
          </a:p>
          <a:p>
            <a:pPr eaLnBrk="1" hangingPunct="1"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Kluge: assume that the final state repeats infinitely after the plan ends</a:t>
            </a:r>
          </a:p>
          <a:p>
            <a:pPr lvl="2" eaLnBrk="1" hangingPunct="1">
              <a:defRPr/>
            </a:pPr>
            <a:endParaRPr lang="en-US" dirty="0" smtClean="0">
              <a:latin typeface="Times New Roman" charset="0"/>
              <a:ea typeface="ＭＳ Ｐゴシック" charset="0"/>
              <a:sym typeface="Symbol" charset="0"/>
            </a:endParaRPr>
          </a:p>
          <a:p>
            <a:pPr eaLnBrk="1" hangingPunct="1"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Planning problem: </a:t>
            </a:r>
          </a:p>
          <a:p>
            <a:pPr lvl="1" eaLnBrk="1" hangingPunct="1"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Initial state </a:t>
            </a: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s</a:t>
            </a:r>
            <a:r>
              <a:rPr lang="en-US" baseline="-25000" dirty="0" smtClean="0">
                <a:latin typeface="Times New Roman" charset="0"/>
                <a:ea typeface="ＭＳ Ｐゴシック" charset="0"/>
                <a:sym typeface="Symbol" charset="0"/>
              </a:rPr>
              <a:t>0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, a goal </a:t>
            </a: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g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, control formula </a:t>
            </a: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endParaRPr lang="en-US" dirty="0" smtClean="0">
              <a:latin typeface="Times New Roman" charset="0"/>
              <a:ea typeface="ＭＳ Ｐゴシック" charset="0"/>
              <a:sym typeface="Symbol" charset="0"/>
            </a:endParaRPr>
          </a:p>
          <a:p>
            <a:pPr lvl="1" eaLnBrk="1" hangingPunct="1">
              <a:defRPr/>
            </a:pP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ind a plan </a:t>
            </a: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π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=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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a</a:t>
            </a:r>
            <a:r>
              <a:rPr lang="en-US" baseline="-25000" dirty="0" smtClean="0">
                <a:latin typeface="Times New Roman" charset="0"/>
                <a:ea typeface="ＭＳ Ｐゴシック" charset="0"/>
              </a:rPr>
              <a:t>1</a:t>
            </a:r>
            <a:r>
              <a:rPr lang="en-US" dirty="0">
                <a:latin typeface="Times New Roman" charset="0"/>
                <a:ea typeface="ＭＳ Ｐゴシック" charset="0"/>
              </a:rPr>
              <a:t>,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…,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a</a:t>
            </a:r>
            <a:r>
              <a:rPr lang="en-US" i="1" baseline="-25000" dirty="0" smtClean="0">
                <a:latin typeface="Times New Roman" charset="0"/>
                <a:ea typeface="ＭＳ Ｐゴシック" charset="0"/>
              </a:rPr>
              <a:t>n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 that generates a sequence of states </a:t>
            </a:r>
            <a:b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</a:b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M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= 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</a:t>
            </a:r>
            <a:r>
              <a:rPr lang="en-US" i="1" dirty="0">
                <a:latin typeface="Times New Roman" charset="0"/>
                <a:ea typeface="ＭＳ Ｐゴシック" charset="0"/>
              </a:rPr>
              <a:t>s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0</a:t>
            </a:r>
            <a:r>
              <a:rPr lang="en-US" dirty="0">
                <a:latin typeface="Times New Roman" charset="0"/>
                <a:ea typeface="ＭＳ Ｐゴシック" charset="0"/>
              </a:rPr>
              <a:t>, </a:t>
            </a:r>
            <a:r>
              <a:rPr lang="en-US" i="1" dirty="0">
                <a:latin typeface="Times New Roman" charset="0"/>
                <a:ea typeface="ＭＳ Ｐゴシック" charset="0"/>
              </a:rPr>
              <a:t>s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1</a:t>
            </a:r>
            <a:r>
              <a:rPr lang="en-US" dirty="0">
                <a:latin typeface="Times New Roman" charset="0"/>
                <a:ea typeface="ＭＳ Ｐゴシック" charset="0"/>
              </a:rPr>
              <a:t>,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…, </a:t>
            </a:r>
            <a:r>
              <a:rPr lang="en-US" i="1" dirty="0" err="1" smtClean="0">
                <a:latin typeface="Times New Roman" charset="0"/>
                <a:ea typeface="ＭＳ Ｐゴシック" charset="0"/>
              </a:rPr>
              <a:t>s</a:t>
            </a:r>
            <a:r>
              <a:rPr lang="en-US" i="1" baseline="-25000" dirty="0" err="1" smtClean="0">
                <a:latin typeface="Times New Roman" charset="0"/>
                <a:ea typeface="ＭＳ Ｐゴシック" charset="0"/>
              </a:rPr>
              <a:t>n</a:t>
            </a:r>
            <a:r>
              <a:rPr lang="en-US" dirty="0">
                <a:latin typeface="Times New Roman" charset="0"/>
                <a:ea typeface="ＭＳ Ｐゴシック" charset="0"/>
              </a:rPr>
              <a:t>, </a:t>
            </a:r>
            <a:r>
              <a:rPr lang="en-US" i="1" dirty="0" err="1" smtClean="0">
                <a:latin typeface="Times New Roman" charset="0"/>
                <a:ea typeface="ＭＳ Ｐゴシック" charset="0"/>
              </a:rPr>
              <a:t>s</a:t>
            </a:r>
            <a:r>
              <a:rPr lang="en-US" i="1" baseline="-25000" dirty="0" err="1" smtClean="0">
                <a:latin typeface="Times New Roman" charset="0"/>
                <a:ea typeface="ＭＳ Ｐゴシック" charset="0"/>
              </a:rPr>
              <a:t>n</a:t>
            </a:r>
            <a:r>
              <a:rPr lang="en-US" dirty="0">
                <a:latin typeface="Times New Roman" charset="0"/>
                <a:ea typeface="ＭＳ Ｐゴシック" charset="0"/>
              </a:rPr>
              <a:t>, </a:t>
            </a:r>
            <a:r>
              <a:rPr lang="en-US" i="1" dirty="0" err="1" smtClean="0">
                <a:latin typeface="Times New Roman" charset="0"/>
                <a:ea typeface="ＭＳ Ｐゴシック" charset="0"/>
              </a:rPr>
              <a:t>s</a:t>
            </a:r>
            <a:r>
              <a:rPr lang="en-US" i="1" baseline="-25000" dirty="0" err="1" smtClean="0">
                <a:latin typeface="Times New Roman" charset="0"/>
                <a:ea typeface="ＭＳ Ｐゴシック" charset="0"/>
              </a:rPr>
              <a:t>n</a:t>
            </a:r>
            <a:r>
              <a:rPr lang="en-US" dirty="0">
                <a:latin typeface="Times New Roman" charset="0"/>
                <a:ea typeface="ＭＳ Ｐゴシック" charset="0"/>
              </a:rPr>
              <a:t>,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…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 such that </a:t>
            </a: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M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</a:rPr>
              <a:t>⊨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f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and </a:t>
            </a:r>
            <a:r>
              <a:rPr lang="en-US" i="1" dirty="0" err="1" smtClean="0">
                <a:latin typeface="Times New Roman" charset="0"/>
                <a:ea typeface="ＭＳ Ｐゴシック" charset="0"/>
              </a:rPr>
              <a:t>s</a:t>
            </a:r>
            <a:r>
              <a:rPr lang="en-US" i="1" baseline="-25000" dirty="0" err="1" smtClean="0">
                <a:latin typeface="Times New Roman" charset="0"/>
                <a:ea typeface="ＭＳ Ｐゴシック" charset="0"/>
              </a:rPr>
              <a:t>n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⊨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53546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" y="235863"/>
            <a:ext cx="8829571" cy="441476"/>
          </a:xfrm>
        </p:spPr>
        <p:txBody>
          <a:bodyPr/>
          <a:lstStyle/>
          <a:p>
            <a:pPr eaLnBrk="1" hangingPunct="1"/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TLPlan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318910" y="770477"/>
            <a:ext cx="8592967" cy="558799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Nondeterministic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Times New Roman" charset="0"/>
              </a:rPr>
              <a:t>forward search</a:t>
            </a:r>
            <a:endParaRPr lang="en-US" sz="2000" baseline="30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= current state,  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= control formula,  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g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=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goal</a:t>
            </a:r>
            <a:endParaRPr lang="en-US" baseline="30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If 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satisfies 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g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then we’re done</a:t>
            </a:r>
          </a:p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Otherwise, think about what kind of plan we need</a:t>
            </a:r>
          </a:p>
          <a:p>
            <a:pPr lvl="1"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It must generate a sequence of states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M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=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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b="1" i="1" baseline="30000" dirty="0">
                <a:latin typeface="Times New Roman" charset="0"/>
              </a:rPr>
              <a:t>+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b="1" i="1" baseline="30000" dirty="0">
                <a:latin typeface="Times New Roman" charset="0"/>
              </a:rPr>
              <a:t>++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 …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 that satisfies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f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Compute a formula </a:t>
            </a:r>
            <a:r>
              <a:rPr lang="en-US" i="1" dirty="0">
                <a:latin typeface="Times New Roman" charset="0"/>
              </a:rPr>
              <a:t>f</a:t>
            </a:r>
            <a:r>
              <a:rPr lang="en-US" i="1" baseline="30000" dirty="0">
                <a:latin typeface="Times New Roman" charset="0"/>
              </a:rPr>
              <a:t> </a:t>
            </a:r>
            <a:r>
              <a:rPr lang="en-US" b="1" i="1" baseline="30000" dirty="0" smtClean="0">
                <a:latin typeface="Times New Roman" charset="0"/>
              </a:rPr>
              <a:t>+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such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that </a:t>
            </a:r>
          </a:p>
          <a:p>
            <a:pPr lvl="1"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M,s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 </a:t>
            </a:r>
            <a:r>
              <a:rPr lang="en-US" dirty="0"/>
              <a:t>⊨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f 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iff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 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M,s</a:t>
            </a:r>
            <a:r>
              <a:rPr lang="en-US" i="1" baseline="30000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+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 </a:t>
            </a:r>
            <a:r>
              <a:rPr lang="en-US" dirty="0" smtClean="0"/>
              <a:t>⊨ 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f</a:t>
            </a:r>
            <a:r>
              <a:rPr lang="en-US" i="1" baseline="30000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+</a:t>
            </a:r>
            <a:endParaRPr lang="en-US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</a:rPr>
              <a:t>If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f</a:t>
            </a:r>
            <a:r>
              <a:rPr lang="en-US" i="1" baseline="30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b="1" i="1" baseline="30000" dirty="0" smtClean="0">
                <a:latin typeface="Times New Roman" charset="0"/>
                <a:ea typeface="ＭＳ Ｐゴシック" charset="0"/>
              </a:rPr>
              <a:t>+</a:t>
            </a:r>
            <a:r>
              <a:rPr lang="en-US" i="1" baseline="30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= </a:t>
            </a:r>
            <a:r>
              <a:rPr lang="en-US" dirty="0" smtClean="0">
                <a:latin typeface="Calibri"/>
                <a:ea typeface="ＭＳ Ｐゴシック" charset="0"/>
              </a:rPr>
              <a:t>false</a:t>
            </a:r>
            <a:r>
              <a:rPr lang="en-US" dirty="0" smtClean="0">
                <a:latin typeface="Times New Roman"/>
                <a:ea typeface="ＭＳ Ｐゴシック" charset="0"/>
                <a:cs typeface="Times New Roman"/>
              </a:rPr>
              <a:t>, then fail</a:t>
            </a:r>
            <a:endParaRPr lang="en-US" cap="small" dirty="0" smtClean="0">
              <a:latin typeface="Times New Roman"/>
              <a:ea typeface="ＭＳ Ｐゴシック" charset="0"/>
              <a:cs typeface="Times New Roman"/>
            </a:endParaRPr>
          </a:p>
          <a:p>
            <a:pPr lvl="1" eaLnBrk="1" hangingPunct="1"/>
            <a:r>
              <a:rPr lang="en-US" dirty="0" smtClean="0">
                <a:latin typeface="Times New Roman" charset="0"/>
                <a:ea typeface="ＭＳ Ｐゴシック" charset="0"/>
              </a:rPr>
              <a:t>No matter what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M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and 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b="1" i="1" baseline="30000" dirty="0" smtClean="0">
                <a:latin typeface="Times New Roman" charset="0"/>
              </a:rPr>
              <a:t>+</a:t>
            </a:r>
            <a:r>
              <a:rPr lang="en-US" dirty="0" smtClean="0">
                <a:latin typeface="Times New Roman" charset="0"/>
              </a:rPr>
              <a:t> are, </a:t>
            </a:r>
            <a:br>
              <a:rPr lang="en-US" dirty="0" smtClean="0">
                <a:latin typeface="Times New Roman" charset="0"/>
              </a:rPr>
            </a:b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they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dirty="0" smtClean="0">
                <a:latin typeface="Times New Roman" charset="0"/>
              </a:rPr>
              <a:t>can’t satisfy </a:t>
            </a:r>
            <a:r>
              <a:rPr lang="en-US" i="1" dirty="0">
                <a:latin typeface="Times New Roman" charset="0"/>
                <a:ea typeface="ＭＳ Ｐゴシック" charset="0"/>
              </a:rPr>
              <a:t>f</a:t>
            </a:r>
            <a:r>
              <a:rPr lang="en-US" i="1" baseline="30000" dirty="0">
                <a:latin typeface="Times New Roman" charset="0"/>
                <a:ea typeface="ＭＳ Ｐゴシック" charset="0"/>
              </a:rPr>
              <a:t> </a:t>
            </a:r>
            <a:r>
              <a:rPr lang="en-US" b="1" i="1" baseline="30000" dirty="0">
                <a:latin typeface="Times New Roman" charset="0"/>
                <a:ea typeface="ＭＳ Ｐゴシック" charset="0"/>
              </a:rPr>
              <a:t>+</a:t>
            </a:r>
            <a:r>
              <a:rPr lang="en-US" i="1" baseline="30000" dirty="0">
                <a:latin typeface="Times New Roman" charset="0"/>
                <a:ea typeface="ＭＳ Ｐゴシック" charset="0"/>
              </a:rPr>
              <a:t> </a:t>
            </a:r>
            <a:endParaRPr lang="en-US" dirty="0" smtClean="0">
              <a:latin typeface="Times New Roman" charset="0"/>
              <a:ea typeface="ＭＳ Ｐゴシック" charset="0"/>
            </a:endParaRPr>
          </a:p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</a:rPr>
              <a:t>Fail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if no applicable actions</a:t>
            </a:r>
            <a:endParaRPr lang="en-US" baseline="30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Otherwise,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nondeterministically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choose one, compute 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b="1" i="1" baseline="30000" dirty="0" smtClean="0">
                <a:latin typeface="Times New Roman" charset="0"/>
              </a:rPr>
              <a:t>+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b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and call </a:t>
            </a:r>
            <a:r>
              <a:rPr lang="en-US" dirty="0" err="1" smtClean="0">
                <a:latin typeface="Calibri"/>
                <a:ea typeface="ＭＳ Ｐゴシック" charset="0"/>
              </a:rPr>
              <a:t>TLPlan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with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b="1" i="1" baseline="30000" dirty="0" smtClean="0">
                <a:latin typeface="Times New Roman" charset="0"/>
              </a:rPr>
              <a:t>+</a:t>
            </a:r>
            <a:r>
              <a:rPr lang="en-US" dirty="0" smtClean="0">
                <a:latin typeface="Times New Roman" charset="0"/>
              </a:rPr>
              <a:t> and </a:t>
            </a:r>
            <a:r>
              <a:rPr lang="en-US" i="1" dirty="0">
                <a:latin typeface="Times New Roman" charset="0"/>
                <a:ea typeface="ＭＳ Ｐゴシック" charset="0"/>
              </a:rPr>
              <a:t>f</a:t>
            </a:r>
            <a:r>
              <a:rPr lang="en-US" i="1" baseline="30000" dirty="0">
                <a:latin typeface="Times New Roman" charset="0"/>
                <a:ea typeface="ＭＳ Ｐゴシック" charset="0"/>
              </a:rPr>
              <a:t> </a:t>
            </a:r>
            <a:r>
              <a:rPr lang="en-US" b="1" i="1" baseline="30000" dirty="0">
                <a:latin typeface="Times New Roman" charset="0"/>
                <a:ea typeface="ＭＳ Ｐゴシック" charset="0"/>
              </a:rPr>
              <a:t>+</a:t>
            </a:r>
            <a:r>
              <a:rPr lang="en-US" i="1" baseline="30000" dirty="0">
                <a:latin typeface="Times New Roman" charset="0"/>
                <a:ea typeface="ＭＳ Ｐゴシック" charset="0"/>
              </a:rPr>
              <a:t> </a:t>
            </a:r>
            <a:endParaRPr lang="en-US" baseline="30000" dirty="0">
              <a:latin typeface="Times New Roman" charset="0"/>
              <a:ea typeface="ＭＳ Ｐゴシック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4526722" y="2816612"/>
            <a:ext cx="4244747" cy="3811299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dirty="0" err="1">
                <a:latin typeface="Calibri" charset="0"/>
              </a:rPr>
              <a:t>TLPlan</a:t>
            </a:r>
            <a:r>
              <a:rPr lang="en-US" sz="2000" dirty="0">
                <a:latin typeface="Calibri" charset="0"/>
              </a:rPr>
              <a:t> 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i="1" dirty="0">
                <a:latin typeface="Times New Roman" charset="0"/>
              </a:rPr>
              <a:t>s, f, g</a:t>
            </a:r>
            <a:r>
              <a:rPr lang="en-US" sz="2000" dirty="0">
                <a:latin typeface="Times New Roman" charset="0"/>
              </a:rPr>
              <a:t>)</a:t>
            </a: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dirty="0">
                <a:latin typeface="Times New Roman" charset="0"/>
              </a:rPr>
              <a:t>	if </a:t>
            </a:r>
            <a:r>
              <a:rPr lang="en-US" sz="2000" i="1" dirty="0">
                <a:latin typeface="Times New Roman" charset="0"/>
              </a:rPr>
              <a:t>s</a:t>
            </a:r>
            <a:r>
              <a:rPr lang="en-US" sz="2000" dirty="0">
                <a:latin typeface="Times New Roman" charset="0"/>
              </a:rPr>
              <a:t> satisfies </a:t>
            </a:r>
            <a:r>
              <a:rPr lang="en-US" sz="2000" i="1" dirty="0">
                <a:latin typeface="Times New Roman" charset="0"/>
              </a:rPr>
              <a:t>g</a:t>
            </a:r>
            <a:r>
              <a:rPr lang="en-US" sz="2000" dirty="0">
                <a:latin typeface="Times New Roman" charset="0"/>
              </a:rPr>
              <a:t> then return </a:t>
            </a:r>
            <a:r>
              <a:rPr lang="en-US" sz="2000" dirty="0"/>
              <a:t>⟨</a:t>
            </a:r>
            <a:r>
              <a:rPr lang="en-US" sz="2000" baseline="30000" dirty="0">
                <a:latin typeface="Times New Roman"/>
                <a:cs typeface="Times New Roman"/>
              </a:rPr>
              <a:t> </a:t>
            </a:r>
            <a:r>
              <a:rPr lang="en-US" sz="2000" dirty="0"/>
              <a:t>⟩</a:t>
            </a:r>
            <a:endParaRPr lang="en-US" sz="2000" i="1" dirty="0">
              <a:latin typeface="Times New Roman"/>
              <a:cs typeface="Times New Roman"/>
            </a:endParaRP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dirty="0">
                <a:latin typeface="Times New Roman" charset="0"/>
              </a:rPr>
              <a:t>	</a:t>
            </a:r>
            <a:r>
              <a:rPr lang="en-US" sz="2000" i="1" dirty="0">
                <a:latin typeface="Times New Roman" charset="0"/>
              </a:rPr>
              <a:t>f</a:t>
            </a:r>
            <a:r>
              <a:rPr lang="en-US" sz="2000" i="1" baseline="30000" dirty="0">
                <a:latin typeface="Times New Roman" charset="0"/>
              </a:rPr>
              <a:t> </a:t>
            </a:r>
            <a:r>
              <a:rPr lang="en-US" sz="2000" b="1" i="1" baseline="30000" dirty="0">
                <a:latin typeface="Times New Roman" charset="0"/>
              </a:rPr>
              <a:t>+</a:t>
            </a:r>
            <a:r>
              <a:rPr lang="en-US" sz="2000" i="1" dirty="0">
                <a:latin typeface="Times New Roman" charset="0"/>
              </a:rPr>
              <a:t> </a:t>
            </a:r>
            <a:r>
              <a:rPr lang="en-US" sz="2000" dirty="0">
                <a:latin typeface="Times New Roman" charset="0"/>
                <a:sym typeface="Symbol" charset="0"/>
              </a:rPr>
              <a:t></a:t>
            </a:r>
            <a:r>
              <a:rPr lang="en-US" sz="2000" i="1" dirty="0">
                <a:latin typeface="Times New Roman" charset="0"/>
              </a:rPr>
              <a:t> </a:t>
            </a:r>
            <a:r>
              <a:rPr lang="en-US" sz="2000" dirty="0">
                <a:latin typeface="Calibri" charset="0"/>
              </a:rPr>
              <a:t>Progress 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i="1" dirty="0">
                <a:latin typeface="Times New Roman" charset="0"/>
              </a:rPr>
              <a:t>f, s</a:t>
            </a:r>
            <a:r>
              <a:rPr lang="en-US" sz="2000" dirty="0">
                <a:latin typeface="Times New Roman" charset="0"/>
              </a:rPr>
              <a:t>)</a:t>
            </a: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dirty="0">
                <a:latin typeface="Times New Roman" charset="0"/>
              </a:rPr>
              <a:t>	if </a:t>
            </a:r>
            <a:r>
              <a:rPr lang="en-US" sz="2000" i="1" dirty="0">
                <a:latin typeface="Times New Roman" charset="0"/>
              </a:rPr>
              <a:t>f</a:t>
            </a:r>
            <a:r>
              <a:rPr lang="en-US" sz="2000" i="1" baseline="30000" dirty="0">
                <a:latin typeface="Times New Roman" charset="0"/>
              </a:rPr>
              <a:t> </a:t>
            </a:r>
            <a:r>
              <a:rPr lang="en-US" sz="2000" b="1" i="1" baseline="30000" dirty="0">
                <a:latin typeface="Times New Roman" charset="0"/>
              </a:rPr>
              <a:t>+</a:t>
            </a:r>
            <a:r>
              <a:rPr lang="en-US" sz="2000" i="1" baseline="30000" dirty="0">
                <a:latin typeface="Times New Roman" charset="0"/>
              </a:rPr>
              <a:t> </a:t>
            </a:r>
            <a:r>
              <a:rPr lang="en-US" sz="2000" i="1" dirty="0">
                <a:latin typeface="Times New Roman" charset="0"/>
              </a:rPr>
              <a:t>=</a:t>
            </a:r>
            <a:r>
              <a:rPr lang="en-US" sz="2000" dirty="0">
                <a:latin typeface="Times New Roman" charset="0"/>
              </a:rPr>
              <a:t> </a:t>
            </a:r>
            <a:r>
              <a:rPr lang="en-US" sz="2000" dirty="0">
                <a:latin typeface="Calibri"/>
                <a:cs typeface="Calibri"/>
              </a:rPr>
              <a:t>false</a:t>
            </a:r>
            <a:r>
              <a:rPr lang="en-US" sz="2000" dirty="0">
                <a:latin typeface="Times New Roman" charset="0"/>
              </a:rPr>
              <a:t> then return </a:t>
            </a:r>
            <a:r>
              <a:rPr lang="en-US" sz="2000" dirty="0">
                <a:latin typeface="Calibri"/>
                <a:cs typeface="Calibri"/>
              </a:rPr>
              <a:t>failure</a:t>
            </a: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dirty="0">
                <a:latin typeface="Times New Roman" charset="0"/>
              </a:rPr>
              <a:t>	</a:t>
            </a:r>
            <a:r>
              <a:rPr lang="en-US" sz="2000" i="1" dirty="0">
                <a:latin typeface="Times New Roman" charset="0"/>
              </a:rPr>
              <a:t>A</a:t>
            </a:r>
            <a:r>
              <a:rPr lang="en-US" sz="2000" dirty="0">
                <a:latin typeface="Times New Roman" charset="0"/>
              </a:rPr>
              <a:t> </a:t>
            </a:r>
            <a:r>
              <a:rPr lang="en-US" sz="2000" dirty="0">
                <a:latin typeface="Times New Roman" charset="0"/>
                <a:sym typeface="Symbol" charset="0"/>
              </a:rPr>
              <a:t></a:t>
            </a:r>
            <a:r>
              <a:rPr lang="en-US" sz="2000" dirty="0">
                <a:latin typeface="Times New Roman" charset="0"/>
              </a:rPr>
              <a:t> {actions applicable to </a:t>
            </a:r>
            <a:r>
              <a:rPr lang="en-US" sz="2000" i="1" dirty="0">
                <a:latin typeface="Times New Roman" charset="0"/>
              </a:rPr>
              <a:t>s</a:t>
            </a:r>
            <a:r>
              <a:rPr lang="en-US" sz="2000" dirty="0">
                <a:latin typeface="Times New Roman" charset="0"/>
              </a:rPr>
              <a:t>}</a:t>
            </a: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dirty="0">
                <a:latin typeface="Times New Roman" charset="0"/>
              </a:rPr>
              <a:t>	if </a:t>
            </a:r>
            <a:r>
              <a:rPr lang="en-US" sz="2000" i="1" dirty="0">
                <a:latin typeface="Times New Roman" charset="0"/>
              </a:rPr>
              <a:t>A </a:t>
            </a:r>
            <a:r>
              <a:rPr lang="en-US" sz="2000" dirty="0">
                <a:latin typeface="Times New Roman" charset="0"/>
              </a:rPr>
              <a:t>is empty then return </a:t>
            </a:r>
            <a:r>
              <a:rPr lang="en-US" sz="2000" dirty="0">
                <a:latin typeface="Calibri"/>
                <a:cs typeface="Calibri"/>
              </a:rPr>
              <a:t>failure</a:t>
            </a: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dirty="0">
                <a:latin typeface="Times New Roman" charset="0"/>
              </a:rPr>
              <a:t>	</a:t>
            </a:r>
            <a:r>
              <a:rPr lang="en-US" sz="2000" dirty="0" err="1">
                <a:latin typeface="Calibri"/>
                <a:cs typeface="Calibri"/>
              </a:rPr>
              <a:t>nondeterministically</a:t>
            </a:r>
            <a:r>
              <a:rPr lang="en-US" sz="2000" dirty="0">
                <a:latin typeface="Calibri"/>
                <a:cs typeface="Calibri"/>
              </a:rPr>
              <a:t> choose </a:t>
            </a:r>
            <a:r>
              <a:rPr lang="en-US" sz="2000" i="1" dirty="0">
                <a:latin typeface="Times New Roman" charset="0"/>
              </a:rPr>
              <a:t>a</a:t>
            </a:r>
            <a:r>
              <a:rPr lang="en-US" sz="2000" dirty="0">
                <a:latin typeface="Times New Roman" charset="0"/>
              </a:rPr>
              <a:t> </a:t>
            </a:r>
            <a:r>
              <a:rPr lang="en-US" sz="2000" dirty="0">
                <a:latin typeface="Times New Roman" charset="0"/>
                <a:sym typeface="Symbol" charset="0"/>
              </a:rPr>
              <a:t></a:t>
            </a:r>
            <a:r>
              <a:rPr lang="en-US" sz="2000" dirty="0">
                <a:latin typeface="Times New Roman" charset="0"/>
              </a:rPr>
              <a:t> </a:t>
            </a:r>
            <a:r>
              <a:rPr lang="en-US" sz="2000" i="1" dirty="0">
                <a:latin typeface="Times New Roman" charset="0"/>
              </a:rPr>
              <a:t>A</a:t>
            </a: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i="1" dirty="0">
                <a:latin typeface="Times New Roman" charset="0"/>
              </a:rPr>
              <a:t>	s</a:t>
            </a:r>
            <a:r>
              <a:rPr lang="en-US" sz="2000" i="1" baseline="30000" dirty="0">
                <a:latin typeface="Times New Roman" charset="0"/>
              </a:rPr>
              <a:t>+</a:t>
            </a:r>
            <a:r>
              <a:rPr lang="en-US" sz="2000" i="1" dirty="0">
                <a:latin typeface="Times New Roman" charset="0"/>
              </a:rPr>
              <a:t> = </a:t>
            </a:r>
            <a:r>
              <a:rPr lang="en-US" sz="2000" i="1" dirty="0">
                <a:latin typeface="Times New Roman" charset="0"/>
                <a:sym typeface="Symbol" charset="0"/>
              </a:rPr>
              <a:t></a:t>
            </a:r>
            <a:r>
              <a:rPr lang="en-US" sz="20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i="1" dirty="0" err="1">
                <a:latin typeface="Times New Roman" charset="0"/>
              </a:rPr>
              <a:t>s,a</a:t>
            </a:r>
            <a:r>
              <a:rPr lang="en-US" sz="2000" dirty="0">
                <a:latin typeface="Times New Roman" charset="0"/>
              </a:rPr>
              <a:t>)</a:t>
            </a: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dirty="0">
                <a:latin typeface="Times New Roman" charset="0"/>
              </a:rPr>
              <a:t>	</a:t>
            </a:r>
            <a:r>
              <a:rPr lang="en-US" sz="2000" i="1" dirty="0">
                <a:latin typeface="Times New Roman" charset="0"/>
              </a:rPr>
              <a:t>π</a:t>
            </a:r>
            <a:r>
              <a:rPr lang="en-US" sz="2000" b="1" i="1" baseline="30000" dirty="0">
                <a:latin typeface="Times New Roman" charset="0"/>
              </a:rPr>
              <a:t>+</a:t>
            </a:r>
            <a:r>
              <a:rPr lang="en-US" sz="2000" i="1" dirty="0">
                <a:latin typeface="Times New Roman" charset="0"/>
              </a:rPr>
              <a:t> </a:t>
            </a:r>
            <a:r>
              <a:rPr lang="en-US" sz="2000" dirty="0">
                <a:latin typeface="Times New Roman" charset="0"/>
                <a:sym typeface="Symbol" charset="0"/>
              </a:rPr>
              <a:t> </a:t>
            </a:r>
            <a:r>
              <a:rPr lang="en-US" sz="2000" dirty="0" err="1">
                <a:latin typeface="Calibri" charset="0"/>
              </a:rPr>
              <a:t>TLPlan</a:t>
            </a:r>
            <a:r>
              <a:rPr lang="en-US" sz="2000" dirty="0">
                <a:latin typeface="Calibri" charset="0"/>
              </a:rPr>
              <a:t> 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i="1" dirty="0">
                <a:latin typeface="Times New Roman" charset="0"/>
              </a:rPr>
              <a:t>s</a:t>
            </a:r>
            <a:r>
              <a:rPr lang="en-US" sz="2000" i="1" baseline="30000" dirty="0">
                <a:latin typeface="Times New Roman" charset="0"/>
              </a:rPr>
              <a:t>+</a:t>
            </a:r>
            <a:r>
              <a:rPr lang="en-US" sz="2000" i="1" dirty="0">
                <a:latin typeface="Times New Roman" charset="0"/>
              </a:rPr>
              <a:t>, f</a:t>
            </a:r>
            <a:r>
              <a:rPr lang="en-US" sz="2000" i="1" baseline="30000" dirty="0">
                <a:latin typeface="Times New Roman" charset="0"/>
              </a:rPr>
              <a:t> </a:t>
            </a:r>
            <a:r>
              <a:rPr lang="en-US" sz="2000" b="1" i="1" baseline="30000" dirty="0">
                <a:latin typeface="Times New Roman" charset="0"/>
              </a:rPr>
              <a:t>+</a:t>
            </a:r>
            <a:r>
              <a:rPr lang="en-US" sz="2000" i="1" dirty="0">
                <a:latin typeface="Times New Roman" charset="0"/>
              </a:rPr>
              <a:t>, g</a:t>
            </a:r>
            <a:r>
              <a:rPr lang="en-US" sz="2000" dirty="0">
                <a:latin typeface="Times New Roman" charset="0"/>
              </a:rPr>
              <a:t>)</a:t>
            </a: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i="1" dirty="0">
                <a:latin typeface="Times New Roman" charset="0"/>
              </a:rPr>
              <a:t>	</a:t>
            </a:r>
            <a:r>
              <a:rPr lang="en-US" sz="2000" dirty="0">
                <a:latin typeface="Times New Roman" charset="0"/>
              </a:rPr>
              <a:t>if </a:t>
            </a:r>
            <a:r>
              <a:rPr lang="en-US" sz="2000" i="1" dirty="0">
                <a:latin typeface="Times New Roman" charset="0"/>
              </a:rPr>
              <a:t>π</a:t>
            </a:r>
            <a:r>
              <a:rPr lang="en-US" sz="2000" b="1" i="1" baseline="30000" dirty="0">
                <a:latin typeface="Times New Roman" charset="0"/>
              </a:rPr>
              <a:t>+</a:t>
            </a:r>
            <a:r>
              <a:rPr lang="en-US" sz="2000" dirty="0">
                <a:latin typeface="Times New Roman" charset="0"/>
              </a:rPr>
              <a:t> ≠ </a:t>
            </a:r>
            <a:r>
              <a:rPr lang="en-US" sz="2000" dirty="0">
                <a:latin typeface="Calibri"/>
                <a:cs typeface="Calibri"/>
              </a:rPr>
              <a:t>failure</a:t>
            </a:r>
            <a:r>
              <a:rPr lang="en-US" sz="2000" dirty="0">
                <a:latin typeface="Times New Roman"/>
                <a:cs typeface="Times New Roman"/>
              </a:rPr>
              <a:t> then return </a:t>
            </a:r>
            <a:r>
              <a:rPr lang="en-US" sz="2000" i="1" dirty="0">
                <a:latin typeface="Times New Roman"/>
                <a:cs typeface="Times New Roman"/>
              </a:rPr>
              <a:t>a.π</a:t>
            </a:r>
            <a:r>
              <a:rPr lang="en-US" sz="2000" i="1" baseline="30000" dirty="0">
                <a:latin typeface="Times New Roman"/>
                <a:cs typeface="Times New Roman"/>
              </a:rPr>
              <a:t>+</a:t>
            </a:r>
            <a:endParaRPr lang="en-US" sz="2000" i="1" dirty="0">
              <a:latin typeface="Calibri"/>
              <a:cs typeface="Calibri"/>
            </a:endParaRP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i="1" dirty="0">
                <a:latin typeface="Times New Roman" charset="0"/>
              </a:rPr>
              <a:t>	</a:t>
            </a:r>
            <a:r>
              <a:rPr lang="en-US" sz="2000" dirty="0">
                <a:latin typeface="Times New Roman" charset="0"/>
              </a:rPr>
              <a:t>return </a:t>
            </a:r>
            <a:r>
              <a:rPr lang="en-US" sz="2000" dirty="0">
                <a:latin typeface="Calibri"/>
                <a:cs typeface="Calibri"/>
              </a:rPr>
              <a:t>failure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endParaRPr lang="en-US" sz="20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5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7120" y="53894"/>
            <a:ext cx="6523924" cy="605046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Progression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8900" y="582377"/>
            <a:ext cx="8582134" cy="44223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 smtClean="0">
                <a:latin typeface="Times New Roman" charset="0"/>
              </a:rPr>
              <a:t>Procedure</a:t>
            </a:r>
            <a:r>
              <a:rPr lang="en-US" sz="1800" b="1" dirty="0" smtClean="0">
                <a:latin typeface="Times New Roman" charset="0"/>
              </a:rPr>
              <a:t> </a:t>
            </a:r>
            <a:r>
              <a:rPr lang="en-US" sz="1800" dirty="0" smtClean="0">
                <a:latin typeface="Calibri"/>
              </a:rPr>
              <a:t>Progress</a:t>
            </a:r>
            <a:r>
              <a:rPr lang="en-US" sz="1800" dirty="0" smtClean="0">
                <a:latin typeface="Times New Roman" charset="0"/>
              </a:rPr>
              <a:t>(</a:t>
            </a:r>
            <a:r>
              <a:rPr lang="en-US" sz="1800" i="1" dirty="0" err="1" smtClean="0">
                <a:latin typeface="Times New Roman" charset="0"/>
              </a:rPr>
              <a:t>f,s</a:t>
            </a:r>
            <a:r>
              <a:rPr lang="en-US" sz="1800" dirty="0" smtClean="0">
                <a:latin typeface="Times New Roman" charset="0"/>
              </a:rPr>
              <a:t>)</a:t>
            </a:r>
          </a:p>
          <a:p>
            <a:pPr marL="401638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 smtClean="0">
                <a:latin typeface="Times New Roman" charset="0"/>
              </a:rPr>
              <a:t>Case</a:t>
            </a:r>
            <a:r>
              <a:rPr lang="en-US" sz="1800" dirty="0" smtClean="0">
                <a:latin typeface="Calibri"/>
              </a:rPr>
              <a:t>: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1.   </a:t>
            </a:r>
            <a:r>
              <a:rPr lang="en-US" sz="1800" i="1" dirty="0">
                <a:latin typeface="Times New Roman" charset="0"/>
              </a:rPr>
              <a:t>f </a:t>
            </a:r>
            <a:r>
              <a:rPr lang="en-US" sz="1800" dirty="0">
                <a:latin typeface="Times New Roman" charset="0"/>
              </a:rPr>
              <a:t>contains no temporal ops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 smtClean="0">
                <a:latin typeface="Calibri"/>
                <a:cs typeface="Calibri"/>
                <a:sym typeface="Symbol" charset="0"/>
              </a:rPr>
              <a:t>true</a:t>
            </a:r>
            <a:r>
              <a:rPr lang="en-US" sz="1800" dirty="0" smtClean="0">
                <a:latin typeface="Times New Roman" charset="0"/>
                <a:sym typeface="Symbol" charset="0"/>
              </a:rPr>
              <a:t> </a:t>
            </a:r>
            <a:r>
              <a:rPr lang="en-US" sz="1800" dirty="0">
                <a:latin typeface="Times New Roman" charset="0"/>
                <a:sym typeface="Symbol" charset="0"/>
              </a:rPr>
              <a:t>if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 ⊨ </a:t>
            </a:r>
            <a:r>
              <a:rPr lang="en-US" sz="1800" i="1" dirty="0">
                <a:latin typeface="Times New Roman" charset="0"/>
              </a:rPr>
              <a:t>f</a:t>
            </a:r>
            <a:r>
              <a:rPr lang="en-US" sz="1800" dirty="0">
                <a:sym typeface="Symbol"/>
              </a:rPr>
              <a:t>,  </a:t>
            </a:r>
            <a:r>
              <a:rPr lang="en-US" sz="1800" dirty="0" smtClean="0">
                <a:latin typeface="Calibri"/>
                <a:cs typeface="Calibri"/>
                <a:sym typeface="Symbol"/>
              </a:rPr>
              <a:t>false </a:t>
            </a:r>
            <a:r>
              <a:rPr lang="en-US" sz="1800" dirty="0">
                <a:sym typeface="Symbol"/>
              </a:rPr>
              <a:t>otherwise</a:t>
            </a:r>
            <a:endParaRPr lang="en-US" sz="1800" dirty="0">
              <a:latin typeface="Calibri"/>
            </a:endParaRP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 smtClean="0">
                <a:latin typeface="Times New Roman" charset="0"/>
              </a:rPr>
              <a:t>2.   </a:t>
            </a:r>
            <a:r>
              <a:rPr lang="en-US" sz="1800" i="1" dirty="0" smtClean="0">
                <a:latin typeface="Times New Roman" charset="0"/>
              </a:rPr>
              <a:t>f = 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1</a:t>
            </a:r>
            <a:r>
              <a:rPr lang="en-US" sz="1800" dirty="0" smtClean="0"/>
              <a:t> </a:t>
            </a:r>
            <a:r>
              <a:rPr lang="en-US" sz="1800" dirty="0" smtClean="0">
                <a:sym typeface="Symbol"/>
              </a:rPr>
              <a:t> 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2	</a:t>
            </a:r>
            <a:r>
              <a:rPr lang="en-US" sz="1800" dirty="0" smtClean="0">
                <a:latin typeface="Times New Roman" charset="0"/>
                <a:sym typeface="Symbol" charset="0"/>
              </a:rPr>
              <a:t>:	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 smtClean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 smtClean="0">
                <a:latin typeface="Times New Roman" charset="0"/>
                <a:sym typeface="Symbol" charset="0"/>
              </a:rPr>
              <a:t>+</a:t>
            </a:r>
            <a:r>
              <a:rPr lang="en-US" sz="1800" dirty="0" smtClean="0">
                <a:latin typeface="Times New Roman" charset="0"/>
                <a:sym typeface="Symbol" charset="0"/>
              </a:rPr>
              <a:t>  </a:t>
            </a:r>
            <a:r>
              <a:rPr lang="en-US" sz="1800" dirty="0" smtClean="0">
                <a:latin typeface="Calibri"/>
              </a:rPr>
              <a:t>Progress</a:t>
            </a:r>
            <a:r>
              <a:rPr lang="en-US" sz="1800" dirty="0" smtClean="0">
                <a:latin typeface="Times New Roman" charset="0"/>
              </a:rPr>
              <a:t>(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1</a:t>
            </a:r>
            <a:r>
              <a:rPr lang="en-US" sz="1800" dirty="0" smtClean="0">
                <a:latin typeface="Times New Roman" charset="0"/>
              </a:rPr>
              <a:t>, </a:t>
            </a:r>
            <a:r>
              <a:rPr lang="en-US" sz="1800" i="1" dirty="0" smtClean="0">
                <a:latin typeface="Times New Roman" charset="0"/>
              </a:rPr>
              <a:t>s</a:t>
            </a:r>
            <a:r>
              <a:rPr lang="en-US" sz="1800" dirty="0" smtClean="0">
                <a:latin typeface="Times New Roman" charset="0"/>
              </a:rPr>
              <a:t>)</a:t>
            </a:r>
            <a:r>
              <a:rPr lang="en-US" sz="1800" dirty="0" smtClean="0"/>
              <a:t> </a:t>
            </a:r>
            <a:r>
              <a:rPr lang="en-US" sz="1800" dirty="0" smtClean="0">
                <a:sym typeface="Symbol"/>
              </a:rPr>
              <a:t> </a:t>
            </a:r>
            <a:r>
              <a:rPr lang="en-US" sz="1800" dirty="0" smtClean="0">
                <a:latin typeface="Calibri"/>
              </a:rPr>
              <a:t>Progress</a:t>
            </a:r>
            <a:r>
              <a:rPr lang="en-US" sz="1800" dirty="0" smtClean="0">
                <a:latin typeface="Times New Roman" charset="0"/>
              </a:rPr>
              <a:t>(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2</a:t>
            </a:r>
            <a:r>
              <a:rPr lang="en-US" sz="1800" dirty="0" smtClean="0">
                <a:latin typeface="Times New Roman" charset="0"/>
              </a:rPr>
              <a:t>, </a:t>
            </a:r>
            <a:r>
              <a:rPr lang="en-US" sz="1800" i="1" dirty="0" smtClean="0">
                <a:latin typeface="Times New Roman" charset="0"/>
              </a:rPr>
              <a:t>s</a:t>
            </a:r>
            <a:r>
              <a:rPr lang="en-US" sz="1800" dirty="0" smtClean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 smtClean="0">
                <a:latin typeface="Times New Roman" charset="0"/>
              </a:rPr>
              <a:t>3.   </a:t>
            </a:r>
            <a:r>
              <a:rPr lang="en-US" sz="1800" i="1" dirty="0" smtClean="0">
                <a:latin typeface="Times New Roman" charset="0"/>
              </a:rPr>
              <a:t>f = 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1</a:t>
            </a:r>
            <a:r>
              <a:rPr lang="en-US" sz="1800" dirty="0" smtClean="0"/>
              <a:t> </a:t>
            </a:r>
            <a:r>
              <a:rPr lang="en-US" sz="1800" dirty="0" smtClean="0">
                <a:sym typeface="Symbol"/>
              </a:rPr>
              <a:t> 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2	</a:t>
            </a:r>
            <a:r>
              <a:rPr lang="en-US" sz="1800" dirty="0" smtClean="0">
                <a:latin typeface="Times New Roman" charset="0"/>
                <a:sym typeface="Symbol" charset="0"/>
              </a:rPr>
              <a:t>:	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 smtClean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 smtClean="0">
                <a:latin typeface="Times New Roman" charset="0"/>
                <a:sym typeface="Symbol" charset="0"/>
              </a:rPr>
              <a:t>+</a:t>
            </a:r>
            <a:r>
              <a:rPr lang="en-US" sz="1800" dirty="0" smtClean="0">
                <a:latin typeface="Times New Roman" charset="0"/>
                <a:sym typeface="Symbol" charset="0"/>
              </a:rPr>
              <a:t>  </a:t>
            </a:r>
            <a:r>
              <a:rPr lang="en-US" sz="1800" dirty="0" smtClean="0">
                <a:latin typeface="Calibri"/>
              </a:rPr>
              <a:t>Progress</a:t>
            </a:r>
            <a:r>
              <a:rPr lang="en-US" sz="1800" dirty="0" smtClean="0">
                <a:latin typeface="Times New Roman" charset="0"/>
              </a:rPr>
              <a:t>(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1</a:t>
            </a:r>
            <a:r>
              <a:rPr lang="en-US" sz="1800" dirty="0" smtClean="0">
                <a:latin typeface="Times New Roman" charset="0"/>
              </a:rPr>
              <a:t>, </a:t>
            </a:r>
            <a:r>
              <a:rPr lang="en-US" sz="1800" i="1" dirty="0" smtClean="0">
                <a:latin typeface="Times New Roman" charset="0"/>
              </a:rPr>
              <a:t>s</a:t>
            </a:r>
            <a:r>
              <a:rPr lang="en-US" sz="1800" dirty="0" smtClean="0">
                <a:latin typeface="Times New Roman" charset="0"/>
              </a:rPr>
              <a:t>)</a:t>
            </a:r>
            <a:r>
              <a:rPr lang="en-US" sz="1800" dirty="0" smtClean="0"/>
              <a:t> </a:t>
            </a:r>
            <a:r>
              <a:rPr lang="en-US" sz="1800" dirty="0" smtClean="0">
                <a:sym typeface="Symbol"/>
              </a:rPr>
              <a:t> </a:t>
            </a:r>
            <a:r>
              <a:rPr lang="en-US" sz="1800" dirty="0" smtClean="0">
                <a:latin typeface="Calibri"/>
              </a:rPr>
              <a:t>Progress</a:t>
            </a:r>
            <a:r>
              <a:rPr lang="en-US" sz="1800" dirty="0" smtClean="0">
                <a:latin typeface="Times New Roman" charset="0"/>
              </a:rPr>
              <a:t>(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2</a:t>
            </a:r>
            <a:r>
              <a:rPr lang="en-US" sz="1800" dirty="0" smtClean="0">
                <a:latin typeface="Times New Roman" charset="0"/>
              </a:rPr>
              <a:t>, </a:t>
            </a:r>
            <a:r>
              <a:rPr lang="en-US" sz="1800" i="1" dirty="0" smtClean="0">
                <a:latin typeface="Times New Roman" charset="0"/>
              </a:rPr>
              <a:t>s</a:t>
            </a:r>
            <a:r>
              <a:rPr lang="en-US" sz="1800" dirty="0" smtClean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 smtClean="0">
                <a:latin typeface="Times New Roman" charset="0"/>
              </a:rPr>
              <a:t>4.   </a:t>
            </a:r>
            <a:r>
              <a:rPr lang="en-US" sz="1800" i="1" dirty="0" smtClean="0">
                <a:latin typeface="Times New Roman" charset="0"/>
              </a:rPr>
              <a:t>f =</a:t>
            </a:r>
            <a:r>
              <a:rPr lang="en-US" sz="1800" dirty="0" smtClean="0">
                <a:sym typeface="Symbol"/>
              </a:rPr>
              <a:t></a:t>
            </a:r>
            <a:r>
              <a:rPr lang="en-US" sz="1800" i="1" dirty="0" smtClean="0">
                <a:latin typeface="Times New Roman" charset="0"/>
              </a:rPr>
              <a:t> 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1	</a:t>
            </a:r>
            <a:r>
              <a:rPr lang="en-US" sz="1800" dirty="0" smtClean="0">
                <a:latin typeface="Times New Roman" charset="0"/>
                <a:sym typeface="Symbol" charset="0"/>
              </a:rPr>
              <a:t>:	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 smtClean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 smtClean="0">
                <a:latin typeface="Times New Roman" charset="0"/>
                <a:sym typeface="Symbol" charset="0"/>
              </a:rPr>
              <a:t>+</a:t>
            </a:r>
            <a:r>
              <a:rPr lang="en-US" sz="1800" dirty="0" smtClean="0">
                <a:latin typeface="Times New Roman" charset="0"/>
                <a:sym typeface="Symbol" charset="0"/>
              </a:rPr>
              <a:t>  </a:t>
            </a:r>
            <a:r>
              <a:rPr lang="en-US" sz="1800" dirty="0" smtClean="0">
                <a:sym typeface="Symbol"/>
              </a:rPr>
              <a:t></a:t>
            </a:r>
            <a:r>
              <a:rPr lang="en-US" sz="1800" dirty="0" smtClean="0">
                <a:latin typeface="Calibri"/>
              </a:rPr>
              <a:t>Progress</a:t>
            </a:r>
            <a:r>
              <a:rPr lang="en-US" sz="1800" dirty="0" smtClean="0">
                <a:latin typeface="Times New Roman" charset="0"/>
              </a:rPr>
              <a:t>(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1</a:t>
            </a:r>
            <a:r>
              <a:rPr lang="en-US" sz="1800" dirty="0" smtClean="0">
                <a:latin typeface="Times New Roman" charset="0"/>
              </a:rPr>
              <a:t>, </a:t>
            </a:r>
            <a:r>
              <a:rPr lang="en-US" sz="1800" i="1" dirty="0" smtClean="0">
                <a:latin typeface="Times New Roman" charset="0"/>
              </a:rPr>
              <a:t>s</a:t>
            </a:r>
            <a:r>
              <a:rPr lang="en-US" sz="1800" dirty="0" smtClean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5.   </a:t>
            </a:r>
            <a:r>
              <a:rPr lang="en-US" sz="18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 = </a:t>
            </a:r>
            <a:r>
              <a:rPr lang="en-US" sz="1800" dirty="0" smtClean="0">
                <a:latin typeface="Times New Roman" charset="0"/>
                <a:ea typeface="ＭＳ Ｐゴシック" charset="0"/>
                <a:sym typeface="Wingdings" charset="0"/>
              </a:rPr>
              <a:t>X</a:t>
            </a:r>
            <a:r>
              <a:rPr lang="en-US" sz="1800" i="1" dirty="0" smtClean="0">
                <a:latin typeface="Times New Roman" charset="0"/>
              </a:rPr>
              <a:t> 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1	</a:t>
            </a:r>
            <a:r>
              <a:rPr lang="en-US" sz="1800" dirty="0" smtClean="0">
                <a:latin typeface="Times New Roman" charset="0"/>
                <a:sym typeface="Symbol" charset="0"/>
              </a:rPr>
              <a:t>:	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 smtClean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 smtClean="0">
                <a:latin typeface="Times New Roman" charset="0"/>
                <a:sym typeface="Symbol" charset="0"/>
              </a:rPr>
              <a:t>+</a:t>
            </a:r>
            <a:r>
              <a:rPr lang="en-US" sz="1800" dirty="0" smtClean="0">
                <a:latin typeface="Times New Roman" charset="0"/>
                <a:sym typeface="Symbol" charset="0"/>
              </a:rPr>
              <a:t>  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1</a:t>
            </a:r>
            <a:endParaRPr lang="en-US" sz="1800" dirty="0" smtClean="0">
              <a:latin typeface="Times New Roman" charset="0"/>
            </a:endParaRP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6.   </a:t>
            </a:r>
            <a:r>
              <a:rPr lang="en-US" sz="18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 = </a:t>
            </a:r>
            <a:r>
              <a:rPr lang="en-US" sz="1800" dirty="0" smtClean="0"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F</a:t>
            </a:r>
            <a:r>
              <a:rPr lang="en-US" sz="1800" i="1" dirty="0" smtClean="0">
                <a:latin typeface="Times New Roman" charset="0"/>
              </a:rPr>
              <a:t> 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1</a:t>
            </a:r>
            <a:r>
              <a:rPr lang="en-US" sz="1800" baseline="-25000" dirty="0" smtClean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 smtClean="0">
                <a:latin typeface="Times New Roman" charset="0"/>
                <a:sym typeface="Symbol" charset="0"/>
              </a:rPr>
              <a:t>:	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 smtClean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 smtClean="0">
                <a:latin typeface="Times New Roman" charset="0"/>
                <a:sym typeface="Symbol" charset="0"/>
              </a:rPr>
              <a:t>+</a:t>
            </a:r>
            <a:r>
              <a:rPr lang="en-US" sz="1800" dirty="0" smtClean="0">
                <a:latin typeface="Times New Roman" charset="0"/>
                <a:sym typeface="Symbol" charset="0"/>
              </a:rPr>
              <a:t>  </a:t>
            </a:r>
            <a:r>
              <a:rPr lang="en-US" sz="1800" dirty="0" smtClean="0">
                <a:latin typeface="Calibri"/>
              </a:rPr>
              <a:t>Progress</a:t>
            </a:r>
            <a:r>
              <a:rPr lang="en-US" sz="1800" dirty="0" smtClean="0">
                <a:latin typeface="Times New Roman" charset="0"/>
              </a:rPr>
              <a:t>(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1</a:t>
            </a:r>
            <a:r>
              <a:rPr lang="en-US" sz="1800" dirty="0" smtClean="0">
                <a:latin typeface="Times New Roman" charset="0"/>
              </a:rPr>
              <a:t>, </a:t>
            </a:r>
            <a:r>
              <a:rPr lang="en-US" sz="1800" i="1" dirty="0" smtClean="0">
                <a:latin typeface="Times New Roman" charset="0"/>
              </a:rPr>
              <a:t>s</a:t>
            </a:r>
            <a:r>
              <a:rPr lang="en-US" sz="1800" dirty="0" smtClean="0">
                <a:latin typeface="Times New Roman" charset="0"/>
              </a:rPr>
              <a:t>)</a:t>
            </a:r>
            <a:r>
              <a:rPr lang="en-US" sz="1800" dirty="0" smtClean="0"/>
              <a:t> </a:t>
            </a:r>
            <a:r>
              <a:rPr lang="en-US" sz="1800" dirty="0" smtClean="0">
                <a:sym typeface="Symbol"/>
              </a:rPr>
              <a:t> 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7.   </a:t>
            </a:r>
            <a:r>
              <a:rPr lang="en-US" sz="18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 = </a:t>
            </a: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G</a:t>
            </a:r>
            <a:r>
              <a:rPr lang="en-US" sz="1800" i="1" dirty="0" smtClean="0">
                <a:latin typeface="Times New Roman" charset="0"/>
              </a:rPr>
              <a:t> 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1</a:t>
            </a:r>
            <a:r>
              <a:rPr lang="en-US" sz="1800" baseline="-25000" dirty="0" smtClean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 smtClean="0">
                <a:latin typeface="Times New Roman" charset="0"/>
                <a:sym typeface="Symbol" charset="0"/>
              </a:rPr>
              <a:t>:	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 smtClean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 smtClean="0">
                <a:latin typeface="Times New Roman" charset="0"/>
                <a:sym typeface="Symbol" charset="0"/>
              </a:rPr>
              <a:t>+</a:t>
            </a:r>
            <a:r>
              <a:rPr lang="en-US" sz="1800" dirty="0" smtClean="0">
                <a:latin typeface="Times New Roman" charset="0"/>
                <a:sym typeface="Symbol" charset="0"/>
              </a:rPr>
              <a:t>  </a:t>
            </a:r>
            <a:r>
              <a:rPr lang="en-US" sz="1800" dirty="0" smtClean="0">
                <a:latin typeface="Calibri"/>
              </a:rPr>
              <a:t>Progress</a:t>
            </a:r>
            <a:r>
              <a:rPr lang="en-US" sz="1800" dirty="0" smtClean="0">
                <a:latin typeface="Times New Roman" charset="0"/>
              </a:rPr>
              <a:t>(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1</a:t>
            </a:r>
            <a:r>
              <a:rPr lang="en-US" sz="1800" dirty="0" smtClean="0">
                <a:latin typeface="Times New Roman" charset="0"/>
              </a:rPr>
              <a:t>, </a:t>
            </a:r>
            <a:r>
              <a:rPr lang="en-US" sz="1800" i="1" dirty="0" smtClean="0">
                <a:latin typeface="Times New Roman" charset="0"/>
              </a:rPr>
              <a:t>s</a:t>
            </a:r>
            <a:r>
              <a:rPr lang="en-US" sz="1800" dirty="0" smtClean="0">
                <a:latin typeface="Times New Roman" charset="0"/>
              </a:rPr>
              <a:t>)</a:t>
            </a:r>
            <a:r>
              <a:rPr lang="en-US" sz="1800" dirty="0" smtClean="0"/>
              <a:t> </a:t>
            </a:r>
            <a:r>
              <a:rPr lang="en-US" sz="1800" dirty="0" smtClean="0">
                <a:sym typeface="Symbol"/>
              </a:rPr>
              <a:t> 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8.   </a:t>
            </a:r>
            <a:r>
              <a:rPr lang="en-US" sz="18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 = </a:t>
            </a:r>
            <a:r>
              <a:rPr lang="en-US" sz="1800" i="1" dirty="0" smtClean="0">
                <a:latin typeface="Times New Roman" charset="0"/>
                <a:ea typeface="ＭＳ Ｐゴシック" charset="0"/>
                <a:sym typeface="Wingdings 2" charset="0"/>
              </a:rPr>
              <a:t>f</a:t>
            </a:r>
            <a:r>
              <a:rPr lang="en-US" sz="1800" baseline="-25000" dirty="0" smtClean="0">
                <a:latin typeface="Times New Roman" charset="0"/>
                <a:ea typeface="ＭＳ Ｐゴシック" charset="0"/>
                <a:sym typeface="Wingdings 2" charset="0"/>
              </a:rPr>
              <a:t>1</a:t>
            </a:r>
            <a:r>
              <a:rPr lang="en-US" sz="1800" dirty="0" smtClean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sz="1800" dirty="0" smtClean="0">
                <a:latin typeface="Times New Roman" charset="0"/>
                <a:ea typeface="ＭＳ Ｐゴシック" charset="0"/>
                <a:sym typeface="Symbol" charset="0"/>
              </a:rPr>
              <a:t>U </a:t>
            </a:r>
            <a:r>
              <a:rPr lang="en-US" sz="1800" i="1" dirty="0" smtClean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ea typeface="ＭＳ Ｐゴシック" charset="0"/>
                <a:sym typeface="Symbol" charset="0"/>
              </a:rPr>
              <a:t>2</a:t>
            </a:r>
            <a:r>
              <a:rPr lang="en-US" sz="1800" baseline="-25000" dirty="0" smtClean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 smtClean="0">
                <a:latin typeface="Times New Roman" charset="0"/>
                <a:sym typeface="Symbol" charset="0"/>
              </a:rPr>
              <a:t>:	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 smtClean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 smtClean="0">
                <a:latin typeface="Times New Roman" charset="0"/>
                <a:sym typeface="Symbol" charset="0"/>
              </a:rPr>
              <a:t>+</a:t>
            </a:r>
            <a:r>
              <a:rPr lang="en-US" sz="1800" dirty="0" smtClean="0">
                <a:latin typeface="Times New Roman" charset="0"/>
                <a:sym typeface="Symbol" charset="0"/>
              </a:rPr>
              <a:t>  </a:t>
            </a:r>
            <a:r>
              <a:rPr lang="en-US" sz="1800" dirty="0" smtClean="0">
                <a:latin typeface="Calibri"/>
              </a:rPr>
              <a:t>Progress</a:t>
            </a:r>
            <a:r>
              <a:rPr lang="en-US" sz="1800" dirty="0" smtClean="0">
                <a:latin typeface="Times New Roman" charset="0"/>
              </a:rPr>
              <a:t>(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2</a:t>
            </a:r>
            <a:r>
              <a:rPr lang="en-US" sz="1800" dirty="0" smtClean="0">
                <a:latin typeface="Times New Roman" charset="0"/>
              </a:rPr>
              <a:t>, </a:t>
            </a:r>
            <a:r>
              <a:rPr lang="en-US" sz="1800" i="1" dirty="0" smtClean="0">
                <a:latin typeface="Times New Roman" charset="0"/>
              </a:rPr>
              <a:t>s</a:t>
            </a:r>
            <a:r>
              <a:rPr lang="en-US" sz="1800" dirty="0" smtClean="0">
                <a:latin typeface="Times New Roman" charset="0"/>
              </a:rPr>
              <a:t>)</a:t>
            </a:r>
            <a:r>
              <a:rPr lang="en-US" sz="1800" dirty="0" smtClean="0"/>
              <a:t> </a:t>
            </a:r>
            <a:r>
              <a:rPr lang="en-US" sz="1800" dirty="0" smtClean="0">
                <a:sym typeface="Symbol"/>
              </a:rPr>
              <a:t> </a:t>
            </a:r>
            <a:r>
              <a:rPr lang="en-US" sz="1800" dirty="0" smtClean="0">
                <a:latin typeface="Times New Roman" charset="0"/>
                <a:sym typeface="Symbol" charset="0"/>
              </a:rPr>
              <a:t>(</a:t>
            </a:r>
            <a:r>
              <a:rPr lang="en-US" sz="1800" dirty="0" smtClean="0">
                <a:latin typeface="Calibri"/>
              </a:rPr>
              <a:t>Progress</a:t>
            </a:r>
            <a:r>
              <a:rPr lang="en-US" sz="1800" dirty="0" smtClean="0">
                <a:latin typeface="Times New Roman" charset="0"/>
              </a:rPr>
              <a:t>(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1</a:t>
            </a:r>
            <a:r>
              <a:rPr lang="en-US" sz="1800" dirty="0" smtClean="0">
                <a:latin typeface="Times New Roman" charset="0"/>
              </a:rPr>
              <a:t>, </a:t>
            </a:r>
            <a:r>
              <a:rPr lang="en-US" sz="1800" i="1" dirty="0" smtClean="0">
                <a:latin typeface="Times New Roman" charset="0"/>
              </a:rPr>
              <a:t>s</a:t>
            </a:r>
            <a:r>
              <a:rPr lang="en-US" sz="1800" dirty="0" smtClean="0">
                <a:latin typeface="Times New Roman" charset="0"/>
              </a:rPr>
              <a:t>)</a:t>
            </a:r>
            <a:r>
              <a:rPr lang="en-US" sz="1800" dirty="0" smtClean="0"/>
              <a:t> </a:t>
            </a:r>
            <a:r>
              <a:rPr lang="en-US" sz="1800" dirty="0" smtClean="0">
                <a:sym typeface="Symbol"/>
              </a:rPr>
              <a:t> 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dirty="0" smtClean="0">
                <a:latin typeface="Times New Roman" charset="0"/>
                <a:sym typeface="Symbol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 smtClean="0">
                <a:latin typeface="Times New Roman" charset="0"/>
                <a:cs typeface="Times New Roman" charset="0"/>
              </a:rPr>
              <a:t>9.   </a:t>
            </a:r>
            <a:r>
              <a:rPr lang="en-US" sz="1800" i="1" dirty="0" smtClean="0">
                <a:latin typeface="Times New Roman" charset="0"/>
                <a:cs typeface="Times New Roman" charset="0"/>
              </a:rPr>
              <a:t>f</a:t>
            </a:r>
            <a:r>
              <a:rPr lang="en-US" sz="1800" dirty="0" smtClean="0">
                <a:latin typeface="Times New Roman" charset="0"/>
                <a:cs typeface="Times New Roman" charset="0"/>
              </a:rPr>
              <a:t> = </a:t>
            </a:r>
            <a:r>
              <a:rPr lang="en-US" sz="1800" dirty="0" smtClean="0">
                <a:latin typeface="Times New Roman" charset="0"/>
                <a:sym typeface="Symbol" charset="0"/>
              </a:rPr>
              <a:t>[</a:t>
            </a:r>
            <a:r>
              <a:rPr lang="en-US" sz="1800" i="1" dirty="0" err="1" smtClean="0">
                <a:latin typeface="Times New Roman" charset="0"/>
                <a:sym typeface="Symbol" charset="0"/>
              </a:rPr>
              <a:t>x:g</a:t>
            </a:r>
            <a:r>
              <a:rPr lang="en-US" sz="1800" dirty="0" smtClean="0">
                <a:latin typeface="Times New Roman" charset="0"/>
                <a:sym typeface="Symbol" charset="0"/>
              </a:rPr>
              <a:t>(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x</a:t>
            </a:r>
            <a:r>
              <a:rPr lang="en-US" sz="1800" dirty="0" smtClean="0">
                <a:latin typeface="Times New Roman" charset="0"/>
                <a:sym typeface="Symbol" charset="0"/>
              </a:rPr>
              <a:t>)] 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h</a:t>
            </a:r>
            <a:r>
              <a:rPr lang="en-US" sz="1800" dirty="0" smtClean="0">
                <a:latin typeface="Times New Roman" charset="0"/>
                <a:sym typeface="Symbol" charset="0"/>
              </a:rPr>
              <a:t>(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x</a:t>
            </a:r>
            <a:r>
              <a:rPr lang="en-US" sz="1800" dirty="0" smtClean="0">
                <a:latin typeface="Times New Roman" charset="0"/>
                <a:sym typeface="Symbol" charset="0"/>
              </a:rPr>
              <a:t>)	:	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 smtClean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 smtClean="0">
                <a:latin typeface="Times New Roman" charset="0"/>
                <a:sym typeface="Symbol" charset="0"/>
              </a:rPr>
              <a:t>+</a:t>
            </a:r>
            <a:r>
              <a:rPr lang="en-US" sz="1800" dirty="0" smtClean="0">
                <a:latin typeface="Times New Roman" charset="0"/>
                <a:sym typeface="Symbol" charset="0"/>
              </a:rPr>
              <a:t>  </a:t>
            </a:r>
            <a:r>
              <a:rPr lang="en-US" sz="1800" dirty="0" smtClean="0">
                <a:latin typeface="Calibri"/>
              </a:rPr>
              <a:t>Progress</a:t>
            </a:r>
            <a:r>
              <a:rPr lang="en-US" sz="1800" dirty="0" smtClean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x</a:t>
            </a:r>
            <a:r>
              <a:rPr lang="en-US" sz="1800" baseline="-25000" dirty="0" smtClean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 smtClean="0">
                <a:latin typeface="Times New Roman" charset="0"/>
              </a:rPr>
              <a:t>, </a:t>
            </a:r>
            <a:r>
              <a:rPr lang="en-US" sz="1800" i="1" dirty="0" smtClean="0">
                <a:latin typeface="Times New Roman" charset="0"/>
              </a:rPr>
              <a:t>s</a:t>
            </a:r>
            <a:r>
              <a:rPr lang="en-US" sz="1800" dirty="0" smtClean="0">
                <a:latin typeface="Times New Roman" charset="0"/>
              </a:rPr>
              <a:t>) </a:t>
            </a:r>
            <a:r>
              <a:rPr lang="en-US" sz="1800" dirty="0" smtClean="0">
                <a:sym typeface="Symbol"/>
              </a:rPr>
              <a:t>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Times New Roman" charset="0"/>
              </a:rPr>
              <a:t>… </a:t>
            </a:r>
            <a:r>
              <a:rPr lang="en-US" sz="1800" dirty="0" smtClean="0">
                <a:sym typeface="Symbol"/>
              </a:rPr>
              <a:t>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Calibri"/>
              </a:rPr>
              <a:t>Progress</a:t>
            </a:r>
            <a:r>
              <a:rPr lang="en-US" sz="1800" dirty="0" smtClean="0">
                <a:latin typeface="Times New Roman" charset="0"/>
              </a:rPr>
              <a:t>(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h</a:t>
            </a:r>
            <a:r>
              <a:rPr lang="en-US" sz="1800" dirty="0" smtClean="0">
                <a:latin typeface="Times New Roman" charset="0"/>
                <a:sym typeface="Symbol" charset="0"/>
              </a:rPr>
              <a:t>(</a:t>
            </a:r>
            <a:r>
              <a:rPr lang="en-US" sz="1800" i="1" dirty="0" err="1" smtClean="0">
                <a:latin typeface="Times New Roman" charset="0"/>
                <a:sym typeface="Symbol" charset="0"/>
              </a:rPr>
              <a:t>x</a:t>
            </a:r>
            <a:r>
              <a:rPr lang="en-US" sz="1800" i="1" baseline="-25000" dirty="0" err="1" smtClean="0">
                <a:latin typeface="Times New Roman" charset="0"/>
                <a:sym typeface="Symbol" charset="0"/>
              </a:rPr>
              <a:t>n</a:t>
            </a:r>
            <a:r>
              <a:rPr lang="en-US" sz="1800" dirty="0" smtClean="0">
                <a:latin typeface="Times New Roman" charset="0"/>
                <a:sym typeface="Symbol" charset="0"/>
              </a:rPr>
              <a:t>)</a:t>
            </a:r>
            <a:r>
              <a:rPr lang="en-US" sz="1800" dirty="0" smtClean="0">
                <a:latin typeface="Times New Roman" charset="0"/>
              </a:rPr>
              <a:t>, </a:t>
            </a:r>
            <a:r>
              <a:rPr lang="en-US" sz="1800" i="1" dirty="0" smtClean="0">
                <a:latin typeface="Times New Roman" charset="0"/>
              </a:rPr>
              <a:t>s</a:t>
            </a:r>
            <a:r>
              <a:rPr lang="en-US" sz="1800" dirty="0" smtClean="0">
                <a:latin typeface="Times New Roman" charset="0"/>
              </a:rPr>
              <a:t>)</a:t>
            </a:r>
          </a:p>
          <a:p>
            <a:pPr marL="461963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 smtClean="0">
                <a:latin typeface="Times New Roman" charset="0"/>
                <a:cs typeface="Times New Roman" charset="0"/>
              </a:rPr>
              <a:t>   </a:t>
            </a:r>
            <a:r>
              <a:rPr lang="en-US" sz="1800" baseline="-25000" dirty="0" smtClean="0">
                <a:latin typeface="Times New Roman" charset="0"/>
                <a:cs typeface="Times New Roman" charset="0"/>
              </a:rPr>
              <a:t>  </a:t>
            </a:r>
            <a:r>
              <a:rPr lang="en-US" sz="1800" dirty="0" smtClean="0">
                <a:latin typeface="Times New Roman" charset="0"/>
                <a:cs typeface="Times New Roman" charset="0"/>
              </a:rPr>
              <a:t>10.   </a:t>
            </a:r>
            <a:r>
              <a:rPr lang="en-US" sz="1800" i="1" dirty="0" smtClean="0">
                <a:latin typeface="Times New Roman" charset="0"/>
                <a:cs typeface="Times New Roman" charset="0"/>
              </a:rPr>
              <a:t>f</a:t>
            </a:r>
            <a:r>
              <a:rPr lang="en-US" sz="1800" dirty="0" smtClean="0">
                <a:latin typeface="Times New Roman" charset="0"/>
                <a:cs typeface="Times New Roman" charset="0"/>
              </a:rPr>
              <a:t> = </a:t>
            </a:r>
            <a:r>
              <a:rPr lang="en-US" sz="1800" dirty="0" smtClean="0">
                <a:latin typeface="Times New Roman" charset="0"/>
                <a:sym typeface="Symbol" charset="0"/>
              </a:rPr>
              <a:t></a:t>
            </a:r>
            <a:r>
              <a:rPr lang="en-US" sz="1800" baseline="30000" dirty="0" smtClean="0">
                <a:latin typeface="Times New Roman" charset="0"/>
                <a:sym typeface="Symbol" charset="0"/>
              </a:rPr>
              <a:t> </a:t>
            </a:r>
            <a:r>
              <a:rPr lang="en-US" sz="1800" dirty="0" smtClean="0">
                <a:latin typeface="Times New Roman" charset="0"/>
                <a:sym typeface="Symbol" charset="0"/>
              </a:rPr>
              <a:t>[</a:t>
            </a:r>
            <a:r>
              <a:rPr lang="en-US" sz="1800" i="1" dirty="0" err="1" smtClean="0">
                <a:latin typeface="Times New Roman" charset="0"/>
                <a:sym typeface="Symbol" charset="0"/>
              </a:rPr>
              <a:t>x:g</a:t>
            </a:r>
            <a:r>
              <a:rPr lang="en-US" sz="1800" dirty="0" smtClean="0">
                <a:latin typeface="Times New Roman" charset="0"/>
                <a:sym typeface="Symbol" charset="0"/>
              </a:rPr>
              <a:t>(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x</a:t>
            </a:r>
            <a:r>
              <a:rPr lang="en-US" sz="1800" dirty="0" smtClean="0">
                <a:latin typeface="Times New Roman" charset="0"/>
                <a:sym typeface="Symbol" charset="0"/>
              </a:rPr>
              <a:t>)] 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h</a:t>
            </a:r>
            <a:r>
              <a:rPr lang="en-US" sz="1800" dirty="0" smtClean="0">
                <a:latin typeface="Times New Roman" charset="0"/>
                <a:sym typeface="Symbol" charset="0"/>
              </a:rPr>
              <a:t>(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x</a:t>
            </a:r>
            <a:r>
              <a:rPr lang="en-US" sz="1800" dirty="0" smtClean="0">
                <a:latin typeface="Times New Roman" charset="0"/>
                <a:sym typeface="Symbol" charset="0"/>
              </a:rPr>
              <a:t>)	:	</a:t>
            </a:r>
            <a:r>
              <a:rPr lang="en-US" sz="1800" i="1" dirty="0" smtClean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 smtClean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 smtClean="0">
                <a:latin typeface="Times New Roman" charset="0"/>
                <a:sym typeface="Symbol" charset="0"/>
              </a:rPr>
              <a:t>+</a:t>
            </a:r>
            <a:r>
              <a:rPr lang="en-US" sz="1800" dirty="0" smtClean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 </a:t>
            </a:r>
            <a:r>
              <a:rPr lang="en-US" sz="1800" dirty="0" smtClean="0">
                <a:sym typeface="Symbol"/>
              </a:rPr>
              <a:t>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Times New Roman" charset="0"/>
              </a:rPr>
              <a:t>… </a:t>
            </a:r>
            <a:r>
              <a:rPr lang="en-US" sz="1800" dirty="0" smtClean="0">
                <a:sym typeface="Symbol"/>
              </a:rPr>
              <a:t></a:t>
            </a:r>
            <a:r>
              <a:rPr lang="en-US" sz="1800" dirty="0" smtClean="0"/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 err="1">
                <a:latin typeface="Times New Roman" charset="0"/>
                <a:sym typeface="Symbol" charset="0"/>
              </a:rPr>
              <a:t>x</a:t>
            </a:r>
            <a:r>
              <a:rPr lang="en-US" sz="1800" i="1" baseline="-25000" dirty="0" err="1">
                <a:latin typeface="Times New Roman" charset="0"/>
                <a:sym typeface="Symbol" charset="0"/>
              </a:rPr>
              <a:t>n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endParaRPr lang="en-US" sz="1800" baseline="30000" dirty="0" smtClean="0">
              <a:latin typeface="Times New Roman" charset="0"/>
            </a:endParaRPr>
          </a:p>
          <a:p>
            <a:pPr marL="401638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simplify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and return </a:t>
            </a:r>
            <a:r>
              <a:rPr lang="en-US" sz="1800" dirty="0" smtClean="0">
                <a:latin typeface="Times New Roman" charset="0"/>
                <a:sym typeface="Symbol" charset="0"/>
              </a:rPr>
              <a:t>it</a:t>
            </a:r>
            <a:endParaRPr lang="en-US" sz="1800" dirty="0">
              <a:latin typeface="Times New Roman" charset="0"/>
              <a:cs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9807" y="5132920"/>
            <a:ext cx="1926637" cy="1200329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tabLst>
                <a:tab pos="3143250" algn="l"/>
                <a:tab pos="4914900" algn="l"/>
              </a:tabLst>
              <a:defRPr/>
            </a:pPr>
            <a:r>
              <a:rPr lang="en-US" dirty="0" smtClean="0">
                <a:latin typeface="Calibri"/>
                <a:cs typeface="Calibri"/>
                <a:sym typeface="Symbol"/>
              </a:rPr>
              <a:t>false</a:t>
            </a:r>
            <a:r>
              <a:rPr lang="en-US" i="1" dirty="0" smtClean="0">
                <a:latin typeface="Times New Roman"/>
                <a:cs typeface="Times New Roman"/>
                <a:sym typeface="Symbol"/>
              </a:rPr>
              <a:t> </a:t>
            </a:r>
            <a:r>
              <a:rPr lang="en-US" dirty="0" smtClean="0">
                <a:sym typeface="Symbol"/>
              </a:rPr>
              <a:t></a:t>
            </a:r>
            <a:r>
              <a:rPr lang="en-US" baseline="-25000" dirty="0" smtClean="0">
                <a:sym typeface="Symbol"/>
              </a:rPr>
              <a:t> </a:t>
            </a:r>
            <a:r>
              <a:rPr lang="en-US" i="1" dirty="0">
                <a:latin typeface="Times New Roman" charset="0"/>
                <a:sym typeface="Symbol" charset="0"/>
              </a:rPr>
              <a:t>h </a:t>
            </a:r>
            <a:r>
              <a:rPr lang="en-US" i="1" dirty="0" smtClean="0">
                <a:latin typeface="Times New Roman" charset="0"/>
                <a:sym typeface="Symbol" charset="0"/>
              </a:rPr>
              <a:t>= </a:t>
            </a:r>
            <a:r>
              <a:rPr lang="en-US" dirty="0" smtClean="0">
                <a:latin typeface="Calibri"/>
                <a:cs typeface="Calibri"/>
                <a:sym typeface="Symbol" charset="0"/>
              </a:rPr>
              <a:t>false</a:t>
            </a:r>
            <a:r>
              <a:rPr lang="en-US" cap="small" dirty="0" smtClean="0">
                <a:latin typeface="Times New Roman" charset="0"/>
              </a:rPr>
              <a:t>,</a:t>
            </a:r>
            <a:r>
              <a:rPr lang="en-US" cap="small" dirty="0">
                <a:latin typeface="Times New Roman" charset="0"/>
              </a:rPr>
              <a:t/>
            </a:r>
            <a:br>
              <a:rPr lang="en-US" cap="small" dirty="0">
                <a:latin typeface="Times New Roman" charset="0"/>
              </a:rPr>
            </a:br>
            <a:r>
              <a:rPr lang="en-US" cap="small" dirty="0" smtClean="0">
                <a:latin typeface="Times New Roman" charset="0"/>
              </a:rPr>
              <a:t> </a:t>
            </a:r>
            <a:r>
              <a:rPr lang="en-US" dirty="0" smtClean="0">
                <a:latin typeface="Calibri"/>
                <a:cs typeface="Calibri"/>
                <a:sym typeface="Symbol"/>
              </a:rPr>
              <a:t>true</a:t>
            </a:r>
            <a:r>
              <a:rPr lang="en-US" i="1" dirty="0" smtClean="0">
                <a:latin typeface="Times New Roman"/>
                <a:cs typeface="Times New Roman"/>
                <a:sym typeface="Symbol"/>
              </a:rPr>
              <a:t> </a:t>
            </a:r>
            <a:r>
              <a:rPr lang="en-US" dirty="0" smtClean="0">
                <a:sym typeface="Symbol"/>
              </a:rPr>
              <a:t></a:t>
            </a:r>
            <a:r>
              <a:rPr lang="en-US" baseline="-25000" dirty="0" smtClean="0">
                <a:sym typeface="Symbol"/>
              </a:rPr>
              <a:t> </a:t>
            </a:r>
            <a:r>
              <a:rPr lang="en-US" i="1" dirty="0">
                <a:latin typeface="Times New Roman" charset="0"/>
                <a:sym typeface="Symbol" charset="0"/>
              </a:rPr>
              <a:t>h =</a:t>
            </a:r>
            <a:r>
              <a:rPr lang="en-US" dirty="0">
                <a:sym typeface="Symbol"/>
              </a:rPr>
              <a:t> </a:t>
            </a:r>
            <a:r>
              <a:rPr lang="en-US" i="1" dirty="0">
                <a:latin typeface="Times New Roman" charset="0"/>
                <a:sym typeface="Symbol" charset="0"/>
              </a:rPr>
              <a:t>h</a:t>
            </a:r>
            <a:r>
              <a:rPr lang="en-US" dirty="0">
                <a:latin typeface="Times New Roman" charset="0"/>
                <a:sym typeface="Symbol" charset="0"/>
              </a:rPr>
              <a:t>,</a:t>
            </a:r>
            <a:br>
              <a:rPr lang="en-US" dirty="0">
                <a:latin typeface="Times New Roman" charset="0"/>
                <a:sym typeface="Symbol" charset="0"/>
              </a:rPr>
            </a:br>
            <a:r>
              <a:rPr lang="en-US" dirty="0" smtClean="0">
                <a:latin typeface="Times New Roman" charset="0"/>
                <a:sym typeface="Symbol" charset="0"/>
              </a:rPr>
              <a:t>   </a:t>
            </a:r>
            <a:r>
              <a:rPr lang="en-US" dirty="0" smtClean="0">
                <a:sym typeface="Symbol"/>
              </a:rPr>
              <a:t></a:t>
            </a:r>
            <a:r>
              <a:rPr lang="en-US" dirty="0" smtClean="0">
                <a:latin typeface="Calibri"/>
                <a:cs typeface="Calibri"/>
                <a:sym typeface="Symbol"/>
              </a:rPr>
              <a:t>false</a:t>
            </a:r>
            <a:r>
              <a:rPr lang="en-US" i="1" dirty="0" smtClean="0">
                <a:latin typeface="Times New Roman"/>
                <a:cs typeface="Times New Roman"/>
                <a:sym typeface="Symbol"/>
              </a:rPr>
              <a:t> </a:t>
            </a:r>
            <a:r>
              <a:rPr lang="en-US" i="1" dirty="0" smtClean="0">
                <a:latin typeface="Times New Roman" charset="0"/>
                <a:sym typeface="Symbol" charset="0"/>
              </a:rPr>
              <a:t>= </a:t>
            </a:r>
            <a:r>
              <a:rPr lang="en-US" dirty="0" smtClean="0">
                <a:latin typeface="Calibri"/>
                <a:cs typeface="Calibri"/>
                <a:sym typeface="Symbol" charset="0"/>
              </a:rPr>
              <a:t>true</a:t>
            </a:r>
            <a:r>
              <a:rPr lang="en-US" i="1" cap="small" dirty="0" smtClean="0">
                <a:latin typeface="Times New Roman" charset="0"/>
              </a:rPr>
              <a:t>,</a:t>
            </a:r>
            <a:endParaRPr lang="en-US" i="1" cap="small" dirty="0">
              <a:latin typeface="Times New Roman" charset="0"/>
            </a:endParaRPr>
          </a:p>
          <a:p>
            <a:pPr>
              <a:tabLst>
                <a:tab pos="3143250" algn="l"/>
                <a:tab pos="4914900" algn="l"/>
              </a:tabLst>
              <a:defRPr/>
            </a:pPr>
            <a:r>
              <a:rPr lang="en-US" dirty="0">
                <a:latin typeface="Times New Roman" charset="0"/>
                <a:cs typeface="Times New Roman" charset="0"/>
              </a:rPr>
              <a:t>etc.</a:t>
            </a:r>
          </a:p>
        </p:txBody>
      </p:sp>
      <p:sp>
        <p:nvSpPr>
          <p:cNvPr id="12" name="Left Brace 11"/>
          <p:cNvSpPr/>
          <p:nvPr/>
        </p:nvSpPr>
        <p:spPr bwMode="auto">
          <a:xfrm rot="16200000">
            <a:off x="1228608" y="4429008"/>
            <a:ext cx="244592" cy="1061155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81D58"/>
              </a:solidFill>
              <a:effectLst/>
              <a:latin typeface="Helvetica" pitchFamily="-11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7331" y="772799"/>
            <a:ext cx="4496742" cy="369332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latin typeface="Times New Roman" charset="0"/>
              </a:rPr>
              <a:t>Compute </a:t>
            </a:r>
            <a:r>
              <a:rPr lang="en-US" dirty="0" smtClean="0">
                <a:latin typeface="Times New Roman" charset="0"/>
              </a:rPr>
              <a:t>the </a:t>
            </a:r>
            <a:r>
              <a:rPr lang="en-US" dirty="0">
                <a:latin typeface="Times New Roman" charset="0"/>
              </a:rPr>
              <a:t>formula </a:t>
            </a:r>
            <a:r>
              <a:rPr lang="en-US" i="1" dirty="0">
                <a:latin typeface="Times New Roman" charset="0"/>
              </a:rPr>
              <a:t>f</a:t>
            </a:r>
            <a:r>
              <a:rPr lang="en-US" i="1" baseline="30000" dirty="0">
                <a:latin typeface="Times New Roman" charset="0"/>
              </a:rPr>
              <a:t> </a:t>
            </a:r>
            <a:r>
              <a:rPr lang="en-US" b="1" i="1" baseline="30000" dirty="0">
                <a:latin typeface="Times New Roman" charset="0"/>
              </a:rPr>
              <a:t>+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that </a:t>
            </a:r>
            <a:r>
              <a:rPr lang="en-US" i="1" dirty="0" smtClean="0">
                <a:latin typeface="Times New Roman" charset="0"/>
              </a:rPr>
              <a:t>M</a:t>
            </a:r>
            <a:r>
              <a:rPr lang="en-US" baseline="30000" dirty="0" smtClean="0">
                <a:latin typeface="Times New Roman" charset="0"/>
              </a:rPr>
              <a:t> </a:t>
            </a:r>
            <a:r>
              <a:rPr lang="en-US" b="1" baseline="30000" dirty="0" smtClean="0">
                <a:latin typeface="Times New Roman" charset="0"/>
              </a:rPr>
              <a:t>+</a:t>
            </a:r>
            <a:r>
              <a:rPr lang="en-US" dirty="0" smtClean="0">
                <a:latin typeface="Times New Roman" charset="0"/>
              </a:rPr>
              <a:t> must satisfy</a:t>
            </a:r>
            <a:endParaRPr lang="en-US" i="1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9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7120" y="53894"/>
            <a:ext cx="6523924" cy="605046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Progressing ordinary formulas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8900" y="582376"/>
            <a:ext cx="8839200" cy="449810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Procedure</a:t>
            </a:r>
            <a:r>
              <a:rPr lang="en-US" sz="1800" b="1" dirty="0">
                <a:latin typeface="Times New Roman" charset="0"/>
              </a:rPr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 err="1">
                <a:latin typeface="Times New Roman" charset="0"/>
              </a:rPr>
              <a:t>f,s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401638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Case</a:t>
            </a:r>
            <a:r>
              <a:rPr lang="en-US" sz="1800" dirty="0">
                <a:latin typeface="Calibri"/>
              </a:rPr>
              <a:t>: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1.   </a:t>
            </a:r>
            <a:r>
              <a:rPr lang="en-US" sz="1800" i="1" dirty="0">
                <a:latin typeface="Times New Roman" charset="0"/>
              </a:rPr>
              <a:t>f </a:t>
            </a:r>
            <a:r>
              <a:rPr lang="en-US" sz="1800" dirty="0">
                <a:latin typeface="Times New Roman" charset="0"/>
              </a:rPr>
              <a:t>contains no temporal ops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  <a:cs typeface="Calibri"/>
                <a:sym typeface="Symbol" charset="0"/>
              </a:rPr>
              <a:t>true</a:t>
            </a:r>
            <a:r>
              <a:rPr lang="en-US" sz="1800" dirty="0">
                <a:latin typeface="Times New Roman" charset="0"/>
                <a:sym typeface="Symbol" charset="0"/>
              </a:rPr>
              <a:t> if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 ⊨ </a:t>
            </a:r>
            <a:r>
              <a:rPr lang="en-US" sz="1800" i="1" dirty="0">
                <a:latin typeface="Times New Roman" charset="0"/>
              </a:rPr>
              <a:t>f</a:t>
            </a:r>
            <a:r>
              <a:rPr lang="en-US" sz="1800" dirty="0">
                <a:sym typeface="Symbol"/>
              </a:rPr>
              <a:t>,  </a:t>
            </a:r>
            <a:r>
              <a:rPr lang="en-US" sz="1800" dirty="0">
                <a:latin typeface="Calibri"/>
                <a:cs typeface="Calibri"/>
                <a:sym typeface="Symbol"/>
              </a:rPr>
              <a:t>false </a:t>
            </a:r>
            <a:r>
              <a:rPr lang="en-US" sz="1800" dirty="0">
                <a:sym typeface="Symbol"/>
              </a:rPr>
              <a:t>otherwise</a:t>
            </a:r>
            <a:endParaRPr lang="en-US" sz="1800" dirty="0">
              <a:latin typeface="Calibri"/>
            </a:endParaRP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2.   </a:t>
            </a:r>
            <a:r>
              <a:rPr lang="en-US" sz="1800" i="1" dirty="0">
                <a:latin typeface="Times New Roman" charset="0"/>
              </a:rPr>
              <a:t>f =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3.   </a:t>
            </a:r>
            <a:r>
              <a:rPr lang="en-US" sz="1800" i="1" dirty="0">
                <a:latin typeface="Times New Roman" charset="0"/>
              </a:rPr>
              <a:t>f =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4.   </a:t>
            </a:r>
            <a:r>
              <a:rPr lang="en-US" sz="1800" i="1" dirty="0">
                <a:latin typeface="Times New Roman" charset="0"/>
              </a:rPr>
              <a:t>f =</a:t>
            </a:r>
            <a:r>
              <a:rPr lang="en-US" sz="1800" dirty="0">
                <a:sym typeface="Symbol"/>
              </a:rPr>
              <a:t>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sym typeface="Symbol"/>
              </a:rPr>
              <a:t>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5.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sym typeface="Wingdings" charset="0"/>
              </a:rPr>
              <a:t>X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endParaRPr lang="en-US" sz="1800" dirty="0">
              <a:latin typeface="Times New Roman" charset="0"/>
            </a:endParaRP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6.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F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7.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sym typeface="Wingdings" charset="0"/>
              </a:rPr>
              <a:t>G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8.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i="1" dirty="0">
                <a:latin typeface="Times New Roman" charset="0"/>
                <a:ea typeface="ＭＳ Ｐゴシック" charset="0"/>
                <a:sym typeface="Wingdings 2" charset="0"/>
              </a:rPr>
              <a:t>f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 2" charset="0"/>
              </a:rPr>
              <a:t>1</a:t>
            </a:r>
            <a:r>
              <a:rPr lang="en-US" sz="1800" dirty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sz="1800" dirty="0">
                <a:latin typeface="Times New Roman" charset="0"/>
                <a:ea typeface="ＭＳ Ｐゴシック" charset="0"/>
                <a:sym typeface="Symbol" charset="0"/>
              </a:rPr>
              <a:t>U </a:t>
            </a:r>
            <a:r>
              <a:rPr lang="en-US" sz="18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Symbol" charset="0"/>
              </a:rPr>
              <a:t>2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9.   </a:t>
            </a:r>
            <a:r>
              <a:rPr lang="en-US" sz="1800" i="1" dirty="0">
                <a:latin typeface="Times New Roman" charset="0"/>
                <a:cs typeface="Times New Roman" charset="0"/>
              </a:rPr>
              <a:t>f</a:t>
            </a:r>
            <a:r>
              <a:rPr lang="en-US" sz="1800" dirty="0">
                <a:latin typeface="Times New Roman" charset="0"/>
                <a:cs typeface="Times New Roman" charset="0"/>
              </a:rPr>
              <a:t> = </a:t>
            </a:r>
            <a:r>
              <a:rPr lang="en-US" sz="1800" dirty="0">
                <a:latin typeface="Times New Roman" charset="0"/>
                <a:sym typeface="Symbol" charset="0"/>
              </a:rPr>
              <a:t>[</a:t>
            </a:r>
            <a:r>
              <a:rPr lang="en-US" sz="1800" i="1" dirty="0" err="1">
                <a:latin typeface="Times New Roman" charset="0"/>
                <a:sym typeface="Symbol" charset="0"/>
              </a:rPr>
              <a:t>x:g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)] 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 </a:t>
            </a:r>
            <a:r>
              <a:rPr lang="en-US" sz="1800" dirty="0">
                <a:sym typeface="Symbol"/>
              </a:rPr>
              <a:t></a:t>
            </a:r>
            <a:r>
              <a:rPr lang="en-US" sz="1800" dirty="0"/>
              <a:t> </a:t>
            </a:r>
            <a:r>
              <a:rPr lang="en-US" sz="1800" dirty="0">
                <a:latin typeface="Times New Roman" charset="0"/>
              </a:rPr>
              <a:t>… </a:t>
            </a:r>
            <a:r>
              <a:rPr lang="en-US" sz="1800" dirty="0">
                <a:sym typeface="Symbol"/>
              </a:rPr>
              <a:t></a:t>
            </a:r>
            <a:r>
              <a:rPr lang="en-US" sz="1800" dirty="0"/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 err="1">
                <a:latin typeface="Times New Roman" charset="0"/>
                <a:sym typeface="Symbol" charset="0"/>
              </a:rPr>
              <a:t>x</a:t>
            </a:r>
            <a:r>
              <a:rPr lang="en-US" sz="1800" i="1" baseline="-25000" dirty="0" err="1">
                <a:latin typeface="Times New Roman" charset="0"/>
                <a:sym typeface="Symbol" charset="0"/>
              </a:rPr>
              <a:t>n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461963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   </a:t>
            </a:r>
            <a:r>
              <a:rPr lang="en-US" sz="1800" baseline="-25000" dirty="0">
                <a:latin typeface="Times New Roman" charset="0"/>
                <a:cs typeface="Times New Roman" charset="0"/>
              </a:rPr>
              <a:t>  </a:t>
            </a:r>
            <a:r>
              <a:rPr lang="en-US" sz="1800" dirty="0">
                <a:latin typeface="Times New Roman" charset="0"/>
                <a:cs typeface="Times New Roman" charset="0"/>
              </a:rPr>
              <a:t>10.   </a:t>
            </a:r>
            <a:r>
              <a:rPr lang="en-US" sz="1800" i="1" dirty="0">
                <a:latin typeface="Times New Roman" charset="0"/>
                <a:cs typeface="Times New Roman" charset="0"/>
              </a:rPr>
              <a:t>f</a:t>
            </a:r>
            <a:r>
              <a:rPr lang="en-US" sz="1800" dirty="0">
                <a:latin typeface="Times New Roman" charset="0"/>
                <a:cs typeface="Times New Roman" charset="0"/>
              </a:rPr>
              <a:t> = </a:t>
            </a:r>
            <a:r>
              <a:rPr lang="en-US" sz="1800" dirty="0">
                <a:latin typeface="Times New Roman" charset="0"/>
                <a:sym typeface="Symbol" charset="0"/>
              </a:rPr>
              <a:t></a:t>
            </a:r>
            <a:r>
              <a:rPr lang="en-US" sz="1800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dirty="0">
                <a:latin typeface="Times New Roman" charset="0"/>
                <a:sym typeface="Symbol" charset="0"/>
              </a:rPr>
              <a:t>[</a:t>
            </a:r>
            <a:r>
              <a:rPr lang="en-US" sz="1800" i="1" dirty="0" err="1">
                <a:latin typeface="Times New Roman" charset="0"/>
                <a:sym typeface="Symbol" charset="0"/>
              </a:rPr>
              <a:t>x:g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)] 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 </a:t>
            </a:r>
            <a:r>
              <a:rPr lang="en-US" sz="1800" dirty="0">
                <a:sym typeface="Symbol"/>
              </a:rPr>
              <a:t></a:t>
            </a:r>
            <a:r>
              <a:rPr lang="en-US" sz="1800" dirty="0"/>
              <a:t> </a:t>
            </a:r>
            <a:r>
              <a:rPr lang="en-US" sz="1800" dirty="0">
                <a:latin typeface="Times New Roman" charset="0"/>
              </a:rPr>
              <a:t>… </a:t>
            </a:r>
            <a:r>
              <a:rPr lang="en-US" sz="1800" dirty="0">
                <a:sym typeface="Symbol"/>
              </a:rPr>
              <a:t></a:t>
            </a:r>
            <a:r>
              <a:rPr lang="en-US" sz="1800" dirty="0"/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 err="1">
                <a:latin typeface="Times New Roman" charset="0"/>
                <a:sym typeface="Symbol" charset="0"/>
              </a:rPr>
              <a:t>x</a:t>
            </a:r>
            <a:r>
              <a:rPr lang="en-US" sz="1800" i="1" baseline="-25000" dirty="0" err="1">
                <a:latin typeface="Times New Roman" charset="0"/>
                <a:sym typeface="Symbol" charset="0"/>
              </a:rPr>
              <a:t>n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endParaRPr lang="en-US" sz="1800" baseline="30000" dirty="0">
              <a:latin typeface="Times New Roman" charset="0"/>
            </a:endParaRPr>
          </a:p>
          <a:p>
            <a:pPr marL="401638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simplify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and return it</a:t>
            </a:r>
            <a:endParaRPr lang="en-US" sz="1800" dirty="0">
              <a:latin typeface="Times New Roman" charset="0"/>
              <a:cs typeface="Times New Roman" charset="0"/>
            </a:endParaRPr>
          </a:p>
        </p:txBody>
      </p:sp>
      <p:sp>
        <p:nvSpPr>
          <p:cNvPr id="9" name="Rounded Rectangle 4"/>
          <p:cNvSpPr>
            <a:spLocks noChangeArrowheads="1"/>
          </p:cNvSpPr>
          <p:nvPr/>
        </p:nvSpPr>
        <p:spPr bwMode="auto">
          <a:xfrm>
            <a:off x="994948" y="1307131"/>
            <a:ext cx="6780764" cy="280988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56266" y="5101951"/>
            <a:ext cx="6874778" cy="1221837"/>
          </a:xfrm>
          <a:prstGeom prst="rect">
            <a:avLst/>
          </a:prstGeom>
          <a:solidFill>
            <a:srgbClr val="CCFFCC"/>
          </a:solidFill>
          <a:ln>
            <a:solidFill>
              <a:srgbClr val="FFFFFF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10000"/>
              <a:buFont typeface="Lucida Grande"/>
              <a:buChar char="●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eaLnBrk="1" hangingPunct="1"/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= </a:t>
            </a:r>
            <a:r>
              <a:rPr lang="en-US" dirty="0" err="1">
                <a:latin typeface="Calibri"/>
                <a:ea typeface="ＭＳ Ｐゴシック" charset="0"/>
              </a:rPr>
              <a:t>loc</a:t>
            </a:r>
            <a:r>
              <a:rPr lang="en-US" dirty="0">
                <a:latin typeface="Calibri"/>
                <a:ea typeface="ＭＳ Ｐゴシック" charset="0"/>
              </a:rPr>
              <a:t>(a)=b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dirty="0">
                <a:latin typeface="Times New Roman" charset="0"/>
                <a:ea typeface="ＭＳ Ｐゴシック" charset="0"/>
              </a:rPr>
              <a:t>if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a</a:t>
            </a:r>
            <a:r>
              <a:rPr lang="en-US" dirty="0">
                <a:latin typeface="Times New Roman" charset="0"/>
                <a:ea typeface="ＭＳ Ｐゴシック" charset="0"/>
              </a:rPr>
              <a:t> is currently on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b</a:t>
            </a:r>
            <a:r>
              <a:rPr lang="en-US" dirty="0">
                <a:ea typeface="ＭＳ Ｐゴシック" charset="0"/>
                <a:cs typeface="Times New Roman"/>
              </a:rPr>
              <a:t>, then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true</a:t>
            </a:r>
            <a:r>
              <a:rPr lang="en-US" dirty="0">
                <a:ea typeface="ＭＳ Ｐゴシック" charset="0"/>
                <a:cs typeface="Times New Roman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</a:rPr>
              <a:t>(every possible </a:t>
            </a:r>
            <a:r>
              <a:rPr lang="en-US" i="1" dirty="0">
                <a:latin typeface="Times New Roman" charset="0"/>
              </a:rPr>
              <a:t>M</a:t>
            </a:r>
            <a:r>
              <a:rPr lang="en-US" baseline="30000" dirty="0">
                <a:latin typeface="Times New Roman" charset="0"/>
              </a:rPr>
              <a:t> </a:t>
            </a:r>
            <a:r>
              <a:rPr lang="en-US" b="1" baseline="30000" dirty="0">
                <a:latin typeface="Times New Roman" charset="0"/>
              </a:rPr>
              <a:t>+</a:t>
            </a:r>
            <a:r>
              <a:rPr lang="en-US" dirty="0">
                <a:latin typeface="Times New Roman" charset="0"/>
                <a:ea typeface="ＭＳ Ｐゴシック" charset="0"/>
              </a:rPr>
              <a:t> is OK)</a:t>
            </a:r>
          </a:p>
          <a:p>
            <a:pPr lvl="1" eaLnBrk="1" hangingPunct="1"/>
            <a:r>
              <a:rPr lang="en-US" dirty="0">
                <a:latin typeface="Times New Roman" charset="0"/>
                <a:ea typeface="ＭＳ Ｐゴシック" charset="0"/>
              </a:rPr>
              <a:t>otherwise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false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cap="small" dirty="0">
                <a:latin typeface="Times New Roman" charset="0"/>
                <a:ea typeface="ＭＳ Ｐゴシック" charset="0"/>
              </a:rPr>
              <a:t>(</a:t>
            </a:r>
            <a:r>
              <a:rPr lang="en-US" dirty="0">
                <a:latin typeface="Times New Roman" charset="0"/>
                <a:ea typeface="ＭＳ Ｐゴシック" charset="0"/>
              </a:rPr>
              <a:t>there is no </a:t>
            </a:r>
            <a:r>
              <a:rPr lang="en-US" i="1" dirty="0">
                <a:latin typeface="Times New Roman" charset="0"/>
              </a:rPr>
              <a:t>M</a:t>
            </a:r>
            <a:r>
              <a:rPr lang="en-US" baseline="30000" dirty="0">
                <a:latin typeface="Times New Roman" charset="0"/>
              </a:rPr>
              <a:t> </a:t>
            </a:r>
            <a:r>
              <a:rPr lang="en-US" b="1" baseline="30000" dirty="0">
                <a:latin typeface="Times New Roman" charset="0"/>
              </a:rPr>
              <a:t>+</a:t>
            </a:r>
            <a:r>
              <a:rPr lang="en-US" dirty="0">
                <a:latin typeface="Times New Roman" charset="0"/>
                <a:ea typeface="ＭＳ Ｐゴシック" charset="0"/>
              </a:rPr>
              <a:t> that’s OK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)</a:t>
            </a:r>
            <a:endParaRPr lang="en-US" i="1" cap="small" dirty="0">
              <a:latin typeface="Calibri"/>
              <a:ea typeface="ＭＳ Ｐゴシック" charset="0"/>
              <a:cs typeface="Calibri"/>
            </a:endParaRPr>
          </a:p>
          <a:p>
            <a:pPr lvl="1" eaLnBrk="1" hangingPunct="1"/>
            <a:endParaRPr lang="en-US" cap="small" dirty="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76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02845" y="117846"/>
            <a:ext cx="3020786" cy="605046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Progressing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X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4659025" y="5071966"/>
            <a:ext cx="3267051" cy="1484997"/>
          </a:xfrm>
          <a:solidFill>
            <a:srgbClr val="CCFFCC"/>
          </a:solidFill>
          <a:ln>
            <a:solidFill>
              <a:srgbClr val="FFFFFF"/>
            </a:solidFill>
          </a:ln>
        </p:spPr>
        <p:txBody>
          <a:bodyPr/>
          <a:lstStyle/>
          <a:p>
            <a:pPr eaLnBrk="1" hangingPunct="1"/>
            <a:r>
              <a:rPr lang="en-US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=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XX </a:t>
            </a:r>
            <a:r>
              <a:rPr lang="en-US" dirty="0" err="1" smtClean="0">
                <a:latin typeface="Calibri"/>
                <a:ea typeface="ＭＳ Ｐゴシック" charset="0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</a:rPr>
              <a:t>(a)=b</a:t>
            </a:r>
            <a:endParaRPr lang="en-US" sz="200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two states from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now, </a:t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Calibri"/>
                <a:ea typeface="ＭＳ Ｐゴシック" charset="0"/>
                <a:cs typeface="Calibri"/>
              </a:rPr>
              <a:t>a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must be on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b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sz="20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2000" i="1" baseline="30000" dirty="0">
                <a:latin typeface="Times New Roman" charset="0"/>
                <a:ea typeface="ＭＳ Ｐゴシック" charset="0"/>
              </a:rPr>
              <a:t> </a:t>
            </a:r>
            <a:r>
              <a:rPr lang="en-US" sz="2000" b="1" baseline="30000" dirty="0">
                <a:latin typeface="Times New Roman" charset="0"/>
                <a:ea typeface="ＭＳ Ｐゴシック" charset="0"/>
              </a:rPr>
              <a:t>+</a:t>
            </a:r>
            <a:r>
              <a:rPr lang="en-US" sz="2000" dirty="0">
                <a:latin typeface="Times New Roman" charset="0"/>
                <a:ea typeface="ＭＳ Ｐゴシック" charset="0"/>
              </a:rPr>
              <a:t> =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Wingdings" charset="0"/>
              </a:rPr>
              <a:t>X 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(a)=b</a:t>
            </a:r>
            <a:endParaRPr lang="en-US" sz="2000" baseline="30000" dirty="0">
              <a:latin typeface="Times New Roman" charset="0"/>
              <a:ea typeface="ＭＳ Ｐゴシック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8900" y="582376"/>
            <a:ext cx="8839200" cy="449810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Procedure</a:t>
            </a:r>
            <a:r>
              <a:rPr lang="en-US" sz="1800" b="1" dirty="0">
                <a:latin typeface="Times New Roman" charset="0"/>
              </a:rPr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 err="1">
                <a:latin typeface="Times New Roman" charset="0"/>
              </a:rPr>
              <a:t>f,s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401638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Case</a:t>
            </a:r>
            <a:r>
              <a:rPr lang="en-US" sz="1800" dirty="0">
                <a:latin typeface="Calibri"/>
              </a:rPr>
              <a:t>: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1.   </a:t>
            </a:r>
            <a:r>
              <a:rPr lang="en-US" sz="1800" i="1" dirty="0">
                <a:latin typeface="Times New Roman" charset="0"/>
              </a:rPr>
              <a:t>f </a:t>
            </a:r>
            <a:r>
              <a:rPr lang="en-US" sz="1800" dirty="0">
                <a:latin typeface="Times New Roman" charset="0"/>
              </a:rPr>
              <a:t>contains no temporal ops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  <a:cs typeface="Calibri"/>
                <a:sym typeface="Symbol" charset="0"/>
              </a:rPr>
              <a:t>true</a:t>
            </a:r>
            <a:r>
              <a:rPr lang="en-US" sz="1800" dirty="0">
                <a:latin typeface="Times New Roman" charset="0"/>
                <a:sym typeface="Symbol" charset="0"/>
              </a:rPr>
              <a:t> if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 ⊨ </a:t>
            </a:r>
            <a:r>
              <a:rPr lang="en-US" sz="1800" i="1" dirty="0">
                <a:latin typeface="Times New Roman" charset="0"/>
              </a:rPr>
              <a:t>f</a:t>
            </a:r>
            <a:r>
              <a:rPr lang="en-US" sz="1800" dirty="0">
                <a:sym typeface="Symbol"/>
              </a:rPr>
              <a:t>,  </a:t>
            </a:r>
            <a:r>
              <a:rPr lang="en-US" sz="1800" dirty="0">
                <a:latin typeface="Calibri"/>
                <a:cs typeface="Calibri"/>
                <a:sym typeface="Symbol"/>
              </a:rPr>
              <a:t>false </a:t>
            </a:r>
            <a:r>
              <a:rPr lang="en-US" sz="1800" dirty="0">
                <a:sym typeface="Symbol"/>
              </a:rPr>
              <a:t>otherwise</a:t>
            </a:r>
            <a:endParaRPr lang="en-US" sz="1800" dirty="0">
              <a:latin typeface="Calibri"/>
            </a:endParaRP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2.   </a:t>
            </a:r>
            <a:r>
              <a:rPr lang="en-US" sz="1800" i="1" dirty="0">
                <a:latin typeface="Times New Roman" charset="0"/>
              </a:rPr>
              <a:t>f =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3.   </a:t>
            </a:r>
            <a:r>
              <a:rPr lang="en-US" sz="1800" i="1" dirty="0">
                <a:latin typeface="Times New Roman" charset="0"/>
              </a:rPr>
              <a:t>f =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4.   </a:t>
            </a:r>
            <a:r>
              <a:rPr lang="en-US" sz="1800" i="1" dirty="0">
                <a:latin typeface="Times New Roman" charset="0"/>
              </a:rPr>
              <a:t>f =</a:t>
            </a:r>
            <a:r>
              <a:rPr lang="en-US" sz="1800" dirty="0">
                <a:sym typeface="Symbol"/>
              </a:rPr>
              <a:t>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sym typeface="Symbol"/>
              </a:rPr>
              <a:t>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5.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sym typeface="Wingdings" charset="0"/>
              </a:rPr>
              <a:t>X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endParaRPr lang="en-US" sz="1800" dirty="0">
              <a:latin typeface="Times New Roman" charset="0"/>
            </a:endParaRP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6.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F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7.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sym typeface="Wingdings" charset="0"/>
              </a:rPr>
              <a:t>G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8.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i="1" dirty="0">
                <a:latin typeface="Times New Roman" charset="0"/>
                <a:ea typeface="ＭＳ Ｐゴシック" charset="0"/>
                <a:sym typeface="Wingdings 2" charset="0"/>
              </a:rPr>
              <a:t>f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 2" charset="0"/>
              </a:rPr>
              <a:t>1</a:t>
            </a:r>
            <a:r>
              <a:rPr lang="en-US" sz="1800" dirty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sz="1800" dirty="0">
                <a:latin typeface="Times New Roman" charset="0"/>
                <a:ea typeface="ＭＳ Ｐゴシック" charset="0"/>
                <a:sym typeface="Symbol" charset="0"/>
              </a:rPr>
              <a:t>U </a:t>
            </a:r>
            <a:r>
              <a:rPr lang="en-US" sz="18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Symbol" charset="0"/>
              </a:rPr>
              <a:t>2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9.   </a:t>
            </a:r>
            <a:r>
              <a:rPr lang="en-US" sz="1800" i="1" dirty="0">
                <a:latin typeface="Times New Roman" charset="0"/>
                <a:cs typeface="Times New Roman" charset="0"/>
              </a:rPr>
              <a:t>f</a:t>
            </a:r>
            <a:r>
              <a:rPr lang="en-US" sz="1800" dirty="0">
                <a:latin typeface="Times New Roman" charset="0"/>
                <a:cs typeface="Times New Roman" charset="0"/>
              </a:rPr>
              <a:t> = </a:t>
            </a:r>
            <a:r>
              <a:rPr lang="en-US" sz="1800" dirty="0">
                <a:latin typeface="Times New Roman" charset="0"/>
                <a:sym typeface="Symbol" charset="0"/>
              </a:rPr>
              <a:t>[</a:t>
            </a:r>
            <a:r>
              <a:rPr lang="en-US" sz="1800" i="1" dirty="0" err="1">
                <a:latin typeface="Times New Roman" charset="0"/>
                <a:sym typeface="Symbol" charset="0"/>
              </a:rPr>
              <a:t>x:g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)] 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 </a:t>
            </a:r>
            <a:r>
              <a:rPr lang="en-US" sz="1800" dirty="0">
                <a:sym typeface="Symbol"/>
              </a:rPr>
              <a:t></a:t>
            </a:r>
            <a:r>
              <a:rPr lang="en-US" sz="1800" dirty="0"/>
              <a:t> </a:t>
            </a:r>
            <a:r>
              <a:rPr lang="en-US" sz="1800" dirty="0">
                <a:latin typeface="Times New Roman" charset="0"/>
              </a:rPr>
              <a:t>… </a:t>
            </a:r>
            <a:r>
              <a:rPr lang="en-US" sz="1800" dirty="0">
                <a:sym typeface="Symbol"/>
              </a:rPr>
              <a:t></a:t>
            </a:r>
            <a:r>
              <a:rPr lang="en-US" sz="1800" dirty="0"/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 err="1">
                <a:latin typeface="Times New Roman" charset="0"/>
                <a:sym typeface="Symbol" charset="0"/>
              </a:rPr>
              <a:t>x</a:t>
            </a:r>
            <a:r>
              <a:rPr lang="en-US" sz="1800" i="1" baseline="-25000" dirty="0" err="1">
                <a:latin typeface="Times New Roman" charset="0"/>
                <a:sym typeface="Symbol" charset="0"/>
              </a:rPr>
              <a:t>n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461963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   </a:t>
            </a:r>
            <a:r>
              <a:rPr lang="en-US" sz="1800" baseline="-25000" dirty="0">
                <a:latin typeface="Times New Roman" charset="0"/>
                <a:cs typeface="Times New Roman" charset="0"/>
              </a:rPr>
              <a:t>  </a:t>
            </a:r>
            <a:r>
              <a:rPr lang="en-US" sz="1800" dirty="0">
                <a:latin typeface="Times New Roman" charset="0"/>
                <a:cs typeface="Times New Roman" charset="0"/>
              </a:rPr>
              <a:t>10.   </a:t>
            </a:r>
            <a:r>
              <a:rPr lang="en-US" sz="1800" i="1" dirty="0">
                <a:latin typeface="Times New Roman" charset="0"/>
                <a:cs typeface="Times New Roman" charset="0"/>
              </a:rPr>
              <a:t>f</a:t>
            </a:r>
            <a:r>
              <a:rPr lang="en-US" sz="1800" dirty="0">
                <a:latin typeface="Times New Roman" charset="0"/>
                <a:cs typeface="Times New Roman" charset="0"/>
              </a:rPr>
              <a:t> = </a:t>
            </a:r>
            <a:r>
              <a:rPr lang="en-US" sz="1800" dirty="0">
                <a:latin typeface="Times New Roman" charset="0"/>
                <a:sym typeface="Symbol" charset="0"/>
              </a:rPr>
              <a:t></a:t>
            </a:r>
            <a:r>
              <a:rPr lang="en-US" sz="1800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dirty="0">
                <a:latin typeface="Times New Roman" charset="0"/>
                <a:sym typeface="Symbol" charset="0"/>
              </a:rPr>
              <a:t>[</a:t>
            </a:r>
            <a:r>
              <a:rPr lang="en-US" sz="1800" i="1" dirty="0" err="1">
                <a:latin typeface="Times New Roman" charset="0"/>
                <a:sym typeface="Symbol" charset="0"/>
              </a:rPr>
              <a:t>x:g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)] 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 </a:t>
            </a:r>
            <a:r>
              <a:rPr lang="en-US" sz="1800" dirty="0">
                <a:sym typeface="Symbol"/>
              </a:rPr>
              <a:t></a:t>
            </a:r>
            <a:r>
              <a:rPr lang="en-US" sz="1800" dirty="0"/>
              <a:t> </a:t>
            </a:r>
            <a:r>
              <a:rPr lang="en-US" sz="1800" dirty="0">
                <a:latin typeface="Times New Roman" charset="0"/>
              </a:rPr>
              <a:t>… </a:t>
            </a:r>
            <a:r>
              <a:rPr lang="en-US" sz="1800" dirty="0">
                <a:sym typeface="Symbol"/>
              </a:rPr>
              <a:t></a:t>
            </a:r>
            <a:r>
              <a:rPr lang="en-US" sz="1800" dirty="0"/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 err="1">
                <a:latin typeface="Times New Roman" charset="0"/>
                <a:sym typeface="Symbol" charset="0"/>
              </a:rPr>
              <a:t>x</a:t>
            </a:r>
            <a:r>
              <a:rPr lang="en-US" sz="1800" i="1" baseline="-25000" dirty="0" err="1">
                <a:latin typeface="Times New Roman" charset="0"/>
                <a:sym typeface="Symbol" charset="0"/>
              </a:rPr>
              <a:t>n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endParaRPr lang="en-US" sz="1800" baseline="30000" dirty="0">
              <a:latin typeface="Times New Roman" charset="0"/>
            </a:endParaRPr>
          </a:p>
          <a:p>
            <a:pPr marL="401638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simplify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and return it</a:t>
            </a:r>
            <a:endParaRPr lang="en-US" sz="1800" dirty="0">
              <a:latin typeface="Times New Roman" charset="0"/>
              <a:cs typeface="Times New Roman" charset="0"/>
            </a:endParaRPr>
          </a:p>
        </p:txBody>
      </p:sp>
      <p:sp>
        <p:nvSpPr>
          <p:cNvPr id="9" name="Rounded Rectangle 4"/>
          <p:cNvSpPr>
            <a:spLocks noChangeArrowheads="1"/>
          </p:cNvSpPr>
          <p:nvPr/>
        </p:nvSpPr>
        <p:spPr bwMode="auto">
          <a:xfrm>
            <a:off x="976003" y="2640374"/>
            <a:ext cx="3854450" cy="280988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821961" y="5089511"/>
            <a:ext cx="2651004" cy="1484997"/>
          </a:xfrm>
          <a:prstGeom prst="rect">
            <a:avLst/>
          </a:prstGeom>
          <a:solidFill>
            <a:srgbClr val="CCFFCC"/>
          </a:solidFill>
          <a:ln>
            <a:solidFill>
              <a:srgbClr val="FFFFFF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10000"/>
              <a:buFont typeface="Lucida Grande"/>
              <a:buChar char="●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eaLnBrk="1" hangingPunct="1"/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=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X </a:t>
            </a:r>
            <a:r>
              <a:rPr lang="en-US" dirty="0" err="1">
                <a:latin typeface="Calibri"/>
                <a:ea typeface="ＭＳ Ｐゴシック" charset="0"/>
              </a:rPr>
              <a:t>loc</a:t>
            </a:r>
            <a:r>
              <a:rPr lang="en-US" dirty="0">
                <a:latin typeface="Calibri"/>
                <a:ea typeface="ＭＳ Ｐゴシック" charset="0"/>
              </a:rPr>
              <a:t>(a)=b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dirty="0">
                <a:latin typeface="Times New Roman" charset="0"/>
                <a:ea typeface="ＭＳ Ｐゴシック" charset="0"/>
              </a:rPr>
              <a:t>in the next state, </a:t>
            </a:r>
            <a:br>
              <a:rPr lang="en-US" dirty="0">
                <a:latin typeface="Times New Roman" charset="0"/>
                <a:ea typeface="ＭＳ Ｐゴシック" charset="0"/>
              </a:rPr>
            </a:br>
            <a:r>
              <a:rPr lang="en-US" dirty="0">
                <a:latin typeface="Calibri"/>
                <a:ea typeface="ＭＳ Ｐゴシック" charset="0"/>
                <a:cs typeface="Calibri"/>
              </a:rPr>
              <a:t>a</a:t>
            </a:r>
            <a:r>
              <a:rPr lang="en-US" dirty="0">
                <a:latin typeface="Times New Roman" charset="0"/>
                <a:ea typeface="ＭＳ Ｐゴシック" charset="0"/>
              </a:rPr>
              <a:t> must be on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b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</a:p>
          <a:p>
            <a:pPr lvl="1" eaLnBrk="1" hangingPunct="1"/>
            <a:r>
              <a:rPr lang="en-US" i="1" dirty="0">
                <a:latin typeface="Times New Roman" charset="0"/>
                <a:ea typeface="ＭＳ Ｐゴシック" charset="0"/>
              </a:rPr>
              <a:t>f</a:t>
            </a:r>
            <a:r>
              <a:rPr lang="en-US" i="1" baseline="30000" dirty="0">
                <a:latin typeface="Times New Roman" charset="0"/>
                <a:ea typeface="ＭＳ Ｐゴシック" charset="0"/>
              </a:rPr>
              <a:t> </a:t>
            </a:r>
            <a:r>
              <a:rPr lang="en-US" b="1" baseline="30000" dirty="0">
                <a:latin typeface="Times New Roman" charset="0"/>
                <a:ea typeface="ＭＳ Ｐゴシック" charset="0"/>
              </a:rPr>
              <a:t>+</a:t>
            </a:r>
            <a:r>
              <a:rPr lang="en-US" dirty="0">
                <a:latin typeface="Times New Roman" charset="0"/>
                <a:ea typeface="ＭＳ Ｐゴシック" charset="0"/>
              </a:rPr>
              <a:t> = </a:t>
            </a:r>
            <a:r>
              <a:rPr lang="en-US" dirty="0" err="1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(a)=b</a:t>
            </a:r>
            <a:endParaRPr lang="en-US" baseline="30000" dirty="0">
              <a:latin typeface="Times New Roman" charset="0"/>
              <a:ea typeface="ＭＳ Ｐゴシック" charset="0"/>
            </a:endParaRPr>
          </a:p>
          <a:p>
            <a:pPr lvl="1" eaLnBrk="1" hangingPunct="1"/>
            <a:endParaRPr lang="en-US" baseline="30000" dirty="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1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34905" y="199926"/>
            <a:ext cx="2620963" cy="515937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Progressing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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51777" y="4906281"/>
            <a:ext cx="6654065" cy="1751762"/>
          </a:xfrm>
          <a:solidFill>
            <a:srgbClr val="CCFFCC"/>
          </a:solidFill>
          <a:ln>
            <a:solidFill>
              <a:srgbClr val="FFFFFF"/>
            </a:solidFill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= </a:t>
            </a:r>
            <a:r>
              <a:rPr lang="en-US" sz="2000" dirty="0" smtClean="0">
                <a:latin typeface="Calibri"/>
                <a:ea typeface="ＭＳ Ｐゴシック" charset="0"/>
              </a:rPr>
              <a:t>clear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>
                <a:latin typeface="Calibri"/>
                <a:ea typeface="ＭＳ Ｐゴシック" charset="0"/>
              </a:rPr>
              <a:t>c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000" dirty="0" smtClean="0">
                <a:latin typeface="Calibri"/>
                <a:ea typeface="ＭＳ Ｐゴシック" charset="0"/>
              </a:rPr>
              <a:t>=T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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X </a:t>
            </a:r>
            <a:r>
              <a:rPr lang="en-US" dirty="0" err="1" smtClean="0">
                <a:latin typeface="Calibri"/>
                <a:ea typeface="ＭＳ Ｐゴシック" charset="0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</a:rPr>
              <a:t>(a)=c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 eaLnBrk="1" hangingPunct="1"/>
            <a:r>
              <a:rPr lang="en-US" dirty="0" smtClean="0">
                <a:latin typeface="Calibri"/>
                <a:ea typeface="ＭＳ Ｐゴシック" charset="0"/>
                <a:cs typeface="Calibri"/>
              </a:rPr>
              <a:t>c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must be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clear now, and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a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must be on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c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in the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next state</a:t>
            </a:r>
            <a:endParaRPr lang="en-US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i="1" dirty="0" smtClean="0">
                <a:latin typeface="Times New Roman" charset="0"/>
                <a:ea typeface="ＭＳ Ｐゴシック" charset="0"/>
              </a:rPr>
              <a:t>f</a:t>
            </a:r>
            <a:r>
              <a:rPr lang="en-US" i="1" baseline="30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b="1" baseline="30000" dirty="0">
                <a:latin typeface="Times New Roman" charset="0"/>
                <a:ea typeface="ＭＳ Ｐゴシック" charset="0"/>
              </a:rPr>
              <a:t>+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= </a:t>
            </a:r>
            <a:r>
              <a:rPr lang="en-US" dirty="0" smtClean="0">
                <a:latin typeface="Calibri" charset="0"/>
                <a:ea typeface="ＭＳ Ｐゴシック" charset="0"/>
              </a:rPr>
              <a:t>Progress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dirty="0" smtClean="0">
                <a:latin typeface="Calibri"/>
                <a:ea typeface="ＭＳ Ｐゴシック" charset="0"/>
              </a:rPr>
              <a:t>clear(c)=</a:t>
            </a:r>
            <a:r>
              <a:rPr lang="en-US" dirty="0">
                <a:latin typeface="Calibri"/>
                <a:ea typeface="ＭＳ Ｐゴシック" charset="0"/>
              </a:rPr>
              <a:t>T</a:t>
            </a:r>
            <a:r>
              <a:rPr lang="en-US" dirty="0" smtClean="0">
                <a:latin typeface="Times New Roman"/>
                <a:ea typeface="ＭＳ Ｐゴシック" charset="0"/>
                <a:cs typeface="Times New Roman"/>
              </a:rPr>
              <a:t>, </a:t>
            </a:r>
            <a:r>
              <a:rPr lang="en-US" i="1" dirty="0">
                <a:latin typeface="Times New Roman" charset="0"/>
                <a:ea typeface="ＭＳ Ｐゴシック" charset="0"/>
              </a:rPr>
              <a:t>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) 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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</a:rPr>
              <a:t>Progress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sym typeface="Wingdings" charset="0"/>
              </a:rPr>
              <a:t> </a:t>
            </a:r>
            <a:r>
              <a:rPr lang="en-US" dirty="0" err="1" smtClean="0">
                <a:latin typeface="Calibri"/>
                <a:ea typeface="ＭＳ Ｐゴシック" charset="0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</a:rPr>
              <a:t>(a)=c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, </a:t>
            </a:r>
            <a:r>
              <a:rPr lang="en-US" i="1" dirty="0">
                <a:latin typeface="Times New Roman" charset="0"/>
                <a:ea typeface="ＭＳ Ｐゴシック" charset="0"/>
              </a:rPr>
              <a:t>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)</a:t>
            </a:r>
            <a:br>
              <a:rPr lang="en-US" dirty="0" smtClean="0">
                <a:latin typeface="Times New Roman" charset="0"/>
                <a:ea typeface="ＭＳ Ｐゴシック" charset="0"/>
              </a:rPr>
            </a:br>
            <a:r>
              <a:rPr lang="en-US" dirty="0" smtClean="0">
                <a:latin typeface="Times New Roman" charset="0"/>
                <a:ea typeface="ＭＳ Ｐゴシック" charset="0"/>
              </a:rPr>
              <a:t>    =              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true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       </a:t>
            </a:r>
            <a:r>
              <a:rPr lang="en-US" baseline="30000" dirty="0" smtClean="0">
                <a:latin typeface="Times New Roman" charset="0"/>
                <a:ea typeface="ＭＳ Ｐゴシック" charset="0"/>
              </a:rPr>
              <a:t>             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         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(a)=c</a:t>
            </a:r>
            <a:r>
              <a:rPr lang="en-US" dirty="0" smtClean="0">
                <a:latin typeface="Times New Roman" charset="0"/>
                <a:ea typeface="ＭＳ Ｐゴシック" charset="0"/>
              </a:rPr>
              <a:t/>
            </a:r>
            <a:br>
              <a:rPr lang="en-US" dirty="0" smtClean="0">
                <a:latin typeface="Times New Roman" charset="0"/>
                <a:ea typeface="ＭＳ Ｐゴシック" charset="0"/>
              </a:rPr>
            </a:br>
            <a:r>
              <a:rPr lang="en-US" dirty="0" smtClean="0">
                <a:latin typeface="Times New Roman" charset="0"/>
                <a:ea typeface="ＭＳ Ｐゴシック" charset="0"/>
              </a:rPr>
              <a:t>    =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 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(a)=c</a:t>
            </a:r>
            <a:endParaRPr lang="en-US" dirty="0">
              <a:latin typeface="Times New Roman" charset="0"/>
              <a:ea typeface="ＭＳ Ｐゴシック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8900" y="582376"/>
            <a:ext cx="8839200" cy="43282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Procedure</a:t>
            </a:r>
            <a:r>
              <a:rPr lang="en-US" sz="1800" b="1" dirty="0">
                <a:latin typeface="Times New Roman" charset="0"/>
              </a:rPr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 err="1">
                <a:latin typeface="Times New Roman" charset="0"/>
              </a:rPr>
              <a:t>f,s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401638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Case</a:t>
            </a:r>
            <a:r>
              <a:rPr lang="en-US" sz="1800" dirty="0">
                <a:latin typeface="Calibri"/>
              </a:rPr>
              <a:t>: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1.   </a:t>
            </a:r>
            <a:r>
              <a:rPr lang="en-US" sz="1800" i="1" dirty="0">
                <a:latin typeface="Times New Roman" charset="0"/>
              </a:rPr>
              <a:t>f </a:t>
            </a:r>
            <a:r>
              <a:rPr lang="en-US" sz="1800" dirty="0">
                <a:latin typeface="Times New Roman" charset="0"/>
              </a:rPr>
              <a:t>contains no temporal ops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  <a:cs typeface="Calibri"/>
                <a:sym typeface="Symbol" charset="0"/>
              </a:rPr>
              <a:t>true</a:t>
            </a:r>
            <a:r>
              <a:rPr lang="en-US" sz="1800" dirty="0">
                <a:latin typeface="Times New Roman" charset="0"/>
                <a:sym typeface="Symbol" charset="0"/>
              </a:rPr>
              <a:t> if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 ⊨ </a:t>
            </a:r>
            <a:r>
              <a:rPr lang="en-US" sz="1800" i="1" dirty="0">
                <a:latin typeface="Times New Roman" charset="0"/>
              </a:rPr>
              <a:t>f</a:t>
            </a:r>
            <a:r>
              <a:rPr lang="en-US" sz="1800" dirty="0">
                <a:sym typeface="Symbol"/>
              </a:rPr>
              <a:t>,  </a:t>
            </a:r>
            <a:r>
              <a:rPr lang="en-US" sz="1800" dirty="0">
                <a:latin typeface="Calibri"/>
                <a:cs typeface="Calibri"/>
                <a:sym typeface="Symbol"/>
              </a:rPr>
              <a:t>false </a:t>
            </a:r>
            <a:r>
              <a:rPr lang="en-US" sz="1800" dirty="0">
                <a:sym typeface="Symbol"/>
              </a:rPr>
              <a:t>otherwise</a:t>
            </a:r>
            <a:endParaRPr lang="en-US" sz="1800" dirty="0">
              <a:latin typeface="Calibri"/>
            </a:endParaRP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2.   </a:t>
            </a:r>
            <a:r>
              <a:rPr lang="en-US" sz="1800" i="1" dirty="0">
                <a:latin typeface="Times New Roman" charset="0"/>
              </a:rPr>
              <a:t>f =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3.   </a:t>
            </a:r>
            <a:r>
              <a:rPr lang="en-US" sz="1800" i="1" dirty="0">
                <a:latin typeface="Times New Roman" charset="0"/>
              </a:rPr>
              <a:t>f =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4.   </a:t>
            </a:r>
            <a:r>
              <a:rPr lang="en-US" sz="1800" i="1" dirty="0">
                <a:latin typeface="Times New Roman" charset="0"/>
              </a:rPr>
              <a:t>f =</a:t>
            </a:r>
            <a:r>
              <a:rPr lang="en-US" sz="1800" dirty="0">
                <a:sym typeface="Symbol"/>
              </a:rPr>
              <a:t>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sym typeface="Symbol"/>
              </a:rPr>
              <a:t>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5.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sym typeface="Wingdings" charset="0"/>
              </a:rPr>
              <a:t>X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endParaRPr lang="en-US" sz="1800" dirty="0">
              <a:latin typeface="Times New Roman" charset="0"/>
            </a:endParaRP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6.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F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7.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sym typeface="Wingdings" charset="0"/>
              </a:rPr>
              <a:t>G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8.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i="1" dirty="0">
                <a:latin typeface="Times New Roman" charset="0"/>
                <a:ea typeface="ＭＳ Ｐゴシック" charset="0"/>
                <a:sym typeface="Wingdings 2" charset="0"/>
              </a:rPr>
              <a:t>f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 2" charset="0"/>
              </a:rPr>
              <a:t>1</a:t>
            </a:r>
            <a:r>
              <a:rPr lang="en-US" sz="1800" dirty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sz="1800" dirty="0">
                <a:latin typeface="Times New Roman" charset="0"/>
                <a:ea typeface="ＭＳ Ｐゴシック" charset="0"/>
                <a:sym typeface="Symbol" charset="0"/>
              </a:rPr>
              <a:t>U </a:t>
            </a:r>
            <a:r>
              <a:rPr lang="en-US" sz="18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Symbol" charset="0"/>
              </a:rPr>
              <a:t>2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9.   </a:t>
            </a:r>
            <a:r>
              <a:rPr lang="en-US" sz="1800" i="1" dirty="0">
                <a:latin typeface="Times New Roman" charset="0"/>
                <a:cs typeface="Times New Roman" charset="0"/>
              </a:rPr>
              <a:t>f</a:t>
            </a:r>
            <a:r>
              <a:rPr lang="en-US" sz="1800" dirty="0">
                <a:latin typeface="Times New Roman" charset="0"/>
                <a:cs typeface="Times New Roman" charset="0"/>
              </a:rPr>
              <a:t> = </a:t>
            </a:r>
            <a:r>
              <a:rPr lang="en-US" sz="1800" dirty="0">
                <a:latin typeface="Times New Roman" charset="0"/>
                <a:sym typeface="Symbol" charset="0"/>
              </a:rPr>
              <a:t>[</a:t>
            </a:r>
            <a:r>
              <a:rPr lang="en-US" sz="1800" i="1" dirty="0" err="1">
                <a:latin typeface="Times New Roman" charset="0"/>
                <a:sym typeface="Symbol" charset="0"/>
              </a:rPr>
              <a:t>x:g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)] 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 </a:t>
            </a:r>
            <a:r>
              <a:rPr lang="en-US" sz="1800" dirty="0">
                <a:sym typeface="Symbol"/>
              </a:rPr>
              <a:t></a:t>
            </a:r>
            <a:r>
              <a:rPr lang="en-US" sz="1800" dirty="0"/>
              <a:t> </a:t>
            </a:r>
            <a:r>
              <a:rPr lang="en-US" sz="1800" dirty="0">
                <a:latin typeface="Times New Roman" charset="0"/>
              </a:rPr>
              <a:t>… </a:t>
            </a:r>
            <a:r>
              <a:rPr lang="en-US" sz="1800" dirty="0">
                <a:sym typeface="Symbol"/>
              </a:rPr>
              <a:t></a:t>
            </a:r>
            <a:r>
              <a:rPr lang="en-US" sz="1800" dirty="0"/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 err="1">
                <a:latin typeface="Times New Roman" charset="0"/>
                <a:sym typeface="Symbol" charset="0"/>
              </a:rPr>
              <a:t>x</a:t>
            </a:r>
            <a:r>
              <a:rPr lang="en-US" sz="1800" i="1" baseline="-25000" dirty="0" err="1">
                <a:latin typeface="Times New Roman" charset="0"/>
                <a:sym typeface="Symbol" charset="0"/>
              </a:rPr>
              <a:t>n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461963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   </a:t>
            </a:r>
            <a:r>
              <a:rPr lang="en-US" sz="1800" baseline="-25000" dirty="0">
                <a:latin typeface="Times New Roman" charset="0"/>
                <a:cs typeface="Times New Roman" charset="0"/>
              </a:rPr>
              <a:t>  </a:t>
            </a:r>
            <a:r>
              <a:rPr lang="en-US" sz="1800" dirty="0">
                <a:latin typeface="Times New Roman" charset="0"/>
                <a:cs typeface="Times New Roman" charset="0"/>
              </a:rPr>
              <a:t>10.   </a:t>
            </a:r>
            <a:r>
              <a:rPr lang="en-US" sz="1800" i="1" dirty="0">
                <a:latin typeface="Times New Roman" charset="0"/>
                <a:cs typeface="Times New Roman" charset="0"/>
              </a:rPr>
              <a:t>f</a:t>
            </a:r>
            <a:r>
              <a:rPr lang="en-US" sz="1800" dirty="0">
                <a:latin typeface="Times New Roman" charset="0"/>
                <a:cs typeface="Times New Roman" charset="0"/>
              </a:rPr>
              <a:t> = </a:t>
            </a:r>
            <a:r>
              <a:rPr lang="en-US" sz="1800" dirty="0">
                <a:latin typeface="Times New Roman" charset="0"/>
                <a:sym typeface="Symbol" charset="0"/>
              </a:rPr>
              <a:t></a:t>
            </a:r>
            <a:r>
              <a:rPr lang="en-US" sz="1800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dirty="0">
                <a:latin typeface="Times New Roman" charset="0"/>
                <a:sym typeface="Symbol" charset="0"/>
              </a:rPr>
              <a:t>[</a:t>
            </a:r>
            <a:r>
              <a:rPr lang="en-US" sz="1800" i="1" dirty="0" err="1">
                <a:latin typeface="Times New Roman" charset="0"/>
                <a:sym typeface="Symbol" charset="0"/>
              </a:rPr>
              <a:t>x:g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)] 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 </a:t>
            </a:r>
            <a:r>
              <a:rPr lang="en-US" sz="1800" dirty="0">
                <a:sym typeface="Symbol"/>
              </a:rPr>
              <a:t></a:t>
            </a:r>
            <a:r>
              <a:rPr lang="en-US" sz="1800" dirty="0"/>
              <a:t> </a:t>
            </a:r>
            <a:r>
              <a:rPr lang="en-US" sz="1800" dirty="0">
                <a:latin typeface="Times New Roman" charset="0"/>
              </a:rPr>
              <a:t>… </a:t>
            </a:r>
            <a:r>
              <a:rPr lang="en-US" sz="1800" dirty="0">
                <a:sym typeface="Symbol"/>
              </a:rPr>
              <a:t></a:t>
            </a:r>
            <a:r>
              <a:rPr lang="en-US" sz="1800" dirty="0"/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 err="1">
                <a:latin typeface="Times New Roman" charset="0"/>
                <a:sym typeface="Symbol" charset="0"/>
              </a:rPr>
              <a:t>x</a:t>
            </a:r>
            <a:r>
              <a:rPr lang="en-US" sz="1800" i="1" baseline="-25000" dirty="0" err="1">
                <a:latin typeface="Times New Roman" charset="0"/>
                <a:sym typeface="Symbol" charset="0"/>
              </a:rPr>
              <a:t>n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endParaRPr lang="en-US" sz="1800" baseline="30000" dirty="0">
              <a:latin typeface="Times New Roman" charset="0"/>
            </a:endParaRPr>
          </a:p>
          <a:p>
            <a:pPr marL="401638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simplify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and return it</a:t>
            </a:r>
            <a:endParaRPr lang="en-US" sz="1800" dirty="0">
              <a:latin typeface="Times New Roman" charset="0"/>
              <a:cs typeface="Times New Roman" charset="0"/>
            </a:endParaRPr>
          </a:p>
        </p:txBody>
      </p:sp>
      <p:sp>
        <p:nvSpPr>
          <p:cNvPr id="8" name="Rounded Rectangle 6"/>
          <p:cNvSpPr>
            <a:spLocks noChangeArrowheads="1"/>
          </p:cNvSpPr>
          <p:nvPr/>
        </p:nvSpPr>
        <p:spPr bwMode="auto">
          <a:xfrm>
            <a:off x="966337" y="1646080"/>
            <a:ext cx="6550025" cy="280988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7909562" y="5721714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a</a:t>
            </a: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8366762" y="5721714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b</a:t>
            </a: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7695623" y="6118700"/>
            <a:ext cx="1358900" cy="63500"/>
          </a:xfrm>
          <a:prstGeom prst="rect">
            <a:avLst/>
          </a:prstGeom>
          <a:solidFill>
            <a:srgbClr val="AD6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4" name="Rectangle 50"/>
          <p:cNvSpPr>
            <a:spLocks noChangeArrowheads="1"/>
          </p:cNvSpPr>
          <p:nvPr/>
        </p:nvSpPr>
        <p:spPr bwMode="auto">
          <a:xfrm>
            <a:off x="8366762" y="5315314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0602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34905" y="199926"/>
            <a:ext cx="2620963" cy="515937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Progressing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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839589" y="4906281"/>
            <a:ext cx="5841342" cy="1782539"/>
          </a:xfrm>
          <a:solidFill>
            <a:srgbClr val="CCFFCC"/>
          </a:solidFill>
          <a:ln>
            <a:solidFill>
              <a:srgbClr val="FFFFFF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=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G</a:t>
            </a:r>
            <a:r>
              <a:rPr lang="en-US" baseline="-25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Calibri"/>
                <a:ea typeface="ＭＳ Ｐゴシック" charset="0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</a:rPr>
              <a:t>(a)=c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defRPr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a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must be on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c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now, and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must stay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there forever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i="1" dirty="0">
                <a:latin typeface="Times New Roman" charset="0"/>
                <a:ea typeface="ＭＳ Ｐゴシック" charset="0"/>
              </a:rPr>
              <a:t>f</a:t>
            </a:r>
            <a:r>
              <a:rPr lang="en-US" i="1" baseline="30000" dirty="0">
                <a:latin typeface="Times New Roman" charset="0"/>
                <a:ea typeface="ＭＳ Ｐゴシック" charset="0"/>
              </a:rPr>
              <a:t> </a:t>
            </a:r>
            <a:r>
              <a:rPr lang="en-US" b="1" baseline="30000" dirty="0">
                <a:latin typeface="Times New Roman" charset="0"/>
                <a:ea typeface="ＭＳ Ｐゴシック" charset="0"/>
              </a:rPr>
              <a:t>+</a:t>
            </a:r>
            <a:r>
              <a:rPr lang="en-US" dirty="0">
                <a:latin typeface="Times New Roman" charset="0"/>
                <a:ea typeface="ＭＳ Ｐゴシック" charset="0"/>
              </a:rPr>
              <a:t> = </a:t>
            </a:r>
            <a:r>
              <a:rPr lang="en-US" dirty="0">
                <a:latin typeface="Calibri"/>
                <a:ea typeface="ＭＳ Ｐゴシック" charset="0"/>
              </a:rPr>
              <a:t>Progress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dirty="0" err="1" smtClean="0">
                <a:latin typeface="Calibri"/>
                <a:ea typeface="ＭＳ Ｐゴシック" charset="0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</a:rPr>
              <a:t>(a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)=</a:t>
            </a:r>
            <a:r>
              <a:rPr lang="en-US" dirty="0" smtClean="0">
                <a:latin typeface="Calibri"/>
                <a:ea typeface="ＭＳ Ｐゴシック" charset="0"/>
              </a:rPr>
              <a:t>c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, </a:t>
            </a:r>
            <a:r>
              <a:rPr lang="en-US" i="1" dirty="0">
                <a:latin typeface="Times New Roman" charset="0"/>
                <a:ea typeface="ＭＳ Ｐゴシック" charset="0"/>
              </a:rPr>
              <a:t>s</a:t>
            </a:r>
            <a:r>
              <a:rPr lang="en-US" dirty="0">
                <a:latin typeface="Times New Roman" charset="0"/>
                <a:ea typeface="ＭＳ Ｐゴシック" charset="0"/>
              </a:rPr>
              <a:t>) 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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dirty="0" smtClean="0">
                <a:latin typeface="Times New Roman" charset="0"/>
                <a:ea typeface="ＭＳ Ｐゴシック" charset="0"/>
              </a:rPr>
              <a:t/>
            </a:r>
            <a:br>
              <a:rPr lang="en-US" dirty="0" smtClean="0">
                <a:latin typeface="Times New Roman" charset="0"/>
                <a:ea typeface="ＭＳ Ｐゴシック" charset="0"/>
              </a:rPr>
            </a:br>
            <a:r>
              <a:rPr lang="en-US" dirty="0" smtClean="0">
                <a:latin typeface="Times New Roman" charset="0"/>
                <a:ea typeface="ＭＳ Ｐゴシック" charset="0"/>
              </a:rPr>
              <a:t>     </a:t>
            </a:r>
            <a:r>
              <a:rPr lang="en-US" dirty="0">
                <a:latin typeface="Times New Roman" charset="0"/>
                <a:ea typeface="ＭＳ Ｐゴシック" charset="0"/>
              </a:rPr>
              <a:t>=   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       </a:t>
            </a:r>
            <a:r>
              <a:rPr lang="en-US" dirty="0" smtClean="0">
                <a:latin typeface="Calibri"/>
                <a:ea typeface="ＭＳ Ｐゴシック" charset="0"/>
              </a:rPr>
              <a:t>false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             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 </a:t>
            </a:r>
            <a:r>
              <a:rPr lang="en-US" dirty="0">
                <a:latin typeface="Times New Roman" charset="0"/>
                <a:ea typeface="ＭＳ Ｐゴシック" charset="0"/>
                <a:sym typeface="Wingdings" charset="0"/>
              </a:rPr>
              <a:t>G </a:t>
            </a:r>
            <a:r>
              <a:rPr lang="en-US" dirty="0" err="1" smtClean="0">
                <a:latin typeface="Calibri"/>
                <a:ea typeface="ＭＳ Ｐゴシック" charset="0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</a:rPr>
              <a:t>(a)=c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   </a:t>
            </a:r>
            <a:r>
              <a:rPr lang="en-US" dirty="0">
                <a:latin typeface="Times New Roman" charset="0"/>
                <a:ea typeface="ＭＳ Ｐゴシック" charset="0"/>
              </a:rPr>
              <a:t/>
            </a:r>
            <a:br>
              <a:rPr lang="en-US" dirty="0">
                <a:latin typeface="Times New Roman" charset="0"/>
                <a:ea typeface="ＭＳ Ｐゴシック" charset="0"/>
              </a:rPr>
            </a:br>
            <a:r>
              <a:rPr lang="en-US" dirty="0" smtClean="0">
                <a:latin typeface="Times New Roman" charset="0"/>
                <a:ea typeface="ＭＳ Ｐゴシック" charset="0"/>
              </a:rPr>
              <a:t>    </a:t>
            </a:r>
            <a:r>
              <a:rPr lang="en-US" baseline="-25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=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           </a:t>
            </a:r>
            <a:r>
              <a:rPr lang="en-US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false</a:t>
            </a:r>
            <a:endParaRPr lang="en-US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8900" y="582376"/>
            <a:ext cx="8839200" cy="43282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Procedure</a:t>
            </a:r>
            <a:r>
              <a:rPr lang="en-US" sz="1800" b="1" dirty="0">
                <a:latin typeface="Times New Roman" charset="0"/>
              </a:rPr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 err="1">
                <a:latin typeface="Times New Roman" charset="0"/>
              </a:rPr>
              <a:t>f,s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401638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Case</a:t>
            </a:r>
            <a:r>
              <a:rPr lang="en-US" sz="1800" dirty="0">
                <a:latin typeface="Calibri"/>
              </a:rPr>
              <a:t>: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1.   </a:t>
            </a:r>
            <a:r>
              <a:rPr lang="en-US" sz="1800" i="1" dirty="0">
                <a:latin typeface="Times New Roman" charset="0"/>
              </a:rPr>
              <a:t>f </a:t>
            </a:r>
            <a:r>
              <a:rPr lang="en-US" sz="1800" dirty="0">
                <a:latin typeface="Times New Roman" charset="0"/>
              </a:rPr>
              <a:t>contains no temporal ops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  <a:cs typeface="Calibri"/>
                <a:sym typeface="Symbol" charset="0"/>
              </a:rPr>
              <a:t>true</a:t>
            </a:r>
            <a:r>
              <a:rPr lang="en-US" sz="1800" dirty="0">
                <a:latin typeface="Times New Roman" charset="0"/>
                <a:sym typeface="Symbol" charset="0"/>
              </a:rPr>
              <a:t> if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 ⊨ </a:t>
            </a:r>
            <a:r>
              <a:rPr lang="en-US" sz="1800" i="1" dirty="0">
                <a:latin typeface="Times New Roman" charset="0"/>
              </a:rPr>
              <a:t>f</a:t>
            </a:r>
            <a:r>
              <a:rPr lang="en-US" sz="1800" dirty="0">
                <a:sym typeface="Symbol"/>
              </a:rPr>
              <a:t>,  </a:t>
            </a:r>
            <a:r>
              <a:rPr lang="en-US" sz="1800" dirty="0">
                <a:latin typeface="Calibri"/>
                <a:cs typeface="Calibri"/>
                <a:sym typeface="Symbol"/>
              </a:rPr>
              <a:t>false </a:t>
            </a:r>
            <a:r>
              <a:rPr lang="en-US" sz="1800" dirty="0">
                <a:sym typeface="Symbol"/>
              </a:rPr>
              <a:t>otherwise</a:t>
            </a:r>
            <a:endParaRPr lang="en-US" sz="1800" dirty="0">
              <a:latin typeface="Calibri"/>
            </a:endParaRP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2.   </a:t>
            </a:r>
            <a:r>
              <a:rPr lang="en-US" sz="1800" i="1" dirty="0">
                <a:latin typeface="Times New Roman" charset="0"/>
              </a:rPr>
              <a:t>f =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3.   </a:t>
            </a:r>
            <a:r>
              <a:rPr lang="en-US" sz="1800" i="1" dirty="0">
                <a:latin typeface="Times New Roman" charset="0"/>
              </a:rPr>
              <a:t>f =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4.   </a:t>
            </a:r>
            <a:r>
              <a:rPr lang="en-US" sz="1800" i="1" dirty="0">
                <a:latin typeface="Times New Roman" charset="0"/>
              </a:rPr>
              <a:t>f =</a:t>
            </a:r>
            <a:r>
              <a:rPr lang="en-US" sz="1800" dirty="0">
                <a:sym typeface="Symbol"/>
              </a:rPr>
              <a:t>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sym typeface="Symbol"/>
              </a:rPr>
              <a:t>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5.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sym typeface="Wingdings" charset="0"/>
              </a:rPr>
              <a:t>X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endParaRPr lang="en-US" sz="1800" dirty="0">
              <a:latin typeface="Times New Roman" charset="0"/>
            </a:endParaRP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6.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F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7.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sym typeface="Wingdings" charset="0"/>
              </a:rPr>
              <a:t>G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8.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i="1" dirty="0">
                <a:latin typeface="Times New Roman" charset="0"/>
                <a:ea typeface="ＭＳ Ｐゴシック" charset="0"/>
                <a:sym typeface="Wingdings 2" charset="0"/>
              </a:rPr>
              <a:t>f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 2" charset="0"/>
              </a:rPr>
              <a:t>1</a:t>
            </a:r>
            <a:r>
              <a:rPr lang="en-US" sz="1800" dirty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sz="1800" dirty="0">
                <a:latin typeface="Times New Roman" charset="0"/>
                <a:ea typeface="ＭＳ Ｐゴシック" charset="0"/>
                <a:sym typeface="Symbol" charset="0"/>
              </a:rPr>
              <a:t>U </a:t>
            </a:r>
            <a:r>
              <a:rPr lang="en-US" sz="18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Symbol" charset="0"/>
              </a:rPr>
              <a:t>2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9.   </a:t>
            </a:r>
            <a:r>
              <a:rPr lang="en-US" sz="1800" i="1" dirty="0">
                <a:latin typeface="Times New Roman" charset="0"/>
                <a:cs typeface="Times New Roman" charset="0"/>
              </a:rPr>
              <a:t>f</a:t>
            </a:r>
            <a:r>
              <a:rPr lang="en-US" sz="1800" dirty="0">
                <a:latin typeface="Times New Roman" charset="0"/>
                <a:cs typeface="Times New Roman" charset="0"/>
              </a:rPr>
              <a:t> = </a:t>
            </a:r>
            <a:r>
              <a:rPr lang="en-US" sz="1800" dirty="0">
                <a:latin typeface="Times New Roman" charset="0"/>
                <a:sym typeface="Symbol" charset="0"/>
              </a:rPr>
              <a:t>[</a:t>
            </a:r>
            <a:r>
              <a:rPr lang="en-US" sz="1800" i="1" dirty="0" err="1">
                <a:latin typeface="Times New Roman" charset="0"/>
                <a:sym typeface="Symbol" charset="0"/>
              </a:rPr>
              <a:t>x:g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)] 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 </a:t>
            </a:r>
            <a:r>
              <a:rPr lang="en-US" sz="1800" dirty="0">
                <a:sym typeface="Symbol"/>
              </a:rPr>
              <a:t></a:t>
            </a:r>
            <a:r>
              <a:rPr lang="en-US" sz="1800" dirty="0"/>
              <a:t> </a:t>
            </a:r>
            <a:r>
              <a:rPr lang="en-US" sz="1800" dirty="0">
                <a:latin typeface="Times New Roman" charset="0"/>
              </a:rPr>
              <a:t>… </a:t>
            </a:r>
            <a:r>
              <a:rPr lang="en-US" sz="1800" dirty="0">
                <a:sym typeface="Symbol"/>
              </a:rPr>
              <a:t></a:t>
            </a:r>
            <a:r>
              <a:rPr lang="en-US" sz="1800" dirty="0"/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 err="1">
                <a:latin typeface="Times New Roman" charset="0"/>
                <a:sym typeface="Symbol" charset="0"/>
              </a:rPr>
              <a:t>x</a:t>
            </a:r>
            <a:r>
              <a:rPr lang="en-US" sz="1800" i="1" baseline="-25000" dirty="0" err="1">
                <a:latin typeface="Times New Roman" charset="0"/>
                <a:sym typeface="Symbol" charset="0"/>
              </a:rPr>
              <a:t>n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461963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   </a:t>
            </a:r>
            <a:r>
              <a:rPr lang="en-US" sz="1800" baseline="-25000" dirty="0">
                <a:latin typeface="Times New Roman" charset="0"/>
                <a:cs typeface="Times New Roman" charset="0"/>
              </a:rPr>
              <a:t>  </a:t>
            </a:r>
            <a:r>
              <a:rPr lang="en-US" sz="1800" dirty="0">
                <a:latin typeface="Times New Roman" charset="0"/>
                <a:cs typeface="Times New Roman" charset="0"/>
              </a:rPr>
              <a:t>10.   </a:t>
            </a:r>
            <a:r>
              <a:rPr lang="en-US" sz="1800" i="1" dirty="0">
                <a:latin typeface="Times New Roman" charset="0"/>
                <a:cs typeface="Times New Roman" charset="0"/>
              </a:rPr>
              <a:t>f</a:t>
            </a:r>
            <a:r>
              <a:rPr lang="en-US" sz="1800" dirty="0">
                <a:latin typeface="Times New Roman" charset="0"/>
                <a:cs typeface="Times New Roman" charset="0"/>
              </a:rPr>
              <a:t> = </a:t>
            </a:r>
            <a:r>
              <a:rPr lang="en-US" sz="1800" dirty="0">
                <a:latin typeface="Times New Roman" charset="0"/>
                <a:sym typeface="Symbol" charset="0"/>
              </a:rPr>
              <a:t></a:t>
            </a:r>
            <a:r>
              <a:rPr lang="en-US" sz="1800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dirty="0">
                <a:latin typeface="Times New Roman" charset="0"/>
                <a:sym typeface="Symbol" charset="0"/>
              </a:rPr>
              <a:t>[</a:t>
            </a:r>
            <a:r>
              <a:rPr lang="en-US" sz="1800" i="1" dirty="0" err="1">
                <a:latin typeface="Times New Roman" charset="0"/>
                <a:sym typeface="Symbol" charset="0"/>
              </a:rPr>
              <a:t>x:g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)] 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 </a:t>
            </a:r>
            <a:r>
              <a:rPr lang="en-US" sz="1800" dirty="0">
                <a:sym typeface="Symbol"/>
              </a:rPr>
              <a:t></a:t>
            </a:r>
            <a:r>
              <a:rPr lang="en-US" sz="1800" dirty="0"/>
              <a:t> </a:t>
            </a:r>
            <a:r>
              <a:rPr lang="en-US" sz="1800" dirty="0">
                <a:latin typeface="Times New Roman" charset="0"/>
              </a:rPr>
              <a:t>… </a:t>
            </a:r>
            <a:r>
              <a:rPr lang="en-US" sz="1800" dirty="0">
                <a:sym typeface="Symbol"/>
              </a:rPr>
              <a:t></a:t>
            </a:r>
            <a:r>
              <a:rPr lang="en-US" sz="1800" dirty="0"/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 err="1">
                <a:latin typeface="Times New Roman" charset="0"/>
                <a:sym typeface="Symbol" charset="0"/>
              </a:rPr>
              <a:t>x</a:t>
            </a:r>
            <a:r>
              <a:rPr lang="en-US" sz="1800" i="1" baseline="-25000" dirty="0" err="1">
                <a:latin typeface="Times New Roman" charset="0"/>
                <a:sym typeface="Symbol" charset="0"/>
              </a:rPr>
              <a:t>n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endParaRPr lang="en-US" sz="1800" baseline="30000" dirty="0">
              <a:latin typeface="Times New Roman" charset="0"/>
            </a:endParaRPr>
          </a:p>
          <a:p>
            <a:pPr marL="401638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simplify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and return it</a:t>
            </a:r>
            <a:endParaRPr lang="en-US" sz="1800" dirty="0">
              <a:latin typeface="Times New Roman" charset="0"/>
              <a:cs typeface="Times New Roman" charset="0"/>
            </a:endParaRP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949676" y="3279963"/>
            <a:ext cx="5426738" cy="294708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7909562" y="5721714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a</a:t>
            </a:r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8366762" y="5721714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b</a:t>
            </a: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7695623" y="6118700"/>
            <a:ext cx="1358900" cy="63500"/>
          </a:xfrm>
          <a:prstGeom prst="rect">
            <a:avLst/>
          </a:prstGeom>
          <a:solidFill>
            <a:srgbClr val="AD6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7" name="Rectangle 50"/>
          <p:cNvSpPr>
            <a:spLocks noChangeArrowheads="1"/>
          </p:cNvSpPr>
          <p:nvPr/>
        </p:nvSpPr>
        <p:spPr bwMode="auto">
          <a:xfrm>
            <a:off x="8366762" y="5315314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8229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9"/>
          <p:cNvSpPr>
            <a:spLocks noGrp="1" noChangeArrowheads="1"/>
          </p:cNvSpPr>
          <p:nvPr>
            <p:ph type="title"/>
          </p:nvPr>
        </p:nvSpPr>
        <p:spPr>
          <a:xfrm>
            <a:off x="240848" y="153976"/>
            <a:ext cx="5287699" cy="5334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Motivation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3329" y="919690"/>
            <a:ext cx="4974686" cy="1576616"/>
          </a:xfrm>
        </p:spPr>
        <p:txBody>
          <a:bodyPr/>
          <a:lstStyle/>
          <a:p>
            <a:pPr marL="344488" lvl="1">
              <a:buSzPct val="85000"/>
              <a:buFont typeface="Webdings" charset="2"/>
              <a:buChar char="="/>
            </a:pPr>
            <a:r>
              <a:rPr lang="en-US" dirty="0"/>
              <a:t>Sometimes we can write highly efficient planning algorithms for a specific </a:t>
            </a:r>
            <a:r>
              <a:rPr lang="en-US" dirty="0" smtClean="0"/>
              <a:t>domain</a:t>
            </a:r>
            <a:endParaRPr lang="en-US" dirty="0"/>
          </a:p>
          <a:p>
            <a:pPr lvl="1"/>
            <a:r>
              <a:rPr lang="en-US" dirty="0"/>
              <a:t>Use special properties of </a:t>
            </a:r>
            <a:r>
              <a:rPr lang="en-US" dirty="0" smtClean="0"/>
              <a:t>the domain</a:t>
            </a:r>
            <a:endParaRPr lang="en-US" baseline="30000" dirty="0"/>
          </a:p>
          <a:p>
            <a:r>
              <a:rPr lang="en-US" dirty="0"/>
              <a:t>Example: the “blocks world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87" name="AutoShape 4"/>
          <p:cNvSpPr>
            <a:spLocks noChangeArrowheads="1"/>
          </p:cNvSpPr>
          <p:nvPr/>
        </p:nvSpPr>
        <p:spPr bwMode="auto">
          <a:xfrm>
            <a:off x="241327" y="2599202"/>
            <a:ext cx="6531962" cy="3970318"/>
          </a:xfrm>
          <a:prstGeom prst="homePlate">
            <a:avLst>
              <a:gd name="adj" fmla="val 5847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pickup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	  pre:  </a:t>
            </a:r>
            <a:r>
              <a:rPr lang="en-US" dirty="0" err="1" smtClean="0">
                <a:solidFill>
                  <a:srgbClr val="081D58"/>
                </a:solidFill>
                <a:latin typeface="Calibri" charset="0"/>
                <a:cs typeface="Calibri" charset="0"/>
              </a:rPr>
              <a:t>loc</a:t>
            </a:r>
            <a:r>
              <a:rPr lang="en-US" dirty="0" smtClean="0">
                <a:solidFill>
                  <a:srgbClr val="081D58"/>
                </a:solidFill>
                <a:latin typeface="Calibri" charset="0"/>
                <a:cs typeface="Calibri" charset="0"/>
              </a:rPr>
              <a:t>(</a:t>
            </a:r>
            <a:r>
              <a:rPr lang="en-US" i="1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)=</a:t>
            </a:r>
            <a:r>
              <a:rPr lang="en-US" dirty="0" smtClean="0">
                <a:solidFill>
                  <a:srgbClr val="081D58"/>
                </a:solidFill>
                <a:latin typeface="Calibri"/>
                <a:cs typeface="Calibri"/>
              </a:rPr>
              <a:t>table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 smtClean="0">
                <a:solidFill>
                  <a:srgbClr val="081D58"/>
                </a:solidFill>
                <a:latin typeface="Calibri"/>
                <a:cs typeface="Calibri"/>
              </a:rPr>
              <a:t>=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T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 smtClean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dirty="0" smtClean="0">
                <a:solidFill>
                  <a:srgbClr val="081D58"/>
                </a:solidFill>
                <a:latin typeface="Times New Roman"/>
                <a:cs typeface="Times New Roman"/>
              </a:rPr>
              <a:t>=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nil</a:t>
            </a:r>
            <a:endParaRPr lang="en-US" dirty="0">
              <a:solidFill>
                <a:srgbClr val="081D58"/>
              </a:solidFill>
              <a:latin typeface="Times New Roman" charset="0"/>
              <a:cs typeface="Calibri" charset="0"/>
            </a:endParaRP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	  </a:t>
            </a:r>
            <a:r>
              <a:rPr lang="en-US" dirty="0" err="1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eff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:   </a:t>
            </a:r>
            <a:r>
              <a:rPr lang="en-US" dirty="0" err="1" smtClean="0">
                <a:solidFill>
                  <a:srgbClr val="081D58"/>
                </a:solidFill>
                <a:latin typeface="Calibri" charset="0"/>
                <a:cs typeface="Calibri" charset="0"/>
              </a:rPr>
              <a:t>loc</a:t>
            </a:r>
            <a:r>
              <a:rPr lang="en-US" dirty="0" smtClean="0">
                <a:solidFill>
                  <a:srgbClr val="081D58"/>
                </a:solidFill>
                <a:latin typeface="Calibri" charset="0"/>
                <a:cs typeface="Calibri" charset="0"/>
              </a:rPr>
              <a:t>(</a:t>
            </a:r>
            <a:r>
              <a:rPr lang="en-US" i="1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)=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crane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 smtClean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 smtClean="0">
                <a:solidFill>
                  <a:srgbClr val="081D58"/>
                </a:solidFill>
                <a:latin typeface="Calibri"/>
                <a:cs typeface="Calibri"/>
              </a:rPr>
              <a:t>=F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 smtClean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i="1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i="1" baseline="-25000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/>
            </a:r>
            <a:br>
              <a:rPr lang="en-US" i="1" baseline="-25000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</a:br>
            <a:endParaRPr lang="en-US" i="1" baseline="-25000" dirty="0" smtClean="0">
              <a:solidFill>
                <a:srgbClr val="081D58"/>
              </a:solidFill>
              <a:latin typeface="Times New Roman" charset="0"/>
              <a:cs typeface="Calibri" charset="0"/>
            </a:endParaRP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putdown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	  pre:  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endParaRPr lang="en-US" dirty="0">
              <a:solidFill>
                <a:srgbClr val="081D58"/>
              </a:solidFill>
              <a:latin typeface="Times New Roman" charset="0"/>
              <a:cs typeface="Calibri" charset="0"/>
            </a:endParaRP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	  </a:t>
            </a:r>
            <a:r>
              <a:rPr lang="en-US" dirty="0" err="1">
                <a:solidFill>
                  <a:srgbClr val="081D58"/>
                </a:solidFill>
                <a:latin typeface="Times New Roman" charset="0"/>
                <a:cs typeface="Calibri" charset="0"/>
              </a:rPr>
              <a:t>eff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:   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nil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 err="1">
                <a:solidFill>
                  <a:srgbClr val="081D58"/>
                </a:solidFill>
                <a:latin typeface="Calibri" charset="0"/>
                <a:cs typeface="Calibri" charset="0"/>
              </a:rPr>
              <a:t>loc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dirty="0" smtClean="0">
                <a:solidFill>
                  <a:srgbClr val="081D58"/>
                </a:solidFill>
                <a:latin typeface="Calibri"/>
                <a:cs typeface="Calibri"/>
              </a:rPr>
              <a:t>table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=</a:t>
            </a:r>
            <a:r>
              <a:rPr lang="en-US" dirty="0" smtClean="0">
                <a:solidFill>
                  <a:srgbClr val="081D58"/>
                </a:solidFill>
                <a:latin typeface="Calibri"/>
                <a:cs typeface="Calibri"/>
              </a:rPr>
              <a:t>T</a:t>
            </a:r>
            <a:r>
              <a:rPr lang="en-US" baseline="-25000" dirty="0" smtClean="0">
                <a:solidFill>
                  <a:srgbClr val="081D58"/>
                </a:solidFill>
                <a:latin typeface="Calibri"/>
                <a:cs typeface="Calibri"/>
              </a:rPr>
              <a:t/>
            </a:r>
            <a:br>
              <a:rPr lang="en-US" baseline="-25000" dirty="0" smtClean="0">
                <a:solidFill>
                  <a:srgbClr val="081D58"/>
                </a:solidFill>
                <a:latin typeface="Calibri"/>
                <a:cs typeface="Calibri"/>
              </a:rPr>
            </a:br>
            <a:endParaRPr lang="en-US" baseline="-25000" dirty="0">
              <a:solidFill>
                <a:srgbClr val="081D58"/>
              </a:solidFill>
              <a:latin typeface="Calibri"/>
              <a:cs typeface="Calibri"/>
            </a:endParaRP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stack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 err="1">
                <a:solidFill>
                  <a:srgbClr val="081D58"/>
                </a:solidFill>
                <a:latin typeface="Times New Roman" charset="0"/>
                <a:cs typeface="Calibri" charset="0"/>
              </a:rPr>
              <a:t>x,y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	  pre:  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y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=T</a:t>
            </a: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	  </a:t>
            </a:r>
            <a:r>
              <a:rPr lang="en-US" dirty="0" err="1">
                <a:solidFill>
                  <a:srgbClr val="081D58"/>
                </a:solidFill>
                <a:latin typeface="Times New Roman" charset="0"/>
                <a:cs typeface="Calibri" charset="0"/>
              </a:rPr>
              <a:t>eff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:   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nil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y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=F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 err="1">
                <a:solidFill>
                  <a:srgbClr val="081D58"/>
                </a:solidFill>
                <a:latin typeface="Calibri" charset="0"/>
                <a:cs typeface="Calibri" charset="0"/>
              </a:rPr>
              <a:t>loc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)=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y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=</a:t>
            </a:r>
            <a:r>
              <a:rPr lang="en-US" dirty="0" smtClean="0">
                <a:solidFill>
                  <a:srgbClr val="081D58"/>
                </a:solidFill>
                <a:latin typeface="Calibri"/>
                <a:cs typeface="Calibri"/>
              </a:rPr>
              <a:t>T</a:t>
            </a:r>
            <a:r>
              <a:rPr lang="en-US" baseline="-25000" dirty="0" smtClean="0">
                <a:solidFill>
                  <a:srgbClr val="081D58"/>
                </a:solidFill>
                <a:latin typeface="Calibri"/>
                <a:cs typeface="Calibri"/>
              </a:rPr>
              <a:t/>
            </a:r>
            <a:br>
              <a:rPr lang="en-US" baseline="-25000" dirty="0" smtClean="0">
                <a:solidFill>
                  <a:srgbClr val="081D58"/>
                </a:solidFill>
                <a:latin typeface="Calibri"/>
                <a:cs typeface="Calibri"/>
              </a:rPr>
            </a:br>
            <a:endParaRPr lang="en-US" baseline="-25000" dirty="0">
              <a:solidFill>
                <a:srgbClr val="081D58"/>
              </a:solidFill>
              <a:latin typeface="Calibri"/>
              <a:cs typeface="Calibri"/>
            </a:endParaRP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 err="1">
                <a:solidFill>
                  <a:srgbClr val="081D58"/>
                </a:solidFill>
                <a:latin typeface="Calibri" charset="0"/>
                <a:cs typeface="Calibri" charset="0"/>
              </a:rPr>
              <a:t>unstack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 err="1">
                <a:solidFill>
                  <a:srgbClr val="081D58"/>
                </a:solidFill>
                <a:latin typeface="Times New Roman" charset="0"/>
                <a:cs typeface="Calibri" charset="0"/>
              </a:rPr>
              <a:t>x,y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	  pre:  </a:t>
            </a:r>
            <a:r>
              <a:rPr lang="en-US" dirty="0" err="1">
                <a:solidFill>
                  <a:srgbClr val="081D58"/>
                </a:solidFill>
                <a:latin typeface="Calibri" charset="0"/>
                <a:cs typeface="Calibri" charset="0"/>
              </a:rPr>
              <a:t>loc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)=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y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=T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dirty="0">
                <a:solidFill>
                  <a:srgbClr val="081D58"/>
                </a:solidFill>
                <a:latin typeface="Times New Roman"/>
                <a:cs typeface="Times New Roman"/>
              </a:rPr>
              <a:t>=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nil</a:t>
            </a:r>
            <a:endParaRPr lang="en-US" dirty="0">
              <a:solidFill>
                <a:srgbClr val="081D58"/>
              </a:solidFill>
              <a:latin typeface="Calibri" charset="0"/>
              <a:cs typeface="Calibri" charset="0"/>
            </a:endParaRP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	  </a:t>
            </a:r>
            <a:r>
              <a:rPr lang="en-US" dirty="0" err="1">
                <a:solidFill>
                  <a:srgbClr val="081D58"/>
                </a:solidFill>
                <a:latin typeface="Times New Roman" charset="0"/>
                <a:cs typeface="Calibri" charset="0"/>
              </a:rPr>
              <a:t>eff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:   </a:t>
            </a:r>
            <a:r>
              <a:rPr lang="en-US" dirty="0" err="1">
                <a:solidFill>
                  <a:srgbClr val="081D58"/>
                </a:solidFill>
                <a:latin typeface="Calibri" charset="0"/>
                <a:cs typeface="Calibri" charset="0"/>
              </a:rPr>
              <a:t>loc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)=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crane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=F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dirty="0">
                <a:solidFill>
                  <a:srgbClr val="081D58"/>
                </a:solidFill>
                <a:latin typeface="Times New Roman"/>
                <a:cs typeface="Times New Roman"/>
              </a:rPr>
              <a:t>=</a:t>
            </a:r>
            <a:r>
              <a:rPr lang="en-US" i="1" dirty="0">
                <a:solidFill>
                  <a:srgbClr val="081D58"/>
                </a:solidFill>
                <a:latin typeface="Times New Roman"/>
                <a:cs typeface="Times New Roman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y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=</a:t>
            </a:r>
            <a:r>
              <a:rPr lang="en-US" dirty="0" smtClean="0">
                <a:solidFill>
                  <a:srgbClr val="081D58"/>
                </a:solidFill>
                <a:latin typeface="Calibri"/>
                <a:cs typeface="Calibri"/>
              </a:rPr>
              <a:t>T</a:t>
            </a:r>
            <a:endParaRPr lang="en-US" dirty="0">
              <a:solidFill>
                <a:srgbClr val="081D58"/>
              </a:solidFill>
              <a:latin typeface="Calibri"/>
              <a:cs typeface="Calibri"/>
            </a:endParaRPr>
          </a:p>
        </p:txBody>
      </p:sp>
      <p:sp>
        <p:nvSpPr>
          <p:cNvPr id="88" name="Content Placeholder 1"/>
          <p:cNvSpPr txBox="1">
            <a:spLocks/>
          </p:cNvSpPr>
          <p:nvPr/>
        </p:nvSpPr>
        <p:spPr bwMode="auto">
          <a:xfrm>
            <a:off x="5534846" y="242901"/>
            <a:ext cx="3453150" cy="128113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Calibri"/>
              </a:rPr>
              <a:t>clear</a:t>
            </a:r>
            <a:r>
              <a:rPr lang="en-US" sz="1800" dirty="0" smtClean="0">
                <a:latin typeface="Calibri"/>
              </a:rPr>
              <a:t>(a)</a:t>
            </a:r>
            <a:r>
              <a:rPr lang="en-US" sz="1800" dirty="0" smtClean="0">
                <a:solidFill>
                  <a:srgbClr val="081D58"/>
                </a:solidFill>
                <a:latin typeface="Calibri"/>
              </a:rPr>
              <a:t>=F</a:t>
            </a:r>
            <a:r>
              <a:rPr lang="en-US" sz="1800" dirty="0" smtClean="0">
                <a:latin typeface="Calibri"/>
              </a:rPr>
              <a:t>, clear(b)=T, clear(c)=T,</a:t>
            </a:r>
            <a:br>
              <a:rPr lang="en-US" sz="1800" dirty="0" smtClean="0">
                <a:latin typeface="Calibri"/>
              </a:rPr>
            </a:br>
            <a:r>
              <a:rPr lang="en-US" sz="1800" dirty="0" smtClean="0">
                <a:latin typeface="Calibri"/>
              </a:rPr>
              <a:t>clear(d)</a:t>
            </a:r>
            <a:r>
              <a:rPr lang="en-US" sz="1800" dirty="0" smtClean="0">
                <a:solidFill>
                  <a:srgbClr val="081D58"/>
                </a:solidFill>
                <a:latin typeface="Calibri"/>
              </a:rPr>
              <a:t>=F</a:t>
            </a:r>
            <a:r>
              <a:rPr lang="en-US" sz="1800" dirty="0" smtClean="0">
                <a:latin typeface="Calibri"/>
              </a:rPr>
              <a:t>, </a:t>
            </a:r>
            <a:r>
              <a:rPr lang="en-US" sz="1800" dirty="0">
                <a:latin typeface="Calibri"/>
              </a:rPr>
              <a:t>clear</a:t>
            </a:r>
            <a:r>
              <a:rPr lang="en-US" sz="1800" dirty="0" smtClean="0">
                <a:latin typeface="Calibri"/>
              </a:rPr>
              <a:t>(e)</a:t>
            </a:r>
            <a:r>
              <a:rPr lang="en-US" sz="1800" dirty="0" smtClean="0">
                <a:solidFill>
                  <a:srgbClr val="081D58"/>
                </a:solidFill>
                <a:latin typeface="Calibri"/>
              </a:rPr>
              <a:t>=T</a:t>
            </a:r>
            <a:r>
              <a:rPr lang="en-US" sz="1800" dirty="0">
                <a:latin typeface="Calibri"/>
              </a:rPr>
              <a:t>, holding=</a:t>
            </a:r>
            <a:r>
              <a:rPr lang="en-US" sz="1800" dirty="0" smtClean="0">
                <a:latin typeface="Calibri"/>
              </a:rPr>
              <a:t>nil, </a:t>
            </a:r>
            <a:r>
              <a:rPr lang="en-US" sz="1800" dirty="0" err="1" smtClean="0">
                <a:latin typeface="Calibri"/>
              </a:rPr>
              <a:t>loc</a:t>
            </a:r>
            <a:r>
              <a:rPr lang="en-US" sz="1800" dirty="0" smtClean="0">
                <a:latin typeface="Calibri"/>
              </a:rPr>
              <a:t>(a)=table,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 smtClean="0">
                <a:latin typeface="Calibri"/>
              </a:rPr>
              <a:t>(b)=table,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 smtClean="0">
                <a:latin typeface="Calibri"/>
              </a:rPr>
              <a:t>(c)=a,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 smtClean="0">
                <a:latin typeface="Calibri"/>
              </a:rPr>
              <a:t>(d)=table,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Calibri"/>
              </a:rPr>
              <a:t>(e)=</a:t>
            </a:r>
            <a:r>
              <a:rPr lang="en-US" sz="1800" dirty="0" smtClean="0">
                <a:latin typeface="Calibri"/>
              </a:rPr>
              <a:t>d</a:t>
            </a:r>
            <a:endParaRPr lang="en-US" sz="1800" dirty="0">
              <a:latin typeface="Calibri"/>
            </a:endParaRPr>
          </a:p>
        </p:txBody>
      </p:sp>
      <p:sp>
        <p:nvSpPr>
          <p:cNvPr id="89" name="Content Placeholder 1"/>
          <p:cNvSpPr txBox="1">
            <a:spLocks/>
          </p:cNvSpPr>
          <p:nvPr/>
        </p:nvSpPr>
        <p:spPr bwMode="auto">
          <a:xfrm>
            <a:off x="5523898" y="3605233"/>
            <a:ext cx="3475046" cy="1237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Calibri"/>
              </a:rPr>
              <a:t>clear(a)</a:t>
            </a:r>
            <a:r>
              <a:rPr lang="en-US" sz="1800" dirty="0">
                <a:solidFill>
                  <a:srgbClr val="081D58"/>
                </a:solidFill>
                <a:latin typeface="Calibri"/>
              </a:rPr>
              <a:t>=F</a:t>
            </a:r>
            <a:r>
              <a:rPr lang="en-US" sz="1800" dirty="0">
                <a:latin typeface="Calibri"/>
              </a:rPr>
              <a:t>, clear(b)</a:t>
            </a:r>
            <a:r>
              <a:rPr lang="en-US" sz="1800" dirty="0" smtClean="0">
                <a:latin typeface="Calibri"/>
              </a:rPr>
              <a:t>=F, </a:t>
            </a:r>
            <a:r>
              <a:rPr lang="en-US" sz="1800" dirty="0">
                <a:latin typeface="Calibri"/>
              </a:rPr>
              <a:t>clear(c)=T,</a:t>
            </a:r>
            <a:br>
              <a:rPr lang="en-US" sz="1800" dirty="0">
                <a:latin typeface="Calibri"/>
              </a:rPr>
            </a:br>
            <a:r>
              <a:rPr lang="en-US" sz="1800" dirty="0">
                <a:latin typeface="Calibri"/>
              </a:rPr>
              <a:t>clear(d)</a:t>
            </a:r>
            <a:r>
              <a:rPr lang="en-US" sz="1800" dirty="0">
                <a:solidFill>
                  <a:srgbClr val="081D58"/>
                </a:solidFill>
                <a:latin typeface="Calibri"/>
              </a:rPr>
              <a:t>=F</a:t>
            </a:r>
            <a:r>
              <a:rPr lang="en-US" sz="1800" dirty="0">
                <a:latin typeface="Calibri"/>
              </a:rPr>
              <a:t>, clear(e)</a:t>
            </a:r>
            <a:r>
              <a:rPr lang="en-US" sz="1800" dirty="0">
                <a:solidFill>
                  <a:srgbClr val="081D58"/>
                </a:solidFill>
                <a:latin typeface="Calibri"/>
              </a:rPr>
              <a:t>=T</a:t>
            </a:r>
            <a:r>
              <a:rPr lang="en-US" sz="1800" dirty="0">
                <a:latin typeface="Calibri"/>
              </a:rPr>
              <a:t>, holding</a:t>
            </a:r>
            <a:r>
              <a:rPr lang="en-US" sz="1800" dirty="0" smtClean="0">
                <a:latin typeface="Calibri"/>
              </a:rPr>
              <a:t>=b, </a:t>
            </a:r>
            <a:r>
              <a:rPr lang="en-US" sz="1800" dirty="0" err="1" smtClean="0">
                <a:latin typeface="Calibri"/>
              </a:rPr>
              <a:t>loc</a:t>
            </a:r>
            <a:r>
              <a:rPr lang="en-US" sz="1800" dirty="0">
                <a:latin typeface="Calibri"/>
              </a:rPr>
              <a:t>(a)</a:t>
            </a:r>
            <a:r>
              <a:rPr lang="en-US" sz="1800" dirty="0" smtClean="0">
                <a:latin typeface="Calibri"/>
              </a:rPr>
              <a:t>=table,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Calibri"/>
              </a:rPr>
              <a:t>(b)</a:t>
            </a:r>
            <a:r>
              <a:rPr lang="en-US" sz="1800" dirty="0" smtClean="0">
                <a:latin typeface="Calibri"/>
              </a:rPr>
              <a:t>=crane,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Calibri"/>
              </a:rPr>
              <a:t>(c)=a,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Calibri"/>
              </a:rPr>
              <a:t>(d)</a:t>
            </a:r>
            <a:r>
              <a:rPr lang="en-US" sz="1800" dirty="0" smtClean="0">
                <a:latin typeface="Calibri"/>
              </a:rPr>
              <a:t>=table,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Calibri"/>
              </a:rPr>
              <a:t>(e)=d</a:t>
            </a:r>
          </a:p>
        </p:txBody>
      </p:sp>
      <p:sp>
        <p:nvSpPr>
          <p:cNvPr id="90" name="Rectangle 114"/>
          <p:cNvSpPr>
            <a:spLocks noChangeArrowheads="1"/>
          </p:cNvSpPr>
          <p:nvPr/>
        </p:nvSpPr>
        <p:spPr bwMode="auto">
          <a:xfrm>
            <a:off x="5924965" y="1565677"/>
            <a:ext cx="2468563" cy="1516696"/>
          </a:xfrm>
          <a:prstGeom prst="rect">
            <a:avLst/>
          </a:prstGeom>
          <a:solidFill>
            <a:srgbClr val="E6FFE6"/>
          </a:solidFill>
          <a:ln w="12700">
            <a:solidFill>
              <a:srgbClr val="40804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91" name="Rectangle 115"/>
          <p:cNvSpPr>
            <a:spLocks noChangeArrowheads="1"/>
          </p:cNvSpPr>
          <p:nvPr/>
        </p:nvSpPr>
        <p:spPr bwMode="auto">
          <a:xfrm>
            <a:off x="6723478" y="2167972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latin typeface="Calibri" charset="0"/>
              </a:rPr>
              <a:t>c</a:t>
            </a:r>
          </a:p>
        </p:txBody>
      </p:sp>
      <p:sp>
        <p:nvSpPr>
          <p:cNvPr id="92" name="Rectangle 116"/>
          <p:cNvSpPr>
            <a:spLocks noChangeArrowheads="1"/>
          </p:cNvSpPr>
          <p:nvPr/>
        </p:nvSpPr>
        <p:spPr bwMode="auto">
          <a:xfrm>
            <a:off x="6723478" y="2548972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latin typeface="Calibri" charset="0"/>
              </a:rPr>
              <a:t>a</a:t>
            </a:r>
          </a:p>
        </p:txBody>
      </p:sp>
      <p:sp>
        <p:nvSpPr>
          <p:cNvPr id="93" name="Rectangle 117"/>
          <p:cNvSpPr>
            <a:spLocks noChangeArrowheads="1"/>
          </p:cNvSpPr>
          <p:nvPr/>
        </p:nvSpPr>
        <p:spPr bwMode="auto">
          <a:xfrm>
            <a:off x="7180678" y="2548972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latin typeface="Calibri" charset="0"/>
              </a:rPr>
              <a:t>b</a:t>
            </a:r>
          </a:p>
        </p:txBody>
      </p:sp>
      <p:sp>
        <p:nvSpPr>
          <p:cNvPr id="94" name="Line 118"/>
          <p:cNvSpPr>
            <a:spLocks noChangeShapeType="1"/>
          </p:cNvSpPr>
          <p:nvPr/>
        </p:nvSpPr>
        <p:spPr bwMode="auto">
          <a:xfrm flipV="1">
            <a:off x="7620637" y="1868615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5" name="Line 119"/>
          <p:cNvSpPr>
            <a:spLocks noChangeShapeType="1"/>
          </p:cNvSpPr>
          <p:nvPr/>
        </p:nvSpPr>
        <p:spPr bwMode="auto">
          <a:xfrm flipV="1">
            <a:off x="8077837" y="1868615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6" name="Line 120"/>
          <p:cNvSpPr>
            <a:spLocks noChangeShapeType="1"/>
          </p:cNvSpPr>
          <p:nvPr/>
        </p:nvSpPr>
        <p:spPr bwMode="auto">
          <a:xfrm>
            <a:off x="7620637" y="1868615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7" name="Line 121"/>
          <p:cNvSpPr>
            <a:spLocks noChangeShapeType="1"/>
          </p:cNvSpPr>
          <p:nvPr/>
        </p:nvSpPr>
        <p:spPr bwMode="auto">
          <a:xfrm flipV="1">
            <a:off x="7849237" y="1640015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8" name="Rectangle 159"/>
          <p:cNvSpPr>
            <a:spLocks noChangeArrowheads="1"/>
          </p:cNvSpPr>
          <p:nvPr/>
        </p:nvSpPr>
        <p:spPr bwMode="auto">
          <a:xfrm>
            <a:off x="6293265" y="2926040"/>
            <a:ext cx="1828800" cy="48381"/>
          </a:xfrm>
          <a:prstGeom prst="rect">
            <a:avLst/>
          </a:prstGeom>
          <a:solidFill>
            <a:srgbClr val="AD6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99" name="Group 4"/>
          <p:cNvGrpSpPr>
            <a:grpSpLocks/>
          </p:cNvGrpSpPr>
          <p:nvPr/>
        </p:nvGrpSpPr>
        <p:grpSpPr bwMode="auto">
          <a:xfrm>
            <a:off x="6342478" y="2167972"/>
            <a:ext cx="317500" cy="747713"/>
            <a:chOff x="6729413" y="292100"/>
            <a:chExt cx="317500" cy="747767"/>
          </a:xfrm>
        </p:grpSpPr>
        <p:sp>
          <p:nvSpPr>
            <p:cNvPr id="100" name="Rectangle 117"/>
            <p:cNvSpPr>
              <a:spLocks noChangeArrowheads="1"/>
            </p:cNvSpPr>
            <p:nvPr/>
          </p:nvSpPr>
          <p:spPr bwMode="auto">
            <a:xfrm>
              <a:off x="6729413" y="673100"/>
              <a:ext cx="3175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>
                  <a:latin typeface="Calibri" charset="0"/>
                </a:rPr>
                <a:t>d</a:t>
              </a:r>
            </a:p>
          </p:txBody>
        </p:sp>
        <p:sp>
          <p:nvSpPr>
            <p:cNvPr id="101" name="Rectangle 115"/>
            <p:cNvSpPr>
              <a:spLocks noChangeArrowheads="1"/>
            </p:cNvSpPr>
            <p:nvPr/>
          </p:nvSpPr>
          <p:spPr bwMode="auto">
            <a:xfrm>
              <a:off x="6729413" y="292100"/>
              <a:ext cx="3175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>
                  <a:latin typeface="Calibri" charset="0"/>
                </a:rPr>
                <a:t>e</a:t>
              </a:r>
            </a:p>
          </p:txBody>
        </p:sp>
      </p:grpSp>
      <p:sp>
        <p:nvSpPr>
          <p:cNvPr id="102" name="Rectangle 111"/>
          <p:cNvSpPr>
            <a:spLocks noChangeArrowheads="1"/>
          </p:cNvSpPr>
          <p:nvPr/>
        </p:nvSpPr>
        <p:spPr bwMode="auto">
          <a:xfrm>
            <a:off x="6036193" y="4872180"/>
            <a:ext cx="2468563" cy="1595993"/>
          </a:xfrm>
          <a:prstGeom prst="rect">
            <a:avLst/>
          </a:prstGeom>
          <a:solidFill>
            <a:srgbClr val="E6FFE6"/>
          </a:solidFill>
          <a:ln w="12700">
            <a:solidFill>
              <a:srgbClr val="40804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03" name="Rectangle 138"/>
          <p:cNvSpPr>
            <a:spLocks noChangeArrowheads="1"/>
          </p:cNvSpPr>
          <p:nvPr/>
        </p:nvSpPr>
        <p:spPr bwMode="auto">
          <a:xfrm>
            <a:off x="6847406" y="5585523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latin typeface="Calibri" charset="0"/>
              </a:rPr>
              <a:t>c</a:t>
            </a:r>
          </a:p>
        </p:txBody>
      </p:sp>
      <p:sp>
        <p:nvSpPr>
          <p:cNvPr id="104" name="Rectangle 139"/>
          <p:cNvSpPr>
            <a:spLocks noChangeArrowheads="1"/>
          </p:cNvSpPr>
          <p:nvPr/>
        </p:nvSpPr>
        <p:spPr bwMode="auto">
          <a:xfrm>
            <a:off x="6847406" y="5966523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latin typeface="Calibri" charset="0"/>
              </a:rPr>
              <a:t>a</a:t>
            </a:r>
          </a:p>
        </p:txBody>
      </p:sp>
      <p:sp>
        <p:nvSpPr>
          <p:cNvPr id="106" name="Rectangle 140"/>
          <p:cNvSpPr>
            <a:spLocks noChangeArrowheads="1"/>
          </p:cNvSpPr>
          <p:nvPr/>
        </p:nvSpPr>
        <p:spPr bwMode="auto">
          <a:xfrm>
            <a:off x="7699893" y="5222223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latin typeface="Calibri" charset="0"/>
              </a:rPr>
              <a:t>b</a:t>
            </a:r>
          </a:p>
        </p:txBody>
      </p:sp>
      <p:sp>
        <p:nvSpPr>
          <p:cNvPr id="187" name="Rectangle 141"/>
          <p:cNvSpPr>
            <a:spLocks noChangeArrowheads="1"/>
          </p:cNvSpPr>
          <p:nvPr/>
        </p:nvSpPr>
        <p:spPr bwMode="auto">
          <a:xfrm>
            <a:off x="6404493" y="6328473"/>
            <a:ext cx="1828800" cy="63500"/>
          </a:xfrm>
          <a:prstGeom prst="rect">
            <a:avLst/>
          </a:prstGeom>
          <a:solidFill>
            <a:srgbClr val="AD6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88" name="Line 142"/>
          <p:cNvSpPr>
            <a:spLocks noChangeShapeType="1"/>
          </p:cNvSpPr>
          <p:nvPr/>
        </p:nvSpPr>
        <p:spPr bwMode="auto">
          <a:xfrm flipV="1">
            <a:off x="7623693" y="517777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89" name="Line 143"/>
          <p:cNvSpPr>
            <a:spLocks noChangeShapeType="1"/>
          </p:cNvSpPr>
          <p:nvPr/>
        </p:nvSpPr>
        <p:spPr bwMode="auto">
          <a:xfrm flipV="1">
            <a:off x="8080893" y="517777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0" name="Line 144"/>
          <p:cNvSpPr>
            <a:spLocks noChangeShapeType="1"/>
          </p:cNvSpPr>
          <p:nvPr/>
        </p:nvSpPr>
        <p:spPr bwMode="auto">
          <a:xfrm>
            <a:off x="7623693" y="5177773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1" name="Line 145"/>
          <p:cNvSpPr>
            <a:spLocks noChangeShapeType="1"/>
          </p:cNvSpPr>
          <p:nvPr/>
        </p:nvSpPr>
        <p:spPr bwMode="auto">
          <a:xfrm flipV="1">
            <a:off x="7852293" y="494917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2" name="Group 72"/>
          <p:cNvGrpSpPr>
            <a:grpSpLocks/>
          </p:cNvGrpSpPr>
          <p:nvPr/>
        </p:nvGrpSpPr>
        <p:grpSpPr bwMode="auto">
          <a:xfrm>
            <a:off x="6453706" y="5579173"/>
            <a:ext cx="317500" cy="747713"/>
            <a:chOff x="6729413" y="292100"/>
            <a:chExt cx="317500" cy="747767"/>
          </a:xfrm>
        </p:grpSpPr>
        <p:sp>
          <p:nvSpPr>
            <p:cNvPr id="193" name="Rectangle 117"/>
            <p:cNvSpPr>
              <a:spLocks noChangeArrowheads="1"/>
            </p:cNvSpPr>
            <p:nvPr/>
          </p:nvSpPr>
          <p:spPr bwMode="auto">
            <a:xfrm>
              <a:off x="6729413" y="673100"/>
              <a:ext cx="3175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>
                  <a:latin typeface="Calibri" charset="0"/>
                </a:rPr>
                <a:t>d</a:t>
              </a:r>
            </a:p>
          </p:txBody>
        </p:sp>
        <p:sp>
          <p:nvSpPr>
            <p:cNvPr id="194" name="Rectangle 115"/>
            <p:cNvSpPr>
              <a:spLocks noChangeArrowheads="1"/>
            </p:cNvSpPr>
            <p:nvPr/>
          </p:nvSpPr>
          <p:spPr bwMode="auto">
            <a:xfrm>
              <a:off x="6729413" y="292100"/>
              <a:ext cx="3175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>
                  <a:latin typeface="Calibri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249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34905" y="199926"/>
            <a:ext cx="2620963" cy="515937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Progressing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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72624" y="4906281"/>
            <a:ext cx="8726319" cy="1782539"/>
          </a:xfrm>
          <a:solidFill>
            <a:srgbClr val="CCFFCC"/>
          </a:solidFill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= </a:t>
            </a:r>
            <a:r>
              <a:rPr lang="en-US" dirty="0" err="1">
                <a:latin typeface="Calibri"/>
                <a:ea typeface="ＭＳ Ｐゴシック" charset="0"/>
              </a:rPr>
              <a:t>loc</a:t>
            </a:r>
            <a:r>
              <a:rPr lang="en-US" dirty="0">
                <a:latin typeface="Calibri"/>
                <a:ea typeface="ＭＳ Ｐゴシック" charset="0"/>
              </a:rPr>
              <a:t>(a)=b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U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/>
                <a:ea typeface="ＭＳ Ｐゴシック" charset="0"/>
              </a:rPr>
              <a:t>clear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>
                <a:latin typeface="Calibri"/>
                <a:ea typeface="ＭＳ Ｐゴシック" charset="0"/>
                <a:cs typeface="ＭＳ Ｐゴシック" charset="0"/>
              </a:rPr>
              <a:t>c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r>
              <a:rPr lang="en-US" dirty="0" smtClean="0">
                <a:latin typeface="Calibri"/>
                <a:ea typeface="ＭＳ Ｐゴシック" charset="0"/>
              </a:rPr>
              <a:t>=</a:t>
            </a:r>
            <a:r>
              <a:rPr lang="en-US" dirty="0">
                <a:latin typeface="Calibri"/>
                <a:ea typeface="ＭＳ Ｐゴシック" charset="0"/>
              </a:rPr>
              <a:t>T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dirty="0">
                <a:latin typeface="Calibri"/>
                <a:ea typeface="ＭＳ Ｐゴシック" charset="0"/>
                <a:cs typeface="Calibri"/>
              </a:rPr>
              <a:t>c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must be clear</a:t>
            </a:r>
            <a:r>
              <a:rPr lang="en-US" dirty="0">
                <a:ea typeface="ＭＳ Ｐゴシック" charset="0"/>
                <a:cs typeface="Times New Roman"/>
              </a:rPr>
              <a:t>,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-250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or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-250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a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must be on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b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and stay there until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c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is clear</a:t>
            </a:r>
          </a:p>
          <a:p>
            <a:pPr eaLnBrk="1" hangingPunct="1"/>
            <a:r>
              <a:rPr lang="en-US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i="1" baseline="30000" dirty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b="1" i="1" baseline="30000" dirty="0">
                <a:latin typeface="Times New Roman" charset="0"/>
                <a:ea typeface="ＭＳ Ｐゴシック" charset="0"/>
                <a:sym typeface="Symbol" charset="0"/>
              </a:rPr>
              <a:t>+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 = </a:t>
            </a:r>
            <a:r>
              <a:rPr lang="en-US" dirty="0">
                <a:latin typeface="Calibri" charset="0"/>
                <a:ea typeface="ＭＳ Ｐゴシック" charset="0"/>
              </a:rPr>
              <a:t>Progress</a:t>
            </a:r>
            <a:r>
              <a:rPr lang="en-US" dirty="0">
                <a:latin typeface="Times New Roman" charset="0"/>
                <a:ea typeface="ＭＳ Ｐゴシック" charset="0"/>
              </a:rPr>
              <a:t>(</a:t>
            </a:r>
            <a:r>
              <a:rPr lang="en-US" dirty="0">
                <a:latin typeface="Calibri"/>
                <a:ea typeface="ＭＳ Ｐゴシック" charset="0"/>
              </a:rPr>
              <a:t>clear</a:t>
            </a:r>
            <a:r>
              <a:rPr lang="en-US" dirty="0">
                <a:ea typeface="ＭＳ Ｐゴシック" charset="0"/>
                <a:cs typeface="Times New Roman"/>
              </a:rPr>
              <a:t>(</a:t>
            </a:r>
            <a:r>
              <a:rPr lang="en-US" dirty="0">
                <a:latin typeface="Calibri"/>
                <a:ea typeface="ＭＳ Ｐゴシック" charset="0"/>
              </a:rPr>
              <a:t>c</a:t>
            </a:r>
            <a:r>
              <a:rPr lang="en-US" dirty="0" smtClean="0">
                <a:ea typeface="ＭＳ Ｐゴシック" charset="0"/>
                <a:cs typeface="Times New Roman"/>
              </a:rPr>
              <a:t>)</a:t>
            </a:r>
            <a:r>
              <a:rPr lang="en-US" dirty="0" smtClean="0">
                <a:latin typeface="Calibri"/>
                <a:ea typeface="ＭＳ Ｐゴシック" charset="0"/>
              </a:rPr>
              <a:t>=</a:t>
            </a:r>
            <a:r>
              <a:rPr lang="en-US" dirty="0">
                <a:latin typeface="Calibri"/>
                <a:ea typeface="ＭＳ Ｐゴシック" charset="0"/>
              </a:rPr>
              <a:t>T</a:t>
            </a:r>
            <a:r>
              <a:rPr lang="en-US" dirty="0" smtClean="0">
                <a:latin typeface="Calibri"/>
                <a:ea typeface="ＭＳ Ｐゴシック" charset="0"/>
              </a:rPr>
              <a:t>,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i="1" dirty="0">
                <a:latin typeface="Times New Roman" charset="0"/>
                <a:ea typeface="ＭＳ Ｐゴシック" charset="0"/>
              </a:rPr>
              <a:t>s</a:t>
            </a:r>
            <a:r>
              <a:rPr lang="en-US" dirty="0">
                <a:latin typeface="Times New Roman" charset="0"/>
                <a:ea typeface="ＭＳ Ｐゴシック" charset="0"/>
              </a:rPr>
              <a:t>) 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 [</a:t>
            </a:r>
            <a:r>
              <a:rPr lang="en-US" dirty="0">
                <a:latin typeface="Calibri" charset="0"/>
                <a:ea typeface="ＭＳ Ｐゴシック" charset="0"/>
              </a:rPr>
              <a:t>Progress</a:t>
            </a:r>
            <a:r>
              <a:rPr lang="en-US" dirty="0">
                <a:latin typeface="Times New Roman" charset="0"/>
                <a:ea typeface="ＭＳ Ｐゴシック" charset="0"/>
              </a:rPr>
              <a:t>(</a:t>
            </a:r>
            <a:r>
              <a:rPr lang="en-US" dirty="0" err="1">
                <a:latin typeface="Calibri"/>
                <a:ea typeface="ＭＳ Ｐゴシック" charset="0"/>
              </a:rPr>
              <a:t>loc</a:t>
            </a:r>
            <a:r>
              <a:rPr lang="en-US" dirty="0">
                <a:latin typeface="Calibri"/>
                <a:ea typeface="ＭＳ Ｐゴシック" charset="0"/>
              </a:rPr>
              <a:t>(a)=b</a:t>
            </a:r>
            <a:r>
              <a:rPr lang="en-US" dirty="0">
                <a:latin typeface="Times New Roman" charset="0"/>
                <a:ea typeface="ＭＳ Ｐゴシック" charset="0"/>
              </a:rPr>
              <a:t>, </a:t>
            </a:r>
            <a:r>
              <a:rPr lang="en-US" i="1" dirty="0">
                <a:latin typeface="Times New Roman" charset="0"/>
                <a:ea typeface="ＭＳ Ｐゴシック" charset="0"/>
              </a:rPr>
              <a:t>s</a:t>
            </a:r>
            <a:r>
              <a:rPr lang="en-US" dirty="0">
                <a:latin typeface="Times New Roman" charset="0"/>
                <a:ea typeface="ＭＳ Ｐゴシック" charset="0"/>
              </a:rPr>
              <a:t>) 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               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  </a:t>
            </a:r>
            <a:r>
              <a:rPr lang="en-US" i="1" dirty="0">
                <a:latin typeface="Times New Roman" charset="0"/>
                <a:ea typeface="ＭＳ Ｐゴシック" charset="0"/>
                <a:sym typeface="Symbol" charset="0"/>
              </a:rPr>
              <a:t>f         </a:t>
            </a: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        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]</a:t>
            </a:r>
            <a:b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</a:b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 =                 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true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            </a:t>
            </a:r>
            <a:r>
              <a:rPr lang="en-US" baseline="-25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 [       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    </a:t>
            </a:r>
            <a:r>
              <a:rPr lang="en-US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false</a:t>
            </a: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i="1" cap="small" dirty="0" smtClean="0">
                <a:latin typeface="Times New Roman" charset="0"/>
                <a:ea typeface="ＭＳ Ｐゴシック" charset="0"/>
              </a:rPr>
              <a:t>            </a:t>
            </a:r>
            <a:r>
              <a:rPr lang="en-US" i="1" baseline="-25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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(</a:t>
            </a:r>
            <a:r>
              <a:rPr lang="en-US" dirty="0" err="1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(a)=b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U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clear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>
                <a:latin typeface="Calibri"/>
                <a:ea typeface="ＭＳ Ｐゴシック" charset="0"/>
                <a:cs typeface="ＭＳ Ｐゴシック" charset="0"/>
              </a:rPr>
              <a:t>c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r>
              <a:rPr lang="en-US" dirty="0" smtClean="0">
                <a:latin typeface="Calibri"/>
                <a:ea typeface="ＭＳ Ｐゴシック" charset="0"/>
              </a:rPr>
              <a:t>=</a:t>
            </a:r>
            <a:r>
              <a:rPr lang="en-US" dirty="0">
                <a:latin typeface="Calibri"/>
                <a:ea typeface="ＭＳ Ｐゴシック" charset="0"/>
              </a:rPr>
              <a:t>T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)]</a:t>
            </a:r>
            <a:b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 =		</a:t>
            </a:r>
            <a:r>
              <a:rPr lang="en-US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true</a:t>
            </a:r>
            <a:endParaRPr lang="en-US" dirty="0">
              <a:latin typeface="Times New Roman" charset="0"/>
              <a:ea typeface="ＭＳ Ｐゴシック" charset="0"/>
              <a:sym typeface="Symbo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8900" y="582376"/>
            <a:ext cx="8839200" cy="43282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Procedure</a:t>
            </a:r>
            <a:r>
              <a:rPr lang="en-US" sz="1800" b="1" dirty="0">
                <a:latin typeface="Times New Roman" charset="0"/>
              </a:rPr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 err="1">
                <a:latin typeface="Times New Roman" charset="0"/>
              </a:rPr>
              <a:t>f,s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401638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Case</a:t>
            </a:r>
            <a:r>
              <a:rPr lang="en-US" sz="1800" dirty="0">
                <a:latin typeface="Calibri"/>
              </a:rPr>
              <a:t>: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1.   </a:t>
            </a:r>
            <a:r>
              <a:rPr lang="en-US" sz="1800" i="1" dirty="0">
                <a:latin typeface="Times New Roman" charset="0"/>
              </a:rPr>
              <a:t>f </a:t>
            </a:r>
            <a:r>
              <a:rPr lang="en-US" sz="1800" dirty="0">
                <a:latin typeface="Times New Roman" charset="0"/>
              </a:rPr>
              <a:t>contains no temporal ops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  <a:cs typeface="Calibri"/>
                <a:sym typeface="Symbol" charset="0"/>
              </a:rPr>
              <a:t>true</a:t>
            </a:r>
            <a:r>
              <a:rPr lang="en-US" sz="1800" dirty="0">
                <a:latin typeface="Times New Roman" charset="0"/>
                <a:sym typeface="Symbol" charset="0"/>
              </a:rPr>
              <a:t> if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 ⊨ </a:t>
            </a:r>
            <a:r>
              <a:rPr lang="en-US" sz="1800" i="1" dirty="0">
                <a:latin typeface="Times New Roman" charset="0"/>
              </a:rPr>
              <a:t>f</a:t>
            </a:r>
            <a:r>
              <a:rPr lang="en-US" sz="1800" dirty="0">
                <a:sym typeface="Symbol"/>
              </a:rPr>
              <a:t>,  </a:t>
            </a:r>
            <a:r>
              <a:rPr lang="en-US" sz="1800" dirty="0">
                <a:latin typeface="Calibri"/>
                <a:cs typeface="Calibri"/>
                <a:sym typeface="Symbol"/>
              </a:rPr>
              <a:t>false </a:t>
            </a:r>
            <a:r>
              <a:rPr lang="en-US" sz="1800" dirty="0">
                <a:sym typeface="Symbol"/>
              </a:rPr>
              <a:t>otherwise</a:t>
            </a:r>
            <a:endParaRPr lang="en-US" sz="1800" dirty="0">
              <a:latin typeface="Calibri"/>
            </a:endParaRP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2.   </a:t>
            </a:r>
            <a:r>
              <a:rPr lang="en-US" sz="1800" i="1" dirty="0">
                <a:latin typeface="Times New Roman" charset="0"/>
              </a:rPr>
              <a:t>f =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3.   </a:t>
            </a:r>
            <a:r>
              <a:rPr lang="en-US" sz="1800" i="1" dirty="0">
                <a:latin typeface="Times New Roman" charset="0"/>
              </a:rPr>
              <a:t>f =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4.   </a:t>
            </a:r>
            <a:r>
              <a:rPr lang="en-US" sz="1800" i="1" dirty="0">
                <a:latin typeface="Times New Roman" charset="0"/>
              </a:rPr>
              <a:t>f =</a:t>
            </a:r>
            <a:r>
              <a:rPr lang="en-US" sz="1800" dirty="0">
                <a:sym typeface="Symbol"/>
              </a:rPr>
              <a:t>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sym typeface="Symbol"/>
              </a:rPr>
              <a:t>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5.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sym typeface="Wingdings" charset="0"/>
              </a:rPr>
              <a:t>X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endParaRPr lang="en-US" sz="1800" dirty="0">
              <a:latin typeface="Times New Roman" charset="0"/>
            </a:endParaRP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6.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F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7.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sym typeface="Wingdings" charset="0"/>
              </a:rPr>
              <a:t>G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8.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i="1" dirty="0">
                <a:latin typeface="Times New Roman" charset="0"/>
                <a:ea typeface="ＭＳ Ｐゴシック" charset="0"/>
                <a:sym typeface="Wingdings 2" charset="0"/>
              </a:rPr>
              <a:t>f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 2" charset="0"/>
              </a:rPr>
              <a:t>1</a:t>
            </a:r>
            <a:r>
              <a:rPr lang="en-US" sz="1800" dirty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sz="1800" dirty="0">
                <a:latin typeface="Times New Roman" charset="0"/>
                <a:ea typeface="ＭＳ Ｐゴシック" charset="0"/>
                <a:sym typeface="Symbol" charset="0"/>
              </a:rPr>
              <a:t>U </a:t>
            </a:r>
            <a:r>
              <a:rPr lang="en-US" sz="18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Symbol" charset="0"/>
              </a:rPr>
              <a:t>2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9.   </a:t>
            </a:r>
            <a:r>
              <a:rPr lang="en-US" sz="1800" i="1" dirty="0">
                <a:latin typeface="Times New Roman" charset="0"/>
                <a:cs typeface="Times New Roman" charset="0"/>
              </a:rPr>
              <a:t>f</a:t>
            </a:r>
            <a:r>
              <a:rPr lang="en-US" sz="1800" dirty="0">
                <a:latin typeface="Times New Roman" charset="0"/>
                <a:cs typeface="Times New Roman" charset="0"/>
              </a:rPr>
              <a:t> = </a:t>
            </a:r>
            <a:r>
              <a:rPr lang="en-US" sz="1800" dirty="0">
                <a:latin typeface="Times New Roman" charset="0"/>
                <a:sym typeface="Symbol" charset="0"/>
              </a:rPr>
              <a:t>[</a:t>
            </a:r>
            <a:r>
              <a:rPr lang="en-US" sz="1800" i="1" dirty="0" err="1">
                <a:latin typeface="Times New Roman" charset="0"/>
                <a:sym typeface="Symbol" charset="0"/>
              </a:rPr>
              <a:t>x:g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)] 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 </a:t>
            </a:r>
            <a:r>
              <a:rPr lang="en-US" sz="1800" dirty="0">
                <a:sym typeface="Symbol"/>
              </a:rPr>
              <a:t></a:t>
            </a:r>
            <a:r>
              <a:rPr lang="en-US" sz="1800" dirty="0"/>
              <a:t> </a:t>
            </a:r>
            <a:r>
              <a:rPr lang="en-US" sz="1800" dirty="0">
                <a:latin typeface="Times New Roman" charset="0"/>
              </a:rPr>
              <a:t>… </a:t>
            </a:r>
            <a:r>
              <a:rPr lang="en-US" sz="1800" dirty="0">
                <a:sym typeface="Symbol"/>
              </a:rPr>
              <a:t></a:t>
            </a:r>
            <a:r>
              <a:rPr lang="en-US" sz="1800" dirty="0"/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 err="1">
                <a:latin typeface="Times New Roman" charset="0"/>
                <a:sym typeface="Symbol" charset="0"/>
              </a:rPr>
              <a:t>x</a:t>
            </a:r>
            <a:r>
              <a:rPr lang="en-US" sz="1800" i="1" baseline="-25000" dirty="0" err="1">
                <a:latin typeface="Times New Roman" charset="0"/>
                <a:sym typeface="Symbol" charset="0"/>
              </a:rPr>
              <a:t>n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461963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   </a:t>
            </a:r>
            <a:r>
              <a:rPr lang="en-US" sz="1800" baseline="-25000" dirty="0">
                <a:latin typeface="Times New Roman" charset="0"/>
                <a:cs typeface="Times New Roman" charset="0"/>
              </a:rPr>
              <a:t>  </a:t>
            </a:r>
            <a:r>
              <a:rPr lang="en-US" sz="1800" dirty="0">
                <a:latin typeface="Times New Roman" charset="0"/>
                <a:cs typeface="Times New Roman" charset="0"/>
              </a:rPr>
              <a:t>10.   </a:t>
            </a:r>
            <a:r>
              <a:rPr lang="en-US" sz="1800" i="1" dirty="0">
                <a:latin typeface="Times New Roman" charset="0"/>
                <a:cs typeface="Times New Roman" charset="0"/>
              </a:rPr>
              <a:t>f</a:t>
            </a:r>
            <a:r>
              <a:rPr lang="en-US" sz="1800" dirty="0">
                <a:latin typeface="Times New Roman" charset="0"/>
                <a:cs typeface="Times New Roman" charset="0"/>
              </a:rPr>
              <a:t> = </a:t>
            </a:r>
            <a:r>
              <a:rPr lang="en-US" sz="1800" dirty="0">
                <a:latin typeface="Times New Roman" charset="0"/>
                <a:sym typeface="Symbol" charset="0"/>
              </a:rPr>
              <a:t></a:t>
            </a:r>
            <a:r>
              <a:rPr lang="en-US" sz="1800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dirty="0">
                <a:latin typeface="Times New Roman" charset="0"/>
                <a:sym typeface="Symbol" charset="0"/>
              </a:rPr>
              <a:t>[</a:t>
            </a:r>
            <a:r>
              <a:rPr lang="en-US" sz="1800" i="1" dirty="0" err="1">
                <a:latin typeface="Times New Roman" charset="0"/>
                <a:sym typeface="Symbol" charset="0"/>
              </a:rPr>
              <a:t>x:g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)] 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 </a:t>
            </a:r>
            <a:r>
              <a:rPr lang="en-US" sz="1800" dirty="0">
                <a:sym typeface="Symbol"/>
              </a:rPr>
              <a:t></a:t>
            </a:r>
            <a:r>
              <a:rPr lang="en-US" sz="1800" dirty="0"/>
              <a:t> </a:t>
            </a:r>
            <a:r>
              <a:rPr lang="en-US" sz="1800" dirty="0">
                <a:latin typeface="Times New Roman" charset="0"/>
              </a:rPr>
              <a:t>… </a:t>
            </a:r>
            <a:r>
              <a:rPr lang="en-US" sz="1800" dirty="0">
                <a:sym typeface="Symbol"/>
              </a:rPr>
              <a:t></a:t>
            </a:r>
            <a:r>
              <a:rPr lang="en-US" sz="1800" dirty="0"/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 err="1">
                <a:latin typeface="Times New Roman" charset="0"/>
                <a:sym typeface="Symbol" charset="0"/>
              </a:rPr>
              <a:t>x</a:t>
            </a:r>
            <a:r>
              <a:rPr lang="en-US" sz="1800" i="1" baseline="-25000" dirty="0" err="1">
                <a:latin typeface="Times New Roman" charset="0"/>
                <a:sym typeface="Symbol" charset="0"/>
              </a:rPr>
              <a:t>n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endParaRPr lang="en-US" sz="1800" baseline="30000" dirty="0">
              <a:latin typeface="Times New Roman" charset="0"/>
            </a:endParaRPr>
          </a:p>
          <a:p>
            <a:pPr marL="401638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simplify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and return it</a:t>
            </a:r>
            <a:endParaRPr lang="en-US" sz="1800" dirty="0">
              <a:latin typeface="Times New Roman" charset="0"/>
              <a:cs typeface="Times New Roman" charset="0"/>
            </a:endParaRPr>
          </a:p>
        </p:txBody>
      </p:sp>
      <p:sp>
        <p:nvSpPr>
          <p:cNvPr id="12" name="Rounded Rectangle 4"/>
          <p:cNvSpPr>
            <a:spLocks noChangeArrowheads="1"/>
          </p:cNvSpPr>
          <p:nvPr/>
        </p:nvSpPr>
        <p:spPr bwMode="auto">
          <a:xfrm>
            <a:off x="972293" y="3593132"/>
            <a:ext cx="7040777" cy="308889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7909562" y="5207111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a</a:t>
            </a: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8366762" y="5207111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b</a:t>
            </a: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7695623" y="5604097"/>
            <a:ext cx="1358900" cy="63500"/>
          </a:xfrm>
          <a:prstGeom prst="rect">
            <a:avLst/>
          </a:prstGeom>
          <a:solidFill>
            <a:srgbClr val="AD6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4" name="Rectangle 50"/>
          <p:cNvSpPr>
            <a:spLocks noChangeArrowheads="1"/>
          </p:cNvSpPr>
          <p:nvPr/>
        </p:nvSpPr>
        <p:spPr bwMode="auto">
          <a:xfrm>
            <a:off x="8366762" y="4800711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3813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8900" y="582376"/>
            <a:ext cx="8839200" cy="449810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Procedure</a:t>
            </a:r>
            <a:r>
              <a:rPr lang="en-US" sz="1800" b="1" dirty="0">
                <a:latin typeface="Times New Roman" charset="0"/>
              </a:rPr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 err="1">
                <a:latin typeface="Times New Roman" charset="0"/>
              </a:rPr>
              <a:t>f,s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401638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Case</a:t>
            </a:r>
            <a:r>
              <a:rPr lang="en-US" sz="1800" dirty="0">
                <a:latin typeface="Calibri"/>
              </a:rPr>
              <a:t>: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1.   </a:t>
            </a:r>
            <a:r>
              <a:rPr lang="en-US" sz="1800" i="1" dirty="0">
                <a:latin typeface="Times New Roman" charset="0"/>
              </a:rPr>
              <a:t>f </a:t>
            </a:r>
            <a:r>
              <a:rPr lang="en-US" sz="1800" dirty="0">
                <a:latin typeface="Times New Roman" charset="0"/>
              </a:rPr>
              <a:t>contains no temporal ops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  <a:cs typeface="Calibri"/>
                <a:sym typeface="Symbol" charset="0"/>
              </a:rPr>
              <a:t>true</a:t>
            </a:r>
            <a:r>
              <a:rPr lang="en-US" sz="1800" dirty="0">
                <a:latin typeface="Times New Roman" charset="0"/>
                <a:sym typeface="Symbol" charset="0"/>
              </a:rPr>
              <a:t> if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 ⊨ </a:t>
            </a:r>
            <a:r>
              <a:rPr lang="en-US" sz="1800" i="1" dirty="0">
                <a:latin typeface="Times New Roman" charset="0"/>
              </a:rPr>
              <a:t>f</a:t>
            </a:r>
            <a:r>
              <a:rPr lang="en-US" sz="1800" dirty="0">
                <a:sym typeface="Symbol"/>
              </a:rPr>
              <a:t>,  </a:t>
            </a:r>
            <a:r>
              <a:rPr lang="en-US" sz="1800" dirty="0">
                <a:latin typeface="Calibri"/>
                <a:cs typeface="Calibri"/>
                <a:sym typeface="Symbol"/>
              </a:rPr>
              <a:t>false </a:t>
            </a:r>
            <a:r>
              <a:rPr lang="en-US" sz="1800" dirty="0">
                <a:sym typeface="Symbol"/>
              </a:rPr>
              <a:t>otherwise</a:t>
            </a:r>
            <a:endParaRPr lang="en-US" sz="1800" dirty="0">
              <a:latin typeface="Calibri"/>
            </a:endParaRP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2.   </a:t>
            </a:r>
            <a:r>
              <a:rPr lang="en-US" sz="1800" i="1" dirty="0">
                <a:latin typeface="Times New Roman" charset="0"/>
              </a:rPr>
              <a:t>f =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3.   </a:t>
            </a:r>
            <a:r>
              <a:rPr lang="en-US" sz="1800" i="1" dirty="0">
                <a:latin typeface="Times New Roman" charset="0"/>
              </a:rPr>
              <a:t>f =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4.   </a:t>
            </a:r>
            <a:r>
              <a:rPr lang="en-US" sz="1800" i="1" dirty="0">
                <a:latin typeface="Times New Roman" charset="0"/>
              </a:rPr>
              <a:t>f =</a:t>
            </a:r>
            <a:r>
              <a:rPr lang="en-US" sz="1800" dirty="0">
                <a:sym typeface="Symbol"/>
              </a:rPr>
              <a:t>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sym typeface="Symbol"/>
              </a:rPr>
              <a:t>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5.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sym typeface="Wingdings" charset="0"/>
              </a:rPr>
              <a:t>X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endParaRPr lang="en-US" sz="1800" dirty="0">
              <a:latin typeface="Times New Roman" charset="0"/>
            </a:endParaRP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6.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F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7.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sym typeface="Wingdings" charset="0"/>
              </a:rPr>
              <a:t>G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8.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i="1" dirty="0">
                <a:latin typeface="Times New Roman" charset="0"/>
                <a:ea typeface="ＭＳ Ｐゴシック" charset="0"/>
                <a:sym typeface="Wingdings 2" charset="0"/>
              </a:rPr>
              <a:t>f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 2" charset="0"/>
              </a:rPr>
              <a:t>1</a:t>
            </a:r>
            <a:r>
              <a:rPr lang="en-US" sz="1800" dirty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sz="1800" dirty="0">
                <a:latin typeface="Times New Roman" charset="0"/>
                <a:ea typeface="ＭＳ Ｐゴシック" charset="0"/>
                <a:sym typeface="Symbol" charset="0"/>
              </a:rPr>
              <a:t>U </a:t>
            </a:r>
            <a:r>
              <a:rPr lang="en-US" sz="18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Symbol" charset="0"/>
              </a:rPr>
              <a:t>2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9.   </a:t>
            </a:r>
            <a:r>
              <a:rPr lang="en-US" sz="1800" i="1" dirty="0">
                <a:latin typeface="Times New Roman" charset="0"/>
                <a:cs typeface="Times New Roman" charset="0"/>
              </a:rPr>
              <a:t>f</a:t>
            </a:r>
            <a:r>
              <a:rPr lang="en-US" sz="1800" dirty="0">
                <a:latin typeface="Times New Roman" charset="0"/>
                <a:cs typeface="Times New Roman" charset="0"/>
              </a:rPr>
              <a:t> = </a:t>
            </a:r>
            <a:r>
              <a:rPr lang="en-US" sz="1800" dirty="0">
                <a:latin typeface="Times New Roman" charset="0"/>
                <a:sym typeface="Symbol" charset="0"/>
              </a:rPr>
              <a:t>[</a:t>
            </a:r>
            <a:r>
              <a:rPr lang="en-US" sz="1800" i="1" dirty="0" err="1">
                <a:latin typeface="Times New Roman" charset="0"/>
                <a:sym typeface="Symbol" charset="0"/>
              </a:rPr>
              <a:t>x:g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)] 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 </a:t>
            </a:r>
            <a:r>
              <a:rPr lang="en-US" sz="1800" dirty="0">
                <a:sym typeface="Symbol"/>
              </a:rPr>
              <a:t></a:t>
            </a:r>
            <a:r>
              <a:rPr lang="en-US" sz="1800" dirty="0"/>
              <a:t> </a:t>
            </a:r>
            <a:r>
              <a:rPr lang="en-US" sz="1800" dirty="0">
                <a:latin typeface="Times New Roman" charset="0"/>
              </a:rPr>
              <a:t>… </a:t>
            </a:r>
            <a:r>
              <a:rPr lang="en-US" sz="1800" dirty="0">
                <a:sym typeface="Symbol"/>
              </a:rPr>
              <a:t></a:t>
            </a:r>
            <a:r>
              <a:rPr lang="en-US" sz="1800" dirty="0"/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 err="1">
                <a:latin typeface="Times New Roman" charset="0"/>
                <a:sym typeface="Symbol" charset="0"/>
              </a:rPr>
              <a:t>x</a:t>
            </a:r>
            <a:r>
              <a:rPr lang="en-US" sz="1800" i="1" baseline="-25000" dirty="0" err="1">
                <a:latin typeface="Times New Roman" charset="0"/>
                <a:sym typeface="Symbol" charset="0"/>
              </a:rPr>
              <a:t>n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461963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   </a:t>
            </a:r>
            <a:r>
              <a:rPr lang="en-US" sz="1800" baseline="-25000" dirty="0">
                <a:latin typeface="Times New Roman" charset="0"/>
                <a:cs typeface="Times New Roman" charset="0"/>
              </a:rPr>
              <a:t>  </a:t>
            </a:r>
            <a:r>
              <a:rPr lang="en-US" sz="1800" dirty="0">
                <a:latin typeface="Times New Roman" charset="0"/>
                <a:cs typeface="Times New Roman" charset="0"/>
              </a:rPr>
              <a:t>10.   </a:t>
            </a:r>
            <a:r>
              <a:rPr lang="en-US" sz="1800" i="1" dirty="0">
                <a:latin typeface="Times New Roman" charset="0"/>
                <a:cs typeface="Times New Roman" charset="0"/>
              </a:rPr>
              <a:t>f</a:t>
            </a:r>
            <a:r>
              <a:rPr lang="en-US" sz="1800" dirty="0">
                <a:latin typeface="Times New Roman" charset="0"/>
                <a:cs typeface="Times New Roman" charset="0"/>
              </a:rPr>
              <a:t> = </a:t>
            </a:r>
            <a:r>
              <a:rPr lang="en-US" sz="1800" dirty="0">
                <a:latin typeface="Times New Roman" charset="0"/>
                <a:sym typeface="Symbol" charset="0"/>
              </a:rPr>
              <a:t></a:t>
            </a:r>
            <a:r>
              <a:rPr lang="en-US" sz="1800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dirty="0">
                <a:latin typeface="Times New Roman" charset="0"/>
                <a:sym typeface="Symbol" charset="0"/>
              </a:rPr>
              <a:t>[</a:t>
            </a:r>
            <a:r>
              <a:rPr lang="en-US" sz="1800" i="1" dirty="0" err="1">
                <a:latin typeface="Times New Roman" charset="0"/>
                <a:sym typeface="Symbol" charset="0"/>
              </a:rPr>
              <a:t>x:g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)] 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 </a:t>
            </a:r>
            <a:r>
              <a:rPr lang="en-US" sz="1800" dirty="0">
                <a:sym typeface="Symbol"/>
              </a:rPr>
              <a:t></a:t>
            </a:r>
            <a:r>
              <a:rPr lang="en-US" sz="1800" dirty="0"/>
              <a:t> </a:t>
            </a:r>
            <a:r>
              <a:rPr lang="en-US" sz="1800" dirty="0">
                <a:latin typeface="Times New Roman" charset="0"/>
              </a:rPr>
              <a:t>… </a:t>
            </a:r>
            <a:r>
              <a:rPr lang="en-US" sz="1800" dirty="0">
                <a:sym typeface="Symbol"/>
              </a:rPr>
              <a:t></a:t>
            </a:r>
            <a:r>
              <a:rPr lang="en-US" sz="1800" dirty="0"/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 err="1">
                <a:latin typeface="Times New Roman" charset="0"/>
                <a:sym typeface="Symbol" charset="0"/>
              </a:rPr>
              <a:t>x</a:t>
            </a:r>
            <a:r>
              <a:rPr lang="en-US" sz="1800" i="1" baseline="-25000" dirty="0" err="1">
                <a:latin typeface="Times New Roman" charset="0"/>
                <a:sym typeface="Symbol" charset="0"/>
              </a:rPr>
              <a:t>n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endParaRPr lang="en-US" sz="1800" baseline="30000" dirty="0">
              <a:latin typeface="Times New Roman" charset="0"/>
            </a:endParaRPr>
          </a:p>
          <a:p>
            <a:pPr marL="401638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simplify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and return it</a:t>
            </a:r>
            <a:endParaRPr lang="en-US" sz="1800" dirty="0">
              <a:latin typeface="Times New Roman" charset="0"/>
              <a:cs typeface="Times New Roman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84741" y="146436"/>
            <a:ext cx="2603046" cy="58850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Progressing </a:t>
            </a:r>
            <a:r>
              <a:rPr lang="en-US" dirty="0">
                <a:latin typeface="Times New Roman" charset="0"/>
                <a:sym typeface="Symbol" charset="0"/>
              </a:rPr>
              <a:t>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733491" y="4981804"/>
            <a:ext cx="7991763" cy="1637673"/>
          </a:xfrm>
          <a:solidFill>
            <a:srgbClr val="CCFFCC"/>
          </a:solidFill>
          <a:ln>
            <a:solidFill>
              <a:srgbClr val="FFFFFF"/>
            </a:solidFill>
          </a:ln>
        </p:spPr>
        <p:txBody>
          <a:bodyPr/>
          <a:lstStyle/>
          <a:p>
            <a:pPr eaLnBrk="1" hangingPunct="1"/>
            <a:r>
              <a:rPr lang="en-US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=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[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: </a:t>
            </a:r>
            <a:r>
              <a:rPr lang="en-US" dirty="0" smtClean="0">
                <a:latin typeface="Calibri"/>
                <a:ea typeface="ＭＳ Ｐゴシック" charset="0"/>
                <a:sym typeface="Symbol" charset="0"/>
              </a:rPr>
              <a:t>clear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</a:t>
            </a:r>
            <a:r>
              <a:rPr lang="en-US" dirty="0" smtClean="0">
                <a:latin typeface="Calibri"/>
                <a:ea typeface="ＭＳ Ｐゴシック" charset="0"/>
              </a:rPr>
              <a:t>=</a:t>
            </a:r>
            <a:r>
              <a:rPr lang="en-US" dirty="0">
                <a:latin typeface="Calibri"/>
                <a:ea typeface="ＭＳ Ｐゴシック" charset="0"/>
              </a:rPr>
              <a:t>T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]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sym typeface="Wingdings" charset="0"/>
              </a:rPr>
              <a:t>X </a:t>
            </a:r>
            <a:r>
              <a:rPr lang="en-US" dirty="0" err="1">
                <a:latin typeface="Calibri"/>
                <a:ea typeface="ＭＳ Ｐゴシック" charset="0"/>
                <a:sym typeface="Symbol" charset="0"/>
              </a:rPr>
              <a:t>loc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)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=</a:t>
            </a:r>
            <a:r>
              <a:rPr lang="en-US" dirty="0" smtClean="0">
                <a:latin typeface="Calibri"/>
                <a:ea typeface="ＭＳ Ｐゴシック" charset="0"/>
                <a:sym typeface="Symbol" charset="0"/>
              </a:rPr>
              <a:t>table</a:t>
            </a:r>
          </a:p>
          <a:p>
            <a:pPr lvl="1"/>
            <a:r>
              <a:rPr lang="en-US" dirty="0" smtClean="0">
                <a:latin typeface="Times New Roman"/>
                <a:ea typeface="ＭＳ Ｐゴシック" charset="0"/>
                <a:cs typeface="Times New Roman"/>
                <a:sym typeface="Symbol" charset="0"/>
              </a:rPr>
              <a:t>every currently-clear block must be on the table in the next state</a:t>
            </a:r>
            <a:endParaRPr lang="en-US" dirty="0" smtClean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/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i="1" baseline="30000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b="1" i="1" baseline="30000" dirty="0">
                <a:latin typeface="Times New Roman" charset="0"/>
                <a:ea typeface="ＭＳ Ｐゴシック" charset="0"/>
                <a:sym typeface="Symbol" charset="0"/>
              </a:rPr>
              <a:t>+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= </a:t>
            </a:r>
            <a:r>
              <a:rPr lang="en-US" dirty="0" smtClean="0">
                <a:latin typeface="Calibri" charset="0"/>
                <a:ea typeface="ＭＳ Ｐゴシック" charset="0"/>
              </a:rPr>
              <a:t>Progress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dirty="0" smtClean="0">
                <a:latin typeface="Times New Roman" charset="0"/>
                <a:ea typeface="ＭＳ Ｐゴシック" charset="0"/>
                <a:sym typeface="Wingdings" charset="0"/>
              </a:rPr>
              <a:t>X </a:t>
            </a:r>
            <a:r>
              <a:rPr lang="en-US" dirty="0" err="1" smtClean="0">
                <a:latin typeface="Calibri"/>
                <a:ea typeface="ＭＳ Ｐゴシック" charset="0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</a:rPr>
              <a:t>(a)=table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, </a:t>
            </a:r>
            <a:r>
              <a:rPr lang="en-US" i="1" dirty="0">
                <a:latin typeface="Times New Roman" charset="0"/>
                <a:ea typeface="ＭＳ Ｐゴシック" charset="0"/>
              </a:rPr>
              <a:t>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) </a:t>
            </a:r>
            <a:r>
              <a:rPr lang="en-US" dirty="0" smtClean="0">
                <a:sym typeface="Symbol"/>
              </a:rPr>
              <a:t>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</a:rPr>
              <a:t>Progress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dirty="0" smtClean="0">
                <a:latin typeface="Times New Roman" charset="0"/>
                <a:ea typeface="ＭＳ Ｐゴシック" charset="0"/>
                <a:sym typeface="Wingdings" charset="0"/>
              </a:rPr>
              <a:t>X </a:t>
            </a:r>
            <a:r>
              <a:rPr lang="en-US" dirty="0" err="1" smtClean="0">
                <a:latin typeface="Calibri"/>
                <a:ea typeface="ＭＳ Ｐゴシック" charset="0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</a:rPr>
              <a:t>(c)=table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, </a:t>
            </a:r>
            <a:r>
              <a:rPr lang="en-US" i="1" dirty="0">
                <a:latin typeface="Times New Roman" charset="0"/>
                <a:ea typeface="ＭＳ Ｐゴシック" charset="0"/>
              </a:rPr>
              <a:t>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)</a:t>
            </a:r>
          </a:p>
          <a:p>
            <a:pPr marL="401638" lvl="1" indent="0" eaLnBrk="1" hangingPunct="1">
              <a:buNone/>
            </a:pPr>
            <a:r>
              <a:rPr lang="en-US" dirty="0" smtClean="0">
                <a:latin typeface="Times New Roman" charset="0"/>
                <a:ea typeface="ＭＳ Ｐゴシック" charset="0"/>
              </a:rPr>
              <a:t>  </a:t>
            </a:r>
            <a:r>
              <a:rPr lang="en-US" baseline="-25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=              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(a)=table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           </a:t>
            </a:r>
            <a:r>
              <a:rPr lang="en-US" dirty="0">
                <a:sym typeface="Symbol"/>
              </a:rPr>
              <a:t>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(c)=table</a:t>
            </a:r>
            <a:endParaRPr lang="en-US" i="1" baseline="30000" dirty="0">
              <a:latin typeface="Calibri"/>
              <a:ea typeface="ＭＳ Ｐゴシック" charset="0"/>
              <a:sym typeface="Symbol" charset="0"/>
            </a:endParaRPr>
          </a:p>
        </p:txBody>
      </p:sp>
      <p:sp>
        <p:nvSpPr>
          <p:cNvPr id="9" name="Rounded Rectangle 4"/>
          <p:cNvSpPr>
            <a:spLocks noChangeArrowheads="1"/>
          </p:cNvSpPr>
          <p:nvPr/>
        </p:nvSpPr>
        <p:spPr bwMode="auto">
          <a:xfrm>
            <a:off x="972293" y="3912892"/>
            <a:ext cx="7672466" cy="308889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82828" y="2398348"/>
            <a:ext cx="2023239" cy="64633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Times New Roman" charset="0"/>
                <a:cs typeface="Times New Roman" charset="0"/>
                <a:sym typeface="Symbol" charset="0"/>
              </a:rPr>
              <a:t>x</a:t>
            </a:r>
            <a:r>
              <a:rPr lang="en-US" i="1" baseline="-25000" dirty="0" smtClean="0">
                <a:latin typeface="Times New Roman" charset="0"/>
                <a:cs typeface="Times New Roman" charset="0"/>
                <a:sym typeface="Symbol" charset="0"/>
              </a:rPr>
              <a:t>i</a:t>
            </a:r>
            <a:r>
              <a:rPr lang="en-US" dirty="0" smtClean="0">
                <a:latin typeface="Times New Roman" charset="0"/>
                <a:cs typeface="Times New Roman" charset="0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 charset="0"/>
                <a:sym typeface="Symbol" charset="0"/>
              </a:rPr>
              <a:t>is the </a:t>
            </a:r>
            <a:r>
              <a:rPr lang="en-US" i="1" dirty="0" err="1">
                <a:latin typeface="Times New Roman" charset="0"/>
                <a:cs typeface="Times New Roman" charset="0"/>
                <a:sym typeface="Symbol" charset="0"/>
              </a:rPr>
              <a:t>i</a:t>
            </a:r>
            <a:r>
              <a:rPr lang="en-US" dirty="0" err="1">
                <a:latin typeface="Times New Roman" charset="0"/>
                <a:cs typeface="Times New Roman" charset="0"/>
                <a:sym typeface="Symbol" charset="0"/>
              </a:rPr>
              <a:t>’th</a:t>
            </a:r>
            <a:r>
              <a:rPr lang="en-US" dirty="0">
                <a:latin typeface="Times New Roman" charset="0"/>
                <a:cs typeface="Times New Roman" charset="0"/>
                <a:sym typeface="Symbol" charset="0"/>
              </a:rPr>
              <a:t> element of</a:t>
            </a:r>
            <a:r>
              <a:rPr lang="en-US" i="1" dirty="0">
                <a:latin typeface="Times New Roman" charset="0"/>
                <a:cs typeface="Times New Roman" charset="0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 charset="0"/>
              </a:rPr>
              <a:t>{</a:t>
            </a:r>
            <a:r>
              <a:rPr lang="en-US" i="1" dirty="0">
                <a:latin typeface="Times New Roman" charset="0"/>
                <a:cs typeface="Times New Roman" charset="0"/>
              </a:rPr>
              <a:t>x </a:t>
            </a:r>
            <a:r>
              <a:rPr lang="en-US" dirty="0">
                <a:latin typeface="Times New Roman" charset="0"/>
                <a:cs typeface="Times New Roman" charset="0"/>
              </a:rPr>
              <a:t>| </a:t>
            </a:r>
            <a:r>
              <a:rPr lang="en-US" i="1" dirty="0">
                <a:latin typeface="Times New Roman" charset="0"/>
                <a:cs typeface="Times New Roman" charset="0"/>
              </a:rPr>
              <a:t>s </a:t>
            </a:r>
            <a:r>
              <a:rPr lang="en-US" dirty="0">
                <a:latin typeface="Times New Roman" charset="0"/>
                <a:cs typeface="Times New Roman" charset="0"/>
              </a:rPr>
              <a:t>⊨ </a:t>
            </a:r>
            <a:r>
              <a:rPr lang="en-US" i="1" dirty="0">
                <a:latin typeface="Times New Roman" charset="0"/>
                <a:cs typeface="Times New Roman" charset="0"/>
                <a:sym typeface="Symbol" charset="0"/>
              </a:rPr>
              <a:t>g</a:t>
            </a:r>
            <a:r>
              <a:rPr lang="en-US" dirty="0">
                <a:latin typeface="Times New Roman" charset="0"/>
                <a:cs typeface="Times New Roman" charset="0"/>
              </a:rPr>
              <a:t>(</a:t>
            </a:r>
            <a:r>
              <a:rPr lang="en-US" i="1" dirty="0">
                <a:latin typeface="Times New Roman" charset="0"/>
                <a:cs typeface="Times New Roman" charset="0"/>
              </a:rPr>
              <a:t>x</a:t>
            </a:r>
            <a:r>
              <a:rPr lang="en-US" dirty="0">
                <a:latin typeface="Times New Roman" charset="0"/>
                <a:cs typeface="Times New Roman" charset="0"/>
              </a:rPr>
              <a:t>)</a:t>
            </a:r>
            <a:r>
              <a:rPr lang="en-US" dirty="0" smtClean="0">
                <a:latin typeface="Times New Roman" charset="0"/>
                <a:cs typeface="Times New Roman" charset="0"/>
              </a:rPr>
              <a:t>}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 bwMode="auto">
          <a:xfrm flipH="1">
            <a:off x="5815724" y="3044679"/>
            <a:ext cx="1878724" cy="94049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11" idx="2"/>
          </p:cNvCxnSpPr>
          <p:nvPr/>
        </p:nvCxnSpPr>
        <p:spPr bwMode="auto">
          <a:xfrm>
            <a:off x="7694448" y="3044679"/>
            <a:ext cx="451068" cy="9755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7909562" y="5842290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a</a:t>
            </a:r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8366762" y="5842290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b</a:t>
            </a:r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7695623" y="6239276"/>
            <a:ext cx="1358900" cy="63500"/>
          </a:xfrm>
          <a:prstGeom prst="rect">
            <a:avLst/>
          </a:prstGeom>
          <a:solidFill>
            <a:srgbClr val="AD6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2" name="Rectangle 50"/>
          <p:cNvSpPr>
            <a:spLocks noChangeArrowheads="1"/>
          </p:cNvSpPr>
          <p:nvPr/>
        </p:nvSpPr>
        <p:spPr bwMode="auto">
          <a:xfrm>
            <a:off x="8366762" y="5435890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141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8900" y="582376"/>
            <a:ext cx="8839200" cy="449810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Procedure</a:t>
            </a:r>
            <a:r>
              <a:rPr lang="en-US" sz="1800" b="1" dirty="0">
                <a:latin typeface="Times New Roman" charset="0"/>
              </a:rPr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 err="1">
                <a:latin typeface="Times New Roman" charset="0"/>
              </a:rPr>
              <a:t>f,s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401638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Case</a:t>
            </a:r>
            <a:r>
              <a:rPr lang="en-US" sz="1800" dirty="0">
                <a:latin typeface="Calibri"/>
              </a:rPr>
              <a:t>: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1.   </a:t>
            </a:r>
            <a:r>
              <a:rPr lang="en-US" sz="1800" i="1" dirty="0">
                <a:latin typeface="Times New Roman" charset="0"/>
              </a:rPr>
              <a:t>f </a:t>
            </a:r>
            <a:r>
              <a:rPr lang="en-US" sz="1800" dirty="0">
                <a:latin typeface="Times New Roman" charset="0"/>
              </a:rPr>
              <a:t>contains no temporal ops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  <a:cs typeface="Calibri"/>
                <a:sym typeface="Symbol" charset="0"/>
              </a:rPr>
              <a:t>true</a:t>
            </a:r>
            <a:r>
              <a:rPr lang="en-US" sz="1800" dirty="0">
                <a:latin typeface="Times New Roman" charset="0"/>
                <a:sym typeface="Symbol" charset="0"/>
              </a:rPr>
              <a:t> if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 ⊨ </a:t>
            </a:r>
            <a:r>
              <a:rPr lang="en-US" sz="1800" i="1" dirty="0">
                <a:latin typeface="Times New Roman" charset="0"/>
              </a:rPr>
              <a:t>f</a:t>
            </a:r>
            <a:r>
              <a:rPr lang="en-US" sz="1800" dirty="0">
                <a:sym typeface="Symbol"/>
              </a:rPr>
              <a:t>,  </a:t>
            </a:r>
            <a:r>
              <a:rPr lang="en-US" sz="1800" dirty="0">
                <a:latin typeface="Calibri"/>
                <a:cs typeface="Calibri"/>
                <a:sym typeface="Symbol"/>
              </a:rPr>
              <a:t>false </a:t>
            </a:r>
            <a:r>
              <a:rPr lang="en-US" sz="1800" dirty="0">
                <a:sym typeface="Symbol"/>
              </a:rPr>
              <a:t>otherwise</a:t>
            </a:r>
            <a:endParaRPr lang="en-US" sz="1800" dirty="0">
              <a:latin typeface="Calibri"/>
            </a:endParaRP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2.   </a:t>
            </a:r>
            <a:r>
              <a:rPr lang="en-US" sz="1800" i="1" dirty="0">
                <a:latin typeface="Times New Roman" charset="0"/>
              </a:rPr>
              <a:t>f =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3.   </a:t>
            </a:r>
            <a:r>
              <a:rPr lang="en-US" sz="1800" i="1" dirty="0">
                <a:latin typeface="Times New Roman" charset="0"/>
              </a:rPr>
              <a:t>f =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</a:rPr>
              <a:t>4.   </a:t>
            </a:r>
            <a:r>
              <a:rPr lang="en-US" sz="1800" i="1" dirty="0">
                <a:latin typeface="Times New Roman" charset="0"/>
              </a:rPr>
              <a:t>f =</a:t>
            </a:r>
            <a:r>
              <a:rPr lang="en-US" sz="1800" dirty="0">
                <a:sym typeface="Symbol"/>
              </a:rPr>
              <a:t>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sym typeface="Symbol"/>
              </a:rPr>
              <a:t>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5.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sym typeface="Wingdings" charset="0"/>
              </a:rPr>
              <a:t>X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endParaRPr lang="en-US" sz="1800" dirty="0">
              <a:latin typeface="Times New Roman" charset="0"/>
            </a:endParaRP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6.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F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7.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dirty="0">
                <a:latin typeface="Times New Roman" charset="0"/>
                <a:ea typeface="ＭＳ Ｐゴシック" charset="0"/>
                <a:sym typeface="Wingdings" charset="0"/>
              </a:rPr>
              <a:t>G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ea typeface="ＭＳ Ｐゴシック" charset="0"/>
              </a:rPr>
              <a:t>8.   </a:t>
            </a:r>
            <a:r>
              <a:rPr lang="en-US" sz="18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1800" dirty="0">
                <a:latin typeface="Times New Roman" charset="0"/>
                <a:ea typeface="ＭＳ Ｐゴシック" charset="0"/>
              </a:rPr>
              <a:t> = </a:t>
            </a:r>
            <a:r>
              <a:rPr lang="en-US" sz="1800" i="1" dirty="0">
                <a:latin typeface="Times New Roman" charset="0"/>
                <a:ea typeface="ＭＳ Ｐゴシック" charset="0"/>
                <a:sym typeface="Wingdings 2" charset="0"/>
              </a:rPr>
              <a:t>f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 2" charset="0"/>
              </a:rPr>
              <a:t>1</a:t>
            </a:r>
            <a:r>
              <a:rPr lang="en-US" sz="1800" dirty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sz="1800" dirty="0">
                <a:latin typeface="Times New Roman" charset="0"/>
                <a:ea typeface="ＭＳ Ｐゴシック" charset="0"/>
                <a:sym typeface="Symbol" charset="0"/>
              </a:rPr>
              <a:t>U </a:t>
            </a:r>
            <a:r>
              <a:rPr lang="en-US" sz="18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Symbol" charset="0"/>
              </a:rPr>
              <a:t>2</a:t>
            </a:r>
            <a:r>
              <a:rPr lang="en-US" sz="1800" baseline="-25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1800" dirty="0">
                <a:latin typeface="Times New Roman" charset="0"/>
                <a:sym typeface="Symbol" charset="0"/>
              </a:rPr>
              <a:t>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2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 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r>
              <a:rPr lang="en-US" sz="1800" dirty="0"/>
              <a:t> </a:t>
            </a:r>
            <a:r>
              <a:rPr lang="en-US" sz="1800" dirty="0">
                <a:sym typeface="Symbol"/>
              </a:rPr>
              <a:t>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</a:p>
          <a:p>
            <a:pPr marL="850900" lvl="2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9.   </a:t>
            </a:r>
            <a:r>
              <a:rPr lang="en-US" sz="1800" i="1" dirty="0">
                <a:latin typeface="Times New Roman" charset="0"/>
                <a:cs typeface="Times New Roman" charset="0"/>
              </a:rPr>
              <a:t>f</a:t>
            </a:r>
            <a:r>
              <a:rPr lang="en-US" sz="1800" dirty="0">
                <a:latin typeface="Times New Roman" charset="0"/>
                <a:cs typeface="Times New Roman" charset="0"/>
              </a:rPr>
              <a:t> = </a:t>
            </a:r>
            <a:r>
              <a:rPr lang="en-US" sz="1800" dirty="0">
                <a:latin typeface="Times New Roman" charset="0"/>
                <a:sym typeface="Symbol" charset="0"/>
              </a:rPr>
              <a:t>[</a:t>
            </a:r>
            <a:r>
              <a:rPr lang="en-US" sz="1800" i="1" dirty="0" err="1">
                <a:latin typeface="Times New Roman" charset="0"/>
                <a:sym typeface="Symbol" charset="0"/>
              </a:rPr>
              <a:t>x:g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)] 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 </a:t>
            </a:r>
            <a:r>
              <a:rPr lang="en-US" sz="1800" dirty="0">
                <a:sym typeface="Symbol"/>
              </a:rPr>
              <a:t></a:t>
            </a:r>
            <a:r>
              <a:rPr lang="en-US" sz="1800" dirty="0"/>
              <a:t> </a:t>
            </a:r>
            <a:r>
              <a:rPr lang="en-US" sz="1800" dirty="0">
                <a:latin typeface="Times New Roman" charset="0"/>
              </a:rPr>
              <a:t>… </a:t>
            </a:r>
            <a:r>
              <a:rPr lang="en-US" sz="1800" dirty="0">
                <a:sym typeface="Symbol"/>
              </a:rPr>
              <a:t></a:t>
            </a:r>
            <a:r>
              <a:rPr lang="en-US" sz="1800" dirty="0"/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 err="1">
                <a:latin typeface="Times New Roman" charset="0"/>
                <a:sym typeface="Symbol" charset="0"/>
              </a:rPr>
              <a:t>x</a:t>
            </a:r>
            <a:r>
              <a:rPr lang="en-US" sz="1800" i="1" baseline="-25000" dirty="0" err="1">
                <a:latin typeface="Times New Roman" charset="0"/>
                <a:sym typeface="Symbol" charset="0"/>
              </a:rPr>
              <a:t>n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461963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   </a:t>
            </a:r>
            <a:r>
              <a:rPr lang="en-US" sz="1800" baseline="-25000" dirty="0">
                <a:latin typeface="Times New Roman" charset="0"/>
                <a:cs typeface="Times New Roman" charset="0"/>
              </a:rPr>
              <a:t>  </a:t>
            </a:r>
            <a:r>
              <a:rPr lang="en-US" sz="1800" dirty="0">
                <a:latin typeface="Times New Roman" charset="0"/>
                <a:cs typeface="Times New Roman" charset="0"/>
              </a:rPr>
              <a:t>10.   </a:t>
            </a:r>
            <a:r>
              <a:rPr lang="en-US" sz="1800" i="1" dirty="0">
                <a:latin typeface="Times New Roman" charset="0"/>
                <a:cs typeface="Times New Roman" charset="0"/>
              </a:rPr>
              <a:t>f</a:t>
            </a:r>
            <a:r>
              <a:rPr lang="en-US" sz="1800" dirty="0">
                <a:latin typeface="Times New Roman" charset="0"/>
                <a:cs typeface="Times New Roman" charset="0"/>
              </a:rPr>
              <a:t> = </a:t>
            </a:r>
            <a:r>
              <a:rPr lang="en-US" sz="1800" dirty="0">
                <a:latin typeface="Times New Roman" charset="0"/>
                <a:sym typeface="Symbol" charset="0"/>
              </a:rPr>
              <a:t></a:t>
            </a:r>
            <a:r>
              <a:rPr lang="en-US" sz="1800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dirty="0">
                <a:latin typeface="Times New Roman" charset="0"/>
                <a:sym typeface="Symbol" charset="0"/>
              </a:rPr>
              <a:t>[</a:t>
            </a:r>
            <a:r>
              <a:rPr lang="en-US" sz="1800" i="1" dirty="0" err="1">
                <a:latin typeface="Times New Roman" charset="0"/>
                <a:sym typeface="Symbol" charset="0"/>
              </a:rPr>
              <a:t>x:g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)] 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dirty="0">
                <a:latin typeface="Times New Roman" charset="0"/>
                <a:sym typeface="Symbol" charset="0"/>
              </a:rPr>
              <a:t>)	:	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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x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1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 </a:t>
            </a:r>
            <a:r>
              <a:rPr lang="en-US" sz="1800" dirty="0">
                <a:sym typeface="Symbol"/>
              </a:rPr>
              <a:t></a:t>
            </a:r>
            <a:r>
              <a:rPr lang="en-US" sz="1800" dirty="0"/>
              <a:t> </a:t>
            </a:r>
            <a:r>
              <a:rPr lang="en-US" sz="1800" dirty="0">
                <a:latin typeface="Times New Roman" charset="0"/>
              </a:rPr>
              <a:t>… </a:t>
            </a:r>
            <a:r>
              <a:rPr lang="en-US" sz="1800" dirty="0">
                <a:sym typeface="Symbol"/>
              </a:rPr>
              <a:t></a:t>
            </a:r>
            <a:r>
              <a:rPr lang="en-US" sz="1800" dirty="0"/>
              <a:t> </a:t>
            </a:r>
            <a:r>
              <a:rPr lang="en-US" sz="1800" dirty="0">
                <a:latin typeface="Calibri"/>
              </a:rPr>
              <a:t>Progress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  <a:sym typeface="Symbol" charset="0"/>
              </a:rPr>
              <a:t>h</a:t>
            </a:r>
            <a:r>
              <a:rPr lang="en-US" sz="1800" dirty="0">
                <a:latin typeface="Times New Roman" charset="0"/>
                <a:sym typeface="Symbol" charset="0"/>
              </a:rPr>
              <a:t>(</a:t>
            </a:r>
            <a:r>
              <a:rPr lang="en-US" sz="1800" i="1" dirty="0" err="1">
                <a:latin typeface="Times New Roman" charset="0"/>
                <a:sym typeface="Symbol" charset="0"/>
              </a:rPr>
              <a:t>x</a:t>
            </a:r>
            <a:r>
              <a:rPr lang="en-US" sz="1800" i="1" baseline="-25000" dirty="0" err="1">
                <a:latin typeface="Times New Roman" charset="0"/>
                <a:sym typeface="Symbol" charset="0"/>
              </a:rPr>
              <a:t>n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)</a:t>
            </a:r>
            <a:endParaRPr lang="en-US" sz="1800" baseline="30000" dirty="0">
              <a:latin typeface="Times New Roman" charset="0"/>
            </a:endParaRPr>
          </a:p>
          <a:p>
            <a:pPr marL="401638" lvl="1" indent="0">
              <a:buNone/>
              <a:tabLst>
                <a:tab pos="3656013" algn="l"/>
                <a:tab pos="3946525" algn="l"/>
              </a:tabLst>
              <a:defRPr/>
            </a:pPr>
            <a:r>
              <a:rPr lang="en-US" sz="1800" dirty="0">
                <a:latin typeface="Times New Roman" charset="0"/>
                <a:cs typeface="Times New Roman" charset="0"/>
              </a:rPr>
              <a:t>simplify </a:t>
            </a:r>
            <a:r>
              <a:rPr lang="en-US" sz="1800" i="1" dirty="0">
                <a:latin typeface="Times New Roman" charset="0"/>
                <a:sym typeface="Symbol" charset="0"/>
              </a:rPr>
              <a:t>f</a:t>
            </a:r>
            <a:r>
              <a:rPr lang="en-US" sz="18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1800" b="1" i="1" baseline="30000" dirty="0">
                <a:latin typeface="Times New Roman" charset="0"/>
                <a:sym typeface="Symbol" charset="0"/>
              </a:rPr>
              <a:t>+</a:t>
            </a:r>
            <a:r>
              <a:rPr lang="en-US" sz="1800" dirty="0">
                <a:latin typeface="Times New Roman" charset="0"/>
                <a:sym typeface="Symbol" charset="0"/>
              </a:rPr>
              <a:t> and return it</a:t>
            </a:r>
            <a:endParaRPr lang="en-US" sz="1800" dirty="0">
              <a:latin typeface="Times New Roman" charset="0"/>
              <a:cs typeface="Times New Roman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84741" y="146436"/>
            <a:ext cx="2603046" cy="58850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Progressing </a:t>
            </a:r>
            <a:r>
              <a:rPr lang="en-US" dirty="0">
                <a:latin typeface="Times New Roman" charset="0"/>
                <a:sym typeface="Symbol" charset="0"/>
              </a:rPr>
              <a:t>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939807" y="5046214"/>
            <a:ext cx="6796394" cy="1552223"/>
          </a:xfrm>
          <a:solidFill>
            <a:srgbClr val="CCFFCC"/>
          </a:solidFill>
          <a:ln>
            <a:solidFill>
              <a:srgbClr val="FFFFFF"/>
            </a:solidFill>
          </a:ln>
        </p:spPr>
        <p:txBody>
          <a:bodyPr/>
          <a:lstStyle/>
          <a:p>
            <a:pPr eaLnBrk="1" hangingPunct="1"/>
            <a:r>
              <a:rPr lang="en-US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= </a:t>
            </a:r>
            <a:r>
              <a:rPr lang="en-US" dirty="0" smtClean="0">
                <a:latin typeface="Times New Roman" charset="0"/>
                <a:sym typeface="Symbol" charset="0"/>
              </a:rPr>
              <a:t>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[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: </a:t>
            </a:r>
            <a:r>
              <a:rPr lang="en-US" dirty="0" smtClean="0">
                <a:latin typeface="Calibri"/>
                <a:ea typeface="ＭＳ Ｐゴシック" charset="0"/>
                <a:sym typeface="Symbol" charset="0"/>
              </a:rPr>
              <a:t>clear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</a:t>
            </a:r>
            <a:r>
              <a:rPr lang="en-US" dirty="0" smtClean="0">
                <a:latin typeface="Calibri"/>
                <a:ea typeface="ＭＳ Ｐゴシック" charset="0"/>
              </a:rPr>
              <a:t>=</a:t>
            </a:r>
            <a:r>
              <a:rPr lang="en-US" dirty="0">
                <a:latin typeface="Calibri"/>
                <a:ea typeface="ＭＳ Ｐゴシック" charset="0"/>
              </a:rPr>
              <a:t>T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]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sym typeface="Wingdings" charset="0"/>
              </a:rPr>
              <a:t>X </a:t>
            </a:r>
            <a:r>
              <a:rPr lang="en-US" dirty="0" err="1">
                <a:latin typeface="Calibri"/>
                <a:ea typeface="ＭＳ Ｐゴシック" charset="0"/>
                <a:sym typeface="Symbol" charset="0"/>
              </a:rPr>
              <a:t>loc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)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=</a:t>
            </a:r>
            <a:r>
              <a:rPr lang="en-US" dirty="0" smtClean="0">
                <a:latin typeface="Calibri"/>
                <a:ea typeface="ＭＳ Ｐゴシック" charset="0"/>
                <a:sym typeface="Symbol" charset="0"/>
              </a:rPr>
              <a:t>table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{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| </a:t>
            </a:r>
            <a:r>
              <a:rPr lang="en-US" dirty="0">
                <a:latin typeface="Calibri"/>
                <a:ea typeface="ＭＳ Ｐゴシック" charset="0"/>
                <a:cs typeface="Calibri"/>
                <a:sym typeface="Symbol" charset="0"/>
              </a:rPr>
              <a:t>clear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</a:t>
            </a:r>
            <a:r>
              <a:rPr lang="en-US" dirty="0" smtClean="0">
                <a:latin typeface="Calibri"/>
                <a:ea typeface="ＭＳ Ｐゴシック" charset="0"/>
              </a:rPr>
              <a:t>=</a:t>
            </a:r>
            <a:r>
              <a:rPr lang="en-US" dirty="0">
                <a:latin typeface="Calibri"/>
                <a:ea typeface="ＭＳ Ｐゴシック" charset="0"/>
              </a:rPr>
              <a:t>T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}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= {</a:t>
            </a:r>
            <a:r>
              <a:rPr lang="en-US" dirty="0">
                <a:latin typeface="Calibri"/>
                <a:ea typeface="ＭＳ Ｐゴシック" charset="0"/>
                <a:sym typeface="Symbol" charset="0"/>
              </a:rPr>
              <a:t>a, </a:t>
            </a:r>
            <a:r>
              <a:rPr lang="en-US" dirty="0" smtClean="0">
                <a:latin typeface="Calibri"/>
                <a:ea typeface="ＭＳ Ｐゴシック" charset="0"/>
                <a:sym typeface="Symbol" charset="0"/>
              </a:rPr>
              <a:t>c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} 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/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i="1" baseline="30000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b="1" i="1" baseline="30000" dirty="0">
                <a:latin typeface="Times New Roman" charset="0"/>
                <a:ea typeface="ＭＳ Ｐゴシック" charset="0"/>
                <a:sym typeface="Symbol" charset="0"/>
              </a:rPr>
              <a:t>+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= </a:t>
            </a:r>
            <a:r>
              <a:rPr lang="en-US" dirty="0" smtClean="0">
                <a:latin typeface="Calibri" charset="0"/>
                <a:ea typeface="ＭＳ Ｐゴシック" charset="0"/>
              </a:rPr>
              <a:t>Progress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dirty="0" smtClean="0">
                <a:latin typeface="Times New Roman" charset="0"/>
                <a:ea typeface="ＭＳ Ｐゴシック" charset="0"/>
                <a:sym typeface="Wingdings" charset="0"/>
              </a:rPr>
              <a:t>X </a:t>
            </a:r>
            <a:r>
              <a:rPr lang="en-US" dirty="0" err="1" smtClean="0">
                <a:latin typeface="Calibri"/>
                <a:ea typeface="ＭＳ Ｐゴシック" charset="0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</a:rPr>
              <a:t>(a)=table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, </a:t>
            </a:r>
            <a:r>
              <a:rPr lang="en-US" i="1" dirty="0">
                <a:latin typeface="Times New Roman" charset="0"/>
                <a:ea typeface="ＭＳ Ｐゴシック" charset="0"/>
              </a:rPr>
              <a:t>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)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 </a:t>
            </a:r>
            <a:r>
              <a:rPr lang="en-US" dirty="0" smtClean="0">
                <a:latin typeface="Calibri" charset="0"/>
                <a:ea typeface="ＭＳ Ｐゴシック" charset="0"/>
              </a:rPr>
              <a:t>Progress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dirty="0" smtClean="0">
                <a:latin typeface="Times New Roman" charset="0"/>
                <a:ea typeface="ＭＳ Ｐゴシック" charset="0"/>
                <a:sym typeface="Wingdings" charset="0"/>
              </a:rPr>
              <a:t>X </a:t>
            </a:r>
            <a:r>
              <a:rPr lang="en-US" dirty="0" err="1" smtClean="0">
                <a:latin typeface="Calibri"/>
                <a:ea typeface="ＭＳ Ｐゴシック" charset="0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</a:rPr>
              <a:t>(c)=table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, </a:t>
            </a:r>
            <a:r>
              <a:rPr lang="en-US" i="1" dirty="0">
                <a:latin typeface="Times New Roman" charset="0"/>
                <a:ea typeface="ＭＳ Ｐゴシック" charset="0"/>
              </a:rPr>
              <a:t>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)</a:t>
            </a:r>
            <a:endParaRPr lang="en-US" dirty="0" smtClean="0">
              <a:latin typeface="Times New Roman" charset="0"/>
              <a:ea typeface="ＭＳ Ｐゴシック" charset="0"/>
              <a:sym typeface="Symbol" charset="0"/>
            </a:endParaRPr>
          </a:p>
          <a:p>
            <a:pPr marL="401638" lvl="1" indent="0" eaLnBrk="1" hangingPunct="1">
              <a:buNone/>
            </a:pPr>
            <a:r>
              <a:rPr lang="en-US" dirty="0" smtClean="0">
                <a:latin typeface="Times New Roman" charset="0"/>
                <a:ea typeface="ＭＳ Ｐゴシック" charset="0"/>
              </a:rPr>
              <a:t>  </a:t>
            </a:r>
            <a:r>
              <a:rPr lang="en-US" baseline="-25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=              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(a)=table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          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 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(c)=table</a:t>
            </a:r>
            <a:endParaRPr lang="en-US" i="1" baseline="30000" dirty="0">
              <a:latin typeface="Times New Roman" charset="0"/>
              <a:ea typeface="ＭＳ Ｐゴシック" charset="0"/>
              <a:sym typeface="Symbol" charset="0"/>
            </a:endParaRPr>
          </a:p>
        </p:txBody>
      </p:sp>
      <p:sp>
        <p:nvSpPr>
          <p:cNvPr id="9" name="Rounded Rectangle 4"/>
          <p:cNvSpPr>
            <a:spLocks noChangeArrowheads="1"/>
          </p:cNvSpPr>
          <p:nvPr/>
        </p:nvSpPr>
        <p:spPr bwMode="auto">
          <a:xfrm>
            <a:off x="813206" y="4241788"/>
            <a:ext cx="7822793" cy="308889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82828" y="2731190"/>
            <a:ext cx="2023239" cy="64633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Times New Roman" charset="0"/>
                <a:cs typeface="Times New Roman" charset="0"/>
                <a:sym typeface="Symbol" charset="0"/>
              </a:rPr>
              <a:t>x</a:t>
            </a:r>
            <a:r>
              <a:rPr lang="en-US" i="1" baseline="-25000" dirty="0" smtClean="0">
                <a:latin typeface="Times New Roman" charset="0"/>
                <a:cs typeface="Times New Roman" charset="0"/>
                <a:sym typeface="Symbol" charset="0"/>
              </a:rPr>
              <a:t>i</a:t>
            </a:r>
            <a:r>
              <a:rPr lang="en-US" dirty="0" smtClean="0">
                <a:latin typeface="Times New Roman" charset="0"/>
                <a:cs typeface="Times New Roman" charset="0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 charset="0"/>
                <a:sym typeface="Symbol" charset="0"/>
              </a:rPr>
              <a:t>is the </a:t>
            </a:r>
            <a:r>
              <a:rPr lang="en-US" i="1" dirty="0" err="1">
                <a:latin typeface="Times New Roman" charset="0"/>
                <a:cs typeface="Times New Roman" charset="0"/>
                <a:sym typeface="Symbol" charset="0"/>
              </a:rPr>
              <a:t>i</a:t>
            </a:r>
            <a:r>
              <a:rPr lang="en-US" dirty="0" err="1">
                <a:latin typeface="Times New Roman" charset="0"/>
                <a:cs typeface="Times New Roman" charset="0"/>
                <a:sym typeface="Symbol" charset="0"/>
              </a:rPr>
              <a:t>’th</a:t>
            </a:r>
            <a:r>
              <a:rPr lang="en-US" dirty="0">
                <a:latin typeface="Times New Roman" charset="0"/>
                <a:cs typeface="Times New Roman" charset="0"/>
                <a:sym typeface="Symbol" charset="0"/>
              </a:rPr>
              <a:t> element of</a:t>
            </a:r>
            <a:r>
              <a:rPr lang="en-US" i="1" dirty="0">
                <a:latin typeface="Times New Roman" charset="0"/>
                <a:cs typeface="Times New Roman" charset="0"/>
                <a:sym typeface="Symbol" charset="0"/>
              </a:rPr>
              <a:t> </a:t>
            </a:r>
            <a:r>
              <a:rPr lang="en-US" dirty="0">
                <a:latin typeface="Times New Roman" charset="0"/>
                <a:cs typeface="Times New Roman" charset="0"/>
              </a:rPr>
              <a:t>{</a:t>
            </a:r>
            <a:r>
              <a:rPr lang="en-US" i="1" dirty="0">
                <a:latin typeface="Times New Roman" charset="0"/>
                <a:cs typeface="Times New Roman" charset="0"/>
              </a:rPr>
              <a:t>x </a:t>
            </a:r>
            <a:r>
              <a:rPr lang="en-US" dirty="0">
                <a:latin typeface="Times New Roman" charset="0"/>
                <a:cs typeface="Times New Roman" charset="0"/>
              </a:rPr>
              <a:t>| </a:t>
            </a:r>
            <a:r>
              <a:rPr lang="en-US" i="1" dirty="0">
                <a:latin typeface="Times New Roman" charset="0"/>
                <a:cs typeface="Times New Roman" charset="0"/>
              </a:rPr>
              <a:t>s </a:t>
            </a:r>
            <a:r>
              <a:rPr lang="en-US" dirty="0">
                <a:latin typeface="Times New Roman" charset="0"/>
                <a:cs typeface="Times New Roman" charset="0"/>
              </a:rPr>
              <a:t>⊨ </a:t>
            </a:r>
            <a:r>
              <a:rPr lang="en-US" i="1" dirty="0">
                <a:latin typeface="Times New Roman" charset="0"/>
                <a:cs typeface="Times New Roman" charset="0"/>
                <a:sym typeface="Symbol" charset="0"/>
              </a:rPr>
              <a:t>g</a:t>
            </a:r>
            <a:r>
              <a:rPr lang="en-US" dirty="0">
                <a:latin typeface="Times New Roman" charset="0"/>
                <a:cs typeface="Times New Roman" charset="0"/>
              </a:rPr>
              <a:t>(</a:t>
            </a:r>
            <a:r>
              <a:rPr lang="en-US" i="1" dirty="0">
                <a:latin typeface="Times New Roman" charset="0"/>
                <a:cs typeface="Times New Roman" charset="0"/>
              </a:rPr>
              <a:t>x</a:t>
            </a:r>
            <a:r>
              <a:rPr lang="en-US" dirty="0">
                <a:latin typeface="Times New Roman" charset="0"/>
                <a:cs typeface="Times New Roman" charset="0"/>
              </a:rPr>
              <a:t>)</a:t>
            </a:r>
            <a:r>
              <a:rPr lang="en-US" dirty="0" smtClean="0">
                <a:latin typeface="Times New Roman" charset="0"/>
                <a:cs typeface="Times New Roman" charset="0"/>
              </a:rPr>
              <a:t>}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5815721" y="3380828"/>
            <a:ext cx="1865589" cy="94594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11" idx="2"/>
          </p:cNvCxnSpPr>
          <p:nvPr/>
        </p:nvCxnSpPr>
        <p:spPr bwMode="auto">
          <a:xfrm>
            <a:off x="7694448" y="3377521"/>
            <a:ext cx="451068" cy="9755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7909562" y="5245501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a</a:t>
            </a: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8366762" y="5245501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b</a:t>
            </a: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7695623" y="5642487"/>
            <a:ext cx="1358900" cy="63500"/>
          </a:xfrm>
          <a:prstGeom prst="rect">
            <a:avLst/>
          </a:prstGeom>
          <a:solidFill>
            <a:srgbClr val="AD6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7" name="Rectangle 50"/>
          <p:cNvSpPr>
            <a:spLocks noChangeArrowheads="1"/>
          </p:cNvSpPr>
          <p:nvPr/>
        </p:nvSpPr>
        <p:spPr bwMode="auto">
          <a:xfrm>
            <a:off x="8366762" y="4839101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6509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9"/>
          <p:cNvSpPr>
            <a:spLocks noGrp="1" noChangeArrowheads="1"/>
          </p:cNvSpPr>
          <p:nvPr>
            <p:ph type="title"/>
          </p:nvPr>
        </p:nvSpPr>
        <p:spPr>
          <a:xfrm>
            <a:off x="152400" y="117846"/>
            <a:ext cx="6188841" cy="553667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Example Planning Problem</a:t>
            </a:r>
          </a:p>
        </p:txBody>
      </p:sp>
      <p:sp>
        <p:nvSpPr>
          <p:cNvPr id="34817" name="Rectangle 20"/>
          <p:cNvSpPr>
            <a:spLocks noGrp="1" noChangeArrowheads="1"/>
          </p:cNvSpPr>
          <p:nvPr>
            <p:ph idx="1"/>
          </p:nvPr>
        </p:nvSpPr>
        <p:spPr>
          <a:xfrm>
            <a:off x="204772" y="730472"/>
            <a:ext cx="8939228" cy="598739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 =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{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clear(a)</a:t>
            </a:r>
            <a:r>
              <a:rPr lang="en-US" dirty="0" smtClean="0">
                <a:latin typeface="Calibri"/>
                <a:ea typeface="ＭＳ Ｐゴシック" charset="0"/>
              </a:rPr>
              <a:t>=</a:t>
            </a:r>
            <a:r>
              <a:rPr lang="en-US" dirty="0">
                <a:latin typeface="Calibri"/>
                <a:ea typeface="ＭＳ Ｐゴシック" charset="0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, 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</a:rPr>
              <a:t>clear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(b)</a:t>
            </a:r>
            <a:r>
              <a:rPr lang="en-US" dirty="0" smtClean="0">
                <a:latin typeface="Calibri"/>
                <a:ea typeface="ＭＳ Ｐゴシック" charset="0"/>
              </a:rPr>
              <a:t>=F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clear(c)=T,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holding=nil,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loc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</a:rPr>
              <a:t>(a)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=table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 charset="0"/>
              </a:rPr>
              <a:t>loc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</a:rPr>
              <a:t>(b)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=table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loc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(c)=b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}</a:t>
            </a:r>
            <a:endParaRPr lang="en-US" dirty="0">
              <a:solidFill>
                <a:srgbClr val="000000"/>
              </a:solidFill>
              <a:latin typeface="Times New Roman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g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= 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{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loc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(b)=a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}</a:t>
            </a:r>
            <a:r>
              <a:rPr lang="en-US" i="1" baseline="-25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/>
            </a:r>
            <a:br>
              <a:rPr lang="en-US" i="1" baseline="-25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</a:br>
            <a:endParaRPr lang="en-US" i="1" baseline="-250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tabLst>
                <a:tab pos="1489075" algn="l"/>
              </a:tabLst>
              <a:defRPr/>
            </a:pPr>
            <a:r>
              <a:rPr lang="en-US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=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 G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[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x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: 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sym typeface="Symbol" charset="0"/>
              </a:rPr>
              <a:t>clear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x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] (</a:t>
            </a:r>
            <a:r>
              <a:rPr lang="en-US" dirty="0" err="1">
                <a:latin typeface="Calibri"/>
                <a:ea typeface="ＭＳ Ｐゴシック" charset="0"/>
                <a:sym typeface="Symbol" charset="0"/>
              </a:rPr>
              <a:t>loc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)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≠</a:t>
            </a:r>
            <a:r>
              <a:rPr lang="en-US" dirty="0" smtClean="0">
                <a:latin typeface="Calibri"/>
                <a:ea typeface="ＭＳ Ｐゴシック" charset="0"/>
                <a:sym typeface="Symbol" charset="0"/>
              </a:rPr>
              <a:t>table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rgbClr val="000000"/>
                </a:solidFill>
                <a:sym typeface="Symbol"/>
              </a:rPr>
              <a:t>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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[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: Goal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loc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)=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)] </a:t>
            </a:r>
            <a:r>
              <a:rPr lang="en-US" dirty="0">
                <a:solidFill>
                  <a:srgbClr val="000000"/>
                </a:solidFill>
                <a:sym typeface="Symbol"/>
              </a:rPr>
              <a:t>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X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 charset="0"/>
              </a:rPr>
              <a:t>holding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≠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endParaRPr lang="en-US" baseline="-250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</a:rPr>
              <a:t>never pick up a clear block from the table unless it needs to be elsewhere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i="1" baseline="-25000" dirty="0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Run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TLPlan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using depth-first search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doesn’t satisfy </a:t>
            </a:r>
            <a:r>
              <a:rPr lang="en-US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g</a:t>
            </a:r>
            <a:endParaRPr lang="en-US" dirty="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Compute </a:t>
            </a:r>
            <a:r>
              <a:rPr lang="en-US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</a:t>
            </a:r>
            <a:r>
              <a:rPr lang="en-US" i="1" baseline="-25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baseline="30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+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(see next page)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</a:t>
            </a:r>
            <a:r>
              <a:rPr lang="en-US" i="1" baseline="30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+</a:t>
            </a:r>
            <a:r>
              <a:rPr lang="en-US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holding≠a</a:t>
            </a:r>
            <a:r>
              <a:rPr lang="en-US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ym typeface="Symbol"/>
              </a:rPr>
              <a:t> </a:t>
            </a:r>
            <a:r>
              <a:rPr lang="en-US" i="1" dirty="0" smtClean="0">
                <a:sym typeface="Symbol"/>
              </a:rPr>
              <a:t>f</a:t>
            </a: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 =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{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pickup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),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unstack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c,b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}</a:t>
            </a:r>
          </a:p>
          <a:p>
            <a:pPr eaLnBrk="1" hangingPunct="1">
              <a:lnSpc>
                <a:spcPct val="90000"/>
              </a:lnSpc>
              <a:tabLst>
                <a:tab pos="3433763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Try using 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</a:rPr>
              <a:t>pickup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</a:rPr>
              <a:t>a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 eaLnBrk="1" hangingPunct="1">
              <a:lnSpc>
                <a:spcPct val="90000"/>
              </a:lnSpc>
              <a:tabLst>
                <a:tab pos="3433763" algn="l"/>
              </a:tabLst>
              <a:defRPr/>
            </a:pPr>
            <a:r>
              <a:rPr lang="en-US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baseline="30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= </a:t>
            </a:r>
            <a:r>
              <a:rPr lang="en-US" i="1" dirty="0" smtClean="0">
                <a:solidFill>
                  <a:srgbClr val="000000"/>
                </a:solidFill>
                <a:sym typeface="Symbol"/>
              </a:rPr>
              <a:t></a:t>
            </a:r>
            <a:r>
              <a:rPr lang="en-US" i="1" baseline="30000" dirty="0" smtClean="0">
                <a:solidFill>
                  <a:srgbClr val="000000"/>
                </a:solidFill>
                <a:sym typeface="Symbol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s, 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pickup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a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 eaLnBrk="1" hangingPunct="1">
              <a:lnSpc>
                <a:spcPct val="90000"/>
              </a:lnSpc>
              <a:tabLst>
                <a:tab pos="3433763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Call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TLPlan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baseline="30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baseline="30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+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2" eaLnBrk="1" hangingPunct="1">
              <a:lnSpc>
                <a:spcPct val="90000"/>
              </a:lnSpc>
              <a:tabLst>
                <a:tab pos="3433763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Progress(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baseline="30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30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baseline="30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 =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false</a:t>
            </a:r>
          </a:p>
          <a:p>
            <a:pPr lvl="1" eaLnBrk="1" hangingPunct="1">
              <a:lnSpc>
                <a:spcPct val="90000"/>
              </a:lnSpc>
              <a:tabLst>
                <a:tab pos="3433763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Recursive call returns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failure</a:t>
            </a:r>
            <a:endParaRPr lang="en-US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lnSpc>
                <a:spcPct val="90000"/>
              </a:lnSpc>
              <a:tabLst>
                <a:tab pos="3433763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Try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 charset="0"/>
              </a:rPr>
              <a:t>unstack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 charset="0"/>
              </a:rPr>
              <a:t>c,b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 …</a:t>
            </a:r>
            <a:endParaRPr lang="en-US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41987" name="Rectangle 21"/>
          <p:cNvSpPr>
            <a:spLocks noChangeArrowheads="1"/>
          </p:cNvSpPr>
          <p:nvPr/>
        </p:nvSpPr>
        <p:spPr bwMode="auto">
          <a:xfrm>
            <a:off x="6860592" y="834831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a</a:t>
            </a:r>
          </a:p>
        </p:txBody>
      </p:sp>
      <p:sp>
        <p:nvSpPr>
          <p:cNvPr id="41988" name="Rectangle 22"/>
          <p:cNvSpPr>
            <a:spLocks noChangeArrowheads="1"/>
          </p:cNvSpPr>
          <p:nvPr/>
        </p:nvSpPr>
        <p:spPr bwMode="auto">
          <a:xfrm>
            <a:off x="7317792" y="834831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b</a:t>
            </a:r>
          </a:p>
        </p:txBody>
      </p:sp>
      <p:sp>
        <p:nvSpPr>
          <p:cNvPr id="41989" name="Rectangle 23"/>
          <p:cNvSpPr>
            <a:spLocks noChangeArrowheads="1"/>
          </p:cNvSpPr>
          <p:nvPr/>
        </p:nvSpPr>
        <p:spPr bwMode="auto">
          <a:xfrm>
            <a:off x="6430380" y="1196781"/>
            <a:ext cx="1358900" cy="63500"/>
          </a:xfrm>
          <a:prstGeom prst="rect">
            <a:avLst/>
          </a:prstGeom>
          <a:solidFill>
            <a:srgbClr val="AD6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41990" name="Rectangle 24"/>
          <p:cNvSpPr>
            <a:spLocks noChangeArrowheads="1"/>
          </p:cNvSpPr>
          <p:nvPr/>
        </p:nvSpPr>
        <p:spPr bwMode="auto">
          <a:xfrm>
            <a:off x="8397125" y="412556"/>
            <a:ext cx="3302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latin typeface="Calibri" charset="0"/>
              </a:rPr>
              <a:t>b</a:t>
            </a:r>
          </a:p>
        </p:txBody>
      </p:sp>
      <p:sp>
        <p:nvSpPr>
          <p:cNvPr id="41991" name="Rectangle 25"/>
          <p:cNvSpPr>
            <a:spLocks noChangeArrowheads="1"/>
          </p:cNvSpPr>
          <p:nvPr/>
        </p:nvSpPr>
        <p:spPr bwMode="auto">
          <a:xfrm>
            <a:off x="8397125" y="793556"/>
            <a:ext cx="3302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latin typeface="Calibri" charset="0"/>
              </a:rPr>
              <a:t>a</a:t>
            </a:r>
          </a:p>
        </p:txBody>
      </p:sp>
      <p:sp>
        <p:nvSpPr>
          <p:cNvPr id="41992" name="Rectangle 50"/>
          <p:cNvSpPr>
            <a:spLocks noChangeArrowheads="1"/>
          </p:cNvSpPr>
          <p:nvPr/>
        </p:nvSpPr>
        <p:spPr bwMode="auto">
          <a:xfrm>
            <a:off x="7317792" y="428431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c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6345484" y="442472"/>
            <a:ext cx="4436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smtClean="0">
                <a:solidFill>
                  <a:srgbClr val="081D58"/>
                </a:solidFill>
                <a:latin typeface="Times New Roman"/>
                <a:cs typeface="Times New Roman"/>
              </a:rPr>
              <a:t>s</a:t>
            </a:r>
            <a:r>
              <a:rPr lang="en-US" sz="1800" baseline="-25000" dirty="0" smtClean="0">
                <a:solidFill>
                  <a:srgbClr val="081D58"/>
                </a:solidFill>
                <a:latin typeface="Times New Roman"/>
                <a:cs typeface="Times New Roman"/>
              </a:rPr>
              <a:t>0</a:t>
            </a:r>
            <a:r>
              <a:rPr lang="en-US" sz="1800" dirty="0" smtClean="0">
                <a:solidFill>
                  <a:srgbClr val="081D58"/>
                </a:solidFill>
                <a:latin typeface="Times New Roman"/>
                <a:cs typeface="Times New Roman"/>
              </a:rPr>
              <a:t>:</a:t>
            </a:r>
            <a:endParaRPr lang="en-US" sz="1800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7957759" y="431587"/>
            <a:ext cx="3829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smtClean="0">
                <a:solidFill>
                  <a:srgbClr val="081D58"/>
                </a:solidFill>
                <a:latin typeface="Times New Roman"/>
                <a:cs typeface="Times New Roman"/>
              </a:rPr>
              <a:t>g</a:t>
            </a:r>
            <a:r>
              <a:rPr lang="en-US" sz="1800" dirty="0" smtClean="0">
                <a:solidFill>
                  <a:srgbClr val="081D58"/>
                </a:solidFill>
                <a:latin typeface="Times New Roman"/>
                <a:cs typeface="Times New Roman"/>
              </a:rPr>
              <a:t>:</a:t>
            </a:r>
            <a:endParaRPr lang="en-US" sz="1800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4526722" y="2816612"/>
            <a:ext cx="4244747" cy="3811299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dirty="0" err="1">
                <a:latin typeface="Calibri" charset="0"/>
              </a:rPr>
              <a:t>TLPlan</a:t>
            </a:r>
            <a:r>
              <a:rPr lang="en-US" sz="2000" dirty="0">
                <a:latin typeface="Calibri" charset="0"/>
              </a:rPr>
              <a:t> 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i="1" dirty="0">
                <a:latin typeface="Times New Roman" charset="0"/>
              </a:rPr>
              <a:t>s, f, g</a:t>
            </a:r>
            <a:r>
              <a:rPr lang="en-US" sz="2000" dirty="0">
                <a:latin typeface="Times New Roman" charset="0"/>
              </a:rPr>
              <a:t>)</a:t>
            </a: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dirty="0">
                <a:latin typeface="Times New Roman" charset="0"/>
              </a:rPr>
              <a:t>	if </a:t>
            </a:r>
            <a:r>
              <a:rPr lang="en-US" sz="2000" i="1" dirty="0">
                <a:latin typeface="Times New Roman" charset="0"/>
              </a:rPr>
              <a:t>s</a:t>
            </a:r>
            <a:r>
              <a:rPr lang="en-US" sz="2000" dirty="0">
                <a:latin typeface="Times New Roman" charset="0"/>
              </a:rPr>
              <a:t> satisfies </a:t>
            </a:r>
            <a:r>
              <a:rPr lang="en-US" sz="2000" i="1" dirty="0">
                <a:latin typeface="Times New Roman" charset="0"/>
              </a:rPr>
              <a:t>g</a:t>
            </a:r>
            <a:r>
              <a:rPr lang="en-US" sz="2000" dirty="0">
                <a:latin typeface="Times New Roman" charset="0"/>
              </a:rPr>
              <a:t> then return </a:t>
            </a:r>
            <a:r>
              <a:rPr lang="en-US" sz="2000" dirty="0"/>
              <a:t>⟨</a:t>
            </a:r>
            <a:r>
              <a:rPr lang="en-US" sz="2000" baseline="30000" dirty="0">
                <a:latin typeface="Times New Roman"/>
                <a:cs typeface="Times New Roman"/>
              </a:rPr>
              <a:t> </a:t>
            </a:r>
            <a:r>
              <a:rPr lang="en-US" sz="2000" dirty="0"/>
              <a:t>⟩</a:t>
            </a:r>
            <a:endParaRPr lang="en-US" sz="2000" i="1" dirty="0">
              <a:latin typeface="Times New Roman"/>
              <a:cs typeface="Times New Roman"/>
            </a:endParaRP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dirty="0">
                <a:latin typeface="Times New Roman" charset="0"/>
              </a:rPr>
              <a:t>	</a:t>
            </a:r>
            <a:r>
              <a:rPr lang="en-US" sz="2000" i="1" dirty="0">
                <a:latin typeface="Times New Roman" charset="0"/>
              </a:rPr>
              <a:t>f</a:t>
            </a:r>
            <a:r>
              <a:rPr lang="en-US" sz="2000" i="1" baseline="30000" dirty="0">
                <a:latin typeface="Times New Roman" charset="0"/>
              </a:rPr>
              <a:t> </a:t>
            </a:r>
            <a:r>
              <a:rPr lang="en-US" sz="2000" b="1" i="1" baseline="30000" dirty="0">
                <a:latin typeface="Times New Roman" charset="0"/>
              </a:rPr>
              <a:t>+</a:t>
            </a:r>
            <a:r>
              <a:rPr lang="en-US" sz="2000" i="1" dirty="0">
                <a:latin typeface="Times New Roman" charset="0"/>
              </a:rPr>
              <a:t> </a:t>
            </a:r>
            <a:r>
              <a:rPr lang="en-US" sz="2000" dirty="0">
                <a:latin typeface="Times New Roman" charset="0"/>
                <a:sym typeface="Symbol" charset="0"/>
              </a:rPr>
              <a:t></a:t>
            </a:r>
            <a:r>
              <a:rPr lang="en-US" sz="2000" i="1" dirty="0">
                <a:latin typeface="Times New Roman" charset="0"/>
              </a:rPr>
              <a:t> </a:t>
            </a:r>
            <a:r>
              <a:rPr lang="en-US" sz="2000" dirty="0">
                <a:latin typeface="Calibri" charset="0"/>
              </a:rPr>
              <a:t>Progress 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i="1" dirty="0">
                <a:latin typeface="Times New Roman" charset="0"/>
              </a:rPr>
              <a:t>f, s</a:t>
            </a:r>
            <a:r>
              <a:rPr lang="en-US" sz="2000" dirty="0">
                <a:latin typeface="Times New Roman" charset="0"/>
              </a:rPr>
              <a:t>)</a:t>
            </a: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dirty="0">
                <a:latin typeface="Times New Roman" charset="0"/>
              </a:rPr>
              <a:t>	if </a:t>
            </a:r>
            <a:r>
              <a:rPr lang="en-US" sz="2000" i="1" dirty="0">
                <a:latin typeface="Times New Roman" charset="0"/>
              </a:rPr>
              <a:t>f</a:t>
            </a:r>
            <a:r>
              <a:rPr lang="en-US" sz="2000" i="1" baseline="30000" dirty="0">
                <a:latin typeface="Times New Roman" charset="0"/>
              </a:rPr>
              <a:t> </a:t>
            </a:r>
            <a:r>
              <a:rPr lang="en-US" sz="2000" b="1" i="1" baseline="30000" dirty="0">
                <a:latin typeface="Times New Roman" charset="0"/>
              </a:rPr>
              <a:t>+</a:t>
            </a:r>
            <a:r>
              <a:rPr lang="en-US" sz="2000" i="1" baseline="30000" dirty="0">
                <a:latin typeface="Times New Roman" charset="0"/>
              </a:rPr>
              <a:t> </a:t>
            </a:r>
            <a:r>
              <a:rPr lang="en-US" sz="2000" i="1" dirty="0">
                <a:latin typeface="Times New Roman" charset="0"/>
              </a:rPr>
              <a:t>=</a:t>
            </a:r>
            <a:r>
              <a:rPr lang="en-US" sz="2000" dirty="0">
                <a:latin typeface="Times New Roman" charset="0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false</a:t>
            </a:r>
            <a:r>
              <a:rPr lang="en-US" sz="2000" dirty="0" smtClean="0">
                <a:latin typeface="Times New Roman" charset="0"/>
              </a:rPr>
              <a:t> </a:t>
            </a:r>
            <a:r>
              <a:rPr lang="en-US" sz="2000" dirty="0">
                <a:latin typeface="Times New Roman" charset="0"/>
              </a:rPr>
              <a:t>then return </a:t>
            </a:r>
            <a:r>
              <a:rPr lang="en-US" sz="2000" dirty="0">
                <a:latin typeface="Calibri"/>
                <a:cs typeface="Calibri"/>
              </a:rPr>
              <a:t>failure</a:t>
            </a: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dirty="0">
                <a:latin typeface="Times New Roman" charset="0"/>
              </a:rPr>
              <a:t>	</a:t>
            </a:r>
            <a:r>
              <a:rPr lang="en-US" sz="2000" i="1" dirty="0">
                <a:latin typeface="Times New Roman" charset="0"/>
              </a:rPr>
              <a:t>A</a:t>
            </a:r>
            <a:r>
              <a:rPr lang="en-US" sz="2000" dirty="0">
                <a:latin typeface="Times New Roman" charset="0"/>
              </a:rPr>
              <a:t> </a:t>
            </a:r>
            <a:r>
              <a:rPr lang="en-US" sz="2000" dirty="0">
                <a:latin typeface="Times New Roman" charset="0"/>
                <a:sym typeface="Symbol" charset="0"/>
              </a:rPr>
              <a:t></a:t>
            </a:r>
            <a:r>
              <a:rPr lang="en-US" sz="2000" dirty="0">
                <a:latin typeface="Times New Roman" charset="0"/>
              </a:rPr>
              <a:t> {actions applicable to </a:t>
            </a:r>
            <a:r>
              <a:rPr lang="en-US" sz="2000" i="1" dirty="0">
                <a:latin typeface="Times New Roman" charset="0"/>
              </a:rPr>
              <a:t>s</a:t>
            </a:r>
            <a:r>
              <a:rPr lang="en-US" sz="2000" dirty="0">
                <a:latin typeface="Times New Roman" charset="0"/>
              </a:rPr>
              <a:t>}</a:t>
            </a: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dirty="0">
                <a:latin typeface="Times New Roman" charset="0"/>
              </a:rPr>
              <a:t>	if </a:t>
            </a:r>
            <a:r>
              <a:rPr lang="en-US" sz="2000" i="1" dirty="0">
                <a:latin typeface="Times New Roman" charset="0"/>
              </a:rPr>
              <a:t>A </a:t>
            </a:r>
            <a:r>
              <a:rPr lang="en-US" sz="2000" dirty="0">
                <a:latin typeface="Times New Roman" charset="0"/>
              </a:rPr>
              <a:t>is empty then return </a:t>
            </a:r>
            <a:r>
              <a:rPr lang="en-US" sz="2000" dirty="0">
                <a:latin typeface="Calibri"/>
                <a:cs typeface="Calibri"/>
              </a:rPr>
              <a:t>failure</a:t>
            </a: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dirty="0">
                <a:latin typeface="Times New Roman" charset="0"/>
              </a:rPr>
              <a:t>	</a:t>
            </a:r>
            <a:r>
              <a:rPr lang="en-US" sz="2000" dirty="0" err="1">
                <a:latin typeface="Calibri"/>
                <a:cs typeface="Calibri"/>
              </a:rPr>
              <a:t>nondeterministically</a:t>
            </a:r>
            <a:r>
              <a:rPr lang="en-US" sz="2000" dirty="0">
                <a:latin typeface="Calibri"/>
                <a:cs typeface="Calibri"/>
              </a:rPr>
              <a:t> choose </a:t>
            </a:r>
            <a:r>
              <a:rPr lang="en-US" sz="2000" i="1" dirty="0">
                <a:latin typeface="Times New Roman" charset="0"/>
              </a:rPr>
              <a:t>a</a:t>
            </a:r>
            <a:r>
              <a:rPr lang="en-US" sz="2000" dirty="0">
                <a:latin typeface="Times New Roman" charset="0"/>
              </a:rPr>
              <a:t> </a:t>
            </a:r>
            <a:r>
              <a:rPr lang="en-US" sz="2000" dirty="0">
                <a:latin typeface="Times New Roman" charset="0"/>
                <a:sym typeface="Symbol" charset="0"/>
              </a:rPr>
              <a:t></a:t>
            </a:r>
            <a:r>
              <a:rPr lang="en-US" sz="2000" dirty="0">
                <a:latin typeface="Times New Roman" charset="0"/>
              </a:rPr>
              <a:t> </a:t>
            </a:r>
            <a:r>
              <a:rPr lang="en-US" sz="2000" i="1" dirty="0" smtClean="0">
                <a:latin typeface="Times New Roman" charset="0"/>
              </a:rPr>
              <a:t>A</a:t>
            </a: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i="1" dirty="0">
                <a:latin typeface="Times New Roman" charset="0"/>
              </a:rPr>
              <a:t>	</a:t>
            </a:r>
            <a:r>
              <a:rPr lang="en-US" sz="2000" i="1" dirty="0" smtClean="0">
                <a:latin typeface="Times New Roman" charset="0"/>
              </a:rPr>
              <a:t>s</a:t>
            </a:r>
            <a:r>
              <a:rPr lang="en-US" sz="2000" i="1" baseline="30000" dirty="0" smtClean="0">
                <a:latin typeface="Times New Roman" charset="0"/>
              </a:rPr>
              <a:t>+</a:t>
            </a:r>
            <a:r>
              <a:rPr lang="en-US" sz="2000" i="1" dirty="0" smtClean="0">
                <a:latin typeface="Times New Roman" charset="0"/>
              </a:rPr>
              <a:t> = </a:t>
            </a:r>
            <a:r>
              <a:rPr lang="en-US" sz="2000" i="1" dirty="0">
                <a:latin typeface="Times New Roman" charset="0"/>
                <a:sym typeface="Symbol" charset="0"/>
              </a:rPr>
              <a:t></a:t>
            </a:r>
            <a:r>
              <a:rPr lang="en-US" sz="20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i="1" dirty="0" err="1">
                <a:latin typeface="Times New Roman" charset="0"/>
              </a:rPr>
              <a:t>s,a</a:t>
            </a:r>
            <a:r>
              <a:rPr lang="en-US" sz="2000" dirty="0">
                <a:latin typeface="Times New Roman" charset="0"/>
              </a:rPr>
              <a:t>)</a:t>
            </a: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dirty="0">
                <a:latin typeface="Times New Roman" charset="0"/>
              </a:rPr>
              <a:t>	</a:t>
            </a:r>
            <a:r>
              <a:rPr lang="en-US" sz="2000" i="1" dirty="0">
                <a:latin typeface="Times New Roman" charset="0"/>
              </a:rPr>
              <a:t>π</a:t>
            </a:r>
            <a:r>
              <a:rPr lang="en-US" sz="2000" b="1" i="1" baseline="30000" dirty="0">
                <a:latin typeface="Times New Roman" charset="0"/>
              </a:rPr>
              <a:t>+</a:t>
            </a:r>
            <a:r>
              <a:rPr lang="en-US" sz="2000" i="1" dirty="0">
                <a:latin typeface="Times New Roman" charset="0"/>
              </a:rPr>
              <a:t> </a:t>
            </a:r>
            <a:r>
              <a:rPr lang="en-US" sz="2000" dirty="0">
                <a:latin typeface="Times New Roman" charset="0"/>
                <a:sym typeface="Symbol" charset="0"/>
              </a:rPr>
              <a:t> </a:t>
            </a:r>
            <a:r>
              <a:rPr lang="en-US" sz="2000" dirty="0" err="1">
                <a:latin typeface="Calibri" charset="0"/>
              </a:rPr>
              <a:t>TLPlan</a:t>
            </a:r>
            <a:r>
              <a:rPr lang="en-US" sz="2000" dirty="0">
                <a:latin typeface="Calibri" charset="0"/>
              </a:rPr>
              <a:t> </a:t>
            </a:r>
            <a:r>
              <a:rPr lang="en-US" sz="2000" dirty="0" smtClean="0">
                <a:latin typeface="Times New Roman" charset="0"/>
              </a:rPr>
              <a:t>(</a:t>
            </a:r>
            <a:r>
              <a:rPr lang="en-US" sz="2000" i="1" dirty="0">
                <a:latin typeface="Times New Roman" charset="0"/>
              </a:rPr>
              <a:t>s</a:t>
            </a:r>
            <a:r>
              <a:rPr lang="en-US" sz="2000" i="1" baseline="30000" dirty="0">
                <a:latin typeface="Times New Roman" charset="0"/>
              </a:rPr>
              <a:t>+</a:t>
            </a:r>
            <a:r>
              <a:rPr lang="en-US" sz="2000" i="1" dirty="0" smtClean="0">
                <a:latin typeface="Times New Roman" charset="0"/>
              </a:rPr>
              <a:t>, </a:t>
            </a:r>
            <a:r>
              <a:rPr lang="en-US" sz="2000" i="1" dirty="0">
                <a:latin typeface="Times New Roman" charset="0"/>
              </a:rPr>
              <a:t>f</a:t>
            </a:r>
            <a:r>
              <a:rPr lang="en-US" sz="2000" i="1" baseline="30000" dirty="0">
                <a:latin typeface="Times New Roman" charset="0"/>
              </a:rPr>
              <a:t> </a:t>
            </a:r>
            <a:r>
              <a:rPr lang="en-US" sz="2000" b="1" i="1" baseline="30000" dirty="0">
                <a:latin typeface="Times New Roman" charset="0"/>
              </a:rPr>
              <a:t>+</a:t>
            </a:r>
            <a:r>
              <a:rPr lang="en-US" sz="2000" i="1" dirty="0">
                <a:latin typeface="Times New Roman" charset="0"/>
              </a:rPr>
              <a:t>, g</a:t>
            </a:r>
            <a:r>
              <a:rPr lang="en-US" sz="2000" dirty="0">
                <a:latin typeface="Times New Roman" charset="0"/>
              </a:rPr>
              <a:t>)</a:t>
            </a: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i="1" dirty="0">
                <a:latin typeface="Times New Roman" charset="0"/>
              </a:rPr>
              <a:t>	</a:t>
            </a:r>
            <a:r>
              <a:rPr lang="en-US" sz="2000" dirty="0">
                <a:latin typeface="Times New Roman" charset="0"/>
              </a:rPr>
              <a:t>if </a:t>
            </a:r>
            <a:r>
              <a:rPr lang="en-US" sz="2000" i="1" dirty="0">
                <a:latin typeface="Times New Roman" charset="0"/>
              </a:rPr>
              <a:t>π</a:t>
            </a:r>
            <a:r>
              <a:rPr lang="en-US" sz="2000" b="1" i="1" baseline="30000" dirty="0">
                <a:latin typeface="Times New Roman" charset="0"/>
              </a:rPr>
              <a:t>+</a:t>
            </a:r>
            <a:r>
              <a:rPr lang="en-US" sz="2000" dirty="0">
                <a:latin typeface="Times New Roman" charset="0"/>
              </a:rPr>
              <a:t> ≠ </a:t>
            </a:r>
            <a:r>
              <a:rPr lang="en-US" sz="2000" dirty="0">
                <a:latin typeface="Calibri"/>
                <a:cs typeface="Calibri"/>
              </a:rPr>
              <a:t>failure</a:t>
            </a:r>
            <a:r>
              <a:rPr lang="en-US" sz="2000" dirty="0">
                <a:latin typeface="Times New Roman"/>
                <a:cs typeface="Times New Roman"/>
              </a:rPr>
              <a:t> then return </a:t>
            </a:r>
            <a:r>
              <a:rPr lang="en-US" sz="2000" i="1" dirty="0">
                <a:latin typeface="Times New Roman"/>
                <a:cs typeface="Times New Roman"/>
              </a:rPr>
              <a:t>a.π</a:t>
            </a:r>
            <a:r>
              <a:rPr lang="en-US" sz="2000" i="1" baseline="30000" dirty="0">
                <a:latin typeface="Times New Roman"/>
                <a:cs typeface="Times New Roman"/>
              </a:rPr>
              <a:t>+</a:t>
            </a:r>
            <a:endParaRPr lang="en-US" sz="2000" i="1" dirty="0">
              <a:latin typeface="Calibri"/>
              <a:cs typeface="Calibri"/>
            </a:endParaRPr>
          </a:p>
          <a:p>
            <a:pPr>
              <a:lnSpc>
                <a:spcPct val="110000"/>
              </a:lnSpc>
              <a:tabLst>
                <a:tab pos="398463" algn="l"/>
                <a:tab pos="744538" algn="l"/>
              </a:tabLst>
            </a:pPr>
            <a:r>
              <a:rPr lang="en-US" sz="2000" i="1" dirty="0">
                <a:latin typeface="Times New Roman" charset="0"/>
              </a:rPr>
              <a:t>	</a:t>
            </a:r>
            <a:r>
              <a:rPr lang="en-US" sz="2000" dirty="0">
                <a:latin typeface="Times New Roman" charset="0"/>
              </a:rPr>
              <a:t>return </a:t>
            </a:r>
            <a:r>
              <a:rPr lang="en-US" sz="2000" dirty="0">
                <a:latin typeface="Calibri"/>
                <a:cs typeface="Calibri"/>
              </a:rPr>
              <a:t>failure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endParaRPr lang="en-US" sz="20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89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9"/>
          <p:cNvSpPr>
            <a:spLocks noGrp="1" noChangeArrowheads="1"/>
          </p:cNvSpPr>
          <p:nvPr>
            <p:ph type="title"/>
          </p:nvPr>
        </p:nvSpPr>
        <p:spPr>
          <a:xfrm>
            <a:off x="152400" y="117846"/>
            <a:ext cx="6188841" cy="553667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Computing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f</a:t>
            </a:r>
            <a:r>
              <a:rPr lang="en-US" i="1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 </a:t>
            </a:r>
            <a:r>
              <a:rPr lang="en-US" i="1" baseline="30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+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17" name="Rectangle 20"/>
          <p:cNvSpPr>
            <a:spLocks noGrp="1" noChangeArrowheads="1"/>
          </p:cNvSpPr>
          <p:nvPr>
            <p:ph idx="1"/>
          </p:nvPr>
        </p:nvSpPr>
        <p:spPr>
          <a:xfrm>
            <a:off x="160980" y="898411"/>
            <a:ext cx="8939228" cy="589609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1800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s</a:t>
            </a:r>
            <a:r>
              <a:rPr lang="en-US" sz="1800" dirty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 = 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{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loc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(a)=table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loc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(b)=table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clear(a)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clear(c),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loc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(c)=b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}</a:t>
            </a:r>
            <a:endParaRPr lang="en-US" sz="1800" dirty="0">
              <a:solidFill>
                <a:srgbClr val="000000"/>
              </a:solidFill>
              <a:latin typeface="Times New Roman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g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 = {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loc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(b)=a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}</a:t>
            </a:r>
            <a:endParaRPr lang="en-US" sz="1800" i="1" baseline="-2500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800" i="1" baseline="-25000" dirty="0" smtClean="0">
              <a:solidFill>
                <a:srgbClr val="000000"/>
              </a:solidFill>
              <a:latin typeface="Times New Roman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tabLst>
                <a:tab pos="1489075" algn="l"/>
              </a:tabLst>
              <a:defRPr/>
            </a:pPr>
            <a:r>
              <a:rPr lang="en-US" sz="1800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f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 =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 G 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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[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x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: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sym typeface="Symbol" charset="0"/>
              </a:rPr>
              <a:t>clear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x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] (</a:t>
            </a:r>
            <a:r>
              <a:rPr lang="en-US" sz="1800" dirty="0" err="1" smtClean="0">
                <a:latin typeface="Calibri"/>
                <a:ea typeface="ＭＳ Ｐゴシック" charset="0"/>
                <a:sym typeface="Symbol" charset="0"/>
              </a:rPr>
              <a:t>loc</a:t>
            </a:r>
            <a:r>
              <a:rPr lang="en-US" sz="1800" dirty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sz="18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1800" dirty="0" smtClean="0">
                <a:latin typeface="Times New Roman" charset="0"/>
                <a:ea typeface="ＭＳ Ｐゴシック" charset="0"/>
                <a:sym typeface="Symbol" charset="0"/>
              </a:rPr>
              <a:t>)≠</a:t>
            </a:r>
            <a:r>
              <a:rPr lang="en-US" sz="1800" dirty="0" smtClean="0">
                <a:latin typeface="Calibri"/>
                <a:ea typeface="ＭＳ Ｐゴシック" charset="0"/>
                <a:sym typeface="Symbol" charset="0"/>
              </a:rPr>
              <a:t>table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sym typeface="Symbol"/>
              </a:rPr>
              <a:t>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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[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: Goal(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loc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)=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)] </a:t>
            </a:r>
            <a:r>
              <a:rPr lang="en-US" sz="1800" dirty="0">
                <a:solidFill>
                  <a:srgbClr val="000000"/>
                </a:solidFill>
                <a:sym typeface="Symbol"/>
              </a:rPr>
              <a:t>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X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holding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≠</a:t>
            </a:r>
            <a:r>
              <a:rPr lang="en-US" sz="1800" i="1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1800" i="1" baseline="-25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/>
            </a:r>
            <a:br>
              <a:rPr lang="en-US" sz="1800" i="1" baseline="-25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/>
            </a:r>
            <a:b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/>
            </a:r>
            <a:b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</a:br>
            <a:endParaRPr lang="en-US" sz="1800" baseline="-25000" dirty="0" smtClean="0">
              <a:solidFill>
                <a:srgbClr val="000000"/>
              </a:solidFill>
              <a:latin typeface="Times New Roman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f</a:t>
            </a:r>
            <a:r>
              <a:rPr lang="en-US" sz="1800" i="1" baseline="30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 +</a:t>
            </a:r>
            <a:r>
              <a:rPr lang="en-US" sz="1800" baseline="-25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  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= 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Progress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(G 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f</a:t>
            </a:r>
            <a:r>
              <a:rPr lang="en-US" sz="1800" baseline="-25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1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, 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s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  =  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Progress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f</a:t>
            </a:r>
            <a:r>
              <a:rPr lang="en-US" sz="1800" baseline="-25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1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, 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s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    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f 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 </a:t>
            </a:r>
            <a:endParaRPr lang="en-US" sz="180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marL="401638" lvl="1" indent="0" eaLnBrk="1" hangingPunct="1">
              <a:lnSpc>
                <a:spcPct val="90000"/>
              </a:lnSpc>
              <a:buNone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   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= 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Progress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[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x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: 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ＭＳ Ｐゴシック" charset="0"/>
                <a:sym typeface="Symbol" charset="0"/>
              </a:rPr>
              <a:t>clear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x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] 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h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x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</a:rPr>
              <a:t>), 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</a:rPr>
              <a:t>s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</a:rPr>
              <a:t>)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   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f </a:t>
            </a:r>
            <a:endParaRPr lang="en-US" sz="1800" i="1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marL="404813" lvl="1" indent="0" eaLnBrk="1" hangingPunct="1">
              <a:lnSpc>
                <a:spcPct val="90000"/>
              </a:lnSpc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  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=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 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Progress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</a:rPr>
              <a:t>(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h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ＭＳ Ｐゴシック" charset="0"/>
                <a:sym typeface="Symbol" charset="0"/>
              </a:rPr>
              <a:t>a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  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h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ＭＳ Ｐゴシック" charset="0"/>
                <a:sym typeface="Symbol" charset="0"/>
              </a:rPr>
              <a:t>c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)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</a:rPr>
              <a:t>)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, 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</a:rPr>
              <a:t>s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)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   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f </a:t>
            </a:r>
          </a:p>
          <a:p>
            <a:pPr marL="401638" lvl="1" indent="0" eaLnBrk="1" hangingPunct="1">
              <a:lnSpc>
                <a:spcPct val="90000"/>
              </a:lnSpc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= 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Progress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h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(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sym typeface="Wingdings"/>
              </a:rPr>
              <a:t>a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)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</a:rPr>
              <a:t>), 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</a:rPr>
              <a:t>s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</a:rPr>
              <a:t>)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  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Progress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h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(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sym typeface="Wingdings"/>
              </a:rPr>
              <a:t>c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)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</a:rPr>
              <a:t>), 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</a:rPr>
              <a:t>s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</a:rPr>
              <a:t>)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   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f </a:t>
            </a:r>
            <a:r>
              <a:rPr lang="en-US" sz="1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endParaRPr lang="en-US" sz="1000" dirty="0" smtClean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marL="1084263" lvl="2" eaLnBrk="1" hangingPunct="1">
              <a:lnSpc>
                <a:spcPct val="90000"/>
              </a:lnSpc>
              <a:tabLst>
                <a:tab pos="2627313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Progress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h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(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a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)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</a:t>
            </a:r>
            <a:r>
              <a:rPr lang="en-US" sz="1800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 =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Progress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(a)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≠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table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sym typeface="Symbol"/>
              </a:rPr>
              <a:t>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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[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: Goal(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(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a)=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)] </a:t>
            </a:r>
            <a:r>
              <a:rPr lang="en-US" sz="1800" dirty="0" smtClean="0">
                <a:solidFill>
                  <a:srgbClr val="000000"/>
                </a:solidFill>
                <a:sym typeface="Symbol"/>
              </a:rPr>
              <a:t>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X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holding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≠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a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), 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404813" lvl="1" indent="0" eaLnBrk="1" hangingPunct="1">
              <a:lnSpc>
                <a:spcPct val="90000"/>
              </a:lnSpc>
              <a:buNone/>
              <a:tabLst>
                <a:tab pos="2627313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=             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false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        </a:t>
            </a:r>
            <a:r>
              <a:rPr lang="en-US" sz="1800" dirty="0" smtClean="0">
                <a:solidFill>
                  <a:srgbClr val="000000"/>
                </a:solidFill>
                <a:sym typeface="Symbol"/>
              </a:rPr>
              <a:t>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        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false</a:t>
            </a:r>
            <a:r>
              <a:rPr lang="en-US" sz="1800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         </a:t>
            </a:r>
            <a:r>
              <a:rPr lang="en-US" sz="1800" dirty="0" smtClean="0">
                <a:solidFill>
                  <a:srgbClr val="000000"/>
                </a:solidFill>
                <a:sym typeface="Symbol"/>
              </a:rPr>
              <a:t>   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holding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≠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a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Times New Roman"/>
              </a:rPr>
              <a:t>= 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holding</a:t>
            </a:r>
            <a:r>
              <a:rPr lang="en-US" sz="18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≠</a:t>
            </a:r>
            <a:r>
              <a:rPr lang="en-US" sz="1800" dirty="0" err="1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a</a:t>
            </a:r>
            <a:endParaRPr lang="en-US" sz="1800" dirty="0" smtClean="0">
              <a:solidFill>
                <a:srgbClr val="000000"/>
              </a:solidFill>
              <a:latin typeface="Times New Roman"/>
              <a:ea typeface="ＭＳ Ｐゴシック" charset="0"/>
              <a:cs typeface="ＭＳ Ｐゴシック" charset="0"/>
            </a:endParaRPr>
          </a:p>
          <a:p>
            <a:pPr marL="1084263" lvl="2" eaLnBrk="1" hangingPunct="1">
              <a:lnSpc>
                <a:spcPct val="90000"/>
              </a:lnSpc>
              <a:tabLst>
                <a:tab pos="2627313" algn="l"/>
              </a:tabLst>
              <a:defRPr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Progress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h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(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c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)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Times New Roman"/>
              </a:rPr>
              <a:t>,</a:t>
            </a:r>
            <a:r>
              <a:rPr lang="en-US" sz="1800" i="1" dirty="0" smtClean="0">
                <a:solidFill>
                  <a:srgbClr val="000000"/>
                </a:solidFill>
                <a:ea typeface="ＭＳ Ｐゴシック" charset="0"/>
                <a:cs typeface="Times New Roman"/>
              </a:rPr>
              <a:t>s</a:t>
            </a: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) = 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Progress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loc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c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)≠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table </a:t>
            </a:r>
            <a:r>
              <a:rPr lang="en-US" sz="1800" dirty="0">
                <a:solidFill>
                  <a:srgbClr val="000000"/>
                </a:solidFill>
                <a:sym typeface="Symbol"/>
              </a:rPr>
              <a:t>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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[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: Goal(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(c)=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] </a:t>
            </a:r>
            <a:r>
              <a:rPr lang="en-US" sz="1800" dirty="0">
                <a:solidFill>
                  <a:srgbClr val="000000"/>
                </a:solidFill>
                <a:sym typeface="Symbol"/>
              </a:rPr>
              <a:t>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X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holding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≠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c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), 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404813" lvl="1" indent="0" eaLnBrk="1" hangingPunct="1">
              <a:lnSpc>
                <a:spcPct val="90000"/>
              </a:lnSpc>
              <a:buNone/>
              <a:tabLst>
                <a:tab pos="2627313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=             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true</a:t>
            </a:r>
            <a:r>
              <a:rPr lang="en-US" sz="1800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        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</a:t>
            </a:r>
            <a:r>
              <a:rPr lang="en-US" sz="1800" dirty="0" smtClean="0">
                <a:solidFill>
                  <a:srgbClr val="000000"/>
                </a:solidFill>
                <a:sym typeface="Symbol"/>
              </a:rPr>
              <a:t>          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false</a:t>
            </a:r>
            <a:r>
              <a:rPr lang="en-US" sz="1800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         </a:t>
            </a:r>
            <a:r>
              <a:rPr lang="en-US" sz="1800" dirty="0" smtClean="0">
                <a:solidFill>
                  <a:srgbClr val="000000"/>
                </a:solidFill>
                <a:sym typeface="Symbol"/>
              </a:rPr>
              <a:t>    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holding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≠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c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   </a:t>
            </a:r>
            <a:b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= 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true</a:t>
            </a:r>
            <a:endParaRPr lang="en-US" sz="1800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f</a:t>
            </a:r>
            <a:r>
              <a:rPr lang="en-US" sz="1800" i="1" baseline="30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 </a:t>
            </a:r>
            <a:r>
              <a:rPr lang="en-US" sz="1800" i="1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+</a:t>
            </a:r>
            <a:r>
              <a:rPr lang="en-US" sz="1800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 </a:t>
            </a:r>
            <a:r>
              <a:rPr lang="en-US" sz="1800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holding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≠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a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 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  <a:sym typeface="Symbol" charset="0"/>
              </a:rPr>
              <a:t>true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   </a:t>
            </a:r>
            <a:r>
              <a:rPr lang="en-US" sz="1800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f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   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holding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≠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a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  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f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endParaRPr lang="en-US" sz="1800" baseline="3000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Rectangle 21"/>
          <p:cNvSpPr>
            <a:spLocks noChangeArrowheads="1"/>
          </p:cNvSpPr>
          <p:nvPr/>
        </p:nvSpPr>
        <p:spPr bwMode="auto">
          <a:xfrm>
            <a:off x="6860592" y="834831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a</a:t>
            </a:r>
          </a:p>
        </p:txBody>
      </p:sp>
      <p:sp>
        <p:nvSpPr>
          <p:cNvPr id="41988" name="Rectangle 22"/>
          <p:cNvSpPr>
            <a:spLocks noChangeArrowheads="1"/>
          </p:cNvSpPr>
          <p:nvPr/>
        </p:nvSpPr>
        <p:spPr bwMode="auto">
          <a:xfrm>
            <a:off x="7317792" y="834831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b</a:t>
            </a:r>
          </a:p>
        </p:txBody>
      </p:sp>
      <p:sp>
        <p:nvSpPr>
          <p:cNvPr id="41989" name="Rectangle 23"/>
          <p:cNvSpPr>
            <a:spLocks noChangeArrowheads="1"/>
          </p:cNvSpPr>
          <p:nvPr/>
        </p:nvSpPr>
        <p:spPr bwMode="auto">
          <a:xfrm>
            <a:off x="6430380" y="1196781"/>
            <a:ext cx="1358900" cy="63500"/>
          </a:xfrm>
          <a:prstGeom prst="rect">
            <a:avLst/>
          </a:prstGeom>
          <a:solidFill>
            <a:srgbClr val="AD6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41990" name="Rectangle 24"/>
          <p:cNvSpPr>
            <a:spLocks noChangeArrowheads="1"/>
          </p:cNvSpPr>
          <p:nvPr/>
        </p:nvSpPr>
        <p:spPr bwMode="auto">
          <a:xfrm>
            <a:off x="8397125" y="412556"/>
            <a:ext cx="3302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latin typeface="Calibri" charset="0"/>
              </a:rPr>
              <a:t>b</a:t>
            </a:r>
          </a:p>
        </p:txBody>
      </p:sp>
      <p:sp>
        <p:nvSpPr>
          <p:cNvPr id="41991" name="Rectangle 25"/>
          <p:cNvSpPr>
            <a:spLocks noChangeArrowheads="1"/>
          </p:cNvSpPr>
          <p:nvPr/>
        </p:nvSpPr>
        <p:spPr bwMode="auto">
          <a:xfrm>
            <a:off x="8397125" y="793556"/>
            <a:ext cx="3302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latin typeface="Calibri" charset="0"/>
              </a:rPr>
              <a:t>a</a:t>
            </a:r>
          </a:p>
        </p:txBody>
      </p:sp>
      <p:sp>
        <p:nvSpPr>
          <p:cNvPr id="41992" name="Rectangle 50"/>
          <p:cNvSpPr>
            <a:spLocks noChangeArrowheads="1"/>
          </p:cNvSpPr>
          <p:nvPr/>
        </p:nvSpPr>
        <p:spPr bwMode="auto">
          <a:xfrm>
            <a:off x="7317792" y="428431"/>
            <a:ext cx="317500" cy="406400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c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6345484" y="442472"/>
            <a:ext cx="4436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smtClean="0">
                <a:solidFill>
                  <a:srgbClr val="081D58"/>
                </a:solidFill>
                <a:latin typeface="Times New Roman"/>
                <a:cs typeface="Times New Roman"/>
              </a:rPr>
              <a:t>s</a:t>
            </a:r>
            <a:r>
              <a:rPr lang="en-US" sz="1800" baseline="-25000" dirty="0" smtClean="0">
                <a:solidFill>
                  <a:srgbClr val="081D58"/>
                </a:solidFill>
                <a:latin typeface="Times New Roman"/>
                <a:cs typeface="Times New Roman"/>
              </a:rPr>
              <a:t>0</a:t>
            </a:r>
            <a:r>
              <a:rPr lang="en-US" sz="1800" dirty="0" smtClean="0">
                <a:solidFill>
                  <a:srgbClr val="081D58"/>
                </a:solidFill>
                <a:latin typeface="Times New Roman"/>
                <a:cs typeface="Times New Roman"/>
              </a:rPr>
              <a:t>:</a:t>
            </a:r>
            <a:endParaRPr lang="en-US" sz="1800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7957759" y="431587"/>
            <a:ext cx="3829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smtClean="0">
                <a:solidFill>
                  <a:srgbClr val="081D58"/>
                </a:solidFill>
                <a:latin typeface="Times New Roman"/>
                <a:cs typeface="Times New Roman"/>
              </a:rPr>
              <a:t>g</a:t>
            </a:r>
            <a:r>
              <a:rPr lang="en-US" sz="1800" dirty="0" smtClean="0">
                <a:solidFill>
                  <a:srgbClr val="081D58"/>
                </a:solidFill>
                <a:latin typeface="Times New Roman"/>
                <a:cs typeface="Times New Roman"/>
              </a:rPr>
              <a:t>:</a:t>
            </a:r>
            <a:endParaRPr lang="en-US" sz="1800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sp>
        <p:nvSpPr>
          <p:cNvPr id="2" name="Right Brace 1"/>
          <p:cNvSpPr/>
          <p:nvPr/>
        </p:nvSpPr>
        <p:spPr bwMode="auto">
          <a:xfrm rot="5400000" flipH="1">
            <a:off x="4736220" y="-618833"/>
            <a:ext cx="175173" cy="4755930"/>
          </a:xfrm>
          <a:prstGeom prst="rightBrace">
            <a:avLst>
              <a:gd name="adj1" fmla="val 26033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81D58"/>
              </a:solidFill>
              <a:effectLst/>
              <a:latin typeface="Helvetica" pitchFamily="-112" charset="0"/>
            </a:endParaRPr>
          </a:p>
        </p:txBody>
      </p:sp>
      <p:sp>
        <p:nvSpPr>
          <p:cNvPr id="13" name="Right Brace 12"/>
          <p:cNvSpPr/>
          <p:nvPr/>
        </p:nvSpPr>
        <p:spPr bwMode="auto">
          <a:xfrm rot="5400000">
            <a:off x="4083705" y="-868450"/>
            <a:ext cx="166416" cy="6069727"/>
          </a:xfrm>
          <a:prstGeom prst="rightBrace">
            <a:avLst>
              <a:gd name="adj1" fmla="val 1879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81D58"/>
              </a:solidFill>
              <a:effectLst/>
              <a:latin typeface="Helvetica" pitchFamily="-11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12393" y="1336240"/>
            <a:ext cx="574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x</a:t>
            </a:r>
            <a:r>
              <a:rPr lang="en-US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04376" y="2194265"/>
            <a:ext cx="364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f</a:t>
            </a:r>
            <a:r>
              <a:rPr lang="en-US" baseline="-25000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0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9"/>
          <p:cNvSpPr>
            <a:spLocks noGrp="1" noChangeArrowheads="1"/>
          </p:cNvSpPr>
          <p:nvPr>
            <p:ph type="title"/>
          </p:nvPr>
        </p:nvSpPr>
        <p:spPr>
          <a:xfrm>
            <a:off x="152400" y="264958"/>
            <a:ext cx="8839200" cy="529156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Block-Stacking Problems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0" name="Rectangle 20"/>
          <p:cNvSpPr>
            <a:spLocks noGrp="1" noChangeArrowheads="1"/>
          </p:cNvSpPr>
          <p:nvPr>
            <p:ph idx="1"/>
          </p:nvPr>
        </p:nvSpPr>
        <p:spPr>
          <a:xfrm>
            <a:off x="215899" y="935783"/>
            <a:ext cx="8604031" cy="5596735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  <a:cs typeface="Times New Roman"/>
              </a:rPr>
              <a:t>Want to define a formula </a:t>
            </a:r>
            <a:r>
              <a:rPr lang="en-US" dirty="0" smtClean="0">
                <a:latin typeface="Calibri"/>
                <a:ea typeface="ＭＳ Ｐゴシック" charset="0"/>
              </a:rPr>
              <a:t>final</a:t>
            </a:r>
            <a:r>
              <a:rPr lang="en-US" dirty="0" smtClean="0">
                <a:latin typeface="Times New Roman"/>
                <a:ea typeface="ＭＳ Ｐゴシック" charset="0"/>
                <a:cs typeface="Times New Roman"/>
              </a:rPr>
              <a:t>(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r>
              <a:rPr lang="en-US" dirty="0">
                <a:ea typeface="ＭＳ Ｐゴシック" charset="0"/>
                <a:cs typeface="Times New Roman"/>
              </a:rPr>
              <a:t> </a:t>
            </a:r>
            <a:r>
              <a:rPr lang="en-US" dirty="0" smtClean="0">
                <a:ea typeface="ＭＳ Ｐゴシック" charset="0"/>
                <a:cs typeface="Times New Roman"/>
              </a:rPr>
              <a:t>that means </a:t>
            </a:r>
          </a:p>
          <a:p>
            <a:pPr lvl="1"/>
            <a:r>
              <a:rPr lang="en-US" i="1" dirty="0" smtClean="0">
                <a:ea typeface="ＭＳ Ｐゴシック" charset="0"/>
                <a:cs typeface="Times New Roman"/>
              </a:rPr>
              <a:t>x </a:t>
            </a:r>
            <a:r>
              <a:rPr lang="en-US" dirty="0" smtClean="0">
                <a:ea typeface="ＭＳ Ｐゴシック" charset="0"/>
                <a:cs typeface="Times New Roman"/>
              </a:rPr>
              <a:t>is at the </a:t>
            </a:r>
            <a:r>
              <a:rPr lang="en-US" dirty="0">
                <a:ea typeface="ＭＳ Ｐゴシック" charset="0"/>
                <a:cs typeface="Times New Roman"/>
              </a:rPr>
              <a:t>top of a </a:t>
            </a:r>
            <a:r>
              <a:rPr lang="en-US" dirty="0" smtClean="0">
                <a:ea typeface="ＭＳ Ｐゴシック" charset="0"/>
                <a:cs typeface="Times New Roman"/>
              </a:rPr>
              <a:t>stack and we’re finished moving it</a:t>
            </a:r>
          </a:p>
          <a:p>
            <a:pPr lvl="1"/>
            <a:r>
              <a:rPr lang="en-US" dirty="0" smtClean="0">
                <a:latin typeface="Times New Roman" charset="0"/>
                <a:ea typeface="ＭＳ Ｐゴシック" charset="0"/>
              </a:rPr>
              <a:t>Neither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nor the blocks below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will ever need to be moved</a:t>
            </a:r>
            <a:endParaRPr lang="en-US" i="1" dirty="0" smtClean="0">
              <a:latin typeface="Times New Roman" charset="0"/>
              <a:ea typeface="ＭＳ Ｐゴシック" charset="0"/>
            </a:endParaRPr>
          </a:p>
          <a:p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Axioms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to support this:</a:t>
            </a:r>
          </a:p>
          <a:p>
            <a:pPr lvl="1"/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final</a:t>
            </a:r>
            <a:r>
              <a:rPr lang="en-US" sz="2000" dirty="0" smtClean="0">
                <a:latin typeface="Times New Roman"/>
                <a:ea typeface="ＭＳ Ｐゴシック" charset="0"/>
                <a:cs typeface="Times New Roman"/>
              </a:rPr>
              <a:t>(</a:t>
            </a:r>
            <a:r>
              <a:rPr lang="en-US" sz="2000" i="1" dirty="0" smtClean="0">
                <a:latin typeface="Times New Roman" charset="0"/>
                <a:ea typeface="ＭＳ Ｐゴシック" charset="0"/>
              </a:rPr>
              <a:t>x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) 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</a:t>
            </a:r>
            <a:r>
              <a:rPr lang="en-US" sz="2000" dirty="0">
                <a:latin typeface="Times New Roman" charset="0"/>
                <a:ea typeface="ＭＳ Ｐゴシック" charset="0"/>
              </a:rPr>
              <a:t>  </a:t>
            </a:r>
            <a:r>
              <a:rPr lang="en-US" sz="2000" dirty="0">
                <a:latin typeface="Calibri"/>
                <a:ea typeface="ＭＳ Ｐゴシック" charset="0"/>
                <a:cs typeface="Calibri"/>
              </a:rPr>
              <a:t>clear</a:t>
            </a:r>
            <a:r>
              <a:rPr lang="en-US" sz="2000" dirty="0">
                <a:latin typeface="Times New Roman" charset="0"/>
                <a:ea typeface="ＭＳ Ｐゴシック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)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</a:t>
            </a:r>
            <a:r>
              <a:rPr lang="en-US" sz="2000" dirty="0">
                <a:latin typeface="Times New Roman" charset="0"/>
                <a:ea typeface="ＭＳ Ｐゴシック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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Goal(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holding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=</a:t>
            </a:r>
            <a:r>
              <a:rPr lang="en-US" sz="2000" i="1" dirty="0" smtClean="0">
                <a:latin typeface="Times New Roman" charset="0"/>
                <a:ea typeface="ＭＳ Ｐゴシック" charset="0"/>
              </a:rPr>
              <a:t>x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)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</a:t>
            </a:r>
            <a:r>
              <a:rPr lang="en-US" sz="2000" dirty="0">
                <a:latin typeface="Times New Roman" charset="0"/>
                <a:ea typeface="ＭＳ Ｐゴシック" charset="0"/>
              </a:rPr>
              <a:t> </a:t>
            </a: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finalbelow</a:t>
            </a:r>
            <a:r>
              <a:rPr lang="en-US" sz="2000" dirty="0" smtClean="0">
                <a:latin typeface="Times New Roman"/>
                <a:ea typeface="ＭＳ Ｐゴシック" charset="0"/>
                <a:cs typeface="Times New Roman"/>
              </a:rPr>
              <a:t>(</a:t>
            </a:r>
            <a:r>
              <a:rPr lang="en-US" sz="2000" i="1" dirty="0" smtClean="0">
                <a:latin typeface="Times New Roman" charset="0"/>
                <a:ea typeface="ＭＳ Ｐゴシック" charset="0"/>
              </a:rPr>
              <a:t>x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)</a:t>
            </a:r>
            <a:endParaRPr lang="en-US" sz="2000" dirty="0">
              <a:latin typeface="Times New Roman" charset="0"/>
              <a:ea typeface="ＭＳ Ｐゴシック" charset="0"/>
            </a:endParaRPr>
          </a:p>
          <a:p>
            <a:pPr lvl="1"/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finalbelow</a:t>
            </a:r>
            <a:r>
              <a:rPr lang="en-US" sz="2000" dirty="0" smtClean="0">
                <a:latin typeface="Times New Roman"/>
                <a:ea typeface="ＭＳ Ｐゴシック" charset="0"/>
                <a:cs typeface="Times New Roman"/>
              </a:rPr>
              <a:t>(</a:t>
            </a:r>
            <a:r>
              <a:rPr lang="en-US" sz="2000" i="1" dirty="0" smtClean="0">
                <a:latin typeface="Times New Roman" charset="0"/>
                <a:ea typeface="ＭＳ Ｐゴシック" charset="0"/>
              </a:rPr>
              <a:t>x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) 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</a:t>
            </a:r>
          </a:p>
          <a:p>
            <a:pPr lvl="1">
              <a:buNone/>
            </a:pP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	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        (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  <a:sym typeface="Symbol" charset="0"/>
              </a:rPr>
              <a:t>loc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)=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table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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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[</a:t>
            </a:r>
            <a:r>
              <a:rPr lang="en-US" sz="2000" i="1" dirty="0" smtClean="0">
                <a:latin typeface="Times New Roman" charset="0"/>
                <a:ea typeface="ＭＳ Ｐゴシック" charset="0"/>
              </a:rPr>
              <a:t>y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: Goal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loc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)=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] </a:t>
            </a:r>
            <a:r>
              <a:rPr lang="en-US" sz="2000" i="1" dirty="0" smtClean="0">
                <a:latin typeface="Times New Roman" charset="0"/>
                <a:ea typeface="ＭＳ Ｐゴシック" charset="0"/>
              </a:rPr>
              <a:t>y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=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table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) </a:t>
            </a:r>
            <a:endParaRPr lang="en-US" sz="2000" dirty="0">
              <a:latin typeface="Times New Roman" charset="0"/>
              <a:ea typeface="ＭＳ Ｐゴシック" charset="0"/>
            </a:endParaRPr>
          </a:p>
          <a:p>
            <a:pPr lvl="1">
              <a:buNone/>
            </a:pP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	      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[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y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: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Ｐゴシック" charset="0"/>
              </a:rPr>
              <a:t>loc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)=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] [</a:t>
            </a:r>
          </a:p>
          <a:p>
            <a:pPr lvl="1">
              <a:buNone/>
            </a:pP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	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	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       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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Goal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sz="2000" dirty="0" err="1" smtClean="0">
                <a:latin typeface="Calibri"/>
                <a:ea typeface="ＭＳ Ｐゴシック" charset="0"/>
                <a:cs typeface="Calibri"/>
                <a:sym typeface="Symbol" charset="0"/>
              </a:rPr>
              <a:t>loc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)=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table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)    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Goal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holding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=</a:t>
            </a:r>
            <a:r>
              <a:rPr lang="en-US" sz="2000" i="1" dirty="0" smtClean="0">
                <a:latin typeface="Times New Roman" charset="0"/>
                <a:ea typeface="ＭＳ Ｐゴシック" charset="0"/>
              </a:rPr>
              <a:t>y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)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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 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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Goal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sz="2000" dirty="0">
                <a:latin typeface="Calibri"/>
                <a:ea typeface="ＭＳ Ｐゴシック" charset="0"/>
                <a:cs typeface="Calibri"/>
              </a:rPr>
              <a:t>clear</a:t>
            </a:r>
            <a:r>
              <a:rPr lang="en-US" sz="2000" dirty="0">
                <a:latin typeface="Times New Roman" charset="0"/>
                <a:ea typeface="ＭＳ Ｐゴシック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y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))</a:t>
            </a:r>
          </a:p>
          <a:p>
            <a:pPr lvl="1">
              <a:buNone/>
            </a:pPr>
            <a:r>
              <a:rPr lang="en-US" sz="2000" dirty="0" smtClean="0">
                <a:latin typeface="Times New Roman" charset="0"/>
                <a:ea typeface="ＭＳ Ｐゴシック" charset="0"/>
              </a:rPr>
              <a:t>		          	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 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[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Symbol" charset="0"/>
              </a:rPr>
              <a:t>z</a:t>
            </a:r>
            <a:r>
              <a:rPr lang="en-US" sz="2000" i="1" baseline="-25000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:</a:t>
            </a:r>
            <a:r>
              <a:rPr lang="en-US" sz="2000" baseline="-25000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Goal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sz="2000" dirty="0" err="1" smtClean="0">
                <a:latin typeface="Calibri"/>
                <a:ea typeface="ＭＳ Ｐゴシック" charset="0"/>
                <a:cs typeface="Calibri"/>
                <a:sym typeface="Symbol" charset="0"/>
              </a:rPr>
              <a:t>loc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)=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Symbol" charset="0"/>
              </a:rPr>
              <a:t>z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)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] (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Symbol" charset="0"/>
              </a:rPr>
              <a:t>z=y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)</a:t>
            </a:r>
            <a:r>
              <a:rPr lang="en-US" sz="2000" dirty="0">
                <a:latin typeface="Times New Roman" charset="0"/>
                <a:ea typeface="ＭＳ Ｐゴシック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  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[</a:t>
            </a: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z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: Goal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sz="2000" i="1" dirty="0" smtClean="0">
                <a:latin typeface="Times New Roman" charset="0"/>
                <a:ea typeface="ＭＳ Ｐゴシック" charset="0"/>
              </a:rPr>
              <a:t>z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)=</a:t>
            </a:r>
            <a:r>
              <a:rPr lang="en-US" sz="2000" i="1" dirty="0" smtClean="0">
                <a:latin typeface="Times New Roman" charset="0"/>
                <a:ea typeface="ＭＳ Ｐゴシック" charset="0"/>
              </a:rPr>
              <a:t>y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)</a:t>
            </a:r>
            <a:r>
              <a:rPr lang="en-US" sz="2000" dirty="0">
                <a:latin typeface="Times New Roman" charset="0"/>
                <a:ea typeface="ＭＳ Ｐゴシック" charset="0"/>
              </a:rPr>
              <a:t>] (</a:t>
            </a:r>
            <a:r>
              <a:rPr lang="en-US" sz="2000" i="1" dirty="0" smtClean="0">
                <a:latin typeface="Times New Roman" charset="0"/>
                <a:ea typeface="ＭＳ Ｐゴシック" charset="0"/>
              </a:rPr>
              <a:t>z=x</a:t>
            </a:r>
            <a:r>
              <a:rPr lang="en-US" sz="2000" dirty="0">
                <a:latin typeface="Times New Roman" charset="0"/>
                <a:ea typeface="ＭＳ Ｐゴシック" charset="0"/>
              </a:rPr>
              <a:t>) </a:t>
            </a:r>
            <a:endParaRPr lang="en-US" sz="2000" dirty="0" smtClean="0">
              <a:latin typeface="Times New Roman" charset="0"/>
              <a:ea typeface="ＭＳ Ｐゴシック" charset="0"/>
            </a:endParaRPr>
          </a:p>
          <a:p>
            <a:pPr lvl="1">
              <a:buNone/>
            </a:pP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	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	          	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  </a:t>
            </a:r>
            <a:r>
              <a:rPr lang="en-US" sz="2000" dirty="0" err="1" smtClean="0">
                <a:latin typeface="Calibri"/>
                <a:ea typeface="ＭＳ Ｐゴシック" charset="0"/>
                <a:cs typeface="Calibri"/>
                <a:sym typeface="Symbol" charset="0"/>
              </a:rPr>
              <a:t>finalbelow</a:t>
            </a:r>
            <a:r>
              <a:rPr lang="en-US" sz="2000" dirty="0" smtClean="0">
                <a:latin typeface="Times New Roman"/>
                <a:ea typeface="ＭＳ Ｐゴシック" charset="0"/>
                <a:cs typeface="Times New Roman"/>
                <a:sym typeface="Symbol" charset="0"/>
              </a:rPr>
              <a:t>(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Symbol" charset="0"/>
              </a:rPr>
              <a:t>y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)]</a:t>
            </a:r>
          </a:p>
          <a:p>
            <a:pPr lvl="1"/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nonfinal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x</a:t>
            </a:r>
            <a:r>
              <a:rPr lang="en-US" sz="2000" dirty="0">
                <a:latin typeface="Times New Roman" charset="0"/>
                <a:ea typeface="ＭＳ Ｐゴシック" charset="0"/>
              </a:rPr>
              <a:t>) 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 </a:t>
            </a:r>
            <a:r>
              <a:rPr lang="en-US" sz="2000" dirty="0">
                <a:latin typeface="Times New Roman" charset="0"/>
                <a:ea typeface="ＭＳ Ｐゴシック" charset="0"/>
              </a:rPr>
              <a:t> </a:t>
            </a:r>
            <a:r>
              <a:rPr lang="en-US" sz="2000" dirty="0">
                <a:latin typeface="Calibri"/>
                <a:ea typeface="ＭＳ Ｐゴシック" charset="0"/>
                <a:cs typeface="Calibri"/>
              </a:rPr>
              <a:t>clear</a:t>
            </a:r>
            <a:r>
              <a:rPr lang="en-US" sz="2000" dirty="0">
                <a:latin typeface="Times New Roman" charset="0"/>
                <a:ea typeface="ＭＳ Ｐゴシック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x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)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</a:t>
            </a:r>
            <a:r>
              <a:rPr lang="en-US" sz="2000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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final</a:t>
            </a:r>
            <a:r>
              <a:rPr lang="en-US" sz="2000" dirty="0" smtClean="0">
                <a:latin typeface="Times New Roman"/>
                <a:ea typeface="ＭＳ Ｐゴシック" charset="0"/>
                <a:cs typeface="Times New Roman"/>
                <a:sym typeface="Symbol" charset="0"/>
              </a:rPr>
              <a:t>(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)</a:t>
            </a:r>
            <a:endParaRPr lang="en-US" sz="2000" dirty="0"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43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8"/>
          <p:cNvSpPr>
            <a:spLocks noGrp="1" noChangeArrowheads="1"/>
          </p:cNvSpPr>
          <p:nvPr>
            <p:ph type="title"/>
          </p:nvPr>
        </p:nvSpPr>
        <p:spPr>
          <a:xfrm>
            <a:off x="152400" y="101600"/>
            <a:ext cx="8839200" cy="711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Control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Rules</a:t>
            </a:r>
          </a:p>
        </p:txBody>
      </p:sp>
      <p:sp>
        <p:nvSpPr>
          <p:cNvPr id="24577" name="Rectangle 9"/>
          <p:cNvSpPr>
            <a:spLocks noGrp="1" noChangeArrowheads="1"/>
          </p:cNvSpPr>
          <p:nvPr>
            <p:ph idx="1"/>
          </p:nvPr>
        </p:nvSpPr>
        <p:spPr>
          <a:xfrm>
            <a:off x="190499" y="965199"/>
            <a:ext cx="8699501" cy="5393559"/>
          </a:xfrm>
        </p:spPr>
        <p:txBody>
          <a:bodyPr/>
          <a:lstStyle/>
          <a:p>
            <a:pPr marL="406400" indent="-406400" eaLnBrk="1" hangingPunct="1">
              <a:buFont typeface="Zapf Dingbats" charset="0"/>
              <a:buNone/>
            </a:pP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Try </a:t>
            </a:r>
            <a:r>
              <a:rPr lang="en-US" sz="20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TLPlan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with three different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control formulas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:</a:t>
            </a:r>
            <a:b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</a:br>
            <a:endParaRPr lang="en-US" sz="2000" baseline="-25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406400" indent="-406400" eaLnBrk="1" hangingPunct="1">
              <a:buFont typeface="Zapf Dingbats" charset="0"/>
              <a:buNone/>
            </a:pP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(1)	If </a:t>
            </a:r>
            <a:r>
              <a:rPr lang="en-US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x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is final, only put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a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block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onto 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if it will make </a:t>
            </a:r>
            <a:r>
              <a:rPr lang="en-US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final:</a:t>
            </a:r>
          </a:p>
          <a:p>
            <a:pPr lvl="1"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G </a:t>
            </a:r>
            <a:r>
              <a:rPr lang="en-US" dirty="0" smtClean="0">
                <a:latin typeface="Symbol" charset="2"/>
                <a:cs typeface="Symbol" charset="2"/>
              </a:rPr>
              <a:t>∀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[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clear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]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final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r>
              <a:rPr lang="en-US" dirty="0"/>
              <a:t>⇒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X [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clear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r>
              <a:rPr lang="en-US" dirty="0">
                <a:latin typeface="Symbol" charset="2"/>
                <a:cs typeface="Symbol" charset="2"/>
              </a:rPr>
              <a:t>∨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Symbol" charset="2"/>
                <a:cs typeface="Symbol" charset="2"/>
              </a:rPr>
              <a:t>∃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[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)=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]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final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)])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endParaRPr lang="en-US" sz="2000" dirty="0">
              <a:latin typeface="Times New Roman" charset="0"/>
              <a:ea typeface="ＭＳ Ｐゴシック" charset="0"/>
            </a:endParaRPr>
          </a:p>
          <a:p>
            <a:pPr marL="406400" indent="-406400" eaLnBrk="1" hangingPunct="1">
              <a:buFont typeface="Zapf Dingbats" charset="0"/>
              <a:buNone/>
            </a:pP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(2)	Like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(1), but also says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that if a block isn’t final, don’t put anything onto it:</a:t>
            </a:r>
          </a:p>
          <a:p>
            <a:pPr lvl="1"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G </a:t>
            </a:r>
            <a:r>
              <a:rPr lang="en-US" dirty="0" smtClean="0">
                <a:latin typeface="Symbol" charset="2"/>
                <a:cs typeface="Symbol" charset="2"/>
              </a:rPr>
              <a:t>∀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[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clear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)]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[</a:t>
            </a:r>
            <a:b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	             (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final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r>
              <a:rPr lang="en-US" dirty="0"/>
              <a:t>⇒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X [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clear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r>
              <a:rPr lang="en-US" dirty="0">
                <a:latin typeface="Symbol" charset="2"/>
                <a:cs typeface="Symbol" charset="2"/>
              </a:rPr>
              <a:t>∨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Symbol" charset="2"/>
                <a:cs typeface="Symbol" charset="2"/>
              </a:rPr>
              <a:t>∃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[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)=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]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final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)])   </a:t>
            </a:r>
            <a:b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	         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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nonfinal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r>
              <a:rPr lang="en-US" dirty="0"/>
              <a:t>⇒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X</a:t>
            </a:r>
            <a:r>
              <a:rPr lang="en-US" baseline="-250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</a:t>
            </a:r>
            <a:r>
              <a:rPr lang="en-US" dirty="0" smtClean="0">
                <a:latin typeface="Symbol" charset="2"/>
                <a:cs typeface="Symbol" charset="2"/>
              </a:rPr>
              <a:t>∃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[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)=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])]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Times New Roman" charset="0"/>
              <a:ea typeface="ＭＳ Ｐゴシック" charset="0"/>
            </a:endParaRPr>
          </a:p>
          <a:p>
            <a:pPr marL="406400" indent="-406400" eaLnBrk="1" hangingPunct="1">
              <a:buFont typeface="Zapf Dingbats" charset="0"/>
              <a:buNone/>
            </a:pP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(3)	Like (2), but also says not to pick up a </a:t>
            </a:r>
            <a:r>
              <a:rPr lang="en-US" sz="20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nonfinal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block from the table unless you can put it where it will be final: </a:t>
            </a:r>
          </a:p>
          <a:p>
            <a:pPr lvl="1"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G </a:t>
            </a:r>
            <a:r>
              <a:rPr lang="en-US" dirty="0">
                <a:latin typeface="Symbol" charset="2"/>
                <a:cs typeface="Symbol" charset="2"/>
              </a:rPr>
              <a:t>∀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[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clear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)]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[</a:t>
            </a:r>
            <a:b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	             (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final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r>
              <a:rPr lang="en-US" dirty="0"/>
              <a:t>⇒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X [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clear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r>
              <a:rPr lang="en-US" dirty="0">
                <a:latin typeface="Symbol" charset="2"/>
                <a:cs typeface="Symbol" charset="2"/>
              </a:rPr>
              <a:t>∨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Symbol" charset="2"/>
                <a:cs typeface="Symbol" charset="2"/>
              </a:rPr>
              <a:t>∃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[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)=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]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final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)])   </a:t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	         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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nonfinal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r>
              <a:rPr lang="en-US" dirty="0"/>
              <a:t>⇒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X</a:t>
            </a:r>
            <a:r>
              <a:rPr lang="en-US" baseline="-25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</a:t>
            </a:r>
            <a:r>
              <a:rPr lang="en-US" dirty="0" smtClean="0">
                <a:latin typeface="Symbol" charset="2"/>
                <a:cs typeface="Symbol" charset="2"/>
              </a:rPr>
              <a:t>∃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[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)=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])</a:t>
            </a:r>
            <a:b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	         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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ontable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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Symbol" charset="2"/>
                <a:cs typeface="Symbol" charset="2"/>
              </a:rPr>
              <a:t>∃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[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: Goal(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)=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)]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[</a:t>
            </a:r>
            <a:r>
              <a:rPr lang="en-US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final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y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r>
              <a:rPr lang="en-US" dirty="0"/>
              <a:t> </a:t>
            </a:r>
            <a:r>
              <a:rPr lang="en-US" dirty="0" smtClean="0"/>
              <a:t>⇒ </a:t>
            </a:r>
            <a:r>
              <a:rPr lang="en-US" dirty="0" err="1" smtClean="0">
                <a:latin typeface="Times New Roman" charset="0"/>
                <a:ea typeface="ＭＳ Ｐゴシック" charset="0"/>
                <a:sym typeface="Symbol" charset="0"/>
              </a:rPr>
              <a:t>X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  <a:sym typeface="Symbol" charset="0"/>
              </a:rPr>
              <a:t>holding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i="1" dirty="0" smtClean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)])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]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 marL="406400" lvl="1" indent="-406400" eaLnBrk="1" hangingPunct="1"/>
            <a:endParaRPr lang="en-US" dirty="0">
              <a:latin typeface="Times New Roman" charset="0"/>
              <a:ea typeface="ＭＳ Ｐゴシック" charset="0"/>
            </a:endParaRPr>
          </a:p>
          <a:p>
            <a:pPr marL="406400" indent="-406400" eaLnBrk="1" hangingPunct="1">
              <a:buFont typeface="Zapf Dingbats" charset="0"/>
              <a:buNone/>
            </a:pP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71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"/>
          <a:stretch>
            <a:fillRect/>
          </a:stretch>
        </p:blipFill>
        <p:spPr bwMode="auto">
          <a:xfrm>
            <a:off x="0" y="3175"/>
            <a:ext cx="90773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2594741" y="1874344"/>
            <a:ext cx="2266293" cy="1017252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Block Stacking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5545" r="2180"/>
          <a:stretch>
            <a:fillRect/>
          </a:stretch>
        </p:blipFill>
        <p:spPr bwMode="auto">
          <a:xfrm>
            <a:off x="0" y="0"/>
            <a:ext cx="8764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9"/>
          <p:cNvSpPr>
            <a:spLocks noGrp="1" noChangeArrowheads="1"/>
          </p:cNvSpPr>
          <p:nvPr>
            <p:ph type="title"/>
          </p:nvPr>
        </p:nvSpPr>
        <p:spPr>
          <a:xfrm>
            <a:off x="1587499" y="1051034"/>
            <a:ext cx="2266293" cy="1017252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Block Stacking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9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AutoShape 4"/>
          <p:cNvSpPr>
            <a:spLocks noChangeArrowheads="1"/>
          </p:cNvSpPr>
          <p:nvPr/>
        </p:nvSpPr>
        <p:spPr bwMode="auto">
          <a:xfrm>
            <a:off x="241327" y="2599202"/>
            <a:ext cx="6531962" cy="3970318"/>
          </a:xfrm>
          <a:prstGeom prst="homePlate">
            <a:avLst>
              <a:gd name="adj" fmla="val 5847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pickup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	  pre:  </a:t>
            </a:r>
            <a:r>
              <a:rPr lang="en-US" dirty="0" err="1" smtClean="0">
                <a:solidFill>
                  <a:srgbClr val="081D58"/>
                </a:solidFill>
                <a:latin typeface="Calibri" charset="0"/>
                <a:cs typeface="Calibri" charset="0"/>
              </a:rPr>
              <a:t>loc</a:t>
            </a:r>
            <a:r>
              <a:rPr lang="en-US" dirty="0" smtClean="0">
                <a:solidFill>
                  <a:srgbClr val="081D58"/>
                </a:solidFill>
                <a:latin typeface="Calibri" charset="0"/>
                <a:cs typeface="Calibri" charset="0"/>
              </a:rPr>
              <a:t>(</a:t>
            </a:r>
            <a:r>
              <a:rPr lang="en-US" i="1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)=</a:t>
            </a:r>
            <a:r>
              <a:rPr lang="en-US" dirty="0" smtClean="0">
                <a:solidFill>
                  <a:srgbClr val="081D58"/>
                </a:solidFill>
                <a:latin typeface="Calibri"/>
                <a:cs typeface="Calibri"/>
              </a:rPr>
              <a:t>table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 smtClean="0">
                <a:solidFill>
                  <a:srgbClr val="081D58"/>
                </a:solidFill>
                <a:latin typeface="Calibri"/>
                <a:cs typeface="Calibri"/>
              </a:rPr>
              <a:t>=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T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 smtClean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dirty="0" smtClean="0">
                <a:solidFill>
                  <a:srgbClr val="081D58"/>
                </a:solidFill>
                <a:latin typeface="Times New Roman"/>
                <a:cs typeface="Times New Roman"/>
              </a:rPr>
              <a:t>=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nil</a:t>
            </a:r>
            <a:endParaRPr lang="en-US" dirty="0">
              <a:solidFill>
                <a:srgbClr val="081D58"/>
              </a:solidFill>
              <a:latin typeface="Times New Roman" charset="0"/>
              <a:cs typeface="Calibri" charset="0"/>
            </a:endParaRP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	  </a:t>
            </a:r>
            <a:r>
              <a:rPr lang="en-US" dirty="0" err="1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eff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:   </a:t>
            </a:r>
            <a:r>
              <a:rPr lang="en-US" dirty="0" err="1" smtClean="0">
                <a:solidFill>
                  <a:srgbClr val="081D58"/>
                </a:solidFill>
                <a:latin typeface="Calibri" charset="0"/>
                <a:cs typeface="Calibri" charset="0"/>
              </a:rPr>
              <a:t>loc</a:t>
            </a:r>
            <a:r>
              <a:rPr lang="en-US" dirty="0" smtClean="0">
                <a:solidFill>
                  <a:srgbClr val="081D58"/>
                </a:solidFill>
                <a:latin typeface="Calibri" charset="0"/>
                <a:cs typeface="Calibri" charset="0"/>
              </a:rPr>
              <a:t>(</a:t>
            </a:r>
            <a:r>
              <a:rPr lang="en-US" i="1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)=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crane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 smtClean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 smtClean="0">
                <a:solidFill>
                  <a:srgbClr val="081D58"/>
                </a:solidFill>
                <a:latin typeface="Calibri"/>
                <a:cs typeface="Calibri"/>
              </a:rPr>
              <a:t>=F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 smtClean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i="1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i="1" baseline="-25000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/>
            </a:r>
            <a:br>
              <a:rPr lang="en-US" i="1" baseline="-25000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</a:br>
            <a:endParaRPr lang="en-US" i="1" baseline="-25000" dirty="0" smtClean="0">
              <a:solidFill>
                <a:srgbClr val="081D58"/>
              </a:solidFill>
              <a:latin typeface="Times New Roman" charset="0"/>
              <a:cs typeface="Calibri" charset="0"/>
            </a:endParaRP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putdown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	  pre:  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endParaRPr lang="en-US" dirty="0">
              <a:solidFill>
                <a:srgbClr val="081D58"/>
              </a:solidFill>
              <a:latin typeface="Times New Roman" charset="0"/>
              <a:cs typeface="Calibri" charset="0"/>
            </a:endParaRP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	  </a:t>
            </a:r>
            <a:r>
              <a:rPr lang="en-US" dirty="0" err="1">
                <a:solidFill>
                  <a:srgbClr val="081D58"/>
                </a:solidFill>
                <a:latin typeface="Times New Roman" charset="0"/>
                <a:cs typeface="Calibri" charset="0"/>
              </a:rPr>
              <a:t>eff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:   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nil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 err="1">
                <a:solidFill>
                  <a:srgbClr val="081D58"/>
                </a:solidFill>
                <a:latin typeface="Calibri" charset="0"/>
                <a:cs typeface="Calibri" charset="0"/>
              </a:rPr>
              <a:t>loc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dirty="0" smtClean="0">
                <a:solidFill>
                  <a:srgbClr val="081D58"/>
                </a:solidFill>
                <a:latin typeface="Calibri"/>
                <a:cs typeface="Calibri"/>
              </a:rPr>
              <a:t>table</a:t>
            </a:r>
            <a:r>
              <a:rPr lang="en-US" dirty="0" smtClean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=</a:t>
            </a:r>
            <a:r>
              <a:rPr lang="en-US" dirty="0" smtClean="0">
                <a:solidFill>
                  <a:srgbClr val="081D58"/>
                </a:solidFill>
                <a:latin typeface="Calibri"/>
                <a:cs typeface="Calibri"/>
              </a:rPr>
              <a:t>T</a:t>
            </a:r>
            <a:r>
              <a:rPr lang="en-US" baseline="-25000" dirty="0" smtClean="0">
                <a:solidFill>
                  <a:srgbClr val="081D58"/>
                </a:solidFill>
                <a:latin typeface="Calibri"/>
                <a:cs typeface="Calibri"/>
              </a:rPr>
              <a:t/>
            </a:r>
            <a:br>
              <a:rPr lang="en-US" baseline="-25000" dirty="0" smtClean="0">
                <a:solidFill>
                  <a:srgbClr val="081D58"/>
                </a:solidFill>
                <a:latin typeface="Calibri"/>
                <a:cs typeface="Calibri"/>
              </a:rPr>
            </a:br>
            <a:endParaRPr lang="en-US" baseline="-25000" dirty="0">
              <a:solidFill>
                <a:srgbClr val="081D58"/>
              </a:solidFill>
              <a:latin typeface="Calibri"/>
              <a:cs typeface="Calibri"/>
            </a:endParaRP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stack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 err="1">
                <a:solidFill>
                  <a:srgbClr val="081D58"/>
                </a:solidFill>
                <a:latin typeface="Times New Roman" charset="0"/>
                <a:cs typeface="Calibri" charset="0"/>
              </a:rPr>
              <a:t>x,y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	  pre:  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y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=T</a:t>
            </a: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	  </a:t>
            </a:r>
            <a:r>
              <a:rPr lang="en-US" dirty="0" err="1">
                <a:solidFill>
                  <a:srgbClr val="081D58"/>
                </a:solidFill>
                <a:latin typeface="Times New Roman" charset="0"/>
                <a:cs typeface="Calibri" charset="0"/>
              </a:rPr>
              <a:t>eff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:   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nil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y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=F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 err="1">
                <a:solidFill>
                  <a:srgbClr val="081D58"/>
                </a:solidFill>
                <a:latin typeface="Calibri" charset="0"/>
                <a:cs typeface="Calibri" charset="0"/>
              </a:rPr>
              <a:t>loc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)=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y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=</a:t>
            </a:r>
            <a:r>
              <a:rPr lang="en-US" dirty="0" smtClean="0">
                <a:solidFill>
                  <a:srgbClr val="081D58"/>
                </a:solidFill>
                <a:latin typeface="Calibri"/>
                <a:cs typeface="Calibri"/>
              </a:rPr>
              <a:t>T</a:t>
            </a:r>
            <a:r>
              <a:rPr lang="en-US" baseline="-25000" dirty="0" smtClean="0">
                <a:solidFill>
                  <a:srgbClr val="081D58"/>
                </a:solidFill>
                <a:latin typeface="Calibri"/>
                <a:cs typeface="Calibri"/>
              </a:rPr>
              <a:t/>
            </a:r>
            <a:br>
              <a:rPr lang="en-US" baseline="-25000" dirty="0" smtClean="0">
                <a:solidFill>
                  <a:srgbClr val="081D58"/>
                </a:solidFill>
                <a:latin typeface="Calibri"/>
                <a:cs typeface="Calibri"/>
              </a:rPr>
            </a:br>
            <a:endParaRPr lang="en-US" baseline="-25000" dirty="0">
              <a:solidFill>
                <a:srgbClr val="081D58"/>
              </a:solidFill>
              <a:latin typeface="Calibri"/>
              <a:cs typeface="Calibri"/>
            </a:endParaRP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 err="1">
                <a:solidFill>
                  <a:srgbClr val="081D58"/>
                </a:solidFill>
                <a:latin typeface="Calibri" charset="0"/>
                <a:cs typeface="Calibri" charset="0"/>
              </a:rPr>
              <a:t>unstack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 err="1">
                <a:solidFill>
                  <a:srgbClr val="081D58"/>
                </a:solidFill>
                <a:latin typeface="Times New Roman" charset="0"/>
                <a:cs typeface="Calibri" charset="0"/>
              </a:rPr>
              <a:t>x,y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	  pre:  </a:t>
            </a:r>
            <a:r>
              <a:rPr lang="en-US" dirty="0" err="1">
                <a:solidFill>
                  <a:srgbClr val="081D58"/>
                </a:solidFill>
                <a:latin typeface="Calibri" charset="0"/>
                <a:cs typeface="Calibri" charset="0"/>
              </a:rPr>
              <a:t>loc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)=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y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=T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dirty="0">
                <a:solidFill>
                  <a:srgbClr val="081D58"/>
                </a:solidFill>
                <a:latin typeface="Times New Roman"/>
                <a:cs typeface="Times New Roman"/>
              </a:rPr>
              <a:t>=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nil</a:t>
            </a:r>
            <a:endParaRPr lang="en-US" dirty="0">
              <a:solidFill>
                <a:srgbClr val="081D58"/>
              </a:solidFill>
              <a:latin typeface="Calibri" charset="0"/>
              <a:cs typeface="Calibri" charset="0"/>
            </a:endParaRPr>
          </a:p>
          <a:p>
            <a:pPr>
              <a:tabLst>
                <a:tab pos="177800" algn="l"/>
                <a:tab pos="520700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	  </a:t>
            </a:r>
            <a:r>
              <a:rPr lang="en-US" dirty="0" err="1">
                <a:solidFill>
                  <a:srgbClr val="081D58"/>
                </a:solidFill>
                <a:latin typeface="Times New Roman" charset="0"/>
                <a:cs typeface="Calibri" charset="0"/>
              </a:rPr>
              <a:t>eff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:   </a:t>
            </a:r>
            <a:r>
              <a:rPr lang="en-US" dirty="0" err="1">
                <a:solidFill>
                  <a:srgbClr val="081D58"/>
                </a:solidFill>
                <a:latin typeface="Calibri" charset="0"/>
                <a:cs typeface="Calibri" charset="0"/>
              </a:rPr>
              <a:t>loc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)=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crane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=F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dirty="0">
                <a:solidFill>
                  <a:srgbClr val="081D58"/>
                </a:solidFill>
                <a:latin typeface="Times New Roman"/>
                <a:cs typeface="Times New Roman"/>
              </a:rPr>
              <a:t>=</a:t>
            </a:r>
            <a:r>
              <a:rPr lang="en-US" i="1" dirty="0">
                <a:solidFill>
                  <a:srgbClr val="081D58"/>
                </a:solidFill>
                <a:latin typeface="Times New Roman"/>
                <a:cs typeface="Times New Roman"/>
              </a:rPr>
              <a:t>x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y</a:t>
            </a:r>
            <a:r>
              <a:rPr lang="en-US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dirty="0">
                <a:solidFill>
                  <a:srgbClr val="081D58"/>
                </a:solidFill>
                <a:latin typeface="Calibri"/>
                <a:cs typeface="Calibri"/>
              </a:rPr>
              <a:t>=</a:t>
            </a:r>
            <a:r>
              <a:rPr lang="en-US" dirty="0" smtClean="0">
                <a:solidFill>
                  <a:srgbClr val="081D58"/>
                </a:solidFill>
                <a:latin typeface="Calibri"/>
                <a:cs typeface="Calibri"/>
              </a:rPr>
              <a:t>T</a:t>
            </a:r>
            <a:endParaRPr lang="en-US" dirty="0">
              <a:solidFill>
                <a:srgbClr val="081D58"/>
              </a:solidFill>
              <a:latin typeface="Calibri"/>
              <a:cs typeface="Calibri"/>
            </a:endParaRPr>
          </a:p>
        </p:txBody>
      </p:sp>
      <p:sp>
        <p:nvSpPr>
          <p:cNvPr id="21509" name="Rectangle 59"/>
          <p:cNvSpPr>
            <a:spLocks noGrp="1" noChangeArrowheads="1"/>
          </p:cNvSpPr>
          <p:nvPr>
            <p:ph type="title"/>
          </p:nvPr>
        </p:nvSpPr>
        <p:spPr>
          <a:xfrm>
            <a:off x="240848" y="153976"/>
            <a:ext cx="5287699" cy="5334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 Blocks World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6105" y="766408"/>
            <a:ext cx="5692764" cy="1576616"/>
          </a:xfrm>
        </p:spPr>
        <p:txBody>
          <a:bodyPr/>
          <a:lstStyle/>
          <a:p>
            <a:r>
              <a:rPr lang="en-US" dirty="0"/>
              <a:t>For block-stacking problems with </a:t>
            </a:r>
            <a:r>
              <a:rPr lang="en-US" i="1" dirty="0"/>
              <a:t>n </a:t>
            </a:r>
            <a:r>
              <a:rPr lang="en-US" dirty="0"/>
              <a:t>blocks,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easy to </a:t>
            </a:r>
            <a:r>
              <a:rPr lang="en-US" dirty="0" smtClean="0">
                <a:latin typeface="Times New Roman" charset="0"/>
              </a:rPr>
              <a:t>get </a:t>
            </a:r>
            <a:r>
              <a:rPr lang="en-US" dirty="0">
                <a:latin typeface="Times New Roman" charset="0"/>
              </a:rPr>
              <a:t>a solution of length </a:t>
            </a:r>
            <a:r>
              <a:rPr lang="en-US" i="1" dirty="0">
                <a:latin typeface="Times New Roman" charset="0"/>
              </a:rPr>
              <a:t>O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n</a:t>
            </a:r>
            <a:r>
              <a:rPr lang="en-US" dirty="0">
                <a:latin typeface="Times New Roman" charset="0"/>
              </a:rPr>
              <a:t>)</a:t>
            </a:r>
          </a:p>
          <a:p>
            <a:pPr lvl="1"/>
            <a:r>
              <a:rPr lang="en-US" dirty="0">
                <a:latin typeface="Times New Roman" charset="0"/>
              </a:rPr>
              <a:t>Move all blocks to the </a:t>
            </a:r>
            <a:r>
              <a:rPr lang="en-US" dirty="0" smtClean="0">
                <a:latin typeface="Times New Roman" charset="0"/>
              </a:rPr>
              <a:t>table, </a:t>
            </a:r>
            <a:r>
              <a:rPr lang="en-US" dirty="0">
                <a:latin typeface="Times New Roman" charset="0"/>
              </a:rPr>
              <a:t>then </a:t>
            </a:r>
            <a:r>
              <a:rPr lang="en-US" dirty="0" smtClean="0">
                <a:latin typeface="Times New Roman" charset="0"/>
              </a:rPr>
              <a:t/>
            </a:r>
            <a:br>
              <a:rPr lang="en-US" dirty="0" smtClean="0">
                <a:latin typeface="Times New Roman" charset="0"/>
              </a:rPr>
            </a:br>
            <a:r>
              <a:rPr lang="en-US" dirty="0" smtClean="0">
                <a:latin typeface="Times New Roman" charset="0"/>
              </a:rPr>
              <a:t>build </a:t>
            </a:r>
            <a:r>
              <a:rPr lang="en-US" dirty="0">
                <a:latin typeface="Times New Roman" charset="0"/>
              </a:rPr>
              <a:t>up stacks from the bottom</a:t>
            </a:r>
          </a:p>
          <a:p>
            <a:pPr marL="344488" lvl="1">
              <a:buSzPct val="85000"/>
              <a:buFont typeface="Webdings" charset="2"/>
              <a:buChar char="="/>
            </a:pPr>
            <a:r>
              <a:rPr lang="en-US" dirty="0">
                <a:latin typeface="Times New Roman" charset="0"/>
              </a:rPr>
              <a:t>With </a:t>
            </a:r>
            <a:r>
              <a:rPr lang="en-US" dirty="0" smtClean="0">
                <a:latin typeface="Times New Roman" charset="0"/>
              </a:rPr>
              <a:t>more domain knowledge</a:t>
            </a:r>
            <a:r>
              <a:rPr lang="en-US" dirty="0">
                <a:latin typeface="Times New Roman" charset="0"/>
              </a:rPr>
              <a:t>, can do even </a:t>
            </a:r>
            <a:r>
              <a:rPr lang="en-US" dirty="0" smtClean="0">
                <a:latin typeface="Times New Roman" charset="0"/>
              </a:rPr>
              <a:t>better</a:t>
            </a:r>
            <a:endParaRPr lang="en-US" i="1" dirty="0">
              <a:latin typeface="Times New Roman" charset="0"/>
            </a:endParaRPr>
          </a:p>
        </p:txBody>
      </p:sp>
      <p:sp>
        <p:nvSpPr>
          <p:cNvPr id="62" name="Content Placeholder 1"/>
          <p:cNvSpPr txBox="1">
            <a:spLocks/>
          </p:cNvSpPr>
          <p:nvPr/>
        </p:nvSpPr>
        <p:spPr bwMode="auto">
          <a:xfrm>
            <a:off x="5534846" y="242901"/>
            <a:ext cx="3453150" cy="128113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Calibri"/>
              </a:rPr>
              <a:t>clear</a:t>
            </a:r>
            <a:r>
              <a:rPr lang="en-US" sz="1800" dirty="0" smtClean="0">
                <a:latin typeface="Calibri"/>
              </a:rPr>
              <a:t>(a)</a:t>
            </a:r>
            <a:r>
              <a:rPr lang="en-US" sz="1800" dirty="0" smtClean="0">
                <a:solidFill>
                  <a:srgbClr val="081D58"/>
                </a:solidFill>
                <a:latin typeface="Calibri"/>
              </a:rPr>
              <a:t>=F</a:t>
            </a:r>
            <a:r>
              <a:rPr lang="en-US" sz="1800" dirty="0" smtClean="0">
                <a:latin typeface="Calibri"/>
              </a:rPr>
              <a:t>, clear(b)=T, clear(c)=T,</a:t>
            </a:r>
            <a:br>
              <a:rPr lang="en-US" sz="1800" dirty="0" smtClean="0">
                <a:latin typeface="Calibri"/>
              </a:rPr>
            </a:br>
            <a:r>
              <a:rPr lang="en-US" sz="1800" dirty="0" smtClean="0">
                <a:latin typeface="Calibri"/>
              </a:rPr>
              <a:t>clear(d)</a:t>
            </a:r>
            <a:r>
              <a:rPr lang="en-US" sz="1800" dirty="0" smtClean="0">
                <a:solidFill>
                  <a:srgbClr val="081D58"/>
                </a:solidFill>
                <a:latin typeface="Calibri"/>
              </a:rPr>
              <a:t>=F</a:t>
            </a:r>
            <a:r>
              <a:rPr lang="en-US" sz="1800" dirty="0" smtClean="0">
                <a:latin typeface="Calibri"/>
              </a:rPr>
              <a:t>, </a:t>
            </a:r>
            <a:r>
              <a:rPr lang="en-US" sz="1800" dirty="0">
                <a:latin typeface="Calibri"/>
              </a:rPr>
              <a:t>clear</a:t>
            </a:r>
            <a:r>
              <a:rPr lang="en-US" sz="1800" dirty="0" smtClean="0">
                <a:latin typeface="Calibri"/>
              </a:rPr>
              <a:t>(e)</a:t>
            </a:r>
            <a:r>
              <a:rPr lang="en-US" sz="1800" dirty="0" smtClean="0">
                <a:solidFill>
                  <a:srgbClr val="081D58"/>
                </a:solidFill>
                <a:latin typeface="Calibri"/>
              </a:rPr>
              <a:t>=T</a:t>
            </a:r>
            <a:r>
              <a:rPr lang="en-US" sz="1800" dirty="0">
                <a:latin typeface="Calibri"/>
              </a:rPr>
              <a:t>, holding=</a:t>
            </a:r>
            <a:r>
              <a:rPr lang="en-US" sz="1800" dirty="0" smtClean="0">
                <a:latin typeface="Calibri"/>
              </a:rPr>
              <a:t>nil, </a:t>
            </a:r>
            <a:r>
              <a:rPr lang="en-US" sz="1800" dirty="0" err="1" smtClean="0">
                <a:latin typeface="Calibri"/>
              </a:rPr>
              <a:t>loc</a:t>
            </a:r>
            <a:r>
              <a:rPr lang="en-US" sz="1800" dirty="0" smtClean="0">
                <a:latin typeface="Calibri"/>
              </a:rPr>
              <a:t>(a)=table,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 smtClean="0">
                <a:latin typeface="Calibri"/>
              </a:rPr>
              <a:t>(b)=table,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 smtClean="0">
                <a:latin typeface="Calibri"/>
              </a:rPr>
              <a:t>(c)=a,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 smtClean="0">
                <a:latin typeface="Calibri"/>
              </a:rPr>
              <a:t>(d)=table,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Calibri"/>
              </a:rPr>
              <a:t>(e)=</a:t>
            </a:r>
            <a:r>
              <a:rPr lang="en-US" sz="1800" dirty="0" smtClean="0">
                <a:latin typeface="Calibri"/>
              </a:rPr>
              <a:t>d</a:t>
            </a:r>
            <a:endParaRPr lang="en-US" sz="1800" dirty="0">
              <a:latin typeface="Calibri"/>
            </a:endParaRPr>
          </a:p>
        </p:txBody>
      </p:sp>
      <p:sp>
        <p:nvSpPr>
          <p:cNvPr id="186" name="Content Placeholder 1"/>
          <p:cNvSpPr txBox="1">
            <a:spLocks/>
          </p:cNvSpPr>
          <p:nvPr/>
        </p:nvSpPr>
        <p:spPr bwMode="auto">
          <a:xfrm>
            <a:off x="5523898" y="3605233"/>
            <a:ext cx="3475046" cy="1237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Calibri"/>
              </a:rPr>
              <a:t>clear(a)</a:t>
            </a:r>
            <a:r>
              <a:rPr lang="en-US" sz="1800" dirty="0">
                <a:solidFill>
                  <a:srgbClr val="081D58"/>
                </a:solidFill>
                <a:latin typeface="Calibri"/>
              </a:rPr>
              <a:t>=F</a:t>
            </a:r>
            <a:r>
              <a:rPr lang="en-US" sz="1800" dirty="0">
                <a:latin typeface="Calibri"/>
              </a:rPr>
              <a:t>, clear(b)</a:t>
            </a:r>
            <a:r>
              <a:rPr lang="en-US" sz="1800" dirty="0" smtClean="0">
                <a:latin typeface="Calibri"/>
              </a:rPr>
              <a:t>=F, </a:t>
            </a:r>
            <a:r>
              <a:rPr lang="en-US" sz="1800" dirty="0">
                <a:latin typeface="Calibri"/>
              </a:rPr>
              <a:t>clear(c)=T,</a:t>
            </a:r>
            <a:br>
              <a:rPr lang="en-US" sz="1800" dirty="0">
                <a:latin typeface="Calibri"/>
              </a:rPr>
            </a:br>
            <a:r>
              <a:rPr lang="en-US" sz="1800" dirty="0">
                <a:latin typeface="Calibri"/>
              </a:rPr>
              <a:t>clear(d)</a:t>
            </a:r>
            <a:r>
              <a:rPr lang="en-US" sz="1800" dirty="0">
                <a:solidFill>
                  <a:srgbClr val="081D58"/>
                </a:solidFill>
                <a:latin typeface="Calibri"/>
              </a:rPr>
              <a:t>=F</a:t>
            </a:r>
            <a:r>
              <a:rPr lang="en-US" sz="1800" dirty="0">
                <a:latin typeface="Calibri"/>
              </a:rPr>
              <a:t>, clear(e)</a:t>
            </a:r>
            <a:r>
              <a:rPr lang="en-US" sz="1800" dirty="0">
                <a:solidFill>
                  <a:srgbClr val="081D58"/>
                </a:solidFill>
                <a:latin typeface="Calibri"/>
              </a:rPr>
              <a:t>=T</a:t>
            </a:r>
            <a:r>
              <a:rPr lang="en-US" sz="1800" dirty="0">
                <a:latin typeface="Calibri"/>
              </a:rPr>
              <a:t>, holding</a:t>
            </a:r>
            <a:r>
              <a:rPr lang="en-US" sz="1800" dirty="0" smtClean="0">
                <a:latin typeface="Calibri"/>
              </a:rPr>
              <a:t>=b, </a:t>
            </a:r>
            <a:r>
              <a:rPr lang="en-US" sz="1800" dirty="0" err="1" smtClean="0">
                <a:latin typeface="Calibri"/>
              </a:rPr>
              <a:t>loc</a:t>
            </a:r>
            <a:r>
              <a:rPr lang="en-US" sz="1800" dirty="0">
                <a:latin typeface="Calibri"/>
              </a:rPr>
              <a:t>(a)</a:t>
            </a:r>
            <a:r>
              <a:rPr lang="en-US" sz="1800" dirty="0" smtClean="0">
                <a:latin typeface="Calibri"/>
              </a:rPr>
              <a:t>=table,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Calibri"/>
              </a:rPr>
              <a:t>(b)</a:t>
            </a:r>
            <a:r>
              <a:rPr lang="en-US" sz="1800" dirty="0" smtClean="0">
                <a:latin typeface="Calibri"/>
              </a:rPr>
              <a:t>=crane,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Calibri"/>
              </a:rPr>
              <a:t>(c)=a,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Calibri"/>
              </a:rPr>
              <a:t>(d)</a:t>
            </a:r>
            <a:r>
              <a:rPr lang="en-US" sz="1800" dirty="0" smtClean="0">
                <a:latin typeface="Calibri"/>
              </a:rPr>
              <a:t>=table,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Calibri"/>
              </a:rPr>
              <a:t>(e)=d</a:t>
            </a:r>
          </a:p>
        </p:txBody>
      </p:sp>
      <p:sp>
        <p:nvSpPr>
          <p:cNvPr id="197" name="Rectangle 114"/>
          <p:cNvSpPr>
            <a:spLocks noChangeArrowheads="1"/>
          </p:cNvSpPr>
          <p:nvPr/>
        </p:nvSpPr>
        <p:spPr bwMode="auto">
          <a:xfrm>
            <a:off x="5924965" y="1565677"/>
            <a:ext cx="2468563" cy="1516696"/>
          </a:xfrm>
          <a:prstGeom prst="rect">
            <a:avLst/>
          </a:prstGeom>
          <a:solidFill>
            <a:srgbClr val="E6FFE6"/>
          </a:solidFill>
          <a:ln w="12700">
            <a:solidFill>
              <a:srgbClr val="40804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98" name="Rectangle 115"/>
          <p:cNvSpPr>
            <a:spLocks noChangeArrowheads="1"/>
          </p:cNvSpPr>
          <p:nvPr/>
        </p:nvSpPr>
        <p:spPr bwMode="auto">
          <a:xfrm>
            <a:off x="6723478" y="2167972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latin typeface="Calibri" charset="0"/>
              </a:rPr>
              <a:t>c</a:t>
            </a:r>
          </a:p>
        </p:txBody>
      </p:sp>
      <p:sp>
        <p:nvSpPr>
          <p:cNvPr id="199" name="Rectangle 116"/>
          <p:cNvSpPr>
            <a:spLocks noChangeArrowheads="1"/>
          </p:cNvSpPr>
          <p:nvPr/>
        </p:nvSpPr>
        <p:spPr bwMode="auto">
          <a:xfrm>
            <a:off x="6723478" y="2548972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latin typeface="Calibri" charset="0"/>
              </a:rPr>
              <a:t>a</a:t>
            </a:r>
          </a:p>
        </p:txBody>
      </p:sp>
      <p:sp>
        <p:nvSpPr>
          <p:cNvPr id="200" name="Rectangle 117"/>
          <p:cNvSpPr>
            <a:spLocks noChangeArrowheads="1"/>
          </p:cNvSpPr>
          <p:nvPr/>
        </p:nvSpPr>
        <p:spPr bwMode="auto">
          <a:xfrm>
            <a:off x="7180678" y="2548972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latin typeface="Calibri" charset="0"/>
              </a:rPr>
              <a:t>b</a:t>
            </a:r>
          </a:p>
        </p:txBody>
      </p:sp>
      <p:sp>
        <p:nvSpPr>
          <p:cNvPr id="201" name="Line 118"/>
          <p:cNvSpPr>
            <a:spLocks noChangeShapeType="1"/>
          </p:cNvSpPr>
          <p:nvPr/>
        </p:nvSpPr>
        <p:spPr bwMode="auto">
          <a:xfrm flipV="1">
            <a:off x="7620637" y="1868615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2" name="Line 119"/>
          <p:cNvSpPr>
            <a:spLocks noChangeShapeType="1"/>
          </p:cNvSpPr>
          <p:nvPr/>
        </p:nvSpPr>
        <p:spPr bwMode="auto">
          <a:xfrm flipV="1">
            <a:off x="8077837" y="1868615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3" name="Line 120"/>
          <p:cNvSpPr>
            <a:spLocks noChangeShapeType="1"/>
          </p:cNvSpPr>
          <p:nvPr/>
        </p:nvSpPr>
        <p:spPr bwMode="auto">
          <a:xfrm>
            <a:off x="7620637" y="1868615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4" name="Line 121"/>
          <p:cNvSpPr>
            <a:spLocks noChangeShapeType="1"/>
          </p:cNvSpPr>
          <p:nvPr/>
        </p:nvSpPr>
        <p:spPr bwMode="auto">
          <a:xfrm flipV="1">
            <a:off x="7849237" y="1640015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05" name="Rectangle 159"/>
          <p:cNvSpPr>
            <a:spLocks noChangeArrowheads="1"/>
          </p:cNvSpPr>
          <p:nvPr/>
        </p:nvSpPr>
        <p:spPr bwMode="auto">
          <a:xfrm>
            <a:off x="6293265" y="2926040"/>
            <a:ext cx="1828800" cy="48381"/>
          </a:xfrm>
          <a:prstGeom prst="rect">
            <a:avLst/>
          </a:prstGeom>
          <a:solidFill>
            <a:srgbClr val="AD6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206" name="Group 4"/>
          <p:cNvGrpSpPr>
            <a:grpSpLocks/>
          </p:cNvGrpSpPr>
          <p:nvPr/>
        </p:nvGrpSpPr>
        <p:grpSpPr bwMode="auto">
          <a:xfrm>
            <a:off x="6342478" y="2167972"/>
            <a:ext cx="317500" cy="747713"/>
            <a:chOff x="6729413" y="292100"/>
            <a:chExt cx="317500" cy="747767"/>
          </a:xfrm>
        </p:grpSpPr>
        <p:sp>
          <p:nvSpPr>
            <p:cNvPr id="207" name="Rectangle 117"/>
            <p:cNvSpPr>
              <a:spLocks noChangeArrowheads="1"/>
            </p:cNvSpPr>
            <p:nvPr/>
          </p:nvSpPr>
          <p:spPr bwMode="auto">
            <a:xfrm>
              <a:off x="6729413" y="673100"/>
              <a:ext cx="3175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>
                  <a:latin typeface="Calibri" charset="0"/>
                </a:rPr>
                <a:t>d</a:t>
              </a:r>
            </a:p>
          </p:txBody>
        </p:sp>
        <p:sp>
          <p:nvSpPr>
            <p:cNvPr id="208" name="Rectangle 115"/>
            <p:cNvSpPr>
              <a:spLocks noChangeArrowheads="1"/>
            </p:cNvSpPr>
            <p:nvPr/>
          </p:nvSpPr>
          <p:spPr bwMode="auto">
            <a:xfrm>
              <a:off x="6729413" y="292100"/>
              <a:ext cx="3175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>
                  <a:latin typeface="Calibri" charset="0"/>
                </a:rPr>
                <a:t>e</a:t>
              </a:r>
            </a:p>
          </p:txBody>
        </p:sp>
      </p:grpSp>
      <p:sp>
        <p:nvSpPr>
          <p:cNvPr id="209" name="Rectangle 111"/>
          <p:cNvSpPr>
            <a:spLocks noChangeArrowheads="1"/>
          </p:cNvSpPr>
          <p:nvPr/>
        </p:nvSpPr>
        <p:spPr bwMode="auto">
          <a:xfrm>
            <a:off x="6036193" y="4872180"/>
            <a:ext cx="2468563" cy="1595993"/>
          </a:xfrm>
          <a:prstGeom prst="rect">
            <a:avLst/>
          </a:prstGeom>
          <a:solidFill>
            <a:srgbClr val="E6FFE6"/>
          </a:solidFill>
          <a:ln w="12700">
            <a:solidFill>
              <a:srgbClr val="40804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10" name="Rectangle 138"/>
          <p:cNvSpPr>
            <a:spLocks noChangeArrowheads="1"/>
          </p:cNvSpPr>
          <p:nvPr/>
        </p:nvSpPr>
        <p:spPr bwMode="auto">
          <a:xfrm>
            <a:off x="6847406" y="5585523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latin typeface="Calibri" charset="0"/>
              </a:rPr>
              <a:t>c</a:t>
            </a:r>
          </a:p>
        </p:txBody>
      </p:sp>
      <p:sp>
        <p:nvSpPr>
          <p:cNvPr id="211" name="Rectangle 139"/>
          <p:cNvSpPr>
            <a:spLocks noChangeArrowheads="1"/>
          </p:cNvSpPr>
          <p:nvPr/>
        </p:nvSpPr>
        <p:spPr bwMode="auto">
          <a:xfrm>
            <a:off x="6847406" y="5966523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latin typeface="Calibri" charset="0"/>
              </a:rPr>
              <a:t>a</a:t>
            </a:r>
          </a:p>
        </p:txBody>
      </p:sp>
      <p:sp>
        <p:nvSpPr>
          <p:cNvPr id="212" name="Rectangle 140"/>
          <p:cNvSpPr>
            <a:spLocks noChangeArrowheads="1"/>
          </p:cNvSpPr>
          <p:nvPr/>
        </p:nvSpPr>
        <p:spPr bwMode="auto">
          <a:xfrm>
            <a:off x="7699893" y="5222223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latin typeface="Calibri" charset="0"/>
              </a:rPr>
              <a:t>b</a:t>
            </a:r>
          </a:p>
        </p:txBody>
      </p:sp>
      <p:sp>
        <p:nvSpPr>
          <p:cNvPr id="213" name="Rectangle 141"/>
          <p:cNvSpPr>
            <a:spLocks noChangeArrowheads="1"/>
          </p:cNvSpPr>
          <p:nvPr/>
        </p:nvSpPr>
        <p:spPr bwMode="auto">
          <a:xfrm>
            <a:off x="6404493" y="6328473"/>
            <a:ext cx="1828800" cy="63500"/>
          </a:xfrm>
          <a:prstGeom prst="rect">
            <a:avLst/>
          </a:prstGeom>
          <a:solidFill>
            <a:srgbClr val="AD6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14" name="Line 142"/>
          <p:cNvSpPr>
            <a:spLocks noChangeShapeType="1"/>
          </p:cNvSpPr>
          <p:nvPr/>
        </p:nvSpPr>
        <p:spPr bwMode="auto">
          <a:xfrm flipV="1">
            <a:off x="7623693" y="517777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" name="Line 143"/>
          <p:cNvSpPr>
            <a:spLocks noChangeShapeType="1"/>
          </p:cNvSpPr>
          <p:nvPr/>
        </p:nvSpPr>
        <p:spPr bwMode="auto">
          <a:xfrm flipV="1">
            <a:off x="8080893" y="517777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6" name="Line 144"/>
          <p:cNvSpPr>
            <a:spLocks noChangeShapeType="1"/>
          </p:cNvSpPr>
          <p:nvPr/>
        </p:nvSpPr>
        <p:spPr bwMode="auto">
          <a:xfrm>
            <a:off x="7623693" y="5177773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7" name="Line 145"/>
          <p:cNvSpPr>
            <a:spLocks noChangeShapeType="1"/>
          </p:cNvSpPr>
          <p:nvPr/>
        </p:nvSpPr>
        <p:spPr bwMode="auto">
          <a:xfrm flipV="1">
            <a:off x="7852293" y="494917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218" name="Group 72"/>
          <p:cNvGrpSpPr>
            <a:grpSpLocks/>
          </p:cNvGrpSpPr>
          <p:nvPr/>
        </p:nvGrpSpPr>
        <p:grpSpPr bwMode="auto">
          <a:xfrm>
            <a:off x="6453706" y="5579173"/>
            <a:ext cx="317500" cy="747713"/>
            <a:chOff x="6729413" y="292100"/>
            <a:chExt cx="317500" cy="747767"/>
          </a:xfrm>
        </p:grpSpPr>
        <p:sp>
          <p:nvSpPr>
            <p:cNvPr id="219" name="Rectangle 117"/>
            <p:cNvSpPr>
              <a:spLocks noChangeArrowheads="1"/>
            </p:cNvSpPr>
            <p:nvPr/>
          </p:nvSpPr>
          <p:spPr bwMode="auto">
            <a:xfrm>
              <a:off x="6729413" y="673100"/>
              <a:ext cx="3175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>
                  <a:latin typeface="Calibri" charset="0"/>
                </a:rPr>
                <a:t>d</a:t>
              </a:r>
            </a:p>
          </p:txBody>
        </p:sp>
        <p:sp>
          <p:nvSpPr>
            <p:cNvPr id="220" name="Rectangle 115"/>
            <p:cNvSpPr>
              <a:spLocks noChangeArrowheads="1"/>
            </p:cNvSpPr>
            <p:nvPr/>
          </p:nvSpPr>
          <p:spPr bwMode="auto">
            <a:xfrm>
              <a:off x="6729413" y="292100"/>
              <a:ext cx="3175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>
                  <a:latin typeface="Calibri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7292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3"/>
          <p:cNvSpPr txBox="1">
            <a:spLocks noChangeArrowheads="1"/>
          </p:cNvSpPr>
          <p:nvPr/>
        </p:nvSpPr>
        <p:spPr bwMode="auto">
          <a:xfrm>
            <a:off x="466509" y="5785156"/>
            <a:ext cx="8172390" cy="7032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228600" indent="-228600">
              <a:spcBef>
                <a:spcPct val="0"/>
              </a:spcBef>
              <a:buClrTx/>
              <a:buSzTx/>
              <a:buNone/>
              <a:tabLst>
                <a:tab pos="571500" algn="l"/>
              </a:tabLst>
              <a:defRPr/>
            </a:pPr>
            <a:r>
              <a:rPr lang="en-US" altLang="ja-JP" dirty="0">
                <a:latin typeface="Calibri"/>
                <a:ea typeface="Times New Roman"/>
              </a:rPr>
              <a:t>⟨unstack(</a:t>
            </a:r>
            <a:r>
              <a:rPr lang="en-US" altLang="ja-JP" dirty="0" err="1">
                <a:latin typeface="Calibri"/>
                <a:ea typeface="Times New Roman"/>
              </a:rPr>
              <a:t>e,a</a:t>
            </a:r>
            <a:r>
              <a:rPr lang="en-US" altLang="ja-JP" dirty="0">
                <a:latin typeface="Calibri"/>
                <a:ea typeface="Times New Roman"/>
              </a:rPr>
              <a:t>), putdown(e), unstack(</a:t>
            </a:r>
            <a:r>
              <a:rPr lang="en-US" altLang="ja-JP" dirty="0" err="1">
                <a:latin typeface="Calibri"/>
                <a:ea typeface="Times New Roman"/>
              </a:rPr>
              <a:t>d,c</a:t>
            </a:r>
            <a:r>
              <a:rPr lang="en-US" altLang="ja-JP" dirty="0">
                <a:latin typeface="Calibri"/>
                <a:ea typeface="Times New Roman"/>
              </a:rPr>
              <a:t>), stack(</a:t>
            </a:r>
            <a:r>
              <a:rPr lang="en-US" altLang="ja-JP" dirty="0" err="1">
                <a:latin typeface="Calibri"/>
                <a:ea typeface="Times New Roman"/>
              </a:rPr>
              <a:t>d,e</a:t>
            </a:r>
            <a:r>
              <a:rPr lang="en-US" altLang="ja-JP" dirty="0">
                <a:latin typeface="Calibri"/>
                <a:ea typeface="Times New Roman"/>
              </a:rPr>
              <a:t>), unstack(</a:t>
            </a:r>
            <a:r>
              <a:rPr lang="en-US" altLang="ja-JP" dirty="0" err="1">
                <a:latin typeface="Calibri"/>
                <a:ea typeface="Times New Roman"/>
              </a:rPr>
              <a:t>c,b</a:t>
            </a:r>
            <a:r>
              <a:rPr lang="en-US" altLang="ja-JP" dirty="0">
                <a:latin typeface="Calibri"/>
                <a:ea typeface="Times New Roman"/>
              </a:rPr>
              <a:t>), putdown(c), </a:t>
            </a:r>
            <a:br>
              <a:rPr lang="en-US" altLang="ja-JP" dirty="0">
                <a:latin typeface="Calibri"/>
                <a:ea typeface="Times New Roman"/>
              </a:rPr>
            </a:br>
            <a:r>
              <a:rPr lang="en-US" altLang="ja-JP" dirty="0">
                <a:latin typeface="Calibri"/>
                <a:ea typeface="Times New Roman"/>
              </a:rPr>
              <a:t>  pickup(b), stack(</a:t>
            </a:r>
            <a:r>
              <a:rPr lang="en-US" altLang="ja-JP" dirty="0" err="1">
                <a:latin typeface="Calibri"/>
                <a:ea typeface="Times New Roman"/>
              </a:rPr>
              <a:t>b,c</a:t>
            </a:r>
            <a:r>
              <a:rPr lang="en-US" altLang="ja-JP" dirty="0">
                <a:latin typeface="Calibri"/>
                <a:ea typeface="Times New Roman"/>
              </a:rPr>
              <a:t>), pickup(a), stack(</a:t>
            </a:r>
            <a:r>
              <a:rPr lang="en-US" altLang="ja-JP" dirty="0" err="1">
                <a:latin typeface="Calibri"/>
                <a:ea typeface="Times New Roman"/>
              </a:rPr>
              <a:t>a,b</a:t>
            </a:r>
            <a:r>
              <a:rPr lang="en-US" altLang="ja-JP" dirty="0">
                <a:latin typeface="Calibri"/>
                <a:ea typeface="Times New Roman"/>
              </a:rPr>
              <a:t>)</a:t>
            </a:r>
            <a:r>
              <a:rPr lang="en-US" altLang="ja-JP" dirty="0" smtClean="0">
                <a:latin typeface="Calibri"/>
                <a:ea typeface="Times New Roman"/>
              </a:rPr>
              <a:t>⟩</a:t>
            </a:r>
            <a:endParaRPr lang="en-US" baseline="-25000" dirty="0">
              <a:latin typeface="Calibri"/>
              <a:ea typeface="Times New Roman"/>
            </a:endParaRPr>
          </a:p>
        </p:txBody>
      </p:sp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Block-</a:t>
            </a:r>
            <a:r>
              <a:rPr lang="en-US" dirty="0"/>
              <a:t>Stacking Algorithm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8418" y="858432"/>
            <a:ext cx="5337313" cy="3510297"/>
          </a:xfrm>
        </p:spPr>
        <p:txBody>
          <a:bodyPr/>
          <a:lstStyle/>
          <a:p>
            <a:pPr marL="228600" indent="-228600">
              <a:spcBef>
                <a:spcPct val="0"/>
              </a:spcBef>
              <a:buClrTx/>
              <a:buSzTx/>
              <a:buFontTx/>
              <a:buNone/>
              <a:tabLst>
                <a:tab pos="571500" algn="l"/>
              </a:tabLst>
              <a:defRPr/>
            </a:pPr>
            <a:r>
              <a:rPr lang="en-US" b="1" dirty="0">
                <a:latin typeface="Times New Roman" charset="0"/>
              </a:rPr>
              <a:t>loop</a:t>
            </a:r>
            <a:endParaRPr lang="en-US" dirty="0">
              <a:latin typeface="Times New Roman" charset="0"/>
            </a:endParaRPr>
          </a:p>
          <a:p>
            <a:pPr marL="228600" indent="-228600">
              <a:spcBef>
                <a:spcPct val="0"/>
              </a:spcBef>
              <a:buClrTx/>
              <a:buSzTx/>
              <a:buFontTx/>
              <a:buNone/>
              <a:tabLst>
                <a:tab pos="571500" algn="l"/>
              </a:tabLst>
              <a:defRPr/>
            </a:pPr>
            <a:r>
              <a:rPr lang="en-US" b="1" dirty="0">
                <a:latin typeface="Times New Roman" charset="0"/>
              </a:rPr>
              <a:t>	if</a:t>
            </a:r>
            <a:r>
              <a:rPr lang="en-US" dirty="0">
                <a:latin typeface="Times New Roman" charset="0"/>
              </a:rPr>
              <a:t> </a:t>
            </a:r>
            <a:r>
              <a:rPr lang="en-US" baseline="30000" dirty="0"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∃ a clear block </a:t>
            </a:r>
            <a:r>
              <a:rPr lang="en-US" i="1" dirty="0">
                <a:latin typeface="Times New Roman" charset="0"/>
              </a:rPr>
              <a:t>c</a:t>
            </a:r>
            <a:r>
              <a:rPr lang="en-US" dirty="0">
                <a:latin typeface="Times New Roman" charset="0"/>
              </a:rPr>
              <a:t> that needs</a:t>
            </a:r>
            <a:r>
              <a:rPr lang="en-US" i="1" dirty="0"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moving</a:t>
            </a:r>
          </a:p>
          <a:p>
            <a:pPr marL="228600" indent="-228600">
              <a:spcBef>
                <a:spcPct val="0"/>
              </a:spcBef>
              <a:buClrTx/>
              <a:buSzTx/>
              <a:buFontTx/>
              <a:buNone/>
              <a:tabLst>
                <a:tab pos="571500" algn="l"/>
              </a:tabLst>
              <a:defRPr/>
            </a:pPr>
            <a:r>
              <a:rPr lang="en-US" dirty="0">
                <a:latin typeface="Times New Roman" charset="0"/>
              </a:rPr>
              <a:t>           &amp; we can move </a:t>
            </a:r>
            <a:r>
              <a:rPr lang="en-US" i="1" dirty="0">
                <a:latin typeface="Times New Roman" charset="0"/>
              </a:rPr>
              <a:t>c </a:t>
            </a:r>
            <a:r>
              <a:rPr lang="en-US" dirty="0">
                <a:latin typeface="Times New Roman" charset="0"/>
              </a:rPr>
              <a:t>to a position </a:t>
            </a:r>
            <a:r>
              <a:rPr lang="en-US" i="1" dirty="0">
                <a:latin typeface="Times New Roman" charset="0"/>
              </a:rPr>
              <a:t>d</a:t>
            </a:r>
            <a:r>
              <a:rPr lang="en-US" dirty="0">
                <a:latin typeface="Times New Roman" charset="0"/>
              </a:rPr>
              <a:t> 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		 where </a:t>
            </a:r>
            <a:r>
              <a:rPr lang="en-US" i="1" dirty="0">
                <a:latin typeface="Times New Roman" charset="0"/>
              </a:rPr>
              <a:t>c </a:t>
            </a:r>
            <a:r>
              <a:rPr lang="en-US" dirty="0">
                <a:latin typeface="Times New Roman" charset="0"/>
              </a:rPr>
              <a:t>won’t need </a:t>
            </a:r>
            <a:r>
              <a:rPr lang="en-US" dirty="0" smtClean="0">
                <a:latin typeface="Times New Roman" charset="0"/>
              </a:rPr>
              <a:t>to be moved</a:t>
            </a:r>
            <a:endParaRPr lang="en-US" altLang="ja-JP" dirty="0">
              <a:latin typeface="Times New Roman" charset="0"/>
            </a:endParaRPr>
          </a:p>
          <a:p>
            <a:pPr marL="228600" indent="-228600">
              <a:spcBef>
                <a:spcPct val="0"/>
              </a:spcBef>
              <a:buClrTx/>
              <a:buSzTx/>
              <a:buFontTx/>
              <a:buNone/>
              <a:tabLst>
                <a:tab pos="571500" algn="l"/>
              </a:tabLst>
              <a:defRPr/>
            </a:pPr>
            <a:r>
              <a:rPr lang="en-US" b="1" dirty="0">
                <a:latin typeface="Times New Roman" charset="0"/>
              </a:rPr>
              <a:t>	    then </a:t>
            </a:r>
            <a:r>
              <a:rPr lang="en-US" dirty="0">
                <a:latin typeface="Times New Roman" charset="0"/>
              </a:rPr>
              <a:t>move </a:t>
            </a:r>
            <a:r>
              <a:rPr lang="en-US" i="1" dirty="0">
                <a:latin typeface="Times New Roman" charset="0"/>
              </a:rPr>
              <a:t>c </a:t>
            </a:r>
            <a:r>
              <a:rPr lang="en-US" dirty="0">
                <a:latin typeface="Times New Roman" charset="0"/>
              </a:rPr>
              <a:t>to </a:t>
            </a:r>
            <a:r>
              <a:rPr lang="en-US" i="1" dirty="0">
                <a:latin typeface="Times New Roman" charset="0"/>
              </a:rPr>
              <a:t>d</a:t>
            </a:r>
          </a:p>
          <a:p>
            <a:pPr marL="228600" indent="-228600">
              <a:spcBef>
                <a:spcPct val="0"/>
              </a:spcBef>
              <a:buClrTx/>
              <a:buSzTx/>
              <a:buNone/>
              <a:tabLst>
                <a:tab pos="571500" algn="l"/>
              </a:tabLst>
              <a:defRPr/>
            </a:pPr>
            <a:r>
              <a:rPr lang="en-US" b="1" dirty="0">
                <a:latin typeface="Times New Roman" charset="0"/>
              </a:rPr>
              <a:t>	else if</a:t>
            </a:r>
            <a:r>
              <a:rPr lang="en-US" dirty="0">
                <a:latin typeface="Times New Roman" charset="0"/>
              </a:rPr>
              <a:t> </a:t>
            </a:r>
            <a:r>
              <a:rPr lang="en-US" baseline="30000" dirty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∃ a </a:t>
            </a:r>
            <a:r>
              <a:rPr lang="en-US" dirty="0">
                <a:latin typeface="Times New Roman" charset="0"/>
              </a:rPr>
              <a:t>clear block </a:t>
            </a:r>
            <a:r>
              <a:rPr lang="en-US" i="1" dirty="0">
                <a:latin typeface="Times New Roman" charset="0"/>
              </a:rPr>
              <a:t>c</a:t>
            </a:r>
            <a:r>
              <a:rPr lang="en-US" dirty="0">
                <a:latin typeface="Times New Roman" charset="0"/>
              </a:rPr>
              <a:t> that needs</a:t>
            </a:r>
            <a:r>
              <a:rPr lang="en-US" i="1" dirty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to be moved</a:t>
            </a:r>
            <a:endParaRPr lang="en-US" dirty="0">
              <a:latin typeface="Times New Roman" charset="0"/>
            </a:endParaRPr>
          </a:p>
          <a:p>
            <a:pPr marL="228600" indent="-228600">
              <a:spcBef>
                <a:spcPct val="0"/>
              </a:spcBef>
              <a:buClrTx/>
              <a:buSzTx/>
              <a:buFontTx/>
              <a:buNone/>
              <a:tabLst>
                <a:tab pos="571500" algn="l"/>
              </a:tabLst>
              <a:defRPr/>
            </a:pPr>
            <a:r>
              <a:rPr lang="en-US" b="1" dirty="0">
                <a:latin typeface="Times New Roman" charset="0"/>
              </a:rPr>
              <a:t>	        then </a:t>
            </a:r>
            <a:r>
              <a:rPr lang="en-US" dirty="0">
                <a:latin typeface="Times New Roman" charset="0"/>
              </a:rPr>
              <a:t>move </a:t>
            </a:r>
            <a:r>
              <a:rPr lang="en-US" i="1" dirty="0">
                <a:latin typeface="Times New Roman" charset="0"/>
              </a:rPr>
              <a:t>c </a:t>
            </a:r>
            <a:r>
              <a:rPr lang="en-US" dirty="0">
                <a:latin typeface="Times New Roman" charset="0"/>
              </a:rPr>
              <a:t>to any clear pallet</a:t>
            </a:r>
          </a:p>
          <a:p>
            <a:pPr marL="228600" indent="-228600">
              <a:spcBef>
                <a:spcPct val="0"/>
              </a:spcBef>
              <a:buClrTx/>
              <a:buSzTx/>
              <a:buFontTx/>
              <a:buNone/>
              <a:tabLst>
                <a:tab pos="571500" algn="l"/>
              </a:tabLst>
              <a:defRPr/>
            </a:pPr>
            <a:r>
              <a:rPr lang="en-US" b="1" dirty="0">
                <a:latin typeface="Times New Roman" charset="0"/>
              </a:rPr>
              <a:t>	else if</a:t>
            </a:r>
            <a:r>
              <a:rPr lang="en-US" dirty="0">
                <a:latin typeface="Times New Roman" charset="0"/>
              </a:rPr>
              <a:t> the goal is satisfied</a:t>
            </a:r>
            <a:r>
              <a:rPr lang="en-US" b="1" dirty="0">
                <a:latin typeface="Times New Roman" charset="0"/>
              </a:rPr>
              <a:t> </a:t>
            </a:r>
          </a:p>
          <a:p>
            <a:pPr marL="228600" indent="-228600">
              <a:spcBef>
                <a:spcPct val="0"/>
              </a:spcBef>
              <a:buClrTx/>
              <a:buSzTx/>
              <a:buFontTx/>
              <a:buNone/>
              <a:tabLst>
                <a:tab pos="571500" algn="l"/>
              </a:tabLst>
              <a:defRPr/>
            </a:pPr>
            <a:r>
              <a:rPr lang="en-US" b="1" dirty="0">
                <a:latin typeface="Times New Roman" charset="0"/>
              </a:rPr>
              <a:t>		  then return </a:t>
            </a:r>
            <a:r>
              <a:rPr lang="en-US" dirty="0">
                <a:latin typeface="Times New Roman" charset="0"/>
              </a:rPr>
              <a:t>success</a:t>
            </a:r>
          </a:p>
          <a:p>
            <a:pPr marL="228600" indent="-228600">
              <a:spcBef>
                <a:spcPct val="0"/>
              </a:spcBef>
              <a:buClrTx/>
              <a:buSzTx/>
              <a:buFontTx/>
              <a:buNone/>
              <a:tabLst>
                <a:tab pos="571500" algn="l"/>
              </a:tabLst>
              <a:defRPr/>
            </a:pPr>
            <a:r>
              <a:rPr lang="en-US" dirty="0">
                <a:latin typeface="Times New Roman" charset="0"/>
              </a:rPr>
              <a:t>	</a:t>
            </a:r>
            <a:r>
              <a:rPr lang="en-US" b="1" dirty="0">
                <a:latin typeface="Times New Roman" charset="0"/>
              </a:rPr>
              <a:t>else return</a:t>
            </a:r>
            <a:r>
              <a:rPr lang="en-US" dirty="0">
                <a:latin typeface="Times New Roman" charset="0"/>
              </a:rPr>
              <a:t> failure</a:t>
            </a:r>
          </a:p>
          <a:p>
            <a:pPr marL="228600" indent="-228600">
              <a:spcBef>
                <a:spcPct val="0"/>
              </a:spcBef>
              <a:buClrTx/>
              <a:buSzTx/>
              <a:buFontTx/>
              <a:buNone/>
              <a:tabLst>
                <a:tab pos="571500" algn="l"/>
              </a:tabLst>
              <a:defRPr/>
            </a:pPr>
            <a:r>
              <a:rPr lang="en-US" b="1" dirty="0">
                <a:latin typeface="Times New Roman" charset="0"/>
              </a:rPr>
              <a:t>repeat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644138" y="969255"/>
            <a:ext cx="3334964" cy="3048824"/>
          </a:xfrm>
          <a:solidFill>
            <a:schemeClr val="accent1"/>
          </a:solidFill>
        </p:spPr>
        <p:txBody>
          <a:bodyPr/>
          <a:lstStyle/>
          <a:p>
            <a:r>
              <a:rPr lang="en-US" i="1" dirty="0"/>
              <a:t>c</a:t>
            </a:r>
            <a:r>
              <a:rPr lang="en-US" dirty="0"/>
              <a:t> needs </a:t>
            </a:r>
            <a:r>
              <a:rPr lang="en-US" dirty="0" smtClean="0">
                <a:latin typeface="Times New Roman" charset="0"/>
              </a:rPr>
              <a:t>to be moved </a:t>
            </a:r>
            <a:r>
              <a:rPr lang="en-US" dirty="0" smtClean="0"/>
              <a:t>if</a:t>
            </a:r>
            <a:endParaRPr lang="en-US" dirty="0"/>
          </a:p>
          <a:p>
            <a:pPr lvl="1"/>
            <a:r>
              <a:rPr lang="en-US" i="1" dirty="0"/>
              <a:t>s</a:t>
            </a:r>
            <a:r>
              <a:rPr lang="en-US" dirty="0"/>
              <a:t> contains </a:t>
            </a:r>
            <a:r>
              <a:rPr lang="en-US" dirty="0" err="1">
                <a:latin typeface="Calibri"/>
                <a:cs typeface="Calibri"/>
              </a:rPr>
              <a:t>loc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i="1" dirty="0"/>
              <a:t>c</a:t>
            </a:r>
            <a:r>
              <a:rPr lang="en-US" dirty="0"/>
              <a:t>)</a:t>
            </a:r>
            <a:r>
              <a:rPr lang="en-US" i="1" dirty="0"/>
              <a:t>=d</a:t>
            </a:r>
            <a:r>
              <a:rPr lang="en-US" dirty="0"/>
              <a:t> and </a:t>
            </a:r>
            <a:br>
              <a:rPr lang="en-US" dirty="0"/>
            </a:br>
            <a:r>
              <a:rPr lang="en-US" i="1" dirty="0"/>
              <a:t>g</a:t>
            </a:r>
            <a:r>
              <a:rPr lang="en-US" dirty="0"/>
              <a:t> contains </a:t>
            </a:r>
            <a:r>
              <a:rPr lang="en-US" dirty="0" err="1">
                <a:latin typeface="Calibri"/>
                <a:cs typeface="Calibri"/>
              </a:rPr>
              <a:t>loc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i="1" dirty="0"/>
              <a:t>c</a:t>
            </a:r>
            <a:r>
              <a:rPr lang="en-US" dirty="0"/>
              <a:t>)=</a:t>
            </a:r>
            <a:r>
              <a:rPr lang="en-US" i="1" dirty="0"/>
              <a:t>e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where </a:t>
            </a:r>
            <a:r>
              <a:rPr lang="en-US" i="1" dirty="0" err="1"/>
              <a:t>e≠d</a:t>
            </a:r>
            <a:endParaRPr lang="en-US" dirty="0"/>
          </a:p>
          <a:p>
            <a:pPr lvl="1"/>
            <a:r>
              <a:rPr lang="en-US" i="1" dirty="0"/>
              <a:t>s </a:t>
            </a:r>
            <a:r>
              <a:rPr lang="en-US" dirty="0"/>
              <a:t>contains </a:t>
            </a:r>
            <a:r>
              <a:rPr lang="en-US" dirty="0" err="1">
                <a:latin typeface="Calibri"/>
                <a:cs typeface="Calibri"/>
              </a:rPr>
              <a:t>loc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i="1" dirty="0"/>
              <a:t>c</a:t>
            </a:r>
            <a:r>
              <a:rPr lang="en-US" dirty="0"/>
              <a:t>)</a:t>
            </a:r>
            <a:r>
              <a:rPr lang="en-US" i="1" dirty="0"/>
              <a:t>=d</a:t>
            </a:r>
            <a:r>
              <a:rPr lang="en-US" dirty="0"/>
              <a:t> and </a:t>
            </a:r>
            <a:br>
              <a:rPr lang="en-US" dirty="0"/>
            </a:br>
            <a:r>
              <a:rPr lang="en-US" i="1" dirty="0"/>
              <a:t>g</a:t>
            </a:r>
            <a:r>
              <a:rPr lang="en-US" dirty="0"/>
              <a:t> contains </a:t>
            </a:r>
            <a:r>
              <a:rPr lang="en-US" dirty="0" err="1">
                <a:latin typeface="Calibri"/>
                <a:cs typeface="Calibri"/>
              </a:rPr>
              <a:t>loc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i="1" dirty="0"/>
              <a:t>b</a:t>
            </a:r>
            <a:r>
              <a:rPr lang="en-US" dirty="0"/>
              <a:t>)</a:t>
            </a:r>
            <a:r>
              <a:rPr lang="en-US" i="1" dirty="0"/>
              <a:t>=d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where </a:t>
            </a:r>
            <a:r>
              <a:rPr lang="en-US" i="1" dirty="0" err="1"/>
              <a:t>b≠c</a:t>
            </a:r>
            <a:endParaRPr lang="en-US" i="1" dirty="0"/>
          </a:p>
          <a:p>
            <a:pPr lvl="1"/>
            <a:r>
              <a:rPr lang="en-US" i="1" dirty="0"/>
              <a:t>s</a:t>
            </a:r>
            <a:r>
              <a:rPr lang="en-US" dirty="0"/>
              <a:t> contains </a:t>
            </a:r>
            <a:r>
              <a:rPr lang="en-US" dirty="0" err="1">
                <a:latin typeface="Calibri"/>
                <a:cs typeface="Calibri"/>
              </a:rPr>
              <a:t>loc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i="1" dirty="0"/>
              <a:t>c</a:t>
            </a:r>
            <a:r>
              <a:rPr lang="en-US" dirty="0"/>
              <a:t>)</a:t>
            </a:r>
            <a:r>
              <a:rPr lang="en-US" i="1" dirty="0"/>
              <a:t>=d</a:t>
            </a:r>
            <a:r>
              <a:rPr lang="en-US" dirty="0"/>
              <a:t> and </a:t>
            </a:r>
            <a:br>
              <a:rPr lang="en-US" dirty="0"/>
            </a:br>
            <a:r>
              <a:rPr lang="en-US" i="1" dirty="0"/>
              <a:t>d</a:t>
            </a:r>
            <a:r>
              <a:rPr lang="en-US" dirty="0"/>
              <a:t> needs moving</a:t>
            </a:r>
          </a:p>
          <a:p>
            <a:endParaRPr lang="en-US" dirty="0"/>
          </a:p>
        </p:txBody>
      </p:sp>
      <p:sp>
        <p:nvSpPr>
          <p:cNvPr id="198" name="Text Box 105"/>
          <p:cNvSpPr txBox="1">
            <a:spLocks noChangeArrowheads="1"/>
          </p:cNvSpPr>
          <p:nvPr/>
        </p:nvSpPr>
        <p:spPr bwMode="auto">
          <a:xfrm>
            <a:off x="1916391" y="4468185"/>
            <a:ext cx="5384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1" dirty="0" smtClean="0">
                <a:latin typeface="Times New Roman"/>
                <a:ea typeface="Times New Roman"/>
                <a:cs typeface="Times New Roman"/>
              </a:rPr>
              <a:t>s</a:t>
            </a:r>
            <a:r>
              <a:rPr lang="en-US" sz="2000" baseline="-25000" dirty="0" smtClean="0">
                <a:latin typeface="Times New Roman"/>
                <a:ea typeface="Times New Roman"/>
                <a:cs typeface="Times New Roman"/>
              </a:rPr>
              <a:t>0</a:t>
            </a:r>
            <a:r>
              <a:rPr lang="en-US" sz="2000" dirty="0" smtClean="0">
                <a:latin typeface="Times New Roman"/>
                <a:ea typeface="Times New Roman"/>
                <a:cs typeface="Times New Roman"/>
              </a:rPr>
              <a:t>:</a:t>
            </a:r>
            <a:endParaRPr lang="en-US" sz="2000" i="1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75" name="Rectangle 114"/>
          <p:cNvSpPr>
            <a:spLocks noChangeArrowheads="1"/>
          </p:cNvSpPr>
          <p:nvPr/>
        </p:nvSpPr>
        <p:spPr bwMode="auto">
          <a:xfrm>
            <a:off x="2399832" y="4072935"/>
            <a:ext cx="2468563" cy="1516696"/>
          </a:xfrm>
          <a:prstGeom prst="rect">
            <a:avLst/>
          </a:prstGeom>
          <a:solidFill>
            <a:srgbClr val="E6FFE6"/>
          </a:solidFill>
          <a:ln w="12700">
            <a:solidFill>
              <a:srgbClr val="40804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" name="Rectangle 115"/>
          <p:cNvSpPr>
            <a:spLocks noChangeArrowheads="1"/>
          </p:cNvSpPr>
          <p:nvPr/>
        </p:nvSpPr>
        <p:spPr bwMode="auto">
          <a:xfrm>
            <a:off x="3242137" y="4675230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latin typeface="Calibri" charset="0"/>
              </a:rPr>
              <a:t>c</a:t>
            </a:r>
          </a:p>
        </p:txBody>
      </p:sp>
      <p:sp>
        <p:nvSpPr>
          <p:cNvPr id="77" name="Rectangle 116"/>
          <p:cNvSpPr>
            <a:spLocks noChangeArrowheads="1"/>
          </p:cNvSpPr>
          <p:nvPr/>
        </p:nvSpPr>
        <p:spPr bwMode="auto">
          <a:xfrm>
            <a:off x="3242137" y="5056230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 smtClean="0">
                <a:latin typeface="Calibri" charset="0"/>
              </a:rPr>
              <a:t>b</a:t>
            </a:r>
            <a:endParaRPr lang="en-US" dirty="0">
              <a:latin typeface="Calibri" charset="0"/>
            </a:endParaRPr>
          </a:p>
        </p:txBody>
      </p:sp>
      <p:sp>
        <p:nvSpPr>
          <p:cNvPr id="78" name="Rectangle 117"/>
          <p:cNvSpPr>
            <a:spLocks noChangeArrowheads="1"/>
          </p:cNvSpPr>
          <p:nvPr/>
        </p:nvSpPr>
        <p:spPr bwMode="auto">
          <a:xfrm>
            <a:off x="3239535" y="4300769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 smtClean="0">
                <a:latin typeface="Calibri" charset="0"/>
              </a:rPr>
              <a:t>d</a:t>
            </a:r>
            <a:endParaRPr lang="en-US" dirty="0">
              <a:latin typeface="Calibri" charset="0"/>
            </a:endParaRPr>
          </a:p>
        </p:txBody>
      </p:sp>
      <p:sp>
        <p:nvSpPr>
          <p:cNvPr id="79" name="Line 118"/>
          <p:cNvSpPr>
            <a:spLocks noChangeShapeType="1"/>
          </p:cNvSpPr>
          <p:nvPr/>
        </p:nvSpPr>
        <p:spPr bwMode="auto">
          <a:xfrm flipV="1">
            <a:off x="4095504" y="437587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6" name="Line 119"/>
          <p:cNvSpPr>
            <a:spLocks noChangeShapeType="1"/>
          </p:cNvSpPr>
          <p:nvPr/>
        </p:nvSpPr>
        <p:spPr bwMode="auto">
          <a:xfrm flipV="1">
            <a:off x="4552704" y="437587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7" name="Line 120"/>
          <p:cNvSpPr>
            <a:spLocks noChangeShapeType="1"/>
          </p:cNvSpPr>
          <p:nvPr/>
        </p:nvSpPr>
        <p:spPr bwMode="auto">
          <a:xfrm>
            <a:off x="4095504" y="4375873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8" name="Line 121"/>
          <p:cNvSpPr>
            <a:spLocks noChangeShapeType="1"/>
          </p:cNvSpPr>
          <p:nvPr/>
        </p:nvSpPr>
        <p:spPr bwMode="auto">
          <a:xfrm flipV="1">
            <a:off x="4324104" y="414727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9" name="Rectangle 159"/>
          <p:cNvSpPr>
            <a:spLocks noChangeArrowheads="1"/>
          </p:cNvSpPr>
          <p:nvPr/>
        </p:nvSpPr>
        <p:spPr bwMode="auto">
          <a:xfrm>
            <a:off x="2658652" y="5433298"/>
            <a:ext cx="2011680" cy="48381"/>
          </a:xfrm>
          <a:prstGeom prst="rect">
            <a:avLst/>
          </a:prstGeom>
          <a:solidFill>
            <a:srgbClr val="AD6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100" name="Group 4"/>
          <p:cNvGrpSpPr>
            <a:grpSpLocks/>
          </p:cNvGrpSpPr>
          <p:nvPr/>
        </p:nvGrpSpPr>
        <p:grpSpPr bwMode="auto">
          <a:xfrm>
            <a:off x="2817345" y="4675230"/>
            <a:ext cx="317500" cy="747713"/>
            <a:chOff x="6729413" y="292100"/>
            <a:chExt cx="317500" cy="747767"/>
          </a:xfrm>
        </p:grpSpPr>
        <p:sp>
          <p:nvSpPr>
            <p:cNvPr id="101" name="Rectangle 117"/>
            <p:cNvSpPr>
              <a:spLocks noChangeArrowheads="1"/>
            </p:cNvSpPr>
            <p:nvPr/>
          </p:nvSpPr>
          <p:spPr bwMode="auto">
            <a:xfrm>
              <a:off x="6729413" y="673100"/>
              <a:ext cx="3175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 smtClean="0">
                  <a:latin typeface="Calibri" charset="0"/>
                </a:rPr>
                <a:t>a</a:t>
              </a:r>
              <a:endParaRPr lang="en-US" dirty="0">
                <a:latin typeface="Calibri" charset="0"/>
              </a:endParaRPr>
            </a:p>
          </p:txBody>
        </p:sp>
        <p:sp>
          <p:nvSpPr>
            <p:cNvPr id="102" name="Rectangle 115"/>
            <p:cNvSpPr>
              <a:spLocks noChangeArrowheads="1"/>
            </p:cNvSpPr>
            <p:nvPr/>
          </p:nvSpPr>
          <p:spPr bwMode="auto">
            <a:xfrm>
              <a:off x="6729413" y="292100"/>
              <a:ext cx="3175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charset="0"/>
                </a:rPr>
                <a:t>e</a:t>
              </a:r>
            </a:p>
          </p:txBody>
        </p:sp>
      </p:grpSp>
      <p:sp>
        <p:nvSpPr>
          <p:cNvPr id="103" name="Rectangle 115"/>
          <p:cNvSpPr>
            <a:spLocks noChangeArrowheads="1"/>
          </p:cNvSpPr>
          <p:nvPr/>
        </p:nvSpPr>
        <p:spPr bwMode="auto">
          <a:xfrm>
            <a:off x="7105777" y="4575810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 smtClean="0">
                <a:latin typeface="Calibri" charset="0"/>
              </a:rPr>
              <a:t>b</a:t>
            </a:r>
            <a:endParaRPr lang="en-US" dirty="0">
              <a:latin typeface="Calibri" charset="0"/>
            </a:endParaRPr>
          </a:p>
        </p:txBody>
      </p:sp>
      <p:sp>
        <p:nvSpPr>
          <p:cNvPr id="104" name="Rectangle 116"/>
          <p:cNvSpPr>
            <a:spLocks noChangeArrowheads="1"/>
          </p:cNvSpPr>
          <p:nvPr/>
        </p:nvSpPr>
        <p:spPr bwMode="auto">
          <a:xfrm>
            <a:off x="7105777" y="4956810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 smtClean="0">
                <a:latin typeface="Calibri" charset="0"/>
              </a:rPr>
              <a:t>c</a:t>
            </a:r>
            <a:endParaRPr lang="en-US" dirty="0">
              <a:latin typeface="Calibri" charset="0"/>
            </a:endParaRPr>
          </a:p>
        </p:txBody>
      </p:sp>
      <p:sp>
        <p:nvSpPr>
          <p:cNvPr id="105" name="Rectangle 117"/>
          <p:cNvSpPr>
            <a:spLocks noChangeArrowheads="1"/>
          </p:cNvSpPr>
          <p:nvPr/>
        </p:nvSpPr>
        <p:spPr bwMode="auto">
          <a:xfrm>
            <a:off x="7103175" y="4201349"/>
            <a:ext cx="317500" cy="366713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 smtClean="0">
                <a:latin typeface="Calibri" charset="0"/>
              </a:rPr>
              <a:t>a</a:t>
            </a:r>
            <a:endParaRPr lang="en-US" dirty="0">
              <a:latin typeface="Calibri" charset="0"/>
            </a:endParaRPr>
          </a:p>
        </p:txBody>
      </p:sp>
      <p:sp>
        <p:nvSpPr>
          <p:cNvPr id="106" name="Rectangle 117"/>
          <p:cNvSpPr>
            <a:spLocks noChangeArrowheads="1"/>
          </p:cNvSpPr>
          <p:nvPr/>
        </p:nvSpPr>
        <p:spPr bwMode="auto">
          <a:xfrm>
            <a:off x="7710061" y="4956782"/>
            <a:ext cx="317500" cy="366741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 smtClean="0">
                <a:latin typeface="Calibri" charset="0"/>
              </a:rPr>
              <a:t>e</a:t>
            </a:r>
            <a:endParaRPr lang="en-US" dirty="0">
              <a:latin typeface="Calibri" charset="0"/>
            </a:endParaRPr>
          </a:p>
        </p:txBody>
      </p:sp>
      <p:sp>
        <p:nvSpPr>
          <p:cNvPr id="107" name="Rectangle 115"/>
          <p:cNvSpPr>
            <a:spLocks noChangeArrowheads="1"/>
          </p:cNvSpPr>
          <p:nvPr/>
        </p:nvSpPr>
        <p:spPr bwMode="auto">
          <a:xfrm>
            <a:off x="7710061" y="4575810"/>
            <a:ext cx="317500" cy="366741"/>
          </a:xfrm>
          <a:prstGeom prst="rect">
            <a:avLst/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 smtClean="0">
                <a:latin typeface="Calibri" charset="0"/>
              </a:rPr>
              <a:t>d</a:t>
            </a:r>
            <a:endParaRPr lang="en-US" dirty="0">
              <a:latin typeface="Calibri" charset="0"/>
            </a:endParaRPr>
          </a:p>
        </p:txBody>
      </p:sp>
      <p:sp>
        <p:nvSpPr>
          <p:cNvPr id="108" name="Text Box 19"/>
          <p:cNvSpPr txBox="1">
            <a:spLocks noChangeArrowheads="1"/>
          </p:cNvSpPr>
          <p:nvPr/>
        </p:nvSpPr>
        <p:spPr bwMode="auto">
          <a:xfrm>
            <a:off x="6550816" y="4641524"/>
            <a:ext cx="4028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1" dirty="0" smtClean="0">
                <a:latin typeface="Times New Roman"/>
                <a:ea typeface="Times New Roman"/>
                <a:cs typeface="Times New Roman"/>
              </a:rPr>
              <a:t>g</a:t>
            </a:r>
            <a:r>
              <a:rPr lang="en-US" sz="2000" dirty="0" smtClean="0">
                <a:latin typeface="Times New Roman"/>
                <a:ea typeface="Times New Roman"/>
                <a:cs typeface="Times New Roman"/>
              </a:rPr>
              <a:t>:</a:t>
            </a:r>
            <a:endParaRPr lang="en-US" sz="2000" dirty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2513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Properties of the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564245" y="1029180"/>
            <a:ext cx="8382000" cy="537162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Sound, complete, guaranteed to </a:t>
            </a:r>
            <a:r>
              <a:rPr lang="en-US" dirty="0" smtClean="0">
                <a:latin typeface="Times New Roman" charset="0"/>
              </a:rPr>
              <a:t>terminate on all block-stacking problems</a:t>
            </a:r>
            <a:endParaRPr lang="en-US" dirty="0">
              <a:latin typeface="Times New Roman" charset="0"/>
            </a:endParaRPr>
          </a:p>
          <a:p>
            <a:pPr marL="0" indent="0" eaLnBrk="1" hangingPunct="1">
              <a:buNone/>
            </a:pPr>
            <a:endParaRPr lang="en-US" baseline="-25000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Runs in time </a:t>
            </a:r>
            <a:r>
              <a:rPr lang="en-US" i="1" dirty="0">
                <a:latin typeface="Times New Roman" charset="0"/>
              </a:rPr>
              <a:t>O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n</a:t>
            </a:r>
            <a:r>
              <a:rPr lang="en-US" baseline="30000" dirty="0">
                <a:latin typeface="Times New Roman" charset="0"/>
              </a:rPr>
              <a:t>3</a:t>
            </a:r>
            <a:r>
              <a:rPr lang="en-US" dirty="0">
                <a:latin typeface="Times New Roman" charset="0"/>
              </a:rPr>
              <a:t>)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Can be modified (Slaney &amp; </a:t>
            </a:r>
            <a:r>
              <a:rPr lang="en-US" dirty="0" err="1">
                <a:latin typeface="Times New Roman" charset="0"/>
              </a:rPr>
              <a:t>Thiébaux</a:t>
            </a:r>
            <a:r>
              <a:rPr lang="en-US" dirty="0" smtClean="0">
                <a:latin typeface="Times New Roman" charset="0"/>
              </a:rPr>
              <a:t>) to </a:t>
            </a:r>
            <a:r>
              <a:rPr lang="en-US" dirty="0">
                <a:latin typeface="Times New Roman" charset="0"/>
              </a:rPr>
              <a:t>run in time </a:t>
            </a:r>
            <a:r>
              <a:rPr lang="en-US" i="1" dirty="0">
                <a:latin typeface="Times New Roman" charset="0"/>
              </a:rPr>
              <a:t>O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n</a:t>
            </a:r>
            <a:r>
              <a:rPr lang="en-US" dirty="0" smtClean="0">
                <a:latin typeface="Times New Roman" charset="0"/>
              </a:rPr>
              <a:t>)</a:t>
            </a:r>
          </a:p>
          <a:p>
            <a:pPr eaLnBrk="1" hangingPunct="1"/>
            <a:endParaRPr lang="en-US" baseline="-25000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Often finds </a:t>
            </a:r>
            <a:r>
              <a:rPr lang="en-US" dirty="0" smtClean="0">
                <a:latin typeface="Times New Roman" charset="0"/>
              </a:rPr>
              <a:t>optimal (shortest</a:t>
            </a:r>
            <a:r>
              <a:rPr lang="en-US" dirty="0">
                <a:latin typeface="Times New Roman" charset="0"/>
              </a:rPr>
              <a:t>) solutions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But sometimes only near-</a:t>
            </a:r>
            <a:r>
              <a:rPr lang="en-US" dirty="0" smtClean="0">
                <a:latin typeface="Times New Roman" charset="0"/>
              </a:rPr>
              <a:t>optimal</a:t>
            </a:r>
            <a:endParaRPr lang="en-US" dirty="0">
              <a:latin typeface="Times New Roman" charset="0"/>
            </a:endParaRPr>
          </a:p>
          <a:p>
            <a:pPr lvl="1" eaLnBrk="1" hangingPunct="1"/>
            <a:r>
              <a:rPr lang="en-US" dirty="0" smtClean="0">
                <a:latin typeface="Times New Roman" charset="0"/>
              </a:rPr>
              <a:t>For block-stacking problems, </a:t>
            </a:r>
            <a:r>
              <a:rPr lang="en-US" cap="small" dirty="0" smtClean="0">
                <a:latin typeface="Times New Roman" charset="0"/>
              </a:rPr>
              <a:t>plan-length</a:t>
            </a:r>
            <a:r>
              <a:rPr lang="en-US" dirty="0" smtClean="0">
                <a:latin typeface="Times New Roman" charset="0"/>
              </a:rPr>
              <a:t> is </a:t>
            </a:r>
            <a:r>
              <a:rPr lang="en-US" dirty="0">
                <a:latin typeface="Times New Roman" charset="0"/>
              </a:rPr>
              <a:t>NP-</a:t>
            </a:r>
            <a:r>
              <a:rPr lang="en-US" dirty="0" smtClean="0">
                <a:latin typeface="Times New Roman" charset="0"/>
              </a:rPr>
              <a:t>complete</a:t>
            </a:r>
            <a:endParaRPr lang="en-US" baseline="-25000" dirty="0">
              <a:latin typeface="Times New Roman" charset="0"/>
            </a:endParaRPr>
          </a:p>
          <a:p>
            <a:endParaRPr lang="en-US" dirty="0" smtClean="0">
              <a:latin typeface="Times New Roman" charset="0"/>
            </a:endParaRPr>
          </a:p>
          <a:p>
            <a:r>
              <a:rPr lang="en-US" dirty="0" smtClean="0">
                <a:latin typeface="Times New Roman" charset="0"/>
              </a:rPr>
              <a:t>Some ways to implement it:</a:t>
            </a:r>
          </a:p>
          <a:p>
            <a:pPr lvl="1"/>
            <a:r>
              <a:rPr lang="en-US" dirty="0" smtClean="0">
                <a:latin typeface="Times New Roman" charset="0"/>
              </a:rPr>
              <a:t>As a domain-specific algorithm</a:t>
            </a:r>
          </a:p>
          <a:p>
            <a:pPr lvl="1"/>
            <a:r>
              <a:rPr lang="en-US" dirty="0" smtClean="0">
                <a:latin typeface="Times New Roman" charset="0"/>
              </a:rPr>
              <a:t>Using refinement methods (RAE and </a:t>
            </a:r>
            <a:r>
              <a:rPr lang="en-US" dirty="0" err="1" smtClean="0">
                <a:latin typeface="Times New Roman" charset="0"/>
              </a:rPr>
              <a:t>SeRPE</a:t>
            </a:r>
            <a:r>
              <a:rPr lang="en-US" dirty="0" smtClean="0">
                <a:latin typeface="Times New Roman" charset="0"/>
              </a:rPr>
              <a:t>, Chapter 3)</a:t>
            </a:r>
            <a:endParaRPr lang="en-US" dirty="0" smtClean="0">
              <a:latin typeface="Times New Roman" charset="0"/>
            </a:endParaRPr>
          </a:p>
          <a:p>
            <a:pPr lvl="1"/>
            <a:r>
              <a:rPr lang="en-US" dirty="0" smtClean="0">
                <a:latin typeface="Times New Roman" charset="0"/>
              </a:rPr>
              <a:t>Using HTN planning (SHOP, </a:t>
            </a:r>
            <a:r>
              <a:rPr lang="en-US" dirty="0" err="1" smtClean="0">
                <a:latin typeface="Times New Roman" charset="0"/>
              </a:rPr>
              <a:t>PyHop</a:t>
            </a:r>
            <a:r>
              <a:rPr lang="en-US" smtClean="0">
                <a:latin typeface="Times New Roman" charset="0"/>
              </a:rPr>
              <a:t>, Section 2.7.7)</a:t>
            </a:r>
            <a:endParaRPr lang="en-US" dirty="0" smtClean="0">
              <a:latin typeface="Times New Roman" charset="0"/>
            </a:endParaRPr>
          </a:p>
          <a:p>
            <a:pPr lvl="1"/>
            <a:r>
              <a:rPr lang="en-US" dirty="0" smtClean="0">
                <a:latin typeface="Times New Roman" charset="0"/>
              </a:rPr>
              <a:t>Using control rules</a:t>
            </a: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257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Planning with Control Rules</a:t>
            </a:r>
            <a:endParaRPr lang="en-US" dirty="0"/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564245" y="1160563"/>
            <a:ext cx="8382000" cy="5299178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Basic idea: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g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iven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a 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state </a:t>
            </a:r>
            <a:r>
              <a:rPr lang="en-US" altLang="ja-JP" i="1" dirty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and an action </a:t>
            </a:r>
            <a:r>
              <a:rPr lang="en-US" altLang="ja-JP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, do domain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-specific 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tests on </a:t>
            </a:r>
            <a:r>
              <a:rPr lang="el-GR" i="1" dirty="0" smtClean="0"/>
              <a:t>γ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altLang="ja-JP" i="1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s,a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) to find cases where we won’t want use </a:t>
            </a:r>
            <a:r>
              <a:rPr lang="en-US" altLang="ja-JP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 lvl="2"/>
            <a:r>
              <a:rPr lang="en-US" i="1" dirty="0" smtClean="0">
                <a:latin typeface="Times New Roman" charset="0"/>
                <a:ea typeface="ＭＳ Ｐゴシック" charset="0"/>
              </a:rPr>
              <a:t>a </a:t>
            </a:r>
            <a:r>
              <a:rPr lang="en-US" dirty="0" err="1">
                <a:latin typeface="Times New Roman" charset="0"/>
                <a:ea typeface="ＭＳ Ｐゴシック" charset="0"/>
              </a:rPr>
              <a:t>doesn</a:t>
            </a:r>
            <a:r>
              <a:rPr lang="fr-FR" altLang="ja-JP" dirty="0">
                <a:latin typeface="Times New Roman" charset="0"/>
                <a:ea typeface="ＭＳ Ｐゴシック" charset="0"/>
              </a:rPr>
              <a:t>’</a:t>
            </a:r>
            <a:r>
              <a:rPr lang="en-US" altLang="ja-JP" dirty="0">
                <a:latin typeface="Times New Roman" charset="0"/>
                <a:ea typeface="ＭＳ Ｐゴシック" charset="0"/>
              </a:rPr>
              <a:t>t lead to a solution</a:t>
            </a:r>
          </a:p>
          <a:p>
            <a:pPr lvl="2"/>
            <a:r>
              <a:rPr lang="en-US" i="1" dirty="0" smtClean="0">
                <a:latin typeface="Times New Roman" charset="0"/>
                <a:ea typeface="ＭＳ Ｐゴシック" charset="0"/>
              </a:rPr>
              <a:t>a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</a:rPr>
              <a:t>is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dominated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(there’s</a:t>
            </a:r>
            <a:r>
              <a:rPr lang="en-US" altLang="ja-JP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altLang="ja-JP" dirty="0">
                <a:latin typeface="Times New Roman" charset="0"/>
                <a:ea typeface="ＭＳ Ｐゴシック" charset="0"/>
              </a:rPr>
              <a:t>a better </a:t>
            </a:r>
            <a:r>
              <a:rPr lang="en-US" altLang="ja-JP" dirty="0" smtClean="0">
                <a:latin typeface="Times New Roman" charset="0"/>
                <a:ea typeface="ＭＳ Ｐゴシック" charset="0"/>
              </a:rPr>
              <a:t>solution along </a:t>
            </a:r>
            <a:r>
              <a:rPr lang="en-US" altLang="ja-JP" dirty="0">
                <a:latin typeface="Times New Roman" charset="0"/>
                <a:ea typeface="ＭＳ Ｐゴシック" charset="0"/>
              </a:rPr>
              <a:t>some other </a:t>
            </a:r>
            <a:r>
              <a:rPr lang="en-US" altLang="ja-JP" dirty="0" smtClean="0">
                <a:latin typeface="Times New Roman" charset="0"/>
                <a:ea typeface="ＭＳ Ｐゴシック" charset="0"/>
              </a:rPr>
              <a:t>path)</a:t>
            </a:r>
            <a:endParaRPr lang="en-US" altLang="ja-JP" dirty="0">
              <a:latin typeface="Times New Roman" charset="0"/>
              <a:ea typeface="ＭＳ Ｐゴシック" charset="0"/>
            </a:endParaRPr>
          </a:p>
          <a:p>
            <a:pPr lvl="2"/>
            <a:r>
              <a:rPr lang="en-US" altLang="ja-JP" i="1" dirty="0" smtClean="0">
                <a:latin typeface="Times New Roman" charset="0"/>
                <a:ea typeface="ＭＳ Ｐゴシック" charset="0"/>
              </a:rPr>
              <a:t>a</a:t>
            </a:r>
            <a:r>
              <a:rPr lang="en-US" altLang="ja-JP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altLang="ja-JP" dirty="0">
                <a:latin typeface="Times New Roman" charset="0"/>
                <a:ea typeface="ＭＳ Ｐゴシック" charset="0"/>
              </a:rPr>
              <a:t>doesn’t lead to a </a:t>
            </a:r>
            <a:r>
              <a:rPr lang="en-US" altLang="ja-JP" dirty="0" smtClean="0">
                <a:latin typeface="Times New Roman" charset="0"/>
                <a:ea typeface="ＭＳ Ｐゴシック" charset="0"/>
              </a:rPr>
              <a:t>solution that’s </a:t>
            </a:r>
            <a:r>
              <a:rPr lang="en-US" altLang="ja-JP" dirty="0">
                <a:latin typeface="Times New Roman" charset="0"/>
                <a:ea typeface="ＭＳ Ｐゴシック" charset="0"/>
              </a:rPr>
              <a:t>acceptable according </a:t>
            </a:r>
            <a:r>
              <a:rPr lang="en-US" altLang="ja-JP" dirty="0" smtClean="0">
                <a:latin typeface="Times New Roman" charset="0"/>
                <a:ea typeface="ＭＳ Ｐゴシック" charset="0"/>
              </a:rPr>
              <a:t>to domain</a:t>
            </a:r>
            <a:r>
              <a:rPr lang="en-US" altLang="ja-JP" dirty="0">
                <a:latin typeface="Times New Roman" charset="0"/>
                <a:ea typeface="ＭＳ Ｐゴシック" charset="0"/>
              </a:rPr>
              <a:t>-specific criteria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In such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cases</a:t>
            </a:r>
            <a:r>
              <a:rPr lang="en-US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, prune s</a:t>
            </a:r>
            <a:endParaRPr lang="en-US" i="1" baseline="-25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Times New Roman" charset="0"/>
                <a:ea typeface="ＭＳ Ｐゴシック" charset="0"/>
              </a:rPr>
              <a:t>Write </a:t>
            </a:r>
            <a:r>
              <a:rPr lang="en-US" dirty="0">
                <a:latin typeface="Times New Roman" charset="0"/>
                <a:ea typeface="ＭＳ Ｐゴシック" charset="0"/>
              </a:rPr>
              <a:t>logical formulas giving conditions that states must satisfy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Prune states that don</a:t>
            </a:r>
            <a:r>
              <a:rPr lang="fr-FR" altLang="ja-JP" dirty="0">
                <a:latin typeface="Times New Roman" charset="0"/>
                <a:ea typeface="ＭＳ Ｐゴシック" charset="0"/>
              </a:rPr>
              <a:t>’</a:t>
            </a:r>
            <a:r>
              <a:rPr lang="en-US" altLang="ja-JP" dirty="0">
                <a:latin typeface="Times New Roman" charset="0"/>
                <a:ea typeface="ＭＳ Ｐゴシック" charset="0"/>
              </a:rPr>
              <a:t>t satisfy the formulas</a:t>
            </a:r>
            <a:endParaRPr lang="en-US" altLang="ja-JP" baseline="30000" dirty="0">
              <a:latin typeface="Times New Roman" charset="0"/>
              <a:ea typeface="ＭＳ Ｐゴシック" charset="0"/>
            </a:endParaRPr>
          </a:p>
          <a:p>
            <a:pPr>
              <a:buFont typeface="Zapf Dingbats" charset="0"/>
              <a:buNone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Times New Roman" charset="0"/>
            </a:endParaRPr>
          </a:p>
          <a:p>
            <a:endParaRPr lang="en-US" dirty="0" smtClean="0">
              <a:latin typeface="Times New Roman" charset="0"/>
            </a:endParaRPr>
          </a:p>
          <a:p>
            <a:pPr lvl="1"/>
            <a:endParaRPr lang="en-US" dirty="0" smtClean="0">
              <a:latin typeface="Times New Roman" charset="0"/>
            </a:endParaRPr>
          </a:p>
          <a:p>
            <a:pPr lvl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966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Quick Review of First Order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Logic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9692"/>
            <a:ext cx="8229600" cy="551603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First Order Logic (FOL)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yntax:</a:t>
            </a: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Times New Roman" charset="0"/>
                <a:ea typeface="ＭＳ Ｐゴシック" charset="0"/>
              </a:rPr>
              <a:t>atomic formulas (or </a:t>
            </a:r>
            <a:r>
              <a:rPr lang="en-US" sz="2000" i="1" dirty="0" smtClean="0">
                <a:latin typeface="Times New Roman" charset="0"/>
                <a:ea typeface="ＭＳ Ｐゴシック" charset="0"/>
              </a:rPr>
              <a:t>atoms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>
                <a:latin typeface="Times New Roman" charset="0"/>
                <a:ea typeface="ＭＳ Ｐゴシック" charset="0"/>
              </a:rPr>
              <a:t>predicate symbol with arguments, e.g</a:t>
            </a:r>
            <a:r>
              <a:rPr lang="en-US" dirty="0">
                <a:latin typeface="Times New Roman" charset="0"/>
                <a:ea typeface="ＭＳ Ｐゴシック" charset="0"/>
              </a:rPr>
              <a:t>.,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clear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dirty="0">
                <a:latin typeface="Calibri"/>
                <a:ea typeface="ＭＳ Ｐゴシック" charset="0"/>
                <a:cs typeface="Calibri"/>
                <a:sym typeface="Symbol" charset="0"/>
              </a:rPr>
              <a:t>c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)</a:t>
            </a:r>
            <a:endParaRPr lang="en-US" dirty="0" smtClean="0">
              <a:latin typeface="Times New Roman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Times New Roman" charset="0"/>
                <a:ea typeface="ＭＳ Ｐゴシック" charset="0"/>
              </a:rPr>
              <a:t>logical </a:t>
            </a:r>
            <a:r>
              <a:rPr lang="en-US" sz="2000" dirty="0">
                <a:latin typeface="Times New Roman" charset="0"/>
                <a:ea typeface="ＭＳ Ｐゴシック" charset="0"/>
              </a:rPr>
              <a:t>connectives (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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,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, , , </a:t>
            </a:r>
            <a:r>
              <a:rPr lang="en-US" sz="2000" dirty="0">
                <a:latin typeface="Times New Roman" charset="0"/>
                <a:ea typeface="ＭＳ Ｐゴシック" charset="0"/>
              </a:rPr>
              <a:t>), quantifiers (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, 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), punctuation 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>
                <a:latin typeface="Times New Roman" charset="0"/>
                <a:ea typeface="ＭＳ Ｐゴシック" charset="0"/>
              </a:rPr>
              <a:t>e.g.,  (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(r1)</a:t>
            </a:r>
            <a:r>
              <a:rPr lang="en-US" dirty="0">
                <a:ea typeface="ＭＳ Ｐゴシック" charset="0"/>
                <a:cs typeface="Times New Roman"/>
              </a:rPr>
              <a:t>=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d1 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 </a:t>
            </a:r>
            <a:r>
              <a:rPr lang="en-US" i="1" dirty="0" smtClean="0">
                <a:latin typeface="Times New Roman"/>
                <a:ea typeface="ＭＳ Ｐゴシック" charset="0"/>
                <a:cs typeface="Times New Roman"/>
                <a:sym typeface="Symbol" charset="0"/>
              </a:rPr>
              <a:t>c</a:t>
            </a:r>
            <a:r>
              <a:rPr lang="en-US" dirty="0" smtClean="0">
                <a:latin typeface="Times New Roman"/>
                <a:ea typeface="ＭＳ Ｐゴシック" charset="0"/>
                <a:cs typeface="Times New Roman"/>
                <a:sym typeface="Symbol" charset="0"/>
              </a:rPr>
              <a:t>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clear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  <a:sym typeface="Symbol" charset="0"/>
              </a:rPr>
              <a:t>c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)) </a:t>
            </a:r>
            <a:r>
              <a:rPr lang="en-US" dirty="0">
                <a:latin typeface="Times New Roman" charset="0"/>
                <a:ea typeface="ＭＳ Ｐゴシック" charset="0"/>
                <a:sym typeface="Symbol" charset="0"/>
              </a:rPr>
              <a:t>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 </a:t>
            </a:r>
            <a:r>
              <a:rPr lang="en-US" i="1" dirty="0">
                <a:ea typeface="ＭＳ Ｐゴシック" charset="0"/>
                <a:cs typeface="Times New Roman"/>
                <a:sym typeface="Symbol" charset="0"/>
              </a:rPr>
              <a:t>c</a:t>
            </a:r>
            <a:r>
              <a:rPr lang="en-US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  <a:sym typeface="Symbol" charset="0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(</a:t>
            </a:r>
            <a:r>
              <a:rPr lang="en-US" i="1" dirty="0" smtClean="0">
                <a:latin typeface="Times New Roman"/>
                <a:ea typeface="ＭＳ Ｐゴシック" charset="0"/>
                <a:cs typeface="Times New Roman"/>
                <a:sym typeface="Symbol" charset="0"/>
              </a:rPr>
              <a:t>c</a:t>
            </a:r>
            <a:r>
              <a:rPr lang="en-US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)</a:t>
            </a:r>
            <a:r>
              <a:rPr lang="en-US" dirty="0" smtClean="0">
                <a:latin typeface="Times New Roman" charset="0"/>
                <a:ea typeface="ＭＳ Ｐゴシック" charset="0"/>
                <a:cs typeface="Calibri"/>
                <a:sym typeface="Symbol" charset="0"/>
              </a:rPr>
              <a:t>=</a:t>
            </a:r>
            <a:r>
              <a:rPr lang="en-US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r1</a:t>
            </a:r>
            <a:endParaRPr lang="en-US" sz="2000" dirty="0">
              <a:latin typeface="Calibri"/>
              <a:ea typeface="ＭＳ Ｐゴシック" charset="0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charset="0"/>
                <a:ea typeface="ＭＳ Ｐゴシック" charset="0"/>
              </a:rPr>
              <a:t>FOL with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equality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Times New Roman" charset="0"/>
                <a:ea typeface="ＭＳ Ｐゴシック" charset="0"/>
              </a:rPr>
              <a:t>‘</a:t>
            </a:r>
            <a:r>
              <a:rPr lang="en-US" dirty="0">
                <a:latin typeface="Times New Roman" charset="0"/>
                <a:ea typeface="ＭＳ Ｐゴシック" charset="0"/>
              </a:rPr>
              <a:t>=’ is a binary predicate symbol, e.g., </a:t>
            </a:r>
            <a:r>
              <a:rPr lang="en-US" dirty="0" err="1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(r1)</a:t>
            </a:r>
            <a:r>
              <a:rPr lang="en-US" dirty="0">
                <a:ea typeface="ＭＳ Ｐゴシック" charset="0"/>
                <a:cs typeface="Times New Roman"/>
              </a:rPr>
              <a:t>=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d1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First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Order Theory </a:t>
            </a:r>
            <a:r>
              <a:rPr lang="en-US" sz="2000" i="1" dirty="0" smtClean="0">
                <a:latin typeface="Monotype Corsiva"/>
                <a:ea typeface="ＭＳ Ｐゴシック" charset="0"/>
                <a:cs typeface="Monotype Corsiva"/>
              </a:rPr>
              <a:t>T</a:t>
            </a: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ja-JP" sz="2000" dirty="0" smtClean="0">
                <a:latin typeface="Times New Roman" charset="0"/>
                <a:ea typeface="ＭＳ Ｐゴシック" charset="0"/>
              </a:rPr>
              <a:t>“Logical”</a:t>
            </a:r>
            <a:r>
              <a:rPr lang="en-US" altLang="ja-JP" sz="2000" i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altLang="ja-JP" sz="2000" dirty="0" smtClean="0">
                <a:latin typeface="Times New Roman" charset="0"/>
                <a:ea typeface="ＭＳ Ｐゴシック" charset="0"/>
              </a:rPr>
              <a:t>axioms, inference </a:t>
            </a:r>
            <a:r>
              <a:rPr lang="en-US" altLang="ja-JP" sz="2000" dirty="0">
                <a:latin typeface="Times New Roman" charset="0"/>
                <a:ea typeface="ＭＳ Ｐゴシック" charset="0"/>
              </a:rPr>
              <a:t>rules – encode logical reasoning in general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Times New Roman" charset="0"/>
                <a:ea typeface="ＭＳ Ｐゴシック" charset="0"/>
              </a:rPr>
              <a:t>Additional 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“</a:t>
            </a:r>
            <a:r>
              <a:rPr lang="en-US" altLang="ja-JP" sz="2000" dirty="0" err="1" smtClean="0">
                <a:latin typeface="Times New Roman" charset="0"/>
                <a:ea typeface="ＭＳ Ｐゴシック" charset="0"/>
              </a:rPr>
              <a:t>nonlogical</a:t>
            </a:r>
            <a:r>
              <a:rPr lang="en-US" altLang="ja-JP" sz="2000" dirty="0" smtClean="0">
                <a:latin typeface="Times New Roman" charset="0"/>
                <a:ea typeface="ＭＳ Ｐゴシック" charset="0"/>
              </a:rPr>
              <a:t>” </a:t>
            </a:r>
            <a:r>
              <a:rPr lang="en-US" altLang="ja-JP" sz="2000" dirty="0">
                <a:latin typeface="Times New Roman" charset="0"/>
                <a:ea typeface="ＭＳ Ｐゴシック" charset="0"/>
              </a:rPr>
              <a:t>axioms –  talk about a particular domain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Times New Roman" charset="0"/>
                <a:ea typeface="ＭＳ Ｐゴシック" charset="0"/>
              </a:rPr>
              <a:t>Theorems: produced by applying the axioms and rules of 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inference</a:t>
            </a:r>
            <a:endParaRPr lang="en-US" sz="2000" baseline="-25000" dirty="0">
              <a:latin typeface="Times New Roman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i="1" dirty="0">
                <a:latin typeface="Times New Roman" charset="0"/>
                <a:ea typeface="ＭＳ Ｐゴシック" charset="0"/>
                <a:cs typeface="ＭＳ Ｐゴシック" charset="0"/>
              </a:rPr>
              <a:t>Model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a set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of objects, functions, relations that the symbols refer to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Times New Roman" charset="0"/>
                <a:ea typeface="ＭＳ Ｐゴシック" charset="0"/>
              </a:rPr>
              <a:t>For our purposes, a model is 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a state </a:t>
            </a:r>
            <a:r>
              <a:rPr lang="en-US" sz="2000" dirty="0">
                <a:latin typeface="Times New Roman" charset="0"/>
                <a:ea typeface="ＭＳ Ｐゴシック" charset="0"/>
              </a:rPr>
              <a:t>of the world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Times New Roman" charset="0"/>
                <a:ea typeface="ＭＳ Ｐゴシック" charset="0"/>
              </a:rPr>
              <a:t>In order for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s</a:t>
            </a:r>
            <a:r>
              <a:rPr lang="en-US" sz="2000" dirty="0">
                <a:latin typeface="Times New Roman" charset="0"/>
                <a:ea typeface="ＭＳ Ｐゴシック" charset="0"/>
              </a:rPr>
              <a:t> to be a model, all theorems 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of </a:t>
            </a:r>
            <a:r>
              <a:rPr lang="en-US" sz="2000" i="1" dirty="0" smtClean="0">
                <a:latin typeface="Monotype Corsiva"/>
                <a:ea typeface="ＭＳ Ｐゴシック" charset="0"/>
                <a:cs typeface="Monotype Corsiva"/>
              </a:rPr>
              <a:t>T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  must be true </a:t>
            </a:r>
            <a:r>
              <a:rPr lang="en-US" sz="2000" dirty="0">
                <a:latin typeface="Times New Roman" charset="0"/>
                <a:ea typeface="ＭＳ Ｐゴシック" charset="0"/>
              </a:rPr>
              <a:t>in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s</a:t>
            </a:r>
            <a:endParaRPr lang="en-US" sz="2000" dirty="0">
              <a:latin typeface="Times New Roman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i="1" dirty="0">
                <a:latin typeface="Times New Roman" charset="0"/>
                <a:ea typeface="ＭＳ Ｐゴシック" charset="0"/>
              </a:rPr>
              <a:t>s </a:t>
            </a:r>
            <a:r>
              <a:rPr lang="en-US" dirty="0"/>
              <a:t>⊨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(r1)</a:t>
            </a:r>
            <a:r>
              <a:rPr lang="en-US" dirty="0">
                <a:ea typeface="ＭＳ Ｐゴシック" charset="0"/>
                <a:cs typeface="Times New Roman"/>
              </a:rPr>
              <a:t>=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d1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     </a:t>
            </a:r>
            <a:r>
              <a:rPr lang="en-US" altLang="ja-JP" sz="2000" dirty="0" smtClean="0">
                <a:latin typeface="Times New Roman" charset="0"/>
                <a:ea typeface="ＭＳ Ｐゴシック" charset="0"/>
              </a:rPr>
              <a:t>“</a:t>
            </a:r>
            <a:r>
              <a:rPr lang="en-US" altLang="ja-JP" sz="2000" i="1" dirty="0" smtClean="0">
                <a:latin typeface="Times New Roman" charset="0"/>
                <a:ea typeface="ＭＳ Ｐゴシック" charset="0"/>
              </a:rPr>
              <a:t>s</a:t>
            </a:r>
            <a:r>
              <a:rPr lang="en-US" altLang="ja-JP" sz="2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altLang="ja-JP" sz="2000" dirty="0">
                <a:latin typeface="Times New Roman" charset="0"/>
                <a:ea typeface="ＭＳ Ｐゴシック" charset="0"/>
              </a:rPr>
              <a:t>satisfies </a:t>
            </a:r>
            <a:r>
              <a:rPr lang="en-US" dirty="0" err="1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(r1)</a:t>
            </a:r>
            <a:r>
              <a:rPr lang="en-US" dirty="0">
                <a:ea typeface="ＭＳ Ｐゴシック" charset="0"/>
                <a:cs typeface="Times New Roman"/>
              </a:rPr>
              <a:t>=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d1</a:t>
            </a:r>
            <a:r>
              <a:rPr lang="en-US" altLang="ja-JP" sz="2000" dirty="0" smtClean="0">
                <a:latin typeface="Times New Roman" charset="0"/>
                <a:ea typeface="ＭＳ Ｐゴシック" charset="0"/>
              </a:rPr>
              <a:t>” or “</a:t>
            </a:r>
            <a:r>
              <a:rPr lang="en-US" altLang="ja-JP" sz="2000" i="1" dirty="0" smtClean="0">
                <a:latin typeface="Times New Roman" charset="0"/>
                <a:ea typeface="ＭＳ Ｐゴシック" charset="0"/>
              </a:rPr>
              <a:t>s</a:t>
            </a:r>
            <a:r>
              <a:rPr lang="en-US" altLang="ja-JP" sz="2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altLang="ja-JP" sz="2000" dirty="0">
                <a:latin typeface="Times New Roman" charset="0"/>
                <a:ea typeface="ＭＳ Ｐゴシック" charset="0"/>
              </a:rPr>
              <a:t>entails </a:t>
            </a:r>
            <a:r>
              <a:rPr lang="en-US" dirty="0" err="1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(r1)</a:t>
            </a:r>
            <a:r>
              <a:rPr lang="en-US" dirty="0">
                <a:ea typeface="ＭＳ Ｐゴシック" charset="0"/>
                <a:cs typeface="Times New Roman"/>
              </a:rPr>
              <a:t>=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d1</a:t>
            </a:r>
            <a:r>
              <a:rPr lang="en-US" altLang="ja-JP" sz="2000" dirty="0" smtClean="0">
                <a:latin typeface="Times New Roman" charset="0"/>
                <a:ea typeface="ＭＳ Ｐゴシック" charset="0"/>
              </a:rPr>
              <a:t>”</a:t>
            </a:r>
            <a:endParaRPr lang="en-US" altLang="ja-JP" sz="2000" dirty="0">
              <a:latin typeface="Times New Roman" charset="0"/>
              <a:ea typeface="ＭＳ Ｐゴシック" charset="0"/>
            </a:endParaRPr>
          </a:p>
          <a:p>
            <a:pPr marL="1085850" lvl="2" eaLnBrk="1" hangingPunct="1">
              <a:lnSpc>
                <a:spcPct val="90000"/>
              </a:lnSpc>
            </a:pP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r1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</a:rPr>
              <a:t>is 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at 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d1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 in </a:t>
            </a:r>
            <a:r>
              <a:rPr lang="en-US" sz="2000" dirty="0">
                <a:latin typeface="Times New Roman" charset="0"/>
                <a:ea typeface="ＭＳ Ｐゴシック" charset="0"/>
              </a:rPr>
              <a:t>the state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41840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90500"/>
            <a:ext cx="8839200" cy="6223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Linear Temporal Logic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300808" y="969170"/>
            <a:ext cx="8398692" cy="5507829"/>
          </a:xfrm>
        </p:spPr>
        <p:txBody>
          <a:bodyPr/>
          <a:lstStyle/>
          <a:p>
            <a:pPr eaLnBrk="1" hangingPunct="1">
              <a:tabLst>
                <a:tab pos="1600200" algn="l"/>
                <a:tab pos="3314700" algn="l"/>
              </a:tabLst>
            </a:pPr>
            <a:r>
              <a:rPr lang="en-US" sz="2000" i="1" dirty="0">
                <a:latin typeface="Times New Roman" charset="0"/>
                <a:ea typeface="ＭＳ Ｐゴシック" charset="0"/>
                <a:cs typeface="ＭＳ Ｐゴシック" charset="0"/>
              </a:rPr>
              <a:t>Modal logic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: FOL plus </a:t>
            </a:r>
            <a:r>
              <a:rPr lang="en-US" sz="2000" i="1" dirty="0">
                <a:latin typeface="Times New Roman" charset="0"/>
                <a:ea typeface="ＭＳ Ｐゴシック" charset="0"/>
                <a:cs typeface="ＭＳ Ｐゴシック" charset="0"/>
              </a:rPr>
              <a:t>modal operators</a:t>
            </a:r>
          </a:p>
          <a:p>
            <a:pPr lvl="1" eaLnBrk="1" hangingPunct="1">
              <a:buFont typeface="Zapf Dingbats" charset="0"/>
              <a:buNone/>
              <a:tabLst>
                <a:tab pos="1600200" algn="l"/>
                <a:tab pos="3314700" algn="l"/>
              </a:tabLst>
            </a:pPr>
            <a:r>
              <a:rPr lang="en-US" sz="2000" dirty="0">
                <a:latin typeface="Times New Roman" charset="0"/>
                <a:ea typeface="ＭＳ Ｐゴシック" charset="0"/>
              </a:rPr>
              <a:t>to express concepts that would be difficult to express within 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FOL</a:t>
            </a:r>
            <a:br>
              <a:rPr lang="en-US" sz="2000" dirty="0" smtClean="0">
                <a:latin typeface="Times New Roman" charset="0"/>
                <a:ea typeface="ＭＳ Ｐゴシック" charset="0"/>
              </a:rPr>
            </a:br>
            <a:endParaRPr lang="en-US" sz="2000" dirty="0">
              <a:latin typeface="Times New Roman" charset="0"/>
              <a:ea typeface="ＭＳ Ｐゴシック" charset="0"/>
            </a:endParaRPr>
          </a:p>
          <a:p>
            <a:pPr eaLnBrk="1" hangingPunct="1">
              <a:tabLst>
                <a:tab pos="1600200" algn="l"/>
                <a:tab pos="3314700" algn="l"/>
              </a:tabLst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Linear Temporal Logic (LTL):</a:t>
            </a:r>
          </a:p>
          <a:p>
            <a:pPr lvl="1" eaLnBrk="1" hangingPunct="1">
              <a:tabLst>
                <a:tab pos="1600200" algn="l"/>
                <a:tab pos="3314700" algn="l"/>
              </a:tabLst>
            </a:pPr>
            <a:r>
              <a:rPr lang="en-US" sz="2000" dirty="0">
                <a:latin typeface="Times New Roman" charset="0"/>
                <a:ea typeface="ＭＳ Ｐゴシック" charset="0"/>
              </a:rPr>
              <a:t>Purpose: to express a limited notion of time</a:t>
            </a:r>
          </a:p>
          <a:p>
            <a:pPr lvl="2" eaLnBrk="1" hangingPunct="1">
              <a:tabLst>
                <a:tab pos="1600200" algn="l"/>
                <a:tab pos="3314700" algn="l"/>
              </a:tabLst>
            </a:pPr>
            <a:r>
              <a:rPr lang="en-US" sz="2000" dirty="0" smtClean="0">
                <a:latin typeface="Times New Roman" charset="0"/>
                <a:ea typeface="ＭＳ Ｐゴシック" charset="0"/>
              </a:rPr>
              <a:t>Infinite </a:t>
            </a:r>
            <a:r>
              <a:rPr lang="en-US" sz="2000" dirty="0">
                <a:latin typeface="Times New Roman" charset="0"/>
                <a:ea typeface="ＭＳ Ｐゴシック" charset="0"/>
              </a:rPr>
              <a:t>sequence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</a:t>
            </a:r>
            <a:r>
              <a:rPr lang="en-US" sz="2000" dirty="0">
                <a:latin typeface="Times New Roman" charset="0"/>
                <a:ea typeface="ＭＳ Ｐゴシック" charset="0"/>
              </a:rPr>
              <a:t>0, 1, 2, …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</a:t>
            </a:r>
            <a:r>
              <a:rPr lang="en-US" sz="2000" dirty="0">
                <a:latin typeface="Times New Roman" charset="0"/>
                <a:ea typeface="ＭＳ Ｐゴシック" charset="0"/>
              </a:rPr>
              <a:t> of time instants </a:t>
            </a:r>
          </a:p>
          <a:p>
            <a:pPr lvl="2" eaLnBrk="1" hangingPunct="1">
              <a:tabLst>
                <a:tab pos="1600200" algn="l"/>
                <a:tab pos="3314700" algn="l"/>
              </a:tabLst>
            </a:pPr>
            <a:r>
              <a:rPr lang="en-US" sz="2000" dirty="0" smtClean="0">
                <a:latin typeface="Times New Roman" charset="0"/>
                <a:ea typeface="ＭＳ Ｐゴシック" charset="0"/>
              </a:rPr>
              <a:t>Infinite </a:t>
            </a:r>
            <a:r>
              <a:rPr lang="en-US" sz="2000" dirty="0">
                <a:latin typeface="Times New Roman" charset="0"/>
                <a:ea typeface="ＭＳ Ｐゴシック" charset="0"/>
              </a:rPr>
              <a:t>sequence </a:t>
            </a:r>
            <a:r>
              <a:rPr lang="en-US" sz="2000" i="1" dirty="0" smtClean="0">
                <a:latin typeface="Times New Roman" charset="0"/>
                <a:ea typeface="ＭＳ Ｐゴシック" charset="0"/>
              </a:rPr>
              <a:t>M</a:t>
            </a:r>
            <a:r>
              <a:rPr lang="en-US" sz="2000" i="1" baseline="30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=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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s</a:t>
            </a:r>
            <a:r>
              <a:rPr lang="en-US" sz="2000" baseline="-25000" dirty="0">
                <a:latin typeface="Times New Roman" charset="0"/>
                <a:ea typeface="ＭＳ Ｐゴシック" charset="0"/>
              </a:rPr>
              <a:t>0</a:t>
            </a:r>
            <a:r>
              <a:rPr lang="en-US" sz="2000" dirty="0">
                <a:latin typeface="Times New Roman" charset="0"/>
                <a:ea typeface="ＭＳ Ｐゴシック" charset="0"/>
              </a:rPr>
              <a:t>,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s</a:t>
            </a:r>
            <a:r>
              <a:rPr lang="en-US" sz="2000" baseline="-25000" dirty="0">
                <a:latin typeface="Times New Roman" charset="0"/>
                <a:ea typeface="ＭＳ Ｐゴシック" charset="0"/>
              </a:rPr>
              <a:t>1</a:t>
            </a:r>
            <a:r>
              <a:rPr lang="en-US" sz="2000" dirty="0">
                <a:latin typeface="Times New Roman" charset="0"/>
                <a:ea typeface="ＭＳ Ｐゴシック" charset="0"/>
              </a:rPr>
              <a:t>, …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 </a:t>
            </a:r>
            <a:r>
              <a:rPr lang="en-US" sz="2000" dirty="0">
                <a:latin typeface="Times New Roman" charset="0"/>
                <a:ea typeface="ＭＳ Ｐゴシック" charset="0"/>
              </a:rPr>
              <a:t>of states of the world </a:t>
            </a:r>
          </a:p>
          <a:p>
            <a:pPr lvl="1" eaLnBrk="1" hangingPunct="1">
              <a:tabLst>
                <a:tab pos="1600200" algn="l"/>
                <a:tab pos="3314700" algn="l"/>
              </a:tabLst>
            </a:pPr>
            <a:r>
              <a:rPr lang="en-US" sz="2000" dirty="0" smtClean="0">
                <a:latin typeface="Times New Roman" charset="0"/>
                <a:ea typeface="ＭＳ Ｐゴシック" charset="0"/>
              </a:rPr>
              <a:t>Modal </a:t>
            </a:r>
            <a:r>
              <a:rPr lang="en-US" sz="2000" dirty="0">
                <a:latin typeface="Times New Roman" charset="0"/>
                <a:ea typeface="ＭＳ Ｐゴシック" charset="0"/>
              </a:rPr>
              <a:t>operators to refer to 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states in </a:t>
            </a:r>
            <a:r>
              <a:rPr lang="en-US" sz="2000" i="1" dirty="0" smtClean="0">
                <a:latin typeface="Times New Roman" charset="0"/>
                <a:ea typeface="ＭＳ Ｐゴシック" charset="0"/>
              </a:rPr>
              <a:t>M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:</a:t>
            </a:r>
            <a:endParaRPr lang="en-US" sz="2000" dirty="0">
              <a:latin typeface="Times New Roman" charset="0"/>
              <a:ea typeface="ＭＳ Ｐゴシック" charset="0"/>
            </a:endParaRPr>
          </a:p>
          <a:p>
            <a:pPr lvl="1" eaLnBrk="1" hangingPunct="1">
              <a:buNone/>
              <a:tabLst>
                <a:tab pos="1600200" algn="l"/>
                <a:tab pos="3030538" algn="l"/>
              </a:tabLst>
            </a:pPr>
            <a:r>
              <a:rPr lang="en-US" sz="2000" dirty="0">
                <a:latin typeface="Times New Roman" charset="0"/>
                <a:ea typeface="ＭＳ Ｐゴシック" charset="0"/>
                <a:sym typeface="Wingdings" charset="0"/>
              </a:rPr>
              <a:t>	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Wingdings" charset="0"/>
              </a:rPr>
              <a:t>X</a:t>
            </a:r>
            <a:r>
              <a:rPr lang="en-US" sz="1800" dirty="0" smtClean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sz="2000" i="1" dirty="0">
                <a:latin typeface="Times New Roman" charset="0"/>
                <a:ea typeface="ＭＳ Ｐゴシック" charset="0"/>
                <a:sym typeface="Wingdings 2" charset="0"/>
              </a:rPr>
              <a:t>f 	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Wingdings 2" charset="0"/>
              </a:rPr>
              <a:t>“next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Wingdings 2" charset="0"/>
              </a:rPr>
              <a:t> f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Wingdings 2" charset="0"/>
              </a:rPr>
              <a:t>”</a:t>
            </a:r>
            <a:r>
              <a:rPr lang="en-US" sz="2000" i="1" dirty="0">
                <a:latin typeface="Times New Roman" charset="0"/>
                <a:ea typeface="ＭＳ Ｐゴシック" charset="0"/>
                <a:sym typeface="Wingdings 2" charset="0"/>
              </a:rPr>
              <a:t>	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Wingdings 2" charset="0"/>
              </a:rPr>
              <a:t>-  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Wingdings 2" charset="0"/>
              </a:rPr>
              <a:t> f</a:t>
            </a:r>
            <a:r>
              <a:rPr lang="en-US" sz="2000" i="1" baseline="-25000" dirty="0" smtClean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Wingdings 2" charset="0"/>
              </a:rPr>
              <a:t>is true in </a:t>
            </a:r>
            <a:r>
              <a:rPr lang="en-US" sz="2000" dirty="0">
                <a:latin typeface="Times New Roman" charset="0"/>
                <a:ea typeface="ＭＳ Ｐゴシック" charset="0"/>
                <a:sym typeface="Wingdings 2" charset="0"/>
              </a:rPr>
              <a:t>the next state, e.g.,  </a:t>
            </a:r>
            <a:r>
              <a:rPr lang="en-US" sz="1800" dirty="0" smtClean="0">
                <a:latin typeface="Times New Roman" charset="0"/>
                <a:ea typeface="ＭＳ Ｐゴシック" charset="0"/>
                <a:sym typeface="Wingdings 2" charset="0"/>
              </a:rPr>
              <a:t>X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dirty="0" err="1" smtClean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(a)=b</a:t>
            </a:r>
            <a:endParaRPr lang="en-US" sz="2000" dirty="0">
              <a:latin typeface="Times New Roman" charset="0"/>
              <a:ea typeface="ＭＳ Ｐゴシック" charset="0"/>
            </a:endParaRPr>
          </a:p>
          <a:p>
            <a:pPr lvl="1" eaLnBrk="1" hangingPunct="1">
              <a:buFont typeface="Zapf Dingbats" charset="0"/>
              <a:buNone/>
              <a:tabLst>
                <a:tab pos="1600200" algn="l"/>
                <a:tab pos="3030538" algn="l"/>
              </a:tabLst>
            </a:pP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	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F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  	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sym typeface="Wingdings 2" charset="0"/>
              </a:rPr>
              <a:t>“future</a:t>
            </a:r>
            <a:r>
              <a:rPr lang="en-US" i="1" dirty="0" smtClean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i="1" dirty="0">
                <a:latin typeface="Times New Roman" charset="0"/>
                <a:ea typeface="ＭＳ Ｐゴシック" charset="0"/>
                <a:sym typeface="Wingdings 2" charset="0"/>
              </a:rPr>
              <a:t>f </a:t>
            </a:r>
            <a:r>
              <a:rPr lang="en-US" dirty="0">
                <a:latin typeface="Times New Roman" charset="0"/>
                <a:ea typeface="ＭＳ Ｐゴシック" charset="0"/>
                <a:sym typeface="Wingdings 2" charset="0"/>
              </a:rPr>
              <a:t>”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	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-   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 either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is true now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or in some future state</a:t>
            </a:r>
          </a:p>
          <a:p>
            <a:pPr lvl="1" eaLnBrk="1" hangingPunct="1">
              <a:buNone/>
              <a:tabLst>
                <a:tab pos="1600200" algn="l"/>
                <a:tab pos="3030538" algn="l"/>
              </a:tabLst>
            </a:pP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	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G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sz="2000" i="1" dirty="0">
                <a:latin typeface="Times New Roman" charset="0"/>
                <a:ea typeface="ＭＳ Ｐゴシック" charset="0"/>
                <a:sym typeface="Wingdings 2" charset="0"/>
              </a:rPr>
              <a:t>f</a:t>
            </a:r>
            <a:r>
              <a:rPr lang="en-US" sz="2000" dirty="0">
                <a:latin typeface="Times New Roman" charset="0"/>
                <a:ea typeface="ＭＳ Ｐゴシック" charset="0"/>
                <a:sym typeface="Wingdings 2" charset="0"/>
              </a:rPr>
              <a:t>  	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sym typeface="Wingdings 2" charset="0"/>
              </a:rPr>
              <a:t>“globally</a:t>
            </a:r>
            <a:r>
              <a:rPr lang="en-US" i="1" dirty="0" smtClean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i="1" dirty="0">
                <a:latin typeface="Times New Roman" charset="0"/>
                <a:ea typeface="ＭＳ Ｐゴシック" charset="0"/>
                <a:sym typeface="Wingdings 2" charset="0"/>
              </a:rPr>
              <a:t>f </a:t>
            </a:r>
            <a:r>
              <a:rPr lang="en-US" dirty="0">
                <a:latin typeface="Times New Roman" charset="0"/>
                <a:ea typeface="ＭＳ Ｐゴシック" charset="0"/>
                <a:sym typeface="Wingdings 2" charset="0"/>
              </a:rPr>
              <a:t>”</a:t>
            </a:r>
            <a:r>
              <a:rPr lang="en-US" sz="2000" i="1" dirty="0">
                <a:latin typeface="Times New Roman" charset="0"/>
                <a:ea typeface="ＭＳ Ｐゴシック" charset="0"/>
                <a:sym typeface="Wingdings 2" charset="0"/>
              </a:rPr>
              <a:t>	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Wingdings 2" charset="0"/>
              </a:rPr>
              <a:t>-   </a:t>
            </a:r>
            <a:r>
              <a:rPr lang="en-US" sz="2000" i="1" dirty="0">
                <a:latin typeface="Times New Roman" charset="0"/>
                <a:ea typeface="ＭＳ Ｐゴシック" charset="0"/>
                <a:sym typeface="Wingdings 2" charset="0"/>
              </a:rPr>
              <a:t>f</a:t>
            </a:r>
            <a:r>
              <a:rPr lang="en-US" sz="2000" dirty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Wingdings 2" charset="0"/>
              </a:rPr>
              <a:t>is true now </a:t>
            </a:r>
            <a:r>
              <a:rPr lang="en-US" sz="2000" dirty="0">
                <a:latin typeface="Times New Roman" charset="0"/>
                <a:ea typeface="ＭＳ Ｐゴシック" charset="0"/>
                <a:sym typeface="Wingdings 2" charset="0"/>
              </a:rPr>
              <a:t>and in all future states </a:t>
            </a:r>
          </a:p>
          <a:p>
            <a:pPr lvl="1" eaLnBrk="1" hangingPunct="1">
              <a:buFont typeface="Zapf Dingbats" charset="0"/>
              <a:buNone/>
              <a:tabLst>
                <a:tab pos="1600200" algn="l"/>
                <a:tab pos="3030538" algn="l"/>
              </a:tabLst>
            </a:pPr>
            <a:r>
              <a:rPr lang="en-US" sz="2000" dirty="0">
                <a:latin typeface="Times New Roman" charset="0"/>
                <a:ea typeface="ＭＳ Ｐゴシック" charset="0"/>
              </a:rPr>
              <a:t>	</a:t>
            </a:r>
            <a:r>
              <a:rPr lang="en-US" sz="2000" i="1" dirty="0">
                <a:latin typeface="Times New Roman" charset="0"/>
                <a:ea typeface="ＭＳ Ｐゴシック" charset="0"/>
                <a:sym typeface="Wingdings 2" charset="0"/>
              </a:rPr>
              <a:t>f</a:t>
            </a:r>
            <a:r>
              <a:rPr lang="en-US" sz="2000" baseline="-25000" dirty="0">
                <a:latin typeface="Times New Roman" charset="0"/>
                <a:ea typeface="ＭＳ Ｐゴシック" charset="0"/>
                <a:sym typeface="Wingdings 2" charset="0"/>
              </a:rPr>
              <a:t>1</a:t>
            </a:r>
            <a:r>
              <a:rPr lang="en-US" sz="2000" dirty="0">
                <a:latin typeface="Times New Roman" charset="0"/>
                <a:ea typeface="ＭＳ Ｐゴシック" charset="0"/>
                <a:sym typeface="Wingdings 2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U 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2000" baseline="-25000" dirty="0">
                <a:latin typeface="Times New Roman" charset="0"/>
                <a:ea typeface="ＭＳ Ｐゴシック" charset="0"/>
                <a:sym typeface="Symbol" charset="0"/>
              </a:rPr>
              <a:t>2	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Wingdings 2" charset="0"/>
              </a:rPr>
              <a:t> “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2000" baseline="-25000" dirty="0" smtClean="0">
                <a:latin typeface="Times New Roman" charset="0"/>
                <a:ea typeface="ＭＳ Ｐゴシック" charset="0"/>
                <a:sym typeface="Symbol" charset="0"/>
              </a:rPr>
              <a:t>1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until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2000" baseline="-25000" dirty="0" smtClean="0">
                <a:latin typeface="Times New Roman" charset="0"/>
                <a:ea typeface="ＭＳ Ｐゴシック" charset="0"/>
                <a:sym typeface="Symbol" charset="0"/>
              </a:rPr>
              <a:t>2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”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	-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  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2000" baseline="-25000" dirty="0">
                <a:latin typeface="Times New Roman" charset="0"/>
                <a:ea typeface="ＭＳ Ｐゴシック" charset="0"/>
                <a:sym typeface="Symbol" charset="0"/>
              </a:rPr>
              <a:t>2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is true now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or in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a future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state,</a:t>
            </a:r>
            <a:b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</a:b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		   and  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2000" baseline="-25000" dirty="0">
                <a:latin typeface="Times New Roman" charset="0"/>
                <a:ea typeface="ＭＳ Ｐゴシック" charset="0"/>
                <a:sym typeface="Symbol" charset="0"/>
              </a:rPr>
              <a:t>1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is true until then</a:t>
            </a:r>
            <a:endParaRPr lang="en-US" sz="2000" dirty="0" smtClean="0">
              <a:latin typeface="Times New Roman" charset="0"/>
              <a:ea typeface="ＭＳ Ｐゴシック" charset="0"/>
            </a:endParaRPr>
          </a:p>
          <a:p>
            <a:pPr lvl="1" eaLnBrk="1" hangingPunct="1">
              <a:tabLst>
                <a:tab pos="1600200" algn="l"/>
                <a:tab pos="3314700" algn="l"/>
              </a:tabLst>
            </a:pPr>
            <a:r>
              <a:rPr lang="en-US" sz="2000" dirty="0" smtClean="0">
                <a:latin typeface="Times New Roman" charset="0"/>
                <a:ea typeface="ＭＳ Ｐゴシック" charset="0"/>
              </a:rPr>
              <a:t>Propositional constant symbols 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true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 and 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false </a:t>
            </a:r>
          </a:p>
        </p:txBody>
      </p:sp>
    </p:spTree>
    <p:extLst>
      <p:ext uri="{BB962C8B-B14F-4D97-AF65-F5344CB8AC3E}">
        <p14:creationId xmlns:p14="http://schemas.microsoft.com/office/powerpoint/2010/main" val="384866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Linear Temporal Logic (continued)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378794" y="1058290"/>
            <a:ext cx="8612805" cy="532981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Quantifiers cause problems with computability</a:t>
            </a:r>
          </a:p>
          <a:p>
            <a:pPr lvl="1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Suppose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2000" dirty="0">
                <a:latin typeface="Times New Roman" charset="0"/>
                <a:ea typeface="ＭＳ Ｐゴシック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x</a:t>
            </a:r>
            <a:r>
              <a:rPr lang="en-US" sz="2000" dirty="0">
                <a:latin typeface="Times New Roman" charset="0"/>
                <a:ea typeface="ＭＳ Ｐゴシック" charset="0"/>
              </a:rPr>
              <a:t>) is true for infinitely many values of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x</a:t>
            </a:r>
          </a:p>
          <a:p>
            <a:pPr lvl="1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Problem evaluating truth of 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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  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)  and  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  f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)</a:t>
            </a:r>
          </a:p>
          <a:p>
            <a:pPr eaLnBrk="1" hangingPunct="1"/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Bounded quantifiers</a:t>
            </a:r>
          </a:p>
          <a:p>
            <a:pPr lvl="1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Let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g</a:t>
            </a:r>
            <a:r>
              <a:rPr lang="en-US" sz="2000" dirty="0">
                <a:latin typeface="Times New Roman" charset="0"/>
                <a:ea typeface="ＭＳ Ｐゴシック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x</a:t>
            </a:r>
            <a:r>
              <a:rPr lang="en-US" sz="2000" dirty="0">
                <a:latin typeface="Times New Roman" charset="0"/>
                <a:ea typeface="ＭＳ Ｐゴシック" charset="0"/>
              </a:rPr>
              <a:t>) be such that {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x 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|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g</a:t>
            </a:r>
            <a:r>
              <a:rPr lang="en-US" sz="2000" dirty="0">
                <a:latin typeface="Times New Roman" charset="0"/>
                <a:ea typeface="ＭＳ Ｐゴシック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x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) is true} </a:t>
            </a:r>
            <a:r>
              <a:rPr lang="en-US" sz="2000" dirty="0">
                <a:latin typeface="Times New Roman" charset="0"/>
                <a:ea typeface="ＭＳ Ｐゴシック" charset="0"/>
              </a:rPr>
              <a:t>is finite and easily computed</a:t>
            </a:r>
          </a:p>
          <a:p>
            <a:pPr lvl="2" eaLnBrk="1" hangingPunct="1">
              <a:buFontTx/>
              <a:buNone/>
            </a:pP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[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: 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Symbol" charset="0"/>
              </a:rPr>
              <a:t>g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)] 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)     </a:t>
            </a:r>
          </a:p>
          <a:p>
            <a:pPr lvl="3" eaLnBrk="1" hangingPunct="1"/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means     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 (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g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)  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))</a:t>
            </a:r>
          </a:p>
          <a:p>
            <a:pPr lvl="3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expands into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2000" dirty="0">
                <a:latin typeface="Times New Roman" charset="0"/>
                <a:ea typeface="ＭＳ Ｐゴシック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x</a:t>
            </a:r>
            <a:r>
              <a:rPr lang="en-US" sz="2000" baseline="-25000" dirty="0">
                <a:latin typeface="Times New Roman" charset="0"/>
                <a:ea typeface="ＭＳ Ｐゴシック" charset="0"/>
              </a:rPr>
              <a:t>1</a:t>
            </a:r>
            <a:r>
              <a:rPr lang="en-US" sz="2000" dirty="0">
                <a:latin typeface="Times New Roman" charset="0"/>
                <a:ea typeface="ＭＳ Ｐゴシック" charset="0"/>
              </a:rPr>
              <a:t>)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</a:t>
            </a:r>
            <a:r>
              <a:rPr lang="en-US" sz="2000" dirty="0">
                <a:latin typeface="Times New Roman" charset="0"/>
                <a:ea typeface="ＭＳ Ｐゴシック" charset="0"/>
              </a:rPr>
              <a:t> 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2000" dirty="0">
                <a:latin typeface="Times New Roman" charset="0"/>
                <a:ea typeface="ＭＳ Ｐゴシック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x</a:t>
            </a:r>
            <a:r>
              <a:rPr lang="en-US" sz="2000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sz="2000" dirty="0">
                <a:latin typeface="Times New Roman" charset="0"/>
                <a:ea typeface="ＭＳ Ｐゴシック" charset="0"/>
              </a:rPr>
              <a:t>)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</a:t>
            </a:r>
            <a:r>
              <a:rPr lang="en-US" sz="2000" dirty="0">
                <a:latin typeface="Times New Roman" charset="0"/>
                <a:ea typeface="ＭＳ Ｐゴシック" charset="0"/>
              </a:rPr>
              <a:t> …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</a:t>
            </a:r>
            <a:r>
              <a:rPr lang="en-US" sz="2000" dirty="0">
                <a:latin typeface="Times New Roman" charset="0"/>
                <a:ea typeface="ＭＳ Ｐゴシック" charset="0"/>
              </a:rPr>
              <a:t>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2000" dirty="0">
                <a:latin typeface="Times New Roman" charset="0"/>
                <a:ea typeface="ＭＳ Ｐゴシック" charset="0"/>
              </a:rPr>
              <a:t>(</a:t>
            </a:r>
            <a:r>
              <a:rPr lang="en-US" sz="2000" i="1" dirty="0" err="1">
                <a:latin typeface="Times New Roman" charset="0"/>
                <a:ea typeface="ＭＳ Ｐゴシック" charset="0"/>
              </a:rPr>
              <a:t>x</a:t>
            </a:r>
            <a:r>
              <a:rPr lang="en-US" sz="2000" i="1" baseline="-25000" dirty="0" err="1">
                <a:latin typeface="Times New Roman" charset="0"/>
                <a:ea typeface="ＭＳ Ｐゴシック" charset="0"/>
              </a:rPr>
              <a:t>n</a:t>
            </a:r>
            <a:r>
              <a:rPr lang="en-US" sz="2000" dirty="0">
                <a:latin typeface="Times New Roman" charset="0"/>
                <a:ea typeface="ＭＳ Ｐゴシック" charset="0"/>
              </a:rPr>
              <a:t>)</a:t>
            </a:r>
            <a:endParaRPr lang="en-US" sz="2000" dirty="0">
              <a:latin typeface="Times New Roman" charset="0"/>
              <a:ea typeface="ＭＳ Ｐゴシック" charset="0"/>
              <a:sym typeface="Symbol" charset="0"/>
            </a:endParaRPr>
          </a:p>
          <a:p>
            <a:pPr lvl="2" eaLnBrk="1" hangingPunct="1">
              <a:buFontTx/>
              <a:buNone/>
            </a:pP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[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 smtClean="0">
                <a:latin typeface="Times New Roman" charset="0"/>
                <a:ea typeface="ＭＳ Ｐゴシック" charset="0"/>
                <a:sym typeface="Symbol" charset="0"/>
              </a:rPr>
              <a:t>: </a:t>
            </a:r>
            <a:r>
              <a:rPr lang="en-US" sz="2000" i="1" dirty="0" smtClean="0">
                <a:latin typeface="Times New Roman" charset="0"/>
                <a:ea typeface="ＭＳ Ｐゴシック" charset="0"/>
                <a:sym typeface="Symbol" charset="0"/>
              </a:rPr>
              <a:t>g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)] 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)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     </a:t>
            </a:r>
          </a:p>
          <a:p>
            <a:pPr lvl="3" eaLnBrk="1" hangingPunct="1"/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means     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 (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g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)  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f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  <a:sym typeface="Symbol" charset="0"/>
              </a:rPr>
              <a:t>x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))</a:t>
            </a:r>
          </a:p>
          <a:p>
            <a:pPr lvl="3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expands into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2000" dirty="0">
                <a:latin typeface="Times New Roman" charset="0"/>
                <a:ea typeface="ＭＳ Ｐゴシック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x</a:t>
            </a:r>
            <a:r>
              <a:rPr lang="en-US" sz="2000" baseline="-25000" dirty="0">
                <a:latin typeface="Times New Roman" charset="0"/>
                <a:ea typeface="ＭＳ Ｐゴシック" charset="0"/>
              </a:rPr>
              <a:t>1</a:t>
            </a:r>
            <a:r>
              <a:rPr lang="en-US" sz="2000" dirty="0">
                <a:latin typeface="Times New Roman" charset="0"/>
                <a:ea typeface="ＭＳ Ｐゴシック" charset="0"/>
              </a:rPr>
              <a:t>)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</a:t>
            </a:r>
            <a:r>
              <a:rPr lang="en-US" sz="2000" dirty="0">
                <a:latin typeface="Calibri" charset="0"/>
                <a:ea typeface="ＭＳ Ｐゴシック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</a:rPr>
              <a:t>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2000" dirty="0">
                <a:latin typeface="Times New Roman" charset="0"/>
                <a:ea typeface="ＭＳ Ｐゴシック" charset="0"/>
              </a:rPr>
              <a:t>(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x</a:t>
            </a:r>
            <a:r>
              <a:rPr lang="en-US" sz="2000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sz="2000" dirty="0">
                <a:latin typeface="Times New Roman" charset="0"/>
                <a:ea typeface="ＭＳ Ｐゴシック" charset="0"/>
              </a:rPr>
              <a:t>)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</a:t>
            </a:r>
            <a:r>
              <a:rPr lang="en-US" sz="2000" dirty="0">
                <a:latin typeface="Times New Roman" charset="0"/>
                <a:ea typeface="ＭＳ Ｐゴシック" charset="0"/>
              </a:rPr>
              <a:t> …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</a:t>
            </a:r>
            <a:r>
              <a:rPr lang="en-US" sz="2000" dirty="0">
                <a:latin typeface="Times New Roman" charset="0"/>
                <a:ea typeface="ＭＳ Ｐゴシック" charset="0"/>
              </a:rPr>
              <a:t> </a:t>
            </a:r>
            <a:r>
              <a:rPr lang="en-US" sz="20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2000" dirty="0">
                <a:latin typeface="Times New Roman" charset="0"/>
                <a:ea typeface="ＭＳ Ｐゴシック" charset="0"/>
              </a:rPr>
              <a:t>(</a:t>
            </a:r>
            <a:r>
              <a:rPr lang="en-US" sz="2000" i="1" dirty="0" err="1">
                <a:latin typeface="Times New Roman" charset="0"/>
                <a:ea typeface="ＭＳ Ｐゴシック" charset="0"/>
              </a:rPr>
              <a:t>x</a:t>
            </a:r>
            <a:r>
              <a:rPr lang="en-US" sz="2000" i="1" baseline="-25000" dirty="0" err="1">
                <a:latin typeface="Times New Roman" charset="0"/>
                <a:ea typeface="ＭＳ Ｐゴシック" charset="0"/>
              </a:rPr>
              <a:t>n</a:t>
            </a:r>
            <a:r>
              <a:rPr lang="en-US" sz="2000" dirty="0">
                <a:latin typeface="Times New Roman" charset="0"/>
                <a:ea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250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Nau - reasoning about adversari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2EE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E5F5FF"/>
      </a:accent5>
      <a:accent6>
        <a:srgbClr val="8AE7B9"/>
      </a:accent6>
      <a:hlink>
        <a:srgbClr val="CC00CC"/>
      </a:hlink>
      <a:folHlink>
        <a:srgbClr val="B2B2B2"/>
      </a:folHlink>
    </a:clrScheme>
    <a:fontScheme name="Nau - reasoning about adversari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u - reasoning about adversari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 - reasoning about adversari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19918</TotalTime>
  <Pages>32</Pages>
  <Words>1672</Words>
  <Application>Microsoft Macintosh PowerPoint</Application>
  <PresentationFormat>Letter Paper (8.5x11 in)</PresentationFormat>
  <Paragraphs>464</Paragraphs>
  <Slides>28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Apple Chancery</vt:lpstr>
      <vt:lpstr>Arial Narrow</vt:lpstr>
      <vt:lpstr>Calibri</vt:lpstr>
      <vt:lpstr>Helvetica</vt:lpstr>
      <vt:lpstr>Lucida Grande</vt:lpstr>
      <vt:lpstr>Monotype Corsiva</vt:lpstr>
      <vt:lpstr>ＭＳ Ｐゴシック</vt:lpstr>
      <vt:lpstr>Symbol</vt:lpstr>
      <vt:lpstr>Times</vt:lpstr>
      <vt:lpstr>Times New Roman</vt:lpstr>
      <vt:lpstr>Webdings</vt:lpstr>
      <vt:lpstr>Wingdings</vt:lpstr>
      <vt:lpstr>Wingdings 2</vt:lpstr>
      <vt:lpstr>Zapf Dingbats</vt:lpstr>
      <vt:lpstr>Arial</vt:lpstr>
      <vt:lpstr>6_Nau - reasoning about adversaries</vt:lpstr>
      <vt:lpstr>  Section 2.7.8 Planning with Control Rules</vt:lpstr>
      <vt:lpstr>Motivation</vt:lpstr>
      <vt:lpstr>The Blocks World</vt:lpstr>
      <vt:lpstr>Block-Stacking Algorithm</vt:lpstr>
      <vt:lpstr>Properties of the Algorithm</vt:lpstr>
      <vt:lpstr>Planning with Control Rules</vt:lpstr>
      <vt:lpstr>Quick Review of First Order Logic</vt:lpstr>
      <vt:lpstr>Linear Temporal Logic</vt:lpstr>
      <vt:lpstr>Linear Temporal Logic (continued)</vt:lpstr>
      <vt:lpstr>State-Variable Notation in LTL Formulas</vt:lpstr>
      <vt:lpstr>Examples</vt:lpstr>
      <vt:lpstr>Models for Planning with LTL</vt:lpstr>
      <vt:lpstr>Models for Planning with LTL</vt:lpstr>
      <vt:lpstr>TLPlan</vt:lpstr>
      <vt:lpstr>Progression</vt:lpstr>
      <vt:lpstr>Progressing ordinary formulas</vt:lpstr>
      <vt:lpstr>Progressing X</vt:lpstr>
      <vt:lpstr>Progressing </vt:lpstr>
      <vt:lpstr>Progressing </vt:lpstr>
      <vt:lpstr>Progressing </vt:lpstr>
      <vt:lpstr>Progressing </vt:lpstr>
      <vt:lpstr>Progressing </vt:lpstr>
      <vt:lpstr>Example Planning Problem</vt:lpstr>
      <vt:lpstr>Computing f +</vt:lpstr>
      <vt:lpstr>Block-Stacking Problems</vt:lpstr>
      <vt:lpstr>Control Rules</vt:lpstr>
      <vt:lpstr>Block Stacking</vt:lpstr>
      <vt:lpstr>Block Stacking</vt:lpstr>
    </vt:vector>
  </TitlesOfParts>
  <Company>University of Maryland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Versus Practice in AI Planning</dc:title>
  <dc:subject/>
  <dc:creator>Dana Nau</dc:creator>
  <cp:keywords/>
  <dc:description/>
  <cp:lastModifiedBy>Dana S. Nau</cp:lastModifiedBy>
  <cp:revision>2606</cp:revision>
  <cp:lastPrinted>2009-09-03T18:24:19Z</cp:lastPrinted>
  <dcterms:created xsi:type="dcterms:W3CDTF">2013-08-19T20:16:30Z</dcterms:created>
  <dcterms:modified xsi:type="dcterms:W3CDTF">2017-02-14T22:34:58Z</dcterms:modified>
</cp:coreProperties>
</file>