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9" r:id="rId4"/>
  </p:sldMasterIdLst>
  <p:notesMasterIdLst>
    <p:notesMasterId r:id="rId23"/>
  </p:notesMasterIdLst>
  <p:handoutMasterIdLst>
    <p:handoutMasterId r:id="rId24"/>
  </p:handoutMasterIdLst>
  <p:sldIdLst>
    <p:sldId id="699" r:id="rId5"/>
    <p:sldId id="779" r:id="rId6"/>
    <p:sldId id="781" r:id="rId7"/>
    <p:sldId id="766" r:id="rId8"/>
    <p:sldId id="769" r:id="rId9"/>
    <p:sldId id="772" r:id="rId10"/>
    <p:sldId id="767" r:id="rId11"/>
    <p:sldId id="784" r:id="rId12"/>
    <p:sldId id="770" r:id="rId13"/>
    <p:sldId id="771" r:id="rId14"/>
    <p:sldId id="773" r:id="rId15"/>
    <p:sldId id="720" r:id="rId16"/>
    <p:sldId id="719" r:id="rId17"/>
    <p:sldId id="777" r:id="rId18"/>
    <p:sldId id="778" r:id="rId19"/>
    <p:sldId id="776" r:id="rId20"/>
    <p:sldId id="774" r:id="rId21"/>
    <p:sldId id="763" r:id="rId22"/>
  </p:sldIdLst>
  <p:sldSz cx="12192000" cy="6858000"/>
  <p:notesSz cx="6858000" cy="9144000"/>
  <p:custDataLst>
    <p:tags r:id="rId2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F82"/>
    <a:srgbClr val="0332FF"/>
    <a:srgbClr val="F6FE71"/>
    <a:srgbClr val="FFC5CC"/>
    <a:srgbClr val="14027E"/>
    <a:srgbClr val="FFA942"/>
    <a:srgbClr val="335502"/>
    <a:srgbClr val="335101"/>
    <a:srgbClr val="E5E1D3"/>
    <a:srgbClr val="CD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57380-3BB2-48AF-9F33-6446AD31272F}" v="3" dt="2025-01-30T00:34:19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6165" autoAdjust="0"/>
  </p:normalViewPr>
  <p:slideViewPr>
    <p:cSldViewPr snapToGrid="0">
      <p:cViewPr varScale="1">
        <p:scale>
          <a:sx n="113" d="100"/>
          <a:sy n="113" d="100"/>
        </p:scale>
        <p:origin x="752" y="176"/>
      </p:cViewPr>
      <p:guideLst>
        <p:guide orient="horz" pos="3072"/>
        <p:guide pos="3840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BA42C525-5AA3-4A9F-AB9F-E9882B8A86CC}"/>
    <pc:docChg chg="undo redo custSel addSld delSld modSld sldOrd modMainMaster">
      <pc:chgData name="Mak Roberts" userId="9f338eff-2743-45c8-be3d-ba747cbf8532" providerId="ADAL" clId="{BA42C525-5AA3-4A9F-AB9F-E9882B8A86CC}" dt="2024-09-01T19:05:30.338" v="8465" actId="207"/>
      <pc:docMkLst>
        <pc:docMk/>
      </pc:docMkLst>
      <pc:sldChg chg="modSp mod">
        <pc:chgData name="Mak Roberts" userId="9f338eff-2743-45c8-be3d-ba747cbf8532" providerId="ADAL" clId="{BA42C525-5AA3-4A9F-AB9F-E9882B8A86CC}" dt="2024-08-24T17:46:27.926" v="37" actId="20577"/>
        <pc:sldMkLst>
          <pc:docMk/>
          <pc:sldMk cId="1564164087" sldId="699"/>
        </pc:sldMkLst>
      </pc:sldChg>
      <pc:sldChg chg="addSp delSp modSp del mod">
        <pc:chgData name="Mak Roberts" userId="9f338eff-2743-45c8-be3d-ba747cbf8532" providerId="ADAL" clId="{BA42C525-5AA3-4A9F-AB9F-E9882B8A86CC}" dt="2024-08-24T22:29:00.593" v="7046" actId="47"/>
        <pc:sldMkLst>
          <pc:docMk/>
          <pc:sldMk cId="1378675330" sldId="762"/>
        </pc:sldMkLst>
      </pc:sldChg>
      <pc:sldChg chg="modSp mod">
        <pc:chgData name="Mak Roberts" userId="9f338eff-2743-45c8-be3d-ba747cbf8532" providerId="ADAL" clId="{BA42C525-5AA3-4A9F-AB9F-E9882B8A86CC}" dt="2024-08-24T19:24:32.941" v="2797" actId="20577"/>
        <pc:sldMkLst>
          <pc:docMk/>
          <pc:sldMk cId="1418591099" sldId="763"/>
        </pc:sldMkLst>
      </pc:sldChg>
      <pc:sldChg chg="addSp delSp modSp mod">
        <pc:chgData name="Mak Roberts" userId="9f338eff-2743-45c8-be3d-ba747cbf8532" providerId="ADAL" clId="{BA42C525-5AA3-4A9F-AB9F-E9882B8A86CC}" dt="2024-08-24T19:32:07.041" v="2909" actId="20577"/>
        <pc:sldMkLst>
          <pc:docMk/>
          <pc:sldMk cId="2144988593" sldId="766"/>
        </pc:sldMkLst>
      </pc:sldChg>
      <pc:sldChg chg="modSp mod">
        <pc:chgData name="Mak Roberts" userId="9f338eff-2743-45c8-be3d-ba747cbf8532" providerId="ADAL" clId="{BA42C525-5AA3-4A9F-AB9F-E9882B8A86CC}" dt="2024-08-24T18:00:50.364" v="94" actId="20577"/>
        <pc:sldMkLst>
          <pc:docMk/>
          <pc:sldMk cId="1572582118" sldId="770"/>
        </pc:sldMkLst>
      </pc:sldChg>
      <pc:sldChg chg="addSp delSp modSp mod">
        <pc:chgData name="Mak Roberts" userId="9f338eff-2743-45c8-be3d-ba747cbf8532" providerId="ADAL" clId="{BA42C525-5AA3-4A9F-AB9F-E9882B8A86CC}" dt="2024-08-24T20:16:18.442" v="3591"/>
        <pc:sldMkLst>
          <pc:docMk/>
          <pc:sldMk cId="593571597" sldId="771"/>
        </pc:sldMkLst>
      </pc:sldChg>
      <pc:sldChg chg="addSp delSp modSp mod">
        <pc:chgData name="Mak Roberts" userId="9f338eff-2743-45c8-be3d-ba747cbf8532" providerId="ADAL" clId="{BA42C525-5AA3-4A9F-AB9F-E9882B8A86CC}" dt="2024-08-24T17:57:30.702" v="57" actId="1037"/>
        <pc:sldMkLst>
          <pc:docMk/>
          <pc:sldMk cId="1677486765" sldId="772"/>
        </pc:sldMkLst>
      </pc:sldChg>
      <pc:sldChg chg="addSp modSp new mod ord">
        <pc:chgData name="Mak Roberts" userId="9f338eff-2743-45c8-be3d-ba747cbf8532" providerId="ADAL" clId="{BA42C525-5AA3-4A9F-AB9F-E9882B8A86CC}" dt="2024-08-24T20:51:36.921" v="5479" actId="20577"/>
        <pc:sldMkLst>
          <pc:docMk/>
          <pc:sldMk cId="1106633645" sldId="774"/>
        </pc:sldMkLst>
      </pc:sldChg>
      <pc:sldChg chg="addSp delSp modSp add del mod ord">
        <pc:chgData name="Mak Roberts" userId="9f338eff-2743-45c8-be3d-ba747cbf8532" providerId="ADAL" clId="{BA42C525-5AA3-4A9F-AB9F-E9882B8A86CC}" dt="2024-08-24T22:29:04" v="7049"/>
        <pc:sldMkLst>
          <pc:docMk/>
          <pc:sldMk cId="3028852679" sldId="775"/>
        </pc:sldMkLst>
      </pc:sldChg>
      <pc:sldChg chg="addSp delSp modSp new mod ord">
        <pc:chgData name="Mak Roberts" userId="9f338eff-2743-45c8-be3d-ba747cbf8532" providerId="ADAL" clId="{BA42C525-5AA3-4A9F-AB9F-E9882B8A86CC}" dt="2024-08-24T20:52:21.127" v="5587" actId="20577"/>
        <pc:sldMkLst>
          <pc:docMk/>
          <pc:sldMk cId="1301459011" sldId="776"/>
        </pc:sldMkLst>
      </pc:sldChg>
      <pc:sldChg chg="addSp modSp new mod ord">
        <pc:chgData name="Mak Roberts" userId="9f338eff-2743-45c8-be3d-ba747cbf8532" providerId="ADAL" clId="{BA42C525-5AA3-4A9F-AB9F-E9882B8A86CC}" dt="2024-08-25T20:59:16.711" v="8195" actId="20577"/>
        <pc:sldMkLst>
          <pc:docMk/>
          <pc:sldMk cId="3662431003" sldId="777"/>
        </pc:sldMkLst>
      </pc:sldChg>
      <pc:sldChg chg="modSp add mod">
        <pc:chgData name="Mak Roberts" userId="9f338eff-2743-45c8-be3d-ba747cbf8532" providerId="ADAL" clId="{BA42C525-5AA3-4A9F-AB9F-E9882B8A86CC}" dt="2024-08-24T20:49:37.403" v="5332" actId="20577"/>
        <pc:sldMkLst>
          <pc:docMk/>
          <pc:sldMk cId="4010586898" sldId="778"/>
        </pc:sldMkLst>
      </pc:sldChg>
      <pc:sldChg chg="addSp delSp modSp new mod ord modAnim">
        <pc:chgData name="Mak Roberts" userId="9f338eff-2743-45c8-be3d-ba747cbf8532" providerId="ADAL" clId="{BA42C525-5AA3-4A9F-AB9F-E9882B8A86CC}" dt="2024-09-01T19:05:05.330" v="8463" actId="20577"/>
        <pc:sldMkLst>
          <pc:docMk/>
          <pc:sldMk cId="685387511" sldId="779"/>
        </pc:sldMkLst>
      </pc:sldChg>
      <pc:sldChg chg="addSp modSp new del mod">
        <pc:chgData name="Mak Roberts" userId="9f338eff-2743-45c8-be3d-ba747cbf8532" providerId="ADAL" clId="{BA42C525-5AA3-4A9F-AB9F-E9882B8A86CC}" dt="2024-08-25T20:43:54.194" v="7418" actId="47"/>
        <pc:sldMkLst>
          <pc:docMk/>
          <pc:sldMk cId="1192236344" sldId="780"/>
        </pc:sldMkLst>
      </pc:sldChg>
      <pc:sldChg chg="addSp delSp modSp new mod">
        <pc:chgData name="Mak Roberts" userId="9f338eff-2743-45c8-be3d-ba747cbf8532" providerId="ADAL" clId="{BA42C525-5AA3-4A9F-AB9F-E9882B8A86CC}" dt="2024-09-01T19:05:30.338" v="8465" actId="207"/>
        <pc:sldMkLst>
          <pc:docMk/>
          <pc:sldMk cId="1232900545" sldId="781"/>
        </pc:sldMkLst>
      </pc:sldChg>
      <pc:sldChg chg="addSp delSp modSp add del mod">
        <pc:chgData name="Mak Roberts" userId="9f338eff-2743-45c8-be3d-ba747cbf8532" providerId="ADAL" clId="{BA42C525-5AA3-4A9F-AB9F-E9882B8A86CC}" dt="2024-08-25T20:43:52.859" v="7417" actId="47"/>
        <pc:sldMkLst>
          <pc:docMk/>
          <pc:sldMk cId="3341324074" sldId="782"/>
        </pc:sldMkLst>
      </pc:sldChg>
      <pc:sldMasterChg chg="modSp mod modSldLayout">
        <pc:chgData name="Mak Roberts" userId="9f338eff-2743-45c8-be3d-ba747cbf8532" providerId="ADAL" clId="{BA42C525-5AA3-4A9F-AB9F-E9882B8A86CC}" dt="2024-08-24T18:27:38.628" v="896" actId="20577"/>
        <pc:sldMasterMkLst>
          <pc:docMk/>
          <pc:sldMasterMk cId="878568358" sldId="2147483814"/>
        </pc:sldMasterMkLst>
        <pc:sldLayoutChg chg="addSp delSp modSp mod">
          <pc:chgData name="Mak Roberts" userId="9f338eff-2743-45c8-be3d-ba747cbf8532" providerId="ADAL" clId="{BA42C525-5AA3-4A9F-AB9F-E9882B8A86CC}" dt="2024-08-24T18:26:41.682" v="850" actId="478"/>
          <pc:sldLayoutMkLst>
            <pc:docMk/>
            <pc:sldMasterMk cId="878568358" sldId="2147483814"/>
            <pc:sldLayoutMk cId="1670134981" sldId="2147483815"/>
          </pc:sldLayoutMkLst>
        </pc:sldLayoutChg>
      </pc:sldMasterChg>
    </pc:docChg>
  </pc:docChgLst>
  <pc:docChgLst>
    <pc:chgData name="Mak Roberts" userId="9f338eff-2743-45c8-be3d-ba747cbf8532" providerId="ADAL" clId="{1C557380-3BB2-48AF-9F33-6446AD31272F}"/>
    <pc:docChg chg="custSel delSld modSld modMainMaster">
      <pc:chgData name="Mak Roberts" userId="9f338eff-2743-45c8-be3d-ba747cbf8532" providerId="ADAL" clId="{1C557380-3BB2-48AF-9F33-6446AD31272F}" dt="2025-01-30T00:36:05.476" v="15" actId="47"/>
      <pc:docMkLst>
        <pc:docMk/>
      </pc:docMkLst>
      <pc:sldChg chg="addSp delSp modSp mod">
        <pc:chgData name="Mak Roberts" userId="9f338eff-2743-45c8-be3d-ba747cbf8532" providerId="ADAL" clId="{1C557380-3BB2-48AF-9F33-6446AD31272F}" dt="2025-01-30T00:34:34.389" v="14" actId="20577"/>
        <pc:sldMkLst>
          <pc:docMk/>
          <pc:sldMk cId="1564164087" sldId="699"/>
        </pc:sldMkLst>
        <pc:spChg chg="mod">
          <ac:chgData name="Mak Roberts" userId="9f338eff-2743-45c8-be3d-ba747cbf8532" providerId="ADAL" clId="{1C557380-3BB2-48AF-9F33-6446AD31272F}" dt="2025-01-30T00:34:34.389" v="14" actId="20577"/>
          <ac:spMkLst>
            <pc:docMk/>
            <pc:sldMk cId="1564164087" sldId="699"/>
            <ac:spMk id="7" creationId="{00000000-0000-0000-0000-000000000000}"/>
          </ac:spMkLst>
        </pc:spChg>
        <pc:picChg chg="add del mod">
          <ac:chgData name="Mak Roberts" userId="9f338eff-2743-45c8-be3d-ba747cbf8532" providerId="ADAL" clId="{1C557380-3BB2-48AF-9F33-6446AD31272F}" dt="2025-01-30T00:32:53.245" v="3" actId="478"/>
          <ac:picMkLst>
            <pc:docMk/>
            <pc:sldMk cId="1564164087" sldId="699"/>
            <ac:picMk id="3" creationId="{757472B4-1BF5-4A2C-49DD-574283FA5036}"/>
          </ac:picMkLst>
        </pc:picChg>
        <pc:picChg chg="add del mod">
          <ac:chgData name="Mak Roberts" userId="9f338eff-2743-45c8-be3d-ba747cbf8532" providerId="ADAL" clId="{1C557380-3BB2-48AF-9F33-6446AD31272F}" dt="2025-01-30T00:34:09.847" v="9" actId="21"/>
          <ac:picMkLst>
            <pc:docMk/>
            <pc:sldMk cId="1564164087" sldId="699"/>
            <ac:picMk id="5" creationId="{608740FC-CE46-6BE5-187C-9D6852147D9A}"/>
          </ac:picMkLst>
        </pc:picChg>
      </pc:sldChg>
      <pc:sldChg chg="del">
        <pc:chgData name="Mak Roberts" userId="9f338eff-2743-45c8-be3d-ba747cbf8532" providerId="ADAL" clId="{1C557380-3BB2-48AF-9F33-6446AD31272F}" dt="2025-01-30T00:36:05.476" v="15" actId="47"/>
        <pc:sldMkLst>
          <pc:docMk/>
          <pc:sldMk cId="3028852679" sldId="775"/>
        </pc:sldMkLst>
      </pc:sldChg>
      <pc:sldMasterChg chg="modSldLayout">
        <pc:chgData name="Mak Roberts" userId="9f338eff-2743-45c8-be3d-ba747cbf8532" providerId="ADAL" clId="{1C557380-3BB2-48AF-9F33-6446AD31272F}" dt="2025-01-30T00:34:23.117" v="12" actId="1076"/>
        <pc:sldMasterMkLst>
          <pc:docMk/>
          <pc:sldMasterMk cId="878568358" sldId="2147483814"/>
        </pc:sldMasterMkLst>
        <pc:sldLayoutChg chg="addSp delSp modSp mod">
          <pc:chgData name="Mak Roberts" userId="9f338eff-2743-45c8-be3d-ba747cbf8532" providerId="ADAL" clId="{1C557380-3BB2-48AF-9F33-6446AD31272F}" dt="2025-01-30T00:34:23.117" v="12" actId="1076"/>
          <pc:sldLayoutMkLst>
            <pc:docMk/>
            <pc:sldMasterMk cId="878568358" sldId="2147483814"/>
            <pc:sldLayoutMk cId="1670134981" sldId="2147483815"/>
          </pc:sldLayoutMkLst>
          <pc:picChg chg="del">
            <ac:chgData name="Mak Roberts" userId="9f338eff-2743-45c8-be3d-ba747cbf8532" providerId="ADAL" clId="{1C557380-3BB2-48AF-9F33-6446AD31272F}" dt="2025-01-30T00:34:18.852" v="10" actId="478"/>
            <ac:picMkLst>
              <pc:docMk/>
              <pc:sldMasterMk cId="878568358" sldId="2147483814"/>
              <pc:sldLayoutMk cId="1670134981" sldId="2147483815"/>
              <ac:picMk id="4" creationId="{1E5F2B8E-3822-CAC4-098E-D51653C473FD}"/>
            </ac:picMkLst>
          </pc:picChg>
          <pc:picChg chg="add mod">
            <ac:chgData name="Mak Roberts" userId="9f338eff-2743-45c8-be3d-ba747cbf8532" providerId="ADAL" clId="{1C557380-3BB2-48AF-9F33-6446AD31272F}" dt="2025-01-30T00:34:23.117" v="12" actId="1076"/>
            <ac:picMkLst>
              <pc:docMk/>
              <pc:sldMasterMk cId="878568358" sldId="2147483814"/>
              <pc:sldLayoutMk cId="1670134981" sldId="2147483815"/>
              <ac:picMk id="5" creationId="{608740FC-CE46-6BE5-187C-9D6852147D9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10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7247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Warehouse distribution center. Automated platforms</a:t>
            </a:r>
            <a:r>
              <a:rPr lang="en-US" baseline="0" dirty="0"/>
              <a:t> </a:t>
            </a:r>
            <a:r>
              <a:rPr lang="en-US" dirty="0"/>
              <a:t>to bring cabinets to people preparing orders. </a:t>
            </a:r>
          </a:p>
          <a:p>
            <a:r>
              <a:rPr lang="en-US" dirty="0"/>
              <a:t>Platforms follow</a:t>
            </a:r>
            <a:r>
              <a:rPr lang="en-US" baseline="0" dirty="0"/>
              <a:t> </a:t>
            </a:r>
            <a:r>
              <a:rPr lang="en-US" dirty="0"/>
              <a:t>a precise network of guides painted on the floor. </a:t>
            </a:r>
            <a:r>
              <a:rPr lang="en-US"/>
              <a:t>Don’t </a:t>
            </a:r>
            <a:r>
              <a:rPr lang="en-US" dirty="0"/>
              <a:t>need to deliberate</a:t>
            </a:r>
            <a:r>
              <a:rPr lang="en-US" baseline="0" dirty="0"/>
              <a:t> </a:t>
            </a:r>
            <a:r>
              <a:rPr lang="en-US" dirty="0"/>
              <a:t>about how to act</a:t>
            </a:r>
            <a:r>
              <a:rPr lang="en-US"/>
              <a:t>;</a:t>
            </a:r>
            <a:r>
              <a:rPr lang="en-US" baseline="0"/>
              <a:t> </a:t>
            </a:r>
            <a:br>
              <a:rPr lang="en-US" baseline="0"/>
            </a:br>
            <a:r>
              <a:rPr lang="en-US"/>
              <a:t>environment </a:t>
            </a:r>
            <a:r>
              <a:rPr lang="en-US" dirty="0"/>
              <a:t>engineered to cover all cases they’ll need to cope with.</a:t>
            </a:r>
          </a:p>
        </p:txBody>
      </p:sp>
    </p:spTree>
    <p:extLst>
      <p:ext uri="{BB962C8B-B14F-4D97-AF65-F5344CB8AC3E}">
        <p14:creationId xmlns:p14="http://schemas.microsoft.com/office/powerpoint/2010/main" val="168670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One of the most important European ports for transporting cars. ≈ 400,000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,  &gt; 120,000 storage places,  ≈ dozen technical treatment stations. Each year, about 6 Million cars, 18 different brands.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85051" y="8685856"/>
            <a:ext cx="2971382" cy="456570"/>
          </a:xfrm>
          <a:prstGeom prst="rect">
            <a:avLst/>
          </a:prstGeom>
        </p:spPr>
        <p:txBody>
          <a:bodyPr lIns="90498" tIns="45249" rIns="90498" bIns="45249"/>
          <a:lstStyle/>
          <a:p>
            <a:pPr>
              <a:defRPr/>
            </a:pPr>
            <a:fld id="{17A0C395-EC7B-084E-AF62-759C28BF5A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85051" y="8685856"/>
            <a:ext cx="2971382" cy="456570"/>
          </a:xfrm>
          <a:prstGeom prst="rect">
            <a:avLst/>
          </a:prstGeom>
        </p:spPr>
        <p:txBody>
          <a:bodyPr lIns="90498" tIns="45249" rIns="90498" bIns="45249"/>
          <a:lstStyle/>
          <a:p>
            <a:pPr>
              <a:defRPr/>
            </a:pPr>
            <a:fld id="{17A0C395-EC7B-084E-AF62-759C28BF5A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2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9634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11:04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B1AB98D-D7BD-9820-26C1-BCB515B3C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94546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95056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34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15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52109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19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02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citations?user=vlbX4J8AAAA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de/legalcode" TargetMode="External"/><Relationship Id="rId4" Type="http://schemas.openxmlformats.org/officeDocument/2006/relationships/hyperlink" Target="https://de.wikipedia.org/wiki/User:Martina_Nolt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fe_3.0" TargetMode="External"/><Relationship Id="rId2" Type="http://schemas.openxmlformats.org/officeDocument/2006/relationships/hyperlink" Target="https://en.wikipedia.org/wiki/Human_Compatib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rik_J._Larson#The_Myth_of_Artificial_Intelligen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FKMniE_q1Q?feature=oembed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TtDbyQTQV0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 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8F2B27-B5FD-E65B-3309-815ADCEF86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3318" y="3929744"/>
            <a:ext cx="8385365" cy="2438400"/>
          </a:xfrm>
          <a:noFill/>
        </p:spPr>
        <p:txBody>
          <a:bodyPr numCol="1" anchor="ctr"/>
          <a:lstStyle/>
          <a:p>
            <a:r>
              <a:rPr lang="en-US" sz="2300" dirty="0">
                <a:latin typeface="Times New Roman" panose="02020603050405020304" pitchFamily="18" charset="0"/>
              </a:rPr>
              <a:t>Dana S. </a:t>
            </a:r>
            <a:r>
              <a:rPr lang="en-US" sz="2300">
                <a:latin typeface="Times New Roman" panose="02020603050405020304" pitchFamily="18" charset="0"/>
              </a:rPr>
              <a:t>Nau</a:t>
            </a:r>
          </a:p>
          <a:p>
            <a:r>
              <a:rPr lang="en-US" sz="2200" dirty="0">
                <a:latin typeface="Times New Roman" panose="02020603050405020304" pitchFamily="18" charset="0"/>
              </a:rPr>
              <a:t>University of Maryland</a:t>
            </a:r>
          </a:p>
          <a:p>
            <a:pPr>
              <a:spcBef>
                <a:spcPts val="2400"/>
              </a:spcBef>
            </a:pPr>
            <a:r>
              <a:rPr lang="en-US" sz="2200" dirty="0">
                <a:latin typeface="Times New Roman" panose="02020603050405020304" pitchFamily="18" charset="0"/>
              </a:rPr>
              <a:t>with contributions from</a:t>
            </a:r>
          </a:p>
          <a:p>
            <a:r>
              <a:rPr lang="en-US" sz="2200" kern="0" dirty="0">
                <a:latin typeface="Times New Roman" panose="02020603050405020304" pitchFamily="18" charset="0"/>
                <a:hlinkClick r:id="rId2"/>
              </a:rPr>
              <a:t>Mark “mak” Roberts</a:t>
            </a:r>
            <a:endParaRPr lang="en-US" sz="2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6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73342"/>
            <a:ext cx="8839200" cy="543745"/>
          </a:xfrm>
          <a:effectLst/>
        </p:spPr>
        <p:txBody>
          <a:bodyPr/>
          <a:lstStyle/>
          <a:p>
            <a:r>
              <a:rPr lang="en-US" dirty="0"/>
              <a:t>Planning and Acting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5980" y="1208542"/>
            <a:ext cx="5637115" cy="4977946"/>
          </a:xfrm>
        </p:spPr>
        <p:txBody>
          <a:bodyPr/>
          <a:lstStyle/>
          <a:p>
            <a:r>
              <a:rPr lang="en-US" i="1" dirty="0"/>
              <a:t>Multiple levels of abstraction</a:t>
            </a:r>
            <a:endParaRPr lang="en-US" dirty="0"/>
          </a:p>
          <a:p>
            <a:pPr lvl="1"/>
            <a:r>
              <a:rPr lang="en-US" dirty="0"/>
              <a:t>Actors are organized into physical subsystems</a:t>
            </a:r>
          </a:p>
          <a:p>
            <a:pPr lvl="1"/>
            <a:r>
              <a:rPr lang="en-US" dirty="0"/>
              <a:t>Deliberation reflects this</a:t>
            </a:r>
            <a:br>
              <a:rPr lang="en-US" dirty="0"/>
            </a:br>
            <a:endParaRPr lang="en-US" dirty="0"/>
          </a:p>
          <a:p>
            <a:pPr>
              <a:spcBef>
                <a:spcPts val="1800"/>
              </a:spcBef>
            </a:pPr>
            <a:r>
              <a:rPr lang="en-US" i="1" dirty="0"/>
              <a:t>Heterogeneous reasoning</a:t>
            </a:r>
          </a:p>
          <a:p>
            <a:pPr lvl="1"/>
            <a:r>
              <a:rPr lang="en-US" dirty="0"/>
              <a:t>Different techniques</a:t>
            </a:r>
          </a:p>
          <a:p>
            <a:pPr lvl="2"/>
            <a:r>
              <a:rPr lang="en-US" dirty="0"/>
              <a:t>at different levels</a:t>
            </a:r>
          </a:p>
          <a:p>
            <a:pPr lvl="2"/>
            <a:r>
              <a:rPr lang="en-US" dirty="0"/>
              <a:t>different subsystems at same level</a:t>
            </a:r>
            <a:br>
              <a:rPr lang="en-US" dirty="0"/>
            </a:br>
            <a:endParaRPr lang="en-US" dirty="0"/>
          </a:p>
          <a:p>
            <a:pPr>
              <a:spcBef>
                <a:spcPts val="1800"/>
              </a:spcBef>
            </a:pPr>
            <a:r>
              <a:rPr lang="en-US" i="1" dirty="0"/>
              <a:t>Continual online planning</a:t>
            </a:r>
          </a:p>
          <a:p>
            <a:pPr lvl="1"/>
            <a:r>
              <a:rPr lang="en-US" dirty="0"/>
              <a:t>Can’t plan everything in advance</a:t>
            </a:r>
          </a:p>
          <a:p>
            <a:pPr lvl="1"/>
            <a:r>
              <a:rPr lang="en-US" dirty="0"/>
              <a:t>Plans are abstract and partial</a:t>
            </a:r>
            <a:br>
              <a:rPr lang="en-US" dirty="0"/>
            </a:br>
            <a:r>
              <a:rPr lang="en-US" dirty="0"/>
              <a:t>until more detail is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5B77E-800A-BCBD-9554-B6873F8D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94" y="1110967"/>
            <a:ext cx="6038696" cy="44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7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70B17D-B63B-124D-83B7-E803DDE2FC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18" b="5941"/>
          <a:stretch/>
        </p:blipFill>
        <p:spPr>
          <a:xfrm>
            <a:off x="616790" y="666595"/>
            <a:ext cx="10958420" cy="5912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0359"/>
            <a:ext cx="8839200" cy="563703"/>
          </a:xfrm>
        </p:spPr>
        <p:txBody>
          <a:bodyPr/>
          <a:lstStyle/>
          <a:p>
            <a:r>
              <a:rPr lang="en-US" dirty="0"/>
              <a:t>Bremen Harbor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C038E-27CC-4C14-B265-F92091C7A5A7}"/>
              </a:ext>
            </a:extLst>
          </p:cNvPr>
          <p:cNvSpPr txBox="1"/>
          <p:nvPr/>
        </p:nvSpPr>
        <p:spPr>
          <a:xfrm>
            <a:off x="8041229" y="6579030"/>
            <a:ext cx="33092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Credit: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4"/>
              </a:rPr>
              <a:t>Martina Nolte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5"/>
              </a:rPr>
              <a:t>CC BY-SA 3.0 DE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365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91440"/>
            <a:ext cx="8839200" cy="812800"/>
          </a:xfrm>
        </p:spPr>
        <p:txBody>
          <a:bodyPr/>
          <a:lstStyle/>
          <a:p>
            <a:r>
              <a:rPr lang="en-US" dirty="0"/>
              <a:t>Example: Harbor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707" y="950221"/>
            <a:ext cx="4787152" cy="5531261"/>
          </a:xfrm>
        </p:spPr>
        <p:txBody>
          <a:bodyPr/>
          <a:lstStyle/>
          <a:p>
            <a:r>
              <a:rPr lang="en-US" dirty="0"/>
              <a:t>Importing/exporting cars</a:t>
            </a:r>
          </a:p>
          <a:p>
            <a:pPr lvl="1"/>
            <a:r>
              <a:rPr lang="en-US" dirty="0"/>
              <a:t>Based on Bremen Harbor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Multiple levels of abstraction</a:t>
            </a:r>
          </a:p>
          <a:p>
            <a:pPr lvl="1"/>
            <a:r>
              <a:rPr lang="en-US" dirty="0"/>
              <a:t>Reflect physical organization of harbor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Continual online planning</a:t>
            </a:r>
            <a:endParaRPr lang="en-US" dirty="0"/>
          </a:p>
          <a:p>
            <a:pPr lvl="1"/>
            <a:r>
              <a:rPr lang="en-US" dirty="0"/>
              <a:t>Top level can be planned offline</a:t>
            </a:r>
          </a:p>
          <a:p>
            <a:pPr lvl="1"/>
            <a:r>
              <a:rPr lang="en-US" dirty="0"/>
              <a:t>The rest is online, based on current conditions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Heterogeneous reasoning</a:t>
            </a:r>
          </a:p>
          <a:p>
            <a:pPr lvl="1"/>
            <a:r>
              <a:rPr lang="en-US" dirty="0"/>
              <a:t>Different components work in different ways</a:t>
            </a:r>
          </a:p>
          <a:p>
            <a:pPr lvl="1"/>
            <a:r>
              <a:rPr lang="en-US" dirty="0"/>
              <a:t>Online synthesis of automata to control their interactions</a:t>
            </a:r>
          </a:p>
        </p:txBody>
      </p:sp>
      <p:pic>
        <p:nvPicPr>
          <p:cNvPr id="4" name="Picture 3" descr="harbor-manageme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32" y="721360"/>
            <a:ext cx="5638851" cy="597822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F252E8-FFEE-8A44-8DB2-8A3E986D24DE}"/>
              </a:ext>
            </a:extLst>
          </p:cNvPr>
          <p:cNvSpPr txBox="1">
            <a:spLocks/>
          </p:cNvSpPr>
          <p:nvPr/>
        </p:nvSpPr>
        <p:spPr>
          <a:xfrm>
            <a:off x="10657522" y="721360"/>
            <a:ext cx="1248441" cy="5882640"/>
          </a:xfrm>
          <a:prstGeom prst="rect">
            <a:avLst/>
          </a:prstGeom>
          <a:gradFill flip="none" rotWithShape="1">
            <a:gsLst>
              <a:gs pos="0">
                <a:srgbClr val="FF7F8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txBody>
          <a:bodyPr tIns="0" bIns="45720" anchor="ctr"/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Planning	</a:t>
            </a: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Acting</a:t>
            </a:r>
          </a:p>
        </p:txBody>
      </p:sp>
    </p:spTree>
    <p:extLst>
      <p:ext uri="{BB962C8B-B14F-4D97-AF65-F5344CB8AC3E}">
        <p14:creationId xmlns:p14="http://schemas.microsoft.com/office/powerpoint/2010/main" val="188006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584" y="37148"/>
            <a:ext cx="4602704" cy="812800"/>
          </a:xfrm>
        </p:spPr>
        <p:txBody>
          <a:bodyPr/>
          <a:lstStyle/>
          <a:p>
            <a:r>
              <a:rPr lang="en-US" dirty="0"/>
              <a:t>Example: Service Robot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087" y="1014416"/>
            <a:ext cx="4602703" cy="5483511"/>
          </a:xfrm>
        </p:spPr>
        <p:txBody>
          <a:bodyPr/>
          <a:lstStyle/>
          <a:p>
            <a:r>
              <a:rPr lang="en-US" i="1" dirty="0"/>
              <a:t>Multiple levels of abstraction</a:t>
            </a:r>
          </a:p>
          <a:p>
            <a:pPr lvl="1"/>
            <a:r>
              <a:rPr lang="en-US" dirty="0"/>
              <a:t>Higher levels: more planning</a:t>
            </a:r>
          </a:p>
          <a:p>
            <a:pPr lvl="1"/>
            <a:r>
              <a:rPr lang="en-US" dirty="0"/>
              <a:t>Lower levels: more acting</a:t>
            </a:r>
          </a:p>
          <a:p>
            <a:r>
              <a:rPr lang="en-US" i="1" dirty="0"/>
              <a:t>Continual online planning</a:t>
            </a:r>
            <a:endParaRPr lang="en-US" dirty="0"/>
          </a:p>
          <a:p>
            <a:pPr lvl="1"/>
            <a:r>
              <a:rPr lang="en-US" dirty="0"/>
              <a:t>What room is </a:t>
            </a:r>
            <a:r>
              <a:rPr lang="en-US" dirty="0">
                <a:latin typeface="Calibri"/>
                <a:cs typeface="Calibri"/>
              </a:rPr>
              <a:t>o7</a:t>
            </a:r>
            <a:r>
              <a:rPr lang="en-US" dirty="0"/>
              <a:t> in?</a:t>
            </a:r>
          </a:p>
          <a:p>
            <a:pPr lvl="1"/>
            <a:r>
              <a:rPr lang="en-US" dirty="0"/>
              <a:t>What route?</a:t>
            </a:r>
          </a:p>
          <a:p>
            <a:pPr lvl="1"/>
            <a:r>
              <a:rPr lang="en-US" dirty="0"/>
              <a:t>What kind of door?</a:t>
            </a:r>
          </a:p>
          <a:p>
            <a:pPr lvl="1"/>
            <a:r>
              <a:rPr lang="en-US" dirty="0"/>
              <a:t>Close enough to door handle?</a:t>
            </a:r>
          </a:p>
          <a:p>
            <a:r>
              <a:rPr lang="en-US" i="1" dirty="0"/>
              <a:t>Heterogeneous reasoning</a:t>
            </a:r>
          </a:p>
          <a:p>
            <a:pPr lvl="1"/>
            <a:r>
              <a:rPr lang="en-US" dirty="0">
                <a:cs typeface="Times New Roman"/>
              </a:rPr>
              <a:t>planning abstract tasks</a:t>
            </a:r>
          </a:p>
          <a:p>
            <a:pPr lvl="1"/>
            <a:r>
              <a:rPr lang="en-US" dirty="0"/>
              <a:t>path planning</a:t>
            </a:r>
          </a:p>
          <a:p>
            <a:pPr lvl="1"/>
            <a:r>
              <a:rPr lang="en-US" dirty="0"/>
              <a:t>reactive (e.g., open door)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49946" y="322729"/>
            <a:ext cx="1248441" cy="6396287"/>
          </a:xfrm>
          <a:prstGeom prst="rect">
            <a:avLst/>
          </a:prstGeom>
          <a:gradFill flip="none" rotWithShape="1">
            <a:gsLst>
              <a:gs pos="0">
                <a:srgbClr val="FF7F8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txBody>
          <a:bodyPr tIns="0" bIns="45720" anchor="ctr"/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Planning	</a:t>
            </a: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Acting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437B3-D2F5-AB4E-902E-2CD59E21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534" y="445216"/>
            <a:ext cx="56261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7ABA-D034-7F32-58D8-BDC6B286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9E356-7F11-205B-F1BE-26D39255B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2525"/>
            <a:ext cx="5351299" cy="5283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"All models are wrong, but some are useful.”</a:t>
            </a:r>
          </a:p>
          <a:p>
            <a:pPr marL="0" indent="0">
              <a:buNone/>
            </a:pPr>
            <a:r>
              <a:rPr lang="en-US" dirty="0"/>
              <a:t>				- George Box</a:t>
            </a:r>
          </a:p>
          <a:p>
            <a:endParaRPr lang="en-US" dirty="0"/>
          </a:p>
          <a:p>
            <a:r>
              <a:rPr lang="en-US" dirty="0"/>
              <a:t>Models are an </a:t>
            </a:r>
            <a:r>
              <a:rPr lang="en-US" i="1" dirty="0"/>
              <a:t>abstraction </a:t>
            </a:r>
            <a:r>
              <a:rPr lang="en-US" dirty="0"/>
              <a:t>of the world</a:t>
            </a:r>
          </a:p>
          <a:p>
            <a:pPr lvl="1"/>
            <a:r>
              <a:rPr lang="en-US" dirty="0"/>
              <a:t>Good abstractions capture salient details</a:t>
            </a:r>
          </a:p>
          <a:p>
            <a:r>
              <a:rPr lang="en-US" dirty="0"/>
              <a:t>Planning and Acting models approximate the causality of taking action:</a:t>
            </a:r>
          </a:p>
          <a:p>
            <a:pPr lvl="1"/>
            <a:r>
              <a:rPr lang="en-US" dirty="0"/>
              <a:t>Describe the necessary </a:t>
            </a:r>
            <a:r>
              <a:rPr lang="en-US" i="1" dirty="0"/>
              <a:t>preconditions </a:t>
            </a:r>
            <a:r>
              <a:rPr lang="en-US" dirty="0"/>
              <a:t>and expected </a:t>
            </a:r>
            <a:r>
              <a:rPr lang="en-US" i="1" dirty="0"/>
              <a:t>effects </a:t>
            </a:r>
            <a:r>
              <a:rPr lang="en-US" dirty="0"/>
              <a:t>for each action</a:t>
            </a:r>
            <a:endParaRPr lang="en-US" i="1" dirty="0"/>
          </a:p>
          <a:p>
            <a:pPr lvl="1"/>
            <a:r>
              <a:rPr lang="en-US" dirty="0"/>
              <a:t>May indicate the </a:t>
            </a:r>
            <a:r>
              <a:rPr lang="en-US" i="1" dirty="0"/>
              <a:t>expected utility </a:t>
            </a:r>
            <a:r>
              <a:rPr lang="en-US" dirty="0"/>
              <a:t>of taking action toward some end</a:t>
            </a:r>
          </a:p>
          <a:p>
            <a:r>
              <a:rPr lang="en-US" dirty="0"/>
              <a:t>Hierarchical models describe how to break down a complex task</a:t>
            </a:r>
          </a:p>
          <a:p>
            <a:pPr lvl="1"/>
            <a:r>
              <a:rPr lang="en-US" dirty="0"/>
              <a:t>Example: a recipe describes how to cook a dish without reference to a specific kitchen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1AFC8-64A4-E5E0-B6BF-31730387D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94" y="1110967"/>
            <a:ext cx="6038696" cy="44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7ABA-D034-7F32-58D8-BDC6B286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Challenges of Using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9E356-7F11-205B-F1BE-26D39255B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2525"/>
            <a:ext cx="5351299" cy="5283200"/>
          </a:xfrm>
        </p:spPr>
        <p:txBody>
          <a:bodyPr/>
          <a:lstStyle/>
          <a:p>
            <a:r>
              <a:rPr lang="en-US" dirty="0"/>
              <a:t>Models are often created and curated by humans, but this means they can be:</a:t>
            </a:r>
          </a:p>
          <a:p>
            <a:pPr lvl="1"/>
            <a:r>
              <a:rPr lang="en-US" dirty="0"/>
              <a:t>expensive to write and debug</a:t>
            </a:r>
          </a:p>
          <a:p>
            <a:pPr lvl="1"/>
            <a:r>
              <a:rPr lang="en-US" dirty="0"/>
              <a:t>sensitive to original assumptions</a:t>
            </a:r>
          </a:p>
          <a:p>
            <a:pPr lvl="1"/>
            <a:r>
              <a:rPr lang="en-US" dirty="0"/>
              <a:t>less adaptable to new environments</a:t>
            </a:r>
          </a:p>
          <a:p>
            <a:r>
              <a:rPr lang="en-US" dirty="0"/>
              <a:t>Deployed systems may need to change models to account for </a:t>
            </a:r>
          </a:p>
          <a:p>
            <a:pPr lvl="1"/>
            <a:r>
              <a:rPr lang="en-US" dirty="0"/>
              <a:t>Adaptation to a new task or situation</a:t>
            </a:r>
          </a:p>
          <a:p>
            <a:pPr lvl="1"/>
            <a:r>
              <a:rPr lang="en-US" dirty="0"/>
              <a:t>The preferences of different humans</a:t>
            </a:r>
          </a:p>
          <a:p>
            <a:pPr lvl="1"/>
            <a:r>
              <a:rPr lang="en-US" dirty="0"/>
              <a:t>Failure to successfully complete an action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Furthermore, acting systems often require multiple, simultaneous models at different levels of abstraction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1AFC8-64A4-E5E0-B6BF-31730387D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94" y="1110967"/>
            <a:ext cx="6038696" cy="44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8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8B20-2197-493D-B78E-454524F6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EC68F-A383-FB4B-1528-51052B7F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94" y="1110967"/>
            <a:ext cx="6038696" cy="4455945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1DECFE4-3C70-6518-E048-99F1CCA02AE0}"/>
              </a:ext>
            </a:extLst>
          </p:cNvPr>
          <p:cNvSpPr txBox="1">
            <a:spLocks/>
          </p:cNvSpPr>
          <p:nvPr/>
        </p:nvSpPr>
        <p:spPr bwMode="auto">
          <a:xfrm>
            <a:off x="1115123" y="1282393"/>
            <a:ext cx="4883310" cy="509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cs typeface="Times New Roman"/>
              </a:rPr>
              <a:t>Learning consolidates experience</a:t>
            </a:r>
          </a:p>
          <a:p>
            <a:endParaRPr lang="en-US" kern="0" dirty="0">
              <a:cs typeface="Times New Roman"/>
            </a:endParaRPr>
          </a:p>
          <a:p>
            <a:r>
              <a:rPr lang="en-US" kern="0" dirty="0">
                <a:cs typeface="Times New Roman"/>
              </a:rPr>
              <a:t>Learning can overcome some of the challenges of producing models</a:t>
            </a:r>
          </a:p>
          <a:p>
            <a:pPr lvl="1"/>
            <a:r>
              <a:rPr lang="en-US" kern="0" dirty="0">
                <a:cs typeface="Times New Roman"/>
              </a:rPr>
              <a:t>Automates model production</a:t>
            </a:r>
          </a:p>
          <a:p>
            <a:pPr lvl="1"/>
            <a:r>
              <a:rPr lang="en-US" kern="0" dirty="0">
                <a:cs typeface="Times New Roman"/>
              </a:rPr>
              <a:t>Provides mechanism to adapt models</a:t>
            </a:r>
          </a:p>
          <a:p>
            <a:endParaRPr lang="en-US" kern="0" dirty="0">
              <a:cs typeface="Times New Roman"/>
            </a:endParaRPr>
          </a:p>
          <a:p>
            <a:r>
              <a:rPr lang="en-US" kern="0" dirty="0">
                <a:cs typeface="Times New Roman"/>
              </a:rPr>
              <a:t>For acting, learning acquires or adapts knowledge about </a:t>
            </a:r>
            <a:r>
              <a:rPr lang="en-US" i="1" kern="0" dirty="0">
                <a:cs typeface="Times New Roman"/>
              </a:rPr>
              <a:t>how </a:t>
            </a:r>
            <a:r>
              <a:rPr lang="en-US" kern="0" dirty="0">
                <a:cs typeface="Times New Roman"/>
              </a:rPr>
              <a:t>to do something</a:t>
            </a:r>
          </a:p>
          <a:p>
            <a:endParaRPr lang="en-US" kern="0" dirty="0">
              <a:cs typeface="Times New Roman"/>
            </a:endParaRPr>
          </a:p>
          <a:p>
            <a:r>
              <a:rPr lang="en-US" kern="0" dirty="0">
                <a:cs typeface="Times New Roman"/>
              </a:rPr>
              <a:t>For planning, learning acquires or adapts the effect of </a:t>
            </a:r>
            <a:r>
              <a:rPr lang="en-US" i="1" kern="0" dirty="0">
                <a:cs typeface="Times New Roman"/>
              </a:rPr>
              <a:t>what </a:t>
            </a:r>
            <a:r>
              <a:rPr lang="en-US" kern="0" dirty="0">
                <a:cs typeface="Times New Roman"/>
              </a:rPr>
              <a:t>was done</a:t>
            </a:r>
          </a:p>
          <a:p>
            <a:endParaRPr lang="en-US" kern="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145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0490-FF49-1D03-1557-519BA8E5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Acting, Planning,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4198-5A4B-A689-6FBF-2336D2DD0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52525"/>
            <a:ext cx="4619780" cy="5283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Models can be learned:</a:t>
            </a:r>
          </a:p>
          <a:p>
            <a:pPr lvl="1"/>
            <a:r>
              <a:rPr lang="en-US" dirty="0"/>
              <a:t>Using planning to produce traces</a:t>
            </a:r>
          </a:p>
          <a:p>
            <a:pPr lvl="1"/>
            <a:r>
              <a:rPr lang="en-US" dirty="0"/>
              <a:t>By interacting with a simulator</a:t>
            </a:r>
          </a:p>
          <a:p>
            <a:pPr lvl="1"/>
            <a:endParaRPr lang="en-US" dirty="0"/>
          </a:p>
          <a:p>
            <a:r>
              <a:rPr lang="en-US" kern="0" dirty="0">
                <a:cs typeface="Times New Roman"/>
              </a:rPr>
              <a:t>Learning might iterate with:</a:t>
            </a:r>
          </a:p>
          <a:p>
            <a:pPr lvl="1"/>
            <a:r>
              <a:rPr lang="en-US" kern="0" dirty="0">
                <a:cs typeface="Times New Roman"/>
              </a:rPr>
              <a:t>Planning: to determine what needs learn or how to invest learning effort</a:t>
            </a:r>
          </a:p>
          <a:p>
            <a:pPr lvl="1"/>
            <a:r>
              <a:rPr lang="en-US" kern="0" dirty="0">
                <a:cs typeface="Times New Roman"/>
              </a:rPr>
              <a:t>Acting: by sampling the simulator or external world to determine the preconditions or effects of actions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DAF3A-7143-2273-397B-9685EAF3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318" y="1739309"/>
            <a:ext cx="5762203" cy="36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3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F74E16-A148-C422-1AA3-8C5D74A1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74952" y="1324305"/>
            <a:ext cx="4242096" cy="4883362"/>
          </a:xfrm>
          <a:prstGeom prst="rect">
            <a:avLst/>
          </a:prstGeom>
        </p:spPr>
      </p:pic>
      <p:sp>
        <p:nvSpPr>
          <p:cNvPr id="2" name="Content Placeholder 4"/>
          <p:cNvSpPr txBox="1">
            <a:spLocks/>
          </p:cNvSpPr>
          <p:nvPr/>
        </p:nvSpPr>
        <p:spPr>
          <a:xfrm>
            <a:off x="3522219" y="6261654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i="1" kern="0" dirty="0"/>
              <a:t>The Music Lesson.</a:t>
            </a:r>
            <a:r>
              <a:rPr lang="en-US" sz="1800" kern="0" dirty="0"/>
              <a:t> Johannes Vermeer (c. 1662–1665)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119958" y="597783"/>
            <a:ext cx="2452617" cy="527804"/>
          </a:xfrm>
          <a:prstGeom prst="wedgeRoundRectCallout">
            <a:avLst>
              <a:gd name="adj1" fmla="val 46773"/>
              <a:gd name="adj2" fmla="val 32912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000053"/>
                </a:solidFill>
                <a:latin typeface="Calibri"/>
                <a:cs typeface="Calibri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1859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B6C9-FD1A-EA32-5574-8B179EFE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Deliberative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DC1D-D808-6DBE-F7FD-64B80F56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23" y="2270589"/>
            <a:ext cx="5484572" cy="4165136"/>
          </a:xfrm>
        </p:spPr>
        <p:txBody>
          <a:bodyPr/>
          <a:lstStyle/>
          <a:p>
            <a:r>
              <a:rPr lang="en-US" dirty="0"/>
              <a:t>Deliberation (or thinking) implies:</a:t>
            </a:r>
          </a:p>
          <a:p>
            <a:pPr lvl="1"/>
            <a:r>
              <a:rPr lang="en-US"/>
              <a:t>A </a:t>
            </a:r>
            <a:r>
              <a:rPr lang="en-US" dirty="0"/>
              <a:t>representation of the problem</a:t>
            </a:r>
          </a:p>
          <a:p>
            <a:pPr lvl="1"/>
            <a:r>
              <a:rPr lang="en-US" dirty="0"/>
              <a:t>A solver</a:t>
            </a:r>
          </a:p>
          <a:p>
            <a:pPr lvl="1"/>
            <a:r>
              <a:rPr lang="en-US" dirty="0"/>
              <a:t>An end to aim at</a:t>
            </a:r>
          </a:p>
          <a:p>
            <a:pPr lvl="1"/>
            <a:r>
              <a:rPr lang="en-US" dirty="0"/>
              <a:t>Potential application of experience</a:t>
            </a:r>
          </a:p>
          <a:p>
            <a:r>
              <a:rPr lang="en-US" dirty="0"/>
              <a:t>Acting implies:</a:t>
            </a:r>
          </a:p>
          <a:p>
            <a:pPr lvl="1"/>
            <a:r>
              <a:rPr lang="en-US" dirty="0"/>
              <a:t>A boundary: exogenous and endogenous</a:t>
            </a:r>
          </a:p>
          <a:p>
            <a:pPr lvl="1"/>
            <a:r>
              <a:rPr lang="en-US" dirty="0"/>
              <a:t>Agency to modify the external world</a:t>
            </a:r>
          </a:p>
          <a:p>
            <a:pPr lvl="1"/>
            <a:r>
              <a:rPr lang="en-US" dirty="0"/>
              <a:t>Potential for exogenous activity</a:t>
            </a:r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007857-D61D-D5F0-D707-B1C5B1F5F7CE}"/>
              </a:ext>
            </a:extLst>
          </p:cNvPr>
          <p:cNvSpPr/>
          <p:nvPr/>
        </p:nvSpPr>
        <p:spPr>
          <a:xfrm>
            <a:off x="394123" y="978120"/>
            <a:ext cx="4954642" cy="87537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Poll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Name one component of “deliberative action”.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0FDC1D-D808-6DBE-F7FD-64B80F563CB7}"/>
              </a:ext>
            </a:extLst>
          </p:cNvPr>
          <p:cNvSpPr txBox="1">
            <a:spLocks/>
          </p:cNvSpPr>
          <p:nvPr/>
        </p:nvSpPr>
        <p:spPr bwMode="auto">
          <a:xfrm>
            <a:off x="5775810" y="1152525"/>
            <a:ext cx="5484572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For AI, deliberation often means:</a:t>
            </a:r>
          </a:p>
          <a:p>
            <a:pPr lvl="1"/>
            <a:r>
              <a:rPr lang="en-US" kern="0" dirty="0"/>
              <a:t>An abstraction of the problem: Model</a:t>
            </a:r>
          </a:p>
          <a:p>
            <a:pPr lvl="1"/>
            <a:r>
              <a:rPr lang="en-US" kern="0" dirty="0"/>
              <a:t>A solver: a search algorithm </a:t>
            </a:r>
          </a:p>
          <a:p>
            <a:pPr lvl="1"/>
            <a:r>
              <a:rPr lang="en-US" kern="0" dirty="0"/>
              <a:t>An end to aim at: a goal or task</a:t>
            </a:r>
          </a:p>
          <a:p>
            <a:pPr lvl="1"/>
            <a:r>
              <a:rPr lang="en-US" kern="0" dirty="0"/>
              <a:t>Potential application of experience: learning</a:t>
            </a:r>
          </a:p>
          <a:p>
            <a:r>
              <a:rPr lang="en-US" kern="0" dirty="0"/>
              <a:t>For AI, acting implies:</a:t>
            </a:r>
          </a:p>
          <a:p>
            <a:pPr lvl="1"/>
            <a:r>
              <a:rPr lang="en-US" kern="0" dirty="0"/>
              <a:t>An actor</a:t>
            </a:r>
          </a:p>
          <a:p>
            <a:pPr lvl="1"/>
            <a:r>
              <a:rPr lang="en-US" kern="0" dirty="0"/>
              <a:t>An external world or environment</a:t>
            </a:r>
          </a:p>
          <a:p>
            <a:endParaRPr lang="en-US" kern="0" dirty="0"/>
          </a:p>
          <a:p>
            <a:r>
              <a:rPr lang="en-US" kern="0" dirty="0"/>
              <a:t>Scientific focus: how do we compute deliberative action: models and algorithms!</a:t>
            </a:r>
          </a:p>
          <a:p>
            <a:endParaRPr lang="en-US" kern="0" dirty="0"/>
          </a:p>
          <a:p>
            <a:r>
              <a:rPr lang="en-US" kern="0" dirty="0"/>
              <a:t>Need not imply consciousness; we generally will not dwell on philosophy in this course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853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2A8D-DD76-4121-11E3-D316B26B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7DF2F-AD1E-3055-90F9-2ED55E91F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Governing AI for Humanity, Interim Report (UN AI Advisory Board, 2023)</a:t>
            </a:r>
          </a:p>
          <a:p>
            <a:r>
              <a:rPr lang="en-US" dirty="0"/>
              <a:t>Blueprint for AI Bill of Rights (White House OSTP, 2022)</a:t>
            </a:r>
          </a:p>
          <a:p>
            <a:r>
              <a:rPr lang="en-US" dirty="0"/>
              <a:t>Reflections on AI for Humanity (Braunschweig and </a:t>
            </a:r>
            <a:r>
              <a:rPr lang="en-US" dirty="0" err="1"/>
              <a:t>Ghallab</a:t>
            </a:r>
            <a:r>
              <a:rPr lang="en-US" dirty="0"/>
              <a:t>, eds., 2021)</a:t>
            </a:r>
          </a:p>
          <a:p>
            <a:r>
              <a:rPr lang="en-US" dirty="0"/>
              <a:t>100 Year Study on AI (Stanford University, 2021, 2016)</a:t>
            </a:r>
          </a:p>
          <a:p>
            <a:r>
              <a:rPr lang="en-US" dirty="0"/>
              <a:t>The alignment problem: How can machines learn human values? (Christian, 2021) </a:t>
            </a:r>
          </a:p>
          <a:p>
            <a:r>
              <a:rPr lang="en-US" dirty="0"/>
              <a:t>Ethics guidelines for Trustworthy AI (EU High-level Group on AI, 2019)</a:t>
            </a:r>
          </a:p>
          <a:p>
            <a:r>
              <a:rPr lang="en-US" dirty="0"/>
              <a:t>Responsible AI: requirements and Challenges (</a:t>
            </a:r>
            <a:r>
              <a:rPr lang="en-US" dirty="0" err="1"/>
              <a:t>Ghallab</a:t>
            </a:r>
            <a:r>
              <a:rPr lang="en-US" dirty="0"/>
              <a:t>, 2019)</a:t>
            </a:r>
          </a:p>
          <a:p>
            <a:r>
              <a:rPr lang="en-US" dirty="0"/>
              <a:t>Lethal Autonomous Systems Pledge (Future of Life Institute, 2018)</a:t>
            </a:r>
          </a:p>
          <a:p>
            <a:r>
              <a:rPr lang="en-US" dirty="0"/>
              <a:t>Study on Autonomy (US Defense Science Board, 2016)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Suggested readings on this topic:</a:t>
            </a:r>
          </a:p>
          <a:p>
            <a:r>
              <a:rPr lang="en-US" dirty="0">
                <a:hlinkClick r:id="rId2"/>
              </a:rPr>
              <a:t>Human compatible: AI and the problem of control</a:t>
            </a:r>
            <a:r>
              <a:rPr lang="en-US" dirty="0"/>
              <a:t> (Russell, 2019)</a:t>
            </a:r>
          </a:p>
          <a:p>
            <a:r>
              <a:rPr lang="en-US" dirty="0">
                <a:hlinkClick r:id="rId3"/>
              </a:rPr>
              <a:t>Life 3.0</a:t>
            </a:r>
            <a:r>
              <a:rPr lang="en-US" dirty="0"/>
              <a:t> (</a:t>
            </a:r>
            <a:r>
              <a:rPr lang="en-US" dirty="0" err="1"/>
              <a:t>Tegmark</a:t>
            </a:r>
            <a:r>
              <a:rPr lang="en-US" dirty="0"/>
              <a:t>, 2017)</a:t>
            </a:r>
          </a:p>
          <a:p>
            <a:r>
              <a:rPr lang="en-US" dirty="0">
                <a:hlinkClick r:id="rId4"/>
              </a:rPr>
              <a:t>The Myth of Artificial Intelligence</a:t>
            </a:r>
            <a:r>
              <a:rPr lang="en-US" dirty="0"/>
              <a:t> (Larson, 2021)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0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3754" y="2066795"/>
            <a:ext cx="4044356" cy="4352152"/>
          </a:xfrm>
        </p:spPr>
        <p:txBody>
          <a:bodyPr/>
          <a:lstStyle/>
          <a:p>
            <a:r>
              <a:rPr lang="en-US" i="1" dirty="0">
                <a:cs typeface="Times New Roman"/>
              </a:rPr>
              <a:t>Actor</a:t>
            </a:r>
            <a:r>
              <a:rPr lang="en-US" dirty="0">
                <a:cs typeface="Times New Roman"/>
              </a:rPr>
              <a:t>: agent that performs actions</a:t>
            </a:r>
          </a:p>
          <a:p>
            <a:endParaRPr lang="en-US" i="1" dirty="0">
              <a:cs typeface="Times New Roman"/>
            </a:endParaRPr>
          </a:p>
          <a:p>
            <a:r>
              <a:rPr lang="en-US" dirty="0">
                <a:cs typeface="Times New Roman"/>
              </a:rPr>
              <a:t>Deliberation functions</a:t>
            </a:r>
            <a:endParaRPr lang="en-US" baseline="-25000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Planning</a:t>
            </a:r>
          </a:p>
          <a:p>
            <a:pPr marL="682625" lvl="2" indent="0">
              <a:buNone/>
            </a:pPr>
            <a:r>
              <a:rPr lang="en-US" i="1" dirty="0">
                <a:cs typeface="Times New Roman"/>
              </a:rPr>
              <a:t>What</a:t>
            </a:r>
            <a:r>
              <a:rPr lang="en-US" dirty="0">
                <a:cs typeface="Times New Roman"/>
              </a:rPr>
              <a:t> actions to perform</a:t>
            </a:r>
            <a:endParaRPr lang="en-US" i="1" baseline="-25000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Acting</a:t>
            </a:r>
          </a:p>
          <a:p>
            <a:pPr marL="682625" lvl="2" indent="0">
              <a:buNone/>
            </a:pPr>
            <a:r>
              <a:rPr lang="en-US" i="1" dirty="0">
                <a:cs typeface="Times New Roman"/>
              </a:rPr>
              <a:t>How </a:t>
            </a:r>
            <a:r>
              <a:rPr lang="en-US" dirty="0">
                <a:cs typeface="Times New Roman"/>
              </a:rPr>
              <a:t>to perform them</a:t>
            </a:r>
            <a:endParaRPr lang="en-US" i="1" baseline="-25000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Learning </a:t>
            </a:r>
          </a:p>
          <a:p>
            <a:pPr marL="682625" lvl="2" indent="0">
              <a:buNone/>
            </a:pPr>
            <a:r>
              <a:rPr lang="en-US" i="1" dirty="0">
                <a:cs typeface="Times New Roman"/>
              </a:rPr>
              <a:t>Acquire </a:t>
            </a:r>
            <a:r>
              <a:rPr lang="en-US" dirty="0">
                <a:cs typeface="Times New Roman"/>
              </a:rPr>
              <a:t>models and decide </a:t>
            </a:r>
            <a:r>
              <a:rPr lang="en-US" i="1" dirty="0">
                <a:cs typeface="Times New Roman"/>
              </a:rPr>
              <a:t>When </a:t>
            </a:r>
            <a:r>
              <a:rPr lang="en-US" dirty="0">
                <a:cs typeface="Times New Roman"/>
              </a:rPr>
              <a:t>to act or plan</a:t>
            </a:r>
            <a:endParaRPr lang="en-US" i="1" baseline="-25000" dirty="0">
              <a:cs typeface="Times New Roman"/>
            </a:endParaRPr>
          </a:p>
          <a:p>
            <a:pPr marL="690562" lvl="2" indent="0">
              <a:buNone/>
            </a:pPr>
            <a:endParaRPr lang="en-US" i="1" dirty="0">
              <a:cs typeface="Times New Roman"/>
            </a:endParaRPr>
          </a:p>
          <a:p>
            <a:pPr marL="690562" lvl="2" indent="0">
              <a:buNone/>
            </a:pPr>
            <a:endParaRPr lang="en-US" i="1" dirty="0"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429E9-6E6C-57BC-CE0F-5D43A58E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588" y="1559542"/>
            <a:ext cx="5378726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8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634" y="1152525"/>
            <a:ext cx="4677416" cy="2863762"/>
          </a:xfrm>
        </p:spPr>
        <p:txBody>
          <a:bodyPr/>
          <a:lstStyle/>
          <a:p>
            <a:r>
              <a:rPr lang="en-US" dirty="0"/>
              <a:t>Relies on </a:t>
            </a:r>
            <a:r>
              <a:rPr lang="en-US" i="1" dirty="0"/>
              <a:t>prediction</a:t>
            </a:r>
            <a:r>
              <a:rPr lang="en-US" dirty="0"/>
              <a:t> + </a:t>
            </a:r>
            <a:r>
              <a:rPr lang="en-US" i="1" dirty="0"/>
              <a:t>search</a:t>
            </a:r>
          </a:p>
          <a:p>
            <a:r>
              <a:rPr lang="en-US" dirty="0"/>
              <a:t>Uses </a:t>
            </a:r>
            <a:r>
              <a:rPr lang="en-US" i="1" dirty="0"/>
              <a:t>descriptive models</a:t>
            </a:r>
            <a:r>
              <a:rPr lang="en-US" dirty="0"/>
              <a:t> of the actions</a:t>
            </a:r>
          </a:p>
          <a:p>
            <a:pPr lvl="1"/>
            <a:r>
              <a:rPr lang="en-US" dirty="0"/>
              <a:t>Predict </a:t>
            </a:r>
            <a:r>
              <a:rPr lang="en-US" i="1" dirty="0"/>
              <a:t>what</a:t>
            </a:r>
            <a:r>
              <a:rPr lang="en-US" dirty="0"/>
              <a:t> the actions will do</a:t>
            </a:r>
          </a:p>
          <a:p>
            <a:pPr lvl="1"/>
            <a:r>
              <a:rPr lang="en-US" dirty="0"/>
              <a:t>Don’t tell </a:t>
            </a:r>
            <a:r>
              <a:rPr lang="en-US" i="1" dirty="0"/>
              <a:t>how </a:t>
            </a:r>
            <a:r>
              <a:rPr lang="en-US" dirty="0"/>
              <a:t>to do them</a:t>
            </a:r>
          </a:p>
          <a:p>
            <a:r>
              <a:rPr lang="en-US" dirty="0"/>
              <a:t>Search over </a:t>
            </a:r>
            <a:r>
              <a:rPr lang="en-US" i="1" dirty="0"/>
              <a:t>predicted states </a:t>
            </a:r>
            <a:r>
              <a:rPr lang="en-US" dirty="0"/>
              <a:t>and possible organizations of feasible 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7953" y="1255801"/>
            <a:ext cx="5353920" cy="5283200"/>
          </a:xfrm>
        </p:spPr>
        <p:txBody>
          <a:bodyPr/>
          <a:lstStyle/>
          <a:p>
            <a:r>
              <a:rPr lang="en-US" dirty="0"/>
              <a:t>Different types of actions ⇒</a:t>
            </a:r>
          </a:p>
          <a:p>
            <a:pPr lvl="1"/>
            <a:r>
              <a:rPr lang="en-US" dirty="0"/>
              <a:t>Different predictive models</a:t>
            </a:r>
          </a:p>
          <a:p>
            <a:pPr lvl="1"/>
            <a:r>
              <a:rPr lang="en-US" dirty="0"/>
              <a:t>Different planning problems and techniques</a:t>
            </a:r>
          </a:p>
          <a:p>
            <a:endParaRPr lang="en-US" dirty="0"/>
          </a:p>
          <a:p>
            <a:pPr lvl="1"/>
            <a:r>
              <a:rPr lang="en-US" dirty="0"/>
              <a:t>Motion and manipulation planning</a:t>
            </a:r>
          </a:p>
          <a:p>
            <a:pPr lvl="1"/>
            <a:r>
              <a:rPr lang="en-US" dirty="0"/>
              <a:t>Perception planning</a:t>
            </a:r>
          </a:p>
          <a:p>
            <a:pPr lvl="1"/>
            <a:r>
              <a:rPr lang="en-US" dirty="0"/>
              <a:t>Navigation planning</a:t>
            </a:r>
          </a:p>
          <a:p>
            <a:pPr lvl="1"/>
            <a:r>
              <a:rPr lang="en-US" dirty="0"/>
              <a:t>Communication planning</a:t>
            </a:r>
          </a:p>
          <a:p>
            <a:pPr lvl="1"/>
            <a:r>
              <a:rPr lang="en-US" b="1" dirty="0"/>
              <a:t>Task planning</a:t>
            </a:r>
          </a:p>
          <a:p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 rot="1524570" flipH="1">
            <a:off x="8562246" y="4735155"/>
            <a:ext cx="2163013" cy="693728"/>
          </a:xfrm>
          <a:prstGeom prst="rightArrow">
            <a:avLst/>
          </a:prstGeom>
          <a:solidFill>
            <a:srgbClr val="F6FE7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Most AI planning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91644" y="4286814"/>
            <a:ext cx="3586217" cy="1004210"/>
            <a:chOff x="987652" y="5139383"/>
            <a:chExt cx="3586217" cy="1004210"/>
          </a:xfrm>
        </p:grpSpPr>
        <p:sp>
          <p:nvSpPr>
            <p:cNvPr id="23" name="Shape 150"/>
            <p:cNvSpPr/>
            <p:nvPr/>
          </p:nvSpPr>
          <p:spPr>
            <a:xfrm flipH="1">
              <a:off x="3322261" y="5155774"/>
              <a:ext cx="534884" cy="316917"/>
            </a:xfrm>
            <a:prstGeom prst="line">
              <a:avLst/>
            </a:prstGeom>
            <a:noFill/>
            <a:ln w="25400" cap="sq">
              <a:solidFill>
                <a:srgbClr val="FF26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24" name="Shape 151"/>
            <p:cNvSpPr/>
            <p:nvPr/>
          </p:nvSpPr>
          <p:spPr>
            <a:xfrm flipH="1" flipV="1">
              <a:off x="1250013" y="5622784"/>
              <a:ext cx="577112" cy="142049"/>
            </a:xfrm>
            <a:prstGeom prst="line">
              <a:avLst/>
            </a:prstGeom>
            <a:noFill/>
            <a:ln w="25400" cap="sq">
              <a:solidFill>
                <a:srgbClr val="FF26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25" name="Shape 152"/>
            <p:cNvSpPr/>
            <p:nvPr/>
          </p:nvSpPr>
          <p:spPr>
            <a:xfrm flipH="1" flipV="1">
              <a:off x="1251189" y="5615537"/>
              <a:ext cx="375876" cy="528056"/>
            </a:xfrm>
            <a:prstGeom prst="line">
              <a:avLst/>
            </a:prstGeom>
            <a:noFill/>
            <a:ln w="25400" cap="sq">
              <a:solidFill>
                <a:srgbClr val="FF26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26" name="Shape 153"/>
            <p:cNvSpPr/>
            <p:nvPr/>
          </p:nvSpPr>
          <p:spPr>
            <a:xfrm flipH="1" flipV="1">
              <a:off x="3326548" y="5475233"/>
              <a:ext cx="669383" cy="108699"/>
            </a:xfrm>
            <a:prstGeom prst="line">
              <a:avLst/>
            </a:prstGeom>
            <a:noFill/>
            <a:ln w="25400" cap="sq">
              <a:solidFill>
                <a:srgbClr val="FF26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27" name="Shape 154"/>
            <p:cNvSpPr/>
            <p:nvPr/>
          </p:nvSpPr>
          <p:spPr>
            <a:xfrm flipH="1" flipV="1">
              <a:off x="3326548" y="5487373"/>
              <a:ext cx="291041" cy="352506"/>
            </a:xfrm>
            <a:prstGeom prst="line">
              <a:avLst/>
            </a:prstGeom>
            <a:noFill/>
            <a:ln w="25400" cap="sq">
              <a:solidFill>
                <a:srgbClr val="FF26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39" name="Shape 164"/>
            <p:cNvSpPr/>
            <p:nvPr/>
          </p:nvSpPr>
          <p:spPr>
            <a:xfrm>
              <a:off x="4057061" y="5321111"/>
              <a:ext cx="516808" cy="468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0" marR="57799" defTabSz="1300480">
                <a:lnSpc>
                  <a:spcPct val="150000"/>
                </a:lnSpc>
                <a:spcBef>
                  <a:spcPts val="700"/>
                </a:spcBef>
                <a:defRPr sz="3800" i="1">
                  <a:solidFill>
                    <a:srgbClr val="0433FF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>
                <a:defRPr i="0"/>
              </a:pPr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</a:rPr>
                <a:t>• • •</a:t>
              </a:r>
              <a:endParaRPr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7652" y="5364556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 New Roman" charset="0"/>
                </a:rPr>
                <a:t>s</a:t>
              </a:r>
              <a:endParaRPr lang="en-US" sz="2000" baseline="-25000" dirty="0">
                <a:latin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27065" y="513938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 New Roman" charset="0"/>
                </a:rPr>
                <a:t>a</a:t>
              </a:r>
              <a:endParaRPr lang="en-US" sz="2000" baseline="-25000" dirty="0">
                <a:latin typeface="Times New Roman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71595" y="5247783"/>
              <a:ext cx="11753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charset="0"/>
                </a:rPr>
                <a:t>s</a:t>
              </a:r>
              <a:r>
                <a:rPr lang="en-US" sz="2000" dirty="0">
                  <a:latin typeface="Times New Roman" charset="0"/>
                </a:rPr>
                <a:t>′</a:t>
              </a:r>
              <a:r>
                <a:rPr lang="en-US" sz="2000" i="1" baseline="-25000" dirty="0">
                  <a:latin typeface="Times New Roman" charset="0"/>
                </a:rPr>
                <a:t> </a:t>
              </a:r>
              <a:r>
                <a:rPr lang="en-US" sz="2000" i="1" dirty="0">
                  <a:latin typeface="Times New Roman" charset="0"/>
                </a:rPr>
                <a:t>=</a:t>
              </a:r>
              <a:r>
                <a:rPr lang="en-US" sz="2000" i="1" baseline="-25000" dirty="0">
                  <a:latin typeface="Times New Roman" charset="0"/>
                </a:rPr>
                <a:t> </a:t>
              </a:r>
              <a:r>
                <a:rPr lang="el-GR" sz="2000" dirty="0">
                  <a:latin typeface="Times New Roman" charset="0"/>
                </a:rPr>
                <a:t>γ</a:t>
              </a:r>
              <a:r>
                <a:rPr lang="en-US" sz="2000" dirty="0">
                  <a:latin typeface="Times New Roman" charset="0"/>
                </a:rPr>
                <a:t>(</a:t>
              </a:r>
              <a:r>
                <a:rPr lang="en-US" sz="2000" i="1" dirty="0" err="1">
                  <a:latin typeface="Times New Roman" charset="0"/>
                </a:rPr>
                <a:t>s,a</a:t>
              </a:r>
              <a:r>
                <a:rPr lang="en-US" sz="2000" dirty="0">
                  <a:latin typeface="Times New Roman" charset="0"/>
                </a:rPr>
                <a:t>)</a:t>
              </a:r>
              <a:endParaRPr lang="en-US" sz="2000" baseline="-25000" dirty="0">
                <a:latin typeface="Times New Roman" charset="0"/>
              </a:endParaRPr>
            </a:p>
          </p:txBody>
        </p:sp>
        <p:sp>
          <p:nvSpPr>
            <p:cNvPr id="29" name="Shape 151"/>
            <p:cNvSpPr/>
            <p:nvPr/>
          </p:nvSpPr>
          <p:spPr>
            <a:xfrm flipH="1">
              <a:off x="1271703" y="5478455"/>
              <a:ext cx="912899" cy="122076"/>
            </a:xfrm>
            <a:prstGeom prst="line">
              <a:avLst/>
            </a:prstGeom>
            <a:noFill/>
            <a:ln w="25400" cap="sq">
              <a:solidFill>
                <a:srgbClr val="FF26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</p:grpSp>
    </p:spTree>
    <p:extLst>
      <p:ext uri="{BB962C8B-B14F-4D97-AF65-F5344CB8AC3E}">
        <p14:creationId xmlns:p14="http://schemas.microsoft.com/office/powerpoint/2010/main" val="20390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Acting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123" y="1282393"/>
            <a:ext cx="4883310" cy="5090275"/>
          </a:xfrm>
        </p:spPr>
        <p:txBody>
          <a:bodyPr/>
          <a:lstStyle/>
          <a:p>
            <a:r>
              <a:rPr lang="en-US" dirty="0">
                <a:cs typeface="Times New Roman"/>
              </a:rPr>
              <a:t>Traditional “AI planning” view:</a:t>
            </a:r>
          </a:p>
          <a:p>
            <a:pPr lvl="1"/>
            <a:r>
              <a:rPr lang="en-US" dirty="0">
                <a:cs typeface="Times New Roman"/>
              </a:rPr>
              <a:t>Carrying out an action is just execution</a:t>
            </a:r>
          </a:p>
          <a:p>
            <a:pPr lvl="1"/>
            <a:r>
              <a:rPr lang="en-US" dirty="0">
                <a:cs typeface="Times New Roman"/>
              </a:rPr>
              <a:t>Can ignore how it’s done</a:t>
            </a:r>
          </a:p>
          <a:p>
            <a:pPr lvl="1"/>
            <a:endParaRPr lang="en-US" dirty="0">
              <a:cs typeface="Times New Roman"/>
            </a:endParaRPr>
          </a:p>
          <a:p>
            <a:r>
              <a:rPr lang="en-US" i="1" dirty="0">
                <a:cs typeface="Times New Roman"/>
              </a:rPr>
              <a:t>Sometimes</a:t>
            </a:r>
            <a:r>
              <a:rPr lang="en-US" dirty="0">
                <a:cs typeface="Times New Roman"/>
              </a:rPr>
              <a:t> that’s OK</a:t>
            </a:r>
          </a:p>
          <a:p>
            <a:pPr lvl="1"/>
            <a:r>
              <a:rPr lang="en-US" dirty="0">
                <a:cs typeface="Times New Roman"/>
              </a:rPr>
              <a:t>If the environment has been engineered to make actions predictable</a:t>
            </a:r>
          </a:p>
          <a:p>
            <a:pPr lvl="1"/>
            <a:r>
              <a:rPr lang="en-US" dirty="0">
                <a:cs typeface="Times New Roman"/>
              </a:rPr>
              <a:t>Example on next slide</a:t>
            </a:r>
          </a:p>
          <a:p>
            <a:pPr lvl="1"/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Usually acting is more complicated</a:t>
            </a:r>
          </a:p>
          <a:p>
            <a:pPr lvl="1"/>
            <a:r>
              <a:rPr lang="en-US" dirty="0">
                <a:cs typeface="Times New Roman"/>
              </a:rPr>
              <a:t>Example later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468CA-DD34-00CC-BF92-39B256EE4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94" y="1110967"/>
            <a:ext cx="6038696" cy="44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8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19932"/>
          </a:xfrm>
        </p:spPr>
        <p:txBody>
          <a:bodyPr/>
          <a:lstStyle/>
          <a:p>
            <a:r>
              <a:rPr lang="en-US" dirty="0"/>
              <a:t>Acting as Execution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6F8B0B-3A6B-DC24-8AE0-1119EFC0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00" y="984360"/>
            <a:ext cx="5543280" cy="5283200"/>
          </a:xfrm>
        </p:spPr>
        <p:txBody>
          <a:bodyPr/>
          <a:lstStyle/>
          <a:p>
            <a:r>
              <a:rPr lang="en-US"/>
              <a:t>Kiva Systems</a:t>
            </a:r>
          </a:p>
          <a:p>
            <a:pPr lvl="1"/>
            <a:r>
              <a:rPr lang="en-US"/>
              <a:t>(now part of Amazon Robotics)</a:t>
            </a:r>
          </a:p>
          <a:p>
            <a:r>
              <a:rPr lang="en-US"/>
              <a:t>Warehouse with items stored in “pods”</a:t>
            </a:r>
          </a:p>
          <a:p>
            <a:pPr lvl="1"/>
            <a:r>
              <a:rPr lang="en-US"/>
              <a:t>Portable warehouse-shelving units</a:t>
            </a:r>
          </a:p>
          <a:p>
            <a:r>
              <a:rPr lang="en-US"/>
              <a:t>When an order comes in for an item</a:t>
            </a:r>
          </a:p>
          <a:p>
            <a:pPr lvl="1"/>
            <a:r>
              <a:rPr lang="en-US"/>
              <a:t>Software locates closest mobile robot</a:t>
            </a:r>
          </a:p>
          <a:p>
            <a:pPr lvl="1"/>
            <a:r>
              <a:rPr lang="en-US"/>
              <a:t>Directs it to go to the correct pod</a:t>
            </a:r>
          </a:p>
          <a:p>
            <a:r>
              <a:rPr lang="en-US"/>
              <a:t>To navigate around the warehouse </a:t>
            </a:r>
          </a:p>
          <a:p>
            <a:pPr lvl="1"/>
            <a:r>
              <a:rPr lang="en-US"/>
              <a:t>Robot follows bar-code stickers on the floor</a:t>
            </a:r>
          </a:p>
          <a:p>
            <a:r>
              <a:rPr lang="en-US"/>
              <a:t>When the robot reaches the target location</a:t>
            </a:r>
          </a:p>
          <a:p>
            <a:pPr lvl="1"/>
            <a:r>
              <a:rPr lang="en-US"/>
              <a:t>Slides underneath the pod</a:t>
            </a:r>
          </a:p>
          <a:p>
            <a:pPr lvl="1"/>
            <a:r>
              <a:rPr lang="en-US"/>
              <a:t>Lifts it off the floor</a:t>
            </a:r>
          </a:p>
          <a:p>
            <a:pPr lvl="1"/>
            <a:r>
              <a:rPr lang="en-US"/>
              <a:t>Carries it to the specified human operator </a:t>
            </a:r>
          </a:p>
          <a:p>
            <a:pPr lvl="1"/>
            <a:r>
              <a:rPr lang="en-US"/>
              <a:t>Operator picks items from the pod</a:t>
            </a:r>
          </a:p>
          <a:p>
            <a:endParaRPr lang="en-US"/>
          </a:p>
        </p:txBody>
      </p:sp>
      <p:pic>
        <p:nvPicPr>
          <p:cNvPr id="6" name="Online Media 5" descr="Kiva Order Fetch Solution">
            <a:hlinkClick r:id="" action="ppaction://media"/>
            <a:extLst>
              <a:ext uri="{FF2B5EF4-FFF2-40B4-BE49-F238E27FC236}">
                <a16:creationId xmlns:a16="http://schemas.microsoft.com/office/drawing/2014/main" id="{A8C8451B-F9D9-3B5F-449A-72409CAC8F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22428" y="1303269"/>
            <a:ext cx="5869608" cy="4402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976BE9-AA68-8731-BD05-A0B7FAC46C61}"/>
              </a:ext>
            </a:extLst>
          </p:cNvPr>
          <p:cNvSpPr txBox="1"/>
          <p:nvPr/>
        </p:nvSpPr>
        <p:spPr>
          <a:xfrm>
            <a:off x="7136862" y="5716842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https://youtu.be/1FKMniE_q1Q</a:t>
            </a:r>
          </a:p>
        </p:txBody>
      </p:sp>
    </p:spTree>
    <p:extLst>
      <p:ext uri="{BB962C8B-B14F-4D97-AF65-F5344CB8AC3E}">
        <p14:creationId xmlns:p14="http://schemas.microsoft.com/office/powerpoint/2010/main" val="18741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2F1F-BC2B-8929-0F25-32B63FFD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Deliberative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2ADBF-B908-A11E-8FD7-04C598CF5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00" y="1152525"/>
            <a:ext cx="5360272" cy="5283200"/>
          </a:xfrm>
        </p:spPr>
        <p:txBody>
          <a:bodyPr/>
          <a:lstStyle/>
          <a:p>
            <a:r>
              <a:rPr lang="en-US"/>
              <a:t>Experiment:</a:t>
            </a:r>
          </a:p>
          <a:p>
            <a:pPr lvl="1"/>
            <a:r>
              <a:rPr lang="en-US"/>
              <a:t>New Caledonian crow wants to retrieve </a:t>
            </a:r>
            <a:br>
              <a:rPr lang="en-US"/>
            </a:br>
            <a:r>
              <a:rPr lang="en-US"/>
              <a:t>a bucket of food from a vertical pipe</a:t>
            </a:r>
          </a:p>
          <a:p>
            <a:pPr lvl="1"/>
            <a:r>
              <a:rPr lang="en-US"/>
              <a:t>Nearby is a piece of wire</a:t>
            </a:r>
          </a:p>
          <a:p>
            <a:pPr lvl="1"/>
            <a:r>
              <a:rPr lang="en-US"/>
              <a:t>Crow tries to use the wire, fails</a:t>
            </a:r>
          </a:p>
          <a:p>
            <a:pPr lvl="1"/>
            <a:r>
              <a:rPr lang="en-US"/>
              <a:t>Bends the wire into a hook</a:t>
            </a:r>
          </a:p>
          <a:p>
            <a:pPr lvl="1"/>
            <a:r>
              <a:rPr lang="en-US"/>
              <a:t>Uses the bent hook to retrieve the bucket</a:t>
            </a:r>
          </a:p>
          <a:p>
            <a:r>
              <a:rPr lang="en-US"/>
              <a:t>Crows make hooks in the wild</a:t>
            </a:r>
          </a:p>
          <a:p>
            <a:pPr lvl="1"/>
            <a:r>
              <a:rPr lang="en-US"/>
              <a:t>From sticks and leaves, not wire</a:t>
            </a:r>
          </a:p>
          <a:p>
            <a:r>
              <a:rPr lang="en-US"/>
              <a:t>Adapted the technique to a new material</a:t>
            </a:r>
          </a:p>
          <a:p>
            <a:pPr lvl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4F9A1-02C9-039C-CB04-68403A456E34}"/>
              </a:ext>
            </a:extLst>
          </p:cNvPr>
          <p:cNvSpPr txBox="1"/>
          <p:nvPr/>
        </p:nvSpPr>
        <p:spPr>
          <a:xfrm>
            <a:off x="7146586" y="5749848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https://youtu.be/nTtDbyQTQV0</a:t>
            </a:r>
          </a:p>
        </p:txBody>
      </p:sp>
      <p:pic>
        <p:nvPicPr>
          <p:cNvPr id="5" name="Online Media 4" descr="Crow Makes Tool">
            <a:hlinkClick r:id="" action="ppaction://media"/>
            <a:extLst>
              <a:ext uri="{FF2B5EF4-FFF2-40B4-BE49-F238E27FC236}">
                <a16:creationId xmlns:a16="http://schemas.microsoft.com/office/drawing/2014/main" id="{1F1B2C3F-CB68-2E7D-3B5D-11E588AD09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32932" y="1327101"/>
            <a:ext cx="5868049" cy="44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rece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91" y="4333206"/>
            <a:ext cx="4845038" cy="1827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 Planning and Acting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3" y="1526798"/>
            <a:ext cx="6514051" cy="333043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Actor is in a dynamic unpredictable environment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Adapt actions to current context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React to events</a:t>
            </a:r>
            <a:endParaRPr lang="en-US" i="1" dirty="0"/>
          </a:p>
          <a:p>
            <a:r>
              <a:rPr lang="en-US" dirty="0"/>
              <a:t>Relies on </a:t>
            </a:r>
          </a:p>
          <a:p>
            <a:pPr lvl="1"/>
            <a:r>
              <a:rPr lang="en-US" i="1" dirty="0"/>
              <a:t>Operational models </a:t>
            </a:r>
            <a:r>
              <a:rPr lang="en-US" dirty="0"/>
              <a:t>telling </a:t>
            </a:r>
            <a:r>
              <a:rPr lang="en-US" i="1" dirty="0"/>
              <a:t>how </a:t>
            </a:r>
            <a:r>
              <a:rPr lang="en-US" dirty="0"/>
              <a:t>to perform the actions</a:t>
            </a:r>
          </a:p>
          <a:p>
            <a:pPr lvl="1"/>
            <a:r>
              <a:rPr lang="en-US" dirty="0"/>
              <a:t>Observations of </a:t>
            </a:r>
            <a:r>
              <a:rPr lang="en-US" i="1" dirty="0"/>
              <a:t>current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82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4347257d-d1e2-40e2-949e-a42f61a48891"/>
  <p:tag name="TPVERSION" val="8"/>
  <p:tag name="TPFULLVERSION" val="9.0.12.3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10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1c8aaa-3ebb-4096-aa80-eb320f5b17de" xsi:nil="true"/>
    <lcf76f155ced4ddcb4097134ff3c332f xmlns="677ff083-cab9-4ac6-8959-3f73e4b3d8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A0DB96-6E29-4289-A432-904E72DC0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B9EA2D-B9F0-4975-B84F-755D63CC6F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E583B8-99CE-4F80-8ED8-35FFE8783821}">
  <ds:schemaRefs>
    <ds:schemaRef ds:uri="http://purl.org/dc/dcmitype/"/>
    <ds:schemaRef ds:uri="http://schemas.microsoft.com/office/2006/documentManagement/types"/>
    <ds:schemaRef ds:uri="601c8aaa-3ebb-4096-aa80-eb320f5b17d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77ff083-cab9-4ac6-8959-3f73e4b3d88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17553</TotalTime>
  <Pages>32</Pages>
  <Words>1214</Words>
  <Application>Microsoft Macintosh PowerPoint</Application>
  <PresentationFormat>Widescreen</PresentationFormat>
  <Paragraphs>232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Helvetica</vt:lpstr>
      <vt:lpstr>System Font Regular</vt:lpstr>
      <vt:lpstr>Times</vt:lpstr>
      <vt:lpstr>Times New Roman</vt:lpstr>
      <vt:lpstr>10_Nau - reasoning about adversaries</vt:lpstr>
      <vt:lpstr>Chapter 1  Introduction</vt:lpstr>
      <vt:lpstr>Deliberative Action</vt:lpstr>
      <vt:lpstr>Ethical considerations</vt:lpstr>
      <vt:lpstr>Motivation</vt:lpstr>
      <vt:lpstr>Planning</vt:lpstr>
      <vt:lpstr>Acting</vt:lpstr>
      <vt:lpstr>Acting as Execution</vt:lpstr>
      <vt:lpstr>Deliberative Acting</vt:lpstr>
      <vt:lpstr>Interleaving Planning and Acting</vt:lpstr>
      <vt:lpstr>Planning and Acting</vt:lpstr>
      <vt:lpstr>Bremen Harbor</vt:lpstr>
      <vt:lpstr>Example: Harbor Management</vt:lpstr>
      <vt:lpstr>Example: Service Robot</vt:lpstr>
      <vt:lpstr>Models</vt:lpstr>
      <vt:lpstr>The Challenges of Using Models</vt:lpstr>
      <vt:lpstr>Learning</vt:lpstr>
      <vt:lpstr>Integrating Acting, Planning, and Learning</vt:lpstr>
      <vt:lpstr>PowerPoint Presentation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722 Chapter 1</dc:title>
  <dc:subject/>
  <dc:creator>Dana Nau</dc:creator>
  <cp:keywords/>
  <dc:description/>
  <cp:lastModifiedBy>Dana Nau</cp:lastModifiedBy>
  <cp:revision>1428</cp:revision>
  <cp:lastPrinted>2020-01-20T16:44:59Z</cp:lastPrinted>
  <dcterms:created xsi:type="dcterms:W3CDTF">2009-09-01T19:00:36Z</dcterms:created>
  <dcterms:modified xsi:type="dcterms:W3CDTF">2025-03-08T04:04:58Z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0x01010008062E669D20CD41AC535D03010A5C0D</vt:lpwstr>
  </property>
  <property fmtid="{D5CDD505-2E9C-101B-9397-08002B2CF9AE}" pid="3" name="MediaServiceImageTags">
    <vt:lpwstr/>
  </property>
</Properties>
</file>