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7" r:id="rId3"/>
  </p:sldMasterIdLst>
  <p:notesMasterIdLst>
    <p:notesMasterId r:id="rId28"/>
  </p:notesMasterIdLst>
  <p:handoutMasterIdLst>
    <p:handoutMasterId r:id="rId29"/>
  </p:handoutMasterIdLst>
  <p:sldIdLst>
    <p:sldId id="683" r:id="rId4"/>
    <p:sldId id="949" r:id="rId5"/>
    <p:sldId id="968" r:id="rId6"/>
    <p:sldId id="974" r:id="rId7"/>
    <p:sldId id="975" r:id="rId8"/>
    <p:sldId id="976" r:id="rId9"/>
    <p:sldId id="996" r:id="rId10"/>
    <p:sldId id="977" r:id="rId11"/>
    <p:sldId id="979" r:id="rId12"/>
    <p:sldId id="980" r:id="rId13"/>
    <p:sldId id="981" r:id="rId14"/>
    <p:sldId id="971" r:id="rId15"/>
    <p:sldId id="982" r:id="rId16"/>
    <p:sldId id="999" r:id="rId17"/>
    <p:sldId id="1003" r:id="rId18"/>
    <p:sldId id="1002" r:id="rId19"/>
    <p:sldId id="998" r:id="rId20"/>
    <p:sldId id="1004" r:id="rId21"/>
    <p:sldId id="1006" r:id="rId22"/>
    <p:sldId id="1007" r:id="rId23"/>
    <p:sldId id="1008" r:id="rId24"/>
    <p:sldId id="1009" r:id="rId25"/>
    <p:sldId id="1010" r:id="rId26"/>
    <p:sldId id="1011" r:id="rId27"/>
  </p:sldIdLst>
  <p:sldSz cx="12192000" cy="68580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8A00"/>
    <a:srgbClr val="0051CA"/>
    <a:srgbClr val="E18200"/>
    <a:srgbClr val="FF9300"/>
    <a:srgbClr val="E49000"/>
    <a:srgbClr val="E4A436"/>
    <a:srgbClr val="6184B7"/>
    <a:srgbClr val="CFFBA3"/>
    <a:srgbClr val="20995C"/>
    <a:srgbClr val="D0F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76"/>
    <p:restoredTop sz="94762" autoAdjust="0"/>
  </p:normalViewPr>
  <p:slideViewPr>
    <p:cSldViewPr snapToGrid="0">
      <p:cViewPr varScale="1">
        <p:scale>
          <a:sx n="117" d="100"/>
          <a:sy n="117" d="100"/>
        </p:scale>
        <p:origin x="1136" y="168"/>
      </p:cViewPr>
      <p:guideLst>
        <p:guide orient="horz" pos="168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18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 Roberts" userId="9f338eff-2743-45c8-be3d-ba747cbf8532" providerId="ADAL" clId="{123DA806-2132-4D26-996A-A5CEFE3E22DE}"/>
    <pc:docChg chg="modSld">
      <pc:chgData name="Mak Roberts" userId="9f338eff-2743-45c8-be3d-ba747cbf8532" providerId="ADAL" clId="{123DA806-2132-4D26-996A-A5CEFE3E22DE}" dt="2025-01-30T00:49:36.802" v="1" actId="20577"/>
      <pc:docMkLst>
        <pc:docMk/>
      </pc:docMkLst>
      <pc:sldChg chg="modSp mod">
        <pc:chgData name="Mak Roberts" userId="9f338eff-2743-45c8-be3d-ba747cbf8532" providerId="ADAL" clId="{123DA806-2132-4D26-996A-A5CEFE3E22DE}" dt="2025-01-30T00:49:36.802" v="1" actId="20577"/>
        <pc:sldMkLst>
          <pc:docMk/>
          <pc:sldMk cId="1047623071" sldId="683"/>
        </pc:sldMkLst>
        <pc:spChg chg="mod">
          <ac:chgData name="Mak Roberts" userId="9f338eff-2743-45c8-be3d-ba747cbf8532" providerId="ADAL" clId="{123DA806-2132-4D26-996A-A5CEFE3E22DE}" dt="2025-01-30T00:49:36.802" v="1" actId="20577"/>
          <ac:spMkLst>
            <pc:docMk/>
            <pc:sldMk cId="1047623071" sldId="683"/>
            <ac:spMk id="4099" creationId="{00000000-0000-0000-0000-000000000000}"/>
          </ac:spMkLst>
        </pc:spChg>
      </pc:sldChg>
    </pc:docChg>
  </pc:docChgLst>
  <pc:docChgLst>
    <pc:chgData name="Mak Roberts" userId="9f338eff-2743-45c8-be3d-ba747cbf8532" providerId="ADAL" clId="{093810D0-6C4C-4E75-95E5-CF15E09B7D0F}"/>
    <pc:docChg chg="modSld sldOrd">
      <pc:chgData name="Mak Roberts" userId="9f338eff-2743-45c8-be3d-ba747cbf8532" providerId="ADAL" clId="{093810D0-6C4C-4E75-95E5-CF15E09B7D0F}" dt="2024-10-02T16:02:36.572" v="80" actId="729"/>
      <pc:docMkLst>
        <pc:docMk/>
      </pc:docMkLst>
      <pc:sldChg chg="modSp mod">
        <pc:chgData name="Mak Roberts" userId="9f338eff-2743-45c8-be3d-ba747cbf8532" providerId="ADAL" clId="{093810D0-6C4C-4E75-95E5-CF15E09B7D0F}" dt="2024-09-21T16:48:44.888" v="52" actId="20577"/>
        <pc:sldMkLst>
          <pc:docMk/>
          <pc:sldMk cId="1047623071" sldId="683"/>
        </pc:sldMkLst>
      </pc:sldChg>
      <pc:sldChg chg="modSp mod modAnim">
        <pc:chgData name="Mak Roberts" userId="9f338eff-2743-45c8-be3d-ba747cbf8532" providerId="ADAL" clId="{093810D0-6C4C-4E75-95E5-CF15E09B7D0F}" dt="2024-10-02T15:51:41.860" v="55" actId="207"/>
        <pc:sldMkLst>
          <pc:docMk/>
          <pc:sldMk cId="473982534" sldId="974"/>
        </pc:sldMkLst>
      </pc:sldChg>
      <pc:sldChg chg="modSp mod modAnim">
        <pc:chgData name="Mak Roberts" userId="9f338eff-2743-45c8-be3d-ba747cbf8532" providerId="ADAL" clId="{093810D0-6C4C-4E75-95E5-CF15E09B7D0F}" dt="2024-10-02T15:52:15.003" v="58" actId="207"/>
        <pc:sldMkLst>
          <pc:docMk/>
          <pc:sldMk cId="803035907" sldId="975"/>
        </pc:sldMkLst>
      </pc:sldChg>
      <pc:sldChg chg="modSp mod modAnim">
        <pc:chgData name="Mak Roberts" userId="9f338eff-2743-45c8-be3d-ba747cbf8532" providerId="ADAL" clId="{093810D0-6C4C-4E75-95E5-CF15E09B7D0F}" dt="2024-10-02T15:53:44.954" v="65"/>
        <pc:sldMkLst>
          <pc:docMk/>
          <pc:sldMk cId="3868500921" sldId="977"/>
        </pc:sldMkLst>
      </pc:sldChg>
      <pc:sldChg chg="modSp mod modAnim">
        <pc:chgData name="Mak Roberts" userId="9f338eff-2743-45c8-be3d-ba747cbf8532" providerId="ADAL" clId="{093810D0-6C4C-4E75-95E5-CF15E09B7D0F}" dt="2024-10-02T15:57:28.230" v="71" actId="13822"/>
        <pc:sldMkLst>
          <pc:docMk/>
          <pc:sldMk cId="987992231" sldId="982"/>
        </pc:sldMkLst>
      </pc:sldChg>
      <pc:sldChg chg="ord">
        <pc:chgData name="Mak Roberts" userId="9f338eff-2743-45c8-be3d-ba747cbf8532" providerId="ADAL" clId="{093810D0-6C4C-4E75-95E5-CF15E09B7D0F}" dt="2024-10-02T15:54:51.712" v="67"/>
        <pc:sldMkLst>
          <pc:docMk/>
          <pc:sldMk cId="2089711852" sldId="994"/>
        </pc:sldMkLst>
      </pc:sldChg>
      <pc:sldChg chg="modSp mod modAnim">
        <pc:chgData name="Mak Roberts" userId="9f338eff-2743-45c8-be3d-ba747cbf8532" providerId="ADAL" clId="{093810D0-6C4C-4E75-95E5-CF15E09B7D0F}" dt="2024-10-02T15:53:11.148" v="61"/>
        <pc:sldMkLst>
          <pc:docMk/>
          <pc:sldMk cId="785945314" sldId="996"/>
        </pc:sldMkLst>
      </pc:sldChg>
      <pc:sldChg chg="mod modShow">
        <pc:chgData name="Mak Roberts" userId="9f338eff-2743-45c8-be3d-ba747cbf8532" providerId="ADAL" clId="{093810D0-6C4C-4E75-95E5-CF15E09B7D0F}" dt="2024-10-02T16:00:16.027" v="79" actId="729"/>
        <pc:sldMkLst>
          <pc:docMk/>
          <pc:sldMk cId="16770140" sldId="1004"/>
        </pc:sldMkLst>
      </pc:sldChg>
      <pc:sldChg chg="modSp mod modAnim modShow">
        <pc:chgData name="Mak Roberts" userId="9f338eff-2743-45c8-be3d-ba747cbf8532" providerId="ADAL" clId="{093810D0-6C4C-4E75-95E5-CF15E09B7D0F}" dt="2024-10-02T16:02:36.572" v="80" actId="729"/>
        <pc:sldMkLst>
          <pc:docMk/>
          <pc:sldMk cId="965440179" sldId="1008"/>
        </pc:sldMkLst>
      </pc:sldChg>
      <pc:sldChg chg="mod modShow">
        <pc:chgData name="Mak Roberts" userId="9f338eff-2743-45c8-be3d-ba747cbf8532" providerId="ADAL" clId="{093810D0-6C4C-4E75-95E5-CF15E09B7D0F}" dt="2024-10-02T16:02:36.572" v="80" actId="729"/>
        <pc:sldMkLst>
          <pc:docMk/>
          <pc:sldMk cId="1350517188" sldId="10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863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notes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99269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Times New Roman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6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6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9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laas.fr/plannin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480" y="2484850"/>
            <a:ext cx="9683040" cy="119307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318" y="4343400"/>
            <a:ext cx="8385365" cy="1481136"/>
          </a:xfrm>
        </p:spPr>
        <p:txBody>
          <a:bodyPr numCol="2"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49A04-D97F-5B48-B40B-C9A663E78F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031" y="155962"/>
            <a:ext cx="3054169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18288" rIns="91440" bIns="1828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Last update: </a:t>
            </a:r>
            <a:fld id="{3803D667-BCC7-C54B-95F6-7274BF95C821}" type="datetime12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12:32 PM</a:t>
            </a:fld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fld id="{2F632069-14E1-8446-92A8-22B2743EF94E}" type="datetime4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March 12, 2025</a:t>
            </a:fld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D4ECD407-D4E9-EF0D-537C-0A96FC8B7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26320" y="41945"/>
            <a:ext cx="2225040" cy="31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0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76512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225648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48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3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5992"/>
            <a:ext cx="10972800" cy="59697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133795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B018BD-D6CC-EE26-B461-FF537FCB62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7600" y="1156970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C0AEC2-46C5-EBD7-D1B5-4E465EB102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262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creativecommons.org/licenses/by-sa/4.0/deed.en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projects.laas.fr/plannin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01601"/>
            <a:ext cx="11785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52525"/>
            <a:ext cx="10972800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858576" y="6667181"/>
            <a:ext cx="33342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18288" rIns="90487" bIns="18288">
            <a:spAutoFit/>
          </a:bodyPr>
          <a:lstStyle/>
          <a:p>
            <a:pPr algn="r">
              <a:spcBef>
                <a:spcPct val="50000"/>
              </a:spcBef>
            </a:pPr>
            <a:fld id="{BB1DE22D-1F88-724A-9844-77DDC52CEC6A}" type="slidenum">
              <a:rPr lang="en-US" sz="1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pPr algn="r">
                <a:spcBef>
                  <a:spcPct val="50000"/>
                </a:spcBef>
              </a:pPr>
              <a:t>‹#›</a:t>
            </a:fld>
            <a:endParaRPr lang="en-US" sz="1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" y="6667181"/>
            <a:ext cx="4546437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Lecture slides for </a:t>
            </a:r>
            <a:r>
              <a:rPr lang="en-US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9"/>
              </a:rPr>
              <a:t>Acting, Planning, and Learning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Creative Commons 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0"/>
              </a:rPr>
              <a:t>CC BY-SA 4.0</a:t>
            </a:r>
            <a:endParaRPr lang="en-US" sz="1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876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/>
          <a:ea typeface="ＭＳ Ｐゴシック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8925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●"/>
        <a:tabLst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0238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71550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22388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63700" indent="-288925" algn="l" defTabSz="911225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05013" indent="-28098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6pPr>
      <a:lvl7pPr marL="2346325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95000"/>
        <a:buFont typeface="System Font Regular"/>
        <a:buChar char="∙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7pPr>
      <a:lvl8pPr marL="2687638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8pPr>
      <a:lvl9pPr marL="3606800" indent="-2286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Times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eople.eecs.berkeley.edu/~russell/slides/" TargetMode="Externa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Calibri"/>
              </a:rPr>
              <a:t>Chapter 10</a:t>
            </a:r>
            <a:br>
              <a:rPr lang="en-US" dirty="0">
                <a:ea typeface="Calibri"/>
              </a:rPr>
            </a:br>
            <a:r>
              <a:rPr lang="en-US" dirty="0">
                <a:ea typeface="Calibri"/>
              </a:rPr>
              <a:t>Reinforcement Learning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numCol="1"/>
          <a:lstStyle/>
          <a:p>
            <a:pPr eaLnBrk="1" hangingPunct="1"/>
            <a:r>
              <a:rPr lang="en-US" sz="2300" dirty="0">
                <a:latin typeface="Times New Roman" charset="0"/>
              </a:rPr>
              <a:t>Dana S. </a:t>
            </a:r>
            <a:r>
              <a:rPr lang="en-US" sz="2300">
                <a:latin typeface="Times New Roman" charset="0"/>
              </a:rPr>
              <a:t>Nau</a:t>
            </a:r>
            <a:endParaRPr lang="en-US" sz="2300" dirty="0">
              <a:latin typeface="Times New Roman" charset="0"/>
            </a:endParaRPr>
          </a:p>
          <a:p>
            <a:pPr eaLnBrk="1" hangingPunct="1"/>
            <a:r>
              <a:rPr lang="en-US" sz="2200" dirty="0">
                <a:latin typeface="Times New Roman" charset="0"/>
              </a:rPr>
              <a:t>University of Maryland</a:t>
            </a:r>
          </a:p>
        </p:txBody>
      </p:sp>
    </p:spTree>
    <p:extLst>
      <p:ext uri="{BB962C8B-B14F-4D97-AF65-F5344CB8AC3E}">
        <p14:creationId xmlns:p14="http://schemas.microsoft.com/office/powerpoint/2010/main" val="104762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FC27-C575-58DB-A181-1A6EA3728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11785600" cy="719015"/>
          </a:xfrm>
        </p:spPr>
        <p:txBody>
          <a:bodyPr/>
          <a:lstStyle/>
          <a:p>
            <a:r>
              <a:rPr lang="en-US"/>
              <a:t>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71AE3-CEE9-2007-818E-90A55C47E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14401"/>
            <a:ext cx="5771660" cy="5732584"/>
          </a:xfrm>
        </p:spPr>
        <p:txBody>
          <a:bodyPr/>
          <a:lstStyle/>
          <a:p>
            <a:r>
              <a:rPr lang="en-US"/>
              <a:t>Example: (</a:t>
            </a:r>
            <a:r>
              <a:rPr lang="en-US" i="1"/>
              <a:t>seafood,rice</a:t>
            </a:r>
            <a:r>
              <a:rPr lang="en-US"/>
              <a:t>) proportions in paella</a:t>
            </a:r>
          </a:p>
          <a:p>
            <a:pPr lvl="1"/>
            <a:r>
              <a:rPr lang="en-US">
                <a:latin typeface="Lucida Calligraphy" panose="03010101010101010101" pitchFamily="66" charset="77"/>
              </a:rPr>
              <a:t>D</a:t>
            </a:r>
            <a:r>
              <a:rPr lang="en-US"/>
              <a:t> = {(150,300), (300,400), (450,700)}</a:t>
            </a:r>
            <a:br>
              <a:rPr lang="en-US" i="1"/>
            </a:br>
            <a:endParaRPr lang="en-US" i="1"/>
          </a:p>
          <a:p>
            <a:pPr lvl="1"/>
            <a:r>
              <a:rPr lang="en-US" i="1"/>
              <a:t> </a:t>
            </a:r>
            <a:endParaRPr lang="en-US"/>
          </a:p>
          <a:p>
            <a:pPr marL="0" indent="0">
              <a:buNone/>
            </a:pPr>
            <a:endParaRPr lang="en-US" baseline="-25000"/>
          </a:p>
          <a:p>
            <a:pPr marL="0" indent="0">
              <a:buNone/>
            </a:pPr>
            <a:r>
              <a:rPr lang="en-US"/>
              <a:t>	       = (2/3) [(</a:t>
            </a:r>
            <a:r>
              <a:rPr lang="en-US" i="1"/>
              <a:t>θ</a:t>
            </a:r>
            <a:r>
              <a:rPr lang="en-US"/>
              <a:t>0 + 150</a:t>
            </a:r>
            <a:r>
              <a:rPr lang="en-US" i="1"/>
              <a:t> θ</a:t>
            </a:r>
            <a:r>
              <a:rPr lang="en-US"/>
              <a:t>1 </a:t>
            </a:r>
            <a:r>
              <a:rPr lang="en-US" i="1"/>
              <a:t>– </a:t>
            </a:r>
            <a:r>
              <a:rPr lang="en-US"/>
              <a:t>300)</a:t>
            </a:r>
            <a:br>
              <a:rPr lang="en-US"/>
            </a:br>
            <a:r>
              <a:rPr lang="en-US"/>
              <a:t>		      + (</a:t>
            </a:r>
            <a:r>
              <a:rPr lang="en-US" i="1"/>
              <a:t>θ</a:t>
            </a:r>
            <a:r>
              <a:rPr lang="en-US"/>
              <a:t>0 + 300</a:t>
            </a:r>
            <a:r>
              <a:rPr lang="en-US" i="1"/>
              <a:t> θ</a:t>
            </a:r>
            <a:r>
              <a:rPr lang="en-US"/>
              <a:t>1 </a:t>
            </a:r>
            <a:r>
              <a:rPr lang="en-US" i="1"/>
              <a:t>– </a:t>
            </a:r>
            <a:r>
              <a:rPr lang="en-US"/>
              <a:t>400)</a:t>
            </a:r>
            <a:br>
              <a:rPr lang="en-US"/>
            </a:br>
            <a:r>
              <a:rPr lang="en-US"/>
              <a:t>		      + (</a:t>
            </a:r>
            <a:r>
              <a:rPr lang="en-US" i="1"/>
              <a:t>θ</a:t>
            </a:r>
            <a:r>
              <a:rPr lang="en-US"/>
              <a:t>0 + 450</a:t>
            </a:r>
            <a:r>
              <a:rPr lang="en-US" i="1"/>
              <a:t> θ</a:t>
            </a:r>
            <a:r>
              <a:rPr lang="en-US"/>
              <a:t>1 </a:t>
            </a:r>
            <a:r>
              <a:rPr lang="en-US" i="1"/>
              <a:t>– </a:t>
            </a:r>
            <a:r>
              <a:rPr lang="en-US"/>
              <a:t>700)]</a:t>
            </a:r>
          </a:p>
          <a:p>
            <a:pPr marL="690562" lvl="2" indent="0">
              <a:buNone/>
            </a:pPr>
            <a:r>
              <a:rPr lang="en-US"/>
              <a:t>	       = (2/3) [3 </a:t>
            </a:r>
            <a:r>
              <a:rPr lang="en-US" i="1"/>
              <a:t>θ</a:t>
            </a:r>
            <a:r>
              <a:rPr lang="en-US"/>
              <a:t>0 + 900 </a:t>
            </a:r>
            <a:r>
              <a:rPr lang="en-US" i="1"/>
              <a:t>θ</a:t>
            </a:r>
            <a:r>
              <a:rPr lang="en-US"/>
              <a:t>1 </a:t>
            </a:r>
            <a:r>
              <a:rPr lang="en-US" i="1"/>
              <a:t>– </a:t>
            </a:r>
            <a:r>
              <a:rPr lang="en-US"/>
              <a:t>1400]</a:t>
            </a:r>
            <a:br>
              <a:rPr lang="en-US"/>
            </a:br>
            <a:endParaRPr lang="en-US"/>
          </a:p>
          <a:p>
            <a:pPr lvl="1"/>
            <a:r>
              <a:rPr lang="en-US"/>
              <a:t> </a:t>
            </a:r>
          </a:p>
          <a:p>
            <a:pPr marL="690562" lvl="2" indent="0">
              <a:buNone/>
            </a:pPr>
            <a:endParaRPr lang="en-US" baseline="-25000"/>
          </a:p>
          <a:p>
            <a:pPr marL="0" indent="0">
              <a:buNone/>
            </a:pPr>
            <a:r>
              <a:rPr lang="en-US"/>
              <a:t>	       = (2/3) [150(</a:t>
            </a:r>
            <a:r>
              <a:rPr lang="en-US" i="1"/>
              <a:t>θ</a:t>
            </a:r>
            <a:r>
              <a:rPr lang="en-US"/>
              <a:t>0 + 150 </a:t>
            </a:r>
            <a:r>
              <a:rPr lang="en-US" i="1"/>
              <a:t>θ</a:t>
            </a:r>
            <a:r>
              <a:rPr lang="en-US"/>
              <a:t>1</a:t>
            </a:r>
            <a:r>
              <a:rPr lang="en-US" i="1"/>
              <a:t> – </a:t>
            </a:r>
            <a:r>
              <a:rPr lang="en-US"/>
              <a:t>300)</a:t>
            </a:r>
            <a:br>
              <a:rPr lang="en-US"/>
            </a:br>
            <a:r>
              <a:rPr lang="en-US"/>
              <a:t>		      + 300(</a:t>
            </a:r>
            <a:r>
              <a:rPr lang="en-US" i="1"/>
              <a:t>θ</a:t>
            </a:r>
            <a:r>
              <a:rPr lang="en-US"/>
              <a:t>0 + 300</a:t>
            </a:r>
            <a:r>
              <a:rPr lang="en-US" i="1"/>
              <a:t> θ</a:t>
            </a:r>
            <a:r>
              <a:rPr lang="en-US"/>
              <a:t>1 </a:t>
            </a:r>
            <a:r>
              <a:rPr lang="en-US" i="1"/>
              <a:t>– </a:t>
            </a:r>
            <a:r>
              <a:rPr lang="en-US"/>
              <a:t>400)</a:t>
            </a:r>
            <a:br>
              <a:rPr lang="en-US"/>
            </a:br>
            <a:r>
              <a:rPr lang="en-US"/>
              <a:t>		      + 450(</a:t>
            </a:r>
            <a:r>
              <a:rPr lang="en-US" i="1"/>
              <a:t>θ</a:t>
            </a:r>
            <a:r>
              <a:rPr lang="en-US"/>
              <a:t>0 + 450</a:t>
            </a:r>
            <a:r>
              <a:rPr lang="en-US" i="1"/>
              <a:t> θ</a:t>
            </a:r>
            <a:r>
              <a:rPr lang="en-US"/>
              <a:t>1 </a:t>
            </a:r>
            <a:r>
              <a:rPr lang="en-US" i="1"/>
              <a:t>– </a:t>
            </a:r>
            <a:r>
              <a:rPr lang="en-US"/>
              <a:t>700)]</a:t>
            </a:r>
          </a:p>
          <a:p>
            <a:pPr marL="690562" lvl="2" indent="0">
              <a:buNone/>
            </a:pPr>
            <a:r>
              <a:rPr lang="en-US"/>
              <a:t>          = (2/3) [900 </a:t>
            </a:r>
            <a:r>
              <a:rPr lang="en-US" i="1"/>
              <a:t>θ</a:t>
            </a:r>
            <a:r>
              <a:rPr lang="en-US"/>
              <a:t>0 + 315,000 </a:t>
            </a:r>
            <a:r>
              <a:rPr lang="en-US" i="1"/>
              <a:t>θ</a:t>
            </a:r>
            <a:r>
              <a:rPr lang="en-US"/>
              <a:t>1 </a:t>
            </a:r>
            <a:r>
              <a:rPr lang="en-US" i="1"/>
              <a:t>– </a:t>
            </a:r>
            <a:r>
              <a:rPr lang="en-US"/>
              <a:t>480,000]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0BC58-E1A9-AFF5-98D7-4ACE11661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914401"/>
            <a:ext cx="5689600" cy="3024553"/>
          </a:xfrm>
        </p:spPr>
        <p:txBody>
          <a:bodyPr/>
          <a:lstStyle/>
          <a:p>
            <a:r>
              <a:rPr lang="en-US"/>
              <a:t>Solve:</a:t>
            </a:r>
          </a:p>
          <a:p>
            <a:pPr marL="690562" lvl="2" indent="0">
              <a:buNone/>
            </a:pPr>
            <a:r>
              <a:rPr lang="en-US"/>
              <a:t>                3</a:t>
            </a:r>
            <a:r>
              <a:rPr lang="en-US" baseline="-25000"/>
              <a:t> </a:t>
            </a:r>
            <a:r>
              <a:rPr lang="en-US" i="1"/>
              <a:t>θ</a:t>
            </a:r>
            <a:r>
              <a:rPr lang="en-US" baseline="-25000"/>
              <a:t>0</a:t>
            </a:r>
            <a:r>
              <a:rPr lang="en-US"/>
              <a:t> + 900</a:t>
            </a:r>
            <a:r>
              <a:rPr lang="en-US" baseline="-25000"/>
              <a:t> </a:t>
            </a:r>
            <a:r>
              <a:rPr lang="en-US" i="1"/>
              <a:t>θ</a:t>
            </a:r>
            <a:r>
              <a:rPr lang="en-US" baseline="-25000"/>
              <a:t>1</a:t>
            </a:r>
            <a:r>
              <a:rPr lang="en-US"/>
              <a:t> </a:t>
            </a:r>
            <a:r>
              <a:rPr lang="en-US" i="1"/>
              <a:t>– </a:t>
            </a:r>
            <a:r>
              <a:rPr lang="en-US"/>
              <a:t>1400 = 0</a:t>
            </a:r>
          </a:p>
          <a:p>
            <a:pPr marL="690562" lvl="2" indent="0">
              <a:buNone/>
            </a:pPr>
            <a:r>
              <a:rPr lang="en-US"/>
              <a:t>900</a:t>
            </a:r>
            <a:r>
              <a:rPr lang="en-US" baseline="-25000"/>
              <a:t> </a:t>
            </a:r>
            <a:r>
              <a:rPr lang="en-US" i="1"/>
              <a:t>θ</a:t>
            </a:r>
            <a:r>
              <a:rPr lang="en-US" baseline="-25000"/>
              <a:t>0</a:t>
            </a:r>
            <a:r>
              <a:rPr lang="en-US"/>
              <a:t> + 315,000</a:t>
            </a:r>
            <a:r>
              <a:rPr lang="en-US" baseline="-25000"/>
              <a:t> </a:t>
            </a:r>
            <a:r>
              <a:rPr lang="en-US" i="1"/>
              <a:t>θ</a:t>
            </a:r>
            <a:r>
              <a:rPr lang="en-US" baseline="-25000"/>
              <a:t>1</a:t>
            </a:r>
            <a:r>
              <a:rPr lang="en-US"/>
              <a:t> </a:t>
            </a:r>
            <a:r>
              <a:rPr lang="en-US" i="1"/>
              <a:t>– </a:t>
            </a:r>
            <a:r>
              <a:rPr lang="en-US"/>
              <a:t>480,000 = 0</a:t>
            </a:r>
          </a:p>
          <a:p>
            <a:r>
              <a:rPr lang="en-US"/>
              <a:t>Answer:</a:t>
            </a:r>
          </a:p>
          <a:p>
            <a:pPr lvl="2"/>
            <a:r>
              <a:rPr lang="en-US" i="1"/>
              <a:t>θ</a:t>
            </a:r>
            <a:r>
              <a:rPr lang="en-US" baseline="-25000"/>
              <a:t>0</a:t>
            </a:r>
            <a:r>
              <a:rPr lang="en-US"/>
              <a:t> = 200/3 ≈ 66.6</a:t>
            </a:r>
          </a:p>
          <a:p>
            <a:pPr lvl="2"/>
            <a:r>
              <a:rPr lang="en-US" i="1"/>
              <a:t>θ</a:t>
            </a:r>
            <a:r>
              <a:rPr lang="en-US" baseline="-25000"/>
              <a:t>1</a:t>
            </a:r>
            <a:r>
              <a:rPr lang="en-US"/>
              <a:t> = 4/3 ≈ 1.33</a:t>
            </a:r>
          </a:p>
          <a:p>
            <a:r>
              <a:rPr lang="en-US" i="1"/>
              <a:t>f</a:t>
            </a:r>
            <a:r>
              <a:rPr lang="en-US" b="1" i="1" baseline="-25000"/>
              <a:t>θ</a:t>
            </a:r>
            <a:r>
              <a:rPr lang="en-US" i="1" baseline="-25000"/>
              <a:t> </a:t>
            </a:r>
            <a:r>
              <a:rPr lang="en-US"/>
              <a:t>(</a:t>
            </a:r>
            <a:r>
              <a:rPr lang="en-US" i="1"/>
              <a:t>x,y</a:t>
            </a:r>
            <a:r>
              <a:rPr lang="en-US"/>
              <a:t>) = </a:t>
            </a:r>
            <a:r>
              <a:rPr lang="en-US" i="1"/>
              <a:t>θ</a:t>
            </a:r>
            <a:r>
              <a:rPr lang="en-US" baseline="-25000"/>
              <a:t>0</a:t>
            </a:r>
            <a:r>
              <a:rPr lang="en-US"/>
              <a:t> + </a:t>
            </a:r>
            <a:r>
              <a:rPr lang="en-US" i="1"/>
              <a:t>θ</a:t>
            </a:r>
            <a:r>
              <a:rPr lang="en-US" baseline="-25000"/>
              <a:t>1</a:t>
            </a:r>
            <a:r>
              <a:rPr lang="en-US" i="1"/>
              <a:t>x</a:t>
            </a:r>
            <a:r>
              <a:rPr lang="en-US"/>
              <a:t> = 1.33</a:t>
            </a:r>
            <a:r>
              <a:rPr lang="en-US" i="1"/>
              <a:t>x</a:t>
            </a:r>
            <a:r>
              <a:rPr lang="en-US"/>
              <a:t> + 66.6</a:t>
            </a:r>
            <a:endParaRPr lang="en-US" i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A10AF0-6779-8B04-7EA1-8994F6E0B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222" y="4253954"/>
            <a:ext cx="3729990" cy="68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7F41DA-3247-19A8-6641-A76185990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222" y="1884348"/>
            <a:ext cx="3562350" cy="684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033B31-F4BC-B3E7-F114-0B6588537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260" y="3605118"/>
            <a:ext cx="4753606" cy="29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5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1F5C-F2A1-A366-D839-11D9204B7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Multivariable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DD947-5BB6-738A-2E2C-940A93F85C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>
                <a:latin typeface="Lucida Calligraphy" panose="03010101010101010101" pitchFamily="66" charset="77"/>
              </a:rPr>
              <a:t>D</a:t>
            </a:r>
            <a:r>
              <a:rPr lang="en-US">
                <a:latin typeface="Times New Roman" panose="02020603050405020304" pitchFamily="18" charset="0"/>
              </a:rPr>
              <a:t> = {(</a:t>
            </a:r>
            <a:r>
              <a:rPr lang="en-US" b="1">
                <a:latin typeface="Times New Roman" panose="02020603050405020304" pitchFamily="18" charset="0"/>
              </a:rPr>
              <a:t>x</a:t>
            </a:r>
            <a:r>
              <a:rPr lang="en-US" baseline="30000">
                <a:latin typeface="Times New Roman" panose="02020603050405020304" pitchFamily="18" charset="0"/>
              </a:rPr>
              <a:t>(</a:t>
            </a:r>
            <a:r>
              <a:rPr lang="en-US" i="1" baseline="30000">
                <a:latin typeface="Times New Roman" panose="02020603050405020304" pitchFamily="18" charset="0"/>
              </a:rPr>
              <a:t>i</a:t>
            </a:r>
            <a:r>
              <a:rPr lang="en-US" baseline="30000">
                <a:latin typeface="Times New Roman" panose="02020603050405020304" pitchFamily="18" charset="0"/>
              </a:rPr>
              <a:t>)</a:t>
            </a:r>
            <a:r>
              <a:rPr lang="en-US">
                <a:latin typeface="Times New Roman" panose="02020603050405020304" pitchFamily="18" charset="0"/>
              </a:rPr>
              <a:t>, </a:t>
            </a:r>
            <a:r>
              <a:rPr lang="en-US" i="1">
                <a:latin typeface="Times New Roman" panose="02020603050405020304" pitchFamily="18" charset="0"/>
              </a:rPr>
              <a:t>y</a:t>
            </a:r>
            <a:r>
              <a:rPr lang="en-US" baseline="30000">
                <a:latin typeface="Times New Roman" panose="02020603050405020304" pitchFamily="18" charset="0"/>
              </a:rPr>
              <a:t>(</a:t>
            </a:r>
            <a:r>
              <a:rPr lang="en-US" i="1" baseline="30000">
                <a:latin typeface="Times New Roman" panose="02020603050405020304" pitchFamily="18" charset="0"/>
              </a:rPr>
              <a:t>i</a:t>
            </a:r>
            <a:r>
              <a:rPr lang="en-US" baseline="30000">
                <a:latin typeface="Times New Roman" panose="02020603050405020304" pitchFamily="18" charset="0"/>
              </a:rPr>
              <a:t>)</a:t>
            </a:r>
            <a:r>
              <a:rPr lang="en-US">
                <a:latin typeface="Times New Roman" panose="02020603050405020304" pitchFamily="18" charset="0"/>
              </a:rPr>
              <a:t>) | </a:t>
            </a:r>
            <a:r>
              <a:rPr lang="en-US" i="1">
                <a:latin typeface="Times New Roman" panose="02020603050405020304" pitchFamily="18" charset="0"/>
              </a:rPr>
              <a:t>i = </a:t>
            </a:r>
            <a:r>
              <a:rPr lang="en-US">
                <a:latin typeface="Times New Roman" panose="02020603050405020304" pitchFamily="18" charset="0"/>
              </a:rPr>
              <a:t>1, …, </a:t>
            </a:r>
            <a:r>
              <a:rPr lang="en-US" i="1">
                <a:latin typeface="Times New Roman" panose="02020603050405020304" pitchFamily="18" charset="0"/>
              </a:rPr>
              <a:t>N</a:t>
            </a:r>
            <a:r>
              <a:rPr lang="en-US">
                <a:latin typeface="Times New Roman" panose="02020603050405020304" pitchFamily="18" charset="0"/>
              </a:rPr>
              <a:t>}</a:t>
            </a:r>
          </a:p>
          <a:p>
            <a:pPr lvl="1">
              <a:spcBef>
                <a:spcPts val="800"/>
              </a:spcBef>
            </a:pPr>
            <a:r>
              <a:rPr lang="en-US">
                <a:latin typeface="Times New Roman" panose="02020603050405020304" pitchFamily="18" charset="0"/>
              </a:rPr>
              <a:t>Each </a:t>
            </a:r>
            <a:r>
              <a:rPr lang="en-US" b="1">
                <a:latin typeface="Times New Roman" panose="02020603050405020304" pitchFamily="18" charset="0"/>
              </a:rPr>
              <a:t>x</a:t>
            </a:r>
            <a:r>
              <a:rPr lang="en-US" baseline="30000">
                <a:latin typeface="Times New Roman" panose="02020603050405020304" pitchFamily="18" charset="0"/>
              </a:rPr>
              <a:t>(</a:t>
            </a:r>
            <a:r>
              <a:rPr lang="en-US" i="1" baseline="30000">
                <a:latin typeface="Times New Roman" panose="02020603050405020304" pitchFamily="18" charset="0"/>
              </a:rPr>
              <a:t>i</a:t>
            </a:r>
            <a:r>
              <a:rPr lang="en-US" baseline="30000">
                <a:latin typeface="Times New Roman" panose="02020603050405020304" pitchFamily="18" charset="0"/>
              </a:rPr>
              <a:t>)</a:t>
            </a:r>
            <a:r>
              <a:rPr lang="en-US">
                <a:latin typeface="Times New Roman" panose="02020603050405020304" pitchFamily="18" charset="0"/>
              </a:rPr>
              <a:t> is a column vector [</a:t>
            </a:r>
            <a:r>
              <a:rPr lang="en-US" i="1">
                <a:latin typeface="Times New Roman" panose="02020603050405020304" pitchFamily="18" charset="0"/>
              </a:rPr>
              <a:t>x</a:t>
            </a:r>
            <a:r>
              <a:rPr lang="en-US" baseline="-25000">
                <a:latin typeface="Times New Roman" panose="02020603050405020304" pitchFamily="18" charset="0"/>
              </a:rPr>
              <a:t>1</a:t>
            </a:r>
            <a:r>
              <a:rPr lang="en-US">
                <a:latin typeface="Times New Roman" panose="02020603050405020304" pitchFamily="18" charset="0"/>
              </a:rPr>
              <a:t>, …, </a:t>
            </a:r>
            <a:r>
              <a:rPr lang="en-US" i="1">
                <a:latin typeface="Times New Roman" panose="02020603050405020304" pitchFamily="18" charset="0"/>
              </a:rPr>
              <a:t>x</a:t>
            </a:r>
            <a:r>
              <a:rPr lang="en-US" i="1" baseline="-25000">
                <a:latin typeface="Times New Roman" panose="02020603050405020304" pitchFamily="18" charset="0"/>
              </a:rPr>
              <a:t>n</a:t>
            </a:r>
            <a:r>
              <a:rPr lang="en-US">
                <a:latin typeface="Times New Roman" panose="02020603050405020304" pitchFamily="18" charset="0"/>
              </a:rPr>
              <a:t>]</a:t>
            </a:r>
            <a:r>
              <a:rPr lang="en-US" baseline="30000">
                <a:latin typeface="Times New Roman" panose="02020603050405020304" pitchFamily="18" charset="0"/>
              </a:rPr>
              <a:t>⊤</a:t>
            </a:r>
          </a:p>
          <a:p>
            <a:pPr>
              <a:spcBef>
                <a:spcPts val="800"/>
              </a:spcBef>
            </a:pPr>
            <a:r>
              <a:rPr lang="en-US">
                <a:effectLst/>
                <a:latin typeface="Times New Roman" panose="02020603050405020304" pitchFamily="18" charset="0"/>
              </a:rPr>
              <a:t>𝜽 is a column vector [𝜃</a:t>
            </a:r>
            <a:r>
              <a:rPr lang="en-US" baseline="-25000">
                <a:effectLst/>
                <a:latin typeface="Times New Roman" panose="02020603050405020304" pitchFamily="18" charset="0"/>
              </a:rPr>
              <a:t>0</a:t>
            </a:r>
            <a:r>
              <a:rPr lang="en-US">
                <a:effectLst/>
                <a:latin typeface="Times New Roman" panose="02020603050405020304" pitchFamily="18" charset="0"/>
              </a:rPr>
              <a:t>, …, 𝜃</a:t>
            </a:r>
            <a:r>
              <a:rPr lang="en-US" i="1" baseline="-25000">
                <a:effectLst/>
                <a:latin typeface="Times New Roman" panose="02020603050405020304" pitchFamily="18" charset="0"/>
              </a:rPr>
              <a:t>n</a:t>
            </a:r>
            <a:r>
              <a:rPr lang="en-US">
                <a:effectLst/>
                <a:latin typeface="Times New Roman" panose="02020603050405020304" pitchFamily="18" charset="0"/>
              </a:rPr>
              <a:t>]</a:t>
            </a:r>
            <a:r>
              <a:rPr lang="en-US" baseline="30000">
                <a:effectLst/>
                <a:latin typeface="txsys"/>
              </a:rPr>
              <a:t>⊤</a:t>
            </a:r>
            <a:endParaRPr lang="en-US"/>
          </a:p>
          <a:p>
            <a:pPr lvl="1">
              <a:spcBef>
                <a:spcPts val="800"/>
              </a:spcBef>
            </a:pPr>
            <a:r>
              <a:rPr lang="en-US" i="1"/>
              <a:t>f</a:t>
            </a:r>
            <a:r>
              <a:rPr lang="en-US" b="1" i="1" baseline="-25000"/>
              <a:t>θ</a:t>
            </a:r>
            <a:r>
              <a:rPr lang="en-US" i="1" baseline="-25000"/>
              <a:t> </a:t>
            </a:r>
            <a:r>
              <a:rPr lang="en-US"/>
              <a:t>(</a:t>
            </a:r>
            <a:r>
              <a:rPr lang="en-US" b="1"/>
              <a:t>x</a:t>
            </a:r>
            <a:r>
              <a:rPr lang="en-US"/>
              <a:t>) = </a:t>
            </a:r>
            <a:r>
              <a:rPr lang="en-US" i="1"/>
              <a:t>θ</a:t>
            </a:r>
            <a:r>
              <a:rPr lang="en-US" baseline="-25000"/>
              <a:t>0</a:t>
            </a:r>
            <a:r>
              <a:rPr lang="en-US"/>
              <a:t> + ∑</a:t>
            </a:r>
            <a:r>
              <a:rPr lang="en-US" baseline="-25000"/>
              <a:t>1≤</a:t>
            </a:r>
            <a:r>
              <a:rPr lang="en-US" i="1" baseline="-25000"/>
              <a:t>j</a:t>
            </a:r>
            <a:r>
              <a:rPr lang="en-US" baseline="-25000"/>
              <a:t>≤</a:t>
            </a:r>
            <a:r>
              <a:rPr lang="en-US" i="1" baseline="-25000"/>
              <a:t>n</a:t>
            </a:r>
            <a:r>
              <a:rPr lang="en-US" baseline="-25000"/>
              <a:t> </a:t>
            </a:r>
            <a:r>
              <a:rPr lang="en-US" i="1"/>
              <a:t>θ</a:t>
            </a:r>
            <a:r>
              <a:rPr lang="en-US" i="1" baseline="-25000"/>
              <a:t>j </a:t>
            </a:r>
            <a:r>
              <a:rPr lang="en-US" i="1"/>
              <a:t>x</a:t>
            </a:r>
            <a:r>
              <a:rPr lang="en-US" i="1" baseline="-25000"/>
              <a:t>j</a:t>
            </a:r>
          </a:p>
          <a:p>
            <a:pPr>
              <a:spcBef>
                <a:spcPts val="800"/>
              </a:spcBef>
            </a:pPr>
            <a:r>
              <a:rPr lang="en-US">
                <a:effectLst/>
                <a:latin typeface="Times New Roman" panose="02020603050405020304" pitchFamily="18" charset="0"/>
              </a:rPr>
              <a:t>Extend </a:t>
            </a:r>
            <a:r>
              <a:rPr lang="en-US" b="1">
                <a:effectLst/>
                <a:latin typeface="Times New Roman" panose="02020603050405020304" pitchFamily="18" charset="0"/>
              </a:rPr>
              <a:t>x</a:t>
            </a:r>
            <a:r>
              <a:rPr lang="en-US">
                <a:latin typeface="Times New Roman" panose="02020603050405020304" pitchFamily="18" charset="0"/>
              </a:rPr>
              <a:t> to [</a:t>
            </a:r>
            <a:r>
              <a:rPr lang="en-US" i="1">
                <a:latin typeface="Times New Roman" panose="02020603050405020304" pitchFamily="18" charset="0"/>
              </a:rPr>
              <a:t>x</a:t>
            </a:r>
            <a:r>
              <a:rPr lang="en-US" baseline="-25000">
                <a:latin typeface="Times New Roman" panose="02020603050405020304" pitchFamily="18" charset="0"/>
              </a:rPr>
              <a:t>0</a:t>
            </a:r>
            <a:r>
              <a:rPr lang="en-US">
                <a:latin typeface="Times New Roman" panose="02020603050405020304" pitchFamily="18" charset="0"/>
              </a:rPr>
              <a:t>, </a:t>
            </a:r>
            <a:r>
              <a:rPr lang="en-US" i="1">
                <a:latin typeface="Times New Roman" panose="02020603050405020304" pitchFamily="18" charset="0"/>
              </a:rPr>
              <a:t>x</a:t>
            </a:r>
            <a:r>
              <a:rPr lang="en-US" baseline="-25000">
                <a:latin typeface="Times New Roman" panose="02020603050405020304" pitchFamily="18" charset="0"/>
              </a:rPr>
              <a:t>1</a:t>
            </a:r>
            <a:r>
              <a:rPr lang="en-US">
                <a:latin typeface="Times New Roman" panose="02020603050405020304" pitchFamily="18" charset="0"/>
              </a:rPr>
              <a:t>, …, </a:t>
            </a:r>
            <a:r>
              <a:rPr lang="en-US" i="1">
                <a:latin typeface="Times New Roman" panose="02020603050405020304" pitchFamily="18" charset="0"/>
              </a:rPr>
              <a:t>x</a:t>
            </a:r>
            <a:r>
              <a:rPr lang="en-US" i="1" baseline="-25000">
                <a:latin typeface="Times New Roman" panose="02020603050405020304" pitchFamily="18" charset="0"/>
              </a:rPr>
              <a:t>n</a:t>
            </a:r>
            <a:r>
              <a:rPr lang="en-US">
                <a:latin typeface="Times New Roman" panose="02020603050405020304" pitchFamily="18" charset="0"/>
              </a:rPr>
              <a:t>]</a:t>
            </a:r>
            <a:r>
              <a:rPr lang="en-US" baseline="30000">
                <a:latin typeface="Times New Roman" panose="02020603050405020304" pitchFamily="18" charset="0"/>
              </a:rPr>
              <a:t>⊤</a:t>
            </a:r>
          </a:p>
          <a:p>
            <a:pPr lvl="1">
              <a:spcBef>
                <a:spcPts val="800"/>
              </a:spcBef>
            </a:pPr>
            <a:r>
              <a:rPr lang="en-US" i="1">
                <a:latin typeface="Times New Roman" panose="02020603050405020304" pitchFamily="18" charset="0"/>
              </a:rPr>
              <a:t>x</a:t>
            </a:r>
            <a:r>
              <a:rPr lang="en-US" baseline="-25000">
                <a:latin typeface="Times New Roman" panose="02020603050405020304" pitchFamily="18" charset="0"/>
              </a:rPr>
              <a:t>0</a:t>
            </a:r>
            <a:r>
              <a:rPr lang="en-US">
                <a:latin typeface="Times New Roman" panose="02020603050405020304" pitchFamily="18" charset="0"/>
              </a:rPr>
              <a:t> = 1 for every </a:t>
            </a:r>
            <a:r>
              <a:rPr lang="en-US" b="1">
                <a:latin typeface="Times New Roman" panose="02020603050405020304" pitchFamily="18" charset="0"/>
              </a:rPr>
              <a:t>x</a:t>
            </a:r>
            <a:r>
              <a:rPr lang="en-US">
                <a:latin typeface="Times New Roman" panose="02020603050405020304" pitchFamily="18" charset="0"/>
              </a:rPr>
              <a:t> ∈ </a:t>
            </a:r>
            <a:r>
              <a:rPr lang="en-US">
                <a:latin typeface="Lucida Calligraphy" panose="03010101010101010101" pitchFamily="66" charset="77"/>
              </a:rPr>
              <a:t>D</a:t>
            </a:r>
            <a:endParaRPr lang="en-US">
              <a:effectLst/>
              <a:latin typeface="Times New Roman" panose="02020603050405020304" pitchFamily="18" charset="0"/>
            </a:endParaRPr>
          </a:p>
          <a:p>
            <a:pPr lvl="1">
              <a:spcBef>
                <a:spcPts val="800"/>
              </a:spcBef>
            </a:pPr>
            <a:r>
              <a:rPr lang="en-US" i="1"/>
              <a:t>f</a:t>
            </a:r>
            <a:r>
              <a:rPr lang="en-US" b="1" i="1" baseline="-25000"/>
              <a:t>θ</a:t>
            </a:r>
            <a:r>
              <a:rPr lang="en-US" i="1" baseline="-25000"/>
              <a:t> </a:t>
            </a:r>
            <a:r>
              <a:rPr lang="en-US"/>
              <a:t>(</a:t>
            </a:r>
            <a:r>
              <a:rPr lang="en-US" b="1"/>
              <a:t>x</a:t>
            </a:r>
            <a:r>
              <a:rPr lang="en-US"/>
              <a:t>) = ∑</a:t>
            </a:r>
            <a:r>
              <a:rPr lang="en-US" baseline="-25000"/>
              <a:t>0≤</a:t>
            </a:r>
            <a:r>
              <a:rPr lang="en-US" i="1" baseline="-25000"/>
              <a:t>j</a:t>
            </a:r>
            <a:r>
              <a:rPr lang="en-US" baseline="-25000"/>
              <a:t>≤</a:t>
            </a:r>
            <a:r>
              <a:rPr lang="en-US" i="1" baseline="-25000"/>
              <a:t>n</a:t>
            </a:r>
            <a:r>
              <a:rPr lang="en-US" baseline="-25000"/>
              <a:t> </a:t>
            </a:r>
            <a:r>
              <a:rPr lang="en-US" i="1"/>
              <a:t>θ</a:t>
            </a:r>
            <a:r>
              <a:rPr lang="en-US" i="1" baseline="-25000"/>
              <a:t>j </a:t>
            </a:r>
            <a:r>
              <a:rPr lang="en-US" i="1"/>
              <a:t>x</a:t>
            </a:r>
            <a:r>
              <a:rPr lang="en-US" i="1" baseline="-25000"/>
              <a:t>j</a:t>
            </a:r>
            <a:r>
              <a:rPr lang="en-US" i="1"/>
              <a:t> = </a:t>
            </a:r>
            <a:r>
              <a:rPr lang="en-US" b="1" i="1"/>
              <a:t>θ · </a:t>
            </a:r>
            <a:r>
              <a:rPr lang="en-US" b="1"/>
              <a:t>x</a:t>
            </a:r>
            <a:endParaRPr lang="en-US" i="1">
              <a:latin typeface="Times New Roman" panose="02020603050405020304" pitchFamily="18" charset="0"/>
            </a:endParaRPr>
          </a:p>
          <a:p>
            <a:pPr lvl="1">
              <a:spcBef>
                <a:spcPts val="800"/>
              </a:spcBef>
            </a:pPr>
            <a:r>
              <a:rPr lang="en-US" i="1">
                <a:latin typeface="Times New Roman" panose="02020603050405020304" pitchFamily="18" charset="0"/>
              </a:rPr>
              <a:t>Loss = </a:t>
            </a:r>
            <a:r>
              <a:rPr lang="en-US">
                <a:effectLst/>
                <a:latin typeface="Times New Roman" panose="02020603050405020304" pitchFamily="18" charset="0"/>
              </a:rPr>
              <a:t>(1/|</a:t>
            </a:r>
            <a:r>
              <a:rPr lang="en-US">
                <a:effectLst/>
                <a:latin typeface="Lucida Calligraphy" panose="03010101010101010101" pitchFamily="66" charset="77"/>
              </a:rPr>
              <a:t>D</a:t>
            </a:r>
            <a:r>
              <a:rPr lang="en-US">
                <a:effectLst/>
                <a:latin typeface="Times New Roman" panose="02020603050405020304" pitchFamily="18" charset="0"/>
              </a:rPr>
              <a:t>|) </a:t>
            </a:r>
            <a:r>
              <a:rPr lang="en-US" i="1">
                <a:latin typeface="Times New Roman" panose="02020603050405020304" pitchFamily="18" charset="0"/>
              </a:rPr>
              <a:t>∑</a:t>
            </a:r>
            <a:r>
              <a:rPr lang="en-US" baseline="-25000">
                <a:latin typeface="Times New Roman" panose="02020603050405020304" pitchFamily="18" charset="0"/>
              </a:rPr>
              <a:t>(</a:t>
            </a:r>
            <a:r>
              <a:rPr lang="en-US" b="1" baseline="-25000">
                <a:latin typeface="Times New Roman" panose="02020603050405020304" pitchFamily="18" charset="0"/>
              </a:rPr>
              <a:t>x</a:t>
            </a:r>
            <a:r>
              <a:rPr lang="en-US" i="1" baseline="-25000">
                <a:latin typeface="Times New Roman" panose="02020603050405020304" pitchFamily="18" charset="0"/>
              </a:rPr>
              <a:t>,y</a:t>
            </a:r>
            <a:r>
              <a:rPr lang="en-US" baseline="-25000">
                <a:latin typeface="Times New Roman" panose="02020603050405020304" pitchFamily="18" charset="0"/>
              </a:rPr>
              <a:t>)∈</a:t>
            </a:r>
            <a:r>
              <a:rPr lang="en-US" baseline="-25000">
                <a:latin typeface="Lucida Calligraphy" panose="03010101010101010101" pitchFamily="66" charset="77"/>
              </a:rPr>
              <a:t>D</a:t>
            </a:r>
            <a:r>
              <a:rPr lang="en-US">
                <a:latin typeface="Times New Roman" panose="02020603050405020304" pitchFamily="18" charset="0"/>
              </a:rPr>
              <a:t> (</a:t>
            </a:r>
            <a:r>
              <a:rPr lang="en-US" b="1" i="1">
                <a:latin typeface="Times New Roman" panose="02020603050405020304" pitchFamily="18" charset="0"/>
              </a:rPr>
              <a:t>θ</a:t>
            </a:r>
            <a:r>
              <a:rPr lang="en-US" baseline="-25000">
                <a:latin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</a:rPr>
              <a:t>·</a:t>
            </a:r>
            <a:r>
              <a:rPr lang="en-US" baseline="-25000">
                <a:latin typeface="Times New Roman" panose="02020603050405020304" pitchFamily="18" charset="0"/>
              </a:rPr>
              <a:t> </a:t>
            </a:r>
            <a:r>
              <a:rPr lang="en-US" b="1">
                <a:latin typeface="Times New Roman" panose="02020603050405020304" pitchFamily="18" charset="0"/>
              </a:rPr>
              <a:t>x</a:t>
            </a:r>
            <a:r>
              <a:rPr lang="en-US">
                <a:latin typeface="Times New Roman" panose="02020603050405020304" pitchFamily="18" charset="0"/>
              </a:rPr>
              <a:t> – </a:t>
            </a:r>
            <a:r>
              <a:rPr lang="en-US" i="1">
                <a:latin typeface="Times New Roman" panose="02020603050405020304" pitchFamily="18" charset="0"/>
              </a:rPr>
              <a:t>y</a:t>
            </a:r>
            <a:r>
              <a:rPr lang="en-US">
                <a:latin typeface="Times New Roman" panose="02020603050405020304" pitchFamily="18" charset="0"/>
              </a:rPr>
              <a:t>)</a:t>
            </a:r>
            <a:r>
              <a:rPr lang="en-US" baseline="30000">
                <a:latin typeface="Times New Roman" panose="02020603050405020304" pitchFamily="18" charset="0"/>
              </a:rPr>
              <a:t>2</a:t>
            </a:r>
            <a:endParaRPr lang="en-US" i="1" baseline="3000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en-US"/>
              <a:t>Partial derivatives:</a:t>
            </a:r>
          </a:p>
          <a:p>
            <a:pPr lvl="1">
              <a:spcBef>
                <a:spcPts val="800"/>
              </a:spcBef>
            </a:pPr>
            <a:r>
              <a:rPr lang="en-US">
                <a:effectLst/>
                <a:latin typeface="Times New Roman" panose="02020603050405020304" pitchFamily="18" charset="0"/>
              </a:rPr>
              <a:t>∂</a:t>
            </a:r>
            <a:r>
              <a:rPr lang="en-US" i="1">
                <a:effectLst/>
                <a:latin typeface="Times New Roman" panose="02020603050405020304" pitchFamily="18" charset="0"/>
              </a:rPr>
              <a:t>Loss</a:t>
            </a:r>
            <a:r>
              <a:rPr lang="en-US">
                <a:effectLst/>
                <a:latin typeface="Times New Roman" panose="02020603050405020304" pitchFamily="18" charset="0"/>
              </a:rPr>
              <a:t>/∂𝜃</a:t>
            </a:r>
            <a:r>
              <a:rPr lang="en-US" i="1" baseline="-25000">
                <a:effectLst/>
                <a:latin typeface="Times New Roman" panose="02020603050405020304" pitchFamily="18" charset="0"/>
              </a:rPr>
              <a:t>j</a:t>
            </a:r>
            <a:r>
              <a:rPr lang="en-US">
                <a:effectLst/>
                <a:latin typeface="Times New Roman" panose="02020603050405020304" pitchFamily="18" charset="0"/>
              </a:rPr>
              <a:t> = (2/|</a:t>
            </a:r>
            <a:r>
              <a:rPr lang="en-US">
                <a:effectLst/>
                <a:latin typeface="Lucida Calligraphy" panose="03010101010101010101" pitchFamily="66" charset="77"/>
              </a:rPr>
              <a:t>D</a:t>
            </a:r>
            <a:r>
              <a:rPr lang="en-US">
                <a:effectLst/>
                <a:latin typeface="Times New Roman" panose="02020603050405020304" pitchFamily="18" charset="0"/>
              </a:rPr>
              <a:t>|) ∑</a:t>
            </a:r>
            <a:r>
              <a:rPr lang="en-US" baseline="-25000">
                <a:effectLst/>
                <a:latin typeface="Times New Roman" panose="02020603050405020304" pitchFamily="18" charset="0"/>
              </a:rPr>
              <a:t> </a:t>
            </a:r>
            <a:r>
              <a:rPr lang="en-US" i="1" baseline="-25000">
                <a:effectLst/>
                <a:latin typeface="Times New Roman" panose="02020603050405020304" pitchFamily="18" charset="0"/>
              </a:rPr>
              <a:t>j</a:t>
            </a:r>
            <a:r>
              <a:rPr lang="en-US">
                <a:effectLst/>
                <a:latin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</a:rPr>
              <a:t>(</a:t>
            </a:r>
            <a:r>
              <a:rPr lang="en-US" b="1" i="1">
                <a:latin typeface="Times New Roman" panose="02020603050405020304" pitchFamily="18" charset="0"/>
              </a:rPr>
              <a:t>θ</a:t>
            </a:r>
            <a:r>
              <a:rPr lang="en-US" baseline="-25000">
                <a:latin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</a:rPr>
              <a:t>·</a:t>
            </a:r>
            <a:r>
              <a:rPr lang="en-US" baseline="-25000">
                <a:latin typeface="Times New Roman" panose="02020603050405020304" pitchFamily="18" charset="0"/>
              </a:rPr>
              <a:t> </a:t>
            </a:r>
            <a:r>
              <a:rPr lang="en-US" b="1">
                <a:latin typeface="Times New Roman" panose="02020603050405020304" pitchFamily="18" charset="0"/>
              </a:rPr>
              <a:t>x</a:t>
            </a:r>
            <a:r>
              <a:rPr lang="en-US">
                <a:latin typeface="Times New Roman" panose="02020603050405020304" pitchFamily="18" charset="0"/>
              </a:rPr>
              <a:t> – </a:t>
            </a:r>
            <a:r>
              <a:rPr lang="en-US" i="1">
                <a:latin typeface="Times New Roman" panose="02020603050405020304" pitchFamily="18" charset="0"/>
              </a:rPr>
              <a:t>y</a:t>
            </a:r>
            <a:r>
              <a:rPr lang="en-US">
                <a:latin typeface="Times New Roman" panose="02020603050405020304" pitchFamily="18" charset="0"/>
              </a:rPr>
              <a:t>) </a:t>
            </a:r>
            <a:r>
              <a:rPr lang="en-US" i="1">
                <a:effectLst/>
                <a:latin typeface="Times New Roman" panose="02020603050405020304" pitchFamily="18" charset="0"/>
              </a:rPr>
              <a:t>x</a:t>
            </a:r>
            <a:r>
              <a:rPr lang="en-US" i="1" baseline="-25000">
                <a:effectLst/>
                <a:latin typeface="Times New Roman" panose="02020603050405020304" pitchFamily="18" charset="0"/>
              </a:rPr>
              <a:t>j </a:t>
            </a:r>
          </a:p>
          <a:p>
            <a:pPr lvl="1">
              <a:spcBef>
                <a:spcPts val="800"/>
              </a:spcBef>
            </a:pPr>
            <a:r>
              <a:rPr lang="en-US" b="1">
                <a:latin typeface="Times New Roman" panose="02020603050405020304" pitchFamily="18" charset="0"/>
              </a:rPr>
              <a:t>∇</a:t>
            </a:r>
            <a:r>
              <a:rPr lang="en-US" b="1" baseline="-25000">
                <a:latin typeface="Times New Roman" panose="02020603050405020304" pitchFamily="18" charset="0"/>
              </a:rPr>
              <a:t> </a:t>
            </a:r>
            <a:r>
              <a:rPr lang="en-US" i="1">
                <a:effectLst/>
                <a:latin typeface="Times New Roman" panose="02020603050405020304" pitchFamily="18" charset="0"/>
              </a:rPr>
              <a:t>Loss</a:t>
            </a:r>
            <a:r>
              <a:rPr lang="en-US">
                <a:effectLst/>
                <a:latin typeface="Times New Roman" panose="02020603050405020304" pitchFamily="18" charset="0"/>
              </a:rPr>
              <a:t> = [∂</a:t>
            </a:r>
            <a:r>
              <a:rPr lang="en-US" i="1">
                <a:effectLst/>
                <a:latin typeface="Times New Roman" panose="02020603050405020304" pitchFamily="18" charset="0"/>
              </a:rPr>
              <a:t>Loss</a:t>
            </a:r>
            <a:r>
              <a:rPr lang="en-US">
                <a:effectLst/>
                <a:latin typeface="Times New Roman" panose="02020603050405020304" pitchFamily="18" charset="0"/>
              </a:rPr>
              <a:t>/∂𝜃</a:t>
            </a:r>
            <a:r>
              <a:rPr lang="en-US" baseline="-25000">
                <a:effectLst/>
                <a:latin typeface="Times New Roman" panose="02020603050405020304" pitchFamily="18" charset="0"/>
              </a:rPr>
              <a:t>1</a:t>
            </a:r>
            <a:r>
              <a:rPr lang="en-US">
                <a:effectLst/>
                <a:latin typeface="Times New Roman" panose="02020603050405020304" pitchFamily="18" charset="0"/>
              </a:rPr>
              <a:t>, …, ∂</a:t>
            </a:r>
            <a:r>
              <a:rPr lang="en-US" i="1">
                <a:effectLst/>
                <a:latin typeface="Times New Roman" panose="02020603050405020304" pitchFamily="18" charset="0"/>
              </a:rPr>
              <a:t>Loss</a:t>
            </a:r>
            <a:r>
              <a:rPr lang="en-US">
                <a:effectLst/>
                <a:latin typeface="Times New Roman" panose="02020603050405020304" pitchFamily="18" charset="0"/>
              </a:rPr>
              <a:t>/∂</a:t>
            </a:r>
            <a:r>
              <a:rPr lang="en-US" i="1">
                <a:effectLst/>
                <a:latin typeface="Times New Roman" panose="02020603050405020304" pitchFamily="18" charset="0"/>
              </a:rPr>
              <a:t>θ</a:t>
            </a:r>
            <a:r>
              <a:rPr lang="en-US" i="1" baseline="-25000">
                <a:effectLst/>
                <a:latin typeface="Times New Roman" panose="02020603050405020304" pitchFamily="18" charset="0"/>
              </a:rPr>
              <a:t>n</a:t>
            </a:r>
            <a:r>
              <a:rPr lang="en-US">
                <a:effectLst/>
                <a:latin typeface="Times New Roman" panose="02020603050405020304" pitchFamily="18" charset="0"/>
              </a:rPr>
              <a:t>]</a:t>
            </a:r>
            <a:r>
              <a:rPr lang="en-US" baseline="30000">
                <a:effectLst/>
                <a:latin typeface="Times New Roman" panose="02020603050405020304" pitchFamily="18" charset="0"/>
              </a:rPr>
              <a:t>⊤</a:t>
            </a:r>
            <a:r>
              <a:rPr lang="en-US">
                <a:effectLst/>
                <a:latin typeface="Times New Roman" panose="02020603050405020304" pitchFamily="18" charset="0"/>
              </a:rPr>
              <a:t> </a:t>
            </a:r>
            <a:endParaRPr lang="en-US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en-US">
                <a:latin typeface="Times New Roman" panose="02020603050405020304" pitchFamily="18" charset="0"/>
              </a:rPr>
              <a:t>Can solve </a:t>
            </a:r>
            <a:r>
              <a:rPr lang="en-US">
                <a:effectLst/>
                <a:latin typeface="Times New Roman" panose="02020603050405020304" pitchFamily="18" charset="0"/>
              </a:rPr>
              <a:t>analytically to minimize </a:t>
            </a:r>
            <a:r>
              <a:rPr lang="en-US" i="1">
                <a:effectLst/>
                <a:latin typeface="Times New Roman" panose="02020603050405020304" pitchFamily="18" charset="0"/>
              </a:rPr>
              <a:t>Loss</a:t>
            </a:r>
          </a:p>
          <a:p>
            <a:pPr lvl="1">
              <a:spcBef>
                <a:spcPts val="800"/>
              </a:spcBef>
            </a:pPr>
            <a:r>
              <a:rPr lang="en-US">
                <a:effectLst/>
                <a:latin typeface="Times New Roman" panose="02020603050405020304" pitchFamily="18" charset="0"/>
              </a:rPr>
              <a:t>but </a:t>
            </a:r>
            <a:r>
              <a:rPr lang="en-US"/>
              <a:t>it’s more complicated</a:t>
            </a:r>
          </a:p>
          <a:p>
            <a:pPr lvl="1">
              <a:spcBef>
                <a:spcPts val="800"/>
              </a:spcBef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AE356-CA4F-78CF-3FE9-790B9DF85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694" y="2859796"/>
            <a:ext cx="5384800" cy="3575929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/>
              <a:t>In each iteration of the outer loop</a:t>
            </a:r>
          </a:p>
          <a:p>
            <a:pPr lvl="1">
              <a:spcBef>
                <a:spcPts val="800"/>
              </a:spcBef>
            </a:pPr>
            <a:r>
              <a:rPr lang="en-US"/>
              <a:t>Move each </a:t>
            </a:r>
            <a:r>
              <a:rPr lang="en-US" i="1"/>
              <a:t>θ</a:t>
            </a:r>
            <a:r>
              <a:rPr lang="en-US" i="1" baseline="-25000"/>
              <a:t>j</a:t>
            </a:r>
            <a:r>
              <a:rPr lang="en-US"/>
              <a:t> in the direction of </a:t>
            </a:r>
            <a:r>
              <a:rPr lang="en-US">
                <a:effectLst/>
                <a:latin typeface="Times New Roman" panose="02020603050405020304" pitchFamily="18" charset="0"/>
              </a:rPr>
              <a:t>∂</a:t>
            </a:r>
            <a:r>
              <a:rPr lang="en-US" i="1">
                <a:effectLst/>
                <a:latin typeface="Times New Roman" panose="02020603050405020304" pitchFamily="18" charset="0"/>
              </a:rPr>
              <a:t>Loss</a:t>
            </a:r>
            <a:r>
              <a:rPr lang="en-US">
                <a:effectLst/>
                <a:latin typeface="Times New Roman" panose="02020603050405020304" pitchFamily="18" charset="0"/>
              </a:rPr>
              <a:t>/∂𝜃</a:t>
            </a:r>
            <a:r>
              <a:rPr lang="en-US" i="1" baseline="-25000">
                <a:effectLst/>
                <a:latin typeface="Times New Roman" panose="02020603050405020304" pitchFamily="18" charset="0"/>
              </a:rPr>
              <a:t>j</a:t>
            </a:r>
            <a:endParaRPr lang="en-US">
              <a:effectLst/>
              <a:latin typeface="Times New Roman" panose="02020603050405020304" pitchFamily="18" charset="0"/>
            </a:endParaRPr>
          </a:p>
          <a:p>
            <a:pPr lvl="1">
              <a:spcBef>
                <a:spcPts val="800"/>
              </a:spcBef>
            </a:pPr>
            <a:r>
              <a:rPr lang="en-US">
                <a:latin typeface="Times New Roman" panose="02020603050405020304" pitchFamily="18" charset="0"/>
              </a:rPr>
              <a:t>How far depends on </a:t>
            </a:r>
            <a:r>
              <a:rPr lang="en-US">
                <a:effectLst/>
                <a:latin typeface="Times New Roman" panose="02020603050405020304" pitchFamily="18" charset="0"/>
              </a:rPr>
              <a:t>∂</a:t>
            </a:r>
            <a:r>
              <a:rPr lang="en-US" i="1">
                <a:effectLst/>
                <a:latin typeface="Times New Roman" panose="02020603050405020304" pitchFamily="18" charset="0"/>
              </a:rPr>
              <a:t>Loss</a:t>
            </a:r>
            <a:r>
              <a:rPr lang="en-US">
                <a:effectLst/>
                <a:latin typeface="Times New Roman" panose="02020603050405020304" pitchFamily="18" charset="0"/>
              </a:rPr>
              <a:t>/∂𝜃</a:t>
            </a:r>
            <a:r>
              <a:rPr lang="en-US" i="1" baseline="-25000">
                <a:effectLst/>
                <a:latin typeface="Times New Roman" panose="02020603050405020304" pitchFamily="18" charset="0"/>
              </a:rPr>
              <a:t>j</a:t>
            </a:r>
            <a:r>
              <a:rPr lang="en-US">
                <a:effectLst/>
                <a:latin typeface="Times New Roman" panose="02020603050405020304" pitchFamily="18" charset="0"/>
              </a:rPr>
              <a:t> and </a:t>
            </a:r>
            <a:r>
              <a:rPr lang="en-US" i="1">
                <a:effectLst/>
                <a:latin typeface="Times New Roman" panose="02020603050405020304" pitchFamily="18" charset="0"/>
              </a:rPr>
              <a:t>α</a:t>
            </a:r>
          </a:p>
          <a:p>
            <a:pPr>
              <a:spcBef>
                <a:spcPts val="800"/>
              </a:spcBef>
            </a:pPr>
            <a:r>
              <a:rPr lang="en-US">
                <a:latin typeface="Times New Roman" panose="02020603050405020304" pitchFamily="18" charset="0"/>
              </a:rPr>
              <a:t>Stop when each </a:t>
            </a:r>
            <a:r>
              <a:rPr lang="en-US" b="1" i="1"/>
              <a:t>θ</a:t>
            </a:r>
            <a:r>
              <a:rPr lang="en-US">
                <a:latin typeface="Times New Roman" panose="02020603050405020304" pitchFamily="18" charset="0"/>
              </a:rPr>
              <a:t> stops changing very much</a:t>
            </a:r>
          </a:p>
          <a:p>
            <a:pPr>
              <a:spcBef>
                <a:spcPts val="800"/>
              </a:spcBef>
            </a:pPr>
            <a:r>
              <a:rPr lang="en-US">
                <a:latin typeface="Times New Roman" panose="02020603050405020304" pitchFamily="18" charset="0"/>
              </a:rPr>
              <a:t>Two ways to call </a:t>
            </a:r>
            <a:r>
              <a:rPr lang="en-US">
                <a:latin typeface="Calibri" panose="020F0502020204030204" pitchFamily="34" charset="0"/>
              </a:rPr>
              <a:t>GradientDescent</a:t>
            </a:r>
            <a:r>
              <a:rPr lang="en-US">
                <a:latin typeface="Times New Roman" panose="02020603050405020304" pitchFamily="18" charset="0"/>
              </a:rPr>
              <a:t>:</a:t>
            </a:r>
          </a:p>
          <a:p>
            <a:pPr lvl="1">
              <a:spcBef>
                <a:spcPts val="800"/>
              </a:spcBef>
            </a:pPr>
            <a:r>
              <a:rPr lang="en-US" i="1">
                <a:latin typeface="Times New Roman" panose="02020603050405020304" pitchFamily="18" charset="0"/>
              </a:rPr>
              <a:t>Batch</a:t>
            </a:r>
            <a:r>
              <a:rPr lang="en-US">
                <a:latin typeface="Times New Roman" panose="02020603050405020304" pitchFamily="18" charset="0"/>
              </a:rPr>
              <a:t>: argument is all of </a:t>
            </a:r>
            <a:r>
              <a:rPr lang="en-US">
                <a:latin typeface="Lucida Calligraphy" panose="03010101010101010101" pitchFamily="66" charset="77"/>
              </a:rPr>
              <a:t>D</a:t>
            </a:r>
          </a:p>
          <a:p>
            <a:pPr lvl="1">
              <a:spcBef>
                <a:spcPts val="800"/>
              </a:spcBef>
            </a:pPr>
            <a:r>
              <a:rPr lang="en-US" i="1">
                <a:latin typeface="Times New Roman" panose="02020603050405020304" pitchFamily="18" charset="0"/>
              </a:rPr>
              <a:t>Stochastic</a:t>
            </a:r>
            <a:r>
              <a:rPr lang="en-US">
                <a:latin typeface="Times New Roman" panose="02020603050405020304" pitchFamily="18" charset="0"/>
              </a:rPr>
              <a:t>: argument is random subset of </a:t>
            </a:r>
            <a:r>
              <a:rPr lang="en-US">
                <a:latin typeface="Lucida Calligraphy" panose="03010101010101010101" pitchFamily="66" charset="77"/>
              </a:rPr>
              <a:t>D</a:t>
            </a:r>
            <a:endParaRPr lang="en-US"/>
          </a:p>
          <a:p>
            <a:pPr>
              <a:spcBef>
                <a:spcPts val="800"/>
              </a:spcBef>
            </a:pPr>
            <a:r>
              <a:rPr lang="en-US"/>
              <a:t>Can generalize </a:t>
            </a:r>
            <a:r>
              <a:rPr lang="en-US">
                <a:latin typeface="Times New Roman" panose="02020603050405020304" pitchFamily="18" charset="0"/>
              </a:rPr>
              <a:t>to nonlinear </a:t>
            </a:r>
            <a:r>
              <a:rPr lang="en-US" i="1">
                <a:latin typeface="Times New Roman" panose="02020603050405020304" pitchFamily="18" charset="0"/>
              </a:rPr>
              <a:t>f</a:t>
            </a:r>
            <a:r>
              <a:rPr lang="en-US" b="1" i="1" baseline="-25000">
                <a:latin typeface="Times New Roman" panose="02020603050405020304" pitchFamily="18" charset="0"/>
              </a:rPr>
              <a:t>θ</a:t>
            </a:r>
          </a:p>
          <a:p>
            <a:pPr lvl="1">
              <a:spcBef>
                <a:spcPts val="800"/>
              </a:spcBef>
            </a:pPr>
            <a:r>
              <a:rPr lang="en-US">
                <a:latin typeface="Times New Roman" panose="02020603050405020304" pitchFamily="18" charset="0"/>
              </a:rPr>
              <a:t>update rule </a:t>
            </a:r>
            <a:r>
              <a:rPr lang="en-US" b="1" i="1">
                <a:latin typeface="Times New Roman" panose="02020603050405020304" pitchFamily="18" charset="0"/>
              </a:rPr>
              <a:t>θ</a:t>
            </a:r>
            <a:r>
              <a:rPr lang="en-US" i="1">
                <a:latin typeface="Times New Roman" panose="02020603050405020304" pitchFamily="18" charset="0"/>
              </a:rPr>
              <a:t> ← </a:t>
            </a:r>
            <a:r>
              <a:rPr lang="en-US" b="1" i="1">
                <a:latin typeface="Times New Roman" panose="02020603050405020304" pitchFamily="18" charset="0"/>
              </a:rPr>
              <a:t>θ</a:t>
            </a:r>
            <a:r>
              <a:rPr lang="en-US" i="1">
                <a:latin typeface="Times New Roman" panose="02020603050405020304" pitchFamily="18" charset="0"/>
              </a:rPr>
              <a:t> – α</a:t>
            </a:r>
            <a:r>
              <a:rPr lang="en-US" baseline="-25000">
                <a:latin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</a:rPr>
              <a:t>∇</a:t>
            </a:r>
            <a:r>
              <a:rPr lang="en-US" i="1">
                <a:latin typeface="Times New Roman" panose="02020603050405020304" pitchFamily="18" charset="0"/>
              </a:rPr>
              <a:t>Loss</a:t>
            </a:r>
            <a:r>
              <a:rPr lang="en-US">
                <a:latin typeface="Times New Roman" panose="02020603050405020304" pitchFamily="18" charset="0"/>
              </a:rPr>
              <a:t>(</a:t>
            </a:r>
            <a:r>
              <a:rPr lang="en-US" i="1">
                <a:latin typeface="Times New Roman" panose="02020603050405020304" pitchFamily="18" charset="0"/>
              </a:rPr>
              <a:t>f</a:t>
            </a:r>
            <a:r>
              <a:rPr lang="en-US" b="1" i="1" baseline="-25000">
                <a:latin typeface="Times New Roman" panose="02020603050405020304" pitchFamily="18" charset="0"/>
              </a:rPr>
              <a:t>θ</a:t>
            </a:r>
            <a:r>
              <a:rPr lang="en-US">
                <a:latin typeface="Times New Roman" panose="02020603050405020304" pitchFamily="18" charset="0"/>
              </a:rPr>
              <a:t>)</a:t>
            </a:r>
            <a:endParaRPr lang="en-US" b="1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3C0FE4-4EE5-067F-7A6E-275A6542C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246" y="1184668"/>
            <a:ext cx="5185508" cy="14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90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D804-D859-98FB-570A-CA08F0EA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Parametric Q-Learning (Motivation)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58E2C2AD-D348-770F-DF92-7856FF3A5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465260"/>
          </a:xfrm>
        </p:spPr>
        <p:txBody>
          <a:bodyPr/>
          <a:lstStyle/>
          <a:p>
            <a:r>
              <a:rPr lang="en-US"/>
              <a:t>From before: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215CD-6A32-9768-323B-AFCCBFF1F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9414" y="1453662"/>
            <a:ext cx="4932993" cy="5023283"/>
          </a:xfrm>
        </p:spPr>
        <p:txBody>
          <a:bodyPr/>
          <a:lstStyle/>
          <a:p>
            <a:r>
              <a:rPr lang="en-US"/>
              <a:t>Problems with </a:t>
            </a:r>
            <a:r>
              <a:rPr lang="en-US">
                <a:latin typeface="Calibri" panose="020F0502020204030204" pitchFamily="34" charset="0"/>
              </a:rPr>
              <a:t>Q-learning</a:t>
            </a:r>
            <a:r>
              <a:rPr lang="en-US"/>
              <a:t>:</a:t>
            </a:r>
          </a:p>
          <a:p>
            <a:pPr lvl="1"/>
            <a:r>
              <a:rPr lang="en-US"/>
              <a:t>Need a large table to store </a:t>
            </a:r>
            <a:r>
              <a:rPr lang="en-US" i="1"/>
              <a:t>Q</a:t>
            </a:r>
            <a:r>
              <a:rPr lang="en-US"/>
              <a:t>(</a:t>
            </a:r>
            <a:r>
              <a:rPr lang="en-US" i="1"/>
              <a:t>s,a</a:t>
            </a:r>
            <a:r>
              <a:rPr lang="en-US"/>
              <a:t>)</a:t>
            </a:r>
          </a:p>
          <a:p>
            <a:pPr lvl="1"/>
            <a:r>
              <a:rPr lang="en-US"/>
              <a:t>Doesn’t generalize to new situations</a:t>
            </a:r>
            <a:br>
              <a:rPr lang="en-US"/>
            </a:br>
            <a:endParaRPr lang="en-US"/>
          </a:p>
          <a:p>
            <a:r>
              <a:rPr lang="en-US"/>
              <a:t>Idea: develop a parameterized formula </a:t>
            </a:r>
            <a:br>
              <a:rPr lang="en-US"/>
            </a:br>
            <a:r>
              <a:rPr lang="en-US" i="1"/>
              <a:t>Q</a:t>
            </a:r>
            <a:r>
              <a:rPr lang="en-US" b="1" i="1" baseline="-25000"/>
              <a:t>θ</a:t>
            </a:r>
            <a:r>
              <a:rPr lang="en-US"/>
              <a:t>(</a:t>
            </a:r>
            <a:r>
              <a:rPr lang="en-US" i="1"/>
              <a:t>s,a</a:t>
            </a:r>
            <a:r>
              <a:rPr lang="en-US"/>
              <a:t>) ≈  </a:t>
            </a:r>
            <a:r>
              <a:rPr lang="en-US" i="1"/>
              <a:t>Q</a:t>
            </a:r>
            <a:r>
              <a:rPr lang="en-US"/>
              <a:t>(</a:t>
            </a:r>
            <a:r>
              <a:rPr lang="en-US" i="1"/>
              <a:t>s,a</a:t>
            </a:r>
            <a:r>
              <a:rPr lang="en-US"/>
              <a:t>)</a:t>
            </a:r>
          </a:p>
          <a:p>
            <a:pPr lvl="1"/>
            <a:r>
              <a:rPr lang="en-US"/>
              <a:t>Adjust </a:t>
            </a:r>
            <a:r>
              <a:rPr lang="en-US" b="1" i="1"/>
              <a:t>θ</a:t>
            </a:r>
            <a:r>
              <a:rPr lang="en-US"/>
              <a:t> to make </a:t>
            </a:r>
            <a:r>
              <a:rPr lang="en-US" i="1"/>
              <a:t>Q</a:t>
            </a:r>
            <a:r>
              <a:rPr lang="en-US" b="1" i="1" baseline="-25000"/>
              <a:t>θ</a:t>
            </a:r>
            <a:r>
              <a:rPr lang="en-US"/>
              <a:t>(</a:t>
            </a:r>
            <a:r>
              <a:rPr lang="en-US" i="1"/>
              <a:t>s,a</a:t>
            </a:r>
            <a:r>
              <a:rPr lang="en-US"/>
              <a:t>) fit observed rewards</a:t>
            </a:r>
          </a:p>
          <a:p>
            <a:pPr lvl="1"/>
            <a:r>
              <a:rPr lang="en-US"/>
              <a:t>Use gradient descent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CE8B3-9F7E-2741-3BFA-C758443BC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42" t="-2115" r="-942" b="-2115"/>
          <a:stretch/>
        </p:blipFill>
        <p:spPr>
          <a:xfrm>
            <a:off x="854642" y="1617785"/>
            <a:ext cx="5139758" cy="29490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414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CF290B-F07D-18B4-5F17-C95712106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56" t="-1428" r="-856" b="-1428"/>
          <a:stretch/>
        </p:blipFill>
        <p:spPr>
          <a:xfrm>
            <a:off x="6630416" y="3350077"/>
            <a:ext cx="5358384" cy="33649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6ED804-D859-98FB-570A-CA08F0EA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7358185" cy="812800"/>
          </a:xfrm>
        </p:spPr>
        <p:txBody>
          <a:bodyPr/>
          <a:lstStyle/>
          <a:p>
            <a:r>
              <a:rPr lang="en-US"/>
              <a:t>Parametric Q-Learning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2C85A-C8E4-6C16-1B5E-56849D893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862" y="1496626"/>
            <a:ext cx="5486400" cy="496297"/>
          </a:xfrm>
        </p:spPr>
        <p:txBody>
          <a:bodyPr/>
          <a:lstStyle/>
          <a:p>
            <a:r>
              <a:rPr lang="en-US"/>
              <a:t>Use gradient descent to learn </a:t>
            </a:r>
            <a:r>
              <a:rPr lang="en-US" i="1"/>
              <a:t>Q</a:t>
            </a:r>
            <a:r>
              <a:rPr lang="en-US" b="1" i="1" baseline="-25000"/>
              <a:t>θ</a:t>
            </a:r>
            <a:endParaRPr lang="en-US" baseline="-250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A10AB3F-9C2A-1EF7-6EC1-3DF66A068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62" y="2246285"/>
            <a:ext cx="5308600" cy="31369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987BB9-8CE8-F84A-C269-F6222CC79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42" t="-2115" r="-942" b="-2115"/>
          <a:stretch/>
        </p:blipFill>
        <p:spPr>
          <a:xfrm>
            <a:off x="6630416" y="270253"/>
            <a:ext cx="5139758" cy="29490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6FF8201-B823-CD47-8970-DDA59CFAB103}"/>
              </a:ext>
            </a:extLst>
          </p:cNvPr>
          <p:cNvCxnSpPr>
            <a:cxnSpLocks/>
          </p:cNvCxnSpPr>
          <p:nvPr/>
        </p:nvCxnSpPr>
        <p:spPr bwMode="auto">
          <a:xfrm flipV="1">
            <a:off x="1723293" y="4835113"/>
            <a:ext cx="0" cy="9326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Content Placeholder 19">
            <a:extLst>
              <a:ext uri="{FF2B5EF4-FFF2-40B4-BE49-F238E27FC236}">
                <a16:creationId xmlns:a16="http://schemas.microsoft.com/office/drawing/2014/main" id="{766E0A91-6923-5AAF-0B56-83129017911E}"/>
              </a:ext>
            </a:extLst>
          </p:cNvPr>
          <p:cNvSpPr txBox="1">
            <a:spLocks/>
          </p:cNvSpPr>
          <p:nvPr/>
        </p:nvSpPr>
        <p:spPr bwMode="auto">
          <a:xfrm>
            <a:off x="589594" y="5636547"/>
            <a:ext cx="3774830" cy="811145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b="1" kern="0" dirty="0"/>
              <a:t>Poll</a:t>
            </a:r>
            <a:r>
              <a:rPr lang="en-US" kern="0" dirty="0"/>
              <a:t>. Should this be –2α instead?</a:t>
            </a:r>
          </a:p>
          <a:p>
            <a:pPr marL="0" indent="0">
              <a:buFont typeface="System Font Regular"/>
              <a:buNone/>
            </a:pPr>
            <a:r>
              <a:rPr lang="en-US" kern="0" dirty="0"/>
              <a:t>A. Yes     B. No     C. don’t know</a:t>
            </a:r>
          </a:p>
        </p:txBody>
      </p:sp>
    </p:spTree>
    <p:extLst>
      <p:ext uri="{BB962C8B-B14F-4D97-AF65-F5344CB8AC3E}">
        <p14:creationId xmlns:p14="http://schemas.microsoft.com/office/powerpoint/2010/main" val="98799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1C4DF-D0B1-6606-056E-C2B2C17E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McCulloch-Pitts “unit”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98DE3-D0E4-5659-0542-8BCB945612E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66186" y="3722906"/>
                <a:ext cx="5699972" cy="2834063"/>
              </a:xfrm>
            </p:spPr>
            <p:txBody>
              <a:bodyPr/>
              <a:lstStyle/>
              <a:p>
                <a:r>
                  <a:rPr lang="en-US"/>
                  <a:t>Simple mathematical model </a:t>
                </a:r>
              </a:p>
              <a:p>
                <a:pPr lvl="1"/>
                <a:r>
                  <a:rPr lang="en-US"/>
                  <a:t>Inspired by neurons, but much simpler</a:t>
                </a:r>
              </a:p>
              <a:p>
                <a:r>
                  <a:rPr lang="en-US"/>
                  <a:t>Output of unit </a:t>
                </a:r>
                <a:r>
                  <a:rPr lang="en-US" i="1"/>
                  <a:t>j</a:t>
                </a:r>
                <a:r>
                  <a:rPr lang="en-US"/>
                  <a:t> depends on weighted sum of inputs</a:t>
                </a:r>
              </a:p>
              <a:p>
                <a:pPr lvl="1"/>
                <a:r>
                  <a:rPr lang="en-US" b="1"/>
                  <a:t>w</a:t>
                </a:r>
                <a:r>
                  <a:rPr lang="en-US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i="1" kern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kern="0" baseline="-25000"/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b="0" i="1" kern="0" baseline="-2500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b="0" i="1" kern="0" baseline="-25000"/>
                                <m:t>j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i="1" kern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b="0" i="1" kern="0" baseline="-250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b="0" i="1" kern="0" baseline="-2500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b="0" i="1" kern="0" baseline="-25000"/>
                                <m:t>j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,	</a:t>
                </a:r>
                <a:r>
                  <a:rPr lang="en-US" b="1"/>
                  <a:t>x</a:t>
                </a:r>
                <a:r>
                  <a:rPr lang="en-US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1" kern="0"/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kern="0" baseline="-25000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1" kern="0"/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i="1" kern="0" baseline="-25000"/>
                                <m:t>n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i="1" kern="0"/>
                  <a:t> </a:t>
                </a:r>
                <a:br>
                  <a:rPr lang="en-US" i="1" kern="0" baseline="-25000"/>
                </a:br>
                <a:endParaRPr lang="en-US" i="1" kern="0" baseline="-25000"/>
              </a:p>
              <a:p>
                <a:pPr lvl="1"/>
                <a:r>
                  <a:rPr lang="en-US" i="1" kern="0"/>
                  <a:t>in</a:t>
                </a:r>
                <a:r>
                  <a:rPr lang="en-US" i="1" kern="0" baseline="-25000"/>
                  <a:t>j</a:t>
                </a:r>
                <a:r>
                  <a:rPr lang="en-US" kern="0"/>
                  <a:t> = ∑</a:t>
                </a:r>
                <a:r>
                  <a:rPr lang="en-US" i="1" baseline="-25000"/>
                  <a:t> i</a:t>
                </a:r>
                <a:r>
                  <a:rPr lang="en-US" kern="0"/>
                  <a:t> </a:t>
                </a:r>
                <a:r>
                  <a:rPr lang="en-US" i="1" kern="0"/>
                  <a:t>w</a:t>
                </a:r>
                <a:r>
                  <a:rPr lang="en-US" i="1" kern="0" baseline="-25000"/>
                  <a:t>i,j</a:t>
                </a:r>
                <a:r>
                  <a:rPr lang="en-US" i="1" kern="0"/>
                  <a:t> a</a:t>
                </a:r>
                <a:r>
                  <a:rPr lang="en-US" i="1" kern="0" baseline="-25000"/>
                  <a:t>i</a:t>
                </a:r>
                <a:r>
                  <a:rPr lang="en-US" i="1" kern="0"/>
                  <a:t> =</a:t>
                </a:r>
                <a:r>
                  <a:rPr lang="en-US" kern="0"/>
                  <a:t> </a:t>
                </a:r>
                <a:r>
                  <a:rPr lang="en-US" b="1" kern="0"/>
                  <a:t>w</a:t>
                </a:r>
                <a:r>
                  <a:rPr lang="en-US" kern="0" baseline="30000"/>
                  <a:t>⊤</a:t>
                </a:r>
                <a:r>
                  <a:rPr lang="en-US" b="1" kern="0"/>
                  <a:t>x </a:t>
                </a:r>
                <a:br>
                  <a:rPr lang="en-US" b="1" kern="0" baseline="-25000"/>
                </a:br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98DE3-D0E4-5659-0542-8BCB945612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66186" y="3722906"/>
                <a:ext cx="5699972" cy="2834063"/>
              </a:xfrm>
              <a:blipFill>
                <a:blip r:embed="rId3"/>
                <a:stretch>
                  <a:fillRect l="-1111" t="-1339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905A77-076A-8246-A557-78E6DA8D3B29}"/>
              </a:ext>
            </a:extLst>
          </p:cNvPr>
          <p:cNvSpPr txBox="1">
            <a:spLocks/>
          </p:cNvSpPr>
          <p:nvPr/>
        </p:nvSpPr>
        <p:spPr bwMode="auto">
          <a:xfrm>
            <a:off x="7477246" y="1111170"/>
            <a:ext cx="4267714" cy="1820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/>
              <a:t>Output: </a:t>
            </a:r>
            <a:r>
              <a:rPr lang="en-US" i="1" kern="0"/>
              <a:t>a</a:t>
            </a:r>
            <a:r>
              <a:rPr lang="en-US" i="1" kern="0" baseline="-25000"/>
              <a:t>j</a:t>
            </a:r>
            <a:r>
              <a:rPr lang="en-US" kern="0"/>
              <a:t> = </a:t>
            </a:r>
            <a:r>
              <a:rPr lang="en-US" i="1" kern="0"/>
              <a:t>g</a:t>
            </a:r>
            <a:r>
              <a:rPr lang="en-US" kern="0"/>
              <a:t>(</a:t>
            </a:r>
            <a:r>
              <a:rPr lang="en-US" i="1" kern="0"/>
              <a:t>in</a:t>
            </a:r>
            <a:r>
              <a:rPr lang="en-US" i="1" kern="0" baseline="-25000"/>
              <a:t>j</a:t>
            </a:r>
            <a:r>
              <a:rPr lang="en-US" kern="0"/>
              <a:t>)</a:t>
            </a:r>
            <a:br>
              <a:rPr lang="en-US" kern="0" baseline="-25000"/>
            </a:br>
            <a:endParaRPr lang="en-US" kern="0" baseline="-25000"/>
          </a:p>
          <a:p>
            <a:r>
              <a:rPr lang="en-US" i="1" kern="0"/>
              <a:t>g</a:t>
            </a:r>
            <a:r>
              <a:rPr lang="en-US" kern="0"/>
              <a:t>: </a:t>
            </a:r>
            <a:r>
              <a:rPr lang="en-US" i="1" kern="0"/>
              <a:t>activation function</a:t>
            </a:r>
          </a:p>
          <a:p>
            <a:pPr lvl="1"/>
            <a:r>
              <a:rPr lang="en-US" kern="0"/>
              <a:t>nondecreasing</a:t>
            </a:r>
          </a:p>
          <a:p>
            <a:pPr lvl="1"/>
            <a:r>
              <a:rPr lang="en-US" kern="0"/>
              <a:t>usually positive, often nonlinear</a:t>
            </a:r>
          </a:p>
          <a:p>
            <a:pPr marL="635000" lvl="1" indent="-285750"/>
            <a:r>
              <a:rPr lang="en-US" kern="0"/>
              <a:t>e.g., </a:t>
            </a:r>
            <a:r>
              <a:rPr lang="en-US" sz="1800" kern="0"/>
              <a:t>logistic (sigmoid):</a:t>
            </a:r>
          </a:p>
          <a:p>
            <a:pPr marL="690562" lvl="2" indent="0">
              <a:buNone/>
            </a:pPr>
            <a:r>
              <a:rPr lang="en-US" sz="1800" i="1" kern="0"/>
              <a:t>g</a:t>
            </a:r>
            <a:r>
              <a:rPr lang="en-US" sz="1800" kern="0"/>
              <a:t>(</a:t>
            </a:r>
            <a:r>
              <a:rPr lang="en-US" sz="1800" i="1" kern="0"/>
              <a:t>z</a:t>
            </a:r>
            <a:r>
              <a:rPr lang="en-US" sz="1800" kern="0"/>
              <a:t>) = 1/(1+</a:t>
            </a:r>
            <a:r>
              <a:rPr lang="en-US" sz="1800" i="1" kern="0"/>
              <a:t>e</a:t>
            </a:r>
            <a:r>
              <a:rPr lang="en-US" sz="1800" kern="0" baseline="30000"/>
              <a:t>–</a:t>
            </a:r>
            <a:r>
              <a:rPr lang="en-US" sz="1800" i="1" kern="0" baseline="30000"/>
              <a:t>z</a:t>
            </a:r>
            <a:r>
              <a:rPr lang="en-US" sz="1800" kern="0"/>
              <a:t>)</a:t>
            </a:r>
          </a:p>
          <a:p>
            <a:endParaRPr lang="en-US" kern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DE6EE-D4F1-B4EC-88D6-2D2DFB05C6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89554" y="3990647"/>
            <a:ext cx="3981378" cy="25203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02D3D2-F30B-0CE3-DF02-7777174FC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40" y="1019795"/>
            <a:ext cx="6301075" cy="249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3AC93-240E-846E-92B9-E9902B61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C1801-8973-0FCE-CE79-D6CEB7346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66967"/>
            <a:ext cx="10972800" cy="2268758"/>
          </a:xfrm>
        </p:spPr>
        <p:txBody>
          <a:bodyPr/>
          <a:lstStyle/>
          <a:p>
            <a:r>
              <a:rPr lang="en-US"/>
              <a:t>With 2 layers and enough units in those layers, can approximate all continuous functions</a:t>
            </a:r>
          </a:p>
          <a:p>
            <a:pPr lvl="1"/>
            <a:r>
              <a:rPr lang="en-US"/>
              <a:t>with exponentially many units, can get any desired accuracy</a:t>
            </a:r>
          </a:p>
          <a:p>
            <a:r>
              <a:rPr lang="en-US"/>
              <a:t>With 3 layers, all functions</a:t>
            </a:r>
          </a:p>
          <a:p>
            <a:r>
              <a:rPr lang="en-US"/>
              <a:t>Combine two opposite-facing threshold functions to make a ridge </a:t>
            </a:r>
          </a:p>
          <a:p>
            <a:r>
              <a:rPr lang="en-US"/>
              <a:t>Combine two perpendicular ridges to make a bump</a:t>
            </a:r>
          </a:p>
          <a:p>
            <a:r>
              <a:rPr lang="en-US"/>
              <a:t>Add bumps of various sizes and locations to fit any surface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A3C80-EB89-BA0D-4A6D-CEE9F9FB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48" y="800784"/>
            <a:ext cx="4978400" cy="347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C858CE-0082-B996-806A-970A823F8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24" y="800784"/>
            <a:ext cx="49784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34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F2D728-C43F-5217-C691-039BEBDCD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182" y="1013255"/>
            <a:ext cx="7095636" cy="3402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69D80B-1741-231C-7A7F-B75BE7A2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Multilayer Feed-Forward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764A53-040A-1D8E-5328-862CEBCCAA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06084" y="4577078"/>
                <a:ext cx="9649428" cy="1922922"/>
              </a:xfrm>
            </p:spPr>
            <p:txBody>
              <a:bodyPr/>
              <a:lstStyle/>
              <a:p>
                <a:r>
                  <a:rPr lang="en-US"/>
                  <a:t>Acyclic network of units</a:t>
                </a:r>
              </a:p>
              <a:p>
                <a:pPr lvl="1"/>
                <a:r>
                  <a:rPr lang="en-US"/>
                  <a:t>usually organized into layers</a:t>
                </a:r>
              </a:p>
              <a:p>
                <a:pPr lvl="1"/>
                <a:r>
                  <a:rPr lang="en-US"/>
                  <a:t>connections go from left to right</a:t>
                </a:r>
              </a:p>
              <a:p>
                <a:pPr lvl="1"/>
                <a:r>
                  <a:rPr lang="en-US"/>
                  <a:t>how many layers, and units in each layer, typically chosen by hand</a:t>
                </a:r>
              </a:p>
              <a:p>
                <a:r>
                  <a:rPr lang="en-US" kern="0"/>
                  <a:t>Input </a:t>
                </a:r>
                <a:r>
                  <a:rPr lang="en-US" b="1" kern="0"/>
                  <a:t>x</a:t>
                </a:r>
                <a:r>
                  <a:rPr lang="en-US" kern="0"/>
                  <a:t> = [</a:t>
                </a:r>
                <a:r>
                  <a:rPr lang="en-US" i="1" kern="0"/>
                  <a:t>x</a:t>
                </a:r>
                <a:r>
                  <a:rPr lang="en-US" kern="0" baseline="-25000"/>
                  <a:t>1</a:t>
                </a:r>
                <a:r>
                  <a:rPr lang="en-US" kern="0"/>
                  <a:t>, …, </a:t>
                </a:r>
                <a:r>
                  <a:rPr lang="en-US" i="1" kern="0"/>
                  <a:t>x</a:t>
                </a:r>
                <a:r>
                  <a:rPr lang="en-US" i="1" kern="0" baseline="-25000"/>
                  <a:t>n</a:t>
                </a:r>
                <a:r>
                  <a:rPr lang="en-US" kern="0"/>
                  <a:t>]                     Output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ker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</m:oMath>
                </a14:m>
                <a:r>
                  <a:rPr lang="en-US" kern="0"/>
                  <a:t> = 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kern="0" baseline="-25000"/>
                  <a:t>1</a:t>
                </a:r>
                <a:r>
                  <a:rPr lang="en-US" kern="0"/>
                  <a:t>, …,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i="1" kern="0" baseline="-25000"/>
                  <a:t>k</a:t>
                </a:r>
                <a:r>
                  <a:rPr lang="en-US" kern="0"/>
                  <a:t>]</a:t>
                </a:r>
                <a:endParaRPr lang="en-US" i="1" kern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764A53-040A-1D8E-5328-862CEBCCAA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6084" y="4577078"/>
                <a:ext cx="9649428" cy="1922922"/>
              </a:xfrm>
              <a:blipFill>
                <a:blip r:embed="rId3"/>
                <a:stretch>
                  <a:fillRect l="-658" t="-1974" b="-5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0E1E7E-3B61-7EDC-0D4A-7ACEFE17548D}"/>
                  </a:ext>
                </a:extLst>
              </p:cNvPr>
              <p:cNvSpPr txBox="1"/>
              <p:nvPr/>
            </p:nvSpPr>
            <p:spPr>
              <a:xfrm>
                <a:off x="2616762" y="4207746"/>
                <a:ext cx="70956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kern="0">
                    <a:latin typeface="Times New Roman" panose="02020603050405020304" pitchFamily="18" charset="0"/>
                  </a:rPr>
                  <a:t>x        w, a                     w, a                     w, a                  w, a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ker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</m:oMath>
                </a14:m>
                <a:endParaRPr lang="en-US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0E1E7E-3B61-7EDC-0D4A-7ACEFE175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62" y="4207746"/>
                <a:ext cx="7095636" cy="369332"/>
              </a:xfrm>
              <a:prstGeom prst="rect">
                <a:avLst/>
              </a:prstGeom>
              <a:blipFill>
                <a:blip r:embed="rId4"/>
                <a:stretch>
                  <a:fillRect l="-53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326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3DA416F-B962-5EA5-184F-8A9807DE4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01" y="4726242"/>
            <a:ext cx="6400800" cy="1752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BE0E64-3F70-998B-AB2F-75FF5DDE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5707091-6272-C902-808A-61864CAE5DB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188598" y="1030148"/>
                <a:ext cx="5800202" cy="4768768"/>
              </a:xfrm>
            </p:spPr>
            <p:txBody>
              <a:bodyPr/>
              <a:lstStyle/>
              <a:p>
                <a:r>
                  <a:rPr lang="en-US"/>
                  <a:t>Let </a:t>
                </a:r>
                <a:r>
                  <a:rPr lang="en-US" b="1"/>
                  <a:t>W</a:t>
                </a:r>
                <a:r>
                  <a:rPr lang="en-US" baseline="30000"/>
                  <a:t>(</a:t>
                </a:r>
                <a:r>
                  <a:rPr lang="en-US" i="1" baseline="30000"/>
                  <a:t>i</a:t>
                </a:r>
                <a:r>
                  <a:rPr lang="en-US" baseline="30000"/>
                  <a:t>)</a:t>
                </a:r>
                <a:r>
                  <a:rPr lang="en-US"/>
                  <a:t> = matrix of weights in </a:t>
                </a:r>
                <a:r>
                  <a:rPr lang="en-US" i="1"/>
                  <a:t>i</a:t>
                </a:r>
                <a:r>
                  <a:rPr lang="en-US"/>
                  <a:t>’th layer</a:t>
                </a:r>
              </a:p>
              <a:p>
                <a:pPr lvl="2"/>
                <a:r>
                  <a:rPr lang="en-US" b="1"/>
                  <a:t>W</a:t>
                </a:r>
                <a:r>
                  <a:rPr lang="en-US" baseline="30000"/>
                  <a:t>(1)</a:t>
                </a:r>
                <a:r>
                  <a:rPr lang="en-US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i="1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baseline="-25000"/>
                                <m:t>1,3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i="1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baseline="-25000"/>
                                <m:t>1,</m:t>
                              </m:r>
                              <m:r>
                                <m:rPr>
                                  <m:nor/>
                                </m:rPr>
                                <a:rPr lang="en-US" b="0" i="0" baseline="-25000"/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i="1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b="0" i="0" baseline="-25000"/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baseline="-25000"/>
                                <m:t>,3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i="1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b="0" i="0" baseline="-25000"/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baseline="-2500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b="0" i="0" baseline="-25000"/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/>
              </a:p>
              <a:p>
                <a:pPr lvl="2"/>
                <a:r>
                  <a:rPr lang="en-US" b="1"/>
                  <a:t>W</a:t>
                </a:r>
                <a:r>
                  <a:rPr lang="en-US" baseline="30000"/>
                  <a:t>(2)</a:t>
                </a:r>
                <a:r>
                  <a:rPr lang="en-US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i="1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baseline="-25000"/>
                                <m:t>3,5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i="1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baseline="-25000"/>
                                <m:t>4,5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/>
              </a:p>
              <a:p>
                <a:r>
                  <a:rPr lang="en-US"/>
                  <a:t>Let </a:t>
                </a:r>
                <a:r>
                  <a:rPr lang="en-US" b="1"/>
                  <a:t>g</a:t>
                </a:r>
                <a:r>
                  <a:rPr lang="en-US" baseline="30000"/>
                  <a:t>(</a:t>
                </a:r>
                <a:r>
                  <a:rPr lang="en-US" i="1" baseline="30000"/>
                  <a:t>i</a:t>
                </a:r>
                <a:r>
                  <a:rPr lang="en-US" baseline="30000"/>
                  <a:t>)</a:t>
                </a:r>
                <a:r>
                  <a:rPr lang="en-US"/>
                  <a:t> = column vector of activation functions</a:t>
                </a:r>
              </a:p>
              <a:p>
                <a:pPr lvl="2"/>
                <a:r>
                  <a:rPr lang="en-US" b="1"/>
                  <a:t>g</a:t>
                </a:r>
                <a:r>
                  <a:rPr lang="en-US" baseline="30000"/>
                  <a:t>(1)</a:t>
                </a:r>
                <a:r>
                  <a:rPr lang="en-US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1"/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en-US" baseline="-25000"/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1"/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en-US" baseline="-25000"/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/>
              </a:p>
              <a:p>
                <a:pPr lvl="2"/>
                <a:r>
                  <a:rPr lang="en-US" b="1"/>
                  <a:t>g</a:t>
                </a:r>
                <a:r>
                  <a:rPr lang="en-US" baseline="30000"/>
                  <a:t>(2)</a:t>
                </a:r>
                <a:r>
                  <a:rPr lang="en-US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/>
                          <m:t>g</m:t>
                        </m:r>
                        <m:r>
                          <m:rPr>
                            <m:nor/>
                          </m:rPr>
                          <a:rPr lang="en-US" b="0" i="0" baseline="-25000"/>
                          <m:t>5</m:t>
                        </m:r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﻿﻿Then  </a:t>
                </a:r>
                <a:r>
                  <a:rPr lang="en-US" i="1"/>
                  <a:t>h</a:t>
                </a:r>
                <a:r>
                  <a:rPr lang="en-US" b="1" baseline="-25000"/>
                  <a:t>w</a:t>
                </a:r>
                <a:r>
                  <a:rPr lang="en-US"/>
                  <a:t>(</a:t>
                </a:r>
                <a:r>
                  <a:rPr lang="en-US" b="1"/>
                  <a:t>x</a:t>
                </a:r>
                <a:r>
                  <a:rPr lang="en-US"/>
                  <a:t>) = </a:t>
                </a:r>
                <a:r>
                  <a:rPr lang="en-US" b="1"/>
                  <a:t>g</a:t>
                </a:r>
                <a:r>
                  <a:rPr lang="en-US" baseline="30000"/>
                  <a:t>(2)</a:t>
                </a:r>
                <a:r>
                  <a:rPr lang="en-US" baseline="-25000"/>
                  <a:t> </a:t>
                </a:r>
                <a:r>
                  <a:rPr lang="en-US"/>
                  <a:t>(</a:t>
                </a:r>
                <a:r>
                  <a:rPr lang="en-US" b="1"/>
                  <a:t>W</a:t>
                </a:r>
                <a:r>
                  <a:rPr lang="en-US" baseline="30000"/>
                  <a:t>(2) </a:t>
                </a:r>
                <a:r>
                  <a:rPr lang="en-US" b="1"/>
                  <a:t>g</a:t>
                </a:r>
                <a:r>
                  <a:rPr lang="en-US" baseline="30000"/>
                  <a:t>(1) </a:t>
                </a:r>
                <a:r>
                  <a:rPr lang="en-US"/>
                  <a:t>(</a:t>
                </a:r>
                <a:r>
                  <a:rPr lang="en-US" b="1"/>
                  <a:t>W</a:t>
                </a:r>
                <a:r>
                  <a:rPr lang="en-US" baseline="30000"/>
                  <a:t>(1) </a:t>
                </a:r>
                <a:r>
                  <a:rPr lang="en-US" b="1"/>
                  <a:t>x</a:t>
                </a:r>
                <a:r>
                  <a:rPr lang="en-US"/>
                  <a:t>))</a:t>
                </a:r>
              </a:p>
              <a:p>
                <a:pPr lvl="1"/>
                <a:r>
                  <a:rPr lang="en-US"/>
                  <a:t>Parameterized family of functions</a:t>
                </a:r>
                <a:br>
                  <a:rPr lang="en-US" baseline="-25000"/>
                </a:br>
                <a:endParaRPr lang="en-US" baseline="-25000"/>
              </a:p>
              <a:p>
                <a:r>
                  <a:rPr lang="en-US"/>
                  <a:t>Adjusting weights changes the function</a:t>
                </a:r>
              </a:p>
              <a:p>
                <a:pPr lvl="1"/>
                <a:r>
                  <a:rPr lang="en-US"/>
                  <a:t>do learning this way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5707091-6272-C902-808A-61864CAE5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88598" y="1030148"/>
                <a:ext cx="5800202" cy="4768768"/>
              </a:xfrm>
              <a:blipFill>
                <a:blip r:embed="rId3"/>
                <a:stretch>
                  <a:fillRect l="-1092" t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24E4123-5DA3-1698-C7B7-BA6E39F3B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230" y="1030148"/>
            <a:ext cx="3126593" cy="310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96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6E513-BA92-F23D-76EC-42016461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Back-Propagation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AAF8B7-90F8-5F6E-1B0A-4D05F234B84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63945" y="3429001"/>
                <a:ext cx="4000652" cy="3139632"/>
              </a:xfrm>
            </p:spPr>
            <p:txBody>
              <a:bodyPr/>
              <a:lstStyle/>
              <a:p>
                <a:r>
                  <a:rPr lang="en-US"/>
                  <a:t>Adjust weights to reduce error on training set</a:t>
                </a:r>
              </a:p>
              <a:p>
                <a:r>
                  <a:rPr lang="en-US"/>
                  <a:t>Loss function</a:t>
                </a:r>
              </a:p>
              <a:p>
                <a:pPr lvl="1"/>
                <a:r>
                  <a:rPr lang="en-US" i="1"/>
                  <a:t>Loss</a:t>
                </a:r>
                <a:r>
                  <a:rPr lang="en-US"/>
                  <a:t>(</a:t>
                </a:r>
                <a:r>
                  <a:rPr lang="en-US" i="1"/>
                  <a:t>h</a:t>
                </a:r>
                <a:r>
                  <a:rPr lang="en-US" b="1" baseline="-25000"/>
                  <a:t>w</a:t>
                </a:r>
                <a:r>
                  <a:rPr lang="en-US"/>
                  <a:t>) = ||</a:t>
                </a:r>
                <a:r>
                  <a:rPr lang="en-US" i="1"/>
                  <a:t>y</a:t>
                </a:r>
                <a:r>
                  <a:rPr lang="en-US"/>
                  <a:t>−</a:t>
                </a:r>
                <a:r>
                  <a:rPr lang="en-US" b="1" ker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/>
                  <a:t>||</a:t>
                </a:r>
                <a:r>
                  <a:rPr lang="en-US" baseline="30000"/>
                  <a:t>2</a:t>
                </a:r>
                <a:r>
                  <a:rPr lang="en-US"/>
                  <a:t> =</a:t>
                </a:r>
              </a:p>
              <a:p>
                <a:r>
                  <a:rPr lang="en-US"/>
                  <a:t>Chain rule</a:t>
                </a:r>
              </a:p>
              <a:p>
                <a:pPr lvl="1"/>
                <a:r>
                  <a:rPr lang="en-US"/>
                  <a:t>∂</a:t>
                </a:r>
                <a:r>
                  <a:rPr lang="en-US" i="1"/>
                  <a:t>g</a:t>
                </a:r>
                <a:r>
                  <a:rPr lang="en-US"/>
                  <a:t>(</a:t>
                </a:r>
                <a:r>
                  <a:rPr lang="en-US" i="1"/>
                  <a:t>f</a:t>
                </a:r>
                <a:r>
                  <a:rPr lang="en-US"/>
                  <a:t>(</a:t>
                </a:r>
                <a:r>
                  <a:rPr lang="en-US" i="1"/>
                  <a:t>x</a:t>
                </a:r>
                <a:r>
                  <a:rPr lang="en-US"/>
                  <a:t>))</a:t>
                </a:r>
                <a:r>
                  <a:rPr lang="en-US" baseline="-25000"/>
                  <a:t> </a:t>
                </a:r>
                <a:r>
                  <a:rPr lang="en-US"/>
                  <a:t>/</a:t>
                </a:r>
                <a:r>
                  <a:rPr lang="en-US" baseline="-25000"/>
                  <a:t> </a:t>
                </a:r>
                <a:r>
                  <a:rPr lang="en-US"/>
                  <a:t>∂</a:t>
                </a:r>
                <a:r>
                  <a:rPr lang="en-US" i="1"/>
                  <a:t>x</a:t>
                </a:r>
                <a:r>
                  <a:rPr lang="en-US"/>
                  <a:t> = </a:t>
                </a:r>
                <a:r>
                  <a:rPr lang="en-US" i="1"/>
                  <a:t>g</a:t>
                </a:r>
                <a:r>
                  <a:rPr lang="en-US"/>
                  <a:t>′(</a:t>
                </a:r>
                <a:r>
                  <a:rPr lang="en-US" i="1"/>
                  <a:t>f</a:t>
                </a:r>
                <a:r>
                  <a:rPr lang="en-US"/>
                  <a:t> (</a:t>
                </a:r>
                <a:r>
                  <a:rPr lang="en-US" i="1"/>
                  <a:t>x</a:t>
                </a:r>
                <a:r>
                  <a:rPr lang="en-US"/>
                  <a:t>)) ∂</a:t>
                </a:r>
                <a:r>
                  <a:rPr lang="en-US" i="1"/>
                  <a:t>f</a:t>
                </a:r>
                <a:r>
                  <a:rPr lang="en-US"/>
                  <a:t>(</a:t>
                </a:r>
                <a:r>
                  <a:rPr lang="en-US" i="1"/>
                  <a:t>x</a:t>
                </a:r>
                <a:r>
                  <a:rPr lang="en-US"/>
                  <a:t>)</a:t>
                </a:r>
                <a:r>
                  <a:rPr lang="en-US" baseline="-25000"/>
                  <a:t> </a:t>
                </a:r>
                <a:r>
                  <a:rPr lang="en-US"/>
                  <a:t>/</a:t>
                </a:r>
                <a:r>
                  <a:rPr lang="en-US" baseline="-25000"/>
                  <a:t> </a:t>
                </a:r>
                <a:r>
                  <a:rPr lang="en-US"/>
                  <a:t>∂</a:t>
                </a:r>
                <a:r>
                  <a:rPr lang="en-US" i="1"/>
                  <a:t>x</a:t>
                </a: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AAF8B7-90F8-5F6E-1B0A-4D05F234B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63945" y="3429001"/>
                <a:ext cx="4000652" cy="3139632"/>
              </a:xfrm>
              <a:blipFill>
                <a:blip r:embed="rId2"/>
                <a:stretch>
                  <a:fillRect l="-1582" t="-1210" r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A98406B-20B7-EB35-FC0E-C9374EABE4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49520" y="34276"/>
            <a:ext cx="3627000" cy="3095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27C666-3DD7-6438-E21E-0D98E36FA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13" y="289368"/>
            <a:ext cx="2921893" cy="29052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3B4B00-A3A1-74E4-11D3-2F6A1167A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915" y="1585731"/>
            <a:ext cx="5202925" cy="49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A9BCC8-7AD2-FBB8-407A-6E012EC9B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31" y="1152525"/>
            <a:ext cx="7171901" cy="50349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CB7E0-B288-B828-9CC0-B1939C7A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Back-Propagation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85B1D-CAD2-D0D1-4C93-B181A4E03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797" y="1152525"/>
            <a:ext cx="4290349" cy="5283200"/>
          </a:xfrm>
        </p:spPr>
        <p:txBody>
          <a:bodyPr/>
          <a:lstStyle/>
          <a:p>
            <a:pPr marL="0" indent="0">
              <a:buNone/>
            </a:pPr>
            <a:r>
              <a:rPr lang="en-US" sz="1800"/>
              <a:t>Two ways:</a:t>
            </a:r>
          </a:p>
          <a:p>
            <a:r>
              <a:rPr lang="en-US" sz="1800"/>
              <a:t>Batch: </a:t>
            </a:r>
          </a:p>
          <a:p>
            <a:pPr lvl="1"/>
            <a:r>
              <a:rPr lang="en-US" sz="1800"/>
              <a:t>At each </a:t>
            </a:r>
            <a:r>
              <a:rPr lang="en-US" sz="1800" i="1"/>
              <a:t>epoch</a:t>
            </a:r>
            <a:r>
              <a:rPr lang="en-US" sz="1800"/>
              <a:t>, compute the updates for all examples, then apply </a:t>
            </a:r>
          </a:p>
          <a:p>
            <a:pPr lvl="1"/>
            <a:r>
              <a:rPr lang="en-US" sz="1800"/>
              <a:t>Don’t apply any of the updates until you’ve seen all the examples </a:t>
            </a:r>
          </a:p>
          <a:p>
            <a:r>
              <a:rPr lang="en-US" sz="1800"/>
              <a:t>Online: </a:t>
            </a:r>
          </a:p>
          <a:p>
            <a:pPr lvl="1"/>
            <a:r>
              <a:rPr lang="en-US" sz="1800"/>
              <a:t>Update after each example </a:t>
            </a:r>
          </a:p>
          <a:p>
            <a:endParaRPr lang="en-US" sz="1800"/>
          </a:p>
          <a:p>
            <a:r>
              <a:rPr lang="en-US" sz="1800"/>
              <a:t>Can lead to different results</a:t>
            </a:r>
          </a:p>
          <a:p>
            <a:pPr lvl="1"/>
            <a:r>
              <a:rPr lang="en-US" sz="1800"/>
              <a:t>At one time, batch was thought to be theoretically superior</a:t>
            </a:r>
          </a:p>
          <a:p>
            <a:pPr lvl="1"/>
            <a:r>
              <a:rPr lang="en-US" sz="1800"/>
              <a:t>In practice, online seems to work better 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805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5CFB2-6F0E-574A-9A17-A15012B57A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7218" y="1191560"/>
            <a:ext cx="8612442" cy="482603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>
                <a:latin typeface="Times New Roman" panose="02020603050405020304" pitchFamily="18" charset="0"/>
                <a:cs typeface="Times New Roman"/>
              </a:rPr>
              <a:t>Idea: agent interacts directly with the world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 New Roman" panose="02020603050405020304" pitchFamily="18" charset="0"/>
                <a:cs typeface="Times New Roman"/>
              </a:rPr>
              <a:t>Improves performance by trial and error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Might or might not have a domain model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Requires a 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reward function</a:t>
            </a:r>
          </a:p>
          <a:p>
            <a:pPr lvl="1">
              <a:spcBef>
                <a:spcPts val="300"/>
              </a:spcBef>
            </a:pP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s,a,s′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) = reward for going from 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 to 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s′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 with action 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a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/>
              <a:sym typeface="Symbol" charset="0"/>
            </a:endParaRP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Agent tries to 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remember which states/actions led to good/bad rewards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generalize 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maximize long-term perceived benefits of its actions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Simple RL: no teacher</a:t>
            </a:r>
          </a:p>
          <a:p>
            <a:pPr>
              <a:spcBef>
                <a:spcPts val="300"/>
              </a:spcBef>
            </a:pPr>
            <a:endParaRPr lang="en-US" dirty="0">
              <a:latin typeface="Times New Roman" charset="0"/>
              <a:ea typeface="Times New Roman"/>
              <a:cs typeface="Times New Roman"/>
              <a:sym typeface="Symbol" charset="0"/>
            </a:endParaRPr>
          </a:p>
          <a:p>
            <a:pPr>
              <a:spcBef>
                <a:spcPts val="300"/>
              </a:spcBef>
            </a:pPr>
            <a:endParaRPr lang="en-US" dirty="0">
              <a:latin typeface="Times New Roman" charset="0"/>
              <a:ea typeface="Times New Roman"/>
              <a:cs typeface="Times New Roman"/>
              <a:sym typeface="Symbo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47360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CDEEE62-ED00-364D-AAC9-3260B934B5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30" r="29131"/>
          <a:stretch/>
        </p:blipFill>
        <p:spPr>
          <a:xfrm>
            <a:off x="4721638" y="3667826"/>
            <a:ext cx="3278869" cy="2684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1C4DF-D0B1-6606-056E-C2B2C17E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Activation Functions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0D2D16-BB0E-3726-A637-BB576B8E2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530" y="1385221"/>
            <a:ext cx="4100499" cy="2374446"/>
          </a:xfrm>
        </p:spPr>
        <p:txBody>
          <a:bodyPr/>
          <a:lstStyle/>
          <a:p>
            <a:pPr marL="293687" indent="-285750"/>
            <a:r>
              <a:rPr lang="en-US" sz="1800" kern="0"/>
              <a:t>logistic (sigmoid):</a:t>
            </a:r>
          </a:p>
          <a:p>
            <a:pPr marL="349250" lvl="1" indent="0">
              <a:buNone/>
            </a:pPr>
            <a:r>
              <a:rPr lang="en-US" sz="1800" i="1" kern="0">
                <a:solidFill>
                  <a:srgbClr val="0051CA"/>
                </a:solidFill>
              </a:rPr>
              <a:t>g</a:t>
            </a:r>
            <a:r>
              <a:rPr lang="en-US" sz="1800" kern="0">
                <a:solidFill>
                  <a:srgbClr val="0051CA"/>
                </a:solidFill>
              </a:rPr>
              <a:t>(</a:t>
            </a:r>
            <a:r>
              <a:rPr lang="en-US" sz="1800" i="1" kern="0">
                <a:solidFill>
                  <a:srgbClr val="0051CA"/>
                </a:solidFill>
              </a:rPr>
              <a:t>z</a:t>
            </a:r>
            <a:r>
              <a:rPr lang="en-US" sz="1800" kern="0">
                <a:solidFill>
                  <a:srgbClr val="0051CA"/>
                </a:solidFill>
              </a:rPr>
              <a:t>) = 1/(1+</a:t>
            </a:r>
            <a:r>
              <a:rPr lang="en-US" sz="1800" i="1" kern="0">
                <a:solidFill>
                  <a:srgbClr val="0051CA"/>
                </a:solidFill>
              </a:rPr>
              <a:t>e</a:t>
            </a:r>
            <a:r>
              <a:rPr lang="en-US" sz="1800" kern="0" baseline="30000">
                <a:solidFill>
                  <a:srgbClr val="0051CA"/>
                </a:solidFill>
              </a:rPr>
              <a:t>–</a:t>
            </a:r>
            <a:r>
              <a:rPr lang="en-US" sz="1800" i="1" kern="0" baseline="30000">
                <a:solidFill>
                  <a:srgbClr val="0051CA"/>
                </a:solidFill>
              </a:rPr>
              <a:t>z</a:t>
            </a:r>
            <a:r>
              <a:rPr lang="en-US" sz="1800" kern="0">
                <a:solidFill>
                  <a:srgbClr val="0051CA"/>
                </a:solidFill>
              </a:rPr>
              <a:t>)</a:t>
            </a:r>
          </a:p>
          <a:p>
            <a:pPr marL="349250" lvl="1" indent="0">
              <a:buNone/>
            </a:pPr>
            <a:r>
              <a:rPr lang="en-US" sz="1800" i="1" kern="0">
                <a:solidFill>
                  <a:srgbClr val="DB8A00"/>
                </a:solidFill>
              </a:rPr>
              <a:t>g′</a:t>
            </a:r>
            <a:r>
              <a:rPr lang="en-US" sz="1800" kern="0">
                <a:solidFill>
                  <a:srgbClr val="DB8A00"/>
                </a:solidFill>
              </a:rPr>
              <a:t>(</a:t>
            </a:r>
            <a:r>
              <a:rPr lang="en-US" sz="1800" i="1" kern="0">
                <a:solidFill>
                  <a:srgbClr val="DB8A00"/>
                </a:solidFill>
              </a:rPr>
              <a:t>z</a:t>
            </a:r>
            <a:r>
              <a:rPr lang="en-US" sz="1800" kern="0">
                <a:solidFill>
                  <a:srgbClr val="DB8A00"/>
                </a:solidFill>
              </a:rPr>
              <a:t>) = </a:t>
            </a:r>
            <a:r>
              <a:rPr lang="en-US" sz="1800" i="1" kern="0">
                <a:solidFill>
                  <a:srgbClr val="DB8A00"/>
                </a:solidFill>
              </a:rPr>
              <a:t>e</a:t>
            </a:r>
            <a:r>
              <a:rPr lang="en-US" sz="1800" kern="0" baseline="30000">
                <a:solidFill>
                  <a:srgbClr val="DB8A00"/>
                </a:solidFill>
              </a:rPr>
              <a:t>–</a:t>
            </a:r>
            <a:r>
              <a:rPr lang="en-US" sz="1800" i="1" kern="0" baseline="30000">
                <a:solidFill>
                  <a:srgbClr val="DB8A00"/>
                </a:solidFill>
              </a:rPr>
              <a:t>z</a:t>
            </a:r>
            <a:r>
              <a:rPr lang="en-US" sz="1800" kern="0">
                <a:solidFill>
                  <a:srgbClr val="DB8A00"/>
                </a:solidFill>
              </a:rPr>
              <a:t>/(1+</a:t>
            </a:r>
            <a:r>
              <a:rPr lang="en-US" sz="1800" i="1" kern="0">
                <a:solidFill>
                  <a:srgbClr val="DB8A00"/>
                </a:solidFill>
              </a:rPr>
              <a:t>e</a:t>
            </a:r>
            <a:r>
              <a:rPr lang="en-US" sz="1800" kern="0" baseline="30000">
                <a:solidFill>
                  <a:srgbClr val="DB8A00"/>
                </a:solidFill>
              </a:rPr>
              <a:t>–</a:t>
            </a:r>
            <a:r>
              <a:rPr lang="en-US" sz="1800" i="1" kern="0" baseline="30000">
                <a:solidFill>
                  <a:srgbClr val="DB8A00"/>
                </a:solidFill>
              </a:rPr>
              <a:t>z</a:t>
            </a:r>
            <a:r>
              <a:rPr lang="en-US" sz="1800" kern="0">
                <a:solidFill>
                  <a:srgbClr val="DB8A00"/>
                </a:solidFill>
              </a:rPr>
              <a:t>)</a:t>
            </a:r>
            <a:r>
              <a:rPr lang="en-US" sz="1800" kern="0" baseline="30000">
                <a:solidFill>
                  <a:srgbClr val="DB8A00"/>
                </a:solidFill>
              </a:rPr>
              <a:t>2</a:t>
            </a:r>
          </a:p>
          <a:p>
            <a:pPr marL="293687" indent="-285750"/>
            <a:r>
              <a:rPr lang="en-US" sz="1800" kern="0"/>
              <a:t>In deep multilayer networks, sigmoid has a </a:t>
            </a:r>
            <a:r>
              <a:rPr lang="en-US" sz="1800" i="1" kern="0"/>
              <a:t>vanishing gradient </a:t>
            </a:r>
            <a:r>
              <a:rPr lang="en-US" sz="1800" kern="0"/>
              <a:t>problem </a:t>
            </a:r>
          </a:p>
          <a:p>
            <a:pPr marL="635000" lvl="1" indent="-285750"/>
            <a:r>
              <a:rPr lang="en-US" sz="1800" i="1" kern="0"/>
              <a:t>g</a:t>
            </a:r>
            <a:r>
              <a:rPr lang="en-US" sz="1800" kern="0"/>
              <a:t>′ too small to be useful</a:t>
            </a:r>
          </a:p>
          <a:p>
            <a:pPr marL="293687" indent="-285750"/>
            <a:endParaRPr lang="en-US" sz="1800" kern="0">
              <a:solidFill>
                <a:srgbClr val="DB8A00"/>
              </a:solidFill>
            </a:endParaRPr>
          </a:p>
          <a:p>
            <a:endParaRPr lang="en-US" sz="180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3CDA650-3CDD-1440-524F-C3F1834FD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4516" y="1385221"/>
            <a:ext cx="5965369" cy="812801"/>
          </a:xfrm>
        </p:spPr>
        <p:txBody>
          <a:bodyPr/>
          <a:lstStyle/>
          <a:p>
            <a:pPr marL="293687" indent="-285750"/>
            <a:r>
              <a:rPr lang="en-US" sz="1800" kern="0"/>
              <a:t>Rectified linear (ReLU) or softplus are widely used instead</a:t>
            </a:r>
            <a:br>
              <a:rPr lang="en-US" sz="1800" kern="0" baseline="-25000"/>
            </a:br>
            <a:endParaRPr lang="en-US" sz="1800" kern="0" baseline="-25000"/>
          </a:p>
          <a:p>
            <a:endParaRPr lang="en-US" sz="180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CCE123B-0B33-AF79-D11F-A456F69E7ED3}"/>
              </a:ext>
            </a:extLst>
          </p:cNvPr>
          <p:cNvSpPr txBox="1">
            <a:spLocks/>
          </p:cNvSpPr>
          <p:nvPr/>
        </p:nvSpPr>
        <p:spPr bwMode="auto">
          <a:xfrm>
            <a:off x="8668603" y="2266647"/>
            <a:ext cx="3003941" cy="1231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293687" indent="-285750">
              <a:spcBef>
                <a:spcPts val="1200"/>
              </a:spcBef>
            </a:pPr>
            <a:r>
              <a:rPr lang="en-US" sz="1800" kern="0"/>
              <a:t>softplus:</a:t>
            </a:r>
            <a:r>
              <a:rPr lang="en-US" sz="1800" kern="0">
                <a:latin typeface="Times New Roman" panose="02020603050405020304" pitchFamily="18" charset="0"/>
              </a:rPr>
              <a:t> </a:t>
            </a:r>
          </a:p>
          <a:p>
            <a:pPr marL="349250" lvl="1" indent="0">
              <a:buNone/>
            </a:pPr>
            <a:r>
              <a:rPr lang="en-US" sz="1800" i="1">
                <a:solidFill>
                  <a:srgbClr val="0051CA"/>
                </a:solidFill>
                <a:effectLst/>
                <a:latin typeface="Times New Roman" panose="02020603050405020304" pitchFamily="18" charset="0"/>
              </a:rPr>
              <a:t>g</a:t>
            </a:r>
            <a:r>
              <a:rPr lang="en-US" sz="1800">
                <a:solidFill>
                  <a:srgbClr val="0051CA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sz="1800" i="1">
                <a:solidFill>
                  <a:srgbClr val="0051CA"/>
                </a:solidFill>
                <a:effectLst/>
                <a:latin typeface="Times New Roman" panose="02020603050405020304" pitchFamily="18" charset="0"/>
              </a:rPr>
              <a:t>z</a:t>
            </a:r>
            <a:r>
              <a:rPr lang="en-US" sz="1800">
                <a:solidFill>
                  <a:srgbClr val="0051CA"/>
                </a:solidFill>
                <a:effectLst/>
                <a:latin typeface="Times New Roman" panose="02020603050405020304" pitchFamily="18" charset="0"/>
              </a:rPr>
              <a:t>) = log(1+</a:t>
            </a:r>
            <a:r>
              <a:rPr lang="en-US" sz="1800" i="1">
                <a:solidFill>
                  <a:srgbClr val="0051CA"/>
                </a:solidFill>
                <a:effectLst/>
                <a:latin typeface="Times New Roman" panose="02020603050405020304" pitchFamily="18" charset="0"/>
              </a:rPr>
              <a:t>e</a:t>
            </a:r>
            <a:r>
              <a:rPr lang="en-US" sz="1800" i="1" baseline="30000">
                <a:solidFill>
                  <a:srgbClr val="0051CA"/>
                </a:solidFill>
                <a:effectLst/>
                <a:latin typeface="Times New Roman" panose="02020603050405020304" pitchFamily="18" charset="0"/>
              </a:rPr>
              <a:t>z</a:t>
            </a:r>
            <a:r>
              <a:rPr lang="en-US" sz="1800">
                <a:solidFill>
                  <a:srgbClr val="0051CA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 marL="349250" lvl="1" indent="0">
              <a:buNone/>
            </a:pPr>
            <a:r>
              <a:rPr lang="en-US" sz="1800" i="1" kern="0">
                <a:solidFill>
                  <a:srgbClr val="DB8A00"/>
                </a:solidFill>
              </a:rPr>
              <a:t>g′</a:t>
            </a:r>
            <a:r>
              <a:rPr lang="en-US" sz="1800" kern="0">
                <a:solidFill>
                  <a:srgbClr val="DB8A00"/>
                </a:solidFill>
              </a:rPr>
              <a:t>(</a:t>
            </a:r>
            <a:r>
              <a:rPr lang="en-US" sz="1800" i="1" kern="0">
                <a:solidFill>
                  <a:srgbClr val="DB8A00"/>
                </a:solidFill>
              </a:rPr>
              <a:t>z</a:t>
            </a:r>
            <a:r>
              <a:rPr lang="en-US" sz="1800" kern="0">
                <a:solidFill>
                  <a:srgbClr val="DB8A00"/>
                </a:solidFill>
              </a:rPr>
              <a:t>) = 1/(1+</a:t>
            </a:r>
            <a:r>
              <a:rPr lang="en-US" sz="1800" i="1" kern="0">
                <a:solidFill>
                  <a:srgbClr val="DB8A00"/>
                </a:solidFill>
              </a:rPr>
              <a:t>e</a:t>
            </a:r>
            <a:r>
              <a:rPr lang="en-US" sz="1800" kern="0" baseline="30000">
                <a:solidFill>
                  <a:srgbClr val="DB8A00"/>
                </a:solidFill>
              </a:rPr>
              <a:t>–</a:t>
            </a:r>
            <a:r>
              <a:rPr lang="en-US" sz="1800" i="1" kern="0" baseline="30000">
                <a:solidFill>
                  <a:srgbClr val="DB8A00"/>
                </a:solidFill>
              </a:rPr>
              <a:t>z</a:t>
            </a:r>
            <a:r>
              <a:rPr lang="en-US" sz="1800" kern="0">
                <a:solidFill>
                  <a:srgbClr val="DB8A00"/>
                </a:solidFill>
              </a:rPr>
              <a:t>)</a:t>
            </a:r>
          </a:p>
          <a:p>
            <a:pPr marL="349250" lvl="1" indent="0">
              <a:spcBef>
                <a:spcPts val="1200"/>
              </a:spcBef>
              <a:buNone/>
            </a:pPr>
            <a:endParaRPr lang="en-US" sz="180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93687" indent="-285750">
              <a:spcBef>
                <a:spcPts val="1200"/>
              </a:spcBef>
            </a:pPr>
            <a:endParaRPr lang="en-US" sz="180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7937" indent="0">
              <a:buFont typeface="System Font Regular"/>
              <a:buNone/>
            </a:pPr>
            <a:endParaRPr lang="en-US" sz="1800" kern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4D6FDE-A2C2-36FF-5C3B-D8712CDF1C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54" r="24134"/>
          <a:stretch/>
        </p:blipFill>
        <p:spPr>
          <a:xfrm>
            <a:off x="8338457" y="3771090"/>
            <a:ext cx="3468290" cy="2581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915131-F1B3-D087-FFB9-109EBF6901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52" r="20345"/>
          <a:stretch/>
        </p:blipFill>
        <p:spPr>
          <a:xfrm>
            <a:off x="520531" y="3644557"/>
            <a:ext cx="3733599" cy="268442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37A013-3DA5-3C07-ACCF-6F455CC65EDF}"/>
              </a:ext>
            </a:extLst>
          </p:cNvPr>
          <p:cNvSpPr txBox="1">
            <a:spLocks/>
          </p:cNvSpPr>
          <p:nvPr/>
        </p:nvSpPr>
        <p:spPr bwMode="auto">
          <a:xfrm>
            <a:off x="5095029" y="2305408"/>
            <a:ext cx="3003941" cy="1231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293687" indent="-285750"/>
            <a:r>
              <a:rPr lang="en-US" sz="1800" kern="0"/>
              <a:t>ReLU:</a:t>
            </a:r>
          </a:p>
          <a:p>
            <a:pPr marL="349250" lvl="1" indent="0">
              <a:buNone/>
            </a:pPr>
            <a:r>
              <a:rPr lang="en-US" sz="1800" i="1" kern="0">
                <a:solidFill>
                  <a:schemeClr val="accent1">
                    <a:lumMod val="25000"/>
                  </a:schemeClr>
                </a:solidFill>
              </a:rPr>
              <a:t>g</a:t>
            </a:r>
            <a:r>
              <a:rPr lang="en-US" sz="1800" kern="0">
                <a:solidFill>
                  <a:schemeClr val="accent1">
                    <a:lumMod val="25000"/>
                  </a:schemeClr>
                </a:solidFill>
              </a:rPr>
              <a:t>(</a:t>
            </a:r>
            <a:r>
              <a:rPr lang="en-US" sz="1800" i="1" kern="0">
                <a:solidFill>
                  <a:schemeClr val="accent1">
                    <a:lumMod val="25000"/>
                  </a:schemeClr>
                </a:solidFill>
              </a:rPr>
              <a:t>z</a:t>
            </a:r>
            <a:r>
              <a:rPr lang="en-US" sz="1800" kern="0">
                <a:solidFill>
                  <a:schemeClr val="accent1">
                    <a:lumMod val="25000"/>
                  </a:schemeClr>
                </a:solidFill>
              </a:rPr>
              <a:t>) = max(0,z)</a:t>
            </a:r>
            <a:endParaRPr lang="en-US" sz="1800" kern="0">
              <a:solidFill>
                <a:srgbClr val="DB8A00"/>
              </a:solidFill>
            </a:endParaRPr>
          </a:p>
          <a:p>
            <a:pPr marL="349250" lvl="1" indent="0">
              <a:buNone/>
            </a:pPr>
            <a:r>
              <a:rPr lang="en-US" sz="1800" i="1" kern="0">
                <a:solidFill>
                  <a:srgbClr val="DB8A00"/>
                </a:solidFill>
              </a:rPr>
              <a:t>g′</a:t>
            </a:r>
            <a:r>
              <a:rPr lang="en-US" sz="1800" kern="0">
                <a:solidFill>
                  <a:srgbClr val="DB8A00"/>
                </a:solidFill>
              </a:rPr>
              <a:t>(</a:t>
            </a:r>
            <a:r>
              <a:rPr lang="en-US" sz="1800" i="1" kern="0">
                <a:solidFill>
                  <a:srgbClr val="DB8A00"/>
                </a:solidFill>
              </a:rPr>
              <a:t>z</a:t>
            </a:r>
            <a:r>
              <a:rPr lang="en-US" sz="1800" kern="0">
                <a:solidFill>
                  <a:srgbClr val="DB8A00"/>
                </a:solidFill>
              </a:rPr>
              <a:t>) = 0 if </a:t>
            </a:r>
            <a:r>
              <a:rPr lang="en-US" sz="1800" i="1" kern="0">
                <a:solidFill>
                  <a:srgbClr val="DB8A00"/>
                </a:solidFill>
              </a:rPr>
              <a:t>z </a:t>
            </a:r>
            <a:r>
              <a:rPr lang="en-US" sz="1800" kern="0">
                <a:solidFill>
                  <a:srgbClr val="DB8A00"/>
                </a:solidFill>
              </a:rPr>
              <a:t>&lt; 0, 1 if </a:t>
            </a:r>
            <a:r>
              <a:rPr lang="en-US" sz="1800" i="1" kern="0">
                <a:solidFill>
                  <a:srgbClr val="DB8A00"/>
                </a:solidFill>
              </a:rPr>
              <a:t>z </a:t>
            </a:r>
            <a:r>
              <a:rPr lang="en-US" sz="1800" kern="0">
                <a:solidFill>
                  <a:srgbClr val="DB8A00"/>
                </a:solidFill>
              </a:rPr>
              <a:t>&gt; 0</a:t>
            </a:r>
            <a:endParaRPr lang="en-US" sz="1800" kern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34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677C-BECD-3CF8-85A1-17B7BB28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Computation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478D41-D84B-A298-E40D-1882B4BFC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45" y="1050081"/>
            <a:ext cx="7502525" cy="52247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1FD2C-18E3-BFA8-1F36-714425781413}"/>
              </a:ext>
            </a:extLst>
          </p:cNvPr>
          <p:cNvSpPr txBox="1"/>
          <p:nvPr/>
        </p:nvSpPr>
        <p:spPr>
          <a:xfrm>
            <a:off x="8870795" y="1050081"/>
            <a:ext cx="2932183" cy="1631216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rIns="0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Poll.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 a sensible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 to design a network?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know</a:t>
            </a:r>
          </a:p>
        </p:txBody>
      </p:sp>
    </p:spTree>
    <p:extLst>
      <p:ext uri="{BB962C8B-B14F-4D97-AF65-F5344CB8AC3E}">
        <p14:creationId xmlns:p14="http://schemas.microsoft.com/office/powerpoint/2010/main" val="96544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677C-BECD-3CF8-85A1-17B7BB28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Computation (Continued)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B3B24-BB38-3D07-0BDF-BA873C5F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33" y="1248700"/>
            <a:ext cx="8258175" cy="53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17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B77198-BA4E-1B38-D9A4-76188F31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 to the Book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1882CCD-0267-29AC-F027-D7F46EB4A0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</m:oMath>
                </a14:m>
                <a:r>
                  <a:rPr lang="en-US">
                    <a:sym typeface="Wingdings" pitchFamily="2" charset="2"/>
                  </a:rPr>
                  <a:t> 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</m:oMath>
                </a14:m>
                <a:endParaRPr lang="en-US">
                  <a:sym typeface="Wingdings" pitchFamily="2" charset="2"/>
                </a:endParaRPr>
              </a:p>
              <a:p>
                <a:r>
                  <a:rPr lang="en-US" i="1"/>
                  <a:t>w</a:t>
                </a:r>
                <a:r>
                  <a:rPr lang="en-US"/>
                  <a:t> </a:t>
                </a:r>
                <a:r>
                  <a:rPr lang="en-US">
                    <a:sym typeface="Wingdings" pitchFamily="2" charset="2"/>
                  </a:rPr>
                  <a:t> </a:t>
                </a:r>
                <a:r>
                  <a:rPr lang="en-US" i="1">
                    <a:sym typeface="Wingdings" pitchFamily="2" charset="2"/>
                  </a:rPr>
                  <a:t>θ</a:t>
                </a:r>
                <a:r>
                  <a:rPr lang="en-US">
                    <a:sym typeface="Wingdings" pitchFamily="2" charset="2"/>
                  </a:rPr>
                  <a:t> (with subscript, superscript)</a:t>
                </a:r>
              </a:p>
              <a:p>
                <a:r>
                  <a:rPr lang="en-US" i="1"/>
                  <a:t>w</a:t>
                </a:r>
                <a:r>
                  <a:rPr lang="en-US"/>
                  <a:t> </a:t>
                </a:r>
                <a:r>
                  <a:rPr lang="en-US">
                    <a:sym typeface="Wingdings" pitchFamily="2" charset="2"/>
                  </a:rPr>
                  <a:t> </a:t>
                </a:r>
                <a:r>
                  <a:rPr lang="en-US" i="1">
                    <a:sym typeface="Wingdings" pitchFamily="2" charset="2"/>
                  </a:rPr>
                  <a:t>θ</a:t>
                </a:r>
                <a:r>
                  <a:rPr lang="en-US">
                    <a:sym typeface="Wingdings" pitchFamily="2" charset="2"/>
                  </a:rPr>
                  <a:t> </a:t>
                </a:r>
                <a:endParaRPr lang="en-US" i="1">
                  <a:sym typeface="Wingdings" pitchFamily="2" charset="2"/>
                </a:endParaRPr>
              </a:p>
              <a:p>
                <a:endParaRPr lang="en-US">
                  <a:sym typeface="Wingdings" pitchFamily="2" charset="2"/>
                </a:endParaRPr>
              </a:p>
              <a:p>
                <a:endParaRPr lang="en-US" i="1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1882CCD-0267-29AC-F027-D7F46EB4A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4" t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4150BB2-991B-680F-E93B-1964962C7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236" y="2606040"/>
            <a:ext cx="4717113" cy="2919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C50D4-91DC-23C4-FE65-EE326DBFB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998" y="2898891"/>
            <a:ext cx="4835861" cy="23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07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E1FC-02DA-F171-F308-1ADF4AD2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CBF76-5DB5-A124-4668-152675061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McCulloch-Pitts “units”</a:t>
            </a:r>
          </a:p>
          <a:p>
            <a:pPr lvl="1"/>
            <a:r>
              <a:rPr lang="en-US"/>
              <a:t>weighted input, bias weight</a:t>
            </a:r>
          </a:p>
          <a:p>
            <a:pPr lvl="1"/>
            <a:r>
              <a:rPr lang="en-US"/>
              <a:t>activation function</a:t>
            </a:r>
          </a:p>
          <a:p>
            <a:r>
              <a:rPr lang="en-US"/>
              <a:t>Expressivity</a:t>
            </a:r>
          </a:p>
          <a:p>
            <a:r>
              <a:rPr lang="en-US"/>
              <a:t>Multi-layer feed-forward networks</a:t>
            </a:r>
          </a:p>
          <a:p>
            <a:r>
              <a:rPr lang="en-US"/>
              <a:t>Back-propagation learning</a:t>
            </a:r>
          </a:p>
          <a:p>
            <a:pPr lvl="1"/>
            <a:r>
              <a:rPr lang="en-US"/>
              <a:t>Gradient descent</a:t>
            </a:r>
          </a:p>
          <a:p>
            <a:pPr lvl="1"/>
            <a:r>
              <a:rPr lang="en-US"/>
              <a:t>ReLU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9D94A7-BE41-DD32-59EB-4B95A00C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Value-Based 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3D392-39B5-F2F6-6ABB-A8ADB2EFD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4343400" cy="5283200"/>
          </a:xfrm>
        </p:spPr>
        <p:txBody>
          <a:bodyPr/>
          <a:lstStyle/>
          <a:p>
            <a:r>
              <a:rPr lang="en-US"/>
              <a:t>Estimate </a:t>
            </a:r>
            <a:r>
              <a:rPr lang="en-US" i="1"/>
              <a:t>V</a:t>
            </a:r>
            <a:r>
              <a:rPr lang="en-US"/>
              <a:t>* or </a:t>
            </a:r>
            <a:r>
              <a:rPr lang="en-US" i="1"/>
              <a:t>Q</a:t>
            </a:r>
            <a:r>
              <a:rPr lang="en-US"/>
              <a:t>* by trial and error</a:t>
            </a:r>
            <a:br>
              <a:rPr lang="en-US" baseline="-25000"/>
            </a:br>
            <a:endParaRPr lang="en-US" baseline="-25000"/>
          </a:p>
          <a:p>
            <a:r>
              <a:rPr lang="en-US"/>
              <a:t>Example: </a:t>
            </a:r>
          </a:p>
          <a:p>
            <a:pPr lvl="1"/>
            <a:r>
              <a:rPr lang="en-US"/>
              <a:t>Three paella recipes </a:t>
            </a:r>
            <a:r>
              <a:rPr lang="en-US" i="1"/>
              <a:t>a</a:t>
            </a:r>
            <a:r>
              <a:rPr lang="en-US" baseline="-25000"/>
              <a:t>1</a:t>
            </a:r>
            <a:r>
              <a:rPr lang="en-US" i="1"/>
              <a:t>, a</a:t>
            </a:r>
            <a:r>
              <a:rPr lang="en-US" baseline="-25000"/>
              <a:t>2</a:t>
            </a:r>
            <a:r>
              <a:rPr lang="en-US" i="1"/>
              <a:t>, a</a:t>
            </a:r>
            <a:r>
              <a:rPr lang="en-US" baseline="-25000"/>
              <a:t>3</a:t>
            </a:r>
            <a:r>
              <a:rPr lang="en-US"/>
              <a:t> </a:t>
            </a:r>
          </a:p>
          <a:p>
            <a:pPr lvl="1"/>
            <a:r>
              <a:rPr lang="en-US"/>
              <a:t>Rewards = ratings by guests</a:t>
            </a:r>
            <a:br>
              <a:rPr lang="en-US"/>
            </a:br>
            <a:endParaRPr lang="en-US"/>
          </a:p>
          <a:p>
            <a:pPr marL="7937" indent="0">
              <a:spcBef>
                <a:spcPts val="0"/>
              </a:spcBef>
              <a:buNone/>
            </a:pPr>
            <a:r>
              <a:rPr lang="en-US" u="sng"/>
              <a:t>recipe</a:t>
            </a:r>
            <a:r>
              <a:rPr lang="en-US" i="1" u="sng"/>
              <a:t> 	  </a:t>
            </a:r>
            <a:r>
              <a:rPr lang="en-US" u="sng"/>
              <a:t>trial 1	  trial 2	  trial 3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	a</a:t>
            </a:r>
            <a:r>
              <a:rPr lang="en-US" baseline="-25000"/>
              <a:t>1</a:t>
            </a:r>
            <a:r>
              <a:rPr lang="en-US"/>
              <a:t>	7.2	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	a</a:t>
            </a:r>
            <a:r>
              <a:rPr lang="en-US" baseline="-25000"/>
              <a:t>2</a:t>
            </a:r>
            <a:r>
              <a:rPr lang="en-US"/>
              <a:t>	5.4	8	7.6	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	a</a:t>
            </a:r>
            <a:r>
              <a:rPr lang="en-US" baseline="-25000"/>
              <a:t>3</a:t>
            </a:r>
            <a:r>
              <a:rPr lang="en-US" i="1"/>
              <a:t>	</a:t>
            </a:r>
            <a:r>
              <a:rPr lang="en-US"/>
              <a:t>6.8</a:t>
            </a:r>
            <a:br>
              <a:rPr lang="en-US"/>
            </a:br>
            <a:r>
              <a:rPr lang="en-US" b="1" baseline="-25000"/>
              <a:t>–––––––––––––––––––––––––––––––––––––––––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a</a:t>
            </a:r>
            <a:r>
              <a:rPr lang="en-US" baseline="-25000"/>
              <a:t>2</a:t>
            </a:r>
            <a:r>
              <a:rPr lang="en-US"/>
              <a:t> avg	5.4	6.7	7</a:t>
            </a:r>
          </a:p>
          <a:p>
            <a:pPr marL="6350" indent="0"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A28EF0-3993-C856-5DFF-45960B8D9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7182" y="1070155"/>
            <a:ext cx="6037943" cy="5283200"/>
          </a:xfrm>
        </p:spPr>
        <p:txBody>
          <a:bodyPr/>
          <a:lstStyle/>
          <a:p>
            <a:r>
              <a:rPr lang="en-US" i="1"/>
              <a:t>r</a:t>
            </a:r>
            <a:r>
              <a:rPr lang="en-US"/>
              <a:t>(</a:t>
            </a:r>
            <a:r>
              <a:rPr lang="en-US" i="1"/>
              <a:t>a,i</a:t>
            </a:r>
            <a:r>
              <a:rPr lang="en-US"/>
              <a:t>) = reward for running </a:t>
            </a:r>
            <a:r>
              <a:rPr lang="en-US" i="1"/>
              <a:t>a</a:t>
            </a:r>
            <a:r>
              <a:rPr lang="en-US"/>
              <a:t> the </a:t>
            </a:r>
            <a:r>
              <a:rPr lang="en-US" i="1"/>
              <a:t>i</a:t>
            </a:r>
            <a:r>
              <a:rPr lang="en-US"/>
              <a:t>’th time</a:t>
            </a:r>
            <a:endParaRPr lang="en-US" i="1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Update rule: </a:t>
            </a:r>
            <a:r>
              <a:rPr lang="en-US" i="1"/>
              <a:t>Q</a:t>
            </a:r>
            <a:r>
              <a:rPr lang="en-US"/>
              <a:t>(</a:t>
            </a:r>
            <a:r>
              <a:rPr lang="en-US" i="1"/>
              <a:t>a</a:t>
            </a:r>
            <a:r>
              <a:rPr lang="en-US"/>
              <a:t>) ← </a:t>
            </a:r>
            <a:r>
              <a:rPr lang="en-US" i="1"/>
              <a:t>Q</a:t>
            </a:r>
            <a:r>
              <a:rPr lang="en-US"/>
              <a:t>(</a:t>
            </a:r>
            <a:r>
              <a:rPr lang="en-US" i="1"/>
              <a:t>a</a:t>
            </a:r>
            <a:r>
              <a:rPr lang="en-US"/>
              <a:t>) + α (</a:t>
            </a:r>
            <a:r>
              <a:rPr lang="en-US" i="1"/>
              <a:t>r</a:t>
            </a:r>
            <a:r>
              <a:rPr lang="en-US"/>
              <a:t>(</a:t>
            </a:r>
            <a:r>
              <a:rPr lang="en-US" i="1"/>
              <a:t>a</a:t>
            </a:r>
            <a:r>
              <a:rPr lang="en-US"/>
              <a:t>)</a:t>
            </a:r>
            <a:r>
              <a:rPr lang="en-US" baseline="-25000"/>
              <a:t> </a:t>
            </a:r>
            <a:r>
              <a:rPr lang="en-US"/>
              <a:t>–</a:t>
            </a:r>
            <a:r>
              <a:rPr lang="en-US" baseline="-25000"/>
              <a:t> </a:t>
            </a:r>
            <a:r>
              <a:rPr lang="en-US" i="1"/>
              <a:t>Q</a:t>
            </a:r>
            <a:r>
              <a:rPr lang="en-US"/>
              <a:t>(</a:t>
            </a:r>
            <a:r>
              <a:rPr lang="en-US" i="1"/>
              <a:t>a</a:t>
            </a:r>
            <a:r>
              <a:rPr lang="en-US"/>
              <a:t>))</a:t>
            </a:r>
          </a:p>
          <a:p>
            <a:pPr lvl="1"/>
            <a:r>
              <a:rPr lang="en-US"/>
              <a:t>α = 1/(</a:t>
            </a:r>
            <a:r>
              <a:rPr lang="en-US" i="1"/>
              <a:t>k</a:t>
            </a:r>
            <a:r>
              <a:rPr lang="en-US"/>
              <a:t>+1) = </a:t>
            </a:r>
            <a:r>
              <a:rPr lang="en-US" i="1"/>
              <a:t>learning rate</a:t>
            </a:r>
          </a:p>
          <a:p>
            <a:r>
              <a:rPr lang="en-US"/>
              <a:t>Begin with initial value </a:t>
            </a:r>
            <a:r>
              <a:rPr lang="en-US" i="1"/>
              <a:t>Q</a:t>
            </a:r>
            <a:r>
              <a:rPr lang="en-US"/>
              <a:t>(</a:t>
            </a:r>
            <a:r>
              <a:rPr lang="en-US" i="1"/>
              <a:t>a</a:t>
            </a:r>
            <a:r>
              <a:rPr lang="en-US"/>
              <a:t>) = </a:t>
            </a:r>
            <a:r>
              <a:rPr lang="en-US" i="1"/>
              <a:t>q</a:t>
            </a:r>
            <a:r>
              <a:rPr lang="en-US" baseline="-25000"/>
              <a:t>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BFBB49-2A93-8455-2909-125998DF1F64}"/>
              </a:ext>
            </a:extLst>
          </p:cNvPr>
          <p:cNvCxnSpPr/>
          <p:nvPr/>
        </p:nvCxnSpPr>
        <p:spPr>
          <a:xfrm>
            <a:off x="1502229" y="3145972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789FE51-CE52-BFEF-FEDF-499463250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559" y="1473130"/>
            <a:ext cx="5851566" cy="317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3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9D94A7-BE41-DD32-59EB-4B95A00C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Value-Based 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3D392-39B5-F2F6-6ABB-A8ADB2EFD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4173416" cy="5283200"/>
          </a:xfrm>
        </p:spPr>
        <p:txBody>
          <a:bodyPr/>
          <a:lstStyle/>
          <a:p>
            <a:r>
              <a:rPr lang="en-US"/>
              <a:t>Estimate </a:t>
            </a:r>
            <a:r>
              <a:rPr lang="en-US" i="1"/>
              <a:t>V</a:t>
            </a:r>
            <a:r>
              <a:rPr lang="en-US"/>
              <a:t>* or </a:t>
            </a:r>
            <a:r>
              <a:rPr lang="en-US" i="1"/>
              <a:t>Q</a:t>
            </a:r>
            <a:r>
              <a:rPr lang="en-US"/>
              <a:t>* by trial and error</a:t>
            </a:r>
            <a:endParaRPr lang="en-US" baseline="-25000"/>
          </a:p>
          <a:p>
            <a:r>
              <a:rPr lang="en-US"/>
              <a:t>Example: </a:t>
            </a:r>
          </a:p>
          <a:p>
            <a:pPr lvl="1"/>
            <a:r>
              <a:rPr lang="en-US"/>
              <a:t>Three paella recipes </a:t>
            </a:r>
            <a:r>
              <a:rPr lang="en-US" i="1"/>
              <a:t>a</a:t>
            </a:r>
            <a:r>
              <a:rPr lang="en-US" baseline="-25000"/>
              <a:t>1</a:t>
            </a:r>
            <a:r>
              <a:rPr lang="en-US" i="1"/>
              <a:t>, a</a:t>
            </a:r>
            <a:r>
              <a:rPr lang="en-US" baseline="-25000"/>
              <a:t>2</a:t>
            </a:r>
            <a:r>
              <a:rPr lang="en-US" i="1"/>
              <a:t>, a</a:t>
            </a:r>
            <a:r>
              <a:rPr lang="en-US" baseline="-25000"/>
              <a:t>3</a:t>
            </a:r>
            <a:r>
              <a:rPr lang="en-US"/>
              <a:t> </a:t>
            </a:r>
          </a:p>
          <a:p>
            <a:pPr lvl="1"/>
            <a:r>
              <a:rPr lang="en-US"/>
              <a:t>Rewards = ratings by guests</a:t>
            </a:r>
            <a:br>
              <a:rPr lang="en-US"/>
            </a:br>
            <a:endParaRPr lang="en-US"/>
          </a:p>
          <a:p>
            <a:pPr marL="7937" indent="0">
              <a:spcBef>
                <a:spcPts val="0"/>
              </a:spcBef>
              <a:buNone/>
            </a:pPr>
            <a:r>
              <a:rPr lang="en-US" u="sng"/>
              <a:t>recipe</a:t>
            </a:r>
            <a:r>
              <a:rPr lang="en-US" i="1" u="sng"/>
              <a:t> 	  </a:t>
            </a:r>
            <a:r>
              <a:rPr lang="en-US" u="sng"/>
              <a:t>trial 1	  trial 2	  trial 3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	a</a:t>
            </a:r>
            <a:r>
              <a:rPr lang="en-US" baseline="-25000"/>
              <a:t>1</a:t>
            </a:r>
            <a:r>
              <a:rPr lang="en-US"/>
              <a:t>	7.2	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	a</a:t>
            </a:r>
            <a:r>
              <a:rPr lang="en-US" baseline="-25000"/>
              <a:t>2</a:t>
            </a:r>
            <a:r>
              <a:rPr lang="en-US"/>
              <a:t>	5.4	8	7.6	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	a</a:t>
            </a:r>
            <a:r>
              <a:rPr lang="en-US" baseline="-25000"/>
              <a:t>3</a:t>
            </a:r>
            <a:r>
              <a:rPr lang="en-US" i="1"/>
              <a:t>	</a:t>
            </a:r>
            <a:r>
              <a:rPr lang="en-US"/>
              <a:t>6.8</a:t>
            </a:r>
            <a:br>
              <a:rPr lang="en-US"/>
            </a:br>
            <a:r>
              <a:rPr lang="en-US" b="1" baseline="-25000"/>
              <a:t>–––––––––––––––––––––––––––––––––––––––––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a</a:t>
            </a:r>
            <a:r>
              <a:rPr lang="en-US" baseline="-25000"/>
              <a:t>2</a:t>
            </a:r>
            <a:r>
              <a:rPr lang="en-US"/>
              <a:t> avg	5.4	6.7	7</a:t>
            </a:r>
          </a:p>
          <a:p>
            <a:pPr marL="6350" indent="0"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endParaRPr lang="en-US"/>
          </a:p>
          <a:p>
            <a:r>
              <a:rPr lang="en-US"/>
              <a:t>Let </a:t>
            </a:r>
            <a:r>
              <a:rPr lang="en-US" i="1"/>
              <a:t>r</a:t>
            </a:r>
            <a:r>
              <a:rPr lang="en-US"/>
              <a:t>(</a:t>
            </a:r>
            <a:r>
              <a:rPr lang="en-US" i="1"/>
              <a:t>a,i</a:t>
            </a:r>
            <a:r>
              <a:rPr lang="en-US"/>
              <a:t>) = reward for running </a:t>
            </a:r>
            <a:r>
              <a:rPr lang="en-US" i="1"/>
              <a:t>a</a:t>
            </a:r>
            <a:r>
              <a:rPr lang="en-US"/>
              <a:t> </a:t>
            </a:r>
            <a:br>
              <a:rPr lang="en-US"/>
            </a:br>
            <a:r>
              <a:rPr lang="en-US"/>
              <a:t>	         the </a:t>
            </a:r>
            <a:r>
              <a:rPr lang="en-US" i="1"/>
              <a:t>i</a:t>
            </a:r>
            <a:r>
              <a:rPr lang="en-US"/>
              <a:t>’th time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A28EF0-3993-C856-5DFF-45960B8D9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1294" y="4015500"/>
            <a:ext cx="4713227" cy="2583055"/>
          </a:xfrm>
        </p:spPr>
        <p:txBody>
          <a:bodyPr/>
          <a:lstStyle/>
          <a:p>
            <a:r>
              <a:rPr lang="en-US" i="1" dirty="0"/>
              <a:t>Temporal difference </a:t>
            </a:r>
            <a:r>
              <a:rPr lang="en-US" dirty="0"/>
              <a:t>update rule: 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←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+ α (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/>
              <a:t>–</a:t>
            </a:r>
            <a:r>
              <a:rPr lang="en-US" baseline="-25000" dirty="0"/>
              <a:t>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α = </a:t>
            </a:r>
            <a:r>
              <a:rPr lang="en-US" i="1" dirty="0"/>
              <a:t>learning rate</a:t>
            </a:r>
            <a:br>
              <a:rPr lang="en-US" i="1" baseline="-25000" dirty="0"/>
            </a:br>
            <a:endParaRPr lang="en-US" i="1" baseline="-25000" dirty="0"/>
          </a:p>
          <a:p>
            <a:r>
              <a:rPr lang="en-US" dirty="0"/>
              <a:t>Which </a:t>
            </a:r>
            <a:r>
              <a:rPr lang="en-US" i="1" dirty="0"/>
              <a:t>a</a:t>
            </a:r>
            <a:r>
              <a:rPr lang="en-US" dirty="0"/>
              <a:t> to run next:</a:t>
            </a:r>
          </a:p>
          <a:p>
            <a:pPr marL="349250" lvl="1" indent="0">
              <a:buNone/>
            </a:pPr>
            <a:r>
              <a:rPr lang="en-US" dirty="0" err="1"/>
              <a:t>argmax</a:t>
            </a:r>
            <a:r>
              <a:rPr lang="en-US" i="1" baseline="-25000" dirty="0" err="1"/>
              <a:t>a</a:t>
            </a:r>
            <a:r>
              <a:rPr lang="en-US" baseline="-25000" dirty="0"/>
              <a:t>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   with probability 1</a:t>
            </a:r>
            <a:r>
              <a:rPr lang="en-US" baseline="-25000" dirty="0"/>
              <a:t> </a:t>
            </a:r>
            <a:r>
              <a:rPr lang="en-US" dirty="0"/>
              <a:t>–</a:t>
            </a:r>
            <a:r>
              <a:rPr lang="en-US" baseline="-25000" dirty="0"/>
              <a:t> </a:t>
            </a:r>
            <a:r>
              <a:rPr lang="en-US" dirty="0"/>
              <a:t>ε</a:t>
            </a:r>
          </a:p>
          <a:p>
            <a:pPr marL="349250" lvl="1" indent="0">
              <a:buNone/>
            </a:pPr>
            <a:r>
              <a:rPr lang="en-US" dirty="0"/>
              <a:t>other random    with probability ε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BFBB49-2A93-8455-2909-125998DF1F64}"/>
              </a:ext>
            </a:extLst>
          </p:cNvPr>
          <p:cNvCxnSpPr/>
          <p:nvPr/>
        </p:nvCxnSpPr>
        <p:spPr>
          <a:xfrm>
            <a:off x="1502229" y="2982686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789FE51-CE52-BFEF-FEDF-499463250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84" b="-889"/>
          <a:stretch/>
        </p:blipFill>
        <p:spPr>
          <a:xfrm>
            <a:off x="5344796" y="1152525"/>
            <a:ext cx="6237605" cy="25830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0D9B28-B077-D26E-09F6-CA68C892F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" r="60934" b="79804"/>
          <a:stretch/>
        </p:blipFill>
        <p:spPr>
          <a:xfrm>
            <a:off x="763617" y="5844682"/>
            <a:ext cx="2436783" cy="68199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C3C6D8-688E-D937-6C25-7C920FDE13E4}"/>
              </a:ext>
            </a:extLst>
          </p:cNvPr>
          <p:cNvCxnSpPr>
            <a:cxnSpLocks/>
          </p:cNvCxnSpPr>
          <p:nvPr/>
        </p:nvCxnSpPr>
        <p:spPr bwMode="auto">
          <a:xfrm flipH="1">
            <a:off x="7570189" y="5013354"/>
            <a:ext cx="212088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7B0C04F-0BA2-278C-4E11-B9790F8632C9}"/>
              </a:ext>
            </a:extLst>
          </p:cNvPr>
          <p:cNvSpPr/>
          <p:nvPr/>
        </p:nvSpPr>
        <p:spPr>
          <a:xfrm>
            <a:off x="9437078" y="3995520"/>
            <a:ext cx="2325317" cy="2287806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Ins="0">
            <a:spAutoFit/>
          </a:bodyPr>
          <a:lstStyle/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 charset="0"/>
                <a:cs typeface="Times New Roman"/>
              </a:rPr>
              <a:t>Poll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: What to use for α?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/>
            </a:endParaRPr>
          </a:p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rPr>
              <a:t>A.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1/(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+1)      </a:t>
            </a:r>
          </a:p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B. any monotonically</a:t>
            </a:r>
            <a:b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</a:b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   </a:t>
            </a:r>
            <a:r>
              <a:rPr lang="en-US" baseline="-25000" dirty="0">
                <a:solidFill>
                  <a:schemeClr val="tx1"/>
                </a:solidFill>
                <a:latin typeface="Times New Roman" charset="0"/>
                <a:cs typeface="Times New 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decreasing 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cs typeface="Times New Roman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cs typeface="Times New Roman"/>
              </a:rPr>
              <a:t>k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) &gt; 0</a:t>
            </a:r>
            <a:endParaRPr lang="en-US" i="1" dirty="0">
              <a:solidFill>
                <a:schemeClr val="tx1"/>
              </a:solidFill>
              <a:latin typeface="Times New Roman" charset="0"/>
              <a:cs typeface="Times New Roman"/>
            </a:endParaRPr>
          </a:p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C. any constant &gt; 0</a:t>
            </a:r>
          </a:p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D. any of the above</a:t>
            </a:r>
          </a:p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E. don’t know</a:t>
            </a:r>
          </a:p>
        </p:txBody>
      </p:sp>
    </p:spTree>
    <p:extLst>
      <p:ext uri="{BB962C8B-B14F-4D97-AF65-F5344CB8AC3E}">
        <p14:creationId xmlns:p14="http://schemas.microsoft.com/office/powerpoint/2010/main" val="47398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C0B38A91-438B-666E-246C-49911B888633}"/>
              </a:ext>
            </a:extLst>
          </p:cNvPr>
          <p:cNvSpPr txBox="1">
            <a:spLocks/>
          </p:cNvSpPr>
          <p:nvPr/>
        </p:nvSpPr>
        <p:spPr bwMode="auto">
          <a:xfrm>
            <a:off x="5001294" y="4015500"/>
            <a:ext cx="4713227" cy="2583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i="1" kern="0"/>
              <a:t>Temporal difference </a:t>
            </a:r>
            <a:r>
              <a:rPr lang="en-US" kern="0"/>
              <a:t>update rule: </a:t>
            </a:r>
          </a:p>
          <a:p>
            <a:pPr lvl="1"/>
            <a:r>
              <a:rPr lang="en-US" i="1" kern="0"/>
              <a:t>Q</a:t>
            </a:r>
            <a:r>
              <a:rPr lang="en-US" kern="0"/>
              <a:t>(</a:t>
            </a:r>
            <a:r>
              <a:rPr lang="en-US" i="1" kern="0"/>
              <a:t>a</a:t>
            </a:r>
            <a:r>
              <a:rPr lang="en-US" kern="0"/>
              <a:t>) ← </a:t>
            </a:r>
            <a:r>
              <a:rPr lang="en-US" i="1" kern="0"/>
              <a:t>Q</a:t>
            </a:r>
            <a:r>
              <a:rPr lang="en-US" kern="0"/>
              <a:t>(</a:t>
            </a:r>
            <a:r>
              <a:rPr lang="en-US" i="1" kern="0"/>
              <a:t>a</a:t>
            </a:r>
            <a:r>
              <a:rPr lang="en-US" kern="0"/>
              <a:t>) + α (</a:t>
            </a:r>
            <a:r>
              <a:rPr lang="en-US" i="1" kern="0"/>
              <a:t>r</a:t>
            </a:r>
            <a:r>
              <a:rPr lang="en-US" kern="0"/>
              <a:t>(</a:t>
            </a:r>
            <a:r>
              <a:rPr lang="en-US" i="1" kern="0"/>
              <a:t>a</a:t>
            </a:r>
            <a:r>
              <a:rPr lang="en-US" kern="0"/>
              <a:t>)</a:t>
            </a:r>
            <a:r>
              <a:rPr lang="en-US" kern="0" baseline="-25000"/>
              <a:t> </a:t>
            </a:r>
            <a:r>
              <a:rPr lang="en-US" kern="0"/>
              <a:t>–</a:t>
            </a:r>
            <a:r>
              <a:rPr lang="en-US" kern="0" baseline="-25000"/>
              <a:t> </a:t>
            </a:r>
            <a:r>
              <a:rPr lang="en-US" i="1" kern="0"/>
              <a:t>Q</a:t>
            </a:r>
            <a:r>
              <a:rPr lang="en-US" kern="0"/>
              <a:t>(</a:t>
            </a:r>
            <a:r>
              <a:rPr lang="en-US" i="1" kern="0"/>
              <a:t>a</a:t>
            </a:r>
            <a:r>
              <a:rPr lang="en-US" kern="0"/>
              <a:t>))</a:t>
            </a:r>
          </a:p>
          <a:p>
            <a:pPr lvl="1"/>
            <a:r>
              <a:rPr lang="en-US" kern="0"/>
              <a:t>α = </a:t>
            </a:r>
            <a:r>
              <a:rPr lang="en-US" i="1" kern="0"/>
              <a:t>learning rate</a:t>
            </a:r>
            <a:br>
              <a:rPr lang="en-US" i="1" kern="0" baseline="-25000"/>
            </a:br>
            <a:endParaRPr lang="en-US" i="1" kern="0" baseline="-25000"/>
          </a:p>
          <a:p>
            <a:r>
              <a:rPr lang="en-US" kern="0"/>
              <a:t>Which </a:t>
            </a:r>
            <a:r>
              <a:rPr lang="en-US" i="1" kern="0"/>
              <a:t>a</a:t>
            </a:r>
            <a:r>
              <a:rPr lang="en-US" kern="0"/>
              <a:t> to run next:</a:t>
            </a:r>
          </a:p>
          <a:p>
            <a:pPr marL="349250" lvl="1" indent="0">
              <a:buFont typeface="System Font Regular"/>
              <a:buNone/>
            </a:pPr>
            <a:r>
              <a:rPr lang="en-US" kern="0"/>
              <a:t>argmax</a:t>
            </a:r>
            <a:r>
              <a:rPr lang="en-US" i="1" kern="0" baseline="-25000"/>
              <a:t>a</a:t>
            </a:r>
            <a:r>
              <a:rPr lang="en-US" kern="0" baseline="-25000"/>
              <a:t> </a:t>
            </a:r>
            <a:r>
              <a:rPr lang="en-US" i="1" kern="0"/>
              <a:t>Q</a:t>
            </a:r>
            <a:r>
              <a:rPr lang="en-US" kern="0"/>
              <a:t>(</a:t>
            </a:r>
            <a:r>
              <a:rPr lang="en-US" i="1" kern="0"/>
              <a:t>a</a:t>
            </a:r>
            <a:r>
              <a:rPr lang="en-US" kern="0"/>
              <a:t>)    with probability 1</a:t>
            </a:r>
            <a:r>
              <a:rPr lang="en-US" kern="0" baseline="-25000"/>
              <a:t> </a:t>
            </a:r>
            <a:r>
              <a:rPr lang="en-US" kern="0"/>
              <a:t>–</a:t>
            </a:r>
            <a:r>
              <a:rPr lang="en-US" kern="0" baseline="-25000"/>
              <a:t> </a:t>
            </a:r>
            <a:r>
              <a:rPr lang="en-US" kern="0"/>
              <a:t>ε</a:t>
            </a:r>
          </a:p>
          <a:p>
            <a:pPr marL="349250" lvl="1" indent="0">
              <a:buFont typeface="System Font Regular"/>
              <a:buNone/>
            </a:pPr>
            <a:r>
              <a:rPr lang="en-US" kern="0"/>
              <a:t>other random    with probability ε</a:t>
            </a:r>
          </a:p>
          <a:p>
            <a:endParaRPr lang="en-US" kern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9D94A7-BE41-DD32-59EB-4B95A00C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Value-Based 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3D392-39B5-F2F6-6ABB-A8ADB2EFD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152525"/>
            <a:ext cx="4419601" cy="5283200"/>
          </a:xfrm>
        </p:spPr>
        <p:txBody>
          <a:bodyPr/>
          <a:lstStyle/>
          <a:p>
            <a:r>
              <a:rPr lang="en-US"/>
              <a:t>Estimate </a:t>
            </a:r>
            <a:r>
              <a:rPr lang="en-US" i="1"/>
              <a:t>V</a:t>
            </a:r>
            <a:r>
              <a:rPr lang="en-US"/>
              <a:t> and </a:t>
            </a:r>
            <a:r>
              <a:rPr lang="en-US" i="1"/>
              <a:t>Q</a:t>
            </a:r>
            <a:r>
              <a:rPr lang="en-US"/>
              <a:t> by trial and error</a:t>
            </a:r>
            <a:endParaRPr lang="en-US" baseline="-25000"/>
          </a:p>
          <a:p>
            <a:r>
              <a:rPr lang="en-US"/>
              <a:t>Example: </a:t>
            </a:r>
          </a:p>
          <a:p>
            <a:pPr lvl="1"/>
            <a:r>
              <a:rPr lang="en-US"/>
              <a:t>Three paella recipes </a:t>
            </a:r>
            <a:r>
              <a:rPr lang="en-US" i="1"/>
              <a:t>a</a:t>
            </a:r>
            <a:r>
              <a:rPr lang="en-US" baseline="-25000"/>
              <a:t>1</a:t>
            </a:r>
            <a:r>
              <a:rPr lang="en-US" i="1"/>
              <a:t>, a</a:t>
            </a:r>
            <a:r>
              <a:rPr lang="en-US" baseline="-25000"/>
              <a:t>2</a:t>
            </a:r>
            <a:r>
              <a:rPr lang="en-US" i="1"/>
              <a:t>, a</a:t>
            </a:r>
            <a:r>
              <a:rPr lang="en-US" baseline="-25000"/>
              <a:t>3</a:t>
            </a:r>
            <a:r>
              <a:rPr lang="en-US"/>
              <a:t> </a:t>
            </a:r>
          </a:p>
          <a:p>
            <a:pPr lvl="1"/>
            <a:r>
              <a:rPr lang="en-US"/>
              <a:t>Rewards = ratings by guests</a:t>
            </a:r>
            <a:br>
              <a:rPr lang="en-US"/>
            </a:br>
            <a:endParaRPr lang="en-US"/>
          </a:p>
          <a:p>
            <a:pPr marL="7937" indent="0">
              <a:spcBef>
                <a:spcPts val="0"/>
              </a:spcBef>
              <a:buNone/>
            </a:pPr>
            <a:r>
              <a:rPr lang="en-US" u="sng"/>
              <a:t>recipe</a:t>
            </a:r>
            <a:r>
              <a:rPr lang="en-US" i="1" u="sng"/>
              <a:t> 	  </a:t>
            </a:r>
            <a:r>
              <a:rPr lang="en-US" u="sng"/>
              <a:t>trial 1	  trial 2	  trial 3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	a</a:t>
            </a:r>
            <a:r>
              <a:rPr lang="en-US" baseline="-25000"/>
              <a:t>1</a:t>
            </a:r>
            <a:r>
              <a:rPr lang="en-US"/>
              <a:t>	7.2	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	a</a:t>
            </a:r>
            <a:r>
              <a:rPr lang="en-US" baseline="-25000"/>
              <a:t>2</a:t>
            </a:r>
            <a:r>
              <a:rPr lang="en-US"/>
              <a:t>	5.4	8	7.6	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	a</a:t>
            </a:r>
            <a:r>
              <a:rPr lang="en-US" baseline="-25000"/>
              <a:t>3</a:t>
            </a:r>
            <a:r>
              <a:rPr lang="en-US" i="1"/>
              <a:t>	</a:t>
            </a:r>
            <a:r>
              <a:rPr lang="en-US"/>
              <a:t>6.8</a:t>
            </a:r>
            <a:br>
              <a:rPr lang="en-US"/>
            </a:br>
            <a:r>
              <a:rPr lang="en-US" b="1" baseline="-25000"/>
              <a:t>–––––––––––––––––––––––––––––––––––––––––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a</a:t>
            </a:r>
            <a:r>
              <a:rPr lang="en-US" baseline="-25000"/>
              <a:t>2</a:t>
            </a:r>
            <a:r>
              <a:rPr lang="en-US"/>
              <a:t> avg	5.4	6.7	7</a:t>
            </a:r>
          </a:p>
          <a:p>
            <a:pPr marL="6350" indent="0"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endParaRPr lang="en-US"/>
          </a:p>
          <a:p>
            <a:r>
              <a:rPr lang="en-US"/>
              <a:t>Let </a:t>
            </a:r>
            <a:r>
              <a:rPr lang="en-US" i="1"/>
              <a:t>r</a:t>
            </a:r>
            <a:r>
              <a:rPr lang="en-US"/>
              <a:t>(</a:t>
            </a:r>
            <a:r>
              <a:rPr lang="en-US" i="1"/>
              <a:t>a,i</a:t>
            </a:r>
            <a:r>
              <a:rPr lang="en-US"/>
              <a:t>) = reward for running </a:t>
            </a:r>
            <a:r>
              <a:rPr lang="en-US" i="1"/>
              <a:t>a</a:t>
            </a:r>
            <a:r>
              <a:rPr lang="en-US"/>
              <a:t> </a:t>
            </a:r>
            <a:br>
              <a:rPr lang="en-US"/>
            </a:br>
            <a:r>
              <a:rPr lang="en-US"/>
              <a:t>	         the </a:t>
            </a:r>
            <a:r>
              <a:rPr lang="en-US" i="1"/>
              <a:t>i</a:t>
            </a:r>
            <a:r>
              <a:rPr lang="en-US"/>
              <a:t>’th time</a:t>
            </a:r>
            <a:endParaRPr lang="en-US" i="1"/>
          </a:p>
          <a:p>
            <a:pPr marL="0" indent="0">
              <a:buNone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BFBB49-2A93-8455-2909-125998DF1F64}"/>
              </a:ext>
            </a:extLst>
          </p:cNvPr>
          <p:cNvCxnSpPr/>
          <p:nvPr/>
        </p:nvCxnSpPr>
        <p:spPr>
          <a:xfrm>
            <a:off x="1502229" y="2982686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789FE51-CE52-BFEF-FEDF-499463250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84" b="-889"/>
          <a:stretch/>
        </p:blipFill>
        <p:spPr>
          <a:xfrm>
            <a:off x="5344796" y="1152525"/>
            <a:ext cx="6237605" cy="258305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C3C6D8-688E-D937-6C25-7C920FDE13E4}"/>
              </a:ext>
            </a:extLst>
          </p:cNvPr>
          <p:cNvCxnSpPr>
            <a:cxnSpLocks/>
          </p:cNvCxnSpPr>
          <p:nvPr/>
        </p:nvCxnSpPr>
        <p:spPr bwMode="auto">
          <a:xfrm flipH="1">
            <a:off x="6832605" y="5111261"/>
            <a:ext cx="2370011" cy="8246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7B0C04F-0BA2-278C-4E11-B9790F8632C9}"/>
              </a:ext>
            </a:extLst>
          </p:cNvPr>
          <p:cNvSpPr/>
          <p:nvPr/>
        </p:nvSpPr>
        <p:spPr>
          <a:xfrm>
            <a:off x="9155723" y="4075748"/>
            <a:ext cx="2971808" cy="1631216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 charset="0"/>
                <a:cs typeface="Times New Roman"/>
              </a:rPr>
              <a:t>Poll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: What to use for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cs typeface="Times New Roman"/>
              </a:rPr>
              <a:t>Q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cs typeface="Times New Roman"/>
              </a:rPr>
              <a:t>a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) here if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cs typeface="Times New Roman"/>
              </a:rPr>
              <a:t>a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hasn’t been tried yet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/>
            </a:endParaRPr>
          </a:p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rPr>
              <a:t>  A. ∞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B. max possible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cs typeface="Times New Roman"/>
              </a:rPr>
              <a:t>r</a:t>
            </a:r>
            <a:endParaRPr lang="en-US" dirty="0">
              <a:solidFill>
                <a:schemeClr val="tx1"/>
              </a:solidFill>
              <a:latin typeface="Times New Roman" charset="0"/>
              <a:cs typeface="Times New Roman"/>
            </a:endParaRPr>
          </a:p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</a:t>
            </a:r>
            <a:r>
              <a:rPr lang="en-US" baseline="-25000" dirty="0">
                <a:solidFill>
                  <a:schemeClr val="tx1"/>
                </a:solidFill>
                <a:latin typeface="Times New Roman" charset="0"/>
                <a:cs typeface="Times New 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C.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        D. anything &gt; –</a:t>
            </a:r>
            <a:r>
              <a:rPr lang="en-US" baseline="-25000" dirty="0">
                <a:solidFill>
                  <a:schemeClr val="tx1"/>
                </a:solidFill>
                <a:latin typeface="Times New Roman" charset="0"/>
                <a:cs typeface="Times New 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∞</a:t>
            </a:r>
          </a:p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 E. other   F. don’t know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1FEBBC-8554-333C-776B-7CC9C08A1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" r="60934" b="79804"/>
          <a:stretch/>
        </p:blipFill>
        <p:spPr>
          <a:xfrm>
            <a:off x="763617" y="5844682"/>
            <a:ext cx="2436783" cy="6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3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68F32D7-CD85-D5B0-F62F-0779BD179FFC}"/>
              </a:ext>
            </a:extLst>
          </p:cNvPr>
          <p:cNvSpPr txBox="1"/>
          <p:nvPr/>
        </p:nvSpPr>
        <p:spPr>
          <a:xfrm>
            <a:off x="6198870" y="6195060"/>
            <a:ext cx="545973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249DF-B9BA-24F7-1786-31D686FE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Q</a:t>
            </a:r>
            <a:r>
              <a:rPr lang="en-US"/>
              <a:t>-learning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F5874-129A-07D9-A6AF-7C05981C3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14" y="1071041"/>
            <a:ext cx="4934976" cy="5261179"/>
          </a:xfrm>
        </p:spPr>
        <p:txBody>
          <a:bodyPr/>
          <a:lstStyle/>
          <a:p>
            <a:r>
              <a:rPr lang="en-US" sz="1800"/>
              <a:t>Consider an MDP in which we don’t know γ</a:t>
            </a:r>
          </a:p>
          <a:p>
            <a:r>
              <a:rPr lang="en-US" sz="1800"/>
              <a:t>Adapt temporal-difference learning</a:t>
            </a:r>
          </a:p>
          <a:p>
            <a:pPr lvl="1"/>
            <a:r>
              <a:rPr lang="en-US" sz="1800"/>
              <a:t>Modified MDP model: maximize reward</a:t>
            </a:r>
            <a:br>
              <a:rPr lang="en-US" sz="1800"/>
            </a:br>
            <a:endParaRPr lang="en-US" sz="1800"/>
          </a:p>
          <a:p>
            <a:pPr>
              <a:tabLst>
                <a:tab pos="858838" algn="l"/>
                <a:tab pos="1487488" algn="l"/>
              </a:tabLst>
            </a:pPr>
            <a:r>
              <a:rPr lang="en-US" sz="1800" dirty="0"/>
              <a:t>Same as before:</a:t>
            </a:r>
          </a:p>
          <a:p>
            <a:pPr lvl="1">
              <a:tabLst>
                <a:tab pos="858838" algn="l"/>
                <a:tab pos="1487488" algn="l"/>
              </a:tabLst>
            </a:pPr>
            <a:r>
              <a:rPr lang="en-US" sz="1800" dirty="0"/>
              <a:t>Σ = (</a:t>
            </a:r>
            <a:r>
              <a:rPr lang="en-US" sz="1800" i="1" dirty="0"/>
              <a:t>S</a:t>
            </a:r>
            <a:r>
              <a:rPr lang="en-US" sz="1800" dirty="0"/>
              <a:t>, </a:t>
            </a:r>
            <a:r>
              <a:rPr lang="en-US" sz="1800" i="1" dirty="0"/>
              <a:t>A</a:t>
            </a:r>
            <a:r>
              <a:rPr lang="en-US" sz="1800" dirty="0"/>
              <a:t>, </a:t>
            </a:r>
            <a:r>
              <a:rPr lang="el-GR" sz="1800" dirty="0"/>
              <a:t>γ</a:t>
            </a:r>
            <a:r>
              <a:rPr lang="en-US" sz="1800" dirty="0"/>
              <a:t>, Pr, cost)</a:t>
            </a:r>
            <a:endParaRPr lang="en-US" sz="1800" i="1" baseline="30000" dirty="0"/>
          </a:p>
          <a:p>
            <a:pPr lvl="1">
              <a:tabLst>
                <a:tab pos="858838" algn="l"/>
                <a:tab pos="1487488" algn="l"/>
              </a:tabLst>
            </a:pPr>
            <a:r>
              <a:rPr lang="el-GR" sz="1800" dirty="0"/>
              <a:t>γ</a:t>
            </a:r>
            <a:r>
              <a:rPr lang="en-US" sz="1800" dirty="0"/>
              <a:t>(</a:t>
            </a:r>
            <a:r>
              <a:rPr lang="en-US" sz="1800" i="1" dirty="0" err="1"/>
              <a:t>s,a</a:t>
            </a:r>
            <a:r>
              <a:rPr lang="en-US" sz="1800" dirty="0"/>
              <a:t>) = {all possible “next states” after applying action </a:t>
            </a:r>
            <a:r>
              <a:rPr lang="en-US" sz="1800" i="1" dirty="0"/>
              <a:t>a</a:t>
            </a:r>
            <a:r>
              <a:rPr lang="en-US" sz="1800" dirty="0"/>
              <a:t> in state </a:t>
            </a:r>
            <a:r>
              <a:rPr lang="en-US" sz="1800" i="1" dirty="0"/>
              <a:t>s</a:t>
            </a:r>
            <a:r>
              <a:rPr lang="en-US" sz="1800" dirty="0"/>
              <a:t>}</a:t>
            </a:r>
          </a:p>
          <a:p>
            <a:pPr lvl="1"/>
            <a:r>
              <a:rPr lang="en-US" sz="1800" kern="0" dirty="0" err="1"/>
              <a:t>Pr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dirty="0"/>
              <a:t>′</a:t>
            </a:r>
            <a:r>
              <a:rPr lang="en-US" sz="1800" kern="0" baseline="30000" dirty="0"/>
              <a:t> </a:t>
            </a:r>
            <a:r>
              <a:rPr lang="en-US" sz="1800" kern="0" dirty="0"/>
              <a:t>|</a:t>
            </a:r>
            <a:r>
              <a:rPr lang="en-US" sz="1800" kern="0" baseline="30000" dirty="0"/>
              <a:t> </a:t>
            </a:r>
            <a:r>
              <a:rPr lang="en-US" sz="1800" i="1" kern="0" dirty="0"/>
              <a:t>s</a:t>
            </a:r>
            <a:r>
              <a:rPr lang="en-US" sz="1800" kern="0" dirty="0"/>
              <a:t>,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a</a:t>
            </a:r>
            <a:r>
              <a:rPr lang="en-US" sz="1800" kern="0" dirty="0"/>
              <a:t>) = probability that </a:t>
            </a:r>
            <a:r>
              <a:rPr lang="en-US" sz="1800" i="1" kern="0" dirty="0"/>
              <a:t>a</a:t>
            </a:r>
            <a:r>
              <a:rPr lang="en-US" sz="1800" kern="0" dirty="0"/>
              <a:t> takes us to </a:t>
            </a:r>
            <a:r>
              <a:rPr lang="en-US" sz="1800" i="1" kern="0" dirty="0"/>
              <a:t>s</a:t>
            </a:r>
            <a:r>
              <a:rPr lang="en-US" sz="1800" kern="0" dirty="0"/>
              <a:t>′</a:t>
            </a:r>
          </a:p>
          <a:p>
            <a:pPr lvl="2"/>
            <a:r>
              <a:rPr lang="en-US" sz="1800" kern="0" dirty="0" err="1"/>
              <a:t>Pr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dirty="0"/>
              <a:t>′</a:t>
            </a:r>
            <a:r>
              <a:rPr lang="en-US" sz="1800" kern="0" baseline="30000" dirty="0"/>
              <a:t> </a:t>
            </a:r>
            <a:r>
              <a:rPr lang="en-US" sz="1800" kern="0" dirty="0"/>
              <a:t>|</a:t>
            </a:r>
            <a:r>
              <a:rPr lang="en-US" sz="1800" kern="0" baseline="30000" dirty="0"/>
              <a:t> </a:t>
            </a:r>
            <a:r>
              <a:rPr lang="en-US" sz="1800" i="1" kern="0" dirty="0"/>
              <a:t>s</a:t>
            </a:r>
            <a:r>
              <a:rPr lang="en-US" sz="1800" kern="0" dirty="0"/>
              <a:t>,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a</a:t>
            </a:r>
            <a:r>
              <a:rPr lang="en-US" sz="1800" kern="0" dirty="0"/>
              <a:t>) ≠ 0 </a:t>
            </a:r>
            <a:r>
              <a:rPr lang="en-US" sz="1800" kern="0" dirty="0" err="1"/>
              <a:t>iff</a:t>
            </a:r>
            <a:r>
              <a:rPr lang="en-US" sz="1800" kern="0" dirty="0"/>
              <a:t> </a:t>
            </a:r>
            <a:r>
              <a:rPr lang="en-US" sz="1800" i="1" kern="0" dirty="0"/>
              <a:t>s</a:t>
            </a:r>
            <a:r>
              <a:rPr lang="en-US" sz="1800" kern="0" dirty="0"/>
              <a:t>′ </a:t>
            </a:r>
            <a:r>
              <a:rPr 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1800" kern="0" dirty="0"/>
              <a:t> </a:t>
            </a:r>
            <a:r>
              <a:rPr lang="it-IT" sz="1800" i="1" kern="0" dirty="0" err="1"/>
              <a:t>γ</a:t>
            </a:r>
            <a:r>
              <a:rPr lang="it-IT" sz="1800" kern="0" dirty="0"/>
              <a:t>(</a:t>
            </a:r>
            <a:r>
              <a:rPr lang="it-IT" sz="1800" i="1" kern="0" dirty="0" err="1"/>
              <a:t>s,a</a:t>
            </a:r>
            <a:r>
              <a:rPr lang="it-IT" sz="1800" kern="0" dirty="0"/>
              <a:t>)</a:t>
            </a:r>
            <a:br>
              <a:rPr lang="it-IT" sz="1800" kern="0" dirty="0"/>
            </a:br>
            <a:endParaRPr lang="it-IT" sz="1800" kern="0" dirty="0"/>
          </a:p>
          <a:p>
            <a:r>
              <a:rPr lang="en-US" sz="1800" kern="0" dirty="0"/>
              <a:t>Instead of </a:t>
            </a:r>
            <a:r>
              <a:rPr lang="en-US" sz="1800" kern="0" dirty="0">
                <a:cs typeface="Times New Roman"/>
              </a:rPr>
              <a:t>cost(</a:t>
            </a:r>
            <a:r>
              <a:rPr lang="en-US" sz="1800" i="1" kern="0" dirty="0" err="1">
                <a:cs typeface="Times New Roman"/>
              </a:rPr>
              <a:t>s,a,s′</a:t>
            </a:r>
            <a:r>
              <a:rPr lang="en-US" sz="1800" kern="0" dirty="0">
                <a:cs typeface="Times New Roman"/>
              </a:rPr>
              <a:t>), we have </a:t>
            </a:r>
          </a:p>
          <a:p>
            <a:pPr lvl="1"/>
            <a:r>
              <a:rPr lang="en-US" sz="1800" i="1" kern="0" dirty="0">
                <a:cs typeface="Times New Roman"/>
              </a:rPr>
              <a:t>r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s,a,s′)</a:t>
            </a:r>
            <a:r>
              <a:rPr lang="en-US" sz="1800" kern="0" dirty="0">
                <a:cs typeface="Times New Roman"/>
              </a:rPr>
              <a:t> = reward if </a:t>
            </a:r>
            <a:r>
              <a:rPr lang="en-US" sz="1800" i="1" kern="0" dirty="0">
                <a:cs typeface="Times New Roman"/>
              </a:rPr>
              <a:t>a</a:t>
            </a:r>
            <a:r>
              <a:rPr lang="en-US" sz="1800" kern="0" dirty="0">
                <a:cs typeface="Times New Roman"/>
              </a:rPr>
              <a:t> takes us to </a:t>
            </a:r>
            <a:r>
              <a:rPr lang="en-US" sz="1800" i="1" kern="0" dirty="0">
                <a:cs typeface="Times New Roman"/>
              </a:rPr>
              <a:t>s′ </a:t>
            </a:r>
            <a:r>
              <a:rPr lang="en-US" sz="1800" kern="0" dirty="0">
                <a:cs typeface="Times New Roman"/>
              </a:rPr>
              <a:t>from </a:t>
            </a:r>
            <a:r>
              <a:rPr lang="en-US" sz="1800" i="1" kern="0" dirty="0">
                <a:cs typeface="Times New Roman"/>
              </a:rPr>
              <a:t>s</a:t>
            </a:r>
            <a:endParaRPr lang="en-US" sz="1800" kern="0" dirty="0">
              <a:cs typeface="Times New Roman"/>
            </a:endParaRPr>
          </a:p>
          <a:p>
            <a:r>
              <a:rPr lang="en-US" sz="1800" dirty="0">
                <a:cs typeface="Times New Roman"/>
              </a:rPr>
              <a:t>Want a policy π that maximizes</a:t>
            </a:r>
          </a:p>
          <a:p>
            <a:pPr lvl="1"/>
            <a:r>
              <a:rPr lang="en-US" sz="1800" dirty="0">
                <a:cs typeface="Times New Roman"/>
              </a:rPr>
              <a:t>E(reward for getting from s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cs typeface="Times New Roman"/>
              </a:rPr>
              <a:t> to </a:t>
            </a:r>
            <a:r>
              <a:rPr lang="en-US" sz="1800" i="1" dirty="0">
                <a:cs typeface="Times New Roman"/>
              </a:rPr>
              <a:t>S</a:t>
            </a:r>
            <a:r>
              <a:rPr lang="en-US" sz="1800" i="1" baseline="-25000" dirty="0">
                <a:cs typeface="Times New Roman"/>
              </a:rPr>
              <a:t>g</a:t>
            </a:r>
            <a:r>
              <a:rPr lang="en-US" sz="1800" dirty="0">
                <a:cs typeface="Times New Roman"/>
              </a:rPr>
              <a:t>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0BB5B2-0DC1-1D4F-FA47-86CA70251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7870" y="1071041"/>
            <a:ext cx="6262370" cy="5603874"/>
          </a:xfrm>
        </p:spPr>
        <p:txBody>
          <a:bodyPr/>
          <a:lstStyle/>
          <a:p>
            <a:r>
              <a:rPr lang="en-US" sz="1800"/>
              <a:t>Value function:</a:t>
            </a:r>
          </a:p>
          <a:p>
            <a:pPr lvl="1"/>
            <a:r>
              <a:rPr lang="en-US" sz="1800" dirty="0">
                <a:latin typeface="Times New Roman" charset="0"/>
                <a:ea typeface="Times New Roman"/>
              </a:rPr>
              <a:t>was </a:t>
            </a: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) = 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s</a:t>
            </a:r>
            <a:r>
              <a:rPr lang="en-US" sz="1800" baseline="-25000" dirty="0"/>
              <a:t>′ </a:t>
            </a:r>
            <a:r>
              <a:rPr lang="it-IT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el-GR" sz="1800" baseline="-25000" dirty="0"/>
              <a:t>γ</a:t>
            </a:r>
            <a:r>
              <a:rPr lang="en-US" sz="1800" baseline="-25000" dirty="0">
                <a:latin typeface="Times New Roman" charset="0"/>
                <a:cs typeface="Times New Roman"/>
              </a:rPr>
              <a:t>(</a:t>
            </a:r>
            <a:r>
              <a:rPr lang="en-US" sz="1800" i="1" baseline="-25000" dirty="0"/>
              <a:t>s</a:t>
            </a:r>
            <a:r>
              <a:rPr lang="en-US" sz="1800" baseline="-25000" dirty="0"/>
              <a:t>,</a:t>
            </a:r>
            <a:r>
              <a:rPr lang="en-US" sz="1800" baseline="-25000" dirty="0">
                <a:latin typeface="Times New Roman" charset="0"/>
                <a:cs typeface="Times New Roman"/>
              </a:rPr>
              <a:t>π(</a:t>
            </a:r>
            <a:r>
              <a:rPr lang="en-US" sz="1800" i="1" baseline="-25000" dirty="0">
                <a:latin typeface="Times New Roman" charset="0"/>
                <a:cs typeface="Times New Roman"/>
              </a:rPr>
              <a:t>s</a:t>
            </a:r>
            <a:r>
              <a:rPr lang="en-US" sz="1800" baseline="-25000" dirty="0">
                <a:latin typeface="Times New Roman" charset="0"/>
                <a:cs typeface="Times New Roman"/>
              </a:rPr>
              <a:t>)) </a:t>
            </a:r>
            <a:r>
              <a:rPr lang="en-US" sz="1800" dirty="0" err="1">
                <a:latin typeface="Times New Roman" charset="0"/>
                <a:cs typeface="Times New Roman"/>
              </a:rPr>
              <a:t>Pr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i="1" dirty="0">
                <a:latin typeface="Times New Roman" charset="0"/>
                <a:cs typeface="Times New Roman"/>
              </a:rPr>
              <a:t>s</a:t>
            </a:r>
            <a:r>
              <a:rPr lang="en-US" sz="1800" dirty="0"/>
              <a:t>′</a:t>
            </a:r>
            <a:r>
              <a:rPr lang="en-US" sz="1800" i="1" baseline="-25000" dirty="0"/>
              <a:t> </a:t>
            </a:r>
            <a:r>
              <a:rPr lang="en-US" sz="1800" i="1" dirty="0"/>
              <a:t>|</a:t>
            </a:r>
            <a:r>
              <a:rPr lang="en-US" sz="1800" i="1" baseline="-25000" dirty="0"/>
              <a:t> </a:t>
            </a:r>
            <a:r>
              <a:rPr lang="en-US" sz="1800" i="1" dirty="0"/>
              <a:t>s</a:t>
            </a:r>
            <a:r>
              <a:rPr lang="en-US" sz="1800" dirty="0"/>
              <a:t>,</a:t>
            </a:r>
            <a:r>
              <a:rPr lang="en-US" sz="1800" i="1" baseline="-25000" dirty="0"/>
              <a:t> </a:t>
            </a:r>
            <a:r>
              <a:rPr lang="en-US" sz="1800" dirty="0"/>
              <a:t>π(</a:t>
            </a:r>
            <a:r>
              <a:rPr lang="en-US" sz="1800" i="1" dirty="0"/>
              <a:t>s</a:t>
            </a:r>
            <a:r>
              <a:rPr lang="en-US" sz="1800" dirty="0"/>
              <a:t>))[</a:t>
            </a:r>
            <a:r>
              <a:rPr lang="en-US" sz="1800" dirty="0">
                <a:latin typeface="Times New Roman" charset="0"/>
                <a:ea typeface="Times New Roman"/>
              </a:rPr>
              <a:t>cost(</a:t>
            </a:r>
            <a:r>
              <a:rPr lang="en-US" sz="1800" i="1" dirty="0">
                <a:latin typeface="Times New Roman" charset="0"/>
                <a:ea typeface="Times New Roman"/>
              </a:rPr>
              <a:t>s,</a:t>
            </a:r>
            <a:r>
              <a:rPr lang="en-US" sz="1800" dirty="0">
                <a:latin typeface="Times New Roman" charset="0"/>
                <a:ea typeface="Times New Roman"/>
              </a:rPr>
              <a:t>π(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),</a:t>
            </a:r>
            <a:r>
              <a:rPr lang="en-US" sz="1800" i="1" dirty="0">
                <a:latin typeface="Times New Roman" charset="0"/>
                <a:ea typeface="Times New Roman"/>
              </a:rPr>
              <a:t>s′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)+</a:t>
            </a:r>
            <a:r>
              <a:rPr lang="en-US" sz="1800" baseline="-25000" dirty="0"/>
              <a:t> </a:t>
            </a:r>
            <a:r>
              <a:rPr lang="en-US" sz="1800" i="1" dirty="0"/>
              <a:t>V</a:t>
            </a:r>
            <a:r>
              <a:rPr lang="en-US" sz="1800" baseline="30000" dirty="0"/>
              <a:t>π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′)]</a:t>
            </a:r>
            <a:endParaRPr lang="en-US" sz="1800" kern="0" dirty="0">
              <a:cs typeface="Times New Roman"/>
            </a:endParaRPr>
          </a:p>
          <a:p>
            <a:pPr lvl="1"/>
            <a:r>
              <a:rPr lang="en-US" sz="1800" dirty="0">
                <a:latin typeface="Times New Roman" charset="0"/>
                <a:ea typeface="Times New Roman"/>
              </a:rPr>
              <a:t>now </a:t>
            </a: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) = 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s</a:t>
            </a:r>
            <a:r>
              <a:rPr lang="en-US" sz="1800" baseline="-25000" dirty="0"/>
              <a:t>′ </a:t>
            </a:r>
            <a:r>
              <a:rPr lang="it-IT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el-GR" sz="1800" baseline="-25000" dirty="0"/>
              <a:t>γ</a:t>
            </a:r>
            <a:r>
              <a:rPr lang="en-US" sz="1800" baseline="-25000" dirty="0">
                <a:latin typeface="Times New Roman" charset="0"/>
                <a:cs typeface="Times New Roman"/>
              </a:rPr>
              <a:t>(</a:t>
            </a:r>
            <a:r>
              <a:rPr lang="en-US" sz="1800" i="1" baseline="-25000" dirty="0"/>
              <a:t>s</a:t>
            </a:r>
            <a:r>
              <a:rPr lang="en-US" sz="1800" baseline="-25000" dirty="0"/>
              <a:t>,</a:t>
            </a:r>
            <a:r>
              <a:rPr lang="en-US" sz="1800" baseline="-25000" dirty="0">
                <a:latin typeface="Times New Roman" charset="0"/>
                <a:cs typeface="Times New Roman"/>
              </a:rPr>
              <a:t>π(</a:t>
            </a:r>
            <a:r>
              <a:rPr lang="en-US" sz="1800" i="1" baseline="-25000" dirty="0">
                <a:latin typeface="Times New Roman" charset="0"/>
                <a:cs typeface="Times New Roman"/>
              </a:rPr>
              <a:t>s</a:t>
            </a:r>
            <a:r>
              <a:rPr lang="en-US" sz="1800" baseline="-25000" dirty="0">
                <a:latin typeface="Times New Roman" charset="0"/>
                <a:cs typeface="Times New Roman"/>
              </a:rPr>
              <a:t>)) </a:t>
            </a:r>
            <a:r>
              <a:rPr lang="en-US" sz="1800" dirty="0" err="1">
                <a:latin typeface="Times New Roman" charset="0"/>
                <a:cs typeface="Times New Roman"/>
              </a:rPr>
              <a:t>Pr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i="1" dirty="0">
                <a:latin typeface="Times New Roman" charset="0"/>
                <a:cs typeface="Times New Roman"/>
              </a:rPr>
              <a:t>s</a:t>
            </a:r>
            <a:r>
              <a:rPr lang="en-US" sz="1800" dirty="0"/>
              <a:t>′</a:t>
            </a:r>
            <a:r>
              <a:rPr lang="en-US" sz="1800" i="1" baseline="-25000" dirty="0"/>
              <a:t> </a:t>
            </a:r>
            <a:r>
              <a:rPr lang="en-US" sz="1800" i="1" dirty="0"/>
              <a:t>|</a:t>
            </a:r>
            <a:r>
              <a:rPr lang="en-US" sz="1800" i="1" baseline="-25000" dirty="0"/>
              <a:t> </a:t>
            </a:r>
            <a:r>
              <a:rPr lang="en-US" sz="1800" i="1" dirty="0"/>
              <a:t>s</a:t>
            </a:r>
            <a:r>
              <a:rPr lang="en-US" sz="1800" dirty="0"/>
              <a:t>,</a:t>
            </a:r>
            <a:r>
              <a:rPr lang="en-US" sz="1800" i="1" baseline="-25000" dirty="0"/>
              <a:t> </a:t>
            </a:r>
            <a:r>
              <a:rPr lang="en-US" sz="1800" dirty="0"/>
              <a:t>π(</a:t>
            </a:r>
            <a:r>
              <a:rPr lang="en-US" sz="1800" i="1" dirty="0"/>
              <a:t>s</a:t>
            </a:r>
            <a:r>
              <a:rPr lang="en-US" sz="1800" dirty="0"/>
              <a:t>))[</a:t>
            </a:r>
            <a:r>
              <a:rPr lang="en-US" sz="1800" i="1" dirty="0">
                <a:latin typeface="Times New Roman" charset="0"/>
                <a:ea typeface="Times New Roman"/>
              </a:rPr>
              <a:t>r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s,</a:t>
            </a:r>
            <a:r>
              <a:rPr lang="en-US" sz="1800" dirty="0">
                <a:latin typeface="Times New Roman" charset="0"/>
                <a:ea typeface="Times New Roman"/>
              </a:rPr>
              <a:t>π(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),</a:t>
            </a:r>
            <a:r>
              <a:rPr lang="en-US" sz="1800" i="1" dirty="0">
                <a:latin typeface="Times New Roman" charset="0"/>
                <a:ea typeface="Times New Roman"/>
              </a:rPr>
              <a:t>s′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)+</a:t>
            </a:r>
            <a:r>
              <a:rPr lang="en-US" sz="1800" baseline="-25000" dirty="0"/>
              <a:t> </a:t>
            </a:r>
            <a:r>
              <a:rPr lang="en-US" sz="1800" i="1" dirty="0"/>
              <a:t>V</a:t>
            </a:r>
            <a:r>
              <a:rPr lang="en-US" sz="1800" baseline="30000" dirty="0"/>
              <a:t>π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′)]</a:t>
            </a:r>
            <a:br>
              <a:rPr lang="en-US" sz="1800" dirty="0">
                <a:cs typeface="Times New Roman"/>
              </a:rPr>
            </a:br>
            <a:endParaRPr lang="en-US" sz="1800" dirty="0">
              <a:latin typeface="Times New Roman" charset="0"/>
              <a:ea typeface="Times New Roman"/>
            </a:endParaRPr>
          </a:p>
          <a:p>
            <a:r>
              <a:rPr lang="en-US" sz="1800" kern="0" dirty="0">
                <a:latin typeface="Times New Roman" charset="0"/>
                <a:ea typeface="Times New Roman"/>
              </a:rPr>
              <a:t>Bellman-update:</a:t>
            </a:r>
          </a:p>
          <a:p>
            <a:pPr lvl="1"/>
            <a:r>
              <a:rPr lang="en-US" sz="1800" kern="0" dirty="0">
                <a:latin typeface="Times New Roman" charset="0"/>
                <a:ea typeface="Times New Roman"/>
              </a:rPr>
              <a:t>was  </a:t>
            </a: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/>
              <a:t>←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s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kern="0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P</a:t>
            </a:r>
            <a:r>
              <a:rPr lang="en-US" sz="1800" kern="0" dirty="0" err="1">
                <a:latin typeface="Times New Roman" charset="0"/>
                <a:ea typeface="Times New Roman"/>
              </a:rPr>
              <a:t>r</a:t>
            </a:r>
            <a:r>
              <a:rPr lang="en-US" sz="1800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|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 [cost(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s,a,s′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i="1" kern="0" dirty="0">
                <a:latin typeface="Times New Roman" charset="0"/>
                <a:ea typeface="Times New Roman"/>
              </a:rPr>
              <a:t>+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)]</a:t>
            </a:r>
          </a:p>
          <a:p>
            <a:pPr lvl="4"/>
            <a:r>
              <a:rPr lang="en-US" sz="1800" dirty="0">
                <a:latin typeface="Times New Roman" charset="0"/>
                <a:ea typeface="Times New Roman"/>
              </a:rPr>
              <a:t>where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s′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=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min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  <a:cs typeface="Times New Roman"/>
              </a:rPr>
              <a:t>s′,a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</a:t>
            </a:r>
            <a:endParaRPr lang="en-US" sz="1800" kern="0" dirty="0">
              <a:latin typeface="Times New Roman" charset="0"/>
              <a:ea typeface="Times New Roman"/>
            </a:endParaRPr>
          </a:p>
          <a:p>
            <a:pPr lvl="1"/>
            <a:r>
              <a:rPr lang="en-US" sz="1800" dirty="0">
                <a:latin typeface="Times New Roman" charset="0"/>
                <a:ea typeface="Times New Roman"/>
              </a:rPr>
              <a:t>now 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/>
              <a:t>←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s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kern="0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P</a:t>
            </a:r>
            <a:r>
              <a:rPr lang="en-US" sz="1800" kern="0" dirty="0" err="1">
                <a:latin typeface="Times New Roman" charset="0"/>
                <a:ea typeface="Times New Roman"/>
              </a:rPr>
              <a:t>r</a:t>
            </a:r>
            <a:r>
              <a:rPr lang="en-US" sz="1800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|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 [</a:t>
            </a:r>
            <a:r>
              <a:rPr lang="en-US" sz="1800" i="1" kern="0" dirty="0">
                <a:latin typeface="Times New Roman" charset="0"/>
                <a:ea typeface="Times New Roman"/>
              </a:rPr>
              <a:t>r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s,a,s′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i="1" kern="0" dirty="0">
                <a:latin typeface="Times New Roman" charset="0"/>
                <a:ea typeface="Times New Roman"/>
              </a:rPr>
              <a:t>+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)]</a:t>
            </a:r>
          </a:p>
          <a:p>
            <a:pPr lvl="4"/>
            <a:r>
              <a:rPr lang="en-US" sz="1800" dirty="0">
                <a:latin typeface="Times New Roman" charset="0"/>
                <a:ea typeface="Times New Roman"/>
              </a:rPr>
              <a:t>where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s′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=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max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  <a:cs typeface="Times New Roman"/>
              </a:rPr>
              <a:t>s′,a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</a:t>
            </a:r>
            <a:br>
              <a:rPr lang="en-US" sz="1800" dirty="0">
                <a:latin typeface="Times New Roman" charset="0"/>
                <a:ea typeface="Times New Roman"/>
                <a:cs typeface="Times New Roman"/>
              </a:rPr>
            </a:br>
            <a:endParaRPr lang="en-US" sz="1800" kern="0" dirty="0">
              <a:latin typeface="Times New Roman" charset="0"/>
              <a:ea typeface="Times New Roman"/>
            </a:endParaRPr>
          </a:p>
          <a:p>
            <a:r>
              <a:rPr lang="en-US" sz="1800" dirty="0">
                <a:latin typeface="Times New Roman" charset="0"/>
                <a:ea typeface="Times New Roman"/>
              </a:rPr>
              <a:t>Temporal-difference update rule:</a:t>
            </a:r>
          </a:p>
          <a:p>
            <a:pPr lvl="1"/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a</a:t>
            </a:r>
            <a:r>
              <a:rPr lang="en-US" sz="1800" kern="0"/>
              <a:t>) ← </a:t>
            </a:r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a</a:t>
            </a:r>
            <a:r>
              <a:rPr lang="en-US" sz="1800" kern="0"/>
              <a:t>) + α (</a:t>
            </a:r>
            <a:r>
              <a:rPr lang="en-US" sz="1800" i="1" kern="0"/>
              <a:t>r</a:t>
            </a:r>
            <a:r>
              <a:rPr lang="en-US" sz="1800" kern="0"/>
              <a:t>(</a:t>
            </a:r>
            <a:r>
              <a:rPr lang="en-US" sz="1800" i="1" kern="0"/>
              <a:t>a</a:t>
            </a:r>
            <a:r>
              <a:rPr lang="en-US" sz="1800" kern="0"/>
              <a:t>)</a:t>
            </a:r>
            <a:r>
              <a:rPr lang="en-US" sz="1800" kern="0" baseline="-25000"/>
              <a:t> </a:t>
            </a:r>
            <a:r>
              <a:rPr lang="en-US" sz="1800" kern="0"/>
              <a:t>–</a:t>
            </a:r>
            <a:r>
              <a:rPr lang="en-US" sz="1800" kern="0" baseline="-25000"/>
              <a:t> </a:t>
            </a:r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a</a:t>
            </a:r>
            <a:r>
              <a:rPr lang="en-US" sz="1800" kern="0"/>
              <a:t>))</a:t>
            </a:r>
          </a:p>
          <a:p>
            <a:r>
              <a:rPr lang="en-US" sz="1800" dirty="0">
                <a:latin typeface="Times New Roman" charset="0"/>
                <a:ea typeface="Times New Roman"/>
              </a:rPr>
              <a:t>Temporal-difference update </a:t>
            </a:r>
            <a:r>
              <a:rPr lang="en-US" sz="1800" kern="0" dirty="0">
                <a:latin typeface="Times New Roman" charset="0"/>
                <a:ea typeface="Times New Roman"/>
              </a:rPr>
              <a:t>for MDPs:</a:t>
            </a:r>
          </a:p>
          <a:p>
            <a:pPr lvl="1"/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s,a</a:t>
            </a:r>
            <a:r>
              <a:rPr lang="en-US" sz="1800" kern="0"/>
              <a:t>) ← </a:t>
            </a:r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s,a</a:t>
            </a:r>
            <a:r>
              <a:rPr lang="en-US" sz="1800" kern="0"/>
              <a:t>) + α (</a:t>
            </a:r>
            <a:r>
              <a:rPr lang="en-US" sz="1800" i="1" kern="0"/>
              <a:t>r</a:t>
            </a:r>
            <a:r>
              <a:rPr lang="en-US" sz="1800" kern="0"/>
              <a:t>(</a:t>
            </a:r>
            <a:r>
              <a:rPr lang="en-US" sz="1800" i="1" kern="0"/>
              <a:t>s,a,s′</a:t>
            </a:r>
            <a:r>
              <a:rPr lang="en-US" sz="1800" kern="0"/>
              <a:t>) + </a:t>
            </a:r>
            <a:r>
              <a:rPr lang="en-US" sz="1800" i="1" kern="0"/>
              <a:t>V</a:t>
            </a:r>
            <a:r>
              <a:rPr lang="en-US" sz="1800" kern="0"/>
              <a:t>(</a:t>
            </a:r>
            <a:r>
              <a:rPr lang="en-US" sz="1800" i="1" kern="0"/>
              <a:t>s′</a:t>
            </a:r>
            <a:r>
              <a:rPr lang="en-US" sz="1800" kern="0"/>
              <a:t>) –</a:t>
            </a:r>
            <a:r>
              <a:rPr lang="en-US" sz="1800" kern="0" baseline="-25000"/>
              <a:t> </a:t>
            </a:r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s,a</a:t>
            </a:r>
            <a:r>
              <a:rPr lang="en-US" sz="1800" kern="0"/>
              <a:t>))</a:t>
            </a:r>
          </a:p>
          <a:p>
            <a:r>
              <a:rPr lang="en-US" sz="1800"/>
              <a:t>Equivalently:</a:t>
            </a:r>
            <a:endParaRPr lang="en-US" sz="1800" kern="0"/>
          </a:p>
          <a:p>
            <a:pPr lvl="1"/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s,a</a:t>
            </a:r>
            <a:r>
              <a:rPr lang="en-US" sz="1800" kern="0"/>
              <a:t>) ← </a:t>
            </a:r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s,a</a:t>
            </a:r>
            <a:r>
              <a:rPr lang="en-US" sz="1800" kern="0"/>
              <a:t>) + α (</a:t>
            </a:r>
            <a:r>
              <a:rPr lang="en-US" sz="1800" i="1" kern="0"/>
              <a:t>r</a:t>
            </a:r>
            <a:r>
              <a:rPr lang="en-US" sz="1800" kern="0"/>
              <a:t>(</a:t>
            </a:r>
            <a:r>
              <a:rPr lang="en-US" sz="1800" i="1" kern="0"/>
              <a:t>s,a,s′</a:t>
            </a:r>
            <a:r>
              <a:rPr lang="en-US" sz="1800" kern="0"/>
              <a:t>) + max</a:t>
            </a:r>
            <a:r>
              <a:rPr lang="en-US" sz="1800" i="1" kern="0" baseline="-25000"/>
              <a:t>a′</a:t>
            </a:r>
            <a:r>
              <a:rPr lang="en-US" sz="1800" kern="0" baseline="-25000"/>
              <a:t> </a:t>
            </a:r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s′,a′</a:t>
            </a:r>
            <a:r>
              <a:rPr lang="en-US" sz="1800" kern="0"/>
              <a:t>) –</a:t>
            </a:r>
            <a:r>
              <a:rPr lang="en-US" sz="1800" kern="0" baseline="-25000"/>
              <a:t> </a:t>
            </a:r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s,a</a:t>
            </a:r>
            <a:r>
              <a:rPr lang="en-US" sz="1800" kern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08087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249DF-B9BA-24F7-1786-31D686FE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Q</a:t>
            </a:r>
            <a:r>
              <a:rPr lang="en-US"/>
              <a:t>-learning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F5874-129A-07D9-A6AF-7C05981C3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14" y="1071041"/>
            <a:ext cx="4934976" cy="5261179"/>
          </a:xfrm>
        </p:spPr>
        <p:txBody>
          <a:bodyPr/>
          <a:lstStyle/>
          <a:p>
            <a:r>
              <a:rPr lang="en-US" sz="1800"/>
              <a:t>Consider an MDP in which we don’t know γ</a:t>
            </a:r>
          </a:p>
          <a:p>
            <a:r>
              <a:rPr lang="en-US" sz="1800"/>
              <a:t>Adapt temporal-difference learning</a:t>
            </a:r>
          </a:p>
          <a:p>
            <a:pPr lvl="1"/>
            <a:r>
              <a:rPr lang="en-US" sz="1800"/>
              <a:t>Modified MDP model: maximize reward</a:t>
            </a:r>
            <a:br>
              <a:rPr lang="en-US" sz="1800"/>
            </a:br>
            <a:endParaRPr lang="en-US" sz="1800"/>
          </a:p>
        </p:txBody>
      </p:sp>
      <p:sp>
        <p:nvSpPr>
          <p:cNvPr id="15" name="Content Placeholder 19">
            <a:extLst>
              <a:ext uri="{FF2B5EF4-FFF2-40B4-BE49-F238E27FC236}">
                <a16:creationId xmlns:a16="http://schemas.microsoft.com/office/drawing/2014/main" id="{ED1EE435-0B52-90CF-6DD9-C6531C046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05721" y="4128348"/>
            <a:ext cx="3711966" cy="744416"/>
          </a:xfr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Poll</a:t>
            </a:r>
            <a:r>
              <a:rPr lang="en-US" dirty="0">
                <a:solidFill>
                  <a:schemeClr val="tx1"/>
                </a:solidFill>
              </a:rPr>
              <a:t>. Is line 2 practical?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A. Yes     B. No     C. don’t know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B9A1F5-ECCB-2F41-D6D6-0460DBBF8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74" y="1165860"/>
            <a:ext cx="6804946" cy="23976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F2B9E9-EE05-F385-CE71-79766469D2C1}"/>
              </a:ext>
            </a:extLst>
          </p:cNvPr>
          <p:cNvCxnSpPr>
            <a:cxnSpLocks/>
          </p:cNvCxnSpPr>
          <p:nvPr/>
        </p:nvCxnSpPr>
        <p:spPr bwMode="auto">
          <a:xfrm>
            <a:off x="4286250" y="3075402"/>
            <a:ext cx="104619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Content Placeholder 19">
            <a:extLst>
              <a:ext uri="{FF2B5EF4-FFF2-40B4-BE49-F238E27FC236}">
                <a16:creationId xmlns:a16="http://schemas.microsoft.com/office/drawing/2014/main" id="{774C0EFE-1275-8E18-781E-92B5D55175C8}"/>
              </a:ext>
            </a:extLst>
          </p:cNvPr>
          <p:cNvSpPr txBox="1">
            <a:spLocks/>
          </p:cNvSpPr>
          <p:nvPr/>
        </p:nvSpPr>
        <p:spPr bwMode="auto">
          <a:xfrm>
            <a:off x="2153565" y="2876630"/>
            <a:ext cx="2229777" cy="397545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kern="0"/>
              <a:t>From previous slide</a:t>
            </a:r>
          </a:p>
        </p:txBody>
      </p:sp>
    </p:spTree>
    <p:extLst>
      <p:ext uri="{BB962C8B-B14F-4D97-AF65-F5344CB8AC3E}">
        <p14:creationId xmlns:p14="http://schemas.microsoft.com/office/powerpoint/2010/main" val="78594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340A0D-CEB5-B575-365E-E082410C4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74" y="1165860"/>
            <a:ext cx="6804946" cy="23976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249DF-B9BA-24F7-1786-31D686FE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Q</a:t>
            </a:r>
            <a:r>
              <a:rPr lang="en-US"/>
              <a:t>-learning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F5874-129A-07D9-A6AF-7C05981C3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417" y="1152525"/>
            <a:ext cx="5384800" cy="2015218"/>
          </a:xfrm>
        </p:spPr>
        <p:txBody>
          <a:bodyPr/>
          <a:lstStyle/>
          <a:p>
            <a:r>
              <a:rPr lang="en-US"/>
              <a:t>Learn in two stages: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/>
              <a:t>Learn from simulated acting:</a:t>
            </a:r>
          </a:p>
          <a:p>
            <a:pPr lvl="2"/>
            <a:r>
              <a:rPr lang="en-US"/>
              <a:t>Replace lines 2, 3 with</a:t>
            </a:r>
            <a:br>
              <a:rPr lang="en-US"/>
            </a:br>
            <a:r>
              <a:rPr lang="en-US"/>
              <a:t>    </a:t>
            </a:r>
            <a:r>
              <a:rPr lang="en-US" kern="0"/>
              <a:t>(</a:t>
            </a:r>
            <a:r>
              <a:rPr lang="en-US" i="1" kern="0"/>
              <a:t>s</a:t>
            </a:r>
            <a:r>
              <a:rPr lang="en-US" kern="0"/>
              <a:t>′, </a:t>
            </a:r>
            <a:r>
              <a:rPr lang="en-US" i="1" kern="0"/>
              <a:t>r</a:t>
            </a:r>
            <a:r>
              <a:rPr lang="en-US" kern="0"/>
              <a:t>(</a:t>
            </a:r>
            <a:r>
              <a:rPr lang="en-US" i="1" kern="0"/>
              <a:t>s,a,s</a:t>
            </a:r>
            <a:r>
              <a:rPr lang="en-US" kern="0"/>
              <a:t>′)) ← Simulate(</a:t>
            </a:r>
            <a:r>
              <a:rPr lang="en-US" i="1" kern="0"/>
              <a:t>a,s</a:t>
            </a:r>
            <a:r>
              <a:rPr lang="en-US" kern="0"/>
              <a:t>)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/>
              <a:t>Learn from real-world acting</a:t>
            </a:r>
          </a:p>
          <a:p>
            <a:pPr lvl="2"/>
            <a:r>
              <a:rPr lang="en-US"/>
              <a:t>Use lines 2, 3 as shown</a:t>
            </a:r>
          </a:p>
        </p:txBody>
      </p:sp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ACB95296-84E2-0B17-A11B-A7E0BE4FF679}"/>
              </a:ext>
            </a:extLst>
          </p:cNvPr>
          <p:cNvSpPr txBox="1">
            <a:spLocks/>
          </p:cNvSpPr>
          <p:nvPr/>
        </p:nvSpPr>
        <p:spPr bwMode="auto">
          <a:xfrm>
            <a:off x="1949165" y="3777339"/>
            <a:ext cx="3711966" cy="744416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b="1" kern="0" dirty="0"/>
              <a:t>Poll</a:t>
            </a:r>
            <a:r>
              <a:rPr lang="en-US" kern="0" dirty="0"/>
              <a:t>. Is Stage 2 needed?</a:t>
            </a:r>
          </a:p>
          <a:p>
            <a:pPr marL="0" indent="0">
              <a:buFont typeface="System Font Regular"/>
              <a:buNone/>
            </a:pPr>
            <a:r>
              <a:rPr lang="en-US" kern="0" dirty="0"/>
              <a:t>A. Yes     B. No     C. don’t know</a:t>
            </a:r>
          </a:p>
        </p:txBody>
      </p:sp>
      <p:sp>
        <p:nvSpPr>
          <p:cNvPr id="11" name="Content Placeholder 19">
            <a:extLst>
              <a:ext uri="{FF2B5EF4-FFF2-40B4-BE49-F238E27FC236}">
                <a16:creationId xmlns:a16="http://schemas.microsoft.com/office/drawing/2014/main" id="{144FA5DE-A3FC-9423-88F2-360106910C15}"/>
              </a:ext>
            </a:extLst>
          </p:cNvPr>
          <p:cNvSpPr txBox="1">
            <a:spLocks/>
          </p:cNvSpPr>
          <p:nvPr/>
        </p:nvSpPr>
        <p:spPr bwMode="auto">
          <a:xfrm>
            <a:off x="6262358" y="4870629"/>
            <a:ext cx="3774830" cy="1055806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b="1" kern="0" dirty="0"/>
              <a:t>Poll</a:t>
            </a:r>
            <a:r>
              <a:rPr lang="en-US" kern="0" dirty="0"/>
              <a:t>. Is it practical to store </a:t>
            </a:r>
            <a:r>
              <a:rPr lang="en-US" i="1" kern="0" dirty="0"/>
              <a:t>Q</a:t>
            </a:r>
            <a:r>
              <a:rPr lang="en-US" kern="0" dirty="0"/>
              <a:t>(</a:t>
            </a:r>
            <a:r>
              <a:rPr lang="en-US" i="1" kern="0" dirty="0" err="1"/>
              <a:t>s,a</a:t>
            </a:r>
            <a:r>
              <a:rPr lang="en-US" kern="0" dirty="0"/>
              <a:t>) for every </a:t>
            </a:r>
            <a:r>
              <a:rPr lang="en-US" i="1" kern="0" dirty="0"/>
              <a:t>s </a:t>
            </a:r>
            <a:r>
              <a:rPr lang="en-US" kern="0" dirty="0"/>
              <a:t>and </a:t>
            </a:r>
            <a:r>
              <a:rPr lang="en-US" i="1" kern="0" dirty="0"/>
              <a:t>a</a:t>
            </a:r>
            <a:r>
              <a:rPr lang="en-US" kern="0" dirty="0"/>
              <a:t>?</a:t>
            </a:r>
          </a:p>
          <a:p>
            <a:pPr marL="0" indent="0">
              <a:buFont typeface="System Font Regular"/>
              <a:buNone/>
            </a:pPr>
            <a:r>
              <a:rPr lang="en-US" kern="0" dirty="0"/>
              <a:t>A. Yes     B. No     C. don’t know</a:t>
            </a:r>
          </a:p>
        </p:txBody>
      </p:sp>
    </p:spTree>
    <p:extLst>
      <p:ext uri="{BB962C8B-B14F-4D97-AF65-F5344CB8AC3E}">
        <p14:creationId xmlns:p14="http://schemas.microsoft.com/office/powerpoint/2010/main" val="38685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897DCD-61D3-FDAC-E696-A985038B7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452" y="1672724"/>
            <a:ext cx="3729990" cy="148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25FC27-C575-58DB-A181-1A6EA372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Parametric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71AE3-CEE9-2007-818E-90A55C47E4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Input: a set of numeric (</a:t>
            </a:r>
            <a:r>
              <a:rPr lang="en-US" i="1"/>
              <a:t>x,y</a:t>
            </a:r>
            <a:r>
              <a:rPr lang="en-US"/>
              <a:t>) pairs</a:t>
            </a:r>
          </a:p>
          <a:p>
            <a:pPr lvl="1"/>
            <a:r>
              <a:rPr lang="en-US">
                <a:latin typeface="Lucida Calligraphy" panose="03010101010101010101" pitchFamily="66" charset="77"/>
              </a:rPr>
              <a:t>D</a:t>
            </a:r>
            <a:r>
              <a:rPr lang="en-US">
                <a:latin typeface="Times New Roman" panose="02020603050405020304" pitchFamily="18" charset="0"/>
              </a:rPr>
              <a:t> = {(</a:t>
            </a:r>
            <a:r>
              <a:rPr lang="en-US" i="1">
                <a:latin typeface="Times New Roman" panose="02020603050405020304" pitchFamily="18" charset="0"/>
              </a:rPr>
              <a:t>x</a:t>
            </a:r>
            <a:r>
              <a:rPr lang="en-US" baseline="30000">
                <a:latin typeface="Times New Roman" panose="02020603050405020304" pitchFamily="18" charset="0"/>
              </a:rPr>
              <a:t>(</a:t>
            </a:r>
            <a:r>
              <a:rPr lang="en-US" i="1" baseline="30000">
                <a:latin typeface="Times New Roman" panose="02020603050405020304" pitchFamily="18" charset="0"/>
              </a:rPr>
              <a:t>i</a:t>
            </a:r>
            <a:r>
              <a:rPr lang="en-US" baseline="30000">
                <a:latin typeface="Times New Roman" panose="02020603050405020304" pitchFamily="18" charset="0"/>
              </a:rPr>
              <a:t>)</a:t>
            </a:r>
            <a:r>
              <a:rPr lang="en-US">
                <a:latin typeface="Times New Roman" panose="02020603050405020304" pitchFamily="18" charset="0"/>
              </a:rPr>
              <a:t>, </a:t>
            </a:r>
            <a:r>
              <a:rPr lang="en-US" i="1">
                <a:latin typeface="Times New Roman" panose="02020603050405020304" pitchFamily="18" charset="0"/>
              </a:rPr>
              <a:t>y</a:t>
            </a:r>
            <a:r>
              <a:rPr lang="en-US" baseline="30000">
                <a:latin typeface="Times New Roman" panose="02020603050405020304" pitchFamily="18" charset="0"/>
              </a:rPr>
              <a:t>(</a:t>
            </a:r>
            <a:r>
              <a:rPr lang="en-US" i="1" baseline="30000">
                <a:latin typeface="Times New Roman" panose="02020603050405020304" pitchFamily="18" charset="0"/>
              </a:rPr>
              <a:t>i</a:t>
            </a:r>
            <a:r>
              <a:rPr lang="en-US" baseline="30000">
                <a:latin typeface="Times New Roman" panose="02020603050405020304" pitchFamily="18" charset="0"/>
              </a:rPr>
              <a:t>)</a:t>
            </a:r>
            <a:r>
              <a:rPr lang="en-US">
                <a:latin typeface="Times New Roman" panose="02020603050405020304" pitchFamily="18" charset="0"/>
              </a:rPr>
              <a:t>) | </a:t>
            </a:r>
            <a:r>
              <a:rPr lang="en-US" i="1">
                <a:latin typeface="Times New Roman" panose="02020603050405020304" pitchFamily="18" charset="0"/>
              </a:rPr>
              <a:t>i = </a:t>
            </a:r>
            <a:r>
              <a:rPr lang="en-US">
                <a:latin typeface="Times New Roman" panose="02020603050405020304" pitchFamily="18" charset="0"/>
              </a:rPr>
              <a:t>1, …, </a:t>
            </a:r>
            <a:r>
              <a:rPr lang="en-US" i="1">
                <a:latin typeface="Times New Roman" panose="02020603050405020304" pitchFamily="18" charset="0"/>
              </a:rPr>
              <a:t>N</a:t>
            </a:r>
            <a:r>
              <a:rPr lang="en-US">
                <a:latin typeface="Times New Roman" panose="02020603050405020304" pitchFamily="18" charset="0"/>
              </a:rPr>
              <a:t>}</a:t>
            </a:r>
          </a:p>
          <a:p>
            <a:r>
              <a:rPr lang="en-US"/>
              <a:t>Parametric function </a:t>
            </a:r>
            <a:r>
              <a:rPr lang="en-US" i="1"/>
              <a:t>f</a:t>
            </a:r>
            <a:r>
              <a:rPr lang="en-US" baseline="-25000"/>
              <a:t>θ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</a:t>
            </a:r>
          </a:p>
          <a:p>
            <a:pPr lvl="1"/>
            <a:r>
              <a:rPr lang="en-US" i="1"/>
              <a:t>θ</a:t>
            </a:r>
            <a:r>
              <a:rPr lang="en-US"/>
              <a:t> is a parameter that changes </a:t>
            </a:r>
            <a:r>
              <a:rPr lang="en-US" i="1"/>
              <a:t>f</a:t>
            </a:r>
            <a:endParaRPr lang="en-US"/>
          </a:p>
          <a:p>
            <a:pPr lvl="1"/>
            <a:r>
              <a:rPr lang="en-US"/>
              <a:t>adjust </a:t>
            </a:r>
            <a:r>
              <a:rPr lang="en-US" i="1"/>
              <a:t>θ</a:t>
            </a:r>
            <a:r>
              <a:rPr lang="en-US"/>
              <a:t> to try to make </a:t>
            </a:r>
            <a:r>
              <a:rPr lang="en-US" i="1"/>
              <a:t>f</a:t>
            </a:r>
            <a:r>
              <a:rPr lang="en-US" i="1" baseline="-25000"/>
              <a:t>θ </a:t>
            </a:r>
            <a:r>
              <a:rPr lang="en-US"/>
              <a:t>(</a:t>
            </a:r>
            <a:r>
              <a:rPr lang="en-US" i="1">
                <a:latin typeface="Times New Roman" panose="02020603050405020304" pitchFamily="18" charset="0"/>
              </a:rPr>
              <a:t>x</a:t>
            </a:r>
            <a:r>
              <a:rPr lang="en-US" baseline="30000">
                <a:latin typeface="Times New Roman" panose="02020603050405020304" pitchFamily="18" charset="0"/>
              </a:rPr>
              <a:t>(</a:t>
            </a:r>
            <a:r>
              <a:rPr lang="en-US" i="1" baseline="30000">
                <a:latin typeface="Times New Roman" panose="02020603050405020304" pitchFamily="18" charset="0"/>
              </a:rPr>
              <a:t>i</a:t>
            </a:r>
            <a:r>
              <a:rPr lang="en-US" baseline="30000">
                <a:latin typeface="Times New Roman" panose="02020603050405020304" pitchFamily="18" charset="0"/>
              </a:rPr>
              <a:t>)</a:t>
            </a:r>
            <a:r>
              <a:rPr lang="en-US">
                <a:latin typeface="Times New Roman" panose="02020603050405020304" pitchFamily="18" charset="0"/>
              </a:rPr>
              <a:t>) ≈ </a:t>
            </a:r>
            <a:r>
              <a:rPr lang="en-US" i="1">
                <a:latin typeface="Times New Roman" panose="02020603050405020304" pitchFamily="18" charset="0"/>
              </a:rPr>
              <a:t>y</a:t>
            </a:r>
            <a:r>
              <a:rPr lang="en-US" baseline="30000">
                <a:latin typeface="Times New Roman" panose="02020603050405020304" pitchFamily="18" charset="0"/>
              </a:rPr>
              <a:t>(</a:t>
            </a:r>
            <a:r>
              <a:rPr lang="en-US" i="1" baseline="30000">
                <a:latin typeface="Times New Roman" panose="02020603050405020304" pitchFamily="18" charset="0"/>
              </a:rPr>
              <a:t>i</a:t>
            </a:r>
            <a:r>
              <a:rPr lang="en-US" baseline="30000">
                <a:latin typeface="Times New Roman" panose="02020603050405020304" pitchFamily="18" charset="0"/>
              </a:rPr>
              <a:t>)</a:t>
            </a:r>
            <a:r>
              <a:rPr lang="en-US"/>
              <a:t> for each </a:t>
            </a:r>
            <a:r>
              <a:rPr lang="en-US" i="1"/>
              <a:t>i</a:t>
            </a:r>
            <a:br>
              <a:rPr lang="en-US" i="1"/>
            </a:br>
            <a:endParaRPr lang="en-US" i="1"/>
          </a:p>
          <a:p>
            <a:r>
              <a:rPr lang="en-US"/>
              <a:t>Example: </a:t>
            </a:r>
            <a:r>
              <a:rPr lang="en-US" i="1"/>
              <a:t>linear regression</a:t>
            </a:r>
          </a:p>
          <a:p>
            <a:pPr lvl="1"/>
            <a:r>
              <a:rPr lang="en-US" i="1"/>
              <a:t>f</a:t>
            </a:r>
            <a:r>
              <a:rPr lang="en-US" b="1" i="1" baseline="-25000"/>
              <a:t>θ</a:t>
            </a:r>
            <a:r>
              <a:rPr lang="en-US" baseline="-25000"/>
              <a:t> 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 = </a:t>
            </a:r>
            <a:r>
              <a:rPr lang="en-US" i="1"/>
              <a:t>θ</a:t>
            </a:r>
            <a:r>
              <a:rPr lang="en-US" baseline="-25000"/>
              <a:t>0</a:t>
            </a:r>
            <a:r>
              <a:rPr lang="en-US"/>
              <a:t> + </a:t>
            </a:r>
            <a:r>
              <a:rPr lang="en-US" i="1"/>
              <a:t>θ</a:t>
            </a:r>
            <a:r>
              <a:rPr lang="en-US" baseline="-25000"/>
              <a:t>1</a:t>
            </a:r>
            <a:r>
              <a:rPr lang="en-US" i="1"/>
              <a:t>x</a:t>
            </a:r>
          </a:p>
          <a:p>
            <a:pPr lvl="1"/>
            <a:r>
              <a:rPr lang="en-US" b="1" i="1"/>
              <a:t>θ</a:t>
            </a:r>
            <a:r>
              <a:rPr lang="en-US"/>
              <a:t> = (</a:t>
            </a:r>
            <a:r>
              <a:rPr lang="en-US" i="1"/>
              <a:t>θ</a:t>
            </a:r>
            <a:r>
              <a:rPr lang="en-US" baseline="-25000"/>
              <a:t>0</a:t>
            </a:r>
            <a:r>
              <a:rPr lang="en-US"/>
              <a:t>, </a:t>
            </a:r>
            <a:r>
              <a:rPr lang="en-US" i="1"/>
              <a:t>θ</a:t>
            </a:r>
            <a:r>
              <a:rPr lang="en-US" baseline="-25000"/>
              <a:t>1</a:t>
            </a:r>
            <a:r>
              <a:rPr lang="en-US"/>
              <a:t>)</a:t>
            </a:r>
          </a:p>
          <a:p>
            <a:r>
              <a:rPr lang="en-US"/>
              <a:t>Empirical loss function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0BC58-E1A9-AFF5-98D7-4ACE11661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4342" y="1153362"/>
            <a:ext cx="5279572" cy="519362"/>
          </a:xfrm>
        </p:spPr>
        <p:txBody>
          <a:bodyPr/>
          <a:lstStyle/>
          <a:p>
            <a:r>
              <a:rPr lang="en-US" i="1"/>
              <a:t>Loss</a:t>
            </a:r>
            <a:r>
              <a:rPr lang="en-US"/>
              <a:t> is minimized when both of these are 0: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D45D9E-19EF-C166-E26E-AB01C31FD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77" y="4958420"/>
            <a:ext cx="3506470" cy="1480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1770F-1DEC-7A64-4C55-CEDD058AE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333" y="3528647"/>
            <a:ext cx="3780790" cy="290707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5E998C2-8DCE-BD49-AF66-C522103FA0D9}"/>
              </a:ext>
            </a:extLst>
          </p:cNvPr>
          <p:cNvSpPr txBox="1">
            <a:spLocks/>
          </p:cNvSpPr>
          <p:nvPr/>
        </p:nvSpPr>
        <p:spPr bwMode="auto">
          <a:xfrm>
            <a:off x="7097333" y="3454157"/>
            <a:ext cx="689290" cy="39754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i="1"/>
              <a:t>f</a:t>
            </a:r>
            <a:r>
              <a:rPr lang="en-US" b="1" i="1" baseline="-25000"/>
              <a:t>θ</a:t>
            </a:r>
            <a:r>
              <a:rPr lang="en-US" i="1" baseline="-25000"/>
              <a:t> 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</a:t>
            </a:r>
            <a:endParaRPr lang="en-US" kern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90B22-7191-F27F-B1B3-E120923E1C63}"/>
              </a:ext>
            </a:extLst>
          </p:cNvPr>
          <p:cNvSpPr txBox="1"/>
          <p:nvPr/>
        </p:nvSpPr>
        <p:spPr>
          <a:xfrm>
            <a:off x="9429613" y="6371715"/>
            <a:ext cx="17064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Credit: 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  <a:hlinkClick r:id="rId5"/>
              </a:rPr>
              <a:t>Stuart Russell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29252813"/>
      </p:ext>
    </p:extLst>
  </p:cSld>
  <p:clrMapOvr>
    <a:masterClrMapping/>
  </p:clrMapOvr>
</p:sld>
</file>

<file path=ppt/theme/theme1.xml><?xml version="1.0" encoding="utf-8"?>
<a:theme xmlns:a="http://schemas.openxmlformats.org/drawingml/2006/main" name="11_Nau - reasoning about adversari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2EE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E5F5FF"/>
      </a:accent5>
      <a:accent6>
        <a:srgbClr val="8AE7B9"/>
      </a:accent6>
      <a:hlink>
        <a:srgbClr val="CC00CC"/>
      </a:hlink>
      <a:folHlink>
        <a:srgbClr val="B2B2B2"/>
      </a:folHlink>
    </a:clrScheme>
    <a:fontScheme name="Nau - reasoning about adversari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u - reasoning about adversar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 - reasoning about adversari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62E669D20CD41AC535D03010A5C0D" ma:contentTypeVersion="14" ma:contentTypeDescription="Create a new document." ma:contentTypeScope="" ma:versionID="3a0e4d532352f04ad695343b89ea98e1">
  <xsd:schema xmlns:xsd="http://www.w3.org/2001/XMLSchema" xmlns:xs="http://www.w3.org/2001/XMLSchema" xmlns:p="http://schemas.microsoft.com/office/2006/metadata/properties" xmlns:ns2="677ff083-cab9-4ac6-8959-3f73e4b3d886" xmlns:ns3="601c8aaa-3ebb-4096-aa80-eb320f5b17de" targetNamespace="http://schemas.microsoft.com/office/2006/metadata/properties" ma:root="true" ma:fieldsID="53f71ba7ba1a0c942857e96ed27e75fa" ns2:_="" ns3:_="">
    <xsd:import namespace="677ff083-cab9-4ac6-8959-3f73e4b3d886"/>
    <xsd:import namespace="601c8aaa-3ebb-4096-aa80-eb320f5b1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ff083-cab9-4ac6-8959-3f73e4b3d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2b7a358-f8a0-4ad9-9703-fa52161a8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c8aaa-3ebb-4096-aa80-eb320f5b17d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8cdfe7a-63b1-4c70-b8d5-95325560d07d}" ma:internalName="TaxCatchAll" ma:showField="CatchAllData" ma:web="601c8aaa-3ebb-4096-aa80-eb320f5b1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A89B7E-2376-4129-8B2C-62D0C09D33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C9C6DE-0E6F-4F61-8E6D-5CC4BC2BA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ff083-cab9-4ac6-8959-3f73e4b3d886"/>
    <ds:schemaRef ds:uri="601c8aaa-3ebb-4096-aa80-eb320f5b1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46648</TotalTime>
  <Pages>32</Pages>
  <Words>2416</Words>
  <Application>Microsoft Macintosh PowerPoint</Application>
  <PresentationFormat>Widescreen</PresentationFormat>
  <Paragraphs>280</Paragraphs>
  <Slides>24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 Math</vt:lpstr>
      <vt:lpstr>Lucida Calligraphy</vt:lpstr>
      <vt:lpstr>System Font Regular</vt:lpstr>
      <vt:lpstr>Times</vt:lpstr>
      <vt:lpstr>Times New Roman</vt:lpstr>
      <vt:lpstr>txsys</vt:lpstr>
      <vt:lpstr>Wingdings</vt:lpstr>
      <vt:lpstr>11_Nau - reasoning about adversaries</vt:lpstr>
      <vt:lpstr>Chapter 10 Reinforcement Learning</vt:lpstr>
      <vt:lpstr>Introduction</vt:lpstr>
      <vt:lpstr>Value-Based RL</vt:lpstr>
      <vt:lpstr>Value-Based RL</vt:lpstr>
      <vt:lpstr>Value-Based RL</vt:lpstr>
      <vt:lpstr>Q-learning</vt:lpstr>
      <vt:lpstr>Q-learning</vt:lpstr>
      <vt:lpstr>Q-learning</vt:lpstr>
      <vt:lpstr>Parametric Learning</vt:lpstr>
      <vt:lpstr>Linear Regression Example</vt:lpstr>
      <vt:lpstr>Multivariable Linear Regression</vt:lpstr>
      <vt:lpstr>Parametric Q-Learning (Motivation)</vt:lpstr>
      <vt:lpstr>Parametric Q-Learning</vt:lpstr>
      <vt:lpstr>McCulloch-Pitts “unit”</vt:lpstr>
      <vt:lpstr>Expressiveness</vt:lpstr>
      <vt:lpstr>Multilayer Feed-Forward Networks</vt:lpstr>
      <vt:lpstr>Example</vt:lpstr>
      <vt:lpstr>Back-Propagation Learning</vt:lpstr>
      <vt:lpstr>Back-Propagation Learning</vt:lpstr>
      <vt:lpstr>Activation Functions</vt:lpstr>
      <vt:lpstr>Example Computation</vt:lpstr>
      <vt:lpstr>Example Computation (Continued)</vt:lpstr>
      <vt:lpstr>Relation to the Book</vt:lpstr>
      <vt:lpstr>Summary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CMCS722 - Chapter 10</dc:title>
  <dc:subject/>
  <dc:creator>Dana Nau</dc:creator>
  <cp:keywords/>
  <dc:description/>
  <cp:lastModifiedBy>Dana S. Nau</cp:lastModifiedBy>
  <cp:revision>3806</cp:revision>
  <cp:lastPrinted>2023-03-31T15:41:39Z</cp:lastPrinted>
  <dcterms:created xsi:type="dcterms:W3CDTF">2009-09-30T15:56:59Z</dcterms:created>
  <dcterms:modified xsi:type="dcterms:W3CDTF">2025-03-12T18:48:52Z</dcterms:modified>
</cp:coreProperties>
</file>