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6" r:id="rId3"/>
  </p:sldMasterIdLst>
  <p:notesMasterIdLst>
    <p:notesMasterId r:id="rId79"/>
  </p:notesMasterIdLst>
  <p:handoutMasterIdLst>
    <p:handoutMasterId r:id="rId80"/>
  </p:handoutMasterIdLst>
  <p:sldIdLst>
    <p:sldId id="699" r:id="rId4"/>
    <p:sldId id="892" r:id="rId5"/>
    <p:sldId id="921" r:id="rId6"/>
    <p:sldId id="943" r:id="rId7"/>
    <p:sldId id="819" r:id="rId8"/>
    <p:sldId id="820" r:id="rId9"/>
    <p:sldId id="821" r:id="rId10"/>
    <p:sldId id="822" r:id="rId11"/>
    <p:sldId id="907" r:id="rId12"/>
    <p:sldId id="940" r:id="rId13"/>
    <p:sldId id="826" r:id="rId14"/>
    <p:sldId id="827" r:id="rId15"/>
    <p:sldId id="828" r:id="rId16"/>
    <p:sldId id="829" r:id="rId17"/>
    <p:sldId id="831" r:id="rId18"/>
    <p:sldId id="833" r:id="rId19"/>
    <p:sldId id="832" r:id="rId20"/>
    <p:sldId id="834" r:id="rId21"/>
    <p:sldId id="803" r:id="rId22"/>
    <p:sldId id="809" r:id="rId23"/>
    <p:sldId id="810" r:id="rId24"/>
    <p:sldId id="811" r:id="rId25"/>
    <p:sldId id="816" r:id="rId26"/>
    <p:sldId id="933" r:id="rId27"/>
    <p:sldId id="817" r:id="rId28"/>
    <p:sldId id="818" r:id="rId29"/>
    <p:sldId id="824" r:id="rId30"/>
    <p:sldId id="781" r:id="rId31"/>
    <p:sldId id="836" r:id="rId32"/>
    <p:sldId id="841" r:id="rId33"/>
    <p:sldId id="854" r:id="rId34"/>
    <p:sldId id="844" r:id="rId35"/>
    <p:sldId id="850" r:id="rId36"/>
    <p:sldId id="851" r:id="rId37"/>
    <p:sldId id="852" r:id="rId38"/>
    <p:sldId id="866" r:id="rId39"/>
    <p:sldId id="853" r:id="rId40"/>
    <p:sldId id="867" r:id="rId41"/>
    <p:sldId id="909" r:id="rId42"/>
    <p:sldId id="910" r:id="rId43"/>
    <p:sldId id="911" r:id="rId44"/>
    <p:sldId id="869" r:id="rId45"/>
    <p:sldId id="936" r:id="rId46"/>
    <p:sldId id="935" r:id="rId47"/>
    <p:sldId id="932" r:id="rId48"/>
    <p:sldId id="862" r:id="rId49"/>
    <p:sldId id="856" r:id="rId50"/>
    <p:sldId id="857" r:id="rId51"/>
    <p:sldId id="863" r:id="rId52"/>
    <p:sldId id="858" r:id="rId53"/>
    <p:sldId id="864" r:id="rId54"/>
    <p:sldId id="859" r:id="rId55"/>
    <p:sldId id="860" r:id="rId56"/>
    <p:sldId id="868" r:id="rId57"/>
    <p:sldId id="861" r:id="rId58"/>
    <p:sldId id="865" r:id="rId59"/>
    <p:sldId id="918" r:id="rId60"/>
    <p:sldId id="919" r:id="rId61"/>
    <p:sldId id="920" r:id="rId62"/>
    <p:sldId id="914" r:id="rId63"/>
    <p:sldId id="915" r:id="rId64"/>
    <p:sldId id="872" r:id="rId65"/>
    <p:sldId id="789" r:id="rId66"/>
    <p:sldId id="790" r:id="rId67"/>
    <p:sldId id="791" r:id="rId68"/>
    <p:sldId id="941" r:id="rId69"/>
    <p:sldId id="904" r:id="rId70"/>
    <p:sldId id="916" r:id="rId71"/>
    <p:sldId id="882" r:id="rId72"/>
    <p:sldId id="884" r:id="rId73"/>
    <p:sldId id="923" r:id="rId74"/>
    <p:sldId id="929" r:id="rId75"/>
    <p:sldId id="928" r:id="rId76"/>
    <p:sldId id="931" r:id="rId77"/>
    <p:sldId id="946" r:id="rId78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9C"/>
    <a:srgbClr val="CFF5FE"/>
    <a:srgbClr val="FFEB69"/>
    <a:srgbClr val="78C543"/>
    <a:srgbClr val="A8C0DF"/>
    <a:srgbClr val="406590"/>
    <a:srgbClr val="0432FF"/>
    <a:srgbClr val="426690"/>
    <a:srgbClr val="5FC2FF"/>
    <a:srgbClr val="D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728" y="184"/>
      </p:cViewPr>
      <p:guideLst>
        <p:guide orient="horz" pos="3072"/>
        <p:guide pos="3840"/>
      </p:guideLst>
    </p:cSldViewPr>
  </p:slideViewPr>
  <p:outlineViewPr>
    <p:cViewPr>
      <p:scale>
        <a:sx n="33" d="100"/>
        <a:sy n="33" d="100"/>
      </p:scale>
      <p:origin x="0" y="19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1B784EBD-6EF3-4F1B-B909-DAF8E63EABF9}"/>
    <pc:docChg chg="modSld">
      <pc:chgData name="Mak Roberts" userId="9f338eff-2743-45c8-be3d-ba747cbf8532" providerId="ADAL" clId="{1B784EBD-6EF3-4F1B-B909-DAF8E63EABF9}" dt="2025-01-30T00:50:23.039" v="1" actId="20577"/>
      <pc:docMkLst>
        <pc:docMk/>
      </pc:docMkLst>
      <pc:sldChg chg="modSp mod">
        <pc:chgData name="Mak Roberts" userId="9f338eff-2743-45c8-be3d-ba747cbf8532" providerId="ADAL" clId="{1B784EBD-6EF3-4F1B-B909-DAF8E63EABF9}" dt="2025-01-30T00:50:23.039" v="1" actId="20577"/>
        <pc:sldMkLst>
          <pc:docMk/>
          <pc:sldMk cId="1564164087" sldId="699"/>
        </pc:sldMkLst>
        <pc:spChg chg="mod">
          <ac:chgData name="Mak Roberts" userId="9f338eff-2743-45c8-be3d-ba747cbf8532" providerId="ADAL" clId="{1B784EBD-6EF3-4F1B-B909-DAF8E63EABF9}" dt="2025-01-30T00:50:23.039" v="1" actId="20577"/>
          <ac:spMkLst>
            <pc:docMk/>
            <pc:sldMk cId="1564164087" sldId="699"/>
            <ac:spMk id="7" creationId="{00000000-0000-0000-0000-000000000000}"/>
          </ac:spMkLst>
        </pc:spChg>
      </pc:sldChg>
    </pc:docChg>
  </pc:docChgLst>
  <pc:docChgLst>
    <pc:chgData name="Mak Roberts" userId="9f338eff-2743-45c8-be3d-ba747cbf8532" providerId="ADAL" clId="{4CF97BED-C295-4C40-B92E-72BDC0AD0BBA}"/>
    <pc:docChg chg="custSel modSld">
      <pc:chgData name="Mak Roberts" userId="9f338eff-2743-45c8-be3d-ba747cbf8532" providerId="ADAL" clId="{4CF97BED-C295-4C40-B92E-72BDC0AD0BBA}" dt="2024-11-18T19:46:10.215" v="132" actId="729"/>
      <pc:docMkLst>
        <pc:docMk/>
      </pc:docMkLst>
      <pc:sldChg chg="modSp mod">
        <pc:chgData name="Mak Roberts" userId="9f338eff-2743-45c8-be3d-ba747cbf8532" providerId="ADAL" clId="{4CF97BED-C295-4C40-B92E-72BDC0AD0BBA}" dt="2024-11-11T15:32:38.291" v="0"/>
        <pc:sldMkLst>
          <pc:docMk/>
          <pc:sldMk cId="1564164087" sldId="699"/>
        </pc:sldMkLst>
        <pc:spChg chg="mod">
          <ac:chgData name="Mak Roberts" userId="9f338eff-2743-45c8-be3d-ba747cbf8532" providerId="ADAL" clId="{4CF97BED-C295-4C40-B92E-72BDC0AD0BBA}" dt="2024-11-11T15:32:38.291" v="0"/>
          <ac:spMkLst>
            <pc:docMk/>
            <pc:sldMk cId="1564164087" sldId="699"/>
            <ac:spMk id="7" creationId="{00000000-0000-0000-0000-000000000000}"/>
          </ac:spMkLst>
        </pc:spChg>
      </pc:sldChg>
      <pc:sldChg chg="modSp">
        <pc:chgData name="Mak Roberts" userId="9f338eff-2743-45c8-be3d-ba747cbf8532" providerId="ADAL" clId="{4CF97BED-C295-4C40-B92E-72BDC0AD0BBA}" dt="2024-11-18T19:23:06.338" v="2"/>
        <pc:sldMkLst>
          <pc:docMk/>
          <pc:sldMk cId="2411743603" sldId="803"/>
        </pc:sldMkLst>
        <pc:spChg chg="mod">
          <ac:chgData name="Mak Roberts" userId="9f338eff-2743-45c8-be3d-ba747cbf8532" providerId="ADAL" clId="{4CF97BED-C295-4C40-B92E-72BDC0AD0BBA}" dt="2024-11-18T19:23:06.338" v="2"/>
          <ac:spMkLst>
            <pc:docMk/>
            <pc:sldMk cId="2411743603" sldId="803"/>
            <ac:spMk id="9" creationId="{F5E75CA0-DFA3-4422-BCC8-F82933B1E186}"/>
          </ac:spMkLst>
        </pc:spChg>
      </pc:sldChg>
      <pc:sldChg chg="modSp mod modNotesTx">
        <pc:chgData name="Mak Roberts" userId="9f338eff-2743-45c8-be3d-ba747cbf8532" providerId="ADAL" clId="{4CF97BED-C295-4C40-B92E-72BDC0AD0BBA}" dt="2024-11-18T19:34:29.853" v="127" actId="20577"/>
        <pc:sldMkLst>
          <pc:docMk/>
          <pc:sldMk cId="3413856650" sldId="852"/>
        </pc:sldMkLst>
        <pc:spChg chg="mod">
          <ac:chgData name="Mak Roberts" userId="9f338eff-2743-45c8-be3d-ba747cbf8532" providerId="ADAL" clId="{4CF97BED-C295-4C40-B92E-72BDC0AD0BBA}" dt="2024-11-18T19:34:02.197" v="29" actId="20577"/>
          <ac:spMkLst>
            <pc:docMk/>
            <pc:sldMk cId="3413856650" sldId="852"/>
            <ac:spMk id="23" creationId="{E4BFEBDB-0DF2-7E4E-9979-DD7016777041}"/>
          </ac:spMkLst>
        </pc:spChg>
      </pc:sldChg>
      <pc:sldChg chg="modSp mod modNotesTx">
        <pc:chgData name="Mak Roberts" userId="9f338eff-2743-45c8-be3d-ba747cbf8532" providerId="ADAL" clId="{4CF97BED-C295-4C40-B92E-72BDC0AD0BBA}" dt="2024-11-18T19:34:46.364" v="129" actId="6549"/>
        <pc:sldMkLst>
          <pc:docMk/>
          <pc:sldMk cId="3001380037" sldId="853"/>
        </pc:sldMkLst>
        <pc:spChg chg="mod">
          <ac:chgData name="Mak Roberts" userId="9f338eff-2743-45c8-be3d-ba747cbf8532" providerId="ADAL" clId="{4CF97BED-C295-4C40-B92E-72BDC0AD0BBA}" dt="2024-11-18T19:34:46.364" v="129" actId="6549"/>
          <ac:spMkLst>
            <pc:docMk/>
            <pc:sldMk cId="3001380037" sldId="853"/>
            <ac:spMk id="25" creationId="{DEA1804F-5D45-CD46-8444-98E6FF645FB5}"/>
          </ac:spMkLst>
        </pc:spChg>
      </pc:sldChg>
      <pc:sldChg chg="modSp">
        <pc:chgData name="Mak Roberts" userId="9f338eff-2743-45c8-be3d-ba747cbf8532" providerId="ADAL" clId="{4CF97BED-C295-4C40-B92E-72BDC0AD0BBA}" dt="2024-11-18T19:38:54.937" v="131"/>
        <pc:sldMkLst>
          <pc:docMk/>
          <pc:sldMk cId="1562666592" sldId="872"/>
        </pc:sldMkLst>
        <pc:spChg chg="mod">
          <ac:chgData name="Mak Roberts" userId="9f338eff-2743-45c8-be3d-ba747cbf8532" providerId="ADAL" clId="{4CF97BED-C295-4C40-B92E-72BDC0AD0BBA}" dt="2024-11-18T19:38:54.937" v="131"/>
          <ac:spMkLst>
            <pc:docMk/>
            <pc:sldMk cId="1562666592" sldId="872"/>
            <ac:spMk id="4" creationId="{00000000-0000-0000-0000-000000000000}"/>
          </ac:spMkLst>
        </pc:spChg>
      </pc:sldChg>
      <pc:sldChg chg="mod modShow">
        <pc:chgData name="Mak Roberts" userId="9f338eff-2743-45c8-be3d-ba747cbf8532" providerId="ADAL" clId="{4CF97BED-C295-4C40-B92E-72BDC0AD0BBA}" dt="2024-11-18T19:46:10.215" v="132" actId="729"/>
        <pc:sldMkLst>
          <pc:docMk/>
          <pc:sldMk cId="1271083374" sldId="9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0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7247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3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1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removed \</a:t>
            </a:r>
            <a:r>
              <a:rPr lang="en-US" dirty="0" err="1"/>
              <a:t>Sigma_d</a:t>
            </a:r>
            <a:r>
              <a:rPr lang="en-US" dirty="0"/>
              <a:t> here since we haven’t yet discussed determinization. Correct?</a:t>
            </a:r>
          </a:p>
        </p:txBody>
      </p:sp>
    </p:spTree>
    <p:extLst>
      <p:ext uri="{BB962C8B-B14F-4D97-AF65-F5344CB8AC3E}">
        <p14:creationId xmlns:p14="http://schemas.microsoft.com/office/powerpoint/2010/main" val="34113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removed \</a:t>
            </a:r>
            <a:r>
              <a:rPr lang="en-US" dirty="0" err="1"/>
              <a:t>Sigma_d</a:t>
            </a:r>
            <a:r>
              <a:rPr lang="en-US" dirty="0"/>
              <a:t> here since we haven’t yet discussed determinization. Correct?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8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2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11:07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17D9E62-C117-C2D1-662C-E98DC7F743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44785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13104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147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12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0775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7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3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48493" y="2403570"/>
            <a:ext cx="9095014" cy="1193070"/>
          </a:xfrm>
        </p:spPr>
        <p:txBody>
          <a:bodyPr/>
          <a:lstStyle/>
          <a:p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Planning with Nondeterministic Models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6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B6B2B7-73F2-49D0-AA24-FD43D481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10433" y="1106873"/>
            <a:ext cx="5153574" cy="327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Find-Acyclic-Solution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D2EA36E7-F1C8-EEAD-53E3-321CB123C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3964" y="4793714"/>
                <a:ext cx="6754505" cy="1245285"/>
              </a:xfrm>
              <a:solidFill>
                <a:srgbClr val="CFF5FE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900" i="1" dirty="0">
                    <a:cs typeface="Times New Roman"/>
                  </a:rPr>
                  <a:t>Check for cycles: </a:t>
                </a:r>
              </a:p>
              <a:p>
                <a:r>
                  <a:rPr lang="en-US" sz="1900"/>
                  <a:t>Does </a:t>
                </a:r>
                <a:r>
                  <a:rPr lang="el-GR" sz="1900"/>
                  <a:t>γ(</a:t>
                </a:r>
                <a:r>
                  <a:rPr lang="en-US" sz="1900" i="1"/>
                  <a:t>s,a</a:t>
                </a:r>
                <a:r>
                  <a:rPr lang="en-US" sz="1900"/>
                  <a:t>) include a state </a:t>
                </a:r>
                <a:r>
                  <a:rPr lang="en-US" sz="1900" i="1"/>
                  <a:t>s</a:t>
                </a:r>
                <a:r>
                  <a:rPr lang="en-US" sz="1900"/>
                  <a:t>′ that is a </a:t>
                </a:r>
                <a:r>
                  <a:rPr lang="el-GR" sz="1900"/>
                  <a:t>π-</a:t>
                </a:r>
                <a:r>
                  <a:rPr lang="en-US" sz="1900"/>
                  <a:t>ancestor of </a:t>
                </a:r>
                <a:r>
                  <a:rPr lang="en-US" sz="1900" i="1"/>
                  <a:t>s</a:t>
                </a:r>
                <a:r>
                  <a:rPr lang="en-US" sz="1900"/>
                  <a:t>?</a:t>
                </a:r>
              </a:p>
              <a:p>
                <a:pPr lvl="1"/>
                <a:r>
                  <a:rPr lang="en-US" sz="1900"/>
                  <a:t>for each </a:t>
                </a:r>
                <a:r>
                  <a:rPr lang="en-US" sz="1900" i="1"/>
                  <a:t>s</a:t>
                </a:r>
                <a:r>
                  <a:rPr lang="en-US" sz="1900"/>
                  <a:t>′∈ </a:t>
                </a:r>
                <a:r>
                  <a:rPr lang="el-GR" sz="1900"/>
                  <a:t>γ(</a:t>
                </a:r>
                <a:r>
                  <a:rPr lang="en-US" sz="1900" i="1"/>
                  <a:t>s,a</a:t>
                </a:r>
                <a:r>
                  <a:rPr lang="en-US" sz="1900"/>
                  <a:t>) ∩ Domain(</a:t>
                </a:r>
                <a:r>
                  <a:rPr lang="el-GR" sz="1900"/>
                  <a:t>π), </a:t>
                </a:r>
                <a:r>
                  <a:rPr lang="en-US" sz="1900"/>
                  <a:t>is </a:t>
                </a:r>
                <a:r>
                  <a:rPr lang="en-US" sz="1900" i="1"/>
                  <a:t>s</a:t>
                </a:r>
                <a:r>
                  <a:rPr lang="en-US" sz="1900"/>
                  <a:t> ∈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900">
                            <a:latin typeface="Times New Roman" panose="020206030504050203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n-US" sz="1900" dirty="0">
                    <a:latin typeface="Times New Roman" panose="02020603050405020304" pitchFamily="18" charset="0"/>
                    <a:cs typeface="Times New Roman"/>
                  </a:rPr>
                  <a:t>(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/>
                  </a:rPr>
                  <a:t>s</a:t>
                </a:r>
                <a:r>
                  <a:rPr lang="en-US" sz="1900" dirty="0">
                    <a:latin typeface="Times New Roman" panose="02020603050405020304" pitchFamily="18" charset="0"/>
                  </a:rPr>
                  <a:t>′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/>
                  </a:rPr>
                  <a:t>,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/>
                  </a:rPr>
                  <a:t>π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/>
                  </a:rPr>
                  <a:t>)?</a:t>
                </a:r>
                <a:endParaRPr lang="el-GR" sz="1900"/>
              </a:p>
            </p:txBody>
          </p:sp>
        </mc:Choice>
        <mc:Fallback xmlns="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D2EA36E7-F1C8-EEAD-53E3-321CB123C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964" y="4793714"/>
                <a:ext cx="6754505" cy="1245285"/>
              </a:xfrm>
              <a:blipFill>
                <a:blip r:embed="rId3"/>
                <a:stretch>
                  <a:fillRect l="-938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19996" y="1241588"/>
            <a:ext cx="4456548" cy="400110"/>
          </a:xfrm>
          <a:prstGeom prst="rect">
            <a:avLst/>
          </a:prstGeom>
          <a:solidFill>
            <a:srgbClr val="CFF5F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Keep track of unexpanded states, as in A*</a:t>
            </a:r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 bwMode="auto">
          <a:xfrm flipH="1">
            <a:off x="4310744" y="1441643"/>
            <a:ext cx="1309252" cy="355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08731" y="2863763"/>
            <a:ext cx="2789738" cy="707886"/>
          </a:xfrm>
          <a:prstGeom prst="rect">
            <a:avLst/>
          </a:prstGeom>
          <a:solidFill>
            <a:srgbClr val="CFF5FE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Add all states </a:t>
            </a:r>
            <a:r>
              <a:rPr lang="en-US" sz="2000" i="1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 such that</a:t>
            </a:r>
            <a:br>
              <a:rPr lang="en-US" sz="2000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</a:b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π(</a:t>
            </a:r>
            <a:r>
              <a:rPr lang="en-US" sz="2000" i="1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) isn’t already defined</a:t>
            </a:r>
          </a:p>
        </p:txBody>
      </p:sp>
      <p:cxnSp>
        <p:nvCxnSpPr>
          <p:cNvPr id="12" name="Straight Arrow Connector 11"/>
          <p:cNvCxnSpPr>
            <a:cxnSpLocks/>
            <a:stCxn id="11" idx="1"/>
          </p:cNvCxnSpPr>
          <p:nvPr/>
        </p:nvCxnSpPr>
        <p:spPr bwMode="auto">
          <a:xfrm flipH="1">
            <a:off x="7457211" y="3217706"/>
            <a:ext cx="651520" cy="3539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487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21670A-8F27-3AE5-0748-80D5965C18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10744" y="4103913"/>
            <a:ext cx="489856" cy="6695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487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169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DD686-2294-5BFB-A7C0-C8D0DA9E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5139" y="4643098"/>
            <a:ext cx="772969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{}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7" y="1513609"/>
            <a:ext cx="6477000" cy="505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7106" y="3179303"/>
            <a:ext cx="2058640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FEDDBF-A5FC-344C-9D19-08CB2FCB1284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392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3DC235-B6A6-6B22-AF6A-AE3F25C0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BC6865-7810-584D-9173-6BA4F2E65D87}"/>
              </a:ext>
            </a:extLst>
          </p:cNvPr>
          <p:cNvSpPr/>
          <p:nvPr/>
        </p:nvSpPr>
        <p:spPr>
          <a:xfrm>
            <a:off x="4530685" y="4117008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5138" y="4643098"/>
            <a:ext cx="2420856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7105" y="3179303"/>
            <a:ext cx="2327432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8" y="1513608"/>
            <a:ext cx="6477000" cy="50546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DA242BA-AF82-C349-B2AB-18EE7D6795CA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46409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AF19D-29E9-870A-3F45-60DD7302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60000">
            <a:off x="6036350" y="4171335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/>
        </p:nvSpPr>
        <p:spPr>
          <a:xfrm rot="8700000">
            <a:off x="6476344" y="3901683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14400000">
            <a:off x="6717487" y="2752181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30685" y="4117008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9" y="4643099"/>
            <a:ext cx="2405915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7106" y="3179303"/>
            <a:ext cx="3967881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7" y="1513609"/>
            <a:ext cx="6477000" cy="50546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3B534B6-5F4B-2F40-BBF4-FC57157BAA68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0024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79915A-E547-28C7-9DB8-8625CF6A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10" name="Moon 9"/>
          <p:cNvSpPr/>
          <p:nvPr/>
        </p:nvSpPr>
        <p:spPr>
          <a:xfrm rot="8700000">
            <a:off x="8559571" y="4121335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4520000">
            <a:off x="8823804" y="2925653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22261">
            <a:off x="7840795" y="4432918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">
            <a:off x="6036350" y="4171335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 rot="8700000">
            <a:off x="6476344" y="3901683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14400000">
            <a:off x="6717487" y="2752181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30685" y="4117008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37106" y="3179303"/>
            <a:ext cx="3761158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535113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parking2, transit1, transit2,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9" y="4643098"/>
            <a:ext cx="2529731" cy="923330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8" y="1513609"/>
            <a:ext cx="6477000" cy="50546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8E8C196-984D-D349-B20C-8B12A8BFCCB9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3301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68C72-A6B3-0495-22F9-6315CF27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8" name="Moon 7"/>
          <p:cNvSpPr/>
          <p:nvPr/>
        </p:nvSpPr>
        <p:spPr>
          <a:xfrm rot="14677256">
            <a:off x="8858355" y="1569420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633328">
            <a:off x="7934307" y="3017256"/>
            <a:ext cx="2409852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8700000">
            <a:off x="8559571" y="4121335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4520000">
            <a:off x="8823804" y="2925653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22261">
            <a:off x="7840795" y="4432918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360000">
            <a:off x="6036350" y="4171335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 rot="8700000">
            <a:off x="6476344" y="3901683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 rot="14400000">
            <a:off x="6717487" y="2752181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0685" y="4117008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37106" y="3179303"/>
            <a:ext cx="3717941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535113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transit1, transit2, transit3 ,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9" y="4643099"/>
            <a:ext cx="2529731" cy="1200329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(parking2,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8" y="1513609"/>
            <a:ext cx="6477000" cy="505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91425" y="619865"/>
            <a:ext cx="420254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latin typeface="Times New Roman"/>
                <a:cs typeface="Times New Roman"/>
              </a:rPr>
              <a:t>nondeterministically</a:t>
            </a:r>
            <a:r>
              <a:rPr lang="en-US" dirty="0">
                <a:latin typeface="Times New Roman"/>
                <a:cs typeface="Times New Roman"/>
              </a:rPr>
              <a:t> choose </a:t>
            </a:r>
            <a:r>
              <a:rPr lang="en-US" dirty="0">
                <a:latin typeface="Calibri"/>
                <a:cs typeface="Calibri"/>
              </a:rPr>
              <a:t>back</a:t>
            </a:r>
            <a:r>
              <a:rPr lang="en-US" dirty="0">
                <a:latin typeface="Times New Roman"/>
                <a:cs typeface="Times New Roman"/>
              </a:rPr>
              <a:t> or </a:t>
            </a:r>
            <a:r>
              <a:rPr lang="en-US" dirty="0">
                <a:latin typeface="Calibri"/>
                <a:cs typeface="Calibri"/>
              </a:rPr>
              <a:t>deliver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back </a:t>
            </a:r>
            <a:r>
              <a:rPr lang="en-US" dirty="0"/>
              <a:t>⇒</a:t>
            </a:r>
            <a:r>
              <a:rPr lang="en-US" dirty="0">
                <a:latin typeface="Times New Roman"/>
                <a:cs typeface="Times New Roman"/>
              </a:rPr>
              <a:t> cycle, so return </a:t>
            </a:r>
            <a:r>
              <a:rPr lang="en-US" dirty="0">
                <a:latin typeface="Calibri"/>
                <a:cs typeface="Calibri"/>
              </a:rPr>
              <a:t>failure</a:t>
            </a:r>
          </a:p>
          <a:p>
            <a:pPr marL="342900" indent="-342900">
              <a:buFont typeface="Arial"/>
              <a:buChar char="•"/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deliver </a:t>
            </a:r>
            <a:r>
              <a:rPr lang="en-US" dirty="0"/>
              <a:t>⇒</a:t>
            </a:r>
            <a:r>
              <a:rPr lang="en-US" dirty="0">
                <a:latin typeface="Times New Roman"/>
                <a:cs typeface="Times New Roman"/>
              </a:rPr>
              <a:t> no cycle, so continue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5881BB-A6E9-D546-A9AD-A2ECA2D95170}"/>
              </a:ext>
            </a:extLst>
          </p:cNvPr>
          <p:cNvCxnSpPr>
            <a:cxnSpLocks/>
          </p:cNvCxnSpPr>
          <p:nvPr/>
        </p:nvCxnSpPr>
        <p:spPr bwMode="auto">
          <a:xfrm flipH="1">
            <a:off x="8038704" y="1543195"/>
            <a:ext cx="484720" cy="11058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179D29F-A7C9-C64E-989B-66BFAB817282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2689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F78FE-7B0B-CF68-A799-8FDC6EC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25" name="Moon 24"/>
          <p:cNvSpPr/>
          <p:nvPr/>
        </p:nvSpPr>
        <p:spPr>
          <a:xfrm rot="14677256">
            <a:off x="8858355" y="1569420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633328">
            <a:off x="7934307" y="3017256"/>
            <a:ext cx="2409852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8700000">
            <a:off x="8559571" y="4121335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4520000">
            <a:off x="8823804" y="2925653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22261">
            <a:off x="7840795" y="4432918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061462">
            <a:off x="6136736" y="4252143"/>
            <a:ext cx="3223316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7798314">
            <a:off x="6936046" y="4996976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360000">
            <a:off x="6036350" y="4171335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 rot="8700000">
            <a:off x="6476344" y="3901683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 rot="14400000">
            <a:off x="6717487" y="2752181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0685" y="4117008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591923" y="6519446"/>
            <a:ext cx="11020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7106" y="3179303"/>
            <a:ext cx="2885918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141413" algn="l"/>
                <a:tab pos="12588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transit2, transit3,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8" y="4643098"/>
            <a:ext cx="2476832" cy="1477328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(parking2,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(transit1,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7" y="1513609"/>
            <a:ext cx="6477000" cy="50546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3075705-B11C-794A-8EC1-B3B1B02C2DE3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296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4AD22-93E2-1FD8-3BE7-F2507255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23" name="Moon 22"/>
          <p:cNvSpPr/>
          <p:nvPr/>
        </p:nvSpPr>
        <p:spPr>
          <a:xfrm rot="14677256">
            <a:off x="8858355" y="1569420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633328">
            <a:off x="7934307" y="3017256"/>
            <a:ext cx="2409852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7105761">
            <a:off x="8326456" y="4475179"/>
            <a:ext cx="3065888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024480">
            <a:off x="8962754" y="5296010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8700000">
            <a:off x="8559571" y="4121335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4520000">
            <a:off x="8823804" y="2925653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22261">
            <a:off x="7840795" y="4432918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061462">
            <a:off x="6136736" y="4252143"/>
            <a:ext cx="3223316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7798314">
            <a:off x="6936046" y="4996976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360000">
            <a:off x="6036350" y="4171335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 rot="8700000">
            <a:off x="6476344" y="3901683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 rot="14400000">
            <a:off x="6717487" y="2752181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0685" y="4117008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591923" y="6519446"/>
            <a:ext cx="11020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7105" y="3179303"/>
            <a:ext cx="2485745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2588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transit3, 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8" y="4643098"/>
            <a:ext cx="2476832" cy="1754326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(parking2,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(transit1, move),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(transit2,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7" y="1513609"/>
            <a:ext cx="6477000" cy="50546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9DB2456-B756-9742-9886-DF6A74F86989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517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ACD80-0601-539F-244F-845916FC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58923"/>
            <a:ext cx="5000152" cy="317577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16200000">
            <a:off x="9347831" y="2554476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oon 22"/>
          <p:cNvSpPr/>
          <p:nvPr/>
        </p:nvSpPr>
        <p:spPr>
          <a:xfrm rot="14677256">
            <a:off x="8858355" y="1569420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633328">
            <a:off x="7934307" y="3017256"/>
            <a:ext cx="2409852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7105761">
            <a:off x="8326456" y="4475179"/>
            <a:ext cx="3065888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024480">
            <a:off x="8962754" y="5296010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8700000">
            <a:off x="8559571" y="4121335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4520000">
            <a:off x="8823804" y="2925653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22261">
            <a:off x="7840795" y="4432918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061462">
            <a:off x="6136736" y="4252143"/>
            <a:ext cx="3223316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7798314">
            <a:off x="6936046" y="4996976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360000">
            <a:off x="6036350" y="4171335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 rot="8700000">
            <a:off x="6476344" y="3901683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 rot="14400000">
            <a:off x="6717487" y="2752181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30685" y="4117008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37105" y="3179303"/>
            <a:ext cx="3009029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2588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= {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 ⊆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i="1" baseline="-25000" dirty="0">
                <a:latin typeface="Times New Roman"/>
                <a:cs typeface="Times New Roman"/>
              </a:rPr>
              <a:t>g 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8" y="4643099"/>
            <a:ext cx="2476832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(parking2,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(transit1, move),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(transit2, move),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(transit3,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84" y="1513608"/>
            <a:ext cx="6477000" cy="5054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F0EC50-373E-E64A-ADC7-FFADB533D1AD}"/>
              </a:ext>
            </a:extLst>
          </p:cNvPr>
          <p:cNvSpPr txBox="1"/>
          <p:nvPr/>
        </p:nvSpPr>
        <p:spPr>
          <a:xfrm>
            <a:off x="2029758" y="3710916"/>
            <a:ext cx="1111731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Ins="0" rtlCol="0">
            <a:spAutoFit/>
          </a:bodyPr>
          <a:lstStyle/>
          <a:p>
            <a:pPr>
              <a:tabLst>
                <a:tab pos="230188" algn="l"/>
                <a:tab pos="1535113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Found a solution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F99119-8E6B-DD44-B7EA-8251AE0FEEC6}"/>
              </a:ext>
            </a:extLst>
          </p:cNvPr>
          <p:cNvSpPr/>
          <p:nvPr/>
        </p:nvSpPr>
        <p:spPr>
          <a:xfrm>
            <a:off x="9911984" y="2992217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7871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6280" y="1087235"/>
            <a:ext cx="5740727" cy="327899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Find-Safe-Solution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7D0B96-D89F-C930-98C7-DFC47181DEF7}"/>
              </a:ext>
            </a:extLst>
          </p:cNvPr>
          <p:cNvCxnSpPr>
            <a:cxnSpLocks/>
          </p:cNvCxnSpPr>
          <p:nvPr/>
        </p:nvCxnSpPr>
        <p:spPr bwMode="auto">
          <a:xfrm>
            <a:off x="2045144" y="3488712"/>
            <a:ext cx="1177029" cy="3539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487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A6A014-CE82-E666-049E-D40EE8DD726A}"/>
              </a:ext>
            </a:extLst>
          </p:cNvPr>
          <p:cNvSpPr txBox="1">
            <a:spLocks/>
          </p:cNvSpPr>
          <p:nvPr/>
        </p:nvSpPr>
        <p:spPr bwMode="auto">
          <a:xfrm>
            <a:off x="203200" y="2584996"/>
            <a:ext cx="2344057" cy="1070783"/>
          </a:xfrm>
          <a:prstGeom prst="rect">
            <a:avLst/>
          </a:prstGeom>
          <a:solidFill>
            <a:srgbClr val="CFF5FE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Like </a:t>
            </a:r>
            <a:br>
              <a:rPr lang="en-US" kern="0" dirty="0"/>
            </a:br>
            <a:r>
              <a:rPr lang="en-US" kern="0" dirty="0">
                <a:latin typeface="Calibri"/>
                <a:cs typeface="Calibri"/>
              </a:rPr>
              <a:t>Find-Acyclic-Solution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cs typeface="Times New Roman"/>
              </a:rPr>
              <a:t>except here: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02319C-AB6F-DF27-9FAB-2753C11A882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28457" y="4136571"/>
            <a:ext cx="925286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4874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F5E75CA0-DFA3-4422-BCC8-F82933B1E1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82143" y="4577499"/>
                <a:ext cx="7413171" cy="1638244"/>
              </a:xfrm>
              <a:prstGeom prst="rect">
                <a:avLst/>
              </a:prstGeom>
              <a:solidFill>
                <a:srgbClr val="CFF5FE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●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5000"/>
                  <a:buFont typeface="System Font Regular"/>
                  <a:buChar char="∙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System Font Regular"/>
                  <a:buNone/>
                </a:pPr>
                <a:r>
                  <a:rPr lang="en-US" sz="1900" kern="0" dirty="0">
                    <a:cs typeface="Times New Roman"/>
                  </a:rPr>
                  <a:t>Check for </a:t>
                </a:r>
                <a:r>
                  <a:rPr lang="en-US" sz="1900" i="1" kern="0" dirty="0">
                    <a:cs typeface="Times New Roman"/>
                  </a:rPr>
                  <a:t>unsafe </a:t>
                </a:r>
                <a:r>
                  <a:rPr lang="en-US" sz="1900" kern="0" dirty="0">
                    <a:cs typeface="Times New Roman"/>
                  </a:rPr>
                  <a:t>cycles</a:t>
                </a:r>
                <a:r>
                  <a:rPr lang="en-US" sz="1900" i="1" kern="0" dirty="0">
                    <a:cs typeface="Times New Roman"/>
                  </a:rPr>
                  <a:t>: </a:t>
                </a:r>
              </a:p>
              <a:p>
                <a:r>
                  <a:rPr lang="en-US" sz="1900" kern="0" dirty="0"/>
                  <a:t>Does </a:t>
                </a:r>
                <a:r>
                  <a:rPr lang="el-GR" sz="1900" kern="0" dirty="0"/>
                  <a:t>γ(</a:t>
                </a:r>
                <a:r>
                  <a:rPr lang="en-US" sz="1900" i="1" kern="0" dirty="0" err="1"/>
                  <a:t>s,a</a:t>
                </a:r>
                <a:r>
                  <a:rPr lang="en-US" sz="1900" kern="0" dirty="0"/>
                  <a:t>) include a state </a:t>
                </a:r>
                <a:r>
                  <a:rPr lang="en-US" sz="1900" i="1" kern="0" dirty="0"/>
                  <a:t>s</a:t>
                </a:r>
                <a:r>
                  <a:rPr lang="en-US" sz="1900" kern="0" dirty="0"/>
                  <a:t>′ from which π can’t take us to the frontier?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Symbol" charset="2"/>
                  </a:rPr>
                  <a:t>For each </a:t>
                </a:r>
                <a:r>
                  <a:rPr lang="en-US" i="1" dirty="0">
                    <a:cs typeface="Times New Roman"/>
                  </a:rPr>
                  <a:t>s</a:t>
                </a:r>
                <a:r>
                  <a:rPr lang="en-US" dirty="0"/>
                  <a:t>′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 err="1">
                    <a:cs typeface="Times New Roman"/>
                  </a:rPr>
                  <a:t>γ</a:t>
                </a:r>
                <a:r>
                  <a:rPr lang="en-US" dirty="0">
                    <a:cs typeface="Times New Roman"/>
                  </a:rPr>
                  <a:t>(</a:t>
                </a:r>
                <a:r>
                  <a:rPr lang="en-US" i="1" dirty="0" err="1">
                    <a:cs typeface="Times New Roman"/>
                  </a:rPr>
                  <a:t>s</a:t>
                </a:r>
                <a:r>
                  <a:rPr lang="en-US" dirty="0" err="1">
                    <a:cs typeface="Times New Roman"/>
                  </a:rPr>
                  <a:t>,</a:t>
                </a:r>
                <a:r>
                  <a:rPr lang="en-US" i="1" dirty="0" err="1">
                    <a:cs typeface="Times New Roman"/>
                  </a:rPr>
                  <a:t>a</a:t>
                </a:r>
                <a:r>
                  <a:rPr lang="en-US" dirty="0">
                    <a:cs typeface="Times New Roman"/>
                  </a:rPr>
                  <a:t>)</a:t>
                </a:r>
                <a:r>
                  <a:rPr lang="en-US" baseline="-25000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∩</a:t>
                </a:r>
                <a:r>
                  <a:rPr lang="en-US" baseline="-25000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Dom(</a:t>
                </a:r>
                <a:r>
                  <a:rPr lang="en-US" i="1" dirty="0">
                    <a:cs typeface="Times New Roman"/>
                  </a:rPr>
                  <a:t>π</a:t>
                </a:r>
                <a:r>
                  <a:rPr lang="en-US" dirty="0">
                    <a:cs typeface="Times New Roman"/>
                  </a:rPr>
                  <a:t>),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/>
                          <m:t>γ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(</a:t>
                </a:r>
                <a:r>
                  <a:rPr lang="en-US" i="1" dirty="0">
                    <a:cs typeface="Times New Roman"/>
                  </a:rPr>
                  <a:t>s</a:t>
                </a:r>
                <a:r>
                  <a:rPr lang="en-US" dirty="0"/>
                  <a:t>′</a:t>
                </a:r>
                <a:r>
                  <a:rPr lang="en-US" dirty="0">
                    <a:cs typeface="Times New Roman"/>
                  </a:rPr>
                  <a:t>,</a:t>
                </a:r>
                <a:r>
                  <a:rPr lang="en-US" i="1" dirty="0">
                    <a:cs typeface="Times New Roman"/>
                  </a:rPr>
                  <a:t>π</a:t>
                </a:r>
                <a:r>
                  <a:rPr lang="en-US" dirty="0">
                    <a:cs typeface="Times New Roman"/>
                  </a:rPr>
                  <a:t>)</a:t>
                </a:r>
                <a:r>
                  <a:rPr lang="en-US" baseline="-25000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∩</a:t>
                </a:r>
                <a:r>
                  <a:rPr lang="en-US" baseline="-25000" dirty="0">
                    <a:cs typeface="Times New Roman"/>
                  </a:rPr>
                  <a:t> </a:t>
                </a:r>
                <a:r>
                  <a:rPr lang="en-US" i="1" dirty="0">
                    <a:cs typeface="Times New Roman"/>
                  </a:rPr>
                  <a:t>Frontier</a:t>
                </a:r>
                <a:r>
                  <a:rPr lang="en-US" dirty="0"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r>
                  <a:rPr lang="en-US" dirty="0">
                    <a:latin typeface="Symbol" charset="2"/>
                    <a:cs typeface="Symbol" charset="2"/>
                  </a:rPr>
                  <a:t>?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/>
                  </a:rPr>
                  <a:t>If so, then π contains a cycle that can’t be escaped</a:t>
                </a:r>
              </a:p>
            </p:txBody>
          </p:sp>
        </mc:Choice>
        <mc:Fallback xmlns="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F5E75CA0-DFA3-4422-BCC8-F82933B1E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2143" y="4577499"/>
                <a:ext cx="7413171" cy="1638244"/>
              </a:xfrm>
              <a:prstGeom prst="rect">
                <a:avLst/>
              </a:prstGeom>
              <a:blipFill>
                <a:blip r:embed="rId3"/>
                <a:stretch>
                  <a:fillRect l="-987" t="-185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74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 Policies</a:t>
            </a:r>
          </a:p>
        </p:txBody>
      </p:sp>
      <p:sp>
        <p:nvSpPr>
          <p:cNvPr id="7" name="Oval 6"/>
          <p:cNvSpPr/>
          <p:nvPr/>
        </p:nvSpPr>
        <p:spPr>
          <a:xfrm>
            <a:off x="6666946" y="2490078"/>
            <a:ext cx="3351355" cy="25489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C5017"/>
                </a:solidFill>
              </a:rPr>
              <a:t>Goal States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4704026" y="2632022"/>
            <a:ext cx="2778525" cy="538601"/>
            <a:chOff x="4034192" y="3338424"/>
            <a:chExt cx="2778525" cy="538601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76565"/>
              <a:ext cx="1197432" cy="500460"/>
              <a:chOff x="5615285" y="3031795"/>
              <a:chExt cx="1197432" cy="5004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31795"/>
                <a:ext cx="1197432" cy="500460"/>
                <a:chOff x="5729584" y="3017507"/>
                <a:chExt cx="1197432" cy="50046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17507"/>
                  <a:ext cx="1057040" cy="428639"/>
                  <a:chOff x="1654629" y="2557047"/>
                  <a:chExt cx="1057040" cy="428639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Arrow Connector 16"/>
                  <p:cNvCxnSpPr>
                    <a:stCxn id="16" idx="6"/>
                  </p:cNvCxnSpPr>
                  <p:nvPr/>
                </p:nvCxnSpPr>
                <p:spPr>
                  <a:xfrm flipV="1">
                    <a:off x="1785257" y="2633540"/>
                    <a:ext cx="926412" cy="115916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677381" y="3052623"/>
                <a:ext cx="959842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4192" y="3338424"/>
              <a:ext cx="1188829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acyclic </a:t>
              </a:r>
            </a:p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policies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5894" y="4390031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17507"/>
                  <a:ext cx="930916" cy="428639"/>
                  <a:chOff x="1654629" y="2557047"/>
                  <a:chExt cx="930916" cy="42863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flipV="1">
                    <a:off x="1785257" y="2589792"/>
                    <a:ext cx="620860" cy="143899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/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5983138" y="2361847"/>
                <a:ext cx="906851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unsafe policies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13439" y="3377699"/>
            <a:ext cx="2211704" cy="632063"/>
            <a:chOff x="2275034" y="3377698"/>
            <a:chExt cx="2211704" cy="632063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448912" y="3474209"/>
              <a:ext cx="906851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377698"/>
              <a:ext cx="2211704" cy="632063"/>
              <a:chOff x="2275034" y="3377698"/>
              <a:chExt cx="2211704" cy="632063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377698"/>
                <a:ext cx="1298813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cyclic policies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7692" y="3478558"/>
                <a:ext cx="1109046" cy="531203"/>
                <a:chOff x="3377692" y="3350222"/>
                <a:chExt cx="1109046" cy="53120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2222" y="3350222"/>
                  <a:ext cx="1034516" cy="531203"/>
                  <a:chOff x="5729584" y="2986764"/>
                  <a:chExt cx="1034516" cy="531203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86764"/>
                    <a:ext cx="930916" cy="459382"/>
                    <a:chOff x="1654629" y="2526304"/>
                    <a:chExt cx="930916" cy="459382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>
                      <a:off x="1779999" y="2772735"/>
                      <a:ext cx="805546" cy="212951"/>
                    </a:xfrm>
                    <a:prstGeom prst="straightConnector1">
                      <a:avLst/>
                    </a:prstGeom>
                    <a:ln w="25400">
                      <a:solidFill>
                        <a:srgbClr val="002060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709648" y="2579967"/>
                      <a:ext cx="384792" cy="277465"/>
                    </a:xfrm>
                    <a:prstGeom prst="arc">
                      <a:avLst/>
                    </a:prstGeom>
                    <a:ln w="25400">
                      <a:solidFill>
                        <a:srgbClr val="0716A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33472" y="3385336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>
                  <a:solidFill>
                    <a:srgbClr val="002060"/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3378082" y="2625246"/>
            <a:ext cx="1244051" cy="1415167"/>
            <a:chOff x="939676" y="2625245"/>
            <a:chExt cx="1244051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39676" y="3007330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safe policies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29412" y="2625246"/>
            <a:ext cx="1435425" cy="2532543"/>
            <a:chOff x="754580" y="2199782"/>
            <a:chExt cx="1435425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4580" y="3110668"/>
              <a:ext cx="1200510" cy="634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solution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policies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021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5A111-20CE-1C41-59BE-A531C1AC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5139" y="4666248"/>
            <a:ext cx="772969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291840"/>
            <a:ext cx="2058640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0C0907-DEED-9CF0-5CC1-798BDA717BF4}"/>
              </a:ext>
            </a:extLst>
          </p:cNvPr>
          <p:cNvGrpSpPr/>
          <p:nvPr/>
        </p:nvGrpSpPr>
        <p:grpSpPr>
          <a:xfrm>
            <a:off x="5029200" y="1513609"/>
            <a:ext cx="6477000" cy="5054600"/>
            <a:chOff x="4115953" y="1513609"/>
            <a:chExt cx="6477000" cy="5054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953" y="1513609"/>
              <a:ext cx="6477000" cy="50546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710476-B099-EB4A-9307-A1734AC44005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6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05E81E-3142-0CE7-6833-A25CB6BE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5138" y="4666248"/>
            <a:ext cx="2420856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3291840"/>
            <a:ext cx="2269724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05C3E7-87CF-B43F-1C52-ECC75FC34714}"/>
              </a:ext>
            </a:extLst>
          </p:cNvPr>
          <p:cNvGrpSpPr/>
          <p:nvPr/>
        </p:nvGrpSpPr>
        <p:grpSpPr>
          <a:xfrm>
            <a:off x="5029200" y="1513608"/>
            <a:ext cx="6477000" cy="5054600"/>
            <a:chOff x="4115954" y="1513608"/>
            <a:chExt cx="6477000" cy="5054600"/>
          </a:xfrm>
        </p:grpSpPr>
        <p:sp>
          <p:nvSpPr>
            <p:cNvPr id="9" name="Rectangle 8"/>
            <p:cNvSpPr/>
            <p:nvPr/>
          </p:nvSpPr>
          <p:spPr>
            <a:xfrm>
              <a:off x="4135261" y="411700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954" y="1513608"/>
              <a:ext cx="6477000" cy="50546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7FCF2C-EC09-254A-8F85-F3A4817DDDDA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6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606B0-D78E-8FF8-BCD0-80CD2F0C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9" y="4666249"/>
            <a:ext cx="2405915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291840"/>
            <a:ext cx="3890937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9CDEC8-D6AC-FD82-7023-9FDAB3A8E093}"/>
              </a:ext>
            </a:extLst>
          </p:cNvPr>
          <p:cNvGrpSpPr/>
          <p:nvPr/>
        </p:nvGrpSpPr>
        <p:grpSpPr>
          <a:xfrm>
            <a:off x="5029200" y="1513609"/>
            <a:ext cx="6477000" cy="5054600"/>
            <a:chOff x="4115953" y="1513609"/>
            <a:chExt cx="6477000" cy="5054600"/>
          </a:xfrm>
        </p:grpSpPr>
        <p:sp>
          <p:nvSpPr>
            <p:cNvPr id="9" name="Rectangle 8"/>
            <p:cNvSpPr/>
            <p:nvPr/>
          </p:nvSpPr>
          <p:spPr>
            <a:xfrm rot="360000">
              <a:off x="5640926" y="4171335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080920" y="390168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14400000">
              <a:off x="6322063" y="275218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35261" y="411700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953" y="1513609"/>
              <a:ext cx="6477000" cy="50546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0A8549-6957-DB4F-8F90-6574E38D6CDC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6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E4E05-908C-BC77-B56F-9F8F9329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14400" y="3291840"/>
            <a:ext cx="3761158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141413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parking2, transit1, transit2,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9" y="4666248"/>
            <a:ext cx="2529731" cy="923330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AE71E6-B805-6CA7-4232-95EB66398AA7}"/>
              </a:ext>
            </a:extLst>
          </p:cNvPr>
          <p:cNvGrpSpPr/>
          <p:nvPr/>
        </p:nvGrpSpPr>
        <p:grpSpPr>
          <a:xfrm>
            <a:off x="5029200" y="1513609"/>
            <a:ext cx="6477000" cy="5054600"/>
            <a:chOff x="4115954" y="1513609"/>
            <a:chExt cx="6477000" cy="5054600"/>
          </a:xfrm>
        </p:grpSpPr>
        <p:sp>
          <p:nvSpPr>
            <p:cNvPr id="25" name="Moon 24"/>
            <p:cNvSpPr/>
            <p:nvPr/>
          </p:nvSpPr>
          <p:spPr>
            <a:xfrm rot="8700000">
              <a:off x="8164147" y="412133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/>
            <p:cNvSpPr/>
            <p:nvPr/>
          </p:nvSpPr>
          <p:spPr>
            <a:xfrm rot="14520000">
              <a:off x="8428380" y="292565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22261">
              <a:off x="7445371" y="4432918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360000">
              <a:off x="5640926" y="4171335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oon 22"/>
            <p:cNvSpPr/>
            <p:nvPr/>
          </p:nvSpPr>
          <p:spPr>
            <a:xfrm rot="8700000">
              <a:off x="6080920" y="390168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oon 23"/>
            <p:cNvSpPr/>
            <p:nvPr/>
          </p:nvSpPr>
          <p:spPr>
            <a:xfrm rot="14400000">
              <a:off x="6322063" y="275218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5261" y="411700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954" y="1513609"/>
              <a:ext cx="6477000" cy="50546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05B72B-DAD7-8743-8AFC-37CC76838473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872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54955-F481-3F37-52EF-F5E845A9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14400" y="3291840"/>
            <a:ext cx="3761158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141413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parking2, transit1, transit2,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9" y="4666248"/>
            <a:ext cx="2529731" cy="923330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94CDC3-B9DB-2A6F-25C2-519BFA91F68F}"/>
              </a:ext>
            </a:extLst>
          </p:cNvPr>
          <p:cNvGrpSpPr/>
          <p:nvPr/>
        </p:nvGrpSpPr>
        <p:grpSpPr>
          <a:xfrm>
            <a:off x="5029200" y="855770"/>
            <a:ext cx="6552046" cy="5712439"/>
            <a:chOff x="4115954" y="855770"/>
            <a:chExt cx="6552046" cy="5712439"/>
          </a:xfrm>
        </p:grpSpPr>
        <p:sp>
          <p:nvSpPr>
            <p:cNvPr id="25" name="Moon 24"/>
            <p:cNvSpPr/>
            <p:nvPr/>
          </p:nvSpPr>
          <p:spPr>
            <a:xfrm rot="8700000">
              <a:off x="8164147" y="412133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/>
            <p:cNvSpPr/>
            <p:nvPr/>
          </p:nvSpPr>
          <p:spPr>
            <a:xfrm rot="14520000">
              <a:off x="8428380" y="292565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22261">
              <a:off x="7445371" y="4432918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360000">
              <a:off x="5640926" y="4171335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oon 22"/>
            <p:cNvSpPr/>
            <p:nvPr/>
          </p:nvSpPr>
          <p:spPr>
            <a:xfrm rot="8700000">
              <a:off x="6080920" y="390168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oon 23"/>
            <p:cNvSpPr/>
            <p:nvPr/>
          </p:nvSpPr>
          <p:spPr>
            <a:xfrm rot="14400000">
              <a:off x="6322063" y="275218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5261" y="411700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954" y="1513609"/>
              <a:ext cx="6477000" cy="50546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53CA8D7-897C-4B4D-8EC6-0FF9B81EF4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643280" y="1364974"/>
              <a:ext cx="321858" cy="128409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F8C9B2-DCAB-F744-A248-F1AA468646E1}"/>
                </a:ext>
              </a:extLst>
            </p:cNvPr>
            <p:cNvSpPr/>
            <p:nvPr/>
          </p:nvSpPr>
          <p:spPr>
            <a:xfrm>
              <a:off x="5846714" y="855770"/>
              <a:ext cx="4821286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dirty="0" err="1">
                  <a:latin typeface="Times New Roman"/>
                  <a:cs typeface="Times New Roman"/>
                </a:rPr>
                <a:t>Nondeterministically</a:t>
              </a:r>
              <a:r>
                <a:rPr lang="en-US" dirty="0">
                  <a:latin typeface="Times New Roman"/>
                  <a:cs typeface="Times New Roman"/>
                </a:rPr>
                <a:t> choose either </a:t>
              </a:r>
              <a:r>
                <a:rPr lang="en-US" dirty="0">
                  <a:latin typeface="Calibri"/>
                  <a:cs typeface="Calibri"/>
                </a:rPr>
                <a:t>back</a:t>
              </a:r>
              <a:r>
                <a:rPr lang="en-US" dirty="0">
                  <a:latin typeface="Times New Roman"/>
                  <a:cs typeface="Times New Roman"/>
                </a:rPr>
                <a:t> or </a:t>
              </a:r>
              <a:r>
                <a:rPr lang="en-US" dirty="0">
                  <a:latin typeface="Calibri"/>
                  <a:cs typeface="Calibri"/>
                </a:rPr>
                <a:t>deliver</a:t>
              </a:r>
              <a:endParaRPr lang="en-US" dirty="0">
                <a:latin typeface="Times New Roman"/>
                <a:cs typeface="Times New Roman"/>
              </a:endParaRPr>
            </a:p>
            <a:p>
              <a:pPr marL="342900" indent="-342900">
                <a:buFont typeface="Arial"/>
                <a:buChar char="•"/>
                <a:tabLst>
                  <a:tab pos="519113" algn="l"/>
                </a:tabLst>
              </a:pPr>
              <a:r>
                <a:rPr lang="en-US" dirty="0">
                  <a:latin typeface="Calibri"/>
                  <a:cs typeface="Calibri"/>
                </a:rPr>
                <a:t>back </a:t>
              </a:r>
              <a:r>
                <a:rPr lang="en-US" dirty="0">
                  <a:latin typeface="Times New Roman" charset="0"/>
                </a:rPr>
                <a:t>is OK </a:t>
              </a:r>
              <a:r>
                <a:rPr lang="en-US" dirty="0">
                  <a:latin typeface="Times New Roman"/>
                  <a:cs typeface="Times New Roman"/>
                </a:rPr>
                <a:t>because cycle is escapable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5D4231-B843-2D47-B3B6-14F4A35E9C06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15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7EE3A6-A9D1-8C3C-A88E-B6119839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14400" y="3291840"/>
            <a:ext cx="2833020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141413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transit1, transit2,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8" y="4666249"/>
            <a:ext cx="2476832" cy="1200329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(parking2, back)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B29BDB-EB83-245E-406F-A5792FE82928}"/>
              </a:ext>
            </a:extLst>
          </p:cNvPr>
          <p:cNvGrpSpPr/>
          <p:nvPr/>
        </p:nvGrpSpPr>
        <p:grpSpPr>
          <a:xfrm>
            <a:off x="5029200" y="1513609"/>
            <a:ext cx="6477000" cy="5054600"/>
            <a:chOff x="4121760" y="1513609"/>
            <a:chExt cx="6477000" cy="5054600"/>
          </a:xfrm>
        </p:grpSpPr>
        <p:sp>
          <p:nvSpPr>
            <p:cNvPr id="18" name="Moon 17"/>
            <p:cNvSpPr/>
            <p:nvPr/>
          </p:nvSpPr>
          <p:spPr>
            <a:xfrm rot="8700000">
              <a:off x="8164147" y="412133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oon 18"/>
            <p:cNvSpPr/>
            <p:nvPr/>
          </p:nvSpPr>
          <p:spPr>
            <a:xfrm rot="14520000">
              <a:off x="8428380" y="292565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22261">
              <a:off x="7445371" y="4432918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oon 16"/>
            <p:cNvSpPr/>
            <p:nvPr/>
          </p:nvSpPr>
          <p:spPr>
            <a:xfrm rot="3785862">
              <a:off x="6039180" y="2136151"/>
              <a:ext cx="917964" cy="2274280"/>
            </a:xfrm>
            <a:prstGeom prst="moon">
              <a:avLst>
                <a:gd name="adj" fmla="val 34113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360000">
              <a:off x="5640926" y="4171335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8700000">
              <a:off x="6080920" y="390168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14400000">
              <a:off x="6322063" y="275218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35261" y="411700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760" y="1513609"/>
              <a:ext cx="6477000" cy="50546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F201194-70C2-FD48-A288-01F1E301763F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045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F87DF7-5A4C-2C76-F417-FB3AC366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14400" y="3291840"/>
            <a:ext cx="2432845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  <a:tab pos="1258888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transit2,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               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8" y="4666248"/>
            <a:ext cx="2476832" cy="1477328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(parking2, back),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(transit1,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D4D62-1674-BADF-91B9-D249EE5089B9}"/>
              </a:ext>
            </a:extLst>
          </p:cNvPr>
          <p:cNvGrpSpPr/>
          <p:nvPr/>
        </p:nvGrpSpPr>
        <p:grpSpPr>
          <a:xfrm>
            <a:off x="5029200" y="1513609"/>
            <a:ext cx="6477000" cy="5054600"/>
            <a:chOff x="4115954" y="1513609"/>
            <a:chExt cx="6477000" cy="5054600"/>
          </a:xfrm>
        </p:grpSpPr>
        <p:sp>
          <p:nvSpPr>
            <p:cNvPr id="28" name="Moon 27"/>
            <p:cNvSpPr/>
            <p:nvPr/>
          </p:nvSpPr>
          <p:spPr>
            <a:xfrm rot="8700000">
              <a:off x="8164147" y="412133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oon 28"/>
            <p:cNvSpPr/>
            <p:nvPr/>
          </p:nvSpPr>
          <p:spPr>
            <a:xfrm rot="14520000">
              <a:off x="8428380" y="292565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22261">
              <a:off x="7445371" y="4432918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7061462">
              <a:off x="5741312" y="4252143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7798314">
              <a:off x="6540622" y="4996976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oon 18"/>
            <p:cNvSpPr/>
            <p:nvPr/>
          </p:nvSpPr>
          <p:spPr>
            <a:xfrm rot="3785862">
              <a:off x="6039180" y="2136151"/>
              <a:ext cx="917964" cy="2274280"/>
            </a:xfrm>
            <a:prstGeom prst="moon">
              <a:avLst>
                <a:gd name="adj" fmla="val 34113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360000">
              <a:off x="5640926" y="4171335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oon 20"/>
            <p:cNvSpPr/>
            <p:nvPr/>
          </p:nvSpPr>
          <p:spPr>
            <a:xfrm rot="8700000">
              <a:off x="6080920" y="390168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oon 22"/>
            <p:cNvSpPr/>
            <p:nvPr/>
          </p:nvSpPr>
          <p:spPr>
            <a:xfrm rot="14400000">
              <a:off x="6322063" y="275218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35261" y="411700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5954" y="1513609"/>
              <a:ext cx="6477000" cy="50546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F7F6E-6A2D-8949-AB8E-666532CB7F1E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681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17D8F-0DF7-085B-D0B7-DDA3815B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2" y="44038"/>
            <a:ext cx="5485477" cy="3133198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14400" y="3291840"/>
            <a:ext cx="3145285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Frontier =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{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alibri"/>
                <a:cs typeface="Calibri"/>
              </a:rPr>
              <a:t>gate1, gate2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 ⊆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i="1" baseline="-25000" dirty="0">
                <a:latin typeface="Times New Roman"/>
                <a:cs typeface="Times New Roman"/>
              </a:rPr>
              <a:t>g 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138" y="4666248"/>
            <a:ext cx="2476832" cy="1754326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(parking2, back),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(transit1, move),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(transit2,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6859ED-C1AF-0C4A-B70F-0C701B7CB34F}"/>
              </a:ext>
            </a:extLst>
          </p:cNvPr>
          <p:cNvGrpSpPr/>
          <p:nvPr/>
        </p:nvGrpSpPr>
        <p:grpSpPr>
          <a:xfrm>
            <a:off x="5029200" y="1513608"/>
            <a:ext cx="6477000" cy="5344392"/>
            <a:chOff x="4121760" y="1513608"/>
            <a:chExt cx="6477000" cy="5344392"/>
          </a:xfrm>
        </p:grpSpPr>
        <p:sp>
          <p:nvSpPr>
            <p:cNvPr id="23" name="Rectangle 22"/>
            <p:cNvSpPr/>
            <p:nvPr/>
          </p:nvSpPr>
          <p:spPr>
            <a:xfrm rot="17105761">
              <a:off x="7931032" y="4475179"/>
              <a:ext cx="3065888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8024480">
              <a:off x="8567330" y="5296010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oon 18"/>
            <p:cNvSpPr/>
            <p:nvPr/>
          </p:nvSpPr>
          <p:spPr>
            <a:xfrm rot="8700000">
              <a:off x="8164147" y="412133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oon 19"/>
            <p:cNvSpPr/>
            <p:nvPr/>
          </p:nvSpPr>
          <p:spPr>
            <a:xfrm rot="14520000">
              <a:off x="8428380" y="292565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22261">
              <a:off x="7445371" y="4432918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7061462">
              <a:off x="5741312" y="4252143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7798314">
              <a:off x="6540622" y="4996976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3785862">
              <a:off x="6039180" y="2136151"/>
              <a:ext cx="917964" cy="2274280"/>
            </a:xfrm>
            <a:prstGeom prst="moon">
              <a:avLst>
                <a:gd name="adj" fmla="val 34113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360000">
              <a:off x="5640926" y="4171335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8700000">
              <a:off x="6080920" y="390168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 rot="14400000">
              <a:off x="6322063" y="275218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35261" y="411700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208074" y="6519446"/>
              <a:ext cx="11020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760" y="1513608"/>
              <a:ext cx="6477000" cy="50546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5C5D4A-A2A7-8E43-9CBC-D835FA39940E}"/>
                </a:ext>
              </a:extLst>
            </p:cNvPr>
            <p:cNvSpPr/>
            <p:nvPr/>
          </p:nvSpPr>
          <p:spPr>
            <a:xfrm>
              <a:off x="9518284" y="2992217"/>
              <a:ext cx="553297" cy="2247393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0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much easier to find solutions if they don’t have to be safe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Find-Safe-Solution</a:t>
            </a:r>
            <a:r>
              <a:rPr lang="en-US" dirty="0">
                <a:latin typeface="Times New Roman"/>
                <a:cs typeface="Times New Roman"/>
              </a:rPr>
              <a:t> needs plans for all possible outcomes of actions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Find-Solution </a:t>
            </a:r>
            <a:r>
              <a:rPr lang="en-US" dirty="0">
                <a:cs typeface="Times New Roman"/>
              </a:rPr>
              <a:t>only needs a plan for one of them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Idea: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loop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Find a (possibly unsafe) solution </a:t>
            </a:r>
            <a:r>
              <a:rPr lang="en-US" i="1" dirty="0">
                <a:latin typeface="Times New Roman"/>
                <a:cs typeface="Times New Roman"/>
              </a:rPr>
              <a:t>π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>
                <a:latin typeface="Times New Roman"/>
                <a:cs typeface="Times New Roman"/>
              </a:rPr>
              <a:t>For each each leaf node of </a:t>
            </a:r>
            <a:r>
              <a:rPr lang="en-US" i="1" dirty="0">
                <a:latin typeface="Times New Roman"/>
                <a:cs typeface="Times New Roman"/>
              </a:rPr>
              <a:t>π</a:t>
            </a:r>
          </a:p>
          <a:p>
            <a:pPr lvl="3"/>
            <a:r>
              <a:rPr lang="en-US" dirty="0">
                <a:latin typeface="Times New Roman"/>
                <a:cs typeface="Times New Roman"/>
              </a:rPr>
              <a:t>If the leaf node isn’t a goal, </a:t>
            </a:r>
          </a:p>
          <a:p>
            <a:pPr lvl="4"/>
            <a:r>
              <a:rPr lang="en-US" dirty="0">
                <a:latin typeface="Times New Roman"/>
                <a:cs typeface="Times New Roman"/>
              </a:rPr>
              <a:t>find </a:t>
            </a:r>
            <a:r>
              <a:rPr lang="en-US" dirty="0">
                <a:cs typeface="Times New Roman"/>
              </a:rPr>
              <a:t>a (possibly unsafe) solution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and incorporate it into </a:t>
            </a:r>
            <a:r>
              <a:rPr lang="en-US" i="1" dirty="0">
                <a:latin typeface="Times New Roman"/>
                <a:cs typeface="Times New Roman"/>
              </a:rPr>
              <a:t>π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19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73073" y="1140596"/>
            <a:ext cx="5118093" cy="4733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4652" y="2557089"/>
            <a:ext cx="35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π</a:t>
            </a:r>
            <a:r>
              <a:rPr lang="en-US" sz="2000" dirty="0">
                <a:latin typeface="Times New Roman"/>
                <a:cs typeface="Times New Roman"/>
              </a:rPr>
              <a:t> is a solution. Return the part that’s reachable from </a:t>
            </a:r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74456" y="2947903"/>
            <a:ext cx="3809999" cy="864168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11" name="Straight Arrow Connector 10"/>
          <p:cNvCxnSpPr>
            <a:cxnSpLocks/>
            <a:stCxn id="8" idx="1"/>
            <a:endCxn id="9" idx="3"/>
          </p:cNvCxnSpPr>
          <p:nvPr/>
        </p:nvCxnSpPr>
        <p:spPr bwMode="auto">
          <a:xfrm flipH="1">
            <a:off x="6084455" y="2911032"/>
            <a:ext cx="700197" cy="468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2273062" y="4410364"/>
            <a:ext cx="4203937" cy="600364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3907" y="4237283"/>
            <a:ext cx="3647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For each (</a:t>
            </a:r>
            <a:r>
              <a:rPr lang="en-US" sz="2000" i="1" dirty="0" err="1">
                <a:latin typeface="Times New Roman"/>
                <a:cs typeface="Times New Roman"/>
              </a:rPr>
              <a:t>s,a</a:t>
            </a:r>
            <a:r>
              <a:rPr lang="en-US" sz="2000" dirty="0">
                <a:latin typeface="Times New Roman"/>
                <a:cs typeface="Times New Roman"/>
              </a:rPr>
              <a:t>) in </a:t>
            </a:r>
            <a:r>
              <a:rPr lang="en-US" sz="2000" i="1" dirty="0">
                <a:latin typeface="Times New Roman"/>
                <a:cs typeface="Times New Roman"/>
              </a:rPr>
              <a:t>π</a:t>
            </a:r>
            <a:r>
              <a:rPr lang="en-US" sz="2000" dirty="0">
                <a:latin typeface="Times New Roman"/>
                <a:cs typeface="Times New Roman"/>
              </a:rPr>
              <a:t>′, add to </a:t>
            </a:r>
            <a:r>
              <a:rPr lang="en-US" sz="2000" i="1" dirty="0">
                <a:latin typeface="Times New Roman"/>
                <a:cs typeface="Times New Roman"/>
              </a:rPr>
              <a:t>π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unless </a:t>
            </a:r>
            <a:r>
              <a:rPr lang="en-US" sz="2000" i="1" dirty="0">
                <a:latin typeface="Times New Roman"/>
                <a:cs typeface="Times New Roman"/>
              </a:rPr>
              <a:t>π </a:t>
            </a:r>
            <a:r>
              <a:rPr lang="en-US" sz="2000" dirty="0">
                <a:latin typeface="Times New Roman"/>
                <a:cs typeface="Times New Roman"/>
              </a:rPr>
              <a:t>already has an action at </a:t>
            </a:r>
            <a:r>
              <a:rPr lang="en-US" sz="2000" i="1" dirty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>
            <a:cxnSpLocks/>
            <a:stCxn id="15" idx="1"/>
            <a:endCxn id="14" idx="3"/>
          </p:cNvCxnSpPr>
          <p:nvPr/>
        </p:nvCxnSpPr>
        <p:spPr bwMode="auto">
          <a:xfrm flipH="1">
            <a:off x="6476999" y="4591226"/>
            <a:ext cx="836908" cy="1193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73064" y="5002738"/>
            <a:ext cx="4931270" cy="865909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0303" y="5097814"/>
            <a:ext cx="379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 </a:t>
            </a:r>
            <a:r>
              <a:rPr lang="en-US" sz="2000" dirty="0">
                <a:latin typeface="Times New Roman"/>
                <a:cs typeface="Times New Roman"/>
              </a:rPr>
              <a:t>is unsolvable. For each (</a:t>
            </a:r>
            <a:r>
              <a:rPr lang="en-US" sz="2000" i="1" dirty="0" err="1">
                <a:latin typeface="Times New Roman"/>
                <a:cs typeface="Times New Roman"/>
              </a:rPr>
              <a:t>s′</a:t>
            </a:r>
            <a:r>
              <a:rPr lang="en-US" sz="2000" dirty="0" err="1">
                <a:latin typeface="Times New Roman"/>
                <a:cs typeface="Times New Roman"/>
              </a:rPr>
              <a:t>,</a:t>
            </a:r>
            <a:r>
              <a:rPr lang="en-US" sz="2000" i="1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) that can produce </a:t>
            </a:r>
            <a:r>
              <a:rPr lang="en-US" sz="2000" i="1" dirty="0">
                <a:latin typeface="Times New Roman"/>
                <a:cs typeface="Times New Roman"/>
              </a:rPr>
              <a:t>s, </a:t>
            </a:r>
            <a:r>
              <a:rPr lang="en-US" sz="2000" dirty="0">
                <a:latin typeface="Times New Roman"/>
                <a:cs typeface="Times New Roman"/>
              </a:rPr>
              <a:t>modify </a:t>
            </a:r>
            <a:r>
              <a:rPr lang="en-US" sz="2000" i="1" dirty="0">
                <a:latin typeface="Times New Roman"/>
                <a:cs typeface="Times New Roman"/>
              </a:rPr>
              <a:t>π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l-GR" sz="2000" dirty="0">
                <a:latin typeface="Times New Roman"/>
                <a:cs typeface="Times New Roman"/>
              </a:rPr>
              <a:t>Σ</a:t>
            </a:r>
            <a:r>
              <a:rPr lang="en-US" sz="2000" dirty="0">
                <a:latin typeface="Times New Roman"/>
                <a:cs typeface="Times New Roman"/>
              </a:rPr>
              <a:t> so we’ll never use </a:t>
            </a:r>
            <a:r>
              <a:rPr lang="en-US" sz="2000" i="1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at </a:t>
            </a:r>
            <a:r>
              <a:rPr lang="en-US" sz="2000" i="1" dirty="0">
                <a:latin typeface="Times New Roman"/>
                <a:cs typeface="Times New Roman"/>
              </a:rPr>
              <a:t>s′</a:t>
            </a:r>
          </a:p>
        </p:txBody>
      </p:sp>
      <p:cxnSp>
        <p:nvCxnSpPr>
          <p:cNvPr id="21" name="Straight Arrow Connector 20"/>
          <p:cNvCxnSpPr>
            <a:cxnSpLocks/>
            <a:stCxn id="20" idx="1"/>
            <a:endCxn id="19" idx="3"/>
          </p:cNvCxnSpPr>
          <p:nvPr/>
        </p:nvCxnSpPr>
        <p:spPr bwMode="auto">
          <a:xfrm flipH="1" flipV="1">
            <a:off x="7204334" y="5435693"/>
            <a:ext cx="395969" cy="169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2273063" y="3813812"/>
            <a:ext cx="2945482" cy="598623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4652" y="3323459"/>
            <a:ext cx="4378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Choose any leaf </a:t>
            </a:r>
            <a:r>
              <a:rPr lang="en-US" sz="2000" i="1" dirty="0">
                <a:latin typeface="Times New Roman"/>
                <a:cs typeface="Times New Roman"/>
              </a:rPr>
              <a:t>s </a:t>
            </a:r>
            <a:r>
              <a:rPr lang="en-US" sz="2000" dirty="0">
                <a:latin typeface="Times New Roman"/>
                <a:cs typeface="Times New Roman"/>
              </a:rPr>
              <a:t>that isn’t a goal. 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Find a (possibly unsafe) solution </a:t>
            </a:r>
            <a:r>
              <a:rPr lang="en-US" sz="2000" i="1" dirty="0">
                <a:latin typeface="Times New Roman"/>
                <a:cs typeface="Times New Roman"/>
              </a:rPr>
              <a:t>π</a:t>
            </a:r>
            <a:r>
              <a:rPr lang="en-US" sz="2000" dirty="0">
                <a:latin typeface="Times New Roman"/>
                <a:cs typeface="Times New Roman"/>
              </a:rPr>
              <a:t>′ for </a:t>
            </a:r>
            <a:r>
              <a:rPr lang="en-US" sz="2000" i="1" dirty="0">
                <a:latin typeface="Times New Roman"/>
                <a:cs typeface="Times New Roman"/>
              </a:rPr>
              <a:t>s.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>
            <a:stCxn id="24" idx="1"/>
            <a:endCxn id="22" idx="3"/>
          </p:cNvCxnSpPr>
          <p:nvPr/>
        </p:nvCxnSpPr>
        <p:spPr bwMode="auto">
          <a:xfrm flipH="1">
            <a:off x="5218545" y="3677402"/>
            <a:ext cx="1566107" cy="4357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536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41052"/>
            <a:ext cx="8839200" cy="625473"/>
          </a:xfrm>
        </p:spPr>
        <p:txBody>
          <a:bodyPr/>
          <a:lstStyle/>
          <a:p>
            <a:r>
              <a:rPr lang="en-US" dirty="0"/>
              <a:t>Finding (Unsafe) Solutions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755" y="1327573"/>
            <a:ext cx="170431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Times New Roman"/>
                <a:cs typeface="Times New Roman"/>
              </a:rPr>
              <a:t>For comparison: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74005F-69BE-A947-8AB6-6434C16DCE34}"/>
              </a:ext>
            </a:extLst>
          </p:cNvPr>
          <p:cNvSpPr txBox="1">
            <a:spLocks/>
          </p:cNvSpPr>
          <p:nvPr/>
        </p:nvSpPr>
        <p:spPr>
          <a:xfrm>
            <a:off x="6799755" y="1837908"/>
            <a:ext cx="5175904" cy="2298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rIns="0"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</a:rPr>
              <a:t>Forward-search </a:t>
            </a:r>
            <a:r>
              <a:rPr lang="en-US" sz="1800" dirty="0"/>
              <a:t>(</a:t>
            </a:r>
            <a:r>
              <a:rPr lang="en-US" sz="1800" dirty="0" err="1"/>
              <a:t>Σ</a:t>
            </a:r>
            <a:r>
              <a:rPr lang="en-US" sz="1800" dirty="0"/>
              <a:t>,</a:t>
            </a:r>
            <a:r>
              <a:rPr lang="en-US" sz="1800" baseline="-25000" dirty="0"/>
              <a:t> </a:t>
            </a:r>
            <a:r>
              <a:rPr lang="en-US" sz="1800" i="1" dirty="0"/>
              <a:t>s</a:t>
            </a:r>
            <a:r>
              <a:rPr lang="en-US" sz="1800" baseline="-25000" dirty="0"/>
              <a:t>0</a:t>
            </a:r>
            <a:r>
              <a:rPr lang="en-US" sz="1800" dirty="0"/>
              <a:t>,</a:t>
            </a:r>
            <a:r>
              <a:rPr lang="en-US" sz="1800" baseline="-25000" dirty="0"/>
              <a:t> </a:t>
            </a:r>
            <a:r>
              <a:rPr lang="en-US" sz="1800" i="1" dirty="0"/>
              <a:t>g</a:t>
            </a:r>
            <a:r>
              <a:rPr lang="en-US" sz="1800" dirty="0"/>
              <a:t>) </a:t>
            </a:r>
          </a:p>
          <a:p>
            <a:pPr marL="401638" lvl="1" indent="0">
              <a:spcBef>
                <a:spcPts val="0"/>
              </a:spcBef>
              <a:buNone/>
            </a:pPr>
            <a:r>
              <a:rPr lang="en-US" sz="1800" i="1" dirty="0"/>
              <a:t>s</a:t>
            </a:r>
            <a:r>
              <a:rPr lang="en-US" sz="1800" dirty="0"/>
              <a:t> ← </a:t>
            </a:r>
            <a:r>
              <a:rPr lang="en-US" sz="1800" i="1" dirty="0"/>
              <a:t>s</a:t>
            </a:r>
            <a:r>
              <a:rPr lang="en-US" sz="1800" baseline="-25000" dirty="0"/>
              <a:t>0</a:t>
            </a:r>
            <a:r>
              <a:rPr lang="en-US" sz="1800" dirty="0"/>
              <a:t>;   </a:t>
            </a:r>
            <a:r>
              <a:rPr lang="en-US" sz="1800" i="1" dirty="0"/>
              <a:t>π</a:t>
            </a:r>
            <a:r>
              <a:rPr lang="en-US" sz="1800" dirty="0"/>
              <a:t> ← ⟨⟩</a:t>
            </a:r>
          </a:p>
          <a:p>
            <a:pPr marL="401638" lvl="1" indent="0">
              <a:spcBef>
                <a:spcPts val="0"/>
              </a:spcBef>
              <a:buNone/>
            </a:pPr>
            <a:r>
              <a:rPr lang="en-US" sz="1800" b="1" dirty="0"/>
              <a:t>while </a:t>
            </a:r>
            <a:r>
              <a:rPr lang="en-US" sz="1800" baseline="-250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 ⊭ </a:t>
            </a:r>
            <a:r>
              <a:rPr lang="en-US" sz="1800" i="1" dirty="0"/>
              <a:t>g</a:t>
            </a:r>
            <a:r>
              <a:rPr lang="en-US" sz="1800" baseline="-25000" dirty="0"/>
              <a:t> </a:t>
            </a:r>
            <a:r>
              <a:rPr lang="en-US" sz="1800" dirty="0"/>
              <a:t> </a:t>
            </a:r>
            <a:r>
              <a:rPr lang="en-US" sz="1800" b="1" dirty="0"/>
              <a:t>do</a:t>
            </a:r>
            <a:endParaRPr lang="en-US" sz="18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b="1" dirty="0"/>
              <a:t>if</a:t>
            </a:r>
            <a:r>
              <a:rPr lang="en-US" sz="1800" dirty="0"/>
              <a:t> </a:t>
            </a:r>
            <a:r>
              <a:rPr lang="en-US" sz="1800" i="1" dirty="0"/>
              <a:t>Applicable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∅ </a:t>
            </a:r>
            <a:r>
              <a:rPr lang="en-US" sz="1800" b="1" dirty="0"/>
              <a:t>then</a:t>
            </a:r>
            <a:r>
              <a:rPr lang="en-US" sz="1800" dirty="0"/>
              <a:t> </a:t>
            </a:r>
            <a:r>
              <a:rPr lang="en-US" sz="1800" b="1" dirty="0"/>
              <a:t>return</a:t>
            </a:r>
            <a:r>
              <a:rPr lang="en-US" sz="1800" dirty="0"/>
              <a:t> </a:t>
            </a:r>
            <a:r>
              <a:rPr lang="en-US" sz="1800" dirty="0">
                <a:latin typeface="Calibri"/>
                <a:cs typeface="Calibri"/>
              </a:rPr>
              <a:t>failure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</a:rPr>
              <a:t>nondeterministically</a:t>
            </a:r>
            <a:r>
              <a:rPr lang="en-US" sz="1800" dirty="0">
                <a:latin typeface="Calibri"/>
              </a:rPr>
              <a:t> choose </a:t>
            </a:r>
            <a:r>
              <a:rPr lang="en-US" sz="1800" i="1" dirty="0"/>
              <a:t>a</a:t>
            </a:r>
            <a:r>
              <a:rPr lang="en-US" sz="1800" dirty="0"/>
              <a:t> ∈ </a:t>
            </a:r>
            <a:r>
              <a:rPr lang="en-US" sz="1800" i="1" dirty="0"/>
              <a:t>Applicable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/>
              <a:t>s </a:t>
            </a:r>
            <a:r>
              <a:rPr lang="en-US" sz="1800" dirty="0"/>
              <a:t>← </a:t>
            </a:r>
            <a:r>
              <a:rPr lang="en-US" sz="1800" dirty="0" err="1"/>
              <a:t>γ</a:t>
            </a:r>
            <a:r>
              <a:rPr lang="en-US" sz="1800" dirty="0"/>
              <a:t>(</a:t>
            </a:r>
            <a:r>
              <a:rPr lang="en-US" sz="1800" i="1" dirty="0" err="1"/>
              <a:t>s,a</a:t>
            </a:r>
            <a:r>
              <a:rPr lang="en-US" sz="1800" dirty="0"/>
              <a:t>);   </a:t>
            </a:r>
            <a:r>
              <a:rPr lang="en-US" sz="1800" i="1" dirty="0"/>
              <a:t>π</a:t>
            </a:r>
            <a:r>
              <a:rPr lang="en-US" sz="1800" dirty="0"/>
              <a:t> ← </a:t>
            </a:r>
            <a:r>
              <a:rPr lang="en-US" sz="1800" i="1" dirty="0"/>
              <a:t>π·a</a:t>
            </a:r>
          </a:p>
          <a:p>
            <a:pPr marL="458788" lvl="1" indent="0">
              <a:spcBef>
                <a:spcPts val="0"/>
              </a:spcBef>
              <a:buNone/>
            </a:pPr>
            <a:r>
              <a:rPr lang="en-US" sz="1800" b="1" dirty="0"/>
              <a:t>return</a:t>
            </a:r>
            <a:r>
              <a:rPr lang="en-US" sz="1800" dirty="0"/>
              <a:t> π</a:t>
            </a:r>
            <a:br>
              <a:rPr lang="en-US" sz="1800" i="1" baseline="-25000" dirty="0"/>
            </a:br>
            <a:endParaRPr lang="en-US" sz="1800" i="1" baseline="-25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284D8-04E5-A746-5300-93E81788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17" y="2830135"/>
            <a:ext cx="5229482" cy="31946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7CCB5F-A063-1E88-84B5-7894212EA1D5}"/>
              </a:ext>
            </a:extLst>
          </p:cNvPr>
          <p:cNvSpPr/>
          <p:nvPr/>
        </p:nvSpPr>
        <p:spPr>
          <a:xfrm>
            <a:off x="683874" y="500501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/>
              </a:rPr>
              <a:t>(*)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DE56A-0E9C-C8D9-0670-62A20CEB8B50}"/>
              </a:ext>
            </a:extLst>
          </p:cNvPr>
          <p:cNvSpPr txBox="1"/>
          <p:nvPr/>
        </p:nvSpPr>
        <p:spPr>
          <a:xfrm>
            <a:off x="6473184" y="5433026"/>
            <a:ext cx="1633117" cy="369332"/>
          </a:xfrm>
          <a:prstGeom prst="rect">
            <a:avLst/>
          </a:prstGeom>
          <a:solidFill>
            <a:srgbClr val="FFFC9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Cycle-checking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DB8D8A-4EDA-6885-67DA-7D86718F6968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 flipH="1" flipV="1">
            <a:off x="4943859" y="5527312"/>
            <a:ext cx="1529324" cy="9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DFB9A6-B521-392C-D6D0-801191E4AD8F}"/>
              </a:ext>
            </a:extLst>
          </p:cNvPr>
          <p:cNvSpPr txBox="1"/>
          <p:nvPr/>
        </p:nvSpPr>
        <p:spPr>
          <a:xfrm>
            <a:off x="6081056" y="4922691"/>
            <a:ext cx="3005313" cy="369332"/>
          </a:xfrm>
          <a:prstGeom prst="rect">
            <a:avLst/>
          </a:prstGeom>
          <a:solidFill>
            <a:srgbClr val="FFFC9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Decide which state to plan for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3C3E26-1D51-4B4B-9957-AAFE2329377E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H="1">
            <a:off x="5527381" y="5107357"/>
            <a:ext cx="553675" cy="1194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4805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891DFF-6D9F-04CC-C30C-7A19D5F6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69" y="101600"/>
            <a:ext cx="6296031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8848" y="1305166"/>
            <a:ext cx="6477000" cy="5054600"/>
            <a:chOff x="1206499" y="1224973"/>
            <a:chExt cx="6477000" cy="5054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9" y="1224973"/>
              <a:ext cx="6477000" cy="50546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350817" y="382154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9DD3DA-23E6-F14C-99D5-BDEC762CE91B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995EE-C137-6B44-A90A-90C8EFAF5C27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17CBEB-A672-4F4B-975E-CDD997266EB0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22175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85245-E5C8-591B-9A90-FC5313AC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50" y="101600"/>
            <a:ext cx="6440350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8848" y="1305166"/>
            <a:ext cx="6477000" cy="5054600"/>
            <a:chOff x="1206499" y="1224973"/>
            <a:chExt cx="6477000" cy="5054600"/>
          </a:xfrm>
        </p:grpSpPr>
        <p:sp>
          <p:nvSpPr>
            <p:cNvPr id="24" name="Moon 23"/>
            <p:cNvSpPr/>
            <p:nvPr/>
          </p:nvSpPr>
          <p:spPr>
            <a:xfrm rot="8700000">
              <a:off x="5277169" y="38755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oon 24"/>
            <p:cNvSpPr/>
            <p:nvPr/>
          </p:nvSpPr>
          <p:spPr>
            <a:xfrm rot="14520000">
              <a:off x="5541402" y="267983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/>
            <p:cNvSpPr/>
            <p:nvPr/>
          </p:nvSpPr>
          <p:spPr>
            <a:xfrm rot="8700000">
              <a:off x="3208221" y="3538390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oon 26"/>
            <p:cNvSpPr/>
            <p:nvPr/>
          </p:nvSpPr>
          <p:spPr>
            <a:xfrm rot="14400000">
              <a:off x="3449364" y="2388888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360000">
              <a:off x="1256140" y="3982139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9" y="1224973"/>
              <a:ext cx="6477000" cy="505460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4664363" y="259772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50854" y="533630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48218" y="5636489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0" y="4579633"/>
            <a:ext cx="2529539" cy="1477328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parking2, transit1, </a:t>
            </a:r>
            <a:br>
              <a:rPr lang="en-US" dirty="0">
                <a:latin typeface="Calibri" panose="020F0502020204030204" pitchFamily="34" charset="0"/>
                <a:cs typeface="Times New Roman"/>
              </a:rPr>
            </a:br>
            <a:r>
              <a:rPr lang="en-US" dirty="0">
                <a:latin typeface="Calibri" panose="020F0502020204030204" pitchFamily="34" charset="0"/>
                <a:cs typeface="Times New Roman"/>
              </a:rPr>
              <a:t>	transit2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339CDD-AA69-9448-A85E-56EC25D34A9E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7EB5E1-D302-5B47-8B77-8118AB677A62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6F0C59-BDBF-0440-B69E-18192BBF33EC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483365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EE976F-EB5E-54D9-39AF-88A13571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51" y="101600"/>
            <a:ext cx="6440349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27360-97BD-1448-9994-EF90A0B4E919}"/>
              </a:ext>
            </a:extLst>
          </p:cNvPr>
          <p:cNvSpPr txBox="1"/>
          <p:nvPr/>
        </p:nvSpPr>
        <p:spPr>
          <a:xfrm>
            <a:off x="4572000" y="4579593"/>
            <a:ext cx="2529539" cy="1754326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transit1, transit2, </a:t>
            </a:r>
            <a:br>
              <a:rPr lang="en-US" dirty="0">
                <a:latin typeface="Calibri" panose="020F0502020204030204" pitchFamily="34" charset="0"/>
                <a:cs typeface="Times New Roman"/>
              </a:rPr>
            </a:br>
            <a:r>
              <a:rPr lang="en-US" dirty="0">
                <a:latin typeface="Calibri" panose="020F0502020204030204" pitchFamily="34" charset="0"/>
                <a:cs typeface="Times New Roman"/>
              </a:rPr>
              <a:t>	transit3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48848" y="1311034"/>
            <a:ext cx="6477000" cy="5054600"/>
            <a:chOff x="1206499" y="1224973"/>
            <a:chExt cx="6477000" cy="5054600"/>
          </a:xfrm>
        </p:grpSpPr>
        <p:sp>
          <p:nvSpPr>
            <p:cNvPr id="15" name="Moon 14"/>
            <p:cNvSpPr/>
            <p:nvPr/>
          </p:nvSpPr>
          <p:spPr>
            <a:xfrm rot="14580000">
              <a:off x="5654450" y="1269016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5277169" y="38755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5541402" y="267983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3208221" y="3538390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3449364" y="2388888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4578583" y="2764592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1256140" y="3982139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9" y="1224973"/>
              <a:ext cx="6477000" cy="50546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6777181" y="1593271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50854" y="533630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48218" y="5636489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87EF723-2E2F-3C43-8AB8-920D52B806EC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BF8D2-E3E7-3E46-8576-EF3F2F0E5F6A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485D6A-4EF0-7543-989A-3EC086CB4F4B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78829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A8A4AC-52F0-7B38-F25E-E1493F0BC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422" y="101600"/>
            <a:ext cx="6445178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61548" y="1311034"/>
            <a:ext cx="6528816" cy="5054600"/>
            <a:chOff x="1206499" y="1224973"/>
            <a:chExt cx="6539703" cy="5054600"/>
          </a:xfrm>
        </p:grpSpPr>
        <p:sp>
          <p:nvSpPr>
            <p:cNvPr id="16" name="Rectangle 15"/>
            <p:cNvSpPr/>
            <p:nvPr/>
          </p:nvSpPr>
          <p:spPr>
            <a:xfrm rot="5520000">
              <a:off x="6055626" y="2244565"/>
              <a:ext cx="1723913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20000">
              <a:off x="6648922" y="1728216"/>
              <a:ext cx="1097280" cy="39319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14580000">
              <a:off x="5654450" y="1269016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5277169" y="38755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5541402" y="267983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3208221" y="3538390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3449364" y="2388888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4578583" y="2764592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1256140" y="3982139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9" y="1224973"/>
              <a:ext cx="6477000" cy="5054600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3950854" y="533630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48218" y="5636489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08272" y="193963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C1A414-2C9C-B84D-8613-10294B8E0D78}"/>
              </a:ext>
            </a:extLst>
          </p:cNvPr>
          <p:cNvSpPr txBox="1"/>
          <p:nvPr/>
        </p:nvSpPr>
        <p:spPr>
          <a:xfrm>
            <a:off x="4572000" y="4577151"/>
            <a:ext cx="2756011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transit1, transit2, tr5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5A2D4-1A53-6D46-A298-BA4EAC04F288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CFD973-384C-8C46-B235-4A374536E7BC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16ED3A-C758-4947-AFEE-B8E6D2280068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3791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3A5C65-BFF2-566C-C9BC-152F0CAC8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62" y="101600"/>
            <a:ext cx="6442439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8848" y="1316052"/>
            <a:ext cx="6539703" cy="5054600"/>
            <a:chOff x="1206499" y="1224973"/>
            <a:chExt cx="6539703" cy="5054600"/>
          </a:xfrm>
        </p:grpSpPr>
        <p:sp>
          <p:nvSpPr>
            <p:cNvPr id="23" name="Rectangle 22"/>
            <p:cNvSpPr/>
            <p:nvPr/>
          </p:nvSpPr>
          <p:spPr>
            <a:xfrm rot="5520000">
              <a:off x="6055626" y="2244565"/>
              <a:ext cx="1723913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20000">
              <a:off x="6648922" y="1728216"/>
              <a:ext cx="1097280" cy="39319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14580000">
              <a:off x="5654450" y="1269016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5277169" y="38755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5541402" y="267983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3208221" y="3538390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3449364" y="2388888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4578583" y="2764592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1256140" y="3982139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21414" y="1662636"/>
              <a:ext cx="29219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>
                  <a:latin typeface="Calibri"/>
                  <a:cs typeface="Calibri"/>
                </a:rPr>
                <a:t>fail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9" y="1224973"/>
              <a:ext cx="6477000" cy="505460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3950854" y="533630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8218" y="5636489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08272" y="1939635"/>
              <a:ext cx="301752" cy="301752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C3F6B8C-B53B-3A4A-A017-EB14DC0D37CE}"/>
              </a:ext>
            </a:extLst>
          </p:cNvPr>
          <p:cNvSpPr txBox="1"/>
          <p:nvPr/>
        </p:nvSpPr>
        <p:spPr>
          <a:xfrm>
            <a:off x="4572000" y="4567771"/>
            <a:ext cx="2756011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transit1, transit2, tr5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4894A5-629A-F743-B68E-AEE608572003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E12E8-FBC5-4F4E-B87A-9014E72E6909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DECD33-FE2F-B64D-A320-09EE88409F87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16304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26CCF-9597-4712-40DC-EF9D5951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50" y="101600"/>
            <a:ext cx="6440350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8848" y="1321920"/>
            <a:ext cx="6477000" cy="5054600"/>
            <a:chOff x="1206500" y="1224972"/>
            <a:chExt cx="6477000" cy="5054600"/>
          </a:xfrm>
        </p:grpSpPr>
        <p:sp>
          <p:nvSpPr>
            <p:cNvPr id="28" name="Rectangle 27"/>
            <p:cNvSpPr/>
            <p:nvPr/>
          </p:nvSpPr>
          <p:spPr>
            <a:xfrm rot="5520000">
              <a:off x="6475283" y="2667588"/>
              <a:ext cx="854246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14580000">
              <a:off x="5654450" y="1269016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5277169" y="38755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5541402" y="267983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3208221" y="3538390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3449364" y="2388888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4578583" y="2764592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1256140" y="3982139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500" y="1224972"/>
              <a:ext cx="6477000" cy="50546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3950854" y="533630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48218" y="5636489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77181" y="1593271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D2FD2FB-B32E-3941-AD06-7571FAC4BD0C}"/>
              </a:ext>
            </a:extLst>
          </p:cNvPr>
          <p:cNvSpPr txBox="1"/>
          <p:nvPr/>
        </p:nvSpPr>
        <p:spPr>
          <a:xfrm>
            <a:off x="4572000" y="4577398"/>
            <a:ext cx="2476640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transit1, transit2, </a:t>
            </a:r>
            <a:br>
              <a:rPr lang="en-US" dirty="0">
                <a:latin typeface="Calibri" panose="020F0502020204030204" pitchFamily="34" charset="0"/>
                <a:cs typeface="Times New Roman"/>
              </a:rPr>
            </a:br>
            <a:r>
              <a:rPr lang="en-US" dirty="0">
                <a:latin typeface="Calibri" panose="020F0502020204030204" pitchFamily="34" charset="0"/>
                <a:cs typeface="Times New Roman"/>
              </a:rPr>
              <a:t>	transit3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AF056-935F-8046-BF92-9191B54170F0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FF1229-9A28-7A4D-BC54-86FF13E61F57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E4BFEBDB-0DF2-7E4E-9979-DD7016777041}"/>
              </a:ext>
            </a:extLst>
          </p:cNvPr>
          <p:cNvSpPr/>
          <p:nvPr/>
        </p:nvSpPr>
        <p:spPr>
          <a:xfrm>
            <a:off x="8586158" y="350793"/>
            <a:ext cx="2320265" cy="815482"/>
          </a:xfrm>
          <a:prstGeom prst="wedgeRectCallout">
            <a:avLst>
              <a:gd name="adj1" fmla="val 44962"/>
              <a:gd name="adj2" fmla="val 114495"/>
            </a:avLst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cs typeface="Times New Roman"/>
              </a:rPr>
              <a:t>Modify Σ to make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/>
              </a:rPr>
              <a:t>move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inapplicable at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transit3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06CAA6-CDCA-9B4D-A427-6EFF3AF80CE7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13856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71C65F-D6EA-477E-4EE3-BB0CBA0F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60" y="101600"/>
            <a:ext cx="6442440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8848" y="1323309"/>
            <a:ext cx="6477000" cy="5054600"/>
            <a:chOff x="2549160" y="1803400"/>
            <a:chExt cx="6477000" cy="5054600"/>
          </a:xfrm>
        </p:grpSpPr>
        <p:sp>
          <p:nvSpPr>
            <p:cNvPr id="15" name="Moon 14"/>
            <p:cNvSpPr/>
            <p:nvPr/>
          </p:nvSpPr>
          <p:spPr>
            <a:xfrm rot="14580000">
              <a:off x="6997110" y="1847444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6619829" y="4453946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6884062" y="3258264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4550881" y="41168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4792024" y="296731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5921243" y="3343020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2598800" y="4560567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9378" y="2092141"/>
              <a:ext cx="47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Calibri"/>
                  <a:cs typeface="Calibri"/>
                </a:rPr>
                <a:t>fail</a:t>
              </a:r>
              <a:endParaRPr lang="en-US" i="1" dirty="0">
                <a:latin typeface="Calibri"/>
                <a:cs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520000">
              <a:off x="7817943" y="3246016"/>
              <a:ext cx="854246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9160" y="1803400"/>
              <a:ext cx="6477000" cy="505460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5293514" y="591473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90878" y="6214917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119841" y="2171699"/>
              <a:ext cx="301752" cy="301752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18A5B59-B4AF-B747-A423-31A6805A0D8A}"/>
              </a:ext>
            </a:extLst>
          </p:cNvPr>
          <p:cNvSpPr txBox="1"/>
          <p:nvPr/>
        </p:nvSpPr>
        <p:spPr>
          <a:xfrm>
            <a:off x="4572000" y="4566512"/>
            <a:ext cx="2476640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transit1, transit2, </a:t>
            </a:r>
            <a:br>
              <a:rPr lang="en-US" dirty="0">
                <a:latin typeface="Calibri" panose="020F0502020204030204" pitchFamily="34" charset="0"/>
                <a:cs typeface="Times New Roman"/>
              </a:rPr>
            </a:br>
            <a:r>
              <a:rPr lang="en-US" dirty="0">
                <a:latin typeface="Calibri" panose="020F0502020204030204" pitchFamily="34" charset="0"/>
                <a:cs typeface="Times New Roman"/>
              </a:rPr>
              <a:t>	transit3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CFD25-B1DA-8945-ACA8-6AFE9D47FF8B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EF52AE-A720-C046-95D2-0F5E7A8981DC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E220B6-162E-FE4D-9BEF-D05422D6B1F7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24304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6DBAA7-D986-2532-81F6-02C36731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63" y="101600"/>
            <a:ext cx="6442437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6455AC-139A-0542-BAFA-4DFE5101D350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073163" y="1803400"/>
            <a:chExt cx="6477000" cy="5054600"/>
          </a:xfrm>
        </p:grpSpPr>
        <p:sp>
          <p:nvSpPr>
            <p:cNvPr id="13" name="Moon 12"/>
            <p:cNvSpPr/>
            <p:nvPr/>
          </p:nvSpPr>
          <p:spPr>
            <a:xfrm rot="8700000">
              <a:off x="8143832" y="4453946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408065" y="3258264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074884" y="41168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316027" y="296731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122804" y="4560567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520000">
              <a:off x="9341946" y="3246017"/>
              <a:ext cx="854246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3163" y="1803400"/>
              <a:ext cx="6477000" cy="5054600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7531026" y="3176154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32009" y="317515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17517" y="591473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814881" y="6214917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814878" y="6214917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AA1FC4B-8D00-FF47-9C8B-94DB0D3504F9}"/>
              </a:ext>
            </a:extLst>
          </p:cNvPr>
          <p:cNvSpPr txBox="1"/>
          <p:nvPr/>
        </p:nvSpPr>
        <p:spPr>
          <a:xfrm>
            <a:off x="4572000" y="4559697"/>
            <a:ext cx="2476640" cy="1754326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transit1, transit2, </a:t>
            </a:r>
            <a:br>
              <a:rPr lang="en-US" dirty="0">
                <a:latin typeface="Calibri" panose="020F0502020204030204" pitchFamily="34" charset="0"/>
                <a:cs typeface="Times New Roman"/>
              </a:rPr>
            </a:br>
            <a:r>
              <a:rPr lang="en-US" dirty="0">
                <a:latin typeface="Calibri" panose="020F0502020204030204" pitchFamily="34" charset="0"/>
                <a:cs typeface="Times New Roman"/>
              </a:rPr>
              <a:t>	parking2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BBCB77-2FFB-C84E-A4C7-5E01336CB638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4760D7-1158-7841-B892-D480BD0F7205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DEA1804F-5D45-CD46-8444-98E6FF645FB5}"/>
              </a:ext>
            </a:extLst>
          </p:cNvPr>
          <p:cNvSpPr/>
          <p:nvPr/>
        </p:nvSpPr>
        <p:spPr>
          <a:xfrm>
            <a:off x="8698252" y="510204"/>
            <a:ext cx="2035062" cy="815482"/>
          </a:xfrm>
          <a:prstGeom prst="wedgeRectCallout">
            <a:avLst>
              <a:gd name="adj1" fmla="val -37548"/>
              <a:gd name="adj2" fmla="val 191298"/>
            </a:avLst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cs typeface="Times New Roman"/>
              </a:rPr>
              <a:t>Modify Σ to make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/>
              </a:rPr>
              <a:t>deliver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inapplicable at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parking2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5A73CE-28E9-DD41-BFC6-CD9709B81AE1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01380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2D4AC-154E-6598-27C9-646361D4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62" y="101600"/>
            <a:ext cx="6442438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7277E1-33CD-F645-B10D-E81FED981FD9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073163" y="1803400"/>
            <a:chExt cx="6477000" cy="5054600"/>
          </a:xfrm>
        </p:grpSpPr>
        <p:sp>
          <p:nvSpPr>
            <p:cNvPr id="16" name="Moon 15"/>
            <p:cNvSpPr/>
            <p:nvPr/>
          </p:nvSpPr>
          <p:spPr>
            <a:xfrm rot="3780000">
              <a:off x="5959647" y="2454284"/>
              <a:ext cx="971918" cy="2274280"/>
            </a:xfrm>
            <a:prstGeom prst="moon">
              <a:avLst>
                <a:gd name="adj" fmla="val 35692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143831" y="4453946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408064" y="3258264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074883" y="41168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316026" y="296731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122803" y="4560567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520000">
              <a:off x="9341945" y="3246017"/>
              <a:ext cx="854246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163" y="1803400"/>
              <a:ext cx="6477000" cy="505460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6817516" y="591473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814880" y="6214917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A63691-AC1A-924E-AFC9-A81AEFFDBD37}"/>
              </a:ext>
            </a:extLst>
          </p:cNvPr>
          <p:cNvSpPr txBox="1"/>
          <p:nvPr/>
        </p:nvSpPr>
        <p:spPr>
          <a:xfrm>
            <a:off x="4572000" y="4560006"/>
            <a:ext cx="2481898" cy="1754326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back)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transit1, transit2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7F319B-3D95-8A48-B877-F752C35DA270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FD2BEF-07ED-284F-9B79-82DE76218EC9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A26FCF-CB33-7C49-B034-F9CB11EEA237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73793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402A1-893E-D24D-B272-6C9E690C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62" y="101600"/>
            <a:ext cx="6442438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8A4A4-5E0C-B046-865E-A125B26D3CFC}"/>
              </a:ext>
            </a:extLst>
          </p:cNvPr>
          <p:cNvGrpSpPr/>
          <p:nvPr/>
        </p:nvGrpSpPr>
        <p:grpSpPr>
          <a:xfrm>
            <a:off x="5254536" y="1311034"/>
            <a:ext cx="6477000" cy="5054600"/>
            <a:chOff x="4073163" y="1803400"/>
            <a:chExt cx="6477000" cy="5054600"/>
          </a:xfrm>
        </p:grpSpPr>
        <p:sp>
          <p:nvSpPr>
            <p:cNvPr id="17" name="Rectangle 16"/>
            <p:cNvSpPr/>
            <p:nvPr/>
          </p:nvSpPr>
          <p:spPr>
            <a:xfrm rot="17061462">
              <a:off x="5709413" y="4549859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7798314">
              <a:off x="6508723" y="5294692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 rot="3780000">
              <a:off x="5959647" y="2454284"/>
              <a:ext cx="971918" cy="2274280"/>
            </a:xfrm>
            <a:prstGeom prst="moon">
              <a:avLst>
                <a:gd name="adj" fmla="val 35692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143831" y="4453946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408064" y="3258264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074883" y="41168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316026" y="296731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122803" y="4560567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520000">
              <a:off x="9341945" y="3246017"/>
              <a:ext cx="854246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163" y="1803400"/>
              <a:ext cx="6477000" cy="5054600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8814880" y="6214917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621EE69-4119-4943-8139-DE0D812D027F}"/>
              </a:ext>
            </a:extLst>
          </p:cNvPr>
          <p:cNvSpPr txBox="1"/>
          <p:nvPr/>
        </p:nvSpPr>
        <p:spPr>
          <a:xfrm>
            <a:off x="4572000" y="4561857"/>
            <a:ext cx="2476640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(transit1,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transit2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6D7613-1B5A-6E42-8B5C-55D990262C84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39779-B548-7E48-94A4-335A404B4DFF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C47DCB-C1BC-B743-B614-4AC72715B0AF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63076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D18EB-EAED-1434-D189-16E44A21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17" y="2830135"/>
            <a:ext cx="5229482" cy="31946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41052"/>
            <a:ext cx="8839200" cy="625473"/>
          </a:xfrm>
        </p:spPr>
        <p:txBody>
          <a:bodyPr/>
          <a:lstStyle/>
          <a:p>
            <a:r>
              <a:rPr lang="en-US" dirty="0"/>
              <a:t>Finding (Unsafe) Solutions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D55E73-6D38-1847-8B72-9C7E76D28D93}"/>
              </a:ext>
            </a:extLst>
          </p:cNvPr>
          <p:cNvSpPr/>
          <p:nvPr/>
        </p:nvSpPr>
        <p:spPr>
          <a:xfrm>
            <a:off x="2913422" y="1123327"/>
            <a:ext cx="3432863" cy="1323439"/>
          </a:xfrm>
          <a:prstGeom prst="rect">
            <a:avLst/>
          </a:prstGeom>
          <a:solidFill>
            <a:srgbClr val="D0F7FE"/>
          </a:solidFill>
          <a:ln>
            <a:solidFill>
              <a:srgbClr val="D0F7FE"/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latin typeface="Times New Roman"/>
                <a:cs typeface="Times New Roman"/>
              </a:rPr>
              <a:t>Poll</a:t>
            </a:r>
            <a:r>
              <a:rPr lang="en-US" sz="2000" dirty="0">
                <a:latin typeface="Times New Roman"/>
                <a:cs typeface="Times New Roman"/>
              </a:rPr>
              <a:t>: which should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(*)</a:t>
            </a:r>
            <a:r>
              <a:rPr lang="en-US" sz="2000" dirty="0">
                <a:latin typeface="Times New Roman"/>
                <a:cs typeface="Times New Roman"/>
              </a:rPr>
              <a:t> be?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A. </a:t>
            </a:r>
            <a:r>
              <a:rPr lang="en-US" sz="2000" dirty="0" err="1">
                <a:latin typeface="Calibri" panose="020F0502020204030204" pitchFamily="34" charset="0"/>
                <a:cs typeface="Times New Roman"/>
              </a:rPr>
              <a:t>nondeterministically</a:t>
            </a:r>
            <a:r>
              <a:rPr lang="en-US" sz="2000" dirty="0">
                <a:latin typeface="Calibri" panose="020F0502020204030204" pitchFamily="34" charset="0"/>
                <a:cs typeface="Times New Roman"/>
              </a:rPr>
              <a:t> choose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/>
                <a:cs typeface="Times New Roman"/>
              </a:rPr>
              <a:t>B. </a:t>
            </a:r>
            <a:r>
              <a:rPr lang="en-US" sz="2000" dirty="0">
                <a:latin typeface="Calibri" panose="020F0502020204030204" pitchFamily="34" charset="0"/>
                <a:cs typeface="Times New Roman"/>
              </a:rPr>
              <a:t>arbitrarily choose</a:t>
            </a:r>
            <a:endParaRPr lang="en-US" sz="2000" dirty="0"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/>
              </a:rPr>
              <a:t>C. don’t know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E4E668-3CD7-5445-87BA-6E68461F66CC}"/>
              </a:ext>
            </a:extLst>
          </p:cNvPr>
          <p:cNvSpPr/>
          <p:nvPr/>
        </p:nvSpPr>
        <p:spPr>
          <a:xfrm>
            <a:off x="683874" y="500501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/>
              </a:rPr>
              <a:t>(*)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73630-7D91-3A67-5611-EED55C1E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82" y="553788"/>
            <a:ext cx="5495918" cy="4288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42A57-9535-60CD-8E93-C40D3220641F}"/>
              </a:ext>
            </a:extLst>
          </p:cNvPr>
          <p:cNvSpPr txBox="1"/>
          <p:nvPr/>
        </p:nvSpPr>
        <p:spPr>
          <a:xfrm>
            <a:off x="6473184" y="5433026"/>
            <a:ext cx="1633117" cy="369332"/>
          </a:xfrm>
          <a:prstGeom prst="rect">
            <a:avLst/>
          </a:prstGeom>
          <a:solidFill>
            <a:srgbClr val="FFFC9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Cycle-checking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089C3A-1199-93E3-5C68-3893C4414D2B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 flipV="1">
            <a:off x="4943859" y="5527312"/>
            <a:ext cx="1529324" cy="9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E728D5-0051-F210-6A95-1B4A566B5F3C}"/>
              </a:ext>
            </a:extLst>
          </p:cNvPr>
          <p:cNvSpPr txBox="1"/>
          <p:nvPr/>
        </p:nvSpPr>
        <p:spPr>
          <a:xfrm>
            <a:off x="6081056" y="4922691"/>
            <a:ext cx="3005313" cy="369332"/>
          </a:xfrm>
          <a:prstGeom prst="rect">
            <a:avLst/>
          </a:prstGeom>
          <a:solidFill>
            <a:srgbClr val="FFFC9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Decide which state to plan for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4D6B9E-7C14-38E9-73D3-2E2D978BB7C8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5527381" y="5107357"/>
            <a:ext cx="553675" cy="1194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12363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219EE-2FB8-3B7D-C5DD-312BDC99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62" y="101600"/>
            <a:ext cx="6442438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5DACAC-9F06-7441-91AC-1DCB93BAA41B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5161763" y="1803400"/>
            <a:chExt cx="6477000" cy="50546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4ABAA3-0ED0-E549-9ADD-AA6EACB57D10}"/>
                </a:ext>
              </a:extLst>
            </p:cNvPr>
            <p:cNvSpPr/>
            <p:nvPr/>
          </p:nvSpPr>
          <p:spPr>
            <a:xfrm rot="17105761">
              <a:off x="8898153" y="4835683"/>
              <a:ext cx="3065888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0182F4-557B-6B41-A71B-98CCAB81870E}"/>
                </a:ext>
              </a:extLst>
            </p:cNvPr>
            <p:cNvSpPr/>
            <p:nvPr/>
          </p:nvSpPr>
          <p:spPr>
            <a:xfrm rot="18024480">
              <a:off x="9534451" y="5656514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D81D5FF-2628-F742-8036-B50DA3B6D017}"/>
                </a:ext>
              </a:extLst>
            </p:cNvPr>
            <p:cNvSpPr/>
            <p:nvPr/>
          </p:nvSpPr>
          <p:spPr>
            <a:xfrm rot="17061462">
              <a:off x="6798013" y="4549859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19A5C5-C8E6-0648-A2F1-453A756C7FB7}"/>
                </a:ext>
              </a:extLst>
            </p:cNvPr>
            <p:cNvSpPr/>
            <p:nvPr/>
          </p:nvSpPr>
          <p:spPr>
            <a:xfrm rot="17798314">
              <a:off x="7597323" y="5294692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48252C15-A74A-5347-9E5E-0C4125008862}"/>
                </a:ext>
              </a:extLst>
            </p:cNvPr>
            <p:cNvSpPr/>
            <p:nvPr/>
          </p:nvSpPr>
          <p:spPr>
            <a:xfrm rot="3780000">
              <a:off x="7048247" y="2454284"/>
              <a:ext cx="971918" cy="2274280"/>
            </a:xfrm>
            <a:prstGeom prst="moon">
              <a:avLst>
                <a:gd name="adj" fmla="val 35692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86BD0E34-540D-0142-84B5-FA0AB92BFD47}"/>
                </a:ext>
              </a:extLst>
            </p:cNvPr>
            <p:cNvSpPr/>
            <p:nvPr/>
          </p:nvSpPr>
          <p:spPr>
            <a:xfrm rot="8700000">
              <a:off x="9232431" y="4453946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5BDB022C-AECD-AE4D-9EE8-7748316C53BE}"/>
                </a:ext>
              </a:extLst>
            </p:cNvPr>
            <p:cNvSpPr/>
            <p:nvPr/>
          </p:nvSpPr>
          <p:spPr>
            <a:xfrm rot="14520000">
              <a:off x="9496664" y="3258264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DA4C3010-593B-6D4F-ADA9-94550EF3E63D}"/>
                </a:ext>
              </a:extLst>
            </p:cNvPr>
            <p:cNvSpPr/>
            <p:nvPr/>
          </p:nvSpPr>
          <p:spPr>
            <a:xfrm rot="8700000">
              <a:off x="7163483" y="41168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8921A7CB-834A-A540-8D08-1A13978B75D9}"/>
                </a:ext>
              </a:extLst>
            </p:cNvPr>
            <p:cNvSpPr/>
            <p:nvPr/>
          </p:nvSpPr>
          <p:spPr>
            <a:xfrm rot="14400000">
              <a:off x="7404626" y="296731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699DCA-089C-784B-B104-7156862815BD}"/>
                </a:ext>
              </a:extLst>
            </p:cNvPr>
            <p:cNvSpPr/>
            <p:nvPr/>
          </p:nvSpPr>
          <p:spPr>
            <a:xfrm rot="360000">
              <a:off x="5211403" y="4560567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F6C9AA3-2F68-624A-993C-C5554A594D1C}"/>
                </a:ext>
              </a:extLst>
            </p:cNvPr>
            <p:cNvSpPr/>
            <p:nvPr/>
          </p:nvSpPr>
          <p:spPr>
            <a:xfrm rot="5520000">
              <a:off x="10430545" y="3246017"/>
              <a:ext cx="854246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66CC04E-463A-7348-837A-6DCDDF39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1763" y="1803400"/>
              <a:ext cx="6477000" cy="505460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89C3B71-D663-544E-9329-A30E5F5C5759}"/>
              </a:ext>
            </a:extLst>
          </p:cNvPr>
          <p:cNvSpPr txBox="1"/>
          <p:nvPr/>
        </p:nvSpPr>
        <p:spPr>
          <a:xfrm>
            <a:off x="4572000" y="4567771"/>
            <a:ext cx="2476640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(tr4,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(transit2,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5662D5-5189-4A49-B692-518D15CC2A4D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388B1-616F-9345-997E-8903EC7D8559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D35CC9-888A-9749-B313-439E95DF495F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40492E-048E-A419-A826-E97F53F2D0FE}"/>
              </a:ext>
            </a:extLst>
          </p:cNvPr>
          <p:cNvSpPr/>
          <p:nvPr/>
        </p:nvSpPr>
        <p:spPr>
          <a:xfrm>
            <a:off x="7051540" y="6229764"/>
            <a:ext cx="740908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∅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064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965782-573A-06B6-248D-574E440E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3AE3C73-AD5E-9A40-8477-EC5AA60D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62" y="101600"/>
            <a:ext cx="6442438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258544" y="1063255"/>
            <a:ext cx="4976754" cy="115981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7105761">
            <a:off x="8985238" y="4343317"/>
            <a:ext cx="3065888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024480">
            <a:off x="9621536" y="5164148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7061462">
            <a:off x="6885098" y="4057493"/>
            <a:ext cx="3223316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7798314">
            <a:off x="7684408" y="4802326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 rot="3780000">
            <a:off x="7135332" y="1961918"/>
            <a:ext cx="971918" cy="2274280"/>
          </a:xfrm>
          <a:prstGeom prst="moon">
            <a:avLst>
              <a:gd name="adj" fmla="val 35692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8700000">
            <a:off x="9319516" y="3961580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14520000">
            <a:off x="9583749" y="2765898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8700000">
            <a:off x="7250568" y="3624452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14400000">
            <a:off x="7491711" y="2474950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">
            <a:off x="5298488" y="4068201"/>
            <a:ext cx="5918061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48" y="1311034"/>
            <a:ext cx="6477000" cy="50546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817640A-11BD-2542-AF78-FCE70750A84E}"/>
              </a:ext>
            </a:extLst>
          </p:cNvPr>
          <p:cNvSpPr txBox="1"/>
          <p:nvPr/>
        </p:nvSpPr>
        <p:spPr>
          <a:xfrm>
            <a:off x="4572000" y="4567771"/>
            <a:ext cx="2476640" cy="2031325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strike="sngStrike" dirty="0">
                <a:latin typeface="Calibri"/>
                <a:cs typeface="Calibri"/>
              </a:rPr>
              <a:t>(tr4,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latin typeface="Calibri"/>
                <a:cs typeface="Calibri"/>
              </a:rPr>
              <a:t>	(transit2, move)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45B6DC-7ECB-4241-84F7-F766B5EDB491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536986-69B6-2444-A909-C855C2A45B4F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0004568E-252B-9843-8A48-A129F8720E06}"/>
              </a:ext>
            </a:extLst>
          </p:cNvPr>
          <p:cNvSpPr/>
          <p:nvPr/>
        </p:nvSpPr>
        <p:spPr>
          <a:xfrm>
            <a:off x="8610504" y="492366"/>
            <a:ext cx="2044094" cy="815482"/>
          </a:xfrm>
          <a:prstGeom prst="wedgeRectCallout">
            <a:avLst>
              <a:gd name="adj1" fmla="val 58868"/>
              <a:gd name="adj2" fmla="val 181581"/>
            </a:avLst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cs typeface="Times New Roman"/>
              </a:rPr>
              <a:t>Remove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tr4,move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) from π because π can’t ever reach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45FF94-6126-F647-AAE3-6F7C722E60F0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D6222B-BE2C-C94D-E08C-D34D841A97C6}"/>
              </a:ext>
            </a:extLst>
          </p:cNvPr>
          <p:cNvSpPr/>
          <p:nvPr/>
        </p:nvSpPr>
        <p:spPr>
          <a:xfrm>
            <a:off x="7051540" y="6229764"/>
            <a:ext cx="740908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= ∅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9787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B26B5-200F-3E00-BC38-99F74DCC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17" y="54430"/>
            <a:ext cx="4976754" cy="460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65" y="101600"/>
            <a:ext cx="4715435" cy="8128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132" y="1704788"/>
            <a:ext cx="5181697" cy="454809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How to implement it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Need implementation of </a:t>
            </a:r>
            <a:r>
              <a:rPr lang="en-US" dirty="0">
                <a:latin typeface="Calibri"/>
                <a:cs typeface="Calibri"/>
              </a:rPr>
              <a:t>Find-Solution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Need it to be very efficient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We’ll call it many times</a:t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  <a:p>
            <a:r>
              <a:rPr lang="en-US" dirty="0"/>
              <a:t>Idea: </a:t>
            </a:r>
            <a:r>
              <a:rPr lang="en-US" dirty="0">
                <a:latin typeface="Times New Roman"/>
                <a:cs typeface="Times New Roman"/>
              </a:rPr>
              <a:t>instead of </a:t>
            </a:r>
            <a:r>
              <a:rPr lang="en-US" dirty="0">
                <a:latin typeface="Calibri"/>
                <a:cs typeface="Calibri"/>
              </a:rPr>
              <a:t>Find-Solution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use a classical planner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Any of the algorithms from Chapter 2</a:t>
            </a:r>
          </a:p>
          <a:p>
            <a:pPr lvl="1"/>
            <a:r>
              <a:rPr lang="en-US" dirty="0">
                <a:cs typeface="Times New Roman"/>
              </a:rPr>
              <a:t>Efficient algorithms, search heuristics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Need to convert the actions into something the classical planner can use …</a:t>
            </a:r>
          </a:p>
        </p:txBody>
      </p:sp>
    </p:spTree>
    <p:extLst>
      <p:ext uri="{BB962C8B-B14F-4D97-AF65-F5344CB8AC3E}">
        <p14:creationId xmlns:p14="http://schemas.microsoft.com/office/powerpoint/2010/main" val="2470946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705204" y="1190462"/>
            <a:ext cx="2633275" cy="2066543"/>
            <a:chOff x="5693920" y="1399211"/>
            <a:chExt cx="3069164" cy="2408626"/>
          </a:xfrm>
        </p:grpSpPr>
        <p:sp>
          <p:nvSpPr>
            <p:cNvPr id="6" name="Arc 5"/>
            <p:cNvSpPr/>
            <p:nvPr/>
          </p:nvSpPr>
          <p:spPr bwMode="auto">
            <a:xfrm>
              <a:off x="6697749" y="1838754"/>
              <a:ext cx="589197" cy="602326"/>
            </a:xfrm>
            <a:prstGeom prst="arc">
              <a:avLst>
                <a:gd name="adj1" fmla="val 16200000"/>
                <a:gd name="adj2" fmla="val 1960923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Helvetica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47021" y="1585539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2" idx="7"/>
            </p:cNvCxnSpPr>
            <p:nvPr/>
          </p:nvCxnSpPr>
          <p:spPr bwMode="auto">
            <a:xfrm flipH="1">
              <a:off x="6492307" y="1864951"/>
              <a:ext cx="506485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4"/>
              <a:endCxn id="11" idx="0"/>
            </p:cNvCxnSpPr>
            <p:nvPr/>
          </p:nvCxnSpPr>
          <p:spPr bwMode="auto">
            <a:xfrm flipH="1">
              <a:off x="7119060" y="1912889"/>
              <a:ext cx="4719" cy="10850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5"/>
              <a:endCxn id="13" idx="1"/>
            </p:cNvCxnSpPr>
            <p:nvPr/>
          </p:nvCxnSpPr>
          <p:spPr bwMode="auto">
            <a:xfrm>
              <a:off x="7248766" y="1864951"/>
              <a:ext cx="630613" cy="8274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42302" y="2997957"/>
              <a:ext cx="353517" cy="327352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0561" y="2669083"/>
              <a:ext cx="353517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827607" y="2644419"/>
              <a:ext cx="353518" cy="327351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66790" y="1399211"/>
              <a:ext cx="1496294" cy="47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at_harbor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3920" y="2978359"/>
              <a:ext cx="1365328" cy="47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parking1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7950" y="3336356"/>
              <a:ext cx="1365328" cy="47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parking2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9766" y="2957725"/>
              <a:ext cx="1201619" cy="47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transit1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54156" y="1971564"/>
              <a:ext cx="808719" cy="47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93" y="1024851"/>
            <a:ext cx="7609921" cy="1296261"/>
          </a:xfrm>
          <a:noFill/>
        </p:spPr>
        <p:txBody>
          <a:bodyPr/>
          <a:lstStyle/>
          <a:p>
            <a:r>
              <a:rPr lang="en-US" dirty="0">
                <a:cs typeface="Times New Roman"/>
              </a:rPr>
              <a:t>Let </a:t>
            </a:r>
            <a:r>
              <a:rPr lang="en-US" b="1" i="1" dirty="0">
                <a:cs typeface="Times New Roman"/>
              </a:rPr>
              <a:t>a</a:t>
            </a:r>
            <a:r>
              <a:rPr lang="en-US" b="1" i="1" baseline="-25000" dirty="0">
                <a:cs typeface="Times New Roman"/>
              </a:rPr>
              <a:t>i</a:t>
            </a:r>
            <a:r>
              <a:rPr lang="en-US" i="1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be a nondeterministic action with </a:t>
            </a:r>
            <a:r>
              <a:rPr lang="en-US" i="1" dirty="0">
                <a:cs typeface="Times New Roman"/>
              </a:rPr>
              <a:t>n </a:t>
            </a:r>
            <a:r>
              <a:rPr lang="en-US" dirty="0">
                <a:cs typeface="Times New Roman"/>
              </a:rPr>
              <a:t>possible outcomes</a:t>
            </a:r>
          </a:p>
          <a:p>
            <a:r>
              <a:rPr lang="en-US" i="1" dirty="0">
                <a:latin typeface="Times New Roman"/>
                <a:cs typeface="Times New Roman"/>
              </a:rPr>
              <a:t>Determinization</a:t>
            </a:r>
            <a:r>
              <a:rPr lang="en-US" dirty="0">
                <a:cs typeface="Times New Roman"/>
              </a:rPr>
              <a:t> of </a:t>
            </a:r>
            <a:r>
              <a:rPr lang="en-US" b="1" i="1" dirty="0">
                <a:cs typeface="Times New Roman"/>
              </a:rPr>
              <a:t>a</a:t>
            </a:r>
            <a:r>
              <a:rPr lang="en-US" b="1" i="1" baseline="-25000" dirty="0">
                <a:cs typeface="Times New Roman"/>
              </a:rPr>
              <a:t>i</a:t>
            </a:r>
            <a:r>
              <a:rPr lang="en-US" dirty="0">
                <a:cs typeface="Times New Roman"/>
              </a:rPr>
              <a:t> =</a:t>
            </a:r>
            <a:endParaRPr lang="en-US" dirty="0">
              <a:latin typeface="Times New Roman"/>
              <a:cs typeface="Times New Roman"/>
            </a:endParaRPr>
          </a:p>
          <a:p>
            <a:pPr marL="349250" lvl="1" indent="0">
              <a:buNone/>
            </a:pP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deterministic actions, one for each outcome of</a:t>
            </a:r>
            <a:r>
              <a:rPr lang="en-US" i="1" dirty="0">
                <a:cs typeface="Times New Roman"/>
              </a:rPr>
              <a:t> </a:t>
            </a:r>
            <a:r>
              <a:rPr lang="en-US" b="1" i="1" dirty="0">
                <a:cs typeface="Times New Roman"/>
              </a:rPr>
              <a:t>a</a:t>
            </a:r>
            <a:r>
              <a:rPr lang="en-US" b="1" i="1" baseline="-25000" dirty="0">
                <a:cs typeface="Times New Roman"/>
              </a:rPr>
              <a:t>i </a:t>
            </a:r>
            <a:r>
              <a:rPr lang="en-US" dirty="0">
                <a:cs typeface="Times New Roman"/>
              </a:rPr>
              <a:t>}</a:t>
            </a:r>
            <a:endParaRPr lang="en-US" dirty="0">
              <a:latin typeface="Times New Roman"/>
              <a:cs typeface="Times New Roman"/>
            </a:endParaRPr>
          </a:p>
          <a:p>
            <a:pPr marL="396875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13A8EE-CF5C-BA4B-9384-32307424446A}"/>
              </a:ext>
            </a:extLst>
          </p:cNvPr>
          <p:cNvGrpSpPr>
            <a:grpSpLocks noChangeAspect="1"/>
          </p:cNvGrpSpPr>
          <p:nvPr/>
        </p:nvGrpSpPr>
        <p:grpSpPr>
          <a:xfrm>
            <a:off x="8533373" y="4145132"/>
            <a:ext cx="3054630" cy="1993392"/>
            <a:chOff x="8093058" y="4653015"/>
            <a:chExt cx="3120382" cy="2036300"/>
          </a:xfrm>
        </p:grpSpPr>
        <p:sp>
          <p:nvSpPr>
            <p:cNvPr id="19" name="Oval 18"/>
            <p:cNvSpPr/>
            <p:nvPr/>
          </p:nvSpPr>
          <p:spPr bwMode="auto">
            <a:xfrm>
              <a:off x="9398061" y="4816985"/>
              <a:ext cx="311095" cy="288069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cxnSp>
          <p:nvCxnSpPr>
            <p:cNvPr id="20" name="Straight Arrow Connector 19"/>
            <p:cNvCxnSpPr>
              <a:stCxn id="19" idx="3"/>
              <a:endCxn id="24" idx="7"/>
            </p:cNvCxnSpPr>
            <p:nvPr/>
          </p:nvCxnSpPr>
          <p:spPr bwMode="auto">
            <a:xfrm flipH="1">
              <a:off x="8795639" y="5062867"/>
              <a:ext cx="647981" cy="7498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4"/>
              <a:endCxn id="23" idx="0"/>
            </p:cNvCxnSpPr>
            <p:nvPr/>
          </p:nvCxnSpPr>
          <p:spPr bwMode="auto">
            <a:xfrm flipH="1">
              <a:off x="9458019" y="5105053"/>
              <a:ext cx="95589" cy="8715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cxnSpLocks/>
              <a:stCxn id="19" idx="5"/>
              <a:endCxn id="25" idx="1"/>
            </p:cNvCxnSpPr>
            <p:nvPr/>
          </p:nvCxnSpPr>
          <p:spPr bwMode="auto">
            <a:xfrm>
              <a:off x="9663598" y="5062868"/>
              <a:ext cx="782478" cy="7782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9302472" y="5976622"/>
              <a:ext cx="311095" cy="288069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530102" y="5770504"/>
              <a:ext cx="311095" cy="288069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0400517" y="5798896"/>
              <a:ext cx="311096" cy="288069"/>
            </a:xfrm>
            <a:prstGeom prst="ellipse">
              <a:avLst/>
            </a:prstGeom>
            <a:solidFill>
              <a:srgbClr val="8EA5C7"/>
            </a:solidFill>
            <a:ln w="28575" cap="flat" cmpd="sng" algn="ctr">
              <a:solidFill>
                <a:srgbClr val="2B49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79458" y="4653015"/>
              <a:ext cx="1316742" cy="4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at_harbor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93058" y="6042666"/>
              <a:ext cx="1201492" cy="4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parking1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72934" y="6274412"/>
              <a:ext cx="1201491" cy="4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parking2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156013" y="6088486"/>
              <a:ext cx="1057427" cy="4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transit1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992911" y="5119064"/>
              <a:ext cx="855738" cy="4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park3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47383" y="5123810"/>
              <a:ext cx="855738" cy="4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park1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54437" y="5505146"/>
              <a:ext cx="855738" cy="4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park2</a:t>
              </a:r>
            </a:p>
          </p:txBody>
        </p:sp>
      </p:grpSp>
      <p:sp>
        <p:nvSpPr>
          <p:cNvPr id="37" name="Down Arrow 36">
            <a:extLst>
              <a:ext uri="{FF2B5EF4-FFF2-40B4-BE49-F238E27FC236}">
                <a16:creationId xmlns:a16="http://schemas.microsoft.com/office/drawing/2014/main" id="{D8D74A2E-DFAC-F642-B352-FA857B8E2F77}"/>
              </a:ext>
            </a:extLst>
          </p:cNvPr>
          <p:cNvSpPr/>
          <p:nvPr/>
        </p:nvSpPr>
        <p:spPr bwMode="auto">
          <a:xfrm>
            <a:off x="9778238" y="3465950"/>
            <a:ext cx="299410" cy="40563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Helvetica" pitchFamily="-11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E6E21F-723E-6149-B246-E0E00619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23" y="2084360"/>
            <a:ext cx="5970626" cy="46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7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872F7E-AEEB-1D40-A94D-795D1C3A040A}"/>
              </a:ext>
            </a:extLst>
          </p:cNvPr>
          <p:cNvGrpSpPr>
            <a:grpSpLocks noChangeAspect="1"/>
          </p:cNvGrpSpPr>
          <p:nvPr/>
        </p:nvGrpSpPr>
        <p:grpSpPr>
          <a:xfrm>
            <a:off x="636944" y="2167951"/>
            <a:ext cx="10790756" cy="4468640"/>
            <a:chOff x="257449" y="1842770"/>
            <a:chExt cx="11805122" cy="488870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DB86BD1-4671-2646-AD0A-0B9D943C86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6000" y="2362365"/>
              <a:ext cx="5598610" cy="4369111"/>
              <a:chOff x="1206499" y="1224973"/>
              <a:chExt cx="6477000" cy="5054600"/>
            </a:xfrm>
          </p:grpSpPr>
          <p:sp>
            <p:nvSpPr>
              <p:cNvPr id="39" name="Moon 38">
                <a:extLst>
                  <a:ext uri="{FF2B5EF4-FFF2-40B4-BE49-F238E27FC236}">
                    <a16:creationId xmlns:a16="http://schemas.microsoft.com/office/drawing/2014/main" id="{2220EFEE-0C5F-3145-8334-0FAD04CA6BE1}"/>
                  </a:ext>
                </a:extLst>
              </p:cNvPr>
              <p:cNvSpPr/>
              <p:nvPr/>
            </p:nvSpPr>
            <p:spPr>
              <a:xfrm rot="8700000">
                <a:off x="5277169" y="3875518"/>
                <a:ext cx="825348" cy="2039384"/>
              </a:xfrm>
              <a:prstGeom prst="moon">
                <a:avLst>
                  <a:gd name="adj" fmla="val 43921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>
                <a:extLst>
                  <a:ext uri="{FF2B5EF4-FFF2-40B4-BE49-F238E27FC236}">
                    <a16:creationId xmlns:a16="http://schemas.microsoft.com/office/drawing/2014/main" id="{70FDC686-99B6-DF48-A91D-BF00F98DDCA4}"/>
                  </a:ext>
                </a:extLst>
              </p:cNvPr>
              <p:cNvSpPr/>
              <p:nvPr/>
            </p:nvSpPr>
            <p:spPr>
              <a:xfrm rot="14520000">
                <a:off x="5541402" y="2679836"/>
                <a:ext cx="825348" cy="2274280"/>
              </a:xfrm>
              <a:prstGeom prst="moon">
                <a:avLst>
                  <a:gd name="adj" fmla="val 43921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oon 40">
                <a:extLst>
                  <a:ext uri="{FF2B5EF4-FFF2-40B4-BE49-F238E27FC236}">
                    <a16:creationId xmlns:a16="http://schemas.microsoft.com/office/drawing/2014/main" id="{735C0BBA-0D4D-D341-9BBB-34C2082674AC}"/>
                  </a:ext>
                </a:extLst>
              </p:cNvPr>
              <p:cNvSpPr/>
              <p:nvPr/>
            </p:nvSpPr>
            <p:spPr>
              <a:xfrm rot="8700000">
                <a:off x="3208221" y="3538390"/>
                <a:ext cx="825348" cy="2039384"/>
              </a:xfrm>
              <a:prstGeom prst="moon">
                <a:avLst>
                  <a:gd name="adj" fmla="val 43921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Moon 41">
                <a:extLst>
                  <a:ext uri="{FF2B5EF4-FFF2-40B4-BE49-F238E27FC236}">
                    <a16:creationId xmlns:a16="http://schemas.microsoft.com/office/drawing/2014/main" id="{A7092D88-8C67-544F-9D0A-DDA10873ABF9}"/>
                  </a:ext>
                </a:extLst>
              </p:cNvPr>
              <p:cNvSpPr/>
              <p:nvPr/>
            </p:nvSpPr>
            <p:spPr>
              <a:xfrm rot="14400000">
                <a:off x="3449364" y="2388888"/>
                <a:ext cx="825348" cy="2274280"/>
              </a:xfrm>
              <a:prstGeom prst="moon">
                <a:avLst>
                  <a:gd name="adj" fmla="val 43921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F418BF-CD02-4E4C-B4A7-EBDC26339998}"/>
                  </a:ext>
                </a:extLst>
              </p:cNvPr>
              <p:cNvSpPr/>
              <p:nvPr/>
            </p:nvSpPr>
            <p:spPr>
              <a:xfrm rot="360000">
                <a:off x="1256140" y="3982139"/>
                <a:ext cx="5918061" cy="460494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F0060B7-3BDA-E94F-B009-76663F3A6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06499" y="1224973"/>
                <a:ext cx="6477000" cy="5054600"/>
              </a:xfrm>
              <a:prstGeom prst="rect">
                <a:avLst/>
              </a:prstGeom>
            </p:spPr>
          </p:pic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1ADD3CA-F272-9847-9A39-69CE6EA690F3}"/>
                  </a:ext>
                </a:extLst>
              </p:cNvPr>
              <p:cNvSpPr/>
              <p:nvPr/>
            </p:nvSpPr>
            <p:spPr>
              <a:xfrm>
                <a:off x="3950854" y="5336308"/>
                <a:ext cx="301752" cy="301752"/>
              </a:xfrm>
              <a:prstGeom prst="ellipse">
                <a:avLst/>
              </a:prstGeom>
              <a:solidFill>
                <a:srgbClr val="FFFC9C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59DD95B-17A8-994E-BAEB-C1B98FD18481}"/>
                  </a:ext>
                </a:extLst>
              </p:cNvPr>
              <p:cNvSpPr/>
              <p:nvPr/>
            </p:nvSpPr>
            <p:spPr>
              <a:xfrm>
                <a:off x="5948218" y="5636489"/>
                <a:ext cx="301752" cy="301752"/>
              </a:xfrm>
              <a:prstGeom prst="ellipse">
                <a:avLst/>
              </a:prstGeom>
              <a:solidFill>
                <a:srgbClr val="FFFC9C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5A5ECD2-D998-A341-AA31-95E610CD9429}"/>
                  </a:ext>
                </a:extLst>
              </p:cNvPr>
              <p:cNvSpPr/>
              <p:nvPr/>
            </p:nvSpPr>
            <p:spPr>
              <a:xfrm>
                <a:off x="4664363" y="2597726"/>
                <a:ext cx="301752" cy="301752"/>
              </a:xfrm>
              <a:prstGeom prst="ellipse">
                <a:avLst/>
              </a:prstGeom>
              <a:solidFill>
                <a:srgbClr val="FFFC9C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D1AA9E-111F-0346-824C-45E86C94D7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449" y="2360140"/>
              <a:ext cx="5598611" cy="4369111"/>
              <a:chOff x="257449" y="2068454"/>
              <a:chExt cx="5956546" cy="464844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11B601C-15D0-B643-9936-EE4B38C1311C}"/>
                  </a:ext>
                </a:extLst>
              </p:cNvPr>
              <p:cNvSpPr/>
              <p:nvPr/>
            </p:nvSpPr>
            <p:spPr>
              <a:xfrm rot="522261">
                <a:off x="3322673" y="4756896"/>
                <a:ext cx="2402943" cy="42449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1F385B-8D43-EB4B-827E-591958855884}"/>
                  </a:ext>
                </a:extLst>
              </p:cNvPr>
              <p:cNvSpPr/>
              <p:nvPr/>
            </p:nvSpPr>
            <p:spPr>
              <a:xfrm rot="360000">
                <a:off x="1659300" y="4515764"/>
                <a:ext cx="2126142" cy="42449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0222F78-DC9C-2546-9B50-A29C66251EB0}"/>
                  </a:ext>
                </a:extLst>
              </p:cNvPr>
              <p:cNvSpPr/>
              <p:nvPr/>
            </p:nvSpPr>
            <p:spPr>
              <a:xfrm>
                <a:off x="271349" y="4465684"/>
                <a:ext cx="1602082" cy="42449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E17B921-BF6E-BD43-AF85-320E9E6AD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7449" y="2068454"/>
                <a:ext cx="5956546" cy="4648441"/>
              </a:xfrm>
              <a:prstGeom prst="rect">
                <a:avLst/>
              </a:prstGeom>
            </p:spPr>
          </p:pic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C4E22A-0761-D64D-ADF0-AA8A159DFBE0}"/>
                </a:ext>
              </a:extLst>
            </p:cNvPr>
            <p:cNvSpPr/>
            <p:nvPr/>
          </p:nvSpPr>
          <p:spPr>
            <a:xfrm rot="16200000">
              <a:off x="6063551" y="-3343451"/>
              <a:ext cx="812799" cy="1118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102"/>
            <a:ext cx="11785600" cy="812800"/>
          </a:xfrm>
        </p:spPr>
        <p:txBody>
          <a:bodyPr/>
          <a:lstStyle/>
          <a:p>
            <a:r>
              <a:rPr lang="en-US" dirty="0" err="1"/>
              <a:t>Determinization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860" y="1051069"/>
            <a:ext cx="7594960" cy="1524454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cs typeface="Times New Roman"/>
              </a:rPr>
              <a:t>Suppose a classical planner returns an acyclic plan </a:t>
            </a:r>
            <a:r>
              <a:rPr lang="en-US" i="1" dirty="0"/>
              <a:t>p</a:t>
            </a:r>
            <a:r>
              <a:rPr lang="en-US" i="1" baseline="-25000" dirty="0"/>
              <a:t> </a:t>
            </a:r>
            <a:r>
              <a:rPr lang="en-US" i="1" dirty="0"/>
              <a:t>=</a:t>
            </a:r>
            <a:r>
              <a:rPr lang="en-US" i="1" baseline="-25000" dirty="0"/>
              <a:t> </a:t>
            </a:r>
            <a:r>
              <a:rPr lang="en-US" dirty="0"/>
              <a:t>⟨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…,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a</a:t>
            </a:r>
            <a:r>
              <a:rPr lang="en-US" i="1" baseline="-25000" dirty="0">
                <a:cs typeface="Times New Roman"/>
              </a:rPr>
              <a:t>n</a:t>
            </a:r>
            <a:r>
              <a:rPr lang="en-US" dirty="0"/>
              <a:t>⟩</a:t>
            </a:r>
          </a:p>
          <a:p>
            <a:r>
              <a:rPr lang="en-US" dirty="0">
                <a:cs typeface="Times New Roman"/>
              </a:rPr>
              <a:t>Actions and states:  </a:t>
            </a:r>
            <a:r>
              <a:rPr lang="en-US" dirty="0"/>
              <a:t>⟨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, …, </a:t>
            </a:r>
            <a:r>
              <a:rPr lang="en-US" i="1" dirty="0">
                <a:cs typeface="Times New Roman"/>
              </a:rPr>
              <a:t>a</a:t>
            </a:r>
            <a:r>
              <a:rPr lang="en-US" i="1" baseline="-25000" dirty="0">
                <a:cs typeface="Times New Roman"/>
              </a:rPr>
              <a:t>n</a:t>
            </a:r>
            <a:r>
              <a:rPr lang="en-US" dirty="0">
                <a:cs typeface="Times New Roman"/>
              </a:rPr>
              <a:t>, </a:t>
            </a:r>
            <a:r>
              <a:rPr lang="en-US" i="1" dirty="0" err="1">
                <a:cs typeface="Times New Roman"/>
              </a:rPr>
              <a:t>s</a:t>
            </a:r>
            <a:r>
              <a:rPr lang="en-US" i="1" baseline="-25000" dirty="0" err="1">
                <a:cs typeface="Times New Roman"/>
              </a:rPr>
              <a:t>n</a:t>
            </a:r>
            <a:r>
              <a:rPr lang="en-US" dirty="0"/>
              <a:t>⟩</a:t>
            </a:r>
          </a:p>
          <a:p>
            <a:r>
              <a:rPr lang="en-US" dirty="0">
                <a:cs typeface="Times New Roman"/>
              </a:rPr>
              <a:t>Convert </a:t>
            </a:r>
            <a:r>
              <a:rPr lang="en-US" i="1" dirty="0">
                <a:cs typeface="Times New Roman"/>
              </a:rPr>
              <a:t>p </a:t>
            </a:r>
            <a:r>
              <a:rPr lang="en-US" dirty="0">
                <a:cs typeface="Times New Roman"/>
              </a:rPr>
              <a:t>to a policy ⟨</a:t>
            </a:r>
            <a:r>
              <a:rPr lang="en-US" dirty="0"/>
              <a:t>(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cs typeface="Times New Roman"/>
              </a:rPr>
              <a:t>,</a:t>
            </a:r>
            <a:r>
              <a:rPr lang="en-US" b="1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), </a:t>
            </a:r>
            <a:r>
              <a:rPr lang="en-US" dirty="0"/>
              <a:t>(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</a:t>
            </a:r>
            <a:r>
              <a:rPr lang="en-US" b="1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), …, </a:t>
            </a:r>
            <a:r>
              <a:rPr lang="en-US" dirty="0"/>
              <a:t>(</a:t>
            </a:r>
            <a:r>
              <a:rPr lang="en-US" i="1" dirty="0" err="1">
                <a:cs typeface="Times New Roman"/>
              </a:rPr>
              <a:t>s</a:t>
            </a:r>
            <a:r>
              <a:rPr lang="en-US" i="1" baseline="-25000" dirty="0" err="1">
                <a:cs typeface="Times New Roman"/>
              </a:rPr>
              <a:t>n</a:t>
            </a:r>
            <a:r>
              <a:rPr lang="en-US" baseline="-25000" dirty="0">
                <a:cs typeface="Times New Roman"/>
              </a:rPr>
              <a:t>–1</a:t>
            </a:r>
            <a:r>
              <a:rPr lang="en-US" dirty="0">
                <a:cs typeface="Times New Roman"/>
              </a:rPr>
              <a:t>,</a:t>
            </a:r>
            <a:r>
              <a:rPr lang="en-US" b="1" i="1" dirty="0">
                <a:cs typeface="Times New Roman"/>
              </a:rPr>
              <a:t>a</a:t>
            </a:r>
            <a:r>
              <a:rPr lang="en-US" i="1" baseline="-25000" dirty="0">
                <a:cs typeface="Times New Roman"/>
              </a:rPr>
              <a:t>n</a:t>
            </a:r>
            <a:r>
              <a:rPr lang="en-US" dirty="0">
                <a:cs typeface="Times New Roman"/>
              </a:rPr>
              <a:t>)</a:t>
            </a:r>
            <a:r>
              <a:rPr lang="en-US" dirty="0"/>
              <a:t>⟩</a:t>
            </a:r>
          </a:p>
          <a:p>
            <a:pPr lvl="1"/>
            <a:r>
              <a:rPr lang="en-US" b="1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= the nondeterministic action whose determinization includes </a:t>
            </a:r>
            <a:r>
              <a:rPr lang="en-US" i="1" dirty="0">
                <a:cs typeface="Times New Roman"/>
              </a:rPr>
              <a:t>a</a:t>
            </a:r>
            <a:r>
              <a:rPr lang="en-US" i="1" baseline="-25000" dirty="0">
                <a:cs typeface="Times New Roman"/>
              </a:rPr>
              <a:t>i</a:t>
            </a:r>
            <a:endParaRPr lang="en-US" baseline="-25000" dirty="0"/>
          </a:p>
        </p:txBody>
      </p:sp>
      <p:pic>
        <p:nvPicPr>
          <p:cNvPr id="117" name="Picture 116" descr="Screen Shot 2016-04-13 at 4.27.54 PM.png">
            <a:extLst>
              <a:ext uri="{FF2B5EF4-FFF2-40B4-BE49-F238E27FC236}">
                <a16:creationId xmlns:a16="http://schemas.microsoft.com/office/drawing/2014/main" id="{493C07A7-F156-214E-BADB-A087C3DCD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38" y="931450"/>
            <a:ext cx="3467418" cy="17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1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AF608A7-8FEB-384C-BBD0-C206212B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8799" y="964878"/>
            <a:ext cx="5051482" cy="467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EBA63-95DA-4711-429E-7F65F523E8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0533" y="983516"/>
            <a:ext cx="6871944" cy="5212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353818" y="2154669"/>
            <a:ext cx="2651760" cy="292860"/>
          </a:xfrm>
          <a:prstGeom prst="rect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30000">
              <a:latin typeface="Helvetica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68127" y="5876941"/>
            <a:ext cx="6194350" cy="372853"/>
          </a:xfrm>
          <a:prstGeom prst="rect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30000">
              <a:latin typeface="Helvetica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650249"/>
          </a:xfrm>
        </p:spPr>
        <p:txBody>
          <a:bodyPr/>
          <a:lstStyle/>
          <a:p>
            <a:r>
              <a:rPr lang="en-US" dirty="0"/>
              <a:t>Find-Safe-Solution-by-Determinization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12096" y="2812969"/>
            <a:ext cx="1955244" cy="92333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Any classical planner that doesn’t return cyclic plans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 bwMode="auto">
          <a:xfrm flipH="1">
            <a:off x="7802880" y="3328416"/>
            <a:ext cx="2109216" cy="9035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19BAD64-00FA-3341-A04B-03F85934D456}"/>
              </a:ext>
            </a:extLst>
          </p:cNvPr>
          <p:cNvSpPr/>
          <p:nvPr/>
        </p:nvSpPr>
        <p:spPr bwMode="auto">
          <a:xfrm>
            <a:off x="575270" y="3897085"/>
            <a:ext cx="2984359" cy="587829"/>
          </a:xfrm>
          <a:prstGeom prst="rect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30000">
              <a:latin typeface="Helvetica" pitchFamily="-11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6DC4CE-822E-0B40-9A6D-6AE87EF7686B}"/>
              </a:ext>
            </a:extLst>
          </p:cNvPr>
          <p:cNvSpPr/>
          <p:nvPr/>
        </p:nvSpPr>
        <p:spPr bwMode="auto">
          <a:xfrm>
            <a:off x="927359" y="5318498"/>
            <a:ext cx="2984359" cy="341256"/>
          </a:xfrm>
          <a:prstGeom prst="rect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30000">
              <a:latin typeface="Helvetic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96417" y="4171007"/>
            <a:ext cx="3200400" cy="895450"/>
          </a:xfrm>
          <a:prstGeom prst="rect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30000">
              <a:latin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39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B2983-8379-C539-3C68-98383A7A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 rot="360000">
            <a:off x="5298490" y="4068200"/>
            <a:ext cx="5918061" cy="460494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48" y="1311034"/>
            <a:ext cx="6477000" cy="505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6F49A-C0BD-4D43-8389-4674F85EEDFB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D62DD-127B-F648-9773-445E9B8FDA6F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C4DE2-46EA-B647-A2F5-784B1CDDA3C0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87806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F0E46-A711-88DA-2071-A73B0397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8848" y="1311034"/>
            <a:ext cx="6477000" cy="5054600"/>
            <a:chOff x="1206499" y="1224973"/>
            <a:chExt cx="6477000" cy="5054600"/>
          </a:xfrm>
        </p:grpSpPr>
        <p:sp>
          <p:nvSpPr>
            <p:cNvPr id="24" name="Moon 23"/>
            <p:cNvSpPr/>
            <p:nvPr/>
          </p:nvSpPr>
          <p:spPr>
            <a:xfrm rot="8700000">
              <a:off x="5277169" y="38755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oon 24"/>
            <p:cNvSpPr/>
            <p:nvPr/>
          </p:nvSpPr>
          <p:spPr>
            <a:xfrm rot="14520000">
              <a:off x="5541402" y="267983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/>
            <p:cNvSpPr/>
            <p:nvPr/>
          </p:nvSpPr>
          <p:spPr>
            <a:xfrm rot="8700000">
              <a:off x="3208221" y="3538390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oon 26"/>
            <p:cNvSpPr/>
            <p:nvPr/>
          </p:nvSpPr>
          <p:spPr>
            <a:xfrm rot="14400000">
              <a:off x="3449364" y="2388888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360000">
              <a:off x="1256140" y="3982139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9" y="1224973"/>
              <a:ext cx="6477000" cy="505460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950854" y="533630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948218" y="5636489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664363" y="259772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044419-DF62-FD4E-B53E-C3B6937BF24A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308B6-9D76-0849-ADF8-BF223DE1F903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4D6647-1ED4-9F48-8DCC-039D28B234C4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63804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8B7250-BE01-4980-A668-32E06F67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BC0E6B-00B1-3049-931F-1E75A3750585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191000" y="1803400"/>
            <a:chExt cx="6477000" cy="5054600"/>
          </a:xfrm>
        </p:grpSpPr>
        <p:sp>
          <p:nvSpPr>
            <p:cNvPr id="13" name="Moon 12"/>
            <p:cNvSpPr/>
            <p:nvPr/>
          </p:nvSpPr>
          <p:spPr>
            <a:xfrm rot="8700000">
              <a:off x="8261670" y="445394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903" y="325826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722" y="4116817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865" y="2967315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7563084" y="3343019"/>
              <a:ext cx="2549480" cy="328538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642" y="4560566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6935355" y="591473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932719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4DE3C6-23E1-8D44-AD67-CBD3FD65924E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742EA4-6C2E-644B-9AE6-30869EA64269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5FFA92-9CEC-7B49-A76D-4E07E2010DB3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58219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F6A0EF-0FF7-0E4E-D5AB-9B132ABE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8848" y="1311034"/>
            <a:ext cx="6477000" cy="5054600"/>
            <a:chOff x="1206499" y="1224973"/>
            <a:chExt cx="6477000" cy="5054600"/>
          </a:xfrm>
        </p:grpSpPr>
        <p:sp>
          <p:nvSpPr>
            <p:cNvPr id="15" name="Moon 14"/>
            <p:cNvSpPr/>
            <p:nvPr/>
          </p:nvSpPr>
          <p:spPr>
            <a:xfrm rot="14580000">
              <a:off x="5654450" y="1269016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5277169" y="387551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5541402" y="267983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3208221" y="3538390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3449364" y="2388888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4578583" y="2764592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1256140" y="3982139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9" y="1224973"/>
              <a:ext cx="6477000" cy="50546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6777181" y="1593271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50854" y="533630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948218" y="5636489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680DDB1-02C7-644A-B744-933CF16A9647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CAE20C-C4E6-E94D-8FB8-1EA108EB49ED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3DE9BA-800D-0440-B3C3-5EAD38E14AAF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7612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6CA5D-0E10-4718-64E6-7FA180A9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" y="0"/>
            <a:ext cx="5028052" cy="30715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B260B1-7087-7F24-7111-AAD65343D42F}"/>
              </a:ext>
            </a:extLst>
          </p:cNvPr>
          <p:cNvSpPr txBox="1"/>
          <p:nvPr/>
        </p:nvSpPr>
        <p:spPr>
          <a:xfrm>
            <a:off x="2003758" y="3167158"/>
            <a:ext cx="2057615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baseline="-25000" dirty="0">
                <a:latin typeface="Times New Roman" charset="0"/>
              </a:rPr>
              <a:t>           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>
                <a:latin typeface="Calibri" charset="0"/>
              </a:rPr>
              <a:t>on_ship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89635" y="6519446"/>
            <a:ext cx="11020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851" y="5012238"/>
            <a:ext cx="772969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{}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02" y="1791855"/>
            <a:ext cx="6477000" cy="505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6112" y="4826110"/>
            <a:ext cx="284052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029918" y="5986100"/>
            <a:ext cx="2027030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Visited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6" name="Oval 15"/>
          <p:cNvSpPr/>
          <p:nvPr/>
        </p:nvSpPr>
        <p:spPr>
          <a:xfrm>
            <a:off x="10165984" y="3285461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40951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34694-716F-80AA-7F78-93C4C144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397CB7-B44C-134F-AAD4-B7BE673D187C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191000" y="1803400"/>
            <a:chExt cx="6477000" cy="50546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7F230-41DC-674D-BBA3-7A487286F5EE}"/>
                </a:ext>
              </a:extLst>
            </p:cNvPr>
            <p:cNvSpPr/>
            <p:nvPr/>
          </p:nvSpPr>
          <p:spPr>
            <a:xfrm rot="5520000">
              <a:off x="9028479" y="2829869"/>
              <a:ext cx="1748044" cy="365333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14580000">
              <a:off x="8638951" y="1847443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61670" y="445394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903" y="325826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722" y="4116817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865" y="2967315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7563084" y="3343019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642" y="4560566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6935355" y="591473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932719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D1C0FC9-F915-554C-96B8-81D09EA41C28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9A2EA4-C02B-6C4E-A19F-1DE29DEC4C0C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1BAA07-013E-0346-BB4D-AD2E007066BD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00946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363959-4F90-4C85-F85E-DDCD11AFB6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3441F-5F45-6946-8824-C26A1CF45128}"/>
              </a:ext>
            </a:extLst>
          </p:cNvPr>
          <p:cNvGrpSpPr/>
          <p:nvPr/>
        </p:nvGrpSpPr>
        <p:grpSpPr>
          <a:xfrm>
            <a:off x="5248848" y="1311034"/>
            <a:ext cx="6539703" cy="5054600"/>
            <a:chOff x="4186172" y="1803400"/>
            <a:chExt cx="6539703" cy="50546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E38AC0-B8AC-694A-B8B9-A3E5EEB6DE50}"/>
                </a:ext>
              </a:extLst>
            </p:cNvPr>
            <p:cNvSpPr/>
            <p:nvPr/>
          </p:nvSpPr>
          <p:spPr>
            <a:xfrm rot="5520000">
              <a:off x="9028479" y="2829869"/>
              <a:ext cx="1748044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20000">
              <a:off x="9628595" y="2306643"/>
              <a:ext cx="1097280" cy="39319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14580000">
              <a:off x="8634123" y="1847443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56842" y="445394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1075" y="325826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87894" y="4116817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29037" y="2967315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7558256" y="3343019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35814" y="4560566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172" y="1803400"/>
              <a:ext cx="6477000" cy="50546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0287945" y="2518062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30527" y="591473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927891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F1A4E86-926D-BB4A-8815-9DB836A57C23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3B8003-A28E-F44C-847D-7E5BD156E52C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3B299C-59FB-7748-81CA-42B6081F127A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96527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6C696A-8B5F-4157-8517-E4370B1C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3C38C-232E-544C-B5FB-417A9ABD52E9}"/>
              </a:ext>
            </a:extLst>
          </p:cNvPr>
          <p:cNvGrpSpPr/>
          <p:nvPr/>
        </p:nvGrpSpPr>
        <p:grpSpPr>
          <a:xfrm>
            <a:off x="5248848" y="1311034"/>
            <a:ext cx="6539703" cy="5054600"/>
            <a:chOff x="4186172" y="1803400"/>
            <a:chExt cx="6539703" cy="50546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BA245E-E9A6-3F49-8644-729737E815ED}"/>
                </a:ext>
              </a:extLst>
            </p:cNvPr>
            <p:cNvSpPr/>
            <p:nvPr/>
          </p:nvSpPr>
          <p:spPr>
            <a:xfrm rot="5520000">
              <a:off x="9028479" y="2829869"/>
              <a:ext cx="1748044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20000">
              <a:off x="9628595" y="2306643"/>
              <a:ext cx="1097280" cy="39319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14580000">
              <a:off x="8634123" y="1847443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56842" y="445394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1075" y="325826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87894" y="4116817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29037" y="2967315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7558256" y="3343019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35814" y="4560566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172" y="1803400"/>
              <a:ext cx="6477000" cy="50546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28069" y="2169935"/>
              <a:ext cx="47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Calibri"/>
                  <a:cs typeface="Calibri"/>
                </a:rPr>
                <a:t>fail</a:t>
              </a:r>
              <a:endParaRPr lang="en-US" i="1" dirty="0">
                <a:latin typeface="Calibri"/>
                <a:cs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930527" y="591473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927891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87945" y="2518062"/>
              <a:ext cx="301752" cy="301752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079B10-7FD8-C743-8B9B-16E20DE4F686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ED6999-ECCE-C64C-92B0-241963DC002A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6ADE2AD-449F-B24A-9EE9-4505FE5E705B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80570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963C72-E911-40CE-7698-64B971D012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3CA047-A05F-EB45-BA8B-95B972FA44CD}"/>
              </a:ext>
            </a:extLst>
          </p:cNvPr>
          <p:cNvGrpSpPr/>
          <p:nvPr/>
        </p:nvGrpSpPr>
        <p:grpSpPr>
          <a:xfrm>
            <a:off x="5248848" y="350793"/>
            <a:ext cx="6477000" cy="6016933"/>
            <a:chOff x="4191000" y="841067"/>
            <a:chExt cx="6477000" cy="6016933"/>
          </a:xfrm>
        </p:grpSpPr>
        <p:sp>
          <p:nvSpPr>
            <p:cNvPr id="15" name="Moon 14"/>
            <p:cNvSpPr/>
            <p:nvPr/>
          </p:nvSpPr>
          <p:spPr>
            <a:xfrm rot="14580000">
              <a:off x="8638951" y="1847443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61670" y="445394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903" y="325826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722" y="4116817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865" y="2967315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7563084" y="3343019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642" y="4560566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520000">
              <a:off x="9399373" y="3213939"/>
              <a:ext cx="979435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9761682" y="2171698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935355" y="591473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932719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7528310" y="841067"/>
              <a:ext cx="2320265" cy="815482"/>
            </a:xfrm>
            <a:prstGeom prst="wedgeRectCallout">
              <a:avLst>
                <a:gd name="adj1" fmla="val 44962"/>
                <a:gd name="adj2" fmla="val 114495"/>
              </a:avLst>
            </a:prstGeom>
            <a:solidFill>
              <a:srgbClr val="FFFC9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cs typeface="Times New Roman"/>
                </a:rPr>
                <a:t>Modify </a:t>
              </a:r>
              <a:r>
                <a:rPr lang="en-US" dirty="0" err="1">
                  <a:solidFill>
                    <a:srgbClr val="000000"/>
                  </a:solidFill>
                  <a:cs typeface="Times New Roman"/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  <a:cs typeface="Times New Roman"/>
                </a:rPr>
                <a:t>d</a:t>
              </a:r>
              <a:r>
                <a:rPr lang="en-US" dirty="0">
                  <a:solidFill>
                    <a:srgbClr val="000000"/>
                  </a:solidFill>
                  <a:cs typeface="Times New Roman"/>
                </a:rPr>
                <a:t> to make </a:t>
              </a:r>
              <a:r>
                <a:rPr lang="en-US" dirty="0">
                  <a:solidFill>
                    <a:srgbClr val="000000"/>
                  </a:solidFill>
                  <a:latin typeface="Calibri" charset="0"/>
                  <a:cs typeface="Times New Roman"/>
                </a:rPr>
                <a:t>move </a:t>
              </a:r>
              <a:r>
                <a:rPr lang="en-US" dirty="0">
                  <a:solidFill>
                    <a:srgbClr val="000000"/>
                  </a:solidFill>
                  <a:cs typeface="Times New Roman"/>
                </a:rPr>
                <a:t>inapplicable at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/>
                </a:rPr>
                <a:t>transit3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9C1430-6F25-BE44-8C91-FFBE265B4415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EB908F-2015-2849-9CCF-24F22271B271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CD14D0-8576-8242-9A4C-70D536B87622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708177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58F468-1F97-D9BA-298B-5147B40D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AB383-14C7-9C44-96AC-FFEDA7D233D4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191000" y="1803400"/>
            <a:chExt cx="6477000" cy="50546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CCF097-549D-5241-91B2-F1BEE7C14BC9}"/>
                </a:ext>
              </a:extLst>
            </p:cNvPr>
            <p:cNvSpPr/>
            <p:nvPr/>
          </p:nvSpPr>
          <p:spPr>
            <a:xfrm rot="5520000">
              <a:off x="9399373" y="3213939"/>
              <a:ext cx="979435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14580000">
              <a:off x="8638951" y="1847443"/>
              <a:ext cx="724130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61670" y="445394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903" y="325826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722" y="4116817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865" y="2967315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0">
              <a:off x="7563084" y="3343019"/>
              <a:ext cx="2549480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642" y="4560566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055872" y="2082721"/>
              <a:ext cx="47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/>
                  <a:cs typeface="Calibri"/>
                </a:rPr>
                <a:t>fail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761682" y="2171698"/>
              <a:ext cx="301752" cy="301752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935355" y="5914735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932719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7631-DDB8-7645-A6ED-23C1584BCF4F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96AC5D-5962-F94D-920A-E74B6B9722E1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F1E4BA-850E-9743-859C-7A2381510374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260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B3EC83-E221-8651-4AB2-432851D9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3AD05-3807-BC4E-B9F9-4CBF0A2D71F8}"/>
              </a:ext>
            </a:extLst>
          </p:cNvPr>
          <p:cNvGrpSpPr/>
          <p:nvPr/>
        </p:nvGrpSpPr>
        <p:grpSpPr>
          <a:xfrm>
            <a:off x="5248848" y="510204"/>
            <a:ext cx="6477000" cy="5859229"/>
            <a:chOff x="4191000" y="998771"/>
            <a:chExt cx="6477000" cy="58592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DCE1C7-2506-894F-87A7-7A16DC621989}"/>
                </a:ext>
              </a:extLst>
            </p:cNvPr>
            <p:cNvSpPr/>
            <p:nvPr/>
          </p:nvSpPr>
          <p:spPr>
            <a:xfrm rot="5520000">
              <a:off x="9399373" y="3213939"/>
              <a:ext cx="979435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61161" y="4453622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394" y="3257940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213" y="4116494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356" y="2966992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133" y="4560243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648355" y="3175830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34846" y="5914412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932719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7640404" y="998771"/>
              <a:ext cx="2035062" cy="815482"/>
            </a:xfrm>
            <a:prstGeom prst="wedgeRectCallout">
              <a:avLst>
                <a:gd name="adj1" fmla="val -37548"/>
                <a:gd name="adj2" fmla="val 191298"/>
              </a:avLst>
            </a:prstGeom>
            <a:solidFill>
              <a:srgbClr val="FFFC9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cs typeface="Times New Roman"/>
                </a:rPr>
                <a:t>Modify </a:t>
              </a:r>
              <a:r>
                <a:rPr lang="en-US" dirty="0" err="1">
                  <a:solidFill>
                    <a:srgbClr val="000000"/>
                  </a:solidFill>
                  <a:cs typeface="Times New Roman"/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  <a:cs typeface="Times New Roman"/>
                </a:rPr>
                <a:t>d</a:t>
              </a:r>
              <a:r>
                <a:rPr lang="en-US" dirty="0">
                  <a:solidFill>
                    <a:srgbClr val="000000"/>
                  </a:solidFill>
                  <a:cs typeface="Times New Roman"/>
                </a:rPr>
                <a:t> to make </a:t>
              </a:r>
              <a:r>
                <a:rPr lang="en-US" dirty="0">
                  <a:solidFill>
                    <a:srgbClr val="000000"/>
                  </a:solidFill>
                  <a:latin typeface="Calibri" charset="0"/>
                  <a:cs typeface="Times New Roman"/>
                </a:rPr>
                <a:t>deliver </a:t>
              </a:r>
              <a:r>
                <a:rPr lang="en-US" dirty="0">
                  <a:solidFill>
                    <a:srgbClr val="000000"/>
                  </a:solidFill>
                  <a:cs typeface="Times New Roman"/>
                </a:rPr>
                <a:t>inapplicable at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/>
                </a:rPr>
                <a:t>parking2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D1DC6E0-F894-E94B-A357-8813005300A2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AAB419-6A0B-6E4A-9869-3215AFCB2629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7D775D-F84D-A945-916A-A7C48B8A43EB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21876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53594-3C1B-E07F-D1BD-D73693B7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46DF39-0A59-5216-7E0C-FF45C4242CDD}"/>
              </a:ext>
            </a:extLst>
          </p:cNvPr>
          <p:cNvGrpSpPr/>
          <p:nvPr/>
        </p:nvGrpSpPr>
        <p:grpSpPr>
          <a:xfrm>
            <a:off x="5248848" y="1311034"/>
            <a:ext cx="6757035" cy="5054600"/>
            <a:chOff x="5248848" y="1311034"/>
            <a:chExt cx="6757035" cy="5054600"/>
          </a:xfrm>
        </p:grpSpPr>
        <p:sp>
          <p:nvSpPr>
            <p:cNvPr id="25" name="Moon 24">
              <a:extLst>
                <a:ext uri="{FF2B5EF4-FFF2-40B4-BE49-F238E27FC236}">
                  <a16:creationId xmlns:a16="http://schemas.microsoft.com/office/drawing/2014/main" id="{5BEB4BA4-A0A1-3360-2DFB-0D3027A274BA}"/>
                </a:ext>
              </a:extLst>
            </p:cNvPr>
            <p:cNvSpPr/>
            <p:nvPr/>
          </p:nvSpPr>
          <p:spPr>
            <a:xfrm rot="3780000">
              <a:off x="7134825" y="1961594"/>
              <a:ext cx="971918" cy="2274280"/>
            </a:xfrm>
            <a:prstGeom prst="moon">
              <a:avLst>
                <a:gd name="adj" fmla="val 35692"/>
              </a:avLst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44B2B-733C-DC49-9BC0-BBAFE7B7B527}"/>
                </a:ext>
              </a:extLst>
            </p:cNvPr>
            <p:cNvSpPr/>
            <p:nvPr/>
          </p:nvSpPr>
          <p:spPr>
            <a:xfrm rot="5520000">
              <a:off x="10457221" y="2721573"/>
              <a:ext cx="979435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9319009" y="3961256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9583242" y="2765574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7250061" y="362412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7491204" y="2474626"/>
              <a:ext cx="825348" cy="2274280"/>
            </a:xfrm>
            <a:prstGeom prst="moon">
              <a:avLst>
                <a:gd name="adj" fmla="val 43921"/>
              </a:avLst>
            </a:prstGeom>
            <a:solidFill>
              <a:srgbClr val="D0F7FE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5297981" y="4067877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A8B509-8927-6D42-9229-2B4E5C6EAF7A}"/>
                </a:ext>
              </a:extLst>
            </p:cNvPr>
            <p:cNvSpPr txBox="1"/>
            <p:nvPr/>
          </p:nvSpPr>
          <p:spPr>
            <a:xfrm>
              <a:off x="10476498" y="2296500"/>
              <a:ext cx="4299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600" dirty="0">
                  <a:latin typeface="Calibri" panose="020F0502020204030204" pitchFamily="34" charset="0"/>
                  <a:cs typeface="Times New Roman"/>
                </a:rPr>
                <a:t>tr4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0D3CA6-C2D4-A346-8D1C-DEC9FA56D1FD}"/>
                </a:ext>
              </a:extLst>
            </p:cNvPr>
            <p:cNvSpPr txBox="1"/>
            <p:nvPr/>
          </p:nvSpPr>
          <p:spPr>
            <a:xfrm>
              <a:off x="11575957" y="1893730"/>
              <a:ext cx="4299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519113" algn="l"/>
                </a:tabLst>
              </a:pPr>
              <a:r>
                <a:rPr lang="en-US" sz="1600" dirty="0">
                  <a:latin typeface="Calibri" panose="020F0502020204030204" pitchFamily="34" charset="0"/>
                  <a:cs typeface="Times New Roman"/>
                </a:rPr>
                <a:t>tr5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0D4B31-9660-62B1-AE08-BE8905D96739}"/>
                </a:ext>
              </a:extLst>
            </p:cNvPr>
            <p:cNvSpPr/>
            <p:nvPr/>
          </p:nvSpPr>
          <p:spPr>
            <a:xfrm rot="468330">
              <a:off x="6571611" y="4175949"/>
              <a:ext cx="4576110" cy="312857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848" y="1311034"/>
              <a:ext cx="6477000" cy="505460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992694" y="542204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990567" y="5722550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778363-D8E8-5542-B801-34E1184547A6}"/>
                </a:ext>
              </a:extLst>
            </p:cNvPr>
            <p:cNvSpPr/>
            <p:nvPr/>
          </p:nvSpPr>
          <p:spPr>
            <a:xfrm>
              <a:off x="10660287" y="2865196"/>
              <a:ext cx="553297" cy="2143966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b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5">
                      <a:lumMod val="25000"/>
                    </a:schemeClr>
                  </a:solidFill>
                </a:rPr>
                <a:t>    S</a:t>
              </a:r>
              <a:r>
                <a:rPr lang="en-US" sz="2000" i="1" baseline="-25000" dirty="0">
                  <a:solidFill>
                    <a:schemeClr val="accent5">
                      <a:lumMod val="25000"/>
                    </a:schemeClr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924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CEBC1-9DFA-6F05-A93B-4FDF13AD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09298-C7B6-8748-AEFC-69711A10AE06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191000" y="1803400"/>
            <a:chExt cx="6477000" cy="5054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44B2B-733C-DC49-9BC0-BBAFE7B7B527}"/>
                </a:ext>
              </a:extLst>
            </p:cNvPr>
            <p:cNvSpPr/>
            <p:nvPr/>
          </p:nvSpPr>
          <p:spPr>
            <a:xfrm rot="5520000">
              <a:off x="9399373" y="3213939"/>
              <a:ext cx="979435" cy="365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 rot="3780000">
              <a:off x="6076977" y="2453960"/>
              <a:ext cx="971918" cy="2274280"/>
            </a:xfrm>
            <a:prstGeom prst="moon">
              <a:avLst>
                <a:gd name="adj" fmla="val 35692"/>
              </a:avLst>
            </a:prstGeom>
            <a:solidFill>
              <a:srgbClr val="D0F7FE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61161" y="4453622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394" y="3257940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213" y="4116494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356" y="2966992"/>
              <a:ext cx="825348" cy="2274280"/>
            </a:xfrm>
            <a:prstGeom prst="moon">
              <a:avLst>
                <a:gd name="adj" fmla="val 43921"/>
              </a:avLst>
            </a:prstGeom>
            <a:solidFill>
              <a:srgbClr val="D0F7FE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133" y="4560243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6934846" y="5914412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932719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A301C67-481C-404A-8CA5-C707218AAF77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6A24BC-5D72-754A-9B85-77C6588C7F55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F040FA-7F4C-A144-B016-28E1E619DD7B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31846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72C1B-30F7-C5ED-B813-6EA3156E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6" name="Moon 15"/>
          <p:cNvSpPr/>
          <p:nvPr/>
        </p:nvSpPr>
        <p:spPr>
          <a:xfrm rot="3780000">
            <a:off x="7134825" y="1961594"/>
            <a:ext cx="971918" cy="2274280"/>
          </a:xfrm>
          <a:prstGeom prst="moon">
            <a:avLst>
              <a:gd name="adj" fmla="val 35692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8700000">
            <a:off x="9319009" y="3961256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14520000">
            <a:off x="9583242" y="2765574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8700000">
            <a:off x="7250061" y="3624128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14400000">
            <a:off x="7491204" y="2474626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">
            <a:off x="5297981" y="4067877"/>
            <a:ext cx="5918061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F1780-CB68-9D43-A9FC-CF5824161F37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7C243B-E7DD-20FC-A3A7-380B2BFA566C}"/>
              </a:ext>
            </a:extLst>
          </p:cNvPr>
          <p:cNvSpPr/>
          <p:nvPr/>
        </p:nvSpPr>
        <p:spPr>
          <a:xfrm rot="468330">
            <a:off x="8678941" y="4278195"/>
            <a:ext cx="2461804" cy="354376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8143199">
            <a:off x="7642891" y="4802326"/>
            <a:ext cx="1767211" cy="328538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5F8FB1-AD0C-5A45-89A4-0FC7E1BF86CA}"/>
              </a:ext>
            </a:extLst>
          </p:cNvPr>
          <p:cNvSpPr/>
          <p:nvPr/>
        </p:nvSpPr>
        <p:spPr>
          <a:xfrm rot="5520000">
            <a:off x="10457221" y="2721573"/>
            <a:ext cx="979435" cy="365333"/>
          </a:xfrm>
          <a:prstGeom prst="rect">
            <a:avLst/>
          </a:prstGeom>
          <a:solidFill>
            <a:srgbClr val="CFF5F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357C1E-749A-2643-8584-68B9FC3A121B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48" y="1311034"/>
            <a:ext cx="6477000" cy="5054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990567" y="5722550"/>
            <a:ext cx="301752" cy="301752"/>
          </a:xfrm>
          <a:prstGeom prst="ellipse">
            <a:avLst/>
          </a:prstGeom>
          <a:solidFill>
            <a:srgbClr val="FFFC9C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FB9F93-D76E-4D40-93BF-CB8C2213362B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51647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BBB03-D3A2-2554-1936-A4BC4498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C425E-C185-2B4E-B843-096998D00C0A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191000" y="1803400"/>
            <a:chExt cx="6477000" cy="5054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C89457-2DAA-AC4C-9E13-7E9930F60BD6}"/>
                </a:ext>
              </a:extLst>
            </p:cNvPr>
            <p:cNvSpPr/>
            <p:nvPr/>
          </p:nvSpPr>
          <p:spPr>
            <a:xfrm rot="18143199">
              <a:off x="6585043" y="5294692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5F8FB1-AD0C-5A45-89A4-0FC7E1BF86CA}"/>
                </a:ext>
              </a:extLst>
            </p:cNvPr>
            <p:cNvSpPr/>
            <p:nvPr/>
          </p:nvSpPr>
          <p:spPr>
            <a:xfrm rot="5520000">
              <a:off x="9399373" y="3213939"/>
              <a:ext cx="979435" cy="365333"/>
            </a:xfrm>
            <a:prstGeom prst="rect">
              <a:avLst/>
            </a:prstGeom>
            <a:solidFill>
              <a:srgbClr val="CFF5FE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7061462">
              <a:off x="5826373" y="4549859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 rot="3780000">
              <a:off x="6076977" y="2453960"/>
              <a:ext cx="971918" cy="2274280"/>
            </a:xfrm>
            <a:prstGeom prst="moon">
              <a:avLst>
                <a:gd name="adj" fmla="val 35692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61161" y="4453622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394" y="3257940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213" y="4116494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356" y="2966992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133" y="4560243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8932719" y="6214916"/>
              <a:ext cx="301752" cy="301752"/>
            </a:xfrm>
            <a:prstGeom prst="ellipse">
              <a:avLst/>
            </a:prstGeom>
            <a:solidFill>
              <a:srgbClr val="FFFC9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74EFCE-9096-F047-A3D8-3A4C87978F01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8EF60-F1D3-5849-8196-84A89E75461E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78491F-B3AC-8348-B28A-AD19576F8959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882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33571" y="4400957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789635" y="6519446"/>
            <a:ext cx="11020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850" y="5012238"/>
            <a:ext cx="2473754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3758" y="3167158"/>
            <a:ext cx="2073132" cy="1200329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baseline="-25000" dirty="0">
                <a:latin typeface="Times New Roman" charset="0"/>
              </a:rPr>
              <a:t>           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>
                <a:latin typeface="Calibri" charset="0"/>
              </a:rPr>
              <a:t>on_ship</a:t>
            </a:r>
            <a:endParaRPr lang="en-US" dirty="0">
              <a:latin typeface="Times New Roman" panose="02020603050405020304" pitchFamily="18" charset="0"/>
            </a:endParaRPr>
          </a:p>
          <a:p>
            <a:pPr>
              <a:tabLst>
                <a:tab pos="230188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	  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Calibri" charset="0"/>
              </a:rPr>
              <a:t>unload</a:t>
            </a:r>
          </a:p>
          <a:p>
            <a:pPr>
              <a:tabLst>
                <a:tab pos="230188" algn="l"/>
              </a:tabLst>
            </a:pPr>
            <a:r>
              <a:rPr lang="en-US" dirty="0">
                <a:latin typeface="Times New Roman" charset="0"/>
              </a:rPr>
              <a:t> </a:t>
            </a:r>
            <a:r>
              <a:rPr lang="el-GR" dirty="0">
                <a:latin typeface="Times New Roman" charset="0"/>
              </a:rPr>
              <a:t>γ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dirty="0">
                <a:latin typeface="Times New Roman" charset="0"/>
              </a:rPr>
              <a:t>s ← s</a:t>
            </a:r>
            <a:r>
              <a:rPr lang="en-US" dirty="0">
                <a:latin typeface="Times New Roman" charset="0"/>
              </a:rPr>
              <a:t>′ = </a:t>
            </a:r>
            <a:r>
              <a:rPr lang="en-US" dirty="0" err="1">
                <a:latin typeface="Calibri" charset="0"/>
              </a:rPr>
              <a:t>at_harbor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46" y="1791855"/>
            <a:ext cx="6477000" cy="505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9711" y="4837655"/>
            <a:ext cx="340158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669ED-EB78-1C4B-895F-8EF61FF5DA8F}"/>
              </a:ext>
            </a:extLst>
          </p:cNvPr>
          <p:cNvSpPr txBox="1"/>
          <p:nvPr/>
        </p:nvSpPr>
        <p:spPr>
          <a:xfrm>
            <a:off x="4936112" y="4826110"/>
            <a:ext cx="284052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21937D-C91C-F940-9748-A2BE7B022F67}"/>
              </a:ext>
            </a:extLst>
          </p:cNvPr>
          <p:cNvSpPr txBox="1"/>
          <p:nvPr/>
        </p:nvSpPr>
        <p:spPr>
          <a:xfrm>
            <a:off x="5560523" y="3740248"/>
            <a:ext cx="312906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a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1EA01-8A5A-3642-9236-DE5981A10B0F}"/>
              </a:ext>
            </a:extLst>
          </p:cNvPr>
          <p:cNvSpPr txBox="1"/>
          <p:nvPr/>
        </p:nvSpPr>
        <p:spPr>
          <a:xfrm>
            <a:off x="2029919" y="5986100"/>
            <a:ext cx="3074881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Visited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7" name="Oval 16"/>
          <p:cNvSpPr/>
          <p:nvPr/>
        </p:nvSpPr>
        <p:spPr>
          <a:xfrm>
            <a:off x="10165984" y="3285461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31DC6-3F3C-7812-B51B-4D79A174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0"/>
            <a:ext cx="5028052" cy="30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091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A7C6B-B8F0-593E-58CD-5DA375ED87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F1B160-E0EC-DB42-82AE-D04AC2F2F592}"/>
              </a:ext>
            </a:extLst>
          </p:cNvPr>
          <p:cNvGrpSpPr/>
          <p:nvPr/>
        </p:nvGrpSpPr>
        <p:grpSpPr>
          <a:xfrm>
            <a:off x="5248848" y="1311034"/>
            <a:ext cx="6477000" cy="5054600"/>
            <a:chOff x="4191000" y="1803400"/>
            <a:chExt cx="6477000" cy="5054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0F055ED-9720-7A4C-9B0F-F33348DEAF09}"/>
                </a:ext>
              </a:extLst>
            </p:cNvPr>
            <p:cNvSpPr/>
            <p:nvPr/>
          </p:nvSpPr>
          <p:spPr>
            <a:xfrm rot="18143199">
              <a:off x="6585043" y="5294692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8DB1CC-67E3-3143-A5AA-BEBF64C9CA0B}"/>
                </a:ext>
              </a:extLst>
            </p:cNvPr>
            <p:cNvSpPr/>
            <p:nvPr/>
          </p:nvSpPr>
          <p:spPr>
            <a:xfrm rot="5520000">
              <a:off x="9399373" y="3213939"/>
              <a:ext cx="979435" cy="365333"/>
            </a:xfrm>
            <a:prstGeom prst="rect">
              <a:avLst/>
            </a:prstGeom>
            <a:solidFill>
              <a:srgbClr val="CFF5FE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8187630">
              <a:off x="8574140" y="5630771"/>
              <a:ext cx="1767211" cy="328538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7061462">
              <a:off x="5826373" y="4549859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 rot="3780000">
              <a:off x="6076977" y="2453960"/>
              <a:ext cx="971918" cy="2274280"/>
            </a:xfrm>
            <a:prstGeom prst="moon">
              <a:avLst>
                <a:gd name="adj" fmla="val 35692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8700000">
              <a:off x="8261161" y="4453622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14520000">
              <a:off x="8525394" y="3257940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8700000">
              <a:off x="6192213" y="4116494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4400000">
              <a:off x="6433356" y="2966992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60000">
              <a:off x="4240133" y="4560243"/>
              <a:ext cx="5918061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0" y="1803400"/>
              <a:ext cx="6477000" cy="50546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83C64A1-C84E-C940-B296-49D75547A1D8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6E226C-CF57-F54B-BDB5-0E97C2BF6576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FA486D-CCA8-F54E-8DBB-9A4D9BE721FA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866104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B61CF-9661-95F4-85CC-094318F3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331" y="1000072"/>
            <a:ext cx="6641246" cy="503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F6E029-8FBB-3946-827B-56ED59B904F1}"/>
              </a:ext>
            </a:extLst>
          </p:cNvPr>
          <p:cNvSpPr/>
          <p:nvPr/>
        </p:nvSpPr>
        <p:spPr>
          <a:xfrm rot="18187630">
            <a:off x="9631988" y="5138405"/>
            <a:ext cx="1767211" cy="328538"/>
          </a:xfrm>
          <a:prstGeom prst="rect">
            <a:avLst/>
          </a:prstGeom>
          <a:solidFill>
            <a:srgbClr val="CFF5F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7A6536-4C6C-334B-B584-7C9200188E44}"/>
              </a:ext>
            </a:extLst>
          </p:cNvPr>
          <p:cNvSpPr/>
          <p:nvPr/>
        </p:nvSpPr>
        <p:spPr>
          <a:xfrm rot="18143199">
            <a:off x="7642891" y="4802326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E003F8-38C4-FD4B-954B-E9169A82D581}"/>
              </a:ext>
            </a:extLst>
          </p:cNvPr>
          <p:cNvSpPr/>
          <p:nvPr/>
        </p:nvSpPr>
        <p:spPr>
          <a:xfrm rot="5520000">
            <a:off x="10457221" y="2721573"/>
            <a:ext cx="979435" cy="365333"/>
          </a:xfrm>
          <a:prstGeom prst="rect">
            <a:avLst/>
          </a:prstGeom>
          <a:solidFill>
            <a:srgbClr val="CFF5F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7105761">
            <a:off x="8995690" y="4317574"/>
            <a:ext cx="3065888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7061462">
            <a:off x="6884221" y="4057493"/>
            <a:ext cx="3223316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 rot="3780000">
            <a:off x="7134825" y="1961594"/>
            <a:ext cx="971918" cy="2274280"/>
          </a:xfrm>
          <a:prstGeom prst="moon">
            <a:avLst>
              <a:gd name="adj" fmla="val 35692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8700000">
            <a:off x="9319009" y="3961256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14520000">
            <a:off x="9583242" y="2765574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8700000">
            <a:off x="7250061" y="3624128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14400000">
            <a:off x="7491204" y="2474626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">
            <a:off x="5297981" y="4067877"/>
            <a:ext cx="5918061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848" y="1311034"/>
            <a:ext cx="6477000" cy="5054600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cxnSpLocks/>
            <a:endCxn id="22" idx="1"/>
          </p:cNvCxnSpPr>
          <p:nvPr/>
        </p:nvCxnSpPr>
        <p:spPr>
          <a:xfrm flipV="1">
            <a:off x="4180114" y="900107"/>
            <a:ext cx="4430390" cy="249992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ular Callout 21"/>
          <p:cNvSpPr/>
          <p:nvPr/>
        </p:nvSpPr>
        <p:spPr>
          <a:xfrm>
            <a:off x="8610504" y="492366"/>
            <a:ext cx="2044094" cy="815482"/>
          </a:xfrm>
          <a:prstGeom prst="wedgeRectCallout">
            <a:avLst>
              <a:gd name="adj1" fmla="val 58868"/>
              <a:gd name="adj2" fmla="val 181581"/>
            </a:avLst>
          </a:prstGeom>
          <a:solidFill>
            <a:srgbClr val="FFFC9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cs typeface="Times New Roman"/>
              </a:rPr>
              <a:t>Remove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tr4,move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) from π because π can’t ever reach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5A07AD-EAF2-064B-A0C1-2EF4DEC93091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DACFEB-484D-7A47-802C-9E6853049B64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F2C273-CD02-0E4D-8B80-B10925DD604F}"/>
              </a:ext>
            </a:extLst>
          </p:cNvPr>
          <p:cNvSpPr/>
          <p:nvPr/>
        </p:nvSpPr>
        <p:spPr>
          <a:xfrm>
            <a:off x="10660287" y="2865196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30424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0A6D1-0DC4-2F71-599E-7F42EFED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23234" y="1045376"/>
            <a:ext cx="7036954" cy="5337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Actions Inapplicable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522721" y="1904169"/>
                <a:ext cx="4503245" cy="3049661"/>
              </a:xfr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0487" tIns="44450" rIns="0" bIns="4445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800" dirty="0">
                    <a:cs typeface="Times New Roman"/>
                  </a:rPr>
                  <a:t>Modify </a:t>
                </a:r>
                <a:r>
                  <a:rPr lang="el-GR" sz="1800" dirty="0"/>
                  <a:t>Σ</a:t>
                </a:r>
                <a:r>
                  <a:rPr lang="en-US" sz="1800" i="1" baseline="-25000" dirty="0"/>
                  <a:t>d</a:t>
                </a:r>
                <a:r>
                  <a:rPr lang="en-US" sz="1800" dirty="0"/>
                  <a:t> to make</a:t>
                </a:r>
                <a:r>
                  <a:rPr lang="en-US" sz="1800" dirty="0">
                    <a:cs typeface="Times New Roman"/>
                  </a:rPr>
                  <a:t> </a:t>
                </a:r>
                <a:r>
                  <a:rPr lang="en-US" sz="1800" i="1" dirty="0">
                    <a:cs typeface="Times New Roman"/>
                  </a:rPr>
                  <a:t>a </a:t>
                </a:r>
                <a:r>
                  <a:rPr lang="en-US" sz="1800" dirty="0">
                    <a:cs typeface="Times New Roman"/>
                  </a:rPr>
                  <a:t>inapplicable at </a:t>
                </a:r>
                <a:r>
                  <a:rPr lang="en-US" sz="1800" i="1" dirty="0">
                    <a:cs typeface="Times New Roman"/>
                  </a:rPr>
                  <a:t>s</a:t>
                </a:r>
                <a:endParaRPr lang="en-US" sz="1800" dirty="0">
                  <a:cs typeface="Times New Roman"/>
                </a:endParaRPr>
              </a:p>
              <a:p>
                <a:pPr lvl="1"/>
                <a:r>
                  <a:rPr lang="en-US" sz="1800" dirty="0">
                    <a:cs typeface="Times New Roman"/>
                  </a:rPr>
                  <a:t>worst-case exponential time</a:t>
                </a:r>
              </a:p>
              <a:p>
                <a:r>
                  <a:rPr lang="en-US" sz="1800" dirty="0">
                    <a:cs typeface="Times New Roman"/>
                  </a:rPr>
                  <a:t>Better: hash table of bad state-action pairs</a:t>
                </a:r>
              </a:p>
              <a:p>
                <a:pPr lvl="1"/>
                <a:r>
                  <a:rPr lang="en-US" sz="1800" dirty="0">
                    <a:cs typeface="Times New Roman"/>
                  </a:rPr>
                  <a:t>For every (</a:t>
                </a:r>
                <a:r>
                  <a:rPr lang="en-US" sz="1800" i="1" dirty="0" err="1">
                    <a:cs typeface="Times New Roman"/>
                  </a:rPr>
                  <a:t>s′</a:t>
                </a:r>
                <a:r>
                  <a:rPr lang="en-US" sz="1800" dirty="0" err="1">
                    <a:cs typeface="Times New Roman"/>
                  </a:rPr>
                  <a:t>,</a:t>
                </a:r>
                <a:r>
                  <a:rPr lang="en-US" sz="1800" i="1" dirty="0" err="1">
                    <a:cs typeface="Times New Roman"/>
                  </a:rPr>
                  <a:t>a</a:t>
                </a:r>
                <a:r>
                  <a:rPr lang="en-US" sz="1800" dirty="0">
                    <a:cs typeface="Times New Roman"/>
                  </a:rPr>
                  <a:t>) such that 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sz="1800" i="1" dirty="0">
                    <a:cs typeface="Times New Roman"/>
                  </a:rPr>
                  <a:t> </a:t>
                </a:r>
                <a:r>
                  <a:rPr lang="el-GR" sz="1800" i="1" dirty="0"/>
                  <a:t>γ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i="1" dirty="0" err="1">
                    <a:cs typeface="Times New Roman"/>
                  </a:rPr>
                  <a:t>s′</a:t>
                </a:r>
                <a:r>
                  <a:rPr lang="en-US" sz="1800" dirty="0" err="1">
                    <a:cs typeface="Times New Roman"/>
                  </a:rPr>
                  <a:t>,</a:t>
                </a:r>
                <a:r>
                  <a:rPr lang="en-US" sz="1800" i="1" dirty="0" err="1">
                    <a:cs typeface="Times New Roman"/>
                  </a:rPr>
                  <a:t>a</a:t>
                </a:r>
                <a:r>
                  <a:rPr lang="en-US" sz="1800" dirty="0">
                    <a:cs typeface="Times New Roman"/>
                  </a:rPr>
                  <a:t>),</a:t>
                </a:r>
                <a:br>
                  <a:rPr lang="en-US" sz="1800" dirty="0">
                    <a:cs typeface="Times New Roman"/>
                  </a:rPr>
                </a:br>
                <a:r>
                  <a:rPr lang="en-US" sz="1800" i="1" dirty="0">
                    <a:cs typeface="Times New Roman"/>
                  </a:rPr>
                  <a:t>Bad</a:t>
                </a:r>
                <a:r>
                  <a:rPr lang="en-US" sz="1800" dirty="0">
                    <a:cs typeface="Times New Roman"/>
                  </a:rPr>
                  <a:t>[</a:t>
                </a:r>
                <a:r>
                  <a:rPr lang="en-US" sz="1800" i="1" dirty="0">
                    <a:cs typeface="Times New Roman"/>
                  </a:rPr>
                  <a:t>s′</a:t>
                </a:r>
                <a:r>
                  <a:rPr lang="en-US" sz="1800" dirty="0">
                    <a:cs typeface="Times New Roman"/>
                  </a:rPr>
                  <a:t>] </a:t>
                </a:r>
                <a:r>
                  <a:rPr lang="en-US" sz="1800" dirty="0"/>
                  <a:t>←</a:t>
                </a:r>
                <a:r>
                  <a:rPr lang="en-US" sz="1800" dirty="0">
                    <a:cs typeface="Times New Roman"/>
                  </a:rPr>
                  <a:t> </a:t>
                </a:r>
                <a:r>
                  <a:rPr lang="en-US" sz="1800" i="1" dirty="0">
                    <a:cs typeface="Times New Roman"/>
                  </a:rPr>
                  <a:t>Bad</a:t>
                </a:r>
                <a:r>
                  <a:rPr lang="en-US" sz="1800" dirty="0">
                    <a:cs typeface="Times New Roman"/>
                  </a:rPr>
                  <a:t>[</a:t>
                </a:r>
                <a:r>
                  <a:rPr lang="en-US" sz="1800" i="1" dirty="0">
                    <a:cs typeface="Times New Roman"/>
                  </a:rPr>
                  <a:t>s′</a:t>
                </a:r>
                <a:r>
                  <a:rPr lang="en-US" sz="1800" dirty="0">
                    <a:cs typeface="Times New Roman"/>
                  </a:rPr>
                  <a:t>]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Symbol" charset="2"/>
                      </a:rPr>
                      <m:t>∪</m:t>
                    </m:r>
                  </m:oMath>
                </a14:m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determinization(</a:t>
                </a:r>
                <a:r>
                  <a:rPr lang="en-US" sz="1800" i="1" dirty="0">
                    <a:latin typeface="Times New Roman"/>
                    <a:cs typeface="Times New Roman"/>
                  </a:rPr>
                  <a:t>a</a:t>
                </a:r>
                <a:r>
                  <a:rPr lang="en-US" sz="1800" dirty="0">
                    <a:latin typeface="Times New Roman"/>
                    <a:cs typeface="Times New Roman"/>
                  </a:rPr>
                  <a:t>)</a:t>
                </a:r>
              </a:p>
              <a:p>
                <a:pPr lvl="1"/>
                <a:r>
                  <a:rPr lang="en-US" sz="1800" dirty="0">
                    <a:cs typeface="Times New Roman"/>
                  </a:rPr>
                  <a:t>Modify classical planner to take the table as an argument</a:t>
                </a:r>
              </a:p>
              <a:p>
                <a:pPr lvl="2"/>
                <a:r>
                  <a:rPr lang="en-US" sz="1800" dirty="0">
                    <a:cs typeface="Times New Roman"/>
                  </a:rPr>
                  <a:t>if 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 is current state, only choose</a:t>
                </a:r>
                <a:br>
                  <a:rPr lang="en-US" sz="1800" dirty="0">
                    <a:cs typeface="Times New Roman"/>
                  </a:rPr>
                </a:br>
                <a:r>
                  <a:rPr lang="en-US" sz="1800" dirty="0">
                    <a:cs typeface="Times New Roman"/>
                  </a:rPr>
                  <a:t>actions in </a:t>
                </a:r>
                <a:r>
                  <a:rPr lang="en-US" sz="1800" i="1" dirty="0"/>
                  <a:t>Applicable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\ </a:t>
                </a:r>
                <a:r>
                  <a:rPr lang="en-US" sz="1800" i="1" dirty="0"/>
                  <a:t>Bad</a:t>
                </a:r>
                <a:r>
                  <a:rPr lang="en-US" sz="1800" dirty="0"/>
                  <a:t>[</a:t>
                </a:r>
                <a:r>
                  <a:rPr lang="en-US" sz="1800" i="1" dirty="0"/>
                  <a:t>s</a:t>
                </a:r>
                <a:r>
                  <a:rPr lang="en-US" sz="1800" dirty="0"/>
                  <a:t>]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2721" y="1904169"/>
                <a:ext cx="4503245" cy="3049661"/>
              </a:xfrm>
              <a:blipFill>
                <a:blip r:embed="rId3"/>
                <a:stretch>
                  <a:fillRect l="-1218" t="-998" r="-40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 bwMode="auto">
          <a:xfrm>
            <a:off x="2040578" y="5485836"/>
            <a:ext cx="6619610" cy="90625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66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12.1.3	Online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189182"/>
            <a:ext cx="5004931" cy="5198918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Planning models are approximate – execution seldom works out as planned</a:t>
            </a:r>
          </a:p>
          <a:p>
            <a:pPr lvl="1"/>
            <a:r>
              <a:rPr lang="en-US" dirty="0"/>
              <a:t>Large problems may require too much planning time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motivation even more stronger in nondeterministic domains</a:t>
            </a:r>
          </a:p>
          <a:p>
            <a:pPr lvl="1"/>
            <a:r>
              <a:rPr lang="en-US" dirty="0" err="1"/>
              <a:t>Nondeterminism</a:t>
            </a:r>
            <a:r>
              <a:rPr lang="en-US" dirty="0"/>
              <a:t> makes planning exponentially harder</a:t>
            </a:r>
          </a:p>
          <a:p>
            <a:pPr lvl="2"/>
            <a:r>
              <a:rPr lang="en-US" dirty="0"/>
              <a:t>Exponentially more time, exponentially larger policies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52" y="1244786"/>
            <a:ext cx="3961961" cy="352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5424" y="4836034"/>
            <a:ext cx="210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charset="0"/>
              </a:rPr>
              <a:t>Offline vs Runtime</a:t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>Search Spaces</a:t>
            </a:r>
          </a:p>
        </p:txBody>
      </p:sp>
    </p:spTree>
    <p:extLst>
      <p:ext uri="{BB962C8B-B14F-4D97-AF65-F5344CB8AC3E}">
        <p14:creationId xmlns:p14="http://schemas.microsoft.com/office/powerpoint/2010/main" val="1187491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identify </a:t>
            </a:r>
            <a:r>
              <a:rPr lang="en-US" i="1" dirty="0"/>
              <a:t>good </a:t>
            </a:r>
            <a:r>
              <a:rPr lang="en-US" dirty="0"/>
              <a:t>actions without exploring entire search space</a:t>
            </a:r>
          </a:p>
          <a:p>
            <a:pPr lvl="1"/>
            <a:r>
              <a:rPr lang="en-US" dirty="0"/>
              <a:t>Can be done using heuristic estimates</a:t>
            </a:r>
          </a:p>
          <a:p>
            <a:r>
              <a:rPr lang="en-US" dirty="0"/>
              <a:t>Some domains are </a:t>
            </a:r>
            <a:r>
              <a:rPr lang="en-US" i="1" dirty="0"/>
              <a:t>safely </a:t>
            </a:r>
            <a:r>
              <a:rPr lang="en-US" i="1" dirty="0" err="1"/>
              <a:t>explorable</a:t>
            </a:r>
            <a:endParaRPr lang="en-US" i="1" dirty="0"/>
          </a:p>
          <a:p>
            <a:pPr lvl="1"/>
            <a:r>
              <a:rPr lang="en-US" dirty="0"/>
              <a:t>Safe to create partial plans, because goal states are always reachable</a:t>
            </a:r>
          </a:p>
          <a:p>
            <a:r>
              <a:rPr lang="en-US" dirty="0"/>
              <a:t>In domains with dead-ends, partial planning won’t guarantee success</a:t>
            </a:r>
          </a:p>
          <a:p>
            <a:pPr lvl="1"/>
            <a:r>
              <a:rPr lang="en-US" dirty="0"/>
              <a:t>Can get trapped in dead ends that we would have detected if we had planned fully</a:t>
            </a:r>
          </a:p>
          <a:p>
            <a:pPr lvl="2"/>
            <a:r>
              <a:rPr lang="en-US" dirty="0"/>
              <a:t>No applicable actions</a:t>
            </a:r>
          </a:p>
          <a:p>
            <a:pPr lvl="3"/>
            <a:r>
              <a:rPr lang="en-US" dirty="0"/>
              <a:t>robot’s battery goes dead</a:t>
            </a:r>
          </a:p>
          <a:p>
            <a:pPr lvl="2"/>
            <a:r>
              <a:rPr lang="en-US" dirty="0"/>
              <a:t>Applicable actions, but caught in a loop</a:t>
            </a:r>
          </a:p>
          <a:p>
            <a:pPr lvl="3"/>
            <a:r>
              <a:rPr lang="en-US" dirty="0"/>
              <a:t>robot goes into a collection of rooms from which there’s no exit</a:t>
            </a:r>
          </a:p>
          <a:p>
            <a:pPr lvl="1"/>
            <a:r>
              <a:rPr lang="en-US" dirty="0"/>
              <a:t>But partial planning can still make success more likely</a:t>
            </a:r>
          </a:p>
        </p:txBody>
      </p:sp>
    </p:spTree>
    <p:extLst>
      <p:ext uri="{BB962C8B-B14F-4D97-AF65-F5344CB8AC3E}">
        <p14:creationId xmlns:p14="http://schemas.microsoft.com/office/powerpoint/2010/main" val="3942247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8839200" cy="729673"/>
          </a:xfrm>
        </p:spPr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-Partial-Plan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4225" y="1311034"/>
            <a:ext cx="6173103" cy="2260803"/>
          </a:xfrm>
          <a:ln>
            <a:noFill/>
          </a:ln>
        </p:spPr>
        <p:txBody>
          <a:bodyPr/>
          <a:lstStyle/>
          <a:p>
            <a:r>
              <a:rPr lang="en-US" dirty="0"/>
              <a:t>Adaptation of </a:t>
            </a:r>
            <a:r>
              <a:rPr lang="en-US" dirty="0">
                <a:latin typeface="Calibri"/>
                <a:cs typeface="Calibri"/>
              </a:rPr>
              <a:t>Run-Lazy-Lookahead</a:t>
            </a:r>
            <a:r>
              <a:rPr lang="en-US" dirty="0">
                <a:cs typeface="Times New Roman"/>
              </a:rPr>
              <a:t> (Chapter 2)</a:t>
            </a:r>
          </a:p>
          <a:p>
            <a:r>
              <a:rPr lang="en-US" dirty="0">
                <a:latin typeface="Calibri"/>
                <a:cs typeface="Calibri"/>
              </a:rPr>
              <a:t>Lookahead</a:t>
            </a:r>
            <a:r>
              <a:rPr lang="en-US" dirty="0">
                <a:cs typeface="Times New Roman"/>
              </a:rPr>
              <a:t> is any planning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algorithm that returns a policy </a:t>
            </a:r>
            <a:r>
              <a:rPr lang="en-US" i="1" dirty="0">
                <a:cs typeface="Times New Roman"/>
              </a:rPr>
              <a:t>π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π may be partial or unsafe solution</a:t>
            </a:r>
          </a:p>
          <a:p>
            <a:r>
              <a:rPr lang="en-US" dirty="0">
                <a:cs typeface="Times New Roman"/>
              </a:rPr>
              <a:t>Execute </a:t>
            </a:r>
            <a:r>
              <a:rPr lang="en-US" i="1" dirty="0">
                <a:cs typeface="Times New Roman"/>
              </a:rPr>
              <a:t>π </a:t>
            </a:r>
            <a:r>
              <a:rPr lang="en-US" dirty="0">
                <a:cs typeface="Times New Roman"/>
              </a:rPr>
              <a:t>as far as it will go, then call </a:t>
            </a:r>
            <a:r>
              <a:rPr lang="en-US" dirty="0">
                <a:latin typeface="Calibri" charset="0"/>
                <a:cs typeface="Times New Roman"/>
              </a:rPr>
              <a:t>Lookahead </a:t>
            </a:r>
            <a:r>
              <a:rPr lang="en-US" dirty="0">
                <a:cs typeface="Times New Roman"/>
              </a:rPr>
              <a:t>again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5263" y="3759835"/>
            <a:ext cx="4583835" cy="25368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Moon 9">
            <a:extLst>
              <a:ext uri="{FF2B5EF4-FFF2-40B4-BE49-F238E27FC236}">
                <a16:creationId xmlns:a16="http://schemas.microsoft.com/office/drawing/2014/main" id="{05E2CE4E-973B-5F49-A905-25E9EB12CFAB}"/>
              </a:ext>
            </a:extLst>
          </p:cNvPr>
          <p:cNvSpPr/>
          <p:nvPr/>
        </p:nvSpPr>
        <p:spPr>
          <a:xfrm rot="8700000">
            <a:off x="9319009" y="3961256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1434930D-84C5-234A-8296-E300E61FB381}"/>
              </a:ext>
            </a:extLst>
          </p:cNvPr>
          <p:cNvSpPr/>
          <p:nvPr/>
        </p:nvSpPr>
        <p:spPr>
          <a:xfrm rot="14520000">
            <a:off x="9583242" y="2765574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878CF4C2-39BB-9E41-89F6-B3BDB75F2D2F}"/>
              </a:ext>
            </a:extLst>
          </p:cNvPr>
          <p:cNvSpPr/>
          <p:nvPr/>
        </p:nvSpPr>
        <p:spPr>
          <a:xfrm rot="8700000">
            <a:off x="7250061" y="3624128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9693C58B-1880-E24C-A0B3-AEC8A8507C5B}"/>
              </a:ext>
            </a:extLst>
          </p:cNvPr>
          <p:cNvSpPr/>
          <p:nvPr/>
        </p:nvSpPr>
        <p:spPr>
          <a:xfrm rot="14400000">
            <a:off x="7491204" y="2474626"/>
            <a:ext cx="825348" cy="2274280"/>
          </a:xfrm>
          <a:prstGeom prst="moon">
            <a:avLst>
              <a:gd name="adj" fmla="val 43921"/>
            </a:avLst>
          </a:prstGeom>
          <a:solidFill>
            <a:srgbClr val="D0F7F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2F722-7A37-824E-8F3E-DCB88647DFFE}"/>
              </a:ext>
            </a:extLst>
          </p:cNvPr>
          <p:cNvSpPr/>
          <p:nvPr/>
        </p:nvSpPr>
        <p:spPr>
          <a:xfrm rot="360000">
            <a:off x="5297981" y="4067877"/>
            <a:ext cx="5918061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6A9156-0752-FD47-975A-02FA94DA0268}"/>
              </a:ext>
            </a:extLst>
          </p:cNvPr>
          <p:cNvSpPr/>
          <p:nvPr/>
        </p:nvSpPr>
        <p:spPr>
          <a:xfrm>
            <a:off x="7992694" y="5422046"/>
            <a:ext cx="301752" cy="301752"/>
          </a:xfrm>
          <a:prstGeom prst="ellipse">
            <a:avLst/>
          </a:prstGeom>
          <a:solidFill>
            <a:srgbClr val="FFFC9C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51F25A-EBD4-8946-80E6-2B7737DC84F6}"/>
              </a:ext>
            </a:extLst>
          </p:cNvPr>
          <p:cNvSpPr/>
          <p:nvPr/>
        </p:nvSpPr>
        <p:spPr>
          <a:xfrm>
            <a:off x="9990567" y="5722550"/>
            <a:ext cx="301752" cy="301752"/>
          </a:xfrm>
          <a:prstGeom prst="ellipse">
            <a:avLst/>
          </a:prstGeom>
          <a:solidFill>
            <a:srgbClr val="FFFC9C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4C2A7-BEE0-644C-B316-053970D74CA1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69A985-C81E-9047-B2D1-30162AAAD167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F021CA-EB80-7244-8CE6-4EF1145C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48" y="1311034"/>
            <a:ext cx="6477000" cy="50546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5386FEA7-75F5-754B-89CC-0A5247663F26}"/>
              </a:ext>
            </a:extLst>
          </p:cNvPr>
          <p:cNvSpPr/>
          <p:nvPr/>
        </p:nvSpPr>
        <p:spPr>
          <a:xfrm>
            <a:off x="10664160" y="2820141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335191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12411B-78B4-72FE-B4DA-7C335DF4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9163" y="1097771"/>
            <a:ext cx="5905487" cy="2504704"/>
          </a:xfrm>
          <a:prstGeom prst="rect">
            <a:avLst/>
          </a:prstGeom>
          <a:ln>
            <a:solidFill>
              <a:schemeClr val="accent2">
                <a:lumMod val="1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8839200" cy="729673"/>
          </a:xfrm>
        </p:spPr>
        <p:txBody>
          <a:bodyPr/>
          <a:lstStyle/>
          <a:p>
            <a:r>
              <a:rPr lang="en-US" dirty="0"/>
              <a:t>FS-</a:t>
            </a:r>
            <a:r>
              <a:rPr lang="en-US" dirty="0" err="1"/>
              <a:t>Replan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5878" y="4182950"/>
            <a:ext cx="6173103" cy="2260803"/>
          </a:xfrm>
          <a:ln>
            <a:noFill/>
          </a:ln>
        </p:spPr>
        <p:txBody>
          <a:bodyPr/>
          <a:lstStyle/>
          <a:p>
            <a:r>
              <a:rPr lang="en-US" dirty="0">
                <a:latin typeface="Times New Roman" charset="0"/>
                <a:cs typeface="Calibri"/>
              </a:rPr>
              <a:t>Adaptation of </a:t>
            </a:r>
            <a:r>
              <a:rPr lang="en-US" dirty="0">
                <a:latin typeface="Calibri"/>
                <a:cs typeface="Calibri"/>
              </a:rPr>
              <a:t>Lookahead-Partial-Plan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Calls classical planner on determinized domain</a:t>
            </a:r>
          </a:p>
          <a:p>
            <a:pPr lvl="1"/>
            <a:r>
              <a:rPr lang="en-US" dirty="0">
                <a:cs typeface="Times New Roman"/>
              </a:rPr>
              <a:t>Gets plan, converts converts to policy</a:t>
            </a:r>
          </a:p>
          <a:p>
            <a:pPr lvl="2"/>
            <a:r>
              <a:rPr lang="en-US" dirty="0">
                <a:cs typeface="Times New Roman"/>
              </a:rPr>
              <a:t>Unsafe solution</a:t>
            </a:r>
          </a:p>
          <a:p>
            <a:pPr lvl="1"/>
            <a:r>
              <a:rPr lang="en-US" dirty="0">
                <a:cs typeface="Times New Roman"/>
              </a:rPr>
              <a:t>Executes policy as far as it will go, then calls classical planner again </a:t>
            </a:r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05E2CE4E-973B-5F49-A905-25E9EB12CFAB}"/>
              </a:ext>
            </a:extLst>
          </p:cNvPr>
          <p:cNvSpPr/>
          <p:nvPr/>
        </p:nvSpPr>
        <p:spPr>
          <a:xfrm rot="8700000">
            <a:off x="9319009" y="3961256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1434930D-84C5-234A-8296-E300E61FB381}"/>
              </a:ext>
            </a:extLst>
          </p:cNvPr>
          <p:cNvSpPr/>
          <p:nvPr/>
        </p:nvSpPr>
        <p:spPr>
          <a:xfrm rot="14520000">
            <a:off x="9583242" y="2765574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878CF4C2-39BB-9E41-89F6-B3BDB75F2D2F}"/>
              </a:ext>
            </a:extLst>
          </p:cNvPr>
          <p:cNvSpPr/>
          <p:nvPr/>
        </p:nvSpPr>
        <p:spPr>
          <a:xfrm rot="8700000">
            <a:off x="7250061" y="3624128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9693C58B-1880-E24C-A0B3-AEC8A8507C5B}"/>
              </a:ext>
            </a:extLst>
          </p:cNvPr>
          <p:cNvSpPr/>
          <p:nvPr/>
        </p:nvSpPr>
        <p:spPr>
          <a:xfrm rot="14400000">
            <a:off x="7491204" y="2474626"/>
            <a:ext cx="825348" cy="2274280"/>
          </a:xfrm>
          <a:prstGeom prst="moon">
            <a:avLst>
              <a:gd name="adj" fmla="val 43921"/>
            </a:avLst>
          </a:prstGeom>
          <a:solidFill>
            <a:srgbClr val="D0F7F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2F722-7A37-824E-8F3E-DCB88647DFFE}"/>
              </a:ext>
            </a:extLst>
          </p:cNvPr>
          <p:cNvSpPr/>
          <p:nvPr/>
        </p:nvSpPr>
        <p:spPr>
          <a:xfrm rot="360000">
            <a:off x="5297981" y="4067877"/>
            <a:ext cx="5918061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6A9156-0752-FD47-975A-02FA94DA0268}"/>
              </a:ext>
            </a:extLst>
          </p:cNvPr>
          <p:cNvSpPr/>
          <p:nvPr/>
        </p:nvSpPr>
        <p:spPr>
          <a:xfrm>
            <a:off x="7992694" y="5422046"/>
            <a:ext cx="301752" cy="301752"/>
          </a:xfrm>
          <a:prstGeom prst="ellipse">
            <a:avLst/>
          </a:prstGeom>
          <a:solidFill>
            <a:srgbClr val="FFFC9C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51F25A-EBD4-8946-80E6-2B7737DC84F6}"/>
              </a:ext>
            </a:extLst>
          </p:cNvPr>
          <p:cNvSpPr/>
          <p:nvPr/>
        </p:nvSpPr>
        <p:spPr>
          <a:xfrm>
            <a:off x="9990567" y="5722550"/>
            <a:ext cx="301752" cy="301752"/>
          </a:xfrm>
          <a:prstGeom prst="ellipse">
            <a:avLst/>
          </a:prstGeom>
          <a:solidFill>
            <a:srgbClr val="FFFC9C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4C2A7-BEE0-644C-B316-053970D74CA1}"/>
              </a:ext>
            </a:extLst>
          </p:cNvPr>
          <p:cNvSpPr txBox="1"/>
          <p:nvPr/>
        </p:nvSpPr>
        <p:spPr>
          <a:xfrm>
            <a:off x="10476498" y="229650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69A985-C81E-9047-B2D1-30162AAAD167}"/>
              </a:ext>
            </a:extLst>
          </p:cNvPr>
          <p:cNvSpPr txBox="1"/>
          <p:nvPr/>
        </p:nvSpPr>
        <p:spPr>
          <a:xfrm>
            <a:off x="11575957" y="189373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sz="1600" dirty="0">
                <a:latin typeface="Calibri" panose="020F0502020204030204" pitchFamily="34" charset="0"/>
                <a:cs typeface="Times New Roman"/>
              </a:rPr>
              <a:t>tr5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30B9A2-D18D-CEB7-2644-29C88382A7A6}"/>
              </a:ext>
            </a:extLst>
          </p:cNvPr>
          <p:cNvSpPr/>
          <p:nvPr/>
        </p:nvSpPr>
        <p:spPr>
          <a:xfrm rot="360000">
            <a:off x="5298490" y="4068200"/>
            <a:ext cx="5918061" cy="460494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F021CA-EB80-7244-8CE6-4EF1145C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48" y="1311034"/>
            <a:ext cx="6477000" cy="50546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5386FEA7-75F5-754B-89CC-0A5247663F26}"/>
              </a:ext>
            </a:extLst>
          </p:cNvPr>
          <p:cNvSpPr/>
          <p:nvPr/>
        </p:nvSpPr>
        <p:spPr>
          <a:xfrm>
            <a:off x="10664160" y="2820141"/>
            <a:ext cx="553297" cy="2143966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10870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151"/>
            <a:ext cx="8839200" cy="729673"/>
          </a:xfrm>
        </p:spPr>
        <p:txBody>
          <a:bodyPr/>
          <a:lstStyle/>
          <a:p>
            <a:r>
              <a:rPr lang="en-US" dirty="0"/>
              <a:t>More Possibilities for Lookahead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4520" y="1053184"/>
            <a:ext cx="8708065" cy="4716285"/>
          </a:xfrm>
          <a:noFill/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en-US" dirty="0">
                <a:cs typeface="Times New Roman"/>
              </a:rPr>
              <a:t>What if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Lookahead </a:t>
            </a:r>
            <a:r>
              <a:rPr lang="en-US" dirty="0">
                <a:cs typeface="Times New Roman"/>
              </a:rPr>
              <a:t>doesn’t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have time to run to completion?</a:t>
            </a:r>
          </a:p>
          <a:p>
            <a:pPr lvl="1">
              <a:tabLst>
                <a:tab pos="681038" algn="l"/>
              </a:tabLst>
            </a:pPr>
            <a:r>
              <a:rPr lang="en-US" dirty="0"/>
              <a:t>Can use the same techniques </a:t>
            </a:r>
            <a:br>
              <a:rPr lang="en-US" dirty="0"/>
            </a:br>
            <a:r>
              <a:rPr lang="en-US" dirty="0"/>
              <a:t>we discussed in Chapter 3</a:t>
            </a:r>
          </a:p>
          <a:p>
            <a:pPr lvl="2">
              <a:tabLst>
                <a:tab pos="681038" algn="l"/>
              </a:tabLst>
            </a:pPr>
            <a:r>
              <a:rPr lang="en-US" dirty="0"/>
              <a:t>Receding horizon</a:t>
            </a:r>
          </a:p>
          <a:p>
            <a:pPr lvl="2">
              <a:tabLst>
                <a:tab pos="681038" algn="l"/>
              </a:tabLst>
            </a:pPr>
            <a:r>
              <a:rPr lang="en-US" dirty="0"/>
              <a:t>Sampling</a:t>
            </a:r>
          </a:p>
          <a:p>
            <a:pPr lvl="2">
              <a:tabLst>
                <a:tab pos="681038" algn="l"/>
              </a:tabLst>
            </a:pPr>
            <a:r>
              <a:rPr lang="en-US" dirty="0" err="1"/>
              <a:t>Subgoaling</a:t>
            </a:r>
            <a:endParaRPr lang="en-US" dirty="0"/>
          </a:p>
          <a:p>
            <a:pPr lvl="2">
              <a:tabLst>
                <a:tab pos="681038" algn="l"/>
              </a:tabLst>
            </a:pPr>
            <a:r>
              <a:rPr lang="en-US" dirty="0"/>
              <a:t>Iterative deepening</a:t>
            </a:r>
          </a:p>
          <a:p>
            <a:pPr lvl="1">
              <a:tabLst>
                <a:tab pos="681038" algn="l"/>
              </a:tabLst>
            </a:pPr>
            <a:r>
              <a:rPr lang="en-US" dirty="0"/>
              <a:t>A few others …</a:t>
            </a:r>
          </a:p>
          <a:p>
            <a:pPr lvl="1">
              <a:tabLst>
                <a:tab pos="681038" algn="l"/>
              </a:tabLst>
            </a:pPr>
            <a:endParaRPr lang="en-US" dirty="0"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51046" y="1706447"/>
            <a:ext cx="1005428" cy="68480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rgbClr val="118040"/>
                </a:solidFill>
                <a:latin typeface="Times New Roman" charset="0"/>
              </a:rPr>
              <a:t>Planning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FB0107"/>
                </a:solidFill>
                <a:latin typeface="Times New Roman" charset="0"/>
              </a:rPr>
              <a:t>Acting</a:t>
            </a:r>
          </a:p>
        </p:txBody>
      </p:sp>
      <p:sp>
        <p:nvSpPr>
          <p:cNvPr id="16" name="Isosceles Triangle 48"/>
          <p:cNvSpPr/>
          <p:nvPr/>
        </p:nvSpPr>
        <p:spPr bwMode="auto">
          <a:xfrm rot="1020000">
            <a:off x="7415534" y="2609286"/>
            <a:ext cx="966280" cy="782193"/>
          </a:xfrm>
          <a:prstGeom prst="triangle">
            <a:avLst>
              <a:gd name="adj" fmla="val 74762"/>
            </a:avLst>
          </a:prstGeom>
          <a:solidFill>
            <a:srgbClr val="D0F5E3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8241836" y="2696331"/>
            <a:ext cx="4523" cy="819315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52"/>
          <p:cNvSpPr/>
          <p:nvPr/>
        </p:nvSpPr>
        <p:spPr bwMode="auto">
          <a:xfrm rot="1020000">
            <a:off x="7807169" y="2582215"/>
            <a:ext cx="966280" cy="782193"/>
          </a:xfrm>
          <a:prstGeom prst="triangle">
            <a:avLst>
              <a:gd name="adj" fmla="val 74762"/>
            </a:avLst>
          </a:prstGeom>
          <a:solidFill>
            <a:srgbClr val="D0F5E3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8633471" y="2669260"/>
            <a:ext cx="4523" cy="819315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976941" y="2669436"/>
            <a:ext cx="4523" cy="819315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56"/>
          <p:cNvSpPr/>
          <p:nvPr/>
        </p:nvSpPr>
        <p:spPr bwMode="auto">
          <a:xfrm rot="1020000">
            <a:off x="8528387" y="2564285"/>
            <a:ext cx="966280" cy="782193"/>
          </a:xfrm>
          <a:prstGeom prst="triangle">
            <a:avLst>
              <a:gd name="adj" fmla="val 74762"/>
            </a:avLst>
          </a:prstGeom>
          <a:solidFill>
            <a:srgbClr val="D0F5E3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9354689" y="2651330"/>
            <a:ext cx="4523" cy="819315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9753883" y="2647024"/>
            <a:ext cx="4523" cy="819315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60"/>
          <p:cNvSpPr/>
          <p:nvPr/>
        </p:nvSpPr>
        <p:spPr bwMode="auto">
          <a:xfrm rot="1020000">
            <a:off x="9074517" y="2439827"/>
            <a:ext cx="966280" cy="782193"/>
          </a:xfrm>
          <a:prstGeom prst="triangle">
            <a:avLst>
              <a:gd name="adj" fmla="val 74762"/>
            </a:avLst>
          </a:prstGeom>
          <a:solidFill>
            <a:srgbClr val="D0F5E3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9900819" y="2526872"/>
            <a:ext cx="4523" cy="819315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 bwMode="auto">
          <a:xfrm rot="5400000" flipH="1" flipV="1">
            <a:off x="8518091" y="1853222"/>
            <a:ext cx="215571" cy="2560320"/>
          </a:xfrm>
          <a:prstGeom prst="curvedConnector4">
            <a:avLst>
              <a:gd name="adj1" fmla="val 20871"/>
              <a:gd name="adj2" fmla="val 5874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Isosceles Triangle 66"/>
          <p:cNvSpPr/>
          <p:nvPr/>
        </p:nvSpPr>
        <p:spPr bwMode="auto">
          <a:xfrm rot="1020000">
            <a:off x="7389606" y="5240706"/>
            <a:ext cx="944188" cy="782193"/>
          </a:xfrm>
          <a:prstGeom prst="triangle">
            <a:avLst>
              <a:gd name="adj" fmla="val 74762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28" name="Curved Connector 27"/>
          <p:cNvCxnSpPr/>
          <p:nvPr/>
        </p:nvCxnSpPr>
        <p:spPr bwMode="auto">
          <a:xfrm flipV="1">
            <a:off x="7323346" y="5722580"/>
            <a:ext cx="864223" cy="14362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Isosceles Triangle 68"/>
          <p:cNvSpPr/>
          <p:nvPr/>
        </p:nvSpPr>
        <p:spPr bwMode="auto">
          <a:xfrm rot="1020000">
            <a:off x="8291948" y="5090743"/>
            <a:ext cx="944188" cy="782193"/>
          </a:xfrm>
          <a:prstGeom prst="triangle">
            <a:avLst>
              <a:gd name="adj" fmla="val 74762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38" name="Curved Connector 37"/>
          <p:cNvCxnSpPr/>
          <p:nvPr/>
        </p:nvCxnSpPr>
        <p:spPr bwMode="auto">
          <a:xfrm flipH="1" flipV="1">
            <a:off x="8225689" y="5723797"/>
            <a:ext cx="864223" cy="14362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Isosceles Triangle 70"/>
          <p:cNvSpPr/>
          <p:nvPr/>
        </p:nvSpPr>
        <p:spPr bwMode="auto">
          <a:xfrm rot="1020000">
            <a:off x="9200494" y="5234365"/>
            <a:ext cx="944188" cy="782193"/>
          </a:xfrm>
          <a:prstGeom prst="triangle">
            <a:avLst>
              <a:gd name="adj" fmla="val 74762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pitchFamily="-112" charset="0"/>
            </a:endParaRPr>
          </a:p>
        </p:txBody>
      </p:sp>
      <p:cxnSp>
        <p:nvCxnSpPr>
          <p:cNvPr id="40" name="Curved Connector 39"/>
          <p:cNvCxnSpPr/>
          <p:nvPr/>
        </p:nvCxnSpPr>
        <p:spPr bwMode="auto">
          <a:xfrm flipV="1">
            <a:off x="9134234" y="5723798"/>
            <a:ext cx="864223" cy="14362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urved Connector 40"/>
          <p:cNvCxnSpPr/>
          <p:nvPr/>
        </p:nvCxnSpPr>
        <p:spPr bwMode="auto">
          <a:xfrm flipV="1">
            <a:off x="7362836" y="3896657"/>
            <a:ext cx="2601483" cy="452891"/>
          </a:xfrm>
          <a:prstGeom prst="curvedConnector3">
            <a:avLst>
              <a:gd name="adj1" fmla="val 32051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urved Connector 41"/>
          <p:cNvCxnSpPr/>
          <p:nvPr/>
        </p:nvCxnSpPr>
        <p:spPr bwMode="auto">
          <a:xfrm flipH="1" flipV="1">
            <a:off x="7362836" y="4375517"/>
            <a:ext cx="2601483" cy="452891"/>
          </a:xfrm>
          <a:prstGeom prst="curvedConnector3">
            <a:avLst>
              <a:gd name="adj1" fmla="val 45906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urved Connector 42"/>
          <p:cNvCxnSpPr/>
          <p:nvPr/>
        </p:nvCxnSpPr>
        <p:spPr bwMode="auto">
          <a:xfrm flipV="1">
            <a:off x="7362836" y="4185305"/>
            <a:ext cx="2601483" cy="17783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urved Connector 43"/>
          <p:cNvCxnSpPr/>
          <p:nvPr/>
        </p:nvCxnSpPr>
        <p:spPr bwMode="auto">
          <a:xfrm rot="10800000">
            <a:off x="7362837" y="4354058"/>
            <a:ext cx="2605005" cy="17333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urved Connector 44"/>
          <p:cNvCxnSpPr/>
          <p:nvPr/>
        </p:nvCxnSpPr>
        <p:spPr bwMode="auto">
          <a:xfrm rot="10800000" flipV="1">
            <a:off x="7362836" y="4020932"/>
            <a:ext cx="2615538" cy="333125"/>
          </a:xfrm>
          <a:prstGeom prst="curvedConnector3">
            <a:avLst>
              <a:gd name="adj1" fmla="val 54832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urved Connector 45"/>
          <p:cNvCxnSpPr/>
          <p:nvPr/>
        </p:nvCxnSpPr>
        <p:spPr bwMode="auto">
          <a:xfrm rot="10800000">
            <a:off x="7379168" y="4361619"/>
            <a:ext cx="2599208" cy="5966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281990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F580B-09C3-CEE5-657A-947841FE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8441" y="3246229"/>
            <a:ext cx="5206720" cy="330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151"/>
            <a:ext cx="8839200" cy="729673"/>
          </a:xfrm>
        </p:spPr>
        <p:txBody>
          <a:bodyPr/>
          <a:lstStyle/>
          <a:p>
            <a:r>
              <a:rPr lang="en-US" dirty="0"/>
              <a:t>More Possibilities for Lookahead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288" y="770952"/>
            <a:ext cx="8389088" cy="2608620"/>
          </a:xfrm>
          <a:noFill/>
        </p:spPr>
        <p:txBody>
          <a:bodyPr/>
          <a:lstStyle/>
          <a:p>
            <a:r>
              <a:rPr lang="en-US" sz="1900" i="1" dirty="0">
                <a:cs typeface="Times New Roman"/>
              </a:rPr>
              <a:t>Full horizon, limited breadth: </a:t>
            </a:r>
          </a:p>
          <a:p>
            <a:pPr lvl="1"/>
            <a:r>
              <a:rPr lang="en-US" sz="1900" dirty="0">
                <a:cs typeface="Times New Roman"/>
              </a:rPr>
              <a:t>look for </a:t>
            </a:r>
            <a:r>
              <a:rPr lang="en-US" sz="1900" dirty="0"/>
              <a:t>solution that works for </a:t>
            </a:r>
            <a:r>
              <a:rPr lang="en-US" sz="1900" i="1" dirty="0"/>
              <a:t>some</a:t>
            </a:r>
            <a:r>
              <a:rPr lang="en-US" sz="1900" dirty="0"/>
              <a:t> of the outcomes </a:t>
            </a:r>
            <a:endParaRPr lang="en-US" sz="1900" dirty="0">
              <a:cs typeface="Times New Roman"/>
            </a:endParaRPr>
          </a:p>
          <a:p>
            <a:pPr lvl="1"/>
            <a:r>
              <a:rPr lang="en-US" sz="1900" dirty="0">
                <a:cs typeface="Times New Roman"/>
              </a:rPr>
              <a:t>E.g., modify </a:t>
            </a:r>
            <a:r>
              <a:rPr lang="en-US" sz="1900" dirty="0">
                <a:latin typeface="Calibri"/>
                <a:cs typeface="Calibri"/>
              </a:rPr>
              <a:t>Find-Acyclic-Solution </a:t>
            </a:r>
            <a:r>
              <a:rPr lang="en-US" sz="1900" dirty="0">
                <a:cs typeface="Times New Roman"/>
              </a:rPr>
              <a:t>to examine </a:t>
            </a:r>
            <a:r>
              <a:rPr lang="en-US" sz="1900" i="1" dirty="0" err="1">
                <a:cs typeface="Times New Roman"/>
              </a:rPr>
              <a:t>i</a:t>
            </a:r>
            <a:r>
              <a:rPr lang="en-US" sz="1900" i="1" dirty="0">
                <a:cs typeface="Times New Roman"/>
              </a:rPr>
              <a:t> </a:t>
            </a:r>
            <a:r>
              <a:rPr lang="en-US" sz="1900" dirty="0">
                <a:cs typeface="Times New Roman"/>
              </a:rPr>
              <a:t>outcomes of each action</a:t>
            </a:r>
            <a:br>
              <a:rPr lang="en-US" sz="1900" baseline="-25000" dirty="0">
                <a:cs typeface="Times New Roman"/>
              </a:rPr>
            </a:br>
            <a:endParaRPr lang="en-US" sz="1900" baseline="-25000" dirty="0">
              <a:cs typeface="Times New Roman"/>
            </a:endParaRPr>
          </a:p>
          <a:p>
            <a:r>
              <a:rPr lang="en-US" sz="1900" i="1" dirty="0">
                <a:cs typeface="Times New Roman"/>
              </a:rPr>
              <a:t>Iterative broadening</a:t>
            </a:r>
            <a:r>
              <a:rPr lang="en-US" sz="1900" dirty="0">
                <a:cs typeface="Times New Roman"/>
              </a:rPr>
              <a:t>:</a:t>
            </a:r>
          </a:p>
          <a:p>
            <a:pPr marL="452438" lvl="1" indent="0">
              <a:buNone/>
            </a:pPr>
            <a:r>
              <a:rPr lang="en-US" sz="1900" dirty="0">
                <a:cs typeface="Times New Roman"/>
              </a:rPr>
              <a:t>for </a:t>
            </a:r>
            <a:r>
              <a:rPr lang="en-US" sz="1900" i="1" dirty="0" err="1">
                <a:cs typeface="Times New Roman"/>
              </a:rPr>
              <a:t>i</a:t>
            </a:r>
            <a:r>
              <a:rPr lang="en-US" sz="1900" dirty="0">
                <a:cs typeface="Times New Roman"/>
              </a:rPr>
              <a:t> = 1 by 1 until time runs out</a:t>
            </a:r>
          </a:p>
          <a:p>
            <a:pPr marL="852487" lvl="2" indent="0">
              <a:buNone/>
            </a:pPr>
            <a:r>
              <a:rPr lang="en-US" sz="1900" dirty="0">
                <a:cs typeface="Times New Roman"/>
              </a:rPr>
              <a:t>look for a solution that handles </a:t>
            </a:r>
            <a:r>
              <a:rPr lang="en-US" sz="1900" i="1" dirty="0" err="1">
                <a:cs typeface="Times New Roman"/>
              </a:rPr>
              <a:t>i</a:t>
            </a:r>
            <a:r>
              <a:rPr lang="en-US" sz="1900" i="1" dirty="0">
                <a:cs typeface="Times New Roman"/>
              </a:rPr>
              <a:t> </a:t>
            </a:r>
            <a:r>
              <a:rPr lang="en-US" sz="1900" dirty="0">
                <a:cs typeface="Times New Roman"/>
              </a:rPr>
              <a:t>outcomes per action</a:t>
            </a:r>
          </a:p>
          <a:p>
            <a:endParaRPr lang="en-US" sz="1900" dirty="0">
              <a:cs typeface="Times New Roman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6095645" y="5921677"/>
            <a:ext cx="3608359" cy="720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10000"/>
              </a:schemeClr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i="1" kern="0" dirty="0"/>
              <a:t>T </a:t>
            </a:r>
            <a:r>
              <a:rPr lang="en-US" sz="1800" kern="0" dirty="0"/>
              <a:t>← </a:t>
            </a:r>
            <a:r>
              <a:rPr lang="en-US" sz="1800" i="1" kern="0" dirty="0" err="1"/>
              <a:t>i</a:t>
            </a:r>
            <a:r>
              <a:rPr lang="en-US" sz="1800" kern="0" dirty="0"/>
              <a:t> elements of </a:t>
            </a:r>
            <a:r>
              <a:rPr lang="el-GR" sz="1800" i="1" dirty="0">
                <a:latin typeface="Times New Roman" charset="0"/>
              </a:rPr>
              <a:t>γ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cs typeface="Times New Roman"/>
              </a:rPr>
              <a:t>) \ Domain(</a:t>
            </a:r>
            <a:r>
              <a:rPr lang="en-US" sz="1800" i="1" dirty="0">
                <a:latin typeface="Times New Roman" charset="0"/>
                <a:cs typeface="Times New Roman"/>
              </a:rPr>
              <a:t>π</a:t>
            </a:r>
            <a:r>
              <a:rPr lang="en-US" sz="1800" dirty="0">
                <a:latin typeface="Times New Roman" charset="0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Frontier</a:t>
            </a:r>
            <a:r>
              <a:rPr lang="en-US" sz="1800" dirty="0"/>
              <a:t> ← </a:t>
            </a:r>
            <a:r>
              <a:rPr lang="en-US" sz="1800" i="1" dirty="0"/>
              <a:t>Frontier</a:t>
            </a:r>
            <a:r>
              <a:rPr lang="en-US" sz="1800" dirty="0"/>
              <a:t> ∪ </a:t>
            </a:r>
            <a:r>
              <a:rPr lang="en-US" sz="1800" i="1" dirty="0"/>
              <a:t>T</a:t>
            </a:r>
            <a:endParaRPr lang="en-US" sz="1800" i="1" kern="0" dirty="0">
              <a:cs typeface="Times New Roman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59F128-C3D5-504F-B893-0AA85DDC88EB}"/>
              </a:ext>
            </a:extLst>
          </p:cNvPr>
          <p:cNvSpPr/>
          <p:nvPr/>
        </p:nvSpPr>
        <p:spPr>
          <a:xfrm rot="16200000">
            <a:off x="10491360" y="2080061"/>
            <a:ext cx="1767211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>
            <a:extLst>
              <a:ext uri="{FF2B5EF4-FFF2-40B4-BE49-F238E27FC236}">
                <a16:creationId xmlns:a16="http://schemas.microsoft.com/office/drawing/2014/main" id="{D60650E1-B189-3142-B950-C692DDB61738}"/>
              </a:ext>
            </a:extLst>
          </p:cNvPr>
          <p:cNvSpPr/>
          <p:nvPr/>
        </p:nvSpPr>
        <p:spPr>
          <a:xfrm rot="14677256">
            <a:off x="10001884" y="1095005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CBD06E-363D-334C-920E-7AB96F57EC61}"/>
              </a:ext>
            </a:extLst>
          </p:cNvPr>
          <p:cNvSpPr/>
          <p:nvPr/>
        </p:nvSpPr>
        <p:spPr>
          <a:xfrm rot="633328">
            <a:off x="9077836" y="2542841"/>
            <a:ext cx="2409852" cy="3285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>
            <a:extLst>
              <a:ext uri="{FF2B5EF4-FFF2-40B4-BE49-F238E27FC236}">
                <a16:creationId xmlns:a16="http://schemas.microsoft.com/office/drawing/2014/main" id="{E22F651C-3A28-BD4D-A863-4A911689C22B}"/>
              </a:ext>
            </a:extLst>
          </p:cNvPr>
          <p:cNvSpPr/>
          <p:nvPr/>
        </p:nvSpPr>
        <p:spPr>
          <a:xfrm rot="8700000">
            <a:off x="9703100" y="3646920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oon 42">
            <a:extLst>
              <a:ext uri="{FF2B5EF4-FFF2-40B4-BE49-F238E27FC236}">
                <a16:creationId xmlns:a16="http://schemas.microsoft.com/office/drawing/2014/main" id="{3AD1E9CE-0F40-2C42-9966-1A1C711924FC}"/>
              </a:ext>
            </a:extLst>
          </p:cNvPr>
          <p:cNvSpPr/>
          <p:nvPr/>
        </p:nvSpPr>
        <p:spPr>
          <a:xfrm rot="14520000">
            <a:off x="9967333" y="2451238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5ED50E-C4CD-8945-B217-A3ACE100602B}"/>
              </a:ext>
            </a:extLst>
          </p:cNvPr>
          <p:cNvSpPr/>
          <p:nvPr/>
        </p:nvSpPr>
        <p:spPr>
          <a:xfrm rot="522261">
            <a:off x="8984324" y="3958503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ED8374-B96C-EB4F-9821-1FB42D21C530}"/>
              </a:ext>
            </a:extLst>
          </p:cNvPr>
          <p:cNvSpPr/>
          <p:nvPr/>
        </p:nvSpPr>
        <p:spPr>
          <a:xfrm rot="360000">
            <a:off x="7179879" y="3696920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>
            <a:extLst>
              <a:ext uri="{FF2B5EF4-FFF2-40B4-BE49-F238E27FC236}">
                <a16:creationId xmlns:a16="http://schemas.microsoft.com/office/drawing/2014/main" id="{C5596C1F-BC67-4047-A92E-A9D69E4DA5D8}"/>
              </a:ext>
            </a:extLst>
          </p:cNvPr>
          <p:cNvSpPr/>
          <p:nvPr/>
        </p:nvSpPr>
        <p:spPr>
          <a:xfrm rot="8700000">
            <a:off x="7619873" y="3427268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>
            <a:extLst>
              <a:ext uri="{FF2B5EF4-FFF2-40B4-BE49-F238E27FC236}">
                <a16:creationId xmlns:a16="http://schemas.microsoft.com/office/drawing/2014/main" id="{1FA91D8D-9BEB-0B4F-821C-D29E10C3A891}"/>
              </a:ext>
            </a:extLst>
          </p:cNvPr>
          <p:cNvSpPr/>
          <p:nvPr/>
        </p:nvSpPr>
        <p:spPr>
          <a:xfrm rot="14400000">
            <a:off x="7861016" y="2277766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B93ACA-B189-B444-8A73-B954637D2BE0}"/>
              </a:ext>
            </a:extLst>
          </p:cNvPr>
          <p:cNvSpPr/>
          <p:nvPr/>
        </p:nvSpPr>
        <p:spPr>
          <a:xfrm>
            <a:off x="5674214" y="3642593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3D4FC25-8600-6546-BE5F-A95EC967C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713" y="1039193"/>
            <a:ext cx="6477000" cy="50546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FD5717-54D6-BA4C-9882-BBDEA4ECD695}"/>
              </a:ext>
            </a:extLst>
          </p:cNvPr>
          <p:cNvCxnSpPr>
            <a:cxnSpLocks/>
          </p:cNvCxnSpPr>
          <p:nvPr/>
        </p:nvCxnSpPr>
        <p:spPr>
          <a:xfrm>
            <a:off x="1058753" y="5809021"/>
            <a:ext cx="4389120" cy="23369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5478164" y="5832391"/>
            <a:ext cx="622770" cy="240911"/>
          </a:xfrm>
          <a:prstGeom prst="straightConnector1">
            <a:avLst/>
          </a:prstGeom>
          <a:ln>
            <a:solidFill>
              <a:schemeClr val="accent2">
                <a:lumMod val="10000"/>
              </a:schemeClr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1DCDCD2-B32F-F445-B7AA-4A7351115864}"/>
              </a:ext>
            </a:extLst>
          </p:cNvPr>
          <p:cNvSpPr/>
          <p:nvPr/>
        </p:nvSpPr>
        <p:spPr>
          <a:xfrm>
            <a:off x="11066399" y="2528688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121357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8839200" cy="729673"/>
          </a:xfrm>
        </p:spPr>
        <p:txBody>
          <a:bodyPr/>
          <a:lstStyle/>
          <a:p>
            <a:r>
              <a:rPr lang="en-US" dirty="0"/>
              <a:t>Safely </a:t>
            </a:r>
            <a:r>
              <a:rPr lang="en-US" dirty="0" err="1"/>
              <a:t>Explorable</a:t>
            </a:r>
            <a:r>
              <a:rPr lang="en-US" dirty="0"/>
              <a:t> Domains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53375" y="1286541"/>
            <a:ext cx="8579807" cy="5398369"/>
          </a:xfrm>
        </p:spPr>
        <p:txBody>
          <a:bodyPr/>
          <a:lstStyle/>
          <a:p>
            <a:r>
              <a:rPr lang="en-US" i="1" dirty="0">
                <a:cs typeface="Times New Roman"/>
              </a:rPr>
              <a:t>Safely </a:t>
            </a:r>
            <a:r>
              <a:rPr lang="en-US" i="1" dirty="0" err="1">
                <a:cs typeface="Times New Roman"/>
              </a:rPr>
              <a:t>explorable</a:t>
            </a:r>
            <a:r>
              <a:rPr lang="en-US" dirty="0">
                <a:cs typeface="Times New Roman"/>
              </a:rPr>
              <a:t> domain</a:t>
            </a:r>
          </a:p>
          <a:p>
            <a:pPr lvl="1"/>
            <a:r>
              <a:rPr lang="en-US" dirty="0">
                <a:cs typeface="Times New Roman"/>
              </a:rPr>
              <a:t>for every state </a:t>
            </a:r>
            <a:r>
              <a:rPr lang="en-US" i="1" dirty="0">
                <a:cs typeface="Times New Roman"/>
              </a:rPr>
              <a:t>s</a:t>
            </a:r>
            <a:r>
              <a:rPr lang="en-US" dirty="0">
                <a:cs typeface="Times New Roman"/>
              </a:rPr>
              <a:t>, at least one goal state is reachable from </a:t>
            </a:r>
            <a:r>
              <a:rPr lang="en-US" i="1" dirty="0">
                <a:cs typeface="Times New Roman"/>
              </a:rPr>
              <a:t>s</a:t>
            </a:r>
          </a:p>
          <a:p>
            <a:pPr lvl="1"/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For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Lookahead</a:t>
            </a:r>
            <a:r>
              <a:rPr lang="en-US" dirty="0">
                <a:cs typeface="Times New Roman"/>
              </a:rPr>
              <a:t>, suppose we use </a:t>
            </a:r>
            <a:r>
              <a:rPr lang="en-US" dirty="0">
                <a:latin typeface="Calibri" charset="0"/>
                <a:cs typeface="Times New Roman"/>
              </a:rPr>
              <a:t>Lookahead-Partial-Plan </a:t>
            </a:r>
            <a:r>
              <a:rPr lang="en-US" dirty="0">
                <a:cs typeface="Times New Roman"/>
              </a:rPr>
              <a:t>or </a:t>
            </a:r>
            <a:r>
              <a:rPr lang="en-US" dirty="0">
                <a:latin typeface="Calibri" charset="0"/>
                <a:cs typeface="Times New Roman"/>
              </a:rPr>
              <a:t>FS-Replan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/>
              </a:rPr>
              <a:t>Then </a:t>
            </a:r>
            <a:r>
              <a:rPr lang="en-US" dirty="0">
                <a:latin typeface="Calibri"/>
                <a:cs typeface="Calibri"/>
              </a:rPr>
              <a:t>Lookahead</a:t>
            </a:r>
            <a:r>
              <a:rPr lang="en-US" dirty="0">
                <a:latin typeface="Times New Roman"/>
                <a:cs typeface="Times New Roman"/>
              </a:rPr>
              <a:t> never returns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failure</a:t>
            </a:r>
          </a:p>
          <a:p>
            <a:r>
              <a:rPr lang="en-US" dirty="0">
                <a:cs typeface="Times New Roman"/>
              </a:rPr>
              <a:t>Every “fair” execution </a:t>
            </a:r>
            <a:r>
              <a:rPr lang="en-US" dirty="0">
                <a:latin typeface="Times New Roman"/>
                <a:cs typeface="Times New Roman"/>
              </a:rPr>
              <a:t>will eventually </a:t>
            </a:r>
            <a:r>
              <a:rPr lang="en-US" dirty="0">
                <a:cs typeface="Times New Roman"/>
              </a:rPr>
              <a:t>reach a goal</a:t>
            </a:r>
            <a:br>
              <a:rPr lang="en-US" baseline="-25000" dirty="0">
                <a:cs typeface="Times New Roman"/>
              </a:rPr>
            </a:br>
            <a:endParaRPr lang="en-US" baseline="-25000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F8CD1A2-94BA-C847-A0BC-1642A05F92B2}"/>
              </a:ext>
            </a:extLst>
          </p:cNvPr>
          <p:cNvSpPr txBox="1">
            <a:spLocks/>
          </p:cNvSpPr>
          <p:nvPr/>
        </p:nvSpPr>
        <p:spPr bwMode="auto">
          <a:xfrm>
            <a:off x="5657403" y="4003248"/>
            <a:ext cx="2868759" cy="1705574"/>
          </a:xfrm>
          <a:prstGeom prst="rect">
            <a:avLst/>
          </a:prstGeom>
          <a:solidFill>
            <a:srgbClr val="D0F7FE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b="1" kern="0" dirty="0">
                <a:cs typeface="Times New Roman"/>
              </a:rPr>
              <a:t>Poll</a:t>
            </a:r>
            <a:r>
              <a:rPr lang="en-US" kern="0" dirty="0">
                <a:cs typeface="Times New Roman"/>
              </a:rPr>
              <a:t>: Suppose we just choose a random action each time. Is every “fair” execution guaranteed to reach a goal?</a:t>
            </a:r>
            <a:endParaRPr lang="en-US" kern="0" dirty="0">
              <a:latin typeface="Times New Roman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80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03757" y="3167158"/>
            <a:ext cx="1953420" cy="1754326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baseline="-25000" dirty="0">
                <a:latin typeface="Times New Roman" charset="0"/>
              </a:rPr>
              <a:t>           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>
                <a:latin typeface="Calibri" charset="0"/>
              </a:rPr>
              <a:t>at_harbor</a:t>
            </a:r>
            <a:endParaRPr lang="en-US" dirty="0">
              <a:latin typeface="Times New Roman" panose="02020603050405020304" pitchFamily="18" charset="0"/>
            </a:endParaRPr>
          </a:p>
          <a:p>
            <a:pPr>
              <a:tabLst>
                <a:tab pos="230188" algn="l"/>
              </a:tabLst>
            </a:pPr>
            <a:r>
              <a:rPr lang="en-US" i="1" dirty="0">
                <a:latin typeface="Times New Roman" charset="0"/>
              </a:rPr>
              <a:t>        a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Calibri" charset="0"/>
              </a:rPr>
              <a:t>park</a:t>
            </a:r>
          </a:p>
          <a:p>
            <a:pPr>
              <a:tabLst>
                <a:tab pos="230188" algn="l"/>
              </a:tabLst>
            </a:pPr>
            <a:r>
              <a:rPr lang="en-US" dirty="0">
                <a:latin typeface="Times New Roman" charset="0"/>
              </a:rPr>
              <a:t> </a:t>
            </a:r>
            <a:r>
              <a:rPr lang="el-GR" dirty="0">
                <a:latin typeface="Times New Roman" charset="0"/>
              </a:rPr>
              <a:t>γ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parking1, 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	parking2,</a:t>
            </a:r>
            <a:r>
              <a:rPr lang="en-US" baseline="-25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	transit1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dirty="0">
                <a:latin typeface="Times New Roman" charset="0"/>
              </a:rPr>
              <a:t>s ← s</a:t>
            </a:r>
            <a:r>
              <a:rPr lang="en-US" dirty="0">
                <a:latin typeface="Times New Roman" charset="0"/>
              </a:rPr>
              <a:t>′ = </a:t>
            </a:r>
            <a:r>
              <a:rPr lang="en-US" dirty="0">
                <a:latin typeface="Calibri" charset="0"/>
              </a:rPr>
              <a:t>parking1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 rot="360000">
            <a:off x="6323323" y="4443093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 rot="8700000">
            <a:off x="6763317" y="4173441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 rot="14400000">
            <a:off x="7004460" y="3023939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33571" y="4400957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789635" y="6519446"/>
            <a:ext cx="11020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850" y="5012239"/>
            <a:ext cx="2458558" cy="646331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46" y="1791855"/>
            <a:ext cx="6477000" cy="505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55745" y="5045475"/>
            <a:ext cx="340158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9918" y="5986100"/>
            <a:ext cx="3983526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Visited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parking1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1AC0E7-4CC0-C04B-8F87-29A3C7F111F5}"/>
              </a:ext>
            </a:extLst>
          </p:cNvPr>
          <p:cNvSpPr txBox="1"/>
          <p:nvPr/>
        </p:nvSpPr>
        <p:spPr>
          <a:xfrm>
            <a:off x="6169711" y="4837655"/>
            <a:ext cx="284052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ACA73-135B-FE44-974B-1BA43A2E526D}"/>
              </a:ext>
            </a:extLst>
          </p:cNvPr>
          <p:cNvSpPr txBox="1"/>
          <p:nvPr/>
        </p:nvSpPr>
        <p:spPr>
          <a:xfrm>
            <a:off x="6571527" y="3831469"/>
            <a:ext cx="312906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a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165984" y="3285461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A0DE64-706D-FD68-B8DC-3748A4408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0"/>
            <a:ext cx="5028052" cy="30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27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Min-Max LRTA*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5" y="3829463"/>
            <a:ext cx="7783282" cy="2817276"/>
          </a:xfrm>
        </p:spPr>
        <p:txBody>
          <a:bodyPr/>
          <a:lstStyle/>
          <a:p>
            <a:r>
              <a:rPr lang="en-US" dirty="0"/>
              <a:t>loop</a:t>
            </a:r>
          </a:p>
          <a:p>
            <a:pPr lvl="1"/>
            <a:r>
              <a:rPr lang="en-US" dirty="0"/>
              <a:t>choose an action </a:t>
            </a:r>
            <a:r>
              <a:rPr lang="en-US" i="1" dirty="0"/>
              <a:t>a</a:t>
            </a:r>
            <a:r>
              <a:rPr lang="en-US" dirty="0"/>
              <a:t> that (according to </a:t>
            </a:r>
            <a:r>
              <a:rPr lang="en-US" i="1" dirty="0"/>
              <a:t>h</a:t>
            </a:r>
            <a:r>
              <a:rPr lang="en-US" dirty="0"/>
              <a:t>) has optimal worst-case cost</a:t>
            </a:r>
          </a:p>
          <a:p>
            <a:pPr lvl="2"/>
            <a:r>
              <a:rPr lang="en-US" dirty="0"/>
              <a:t>Update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to use </a:t>
            </a:r>
            <a:r>
              <a:rPr lang="en-US" i="1" dirty="0"/>
              <a:t>a</a:t>
            </a:r>
            <a:r>
              <a:rPr lang="en-US" dirty="0"/>
              <a:t>’s worst-case cost</a:t>
            </a:r>
          </a:p>
          <a:p>
            <a:pPr lvl="2"/>
            <a:r>
              <a:rPr lang="en-US" dirty="0"/>
              <a:t>Perform </a:t>
            </a:r>
            <a:r>
              <a:rPr lang="en-US" i="1" dirty="0"/>
              <a:t>a</a:t>
            </a:r>
            <a:br>
              <a:rPr lang="en-US" i="1" baseline="-25000" dirty="0"/>
            </a:br>
            <a:endParaRPr lang="en-US" baseline="-25000" dirty="0"/>
          </a:p>
          <a:p>
            <a:r>
              <a:rPr lang="en-US" dirty="0"/>
              <a:t>In safely </a:t>
            </a:r>
            <a:r>
              <a:rPr lang="en-US" dirty="0" err="1"/>
              <a:t>explorable</a:t>
            </a:r>
            <a:r>
              <a:rPr lang="en-US" dirty="0"/>
              <a:t> domains with no “unfair” executions, guaranteed to reach a goal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E4B00-14C5-23B1-774C-4916BA32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80" y="1372248"/>
            <a:ext cx="5921911" cy="22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2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0D9C95-F1FB-0B03-79DA-98693860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99" y="760262"/>
            <a:ext cx="5640979" cy="215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FAB9-B0DB-934A-86F2-7C9F0C20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9" y="3944997"/>
            <a:ext cx="2810798" cy="796805"/>
          </a:xfrm>
        </p:spPr>
        <p:txBody>
          <a:bodyPr/>
          <a:lstStyle/>
          <a:p>
            <a:r>
              <a:rPr lang="en-US" dirty="0"/>
              <a:t>Suppose that initially,</a:t>
            </a:r>
            <a:br>
              <a:rPr lang="en-US" dirty="0"/>
            </a:b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0 for every 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4144496" y="398575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planningdomain.pdf">
            <a:extLst>
              <a:ext uri="{FF2B5EF4-FFF2-40B4-BE49-F238E27FC236}">
                <a16:creationId xmlns:a16="http://schemas.microsoft.com/office/drawing/2014/main" id="{96BEF320-A6EC-4F4F-89E0-61195324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36" y="1828800"/>
            <a:ext cx="6464300" cy="5029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C25FC10-C6FA-A840-9A11-482516B72F87}"/>
              </a:ext>
            </a:extLst>
          </p:cNvPr>
          <p:cNvSpPr/>
          <p:nvPr/>
        </p:nvSpPr>
        <p:spPr>
          <a:xfrm>
            <a:off x="9615258" y="3380277"/>
            <a:ext cx="553297" cy="206258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598091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4091F-4115-12EF-19BD-66FF38F9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99" y="760262"/>
            <a:ext cx="5640979" cy="215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A1F4C4-27C2-3129-1829-FC606930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9" y="3944997"/>
            <a:ext cx="2810798" cy="796805"/>
          </a:xfrm>
        </p:spPr>
        <p:txBody>
          <a:bodyPr/>
          <a:lstStyle/>
          <a:p>
            <a:r>
              <a:rPr lang="en-US" dirty="0"/>
              <a:t>Suppose that initially,</a:t>
            </a:r>
            <a:br>
              <a:rPr lang="en-US" dirty="0"/>
            </a:b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0 for every 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360000">
            <a:off x="4252104" y="4341868"/>
            <a:ext cx="1733593" cy="460494"/>
          </a:xfrm>
          <a:prstGeom prst="rect">
            <a:avLst/>
          </a:prstGeom>
          <a:solidFill>
            <a:srgbClr val="0432FF">
              <a:alpha val="1451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4141800" y="3622843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= unload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1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ABA8D-A4FF-C443-A630-DE5E058394B3}"/>
              </a:ext>
            </a:extLst>
          </p:cNvPr>
          <p:cNvSpPr txBox="1"/>
          <p:nvPr/>
        </p:nvSpPr>
        <p:spPr>
          <a:xfrm>
            <a:off x="5435242" y="489170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 descr="planningdomain.pdf">
            <a:extLst>
              <a:ext uri="{FF2B5EF4-FFF2-40B4-BE49-F238E27FC236}">
                <a16:creationId xmlns:a16="http://schemas.microsoft.com/office/drawing/2014/main" id="{7283BBDD-F8FA-934A-92E8-4E4F54945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36" y="1828800"/>
            <a:ext cx="6464300" cy="50292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8021043-1829-6843-A888-B4C8D19BC66D}"/>
              </a:ext>
            </a:extLst>
          </p:cNvPr>
          <p:cNvSpPr/>
          <p:nvPr/>
        </p:nvSpPr>
        <p:spPr>
          <a:xfrm>
            <a:off x="9615258" y="3380277"/>
            <a:ext cx="553297" cy="206258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137465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72347-FD83-2045-B919-20CBA846CD0F}"/>
              </a:ext>
            </a:extLst>
          </p:cNvPr>
          <p:cNvSpPr txBox="1"/>
          <p:nvPr/>
        </p:nvSpPr>
        <p:spPr>
          <a:xfrm>
            <a:off x="4890051" y="4930732"/>
            <a:ext cx="184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= park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1+max(0,0,0)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   = 1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1E9364B8-5B83-4741-B97B-8AC0F2638DF0}"/>
              </a:ext>
            </a:extLst>
          </p:cNvPr>
          <p:cNvSpPr/>
          <p:nvPr/>
        </p:nvSpPr>
        <p:spPr>
          <a:xfrm rot="8700000">
            <a:off x="6192722" y="4116817"/>
            <a:ext cx="825348" cy="2039384"/>
          </a:xfrm>
          <a:prstGeom prst="moon">
            <a:avLst>
              <a:gd name="adj" fmla="val 43921"/>
            </a:avLst>
          </a:prstGeom>
          <a:solidFill>
            <a:srgbClr val="0432FF">
              <a:alpha val="15294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272FB259-BB1F-A04A-9F5B-25315E8EF9F3}"/>
              </a:ext>
            </a:extLst>
          </p:cNvPr>
          <p:cNvSpPr/>
          <p:nvPr/>
        </p:nvSpPr>
        <p:spPr>
          <a:xfrm rot="14400000">
            <a:off x="6433865" y="2967315"/>
            <a:ext cx="825348" cy="2274280"/>
          </a:xfrm>
          <a:prstGeom prst="moon">
            <a:avLst>
              <a:gd name="adj" fmla="val 43921"/>
            </a:avLst>
          </a:prstGeom>
          <a:solidFill>
            <a:srgbClr val="0432FF">
              <a:alpha val="15294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23ACD2-B0FF-C94D-A40A-BCB0C4EF3DFC}"/>
              </a:ext>
            </a:extLst>
          </p:cNvPr>
          <p:cNvSpPr/>
          <p:nvPr/>
        </p:nvSpPr>
        <p:spPr>
          <a:xfrm rot="360000">
            <a:off x="4246433" y="4450062"/>
            <a:ext cx="3803731" cy="460494"/>
          </a:xfrm>
          <a:prstGeom prst="rect">
            <a:avLst/>
          </a:prstGeom>
          <a:solidFill>
            <a:srgbClr val="0432FF">
              <a:alpha val="1451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68640-8009-3547-978D-F7BCBA78B628}"/>
              </a:ext>
            </a:extLst>
          </p:cNvPr>
          <p:cNvSpPr txBox="1"/>
          <p:nvPr/>
        </p:nvSpPr>
        <p:spPr>
          <a:xfrm>
            <a:off x="4141800" y="3622843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= unload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1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2DCF6B-BA95-8A48-B826-57A757B993DD}"/>
              </a:ext>
            </a:extLst>
          </p:cNvPr>
          <p:cNvSpPr txBox="1"/>
          <p:nvPr/>
        </p:nvSpPr>
        <p:spPr>
          <a:xfrm>
            <a:off x="7780355" y="339424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6CD38E-C928-2C4B-8C59-FE46E84A520D}"/>
              </a:ext>
            </a:extLst>
          </p:cNvPr>
          <p:cNvSpPr txBox="1"/>
          <p:nvPr/>
        </p:nvSpPr>
        <p:spPr>
          <a:xfrm>
            <a:off x="7665429" y="429528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715028-8663-F348-98F3-686D1AFCF0B9}"/>
              </a:ext>
            </a:extLst>
          </p:cNvPr>
          <p:cNvSpPr txBox="1"/>
          <p:nvPr/>
        </p:nvSpPr>
        <p:spPr>
          <a:xfrm>
            <a:off x="7315666" y="603038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pic>
        <p:nvPicPr>
          <p:cNvPr id="14" name="Picture 13" descr="planningdomain.pdf">
            <a:extLst>
              <a:ext uri="{FF2B5EF4-FFF2-40B4-BE49-F238E27FC236}">
                <a16:creationId xmlns:a16="http://schemas.microsoft.com/office/drawing/2014/main" id="{926B9AC4-D504-B048-BB1C-69ACF33C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36" y="1828800"/>
            <a:ext cx="6464300" cy="50292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0ACFF0E-E535-4840-AFF7-F8CE70D86783}"/>
              </a:ext>
            </a:extLst>
          </p:cNvPr>
          <p:cNvSpPr/>
          <p:nvPr/>
        </p:nvSpPr>
        <p:spPr>
          <a:xfrm>
            <a:off x="9615258" y="3380277"/>
            <a:ext cx="553297" cy="206258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F275F-F5B9-72FE-4998-41B2FDCB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9" y="760262"/>
            <a:ext cx="5640979" cy="21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0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65ADEF-C4E3-6F48-838B-B93A781048BC}"/>
              </a:ext>
            </a:extLst>
          </p:cNvPr>
          <p:cNvSpPr txBox="1"/>
          <p:nvPr/>
        </p:nvSpPr>
        <p:spPr>
          <a:xfrm>
            <a:off x="7494049" y="2380103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= deliver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1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13FF5-A682-754A-B5EE-33768CA01A19}"/>
              </a:ext>
            </a:extLst>
          </p:cNvPr>
          <p:cNvSpPr txBox="1"/>
          <p:nvPr/>
        </p:nvSpPr>
        <p:spPr>
          <a:xfrm>
            <a:off x="6293771" y="321273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1+ 1 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006E0B-E9C2-9D43-9D88-148113FBF5C9}"/>
              </a:ext>
            </a:extLst>
          </p:cNvPr>
          <p:cNvSpPr txBox="1"/>
          <p:nvPr/>
        </p:nvSpPr>
        <p:spPr>
          <a:xfrm>
            <a:off x="7874866" y="3442447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1+ max(0,0) = 1</a:t>
            </a:r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1E9364B8-5B83-4741-B97B-8AC0F2638DF0}"/>
              </a:ext>
            </a:extLst>
          </p:cNvPr>
          <p:cNvSpPr/>
          <p:nvPr/>
        </p:nvSpPr>
        <p:spPr>
          <a:xfrm rot="8700000">
            <a:off x="6192722" y="4116817"/>
            <a:ext cx="825348" cy="2039384"/>
          </a:xfrm>
          <a:prstGeom prst="moon">
            <a:avLst>
              <a:gd name="adj" fmla="val 43921"/>
            </a:avLst>
          </a:prstGeom>
          <a:solidFill>
            <a:srgbClr val="0432FF">
              <a:alpha val="15294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272FB259-BB1F-A04A-9F5B-25315E8EF9F3}"/>
              </a:ext>
            </a:extLst>
          </p:cNvPr>
          <p:cNvSpPr/>
          <p:nvPr/>
        </p:nvSpPr>
        <p:spPr>
          <a:xfrm rot="14400000">
            <a:off x="6433865" y="2967315"/>
            <a:ext cx="825348" cy="2274280"/>
          </a:xfrm>
          <a:prstGeom prst="moon">
            <a:avLst>
              <a:gd name="adj" fmla="val 43921"/>
            </a:avLst>
          </a:prstGeom>
          <a:solidFill>
            <a:srgbClr val="0432FF">
              <a:alpha val="15294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23ACD2-B0FF-C94D-A40A-BCB0C4EF3DFC}"/>
              </a:ext>
            </a:extLst>
          </p:cNvPr>
          <p:cNvSpPr/>
          <p:nvPr/>
        </p:nvSpPr>
        <p:spPr>
          <a:xfrm rot="360000">
            <a:off x="4246433" y="4450062"/>
            <a:ext cx="3803731" cy="460494"/>
          </a:xfrm>
          <a:prstGeom prst="rect">
            <a:avLst/>
          </a:prstGeom>
          <a:solidFill>
            <a:srgbClr val="0432FF">
              <a:alpha val="1451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68640-8009-3547-978D-F7BCBA78B628}"/>
              </a:ext>
            </a:extLst>
          </p:cNvPr>
          <p:cNvSpPr txBox="1"/>
          <p:nvPr/>
        </p:nvSpPr>
        <p:spPr>
          <a:xfrm>
            <a:off x="4141800" y="3622843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= unload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1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85A65EE7-AFE2-7246-8611-0DC81B316A78}"/>
              </a:ext>
            </a:extLst>
          </p:cNvPr>
          <p:cNvSpPr/>
          <p:nvPr/>
        </p:nvSpPr>
        <p:spPr>
          <a:xfrm rot="14604555">
            <a:off x="8536633" y="1831875"/>
            <a:ext cx="825348" cy="2274280"/>
          </a:xfrm>
          <a:prstGeom prst="moon">
            <a:avLst>
              <a:gd name="adj" fmla="val 43921"/>
            </a:avLst>
          </a:prstGeom>
          <a:solidFill>
            <a:srgbClr val="0432FF">
              <a:alpha val="15294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3A1F60-BD88-1F46-92C6-8CDD2639AADF}"/>
              </a:ext>
            </a:extLst>
          </p:cNvPr>
          <p:cNvSpPr/>
          <p:nvPr/>
        </p:nvSpPr>
        <p:spPr>
          <a:xfrm rot="562686">
            <a:off x="7545444" y="3289139"/>
            <a:ext cx="2621636" cy="460494"/>
          </a:xfrm>
          <a:prstGeom prst="rect">
            <a:avLst/>
          </a:prstGeom>
          <a:solidFill>
            <a:srgbClr val="0432FF">
              <a:alpha val="1451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EE4E4-440B-C84E-893D-7BE09A7B500A}"/>
              </a:ext>
            </a:extLst>
          </p:cNvPr>
          <p:cNvSpPr txBox="1"/>
          <p:nvPr/>
        </p:nvSpPr>
        <p:spPr>
          <a:xfrm>
            <a:off x="10007242" y="203613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D9923-0EFC-054C-B0E9-F22EA31CE2E4}"/>
              </a:ext>
            </a:extLst>
          </p:cNvPr>
          <p:cNvSpPr txBox="1"/>
          <p:nvPr/>
        </p:nvSpPr>
        <p:spPr>
          <a:xfrm>
            <a:off x="9937632" y="320965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1D78C5-442B-A24F-B0F3-21AE3658EF09}"/>
              </a:ext>
            </a:extLst>
          </p:cNvPr>
          <p:cNvSpPr txBox="1"/>
          <p:nvPr/>
        </p:nvSpPr>
        <p:spPr>
          <a:xfrm>
            <a:off x="4890051" y="4930732"/>
            <a:ext cx="184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= park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 = 1+max(0,0,0)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   = 1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pic>
        <p:nvPicPr>
          <p:cNvPr id="17" name="Picture 16" descr="planningdomain.pdf">
            <a:extLst>
              <a:ext uri="{FF2B5EF4-FFF2-40B4-BE49-F238E27FC236}">
                <a16:creationId xmlns:a16="http://schemas.microsoft.com/office/drawing/2014/main" id="{9B9A778C-299B-F446-BD6D-6C781134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36" y="1828800"/>
            <a:ext cx="6464300" cy="50292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11F958F-56B9-0B4E-AA02-040532BBA88A}"/>
              </a:ext>
            </a:extLst>
          </p:cNvPr>
          <p:cNvSpPr/>
          <p:nvPr/>
        </p:nvSpPr>
        <p:spPr>
          <a:xfrm>
            <a:off x="9615258" y="3380277"/>
            <a:ext cx="553297" cy="206258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A6718-A6E3-943E-EED1-20DC15D7F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9" y="760262"/>
            <a:ext cx="5640979" cy="21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36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Types of solutions: unsafe, safe (acyclic, cyclic)</a:t>
            </a:r>
          </a:p>
          <a:p>
            <a:r>
              <a:rPr lang="en-US">
                <a:latin typeface="Calibri" panose="020F0502020204030204" pitchFamily="34" charset="0"/>
              </a:rPr>
              <a:t>Find-Solution, </a:t>
            </a:r>
          </a:p>
          <a:p>
            <a:r>
              <a:rPr lang="en-US">
                <a:latin typeface="Calibri" panose="020F0502020204030204" pitchFamily="34" charset="0"/>
              </a:rPr>
              <a:t>Find-Acyclic-Solution</a:t>
            </a:r>
          </a:p>
          <a:p>
            <a:r>
              <a:rPr lang="en-US">
                <a:latin typeface="Calibri" panose="020F0502020204030204" pitchFamily="34" charset="0"/>
              </a:rPr>
              <a:t>Find-Safe-Solution</a:t>
            </a:r>
          </a:p>
          <a:p>
            <a:r>
              <a:rPr lang="en-US">
                <a:latin typeface="Calibri" panose="020F0502020204030204" pitchFamily="34" charset="0"/>
              </a:rPr>
              <a:t>Guided-Find-Safe-Solution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alibri" panose="020F0502020204030204" pitchFamily="34" charset="0"/>
              </a:rPr>
              <a:t>Find-Solution</a:t>
            </a:r>
            <a:r>
              <a:rPr lang="en-US" dirty="0"/>
              <a:t> to get an unsafe solution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alibri" panose="020F0502020204030204" pitchFamily="34" charset="0"/>
              </a:rPr>
              <a:t>Find-Solution</a:t>
            </a:r>
            <a:r>
              <a:rPr lang="en-US" dirty="0"/>
              <a:t> again on the leaves</a:t>
            </a:r>
          </a:p>
          <a:p>
            <a:pPr lvl="1"/>
            <a:r>
              <a:rPr lang="en-US" dirty="0"/>
              <a:t>if dead-ends are encountered, modify actions that lead to them</a:t>
            </a:r>
          </a:p>
          <a:p>
            <a:r>
              <a:rPr lang="en-US">
                <a:latin typeface="Calibri" panose="020F0502020204030204" pitchFamily="34" charset="0"/>
              </a:rPr>
              <a:t>Find-Safe-Solution-by-Determinization</a:t>
            </a:r>
          </a:p>
          <a:p>
            <a:pPr lvl="1"/>
            <a:r>
              <a:rPr lang="en-US" dirty="0"/>
              <a:t>Like </a:t>
            </a:r>
            <a:r>
              <a:rPr lang="en-US">
                <a:latin typeface="Calibri" panose="020F0502020204030204" pitchFamily="34" charset="0"/>
              </a:rPr>
              <a:t>Guided-Find-Safe-Solution</a:t>
            </a:r>
            <a:r>
              <a:rPr lang="en-US" dirty="0">
                <a:latin typeface="Times New Roman" panose="02020603050405020304" pitchFamily="18" charset="0"/>
              </a:rPr>
              <a:t>, but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/>
              <a:t>call classical planner on determinized domain, convert plan into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BD4B3-AF7D-7D46-BCB5-A6D0D9E8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886" y="1152525"/>
            <a:ext cx="5384800" cy="5283200"/>
          </a:xfrm>
        </p:spPr>
        <p:txBody>
          <a:bodyPr/>
          <a:lstStyle/>
          <a:p>
            <a:r>
              <a:rPr lang="en-US" dirty="0"/>
              <a:t>Online approaches</a:t>
            </a:r>
          </a:p>
          <a:p>
            <a:pPr lvl="1"/>
            <a:r>
              <a:rPr lang="en-US" dirty="0">
                <a:latin typeface="Calibri" charset="0"/>
              </a:rPr>
              <a:t>Lookahead-Partial-Plan</a:t>
            </a:r>
            <a:endParaRPr lang="en-US" dirty="0"/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Run-Lazy-Lookahead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libri" charset="0"/>
              </a:rPr>
              <a:t>FS-Replan</a:t>
            </a:r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Run-Lookahead</a:t>
            </a:r>
          </a:p>
          <a:p>
            <a:r>
              <a:rPr lang="en-US" dirty="0"/>
              <a:t>Ways to do the lookahead</a:t>
            </a:r>
          </a:p>
          <a:p>
            <a:pPr lvl="1"/>
            <a:r>
              <a:rPr lang="en-US" dirty="0"/>
              <a:t>full breadth with limited depth, </a:t>
            </a:r>
          </a:p>
          <a:p>
            <a:pPr lvl="2"/>
            <a:r>
              <a:rPr lang="en-US" dirty="0"/>
              <a:t>iterative deepening</a:t>
            </a:r>
          </a:p>
          <a:p>
            <a:pPr lvl="1"/>
            <a:r>
              <a:rPr lang="en-US" dirty="0"/>
              <a:t>full depth with limited breadth</a:t>
            </a:r>
          </a:p>
          <a:p>
            <a:pPr lvl="2"/>
            <a:r>
              <a:rPr lang="en-US" dirty="0"/>
              <a:t>iterative broadening</a:t>
            </a:r>
          </a:p>
          <a:p>
            <a:pPr lvl="1"/>
            <a:r>
              <a:rPr lang="en-US" dirty="0"/>
              <a:t>convergence in safely explorable domains</a:t>
            </a:r>
          </a:p>
          <a:p>
            <a:r>
              <a:rPr lang="en-US" dirty="0">
                <a:latin typeface="Calibri" panose="020F0502020204030204" pitchFamily="34" charset="0"/>
              </a:rPr>
              <a:t>Min-Max LRTA*</a:t>
            </a:r>
          </a:p>
        </p:txBody>
      </p:sp>
    </p:spTree>
    <p:extLst>
      <p:ext uri="{BB962C8B-B14F-4D97-AF65-F5344CB8AC3E}">
        <p14:creationId xmlns:p14="http://schemas.microsoft.com/office/powerpoint/2010/main" val="57919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oon 18"/>
          <p:cNvSpPr/>
          <p:nvPr/>
        </p:nvSpPr>
        <p:spPr>
          <a:xfrm rot="8700000">
            <a:off x="8815582" y="4438628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 rot="14520000">
            <a:off x="9079815" y="3242946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22261">
            <a:off x="8096806" y="4750211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">
            <a:off x="6323323" y="4443093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8700000">
            <a:off x="6763317" y="4173441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14400000">
            <a:off x="7004460" y="3023939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3571" y="4400957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789635" y="6519446"/>
            <a:ext cx="11020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851" y="5012238"/>
            <a:ext cx="2529731" cy="923330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(parking1,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3757" y="3167158"/>
            <a:ext cx="1847685" cy="1754326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baseline="-25000" dirty="0">
                <a:latin typeface="Times New Roman" charset="0"/>
              </a:rPr>
              <a:t>           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Calibri" charset="0"/>
              </a:rPr>
              <a:t>parking1</a:t>
            </a:r>
            <a:endParaRPr lang="en-US" dirty="0">
              <a:latin typeface="Times New Roman" panose="02020603050405020304" pitchFamily="18" charset="0"/>
            </a:endParaRPr>
          </a:p>
          <a:p>
            <a:pPr>
              <a:tabLst>
                <a:tab pos="230188" algn="l"/>
              </a:tabLst>
            </a:pPr>
            <a:r>
              <a:rPr lang="en-US" dirty="0">
                <a:latin typeface="Times New Roman" panose="02020603050405020304" pitchFamily="18" charset="0"/>
              </a:rPr>
              <a:t>      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Calibri" charset="0"/>
              </a:rPr>
              <a:t>deliver</a:t>
            </a:r>
            <a:endParaRPr lang="en-US" dirty="0">
              <a:latin typeface="Times New Roman" charset="0"/>
            </a:endParaRPr>
          </a:p>
          <a:p>
            <a:pPr>
              <a:tabLst>
                <a:tab pos="230188" algn="l"/>
              </a:tabLst>
            </a:pPr>
            <a:r>
              <a:rPr lang="en-US" dirty="0">
                <a:latin typeface="Times New Roman" charset="0"/>
              </a:rPr>
              <a:t> </a:t>
            </a:r>
            <a:r>
              <a:rPr lang="el-GR" dirty="0">
                <a:latin typeface="Times New Roman" charset="0"/>
              </a:rPr>
              <a:t>γ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= {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gate1, 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	gate2,</a:t>
            </a:r>
            <a:r>
              <a:rPr lang="en-US" baseline="-25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	transit2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dirty="0">
                <a:latin typeface="Times New Roman" charset="0"/>
              </a:rPr>
              <a:t>s ← s</a:t>
            </a:r>
            <a:r>
              <a:rPr lang="en-US" dirty="0">
                <a:latin typeface="Times New Roman" charset="0"/>
              </a:rPr>
              <a:t>′ = </a:t>
            </a:r>
            <a:r>
              <a:rPr lang="en-US" dirty="0">
                <a:latin typeface="Calibri" charset="0"/>
              </a:rPr>
              <a:t>gate1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920" y="5983734"/>
            <a:ext cx="4613892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Visited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parking1, gate1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26DE6E-F4FE-F641-980C-E7BA55562F7A}"/>
              </a:ext>
            </a:extLst>
          </p:cNvPr>
          <p:cNvSpPr txBox="1"/>
          <p:nvPr/>
        </p:nvSpPr>
        <p:spPr>
          <a:xfrm>
            <a:off x="8355745" y="5045475"/>
            <a:ext cx="284052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7D7D40-D2A5-EF44-B34F-74F7626F0433}"/>
              </a:ext>
            </a:extLst>
          </p:cNvPr>
          <p:cNvSpPr txBox="1"/>
          <p:nvPr/>
        </p:nvSpPr>
        <p:spPr>
          <a:xfrm>
            <a:off x="8721136" y="4121151"/>
            <a:ext cx="312906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a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659366-7F63-5F4B-B985-75CBF16B3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46" y="1791855"/>
            <a:ext cx="6477000" cy="50546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0165984" y="3285461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90360" y="3176317"/>
            <a:ext cx="340158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′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3133CE-4BCD-9C44-9F8F-A745193EDFA9}"/>
              </a:ext>
            </a:extLst>
          </p:cNvPr>
          <p:cNvSpPr/>
          <p:nvPr/>
        </p:nvSpPr>
        <p:spPr>
          <a:xfrm>
            <a:off x="10292066" y="3516458"/>
            <a:ext cx="320040" cy="3200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FB1EFA-D7C1-E84A-94B1-4B06F4185FDB}"/>
              </a:ext>
            </a:extLst>
          </p:cNvPr>
          <p:cNvSpPr/>
          <p:nvPr/>
        </p:nvSpPr>
        <p:spPr>
          <a:xfrm>
            <a:off x="10300751" y="4950644"/>
            <a:ext cx="320040" cy="3200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6ACB63-3847-96F1-48DD-D2F26CB6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0"/>
            <a:ext cx="5028052" cy="30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5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oon 18"/>
          <p:cNvSpPr/>
          <p:nvPr/>
        </p:nvSpPr>
        <p:spPr>
          <a:xfrm rot="8700000">
            <a:off x="8815582" y="4438628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 rot="14520000">
            <a:off x="9079815" y="3242946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22261">
            <a:off x="8096806" y="4750211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">
            <a:off x="6323323" y="4443093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8700000">
            <a:off x="6763317" y="4173441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14400000">
            <a:off x="7004460" y="3023939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3571" y="4400957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5001492" y="1"/>
            <a:ext cx="3126509" cy="62196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851" y="5012238"/>
            <a:ext cx="2529731" cy="923330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π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unload),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(parking1, deliver)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6778" y="3789328"/>
            <a:ext cx="1808252" cy="6617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gate1</a:t>
            </a:r>
            <a:r>
              <a:rPr lang="en-US" sz="2000" dirty="0">
                <a:latin typeface="Times New Roman"/>
                <a:cs typeface="Times New Roman"/>
              </a:rPr>
              <a:t> is a goal, 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so return </a:t>
            </a:r>
            <a:r>
              <a:rPr lang="en-US" sz="2000" i="1" dirty="0">
                <a:latin typeface="Times New Roman"/>
                <a:cs typeface="Times New Roman"/>
              </a:rPr>
              <a:t>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9750" y="3167158"/>
            <a:ext cx="1487990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baseline="-25000" dirty="0">
                <a:latin typeface="Times New Roman" charset="0"/>
              </a:rPr>
              <a:t>       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Calibri" charset="0"/>
              </a:rPr>
              <a:t>gate1</a:t>
            </a:r>
            <a:endParaRPr lang="en-US" dirty="0"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9920" y="5983734"/>
            <a:ext cx="4613892" cy="369332"/>
          </a:xfrm>
          <a:prstGeom prst="rect">
            <a:avLst/>
          </a:prstGeom>
          <a:solidFill>
            <a:srgbClr val="FFFC9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latin typeface="Times New Roman"/>
                <a:cs typeface="Times New Roman"/>
              </a:rPr>
              <a:t>Visited 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at_harbor</a:t>
            </a:r>
            <a:r>
              <a:rPr lang="en-US" dirty="0">
                <a:latin typeface="Calibri"/>
                <a:cs typeface="Calibri"/>
              </a:rPr>
              <a:t>, parking1, gate1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A596DDE-A38B-3546-860B-6F359E18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46" y="1791855"/>
            <a:ext cx="6477000" cy="50546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0165984" y="3285461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028614-44F7-5040-96F0-0F77CA658801}"/>
              </a:ext>
            </a:extLst>
          </p:cNvPr>
          <p:cNvSpPr/>
          <p:nvPr/>
        </p:nvSpPr>
        <p:spPr>
          <a:xfrm>
            <a:off x="10292066" y="3516458"/>
            <a:ext cx="320040" cy="3200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1C4B6A-B244-FF4C-8E21-3C394A7705F4}"/>
              </a:ext>
            </a:extLst>
          </p:cNvPr>
          <p:cNvSpPr/>
          <p:nvPr/>
        </p:nvSpPr>
        <p:spPr>
          <a:xfrm>
            <a:off x="10300751" y="4950644"/>
            <a:ext cx="320040" cy="3200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3BD96E-6140-DD41-9153-F5ADF082AF3E}"/>
              </a:ext>
            </a:extLst>
          </p:cNvPr>
          <p:cNvSpPr txBox="1"/>
          <p:nvPr/>
        </p:nvSpPr>
        <p:spPr>
          <a:xfrm>
            <a:off x="10590360" y="3176317"/>
            <a:ext cx="284052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2CA19-D4BD-D35D-60CE-7FC2725C8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0"/>
            <a:ext cx="5028052" cy="30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1173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8E6196-E0BB-4067-B147-2539E370A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AA55E4-1B22-4916-8C55-90D52866E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23618</TotalTime>
  <Pages>32</Pages>
  <Words>3153</Words>
  <Application>Microsoft Macintosh PowerPoint</Application>
  <PresentationFormat>Widescreen</PresentationFormat>
  <Paragraphs>563</Paragraphs>
  <Slides>75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Arial</vt:lpstr>
      <vt:lpstr>Calibri</vt:lpstr>
      <vt:lpstr>Cambria Math</vt:lpstr>
      <vt:lpstr>Helvetica</vt:lpstr>
      <vt:lpstr>Symbol</vt:lpstr>
      <vt:lpstr>System Font Regular</vt:lpstr>
      <vt:lpstr>Times</vt:lpstr>
      <vt:lpstr>Times New Roman</vt:lpstr>
      <vt:lpstr>Verdana</vt:lpstr>
      <vt:lpstr>10_Nau - reasoning about adversaries</vt:lpstr>
      <vt:lpstr>Chapter 12 Planning with Nondeterministic Models</vt:lpstr>
      <vt:lpstr>Kinds of Solution Policies</vt:lpstr>
      <vt:lpstr>Finding (Unsafe) Solutions</vt:lpstr>
      <vt:lpstr>Finding (Unsafe) Solutions</vt:lpstr>
      <vt:lpstr>Example</vt:lpstr>
      <vt:lpstr>Example</vt:lpstr>
      <vt:lpstr>Example</vt:lpstr>
      <vt:lpstr>Example</vt:lpstr>
      <vt:lpstr>Example</vt:lpstr>
      <vt:lpstr>Find-Acyclic-Solution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Guided-Find-Safe-Solution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Discussion</vt:lpstr>
      <vt:lpstr>Determinization</vt:lpstr>
      <vt:lpstr>Determinization</vt:lpstr>
      <vt:lpstr>Find-Safe-Solution-by-Determinization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Making Actions Inapplicable</vt:lpstr>
      <vt:lpstr>12.1.3 Online Approaches</vt:lpstr>
      <vt:lpstr>Online Approaches</vt:lpstr>
      <vt:lpstr>Lookahead-Partial-Plan</vt:lpstr>
      <vt:lpstr>FS-Replan</vt:lpstr>
      <vt:lpstr>More Possibilities for Lookahead</vt:lpstr>
      <vt:lpstr>More Possibilities for Lookahead</vt:lpstr>
      <vt:lpstr>Safely Explorable Domains</vt:lpstr>
      <vt:lpstr>Min-Max LRTA*</vt:lpstr>
      <vt:lpstr>Example</vt:lpstr>
      <vt:lpstr>Example</vt:lpstr>
      <vt:lpstr>Example</vt:lpstr>
      <vt:lpstr>Example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 12</dc:title>
  <dc:subject/>
  <dc:creator>Dana Nau</dc:creator>
  <cp:keywords/>
  <dc:description/>
  <cp:lastModifiedBy>Dana Nau</cp:lastModifiedBy>
  <cp:revision>1994</cp:revision>
  <cp:lastPrinted>2022-04-21T16:44:08Z</cp:lastPrinted>
  <dcterms:created xsi:type="dcterms:W3CDTF">2009-09-01T19:00:36Z</dcterms:created>
  <dcterms:modified xsi:type="dcterms:W3CDTF">2025-03-08T04:07:40Z</dcterms:modified>
</cp:coreProperties>
</file>