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76" r:id="rId3"/>
  </p:sldMasterIdLst>
  <p:notesMasterIdLst>
    <p:notesMasterId r:id="rId28"/>
  </p:notesMasterIdLst>
  <p:handoutMasterIdLst>
    <p:handoutMasterId r:id="rId29"/>
  </p:handoutMasterIdLst>
  <p:sldIdLst>
    <p:sldId id="858" r:id="rId4"/>
    <p:sldId id="1281" r:id="rId5"/>
    <p:sldId id="1324" r:id="rId6"/>
    <p:sldId id="1274" r:id="rId7"/>
    <p:sldId id="1284" r:id="rId8"/>
    <p:sldId id="1292" r:id="rId9"/>
    <p:sldId id="1275" r:id="rId10"/>
    <p:sldId id="1251" r:id="rId11"/>
    <p:sldId id="1254" r:id="rId12"/>
    <p:sldId id="1252" r:id="rId13"/>
    <p:sldId id="1256" r:id="rId14"/>
    <p:sldId id="1255" r:id="rId15"/>
    <p:sldId id="767" r:id="rId16"/>
    <p:sldId id="1293" r:id="rId17"/>
    <p:sldId id="1270" r:id="rId18"/>
    <p:sldId id="1264" r:id="rId19"/>
    <p:sldId id="1277" r:id="rId20"/>
    <p:sldId id="1265" r:id="rId21"/>
    <p:sldId id="1266" r:id="rId22"/>
    <p:sldId id="1323" r:id="rId23"/>
    <p:sldId id="1267" r:id="rId24"/>
    <p:sldId id="1268" r:id="rId25"/>
    <p:sldId id="845" r:id="rId26"/>
    <p:sldId id="757" r:id="rId27"/>
  </p:sldIdLst>
  <p:sldSz cx="12192000" cy="6858000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80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FEAC"/>
    <a:srgbClr val="FDFF0A"/>
    <a:srgbClr val="FFFFFF"/>
    <a:srgbClr val="EC792B"/>
    <a:srgbClr val="A5A6A5"/>
    <a:srgbClr val="719CF1"/>
    <a:srgbClr val="ED7D2F"/>
    <a:srgbClr val="CCFDCC"/>
    <a:srgbClr val="FFD5DC"/>
    <a:srgbClr val="FFB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/>
    <p:restoredTop sz="95646" autoAdjust="0"/>
  </p:normalViewPr>
  <p:slideViewPr>
    <p:cSldViewPr snapToGrid="0">
      <p:cViewPr varScale="1">
        <p:scale>
          <a:sx n="118" d="100"/>
          <a:sy n="118" d="100"/>
        </p:scale>
        <p:origin x="904" y="192"/>
      </p:cViewPr>
      <p:guideLst>
        <p:guide orient="horz" pos="1680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-183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k Roberts" userId="9f338eff-2743-45c8-be3d-ba747cbf8532" providerId="ADAL" clId="{6594140D-7904-4C26-9E08-5A5C0EDFAA71}"/>
    <pc:docChg chg="custSel modSld">
      <pc:chgData name="Mak Roberts" userId="9f338eff-2743-45c8-be3d-ba747cbf8532" providerId="ADAL" clId="{6594140D-7904-4C26-9E08-5A5C0EDFAA71}" dt="2025-01-30T00:51:16.947" v="2" actId="478"/>
      <pc:docMkLst>
        <pc:docMk/>
      </pc:docMkLst>
      <pc:sldChg chg="delSp modSp mod">
        <pc:chgData name="Mak Roberts" userId="9f338eff-2743-45c8-be3d-ba747cbf8532" providerId="ADAL" clId="{6594140D-7904-4C26-9E08-5A5C0EDFAA71}" dt="2025-01-30T00:51:16.947" v="2" actId="478"/>
        <pc:sldMkLst>
          <pc:docMk/>
          <pc:sldMk cId="4218276631" sldId="858"/>
        </pc:sldMkLst>
        <pc:spChg chg="mod">
          <ac:chgData name="Mak Roberts" userId="9f338eff-2743-45c8-be3d-ba747cbf8532" providerId="ADAL" clId="{6594140D-7904-4C26-9E08-5A5C0EDFAA71}" dt="2025-01-30T00:51:12.913" v="1" actId="20577"/>
          <ac:spMkLst>
            <pc:docMk/>
            <pc:sldMk cId="4218276631" sldId="858"/>
            <ac:spMk id="6" creationId="{92248770-64C8-0424-DF2A-CE0FDC467170}"/>
          </ac:spMkLst>
        </pc:spChg>
        <pc:spChg chg="del">
          <ac:chgData name="Mak Roberts" userId="9f338eff-2743-45c8-be3d-ba747cbf8532" providerId="ADAL" clId="{6594140D-7904-4C26-9E08-5A5C0EDFAA71}" dt="2025-01-30T00:51:16.947" v="2" actId="478"/>
          <ac:spMkLst>
            <pc:docMk/>
            <pc:sldMk cId="4218276631" sldId="858"/>
            <ac:spMk id="7" creationId="{50CAFC40-6C1F-7C76-3001-BBD34704A6DD}"/>
          </ac:spMkLst>
        </pc:spChg>
      </pc:sldChg>
    </pc:docChg>
  </pc:docChgLst>
  <pc:docChgLst>
    <pc:chgData name="Mak Roberts" userId="9f338eff-2743-45c8-be3d-ba747cbf8532" providerId="ADAL" clId="{7A06B536-51A1-4A39-8388-23BFD087EBFC}"/>
    <pc:docChg chg="custSel modSld">
      <pc:chgData name="Mak Roberts" userId="9f338eff-2743-45c8-be3d-ba747cbf8532" providerId="ADAL" clId="{7A06B536-51A1-4A39-8388-23BFD087EBFC}" dt="2024-10-16T20:29:38.169" v="47" actId="1036"/>
      <pc:docMkLst>
        <pc:docMk/>
      </pc:docMkLst>
      <pc:sldChg chg="addSp delSp modSp mod">
        <pc:chgData name="Mak Roberts" userId="9f338eff-2743-45c8-be3d-ba747cbf8532" providerId="ADAL" clId="{7A06B536-51A1-4A39-8388-23BFD087EBFC}" dt="2024-10-16T18:34:07.088" v="3" actId="14100"/>
        <pc:sldMkLst>
          <pc:docMk/>
          <pc:sldMk cId="4218276631" sldId="858"/>
        </pc:sldMkLst>
      </pc:sldChg>
      <pc:sldChg chg="modSp mod">
        <pc:chgData name="Mak Roberts" userId="9f338eff-2743-45c8-be3d-ba747cbf8532" providerId="ADAL" clId="{7A06B536-51A1-4A39-8388-23BFD087EBFC}" dt="2024-10-16T20:29:38.169" v="47" actId="1036"/>
        <pc:sldMkLst>
          <pc:docMk/>
          <pc:sldMk cId="2190485007" sldId="1256"/>
        </pc:sldMkLst>
      </pc:sldChg>
      <pc:sldChg chg="modSp mod">
        <pc:chgData name="Mak Roberts" userId="9f338eff-2743-45c8-be3d-ba747cbf8532" providerId="ADAL" clId="{7A06B536-51A1-4A39-8388-23BFD087EBFC}" dt="2024-10-16T18:47:38.820" v="42" actId="115"/>
        <pc:sldMkLst>
          <pc:docMk/>
          <pc:sldMk cId="2684845936" sldId="1274"/>
        </pc:sldMkLst>
      </pc:sldChg>
      <pc:sldChg chg="modSp">
        <pc:chgData name="Mak Roberts" userId="9f338eff-2743-45c8-be3d-ba747cbf8532" providerId="ADAL" clId="{7A06B536-51A1-4A39-8388-23BFD087EBFC}" dt="2024-10-16T18:49:51.486" v="46"/>
        <pc:sldMkLst>
          <pc:docMk/>
          <pc:sldMk cId="3561531152" sldId="1275"/>
        </pc:sldMkLst>
      </pc:sldChg>
      <pc:sldChg chg="modSp mod">
        <pc:chgData name="Mak Roberts" userId="9f338eff-2743-45c8-be3d-ba747cbf8532" providerId="ADAL" clId="{7A06B536-51A1-4A39-8388-23BFD087EBFC}" dt="2024-10-16T18:45:12.877" v="5" actId="13822"/>
        <pc:sldMkLst>
          <pc:docMk/>
          <pc:sldMk cId="997747967" sldId="1281"/>
        </pc:sldMkLst>
      </pc:sldChg>
      <pc:sldChg chg="modSp mod">
        <pc:chgData name="Mak Roberts" userId="9f338eff-2743-45c8-be3d-ba747cbf8532" providerId="ADAL" clId="{7A06B536-51A1-4A39-8388-23BFD087EBFC}" dt="2024-10-16T18:46:10.954" v="22"/>
        <pc:sldMkLst>
          <pc:docMk/>
          <pc:sldMk cId="1321204878" sldId="132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833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notes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5831907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76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603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05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163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as.fr/planning/" TargetMode="External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3318" y="2484850"/>
            <a:ext cx="8385364" cy="1193070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3318" y="4343400"/>
            <a:ext cx="8385365" cy="148113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305314" y="6667181"/>
            <a:ext cx="5463355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Licensed under a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2"/>
              </a:rPr>
              <a:t>Creative Commons Attribution-NonCommercial-ShareAlike 4.0 International License</a:t>
            </a:r>
            <a:endParaRPr lang="en-US" sz="1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649A04-D97F-5B48-B40B-C9A663E78F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031" y="155962"/>
            <a:ext cx="3054169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18288" rIns="91440" bIns="18288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Last update: </a:t>
            </a:r>
            <a:fld id="{3803D667-BCC7-C54B-95F6-7274BF95C821}" type="datetime12">
              <a:rPr lang="en-US" sz="140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11:07 PM</a:t>
            </a:fld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fld id="{2F632069-14E1-8446-92A8-22B2743EF94E}" type="datetime4">
              <a:rPr lang="en-US" sz="140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March 7, 2025</a:t>
            </a:fld>
            <a:endParaRPr lang="en-US" sz="1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3D6569F5-8E52-C22F-9B05-12398253A6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926320" y="41945"/>
            <a:ext cx="2225040" cy="319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2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2915780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52525"/>
            <a:ext cx="5384800" cy="5283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52525"/>
            <a:ext cx="5384800" cy="5283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59680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494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85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65992"/>
            <a:ext cx="10972800" cy="59697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2037844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B018BD-D6CC-EE26-B461-FF537FCB625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97600" y="1156970"/>
            <a:ext cx="5384800" cy="5283200"/>
          </a:xfrm>
        </p:spPr>
        <p:txBody>
          <a:bodyPr/>
          <a:lstStyle>
            <a:lvl1pPr marL="288925" indent="-288925">
              <a:buClr>
                <a:schemeClr val="tx1"/>
              </a:buClr>
              <a:buFont typeface="System Font Regular"/>
              <a:buChar char="•"/>
              <a:defRPr/>
            </a:lvl1pPr>
            <a:lvl2pPr marL="630238" indent="-280988">
              <a:buClr>
                <a:schemeClr val="tx1"/>
              </a:buClr>
              <a:buFont typeface="System Font Regular"/>
              <a:buChar char="▸"/>
              <a:defRPr/>
            </a:lvl2pPr>
            <a:lvl3pPr marL="971550" indent="-280988">
              <a:buClr>
                <a:schemeClr val="tx1"/>
              </a:buClr>
              <a:buFont typeface="System Font Regular"/>
              <a:buChar char="•"/>
              <a:defRPr/>
            </a:lvl3pPr>
            <a:lvl4pPr marL="1322388" indent="-288925">
              <a:buClr>
                <a:schemeClr val="tx1"/>
              </a:buClr>
              <a:buFont typeface="System Font Regular"/>
              <a:buChar char="▸"/>
              <a:defRPr/>
            </a:lvl4pPr>
            <a:lvl5pPr marL="1663700" indent="-288925">
              <a:buClr>
                <a:schemeClr val="tx1"/>
              </a:buClr>
              <a:buFont typeface="System Font Regular"/>
              <a:buChar char="•"/>
              <a:defRPr/>
            </a:lvl5pPr>
            <a:lvl6pPr marL="2005013" indent="-280988">
              <a:buClr>
                <a:schemeClr val="tx1"/>
              </a:buClr>
              <a:buFont typeface="System Font Regular"/>
              <a:buChar char="▸"/>
              <a:defRPr/>
            </a:lvl6pPr>
            <a:lvl7pPr marL="2346325" indent="-279400">
              <a:buClr>
                <a:schemeClr val="tx1"/>
              </a:buClr>
              <a:buSzPct val="100000"/>
              <a:buFont typeface="System Font Regular"/>
              <a:buChar char="•"/>
              <a:defRPr/>
            </a:lvl7pPr>
            <a:lvl8pPr marL="2687638" indent="-279400">
              <a:buClr>
                <a:schemeClr val="tx1"/>
              </a:buClr>
              <a:buFont typeface="System Font Regular"/>
              <a:buChar char="▸"/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C0AEC2-46C5-EBD7-D1B5-4E465EB102B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152525"/>
            <a:ext cx="5384800" cy="5283200"/>
          </a:xfrm>
        </p:spPr>
        <p:txBody>
          <a:bodyPr/>
          <a:lstStyle>
            <a:lvl1pPr marL="288925" indent="-288925">
              <a:buClr>
                <a:schemeClr val="tx1"/>
              </a:buClr>
              <a:buFont typeface="System Font Regular"/>
              <a:buChar char="•"/>
              <a:defRPr/>
            </a:lvl1pPr>
            <a:lvl2pPr marL="630238" indent="-280988">
              <a:buClr>
                <a:schemeClr val="tx1"/>
              </a:buClr>
              <a:buFont typeface="System Font Regular"/>
              <a:buChar char="▸"/>
              <a:defRPr/>
            </a:lvl2pPr>
            <a:lvl3pPr marL="971550" indent="-280988">
              <a:buClr>
                <a:schemeClr val="tx1"/>
              </a:buClr>
              <a:buFont typeface="System Font Regular"/>
              <a:buChar char="•"/>
              <a:defRPr/>
            </a:lvl3pPr>
            <a:lvl4pPr marL="1322388" indent="-288925">
              <a:buClr>
                <a:schemeClr val="tx1"/>
              </a:buClr>
              <a:buFont typeface="System Font Regular"/>
              <a:buChar char="▸"/>
              <a:defRPr/>
            </a:lvl4pPr>
            <a:lvl5pPr marL="1663700" indent="-288925">
              <a:buClr>
                <a:schemeClr val="tx1"/>
              </a:buClr>
              <a:buFont typeface="System Font Regular"/>
              <a:buChar char="•"/>
              <a:defRPr/>
            </a:lvl5pPr>
            <a:lvl6pPr marL="2005013" indent="-280988">
              <a:buClr>
                <a:schemeClr val="tx1"/>
              </a:buClr>
              <a:buFont typeface="System Font Regular"/>
              <a:buChar char="▸"/>
              <a:defRPr/>
            </a:lvl6pPr>
            <a:lvl7pPr marL="2346325" indent="-279400">
              <a:buClr>
                <a:schemeClr val="tx1"/>
              </a:buClr>
              <a:buSzPct val="100000"/>
              <a:buFont typeface="System Font Regular"/>
              <a:buChar char="•"/>
              <a:defRPr/>
            </a:lvl7pPr>
            <a:lvl8pPr marL="2687638" indent="-279400">
              <a:buClr>
                <a:schemeClr val="tx1"/>
              </a:buClr>
              <a:buFont typeface="System Font Regular"/>
              <a:buChar char="▸"/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846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01601"/>
            <a:ext cx="117856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52525"/>
            <a:ext cx="10972800" cy="528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1858576" y="6667181"/>
            <a:ext cx="333424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18288" rIns="90487" bIns="18288">
            <a:spAutoFit/>
          </a:bodyPr>
          <a:lstStyle/>
          <a:p>
            <a:pPr algn="r">
              <a:spcBef>
                <a:spcPct val="50000"/>
              </a:spcBef>
            </a:pPr>
            <a:fld id="{BB1DE22D-1F88-724A-9844-77DDC52CEC6A}" type="slidenum">
              <a:rPr lang="en-US" sz="1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pPr algn="r">
                <a:spcBef>
                  <a:spcPct val="50000"/>
                </a:spcBef>
              </a:pPr>
              <a:t>‹#›</a:t>
            </a:fld>
            <a:endParaRPr lang="en-US" sz="10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" y="6667181"/>
            <a:ext cx="3017173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Nau</a:t>
            </a:r>
            <a:r>
              <a:rPr lang="en-US" sz="1000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–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Lecture slides for</a:t>
            </a:r>
            <a:r>
              <a:rPr lang="en-US" sz="10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Acting, Planning, and Learning</a:t>
            </a:r>
            <a:endParaRPr lang="en-US" sz="1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005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/>
          <a:ea typeface="ＭＳ Ｐゴシック" charset="-128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9pPr>
    </p:titleStyle>
    <p:bodyStyle>
      <a:lvl1pPr marL="288925" indent="-288925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●"/>
        <a:tabLst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0238" indent="-280988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▸"/>
        <a:tabLst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971550" indent="-280988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•"/>
        <a:tabLst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322388" indent="-288925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▸"/>
        <a:tabLst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663700" indent="-288925" algn="l" defTabSz="911225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•"/>
        <a:tabLst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005013" indent="-28098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100000"/>
        <a:buFont typeface="System Font Regular"/>
        <a:buChar char="‣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6pPr>
      <a:lvl7pPr marL="2346325" indent="-2794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95000"/>
        <a:buFont typeface="System Font Regular"/>
        <a:buChar char="∙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7pPr>
      <a:lvl8pPr marL="2687638" indent="-2794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100000"/>
        <a:buFont typeface="System Font Regular"/>
        <a:buChar char="‣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8pPr>
      <a:lvl9pPr marL="3606800" indent="-2286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Times" charset="0"/>
        <a:buChar char="-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t.wikipedia.org/wiki/Ficheiro:User_icon_BLACK-01.png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t.wikipedia.org/wiki/Ficheiro:User_icon_BLACK-01.pn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t.wikipedia.org/wiki/Ficheiro:User_icon_BLACK-01.pn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Chapter 14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Acting with Hierarchical Refinement</a:t>
            </a:r>
            <a:endParaRPr lang="en-US" sz="26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2248770-64C8-0424-DF2A-CE0FDC467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3318" y="4343400"/>
            <a:ext cx="8385365" cy="1481136"/>
          </a:xfrm>
        </p:spPr>
        <p:txBody>
          <a:bodyPr/>
          <a:lstStyle/>
          <a:p>
            <a:r>
              <a:rPr lang="en-US" sz="2300" dirty="0">
                <a:latin typeface="Times New Roman" charset="0"/>
              </a:rPr>
              <a:t>Dana S. Nau</a:t>
            </a:r>
            <a:endParaRPr lang="en-US" sz="2300" i="1" baseline="-25000" dirty="0">
              <a:latin typeface="Times New Roman" charset="0"/>
            </a:endParaRPr>
          </a:p>
          <a:p>
            <a:r>
              <a:rPr lang="en-US" sz="2200" dirty="0">
                <a:latin typeface="Times New Roman" charset="0"/>
              </a:rPr>
              <a:t>University of Maryland</a:t>
            </a:r>
          </a:p>
        </p:txBody>
      </p:sp>
    </p:spTree>
    <p:extLst>
      <p:ext uri="{BB962C8B-B14F-4D97-AF65-F5344CB8AC3E}">
        <p14:creationId xmlns:p14="http://schemas.microsoft.com/office/powerpoint/2010/main" val="421827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76400" y="11095"/>
            <a:ext cx="8839200" cy="622305"/>
          </a:xfrm>
        </p:spPr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BF4193EE-82FC-2041-A3C7-459C9D6DB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04" y="330980"/>
            <a:ext cx="2970364" cy="3136756"/>
          </a:xfrm>
          <a:solidFill>
            <a:srgbClr val="D2EEFF"/>
          </a:solidFill>
        </p:spPr>
        <p:txBody>
          <a:bodyPr wrap="none">
            <a:spAutoFit/>
          </a:bodyPr>
          <a:lstStyle/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latin typeface="Calibri"/>
                <a:cs typeface="Calibri"/>
              </a:rPr>
              <a:t>m-fetch1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latin typeface="Calibri"/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>
                <a:latin typeface="Calibri"/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latin typeface="Calibri"/>
                <a:cs typeface="Calibri"/>
              </a:rPr>
              <a:t>unknown</a:t>
            </a:r>
            <a:endParaRPr lang="en-US" sz="1800" dirty="0">
              <a:cs typeface="Calibri"/>
            </a:endParaRP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latin typeface="Calibri"/>
                <a:cs typeface="Calibri"/>
              </a:rPr>
              <a:t>view</a:t>
            </a:r>
            <a:r>
              <a:rPr lang="en-US" sz="1800" dirty="0">
                <a:latin typeface="Times New Roman" panose="02020603050405020304" pitchFamily="18" charset="0"/>
                <a:cs typeface="Calibri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latin typeface="Calibri"/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12700" lvl="1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latin typeface="Calibri"/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latin typeface="Calibri"/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latin typeface="Calibri"/>
                <a:cs typeface="Calibri"/>
              </a:rPr>
              <a:t>fetch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latin typeface="Calibri"/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96" name="Content Placeholder 3">
            <a:extLst>
              <a:ext uri="{FF2B5EF4-FFF2-40B4-BE49-F238E27FC236}">
                <a16:creationId xmlns:a16="http://schemas.microsoft.com/office/drawing/2014/main" id="{44E10441-75C0-4B4D-8BE1-AD0C0BC4EFD6}"/>
              </a:ext>
            </a:extLst>
          </p:cNvPr>
          <p:cNvSpPr txBox="1">
            <a:spLocks/>
          </p:cNvSpPr>
          <p:nvPr/>
        </p:nvSpPr>
        <p:spPr bwMode="auto">
          <a:xfrm>
            <a:off x="105694" y="3883070"/>
            <a:ext cx="2955614" cy="2582758"/>
          </a:xfrm>
          <a:prstGeom prst="rect">
            <a:avLst/>
          </a:prstGeom>
          <a:solidFill>
            <a:srgbClr val="D2EEFF"/>
          </a:solidFill>
          <a:ln w="12700">
            <a:noFill/>
            <a:miter lim="800000"/>
            <a:headEnd/>
            <a:tailEnd/>
          </a:ln>
        </p:spPr>
        <p:txBody>
          <a:bodyPr vert="horz" wrap="square" lIns="90487" tIns="44450" rIns="0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latin typeface="Calibri"/>
                <a:cs typeface="Calibri"/>
              </a:rPr>
              <a:t>m-fetch2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	</a:t>
            </a:r>
            <a:r>
              <a:rPr lang="en-US" sz="1800" dirty="0">
                <a:latin typeface="Calibri"/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	</a:t>
            </a:r>
            <a:r>
              <a:rPr lang="en-US" sz="1800" dirty="0">
                <a:latin typeface="Calibri"/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≠ </a:t>
            </a:r>
            <a:r>
              <a:rPr lang="en-US" sz="1800" dirty="0">
                <a:latin typeface="Calibri"/>
                <a:cs typeface="Calibri"/>
              </a:rPr>
              <a:t>unknown</a:t>
            </a:r>
            <a:endParaRPr lang="en-US" sz="1800" dirty="0"/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23989FC-F990-1F47-AF2A-08C0D8A9DCB6}"/>
              </a:ext>
            </a:extLst>
          </p:cNvPr>
          <p:cNvGrpSpPr/>
          <p:nvPr/>
        </p:nvGrpSpPr>
        <p:grpSpPr>
          <a:xfrm>
            <a:off x="7467424" y="2716583"/>
            <a:ext cx="4689424" cy="2993127"/>
            <a:chOff x="3751416" y="1888758"/>
            <a:chExt cx="4689424" cy="2993127"/>
          </a:xfrm>
        </p:grpSpPr>
        <p:sp>
          <p:nvSpPr>
            <p:cNvPr id="110" name="Content Placeholder 4">
              <a:extLst>
                <a:ext uri="{FF2B5EF4-FFF2-40B4-BE49-F238E27FC236}">
                  <a16:creationId xmlns:a16="http://schemas.microsoft.com/office/drawing/2014/main" id="{DEA43587-66B0-A14C-972C-C98842661CF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751416" y="1888758"/>
              <a:ext cx="4689424" cy="2993127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vert="horz" wrap="none" lIns="90487" tIns="44450" rIns="91440" bIns="44450" numCol="1" anchor="t" anchorCtr="0" compatLnSpc="1">
              <a:prstTxWarp prst="textNoShape">
                <a:avLst/>
              </a:prstTxWarp>
              <a:spAutoFit/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>
                <a:spcBef>
                  <a:spcPts val="400"/>
                </a:spcBef>
                <a:buFont typeface="System Font Regular"/>
                <a:buNone/>
                <a:tabLst>
                  <a:tab pos="1262063" algn="l"/>
                  <a:tab pos="1546225" algn="l"/>
                </a:tabLst>
              </a:pP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procedure </a:t>
              </a:r>
              <a:r>
                <a:rPr lang="en-US" sz="1800" kern="0" dirty="0">
                  <a:latin typeface="Calibri" panose="020F0502020204030204" pitchFamily="34" charset="0"/>
                  <a:cs typeface="Times New Roman"/>
                </a:rPr>
                <a:t>RAE</a:t>
              </a: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:</a:t>
              </a:r>
            </a:p>
            <a:p>
              <a:pPr marL="341313" lvl="1" indent="0">
                <a:spcBef>
                  <a:spcPts val="400"/>
                </a:spcBef>
                <a:buFont typeface="System Font Regular"/>
                <a:buNone/>
                <a:tabLst>
                  <a:tab pos="1262063" algn="l"/>
                  <a:tab pos="1546225" algn="l"/>
                </a:tabLst>
              </a:pP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loop:</a:t>
              </a:r>
            </a:p>
            <a:p>
              <a:pPr marL="738187" lvl="2" indent="0">
                <a:spcBef>
                  <a:spcPts val="400"/>
                </a:spcBef>
                <a:buFont typeface="System Font Regular"/>
                <a:buNone/>
              </a:pP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for every new external task or event </a:t>
              </a:r>
              <a:r>
                <a:rPr lang="en-US" sz="1800" kern="0" dirty="0" err="1">
                  <a:latin typeface="Times New Roman" panose="02020603050405020304" pitchFamily="18" charset="0"/>
                  <a:cs typeface="Times New Roman"/>
                </a:rPr>
                <a:t>τ</a:t>
              </a: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 do</a:t>
              </a:r>
            </a:p>
            <a:p>
              <a:pPr marL="1089025" lvl="3" indent="0">
                <a:spcBef>
                  <a:spcPts val="400"/>
                </a:spcBef>
                <a:buFont typeface="System Font Regular"/>
                <a:buNone/>
              </a:pP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choose a method instance </a:t>
              </a:r>
              <a:r>
                <a:rPr lang="en-US" sz="1800" i="1" kern="0" dirty="0">
                  <a:latin typeface="Times New Roman" panose="02020603050405020304" pitchFamily="18" charset="0"/>
                  <a:cs typeface="Times New Roman"/>
                </a:rPr>
                <a:t>m</a:t>
              </a: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 for </a:t>
              </a:r>
              <a:r>
                <a:rPr lang="en-US" sz="1800" kern="0" dirty="0" err="1">
                  <a:latin typeface="Times New Roman" panose="02020603050405020304" pitchFamily="18" charset="0"/>
                  <a:cs typeface="Times New Roman"/>
                </a:rPr>
                <a:t>τ</a:t>
              </a:r>
              <a:endParaRPr lang="en-US" sz="1800" kern="0" dirty="0">
                <a:latin typeface="Times New Roman" panose="02020603050405020304" pitchFamily="18" charset="0"/>
                <a:cs typeface="Times New Roman"/>
              </a:endParaRPr>
            </a:p>
            <a:p>
              <a:pPr marL="1089025" lvl="3" indent="0">
                <a:spcBef>
                  <a:spcPts val="400"/>
                </a:spcBef>
                <a:buFont typeface="System Font Regular"/>
                <a:buNone/>
              </a:pP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create a refinement stack for </a:t>
              </a:r>
              <a:r>
                <a:rPr lang="en-US" sz="1800" kern="0" dirty="0" err="1">
                  <a:latin typeface="Times New Roman" panose="02020603050405020304" pitchFamily="18" charset="0"/>
                  <a:cs typeface="Times New Roman"/>
                </a:rPr>
                <a:t>τ</a:t>
              </a: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, </a:t>
              </a:r>
              <a:r>
                <a:rPr lang="en-US" sz="1800" i="1" kern="0" dirty="0">
                  <a:latin typeface="Times New Roman" panose="02020603050405020304" pitchFamily="18" charset="0"/>
                  <a:cs typeface="Times New Roman"/>
                </a:rPr>
                <a:t>m</a:t>
              </a:r>
            </a:p>
            <a:p>
              <a:pPr marL="1089025" lvl="3" indent="0">
                <a:spcBef>
                  <a:spcPts val="400"/>
                </a:spcBef>
                <a:buFont typeface="System Font Regular"/>
                <a:buNone/>
              </a:pP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add the stack to </a:t>
              </a:r>
              <a:r>
                <a:rPr lang="en-US" sz="1800" i="1" kern="0" dirty="0">
                  <a:latin typeface="Times New Roman" panose="02020603050405020304" pitchFamily="18" charset="0"/>
                  <a:cs typeface="Times New Roman"/>
                </a:rPr>
                <a:t>Agenda</a:t>
              </a:r>
              <a:endParaRPr lang="en-US" sz="1800" kern="0" dirty="0">
                <a:latin typeface="Times New Roman" panose="02020603050405020304" pitchFamily="18" charset="0"/>
                <a:cs typeface="Times New Roman"/>
              </a:endParaRPr>
            </a:p>
            <a:p>
              <a:pPr marL="738187" lvl="2" indent="0">
                <a:spcBef>
                  <a:spcPts val="400"/>
                </a:spcBef>
                <a:buFont typeface="System Font Regular"/>
                <a:buNone/>
              </a:pP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for each stack </a:t>
              </a:r>
              <a:r>
                <a:rPr lang="en-US" sz="1800" i="1" kern="0" dirty="0" err="1">
                  <a:latin typeface="Times New Roman" panose="02020603050405020304" pitchFamily="18" charset="0"/>
                  <a:cs typeface="Times New Roman"/>
                </a:rPr>
                <a:t>σ</a:t>
              </a: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 in </a:t>
              </a:r>
              <a:r>
                <a:rPr lang="en-US" sz="1800" i="1" kern="0" dirty="0">
                  <a:latin typeface="Times New Roman" panose="02020603050405020304" pitchFamily="18" charset="0"/>
                  <a:cs typeface="Times New Roman"/>
                </a:rPr>
                <a:t>Agenda</a:t>
              </a:r>
              <a:endParaRPr lang="en-US" sz="1800" kern="0" dirty="0">
                <a:latin typeface="Times New Roman" panose="02020603050405020304" pitchFamily="18" charset="0"/>
                <a:cs typeface="Times New Roman"/>
              </a:endParaRPr>
            </a:p>
            <a:p>
              <a:pPr marL="738187" lvl="2" indent="0">
                <a:spcBef>
                  <a:spcPts val="400"/>
                </a:spcBef>
                <a:buNone/>
              </a:pPr>
              <a:r>
                <a:rPr lang="en-US" sz="1800" kern="0" dirty="0">
                  <a:latin typeface="Times New Roman" panose="02020603050405020304" pitchFamily="18" charset="0"/>
                  <a:cs typeface="Calibri"/>
                </a:rPr>
                <a:t>	call </a:t>
              </a:r>
              <a:r>
                <a:rPr lang="en-US" sz="1800" kern="0" dirty="0">
                  <a:latin typeface="Calibri" panose="020F0502020204030204" pitchFamily="34" charset="0"/>
                  <a:cs typeface="Calibri"/>
                </a:rPr>
                <a:t>Progress</a:t>
              </a: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(</a:t>
              </a:r>
              <a:r>
                <a:rPr lang="en-US" sz="1800" i="1" kern="0" dirty="0" err="1">
                  <a:latin typeface="Times New Roman" panose="02020603050405020304" pitchFamily="18" charset="0"/>
                  <a:cs typeface="Times New Roman"/>
                </a:rPr>
                <a:t>σ</a:t>
              </a: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)</a:t>
              </a:r>
            </a:p>
            <a:p>
              <a:pPr marL="738187" lvl="2" indent="0">
                <a:spcBef>
                  <a:spcPts val="400"/>
                </a:spcBef>
                <a:buFont typeface="System Font Regular"/>
                <a:buNone/>
              </a:pP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	if </a:t>
              </a:r>
              <a:r>
                <a:rPr lang="en-US" sz="1800" i="1" kern="0" dirty="0" err="1">
                  <a:latin typeface="Times New Roman" panose="02020603050405020304" pitchFamily="18" charset="0"/>
                  <a:cs typeface="Times New Roman"/>
                </a:rPr>
                <a:t>σ</a:t>
              </a:r>
              <a:r>
                <a:rPr lang="en-US" sz="1800" kern="0" dirty="0">
                  <a:latin typeface="Times New Roman" panose="02020603050405020304" pitchFamily="18" charset="0"/>
                  <a:cs typeface="Times New Roman"/>
                </a:rPr>
                <a:t> is finished then remove it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BD22A86-6C97-9D49-AB9F-853E4E571505}"/>
                </a:ext>
              </a:extLst>
            </p:cNvPr>
            <p:cNvSpPr/>
            <p:nvPr/>
          </p:nvSpPr>
          <p:spPr>
            <a:xfrm>
              <a:off x="4838771" y="3215751"/>
              <a:ext cx="3201672" cy="667493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  <a:effectLst/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sz="1600" dirty="0">
                <a:latin typeface="Times New Roman"/>
                <a:cs typeface="Times New Roman"/>
              </a:endParaRPr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BAD9C2CB-F7A5-5247-9C2A-2F6EA867E07B}"/>
              </a:ext>
            </a:extLst>
          </p:cNvPr>
          <p:cNvSpPr/>
          <p:nvPr/>
        </p:nvSpPr>
        <p:spPr>
          <a:xfrm>
            <a:off x="1461558" y="282977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r1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,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c2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8D0CF19-4238-8A41-80CE-6A00CEB930D0}"/>
              </a:ext>
            </a:extLst>
          </p:cNvPr>
          <p:cNvSpPr/>
          <p:nvPr/>
        </p:nvSpPr>
        <p:spPr>
          <a:xfrm>
            <a:off x="7453391" y="1004399"/>
            <a:ext cx="268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τ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2694513-3AED-1442-AAAA-5D760015A184}"/>
              </a:ext>
            </a:extLst>
          </p:cNvPr>
          <p:cNvSpPr/>
          <p:nvPr/>
        </p:nvSpPr>
        <p:spPr>
          <a:xfrm>
            <a:off x="7340842" y="173412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m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90" name="Right Brace 89">
            <a:extLst>
              <a:ext uri="{FF2B5EF4-FFF2-40B4-BE49-F238E27FC236}">
                <a16:creationId xmlns:a16="http://schemas.microsoft.com/office/drawing/2014/main" id="{41B02859-F2CE-4A4C-8803-67C3E69CE7CF}"/>
              </a:ext>
            </a:extLst>
          </p:cNvPr>
          <p:cNvSpPr/>
          <p:nvPr/>
        </p:nvSpPr>
        <p:spPr>
          <a:xfrm>
            <a:off x="7608808" y="959411"/>
            <a:ext cx="300049" cy="1253886"/>
          </a:xfrm>
          <a:prstGeom prst="rightBrac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Curved Connector 87">
            <a:extLst>
              <a:ext uri="{FF2B5EF4-FFF2-40B4-BE49-F238E27FC236}">
                <a16:creationId xmlns:a16="http://schemas.microsoft.com/office/drawing/2014/main" id="{A1827EE6-3324-1B40-93E8-1F09E6830481}"/>
              </a:ext>
            </a:extLst>
          </p:cNvPr>
          <p:cNvCxnSpPr>
            <a:cxnSpLocks/>
          </p:cNvCxnSpPr>
          <p:nvPr/>
        </p:nvCxnSpPr>
        <p:spPr>
          <a:xfrm>
            <a:off x="2925808" y="1734125"/>
            <a:ext cx="2566912" cy="275209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arrow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03471B92-2426-A142-8848-A8173750BE7B}"/>
              </a:ext>
            </a:extLst>
          </p:cNvPr>
          <p:cNvSpPr/>
          <p:nvPr/>
        </p:nvSpPr>
        <p:spPr>
          <a:xfrm>
            <a:off x="3570399" y="958565"/>
            <a:ext cx="21220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Candidates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 </a:t>
            </a:r>
            <a:b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</a:b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 = {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  <a:t>m-fetch1(r1,c2),</a:t>
            </a:r>
            <a:r>
              <a:rPr lang="en-US" baseline="-25000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  <a:t>  </a:t>
            </a:r>
            <a:br>
              <a:rPr lang="en-US" baseline="-25000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</a:br>
            <a:r>
              <a:rPr lang="en-US" baseline="-25000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  <a:t>          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  <a:t>m-fetch1(r2,c2)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}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BE54E3B1-6F08-3546-9934-6FE96D999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20" y="850629"/>
            <a:ext cx="2159000" cy="1333500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EF2B2DCF-7C1F-2842-AA29-E7670D71E069}"/>
              </a:ext>
            </a:extLst>
          </p:cNvPr>
          <p:cNvSpPr/>
          <p:nvPr/>
        </p:nvSpPr>
        <p:spPr>
          <a:xfrm>
            <a:off x="6682387" y="1358929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r</a:t>
            </a:r>
            <a:r>
              <a:rPr lang="en-US" baseline="-25000" dirty="0">
                <a:latin typeface="Times New Roman" panose="02020603050405020304" pitchFamily="18" charset="0"/>
                <a:cs typeface="Calibri"/>
              </a:rPr>
              <a:t>0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/>
              </a:rPr>
              <a:t>r1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A9CB9876-A199-D941-8906-D6D8FEE3B193}"/>
              </a:ext>
            </a:extLst>
          </p:cNvPr>
          <p:cNvSpPr/>
          <p:nvPr/>
        </p:nvSpPr>
        <p:spPr>
          <a:xfrm>
            <a:off x="4049281" y="3761119"/>
            <a:ext cx="39998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Container locations unknown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Partially observable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Robot only sees current location</a:t>
            </a:r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57D4C04E-3A0C-2149-98D4-391D0FEA674A}"/>
              </a:ext>
            </a:extLst>
          </p:cNvPr>
          <p:cNvGrpSpPr/>
          <p:nvPr/>
        </p:nvGrpSpPr>
        <p:grpSpPr>
          <a:xfrm>
            <a:off x="3324765" y="4793885"/>
            <a:ext cx="4425495" cy="1764581"/>
            <a:chOff x="735330" y="834391"/>
            <a:chExt cx="4425495" cy="1764581"/>
          </a:xfrm>
        </p:grpSpPr>
        <p:sp>
          <p:nvSpPr>
            <p:cNvPr id="229" name="Line 853">
              <a:extLst>
                <a:ext uri="{FF2B5EF4-FFF2-40B4-BE49-F238E27FC236}">
                  <a16:creationId xmlns:a16="http://schemas.microsoft.com/office/drawing/2014/main" id="{38FB0161-50DF-C44E-B37E-B5A801E1B5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0770" y="2594712"/>
              <a:ext cx="1571779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balanced" dir="l"/>
            </a:scene3d>
            <a:sp3d extrusionH="1587500" contourW="6350" prstMaterial="legacyPlastic">
              <a:bevelT w="13500" h="13500" prst="angle"/>
              <a:bevelB w="13500" h="13500" prst="angle"/>
              <a:extrusionClr>
                <a:srgbClr val="FFE4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2000" dirty="0">
                  <a:latin typeface="Calibri"/>
                  <a:ea typeface="Times New Roman"/>
                  <a:cs typeface="Calibri"/>
                </a:rPr>
                <a:t>            loc0</a:t>
              </a:r>
            </a:p>
          </p:txBody>
        </p:sp>
        <p:sp>
          <p:nvSpPr>
            <p:cNvPr id="230" name="Line 853">
              <a:extLst>
                <a:ext uri="{FF2B5EF4-FFF2-40B4-BE49-F238E27FC236}">
                  <a16:creationId xmlns:a16="http://schemas.microsoft.com/office/drawing/2014/main" id="{102139D7-2D48-3842-8B84-C13F37D69A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330" y="2261236"/>
              <a:ext cx="1089529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11176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loc2</a:t>
              </a:r>
            </a:p>
          </p:txBody>
        </p:sp>
        <p:sp>
          <p:nvSpPr>
            <p:cNvPr id="231" name="Line 853">
              <a:extLst>
                <a:ext uri="{FF2B5EF4-FFF2-40B4-BE49-F238E27FC236}">
                  <a16:creationId xmlns:a16="http://schemas.microsoft.com/office/drawing/2014/main" id="{7CE13747-321B-6643-A0AB-A62E9650F2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0062" y="2475289"/>
              <a:ext cx="1286000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balanced" dir="l"/>
            </a:scene3d>
            <a:sp3d extrusionH="1397000" contourW="6350" prstMaterial="legacyPlastic">
              <a:bevelT w="13500" h="13500" prst="angle"/>
              <a:bevelB w="13500" h="13500" prst="angle"/>
              <a:extrusionClr>
                <a:srgbClr val="F5DBBD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900" dirty="0">
                  <a:latin typeface="Calibri"/>
                  <a:ea typeface="Times New Roman"/>
                  <a:cs typeface="Calibri"/>
                </a:rPr>
                <a:t>          loc1</a:t>
              </a:r>
            </a:p>
          </p:txBody>
        </p: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68924938-7D1A-784A-8811-48A9D6F7E564}"/>
                </a:ext>
              </a:extLst>
            </p:cNvPr>
            <p:cNvGrpSpPr/>
            <p:nvPr/>
          </p:nvGrpSpPr>
          <p:grpSpPr>
            <a:xfrm>
              <a:off x="1520703" y="1715607"/>
              <a:ext cx="525678" cy="355571"/>
              <a:chOff x="1012668" y="960736"/>
              <a:chExt cx="747559" cy="505651"/>
            </a:xfrm>
          </p:grpSpPr>
          <p:sp>
            <p:nvSpPr>
              <p:cNvPr id="290" name="Line 853">
                <a:extLst>
                  <a:ext uri="{FF2B5EF4-FFF2-40B4-BE49-F238E27FC236}">
                    <a16:creationId xmlns:a16="http://schemas.microsoft.com/office/drawing/2014/main" id="{26359C91-B9EF-F340-8875-9DA7B8CAC3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91" name="Rectangle 876">
                <a:extLst>
                  <a:ext uri="{FF2B5EF4-FFF2-40B4-BE49-F238E27FC236}">
                    <a16:creationId xmlns:a16="http://schemas.microsoft.com/office/drawing/2014/main" id="{F0B1783C-E7C6-4740-BCBB-C144181867D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9" y="960736"/>
                <a:ext cx="92" cy="393915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92" name="Rectangle 873">
                <a:extLst>
                  <a:ext uri="{FF2B5EF4-FFF2-40B4-BE49-F238E27FC236}">
                    <a16:creationId xmlns:a16="http://schemas.microsoft.com/office/drawing/2014/main" id="{391D2E25-9536-3E4F-AD54-7CF1CC9ECC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293" name="Freeform 875">
                <a:extLst>
                  <a:ext uri="{FF2B5EF4-FFF2-40B4-BE49-F238E27FC236}">
                    <a16:creationId xmlns:a16="http://schemas.microsoft.com/office/drawing/2014/main" id="{D3C4F53E-F8B8-2D4E-9E21-E2D74A404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sp>
          <p:nvSpPr>
            <p:cNvPr id="233" name="Line 853">
              <a:extLst>
                <a:ext uri="{FF2B5EF4-FFF2-40B4-BE49-F238E27FC236}">
                  <a16:creationId xmlns:a16="http://schemas.microsoft.com/office/drawing/2014/main" id="{6DFF8011-993E-FD46-AF72-5DE697A192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357" y="1291448"/>
              <a:ext cx="714445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800100" contourW="6350" prstMaterial="legacyPlastic">
              <a:bevelT w="13500" h="13500" prst="angle"/>
              <a:bevelB w="13500" h="13500" prst="angle"/>
              <a:extrusionClr>
                <a:srgbClr val="D0B39A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400" dirty="0">
                  <a:latin typeface="Calibri"/>
                  <a:ea typeface="Times New Roman"/>
                  <a:cs typeface="Calibri"/>
                </a:rPr>
                <a:t>         loc4</a:t>
              </a:r>
            </a:p>
          </p:txBody>
        </p:sp>
        <p:sp>
          <p:nvSpPr>
            <p:cNvPr id="234" name="Line 853">
              <a:extLst>
                <a:ext uri="{FF2B5EF4-FFF2-40B4-BE49-F238E27FC236}">
                  <a16:creationId xmlns:a16="http://schemas.microsoft.com/office/drawing/2014/main" id="{1E54F90E-3C66-4848-94FB-E5C579A5D0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247" y="1699213"/>
              <a:ext cx="893056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914400" contourW="6350" prstMaterial="legacyPlastic">
              <a:bevelT w="13500" h="13500" prst="angle"/>
              <a:bevelB w="13500" h="13500" prst="angle"/>
              <a:extrusionClr>
                <a:srgbClr val="ECD1B9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600" dirty="0">
                  <a:latin typeface="Calibri"/>
                  <a:ea typeface="Times New Roman"/>
                  <a:cs typeface="Calibri"/>
                </a:rPr>
                <a:t>         loc3</a:t>
              </a:r>
            </a:p>
          </p:txBody>
        </p: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34237FF9-4EAF-7D4F-97AA-F06E6658B7D3}"/>
                </a:ext>
              </a:extLst>
            </p:cNvPr>
            <p:cNvGrpSpPr/>
            <p:nvPr/>
          </p:nvGrpSpPr>
          <p:grpSpPr>
            <a:xfrm>
              <a:off x="2498056" y="834391"/>
              <a:ext cx="378488" cy="272016"/>
              <a:chOff x="7930394" y="2447547"/>
              <a:chExt cx="387534" cy="278517"/>
            </a:xfrm>
          </p:grpSpPr>
          <p:sp>
            <p:nvSpPr>
              <p:cNvPr id="286" name="Line 853">
                <a:extLst>
                  <a:ext uri="{FF2B5EF4-FFF2-40B4-BE49-F238E27FC236}">
                    <a16:creationId xmlns:a16="http://schemas.microsoft.com/office/drawing/2014/main" id="{A10A115C-9522-DE4B-8B7C-9C64C351D7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0394" y="2551830"/>
                <a:ext cx="311334" cy="37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190500" contourW="6350" prstMaterial="plastic">
                <a:bevelT w="13500" h="13500" prst="angle"/>
                <a:bevelB w="13500" h="13500" prst="angle"/>
                <a:extrusionClr>
                  <a:srgbClr val="CED286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87" name="Rectangle 876">
                <a:extLst>
                  <a:ext uri="{FF2B5EF4-FFF2-40B4-BE49-F238E27FC236}">
                    <a16:creationId xmlns:a16="http://schemas.microsoft.com/office/drawing/2014/main" id="{5ABBF070-6C12-3A46-BFA8-973DC6B8C26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954837" y="2447547"/>
                <a:ext cx="67" cy="220593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88" name="Rectangle 873">
                <a:extLst>
                  <a:ext uri="{FF2B5EF4-FFF2-40B4-BE49-F238E27FC236}">
                    <a16:creationId xmlns:a16="http://schemas.microsoft.com/office/drawing/2014/main" id="{005075C0-A21D-D34D-A573-282761421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1094" y="2555538"/>
                <a:ext cx="308086" cy="169843"/>
              </a:xfrm>
              <a:prstGeom prst="rect">
                <a:avLst/>
              </a:prstGeom>
              <a:solidFill>
                <a:srgbClr val="CED28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1400" dirty="0">
                    <a:latin typeface="Calibri"/>
                    <a:ea typeface="Times New Roman"/>
                    <a:cs typeface="Calibri"/>
                  </a:rPr>
                  <a:t>c2</a:t>
                </a:r>
              </a:p>
            </p:txBody>
          </p:sp>
          <p:sp>
            <p:nvSpPr>
              <p:cNvPr id="289" name="Freeform 875">
                <a:extLst>
                  <a:ext uri="{FF2B5EF4-FFF2-40B4-BE49-F238E27FC236}">
                    <a16:creationId xmlns:a16="http://schemas.microsoft.com/office/drawing/2014/main" id="{0BDB29EC-5D54-EE43-8063-DD418F0C3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2084" y="2478623"/>
                <a:ext cx="75844" cy="247441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ED28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609964BF-3701-4C4A-9E41-90F513B7509C}"/>
                </a:ext>
              </a:extLst>
            </p:cNvPr>
            <p:cNvGrpSpPr/>
            <p:nvPr/>
          </p:nvGrpSpPr>
          <p:grpSpPr>
            <a:xfrm>
              <a:off x="3985592" y="1191835"/>
              <a:ext cx="1175233" cy="997371"/>
              <a:chOff x="10247238" y="4467570"/>
              <a:chExt cx="1175233" cy="997371"/>
            </a:xfrm>
          </p:grpSpPr>
          <p:sp>
            <p:nvSpPr>
              <p:cNvPr id="262" name="Oval 859">
                <a:extLst>
                  <a:ext uri="{FF2B5EF4-FFF2-40B4-BE49-F238E27FC236}">
                    <a16:creationId xmlns:a16="http://schemas.microsoft.com/office/drawing/2014/main" id="{1BA584A9-AC11-384F-A2EF-EA6C31121F5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83953" y="5248432"/>
                <a:ext cx="96916" cy="106355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3" name="Oval 861">
                <a:extLst>
                  <a:ext uri="{FF2B5EF4-FFF2-40B4-BE49-F238E27FC236}">
                    <a16:creationId xmlns:a16="http://schemas.microsoft.com/office/drawing/2014/main" id="{1FAC4C37-FBC5-F04C-BDA3-E57A5FD05D1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247239" y="5356687"/>
                <a:ext cx="100317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4" name="Oval 862">
                <a:extLst>
                  <a:ext uri="{FF2B5EF4-FFF2-40B4-BE49-F238E27FC236}">
                    <a16:creationId xmlns:a16="http://schemas.microsoft.com/office/drawing/2014/main" id="{2E721230-B0A7-024C-BF6C-30BFDCFA7C6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72293" y="5356687"/>
                <a:ext cx="969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5" name="Oval 863">
                <a:extLst>
                  <a:ext uri="{FF2B5EF4-FFF2-40B4-BE49-F238E27FC236}">
                    <a16:creationId xmlns:a16="http://schemas.microsoft.com/office/drawing/2014/main" id="{098AD9C0-A512-BC4A-A150-C0DEE0A9AAF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073676" y="5354788"/>
                <a:ext cx="986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6" name="Oval 863">
                <a:extLst>
                  <a:ext uri="{FF2B5EF4-FFF2-40B4-BE49-F238E27FC236}">
                    <a16:creationId xmlns:a16="http://schemas.microsoft.com/office/drawing/2014/main" id="{61776541-8D7C-2D4D-95A5-F1C7D0196FD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58241" y="5356110"/>
                <a:ext cx="986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9C221D64-1346-1F42-8633-E58FE0E880B2}"/>
                  </a:ext>
                </a:extLst>
              </p:cNvPr>
              <p:cNvGrpSpPr/>
              <p:nvPr/>
            </p:nvGrpSpPr>
            <p:grpSpPr>
              <a:xfrm>
                <a:off x="10247238" y="4975740"/>
                <a:ext cx="1175233" cy="379051"/>
                <a:chOff x="1320274" y="4580303"/>
                <a:chExt cx="1671281" cy="467246"/>
              </a:xfrm>
              <a:solidFill>
                <a:srgbClr val="CCFDCC"/>
              </a:solidFill>
            </p:grpSpPr>
            <p:sp>
              <p:nvSpPr>
                <p:cNvPr id="282" name="Freeform 860">
                  <a:extLst>
                    <a:ext uri="{FF2B5EF4-FFF2-40B4-BE49-F238E27FC236}">
                      <a16:creationId xmlns:a16="http://schemas.microsoft.com/office/drawing/2014/main" id="{A74E85F3-34D6-654A-A2EB-D7C246F2380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3" name="Rectangle 864">
                  <a:extLst>
                    <a:ext uri="{FF2B5EF4-FFF2-40B4-BE49-F238E27FC236}">
                      <a16:creationId xmlns:a16="http://schemas.microsoft.com/office/drawing/2014/main" id="{0FD58433-9683-B147-B07D-1091133575D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Calibri"/>
                      <a:ea typeface="Calibri"/>
                      <a:cs typeface="Calibri"/>
                    </a:rPr>
                    <a:t>r2</a:t>
                  </a:r>
                </a:p>
              </p:txBody>
            </p:sp>
            <p:sp>
              <p:nvSpPr>
                <p:cNvPr id="284" name="Freeform 865">
                  <a:extLst>
                    <a:ext uri="{FF2B5EF4-FFF2-40B4-BE49-F238E27FC236}">
                      <a16:creationId xmlns:a16="http://schemas.microsoft.com/office/drawing/2014/main" id="{81291800-83A0-5C49-9CD7-ED1BC76486D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5" name="Freeform 866">
                  <a:extLst>
                    <a:ext uri="{FF2B5EF4-FFF2-40B4-BE49-F238E27FC236}">
                      <a16:creationId xmlns:a16="http://schemas.microsoft.com/office/drawing/2014/main" id="{39805818-DAAE-3749-B2D8-962980B7D90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5020845D-7EB5-8E40-824A-5AEE76D3DC21}"/>
                  </a:ext>
                </a:extLst>
              </p:cNvPr>
              <p:cNvGrpSpPr/>
              <p:nvPr/>
            </p:nvGrpSpPr>
            <p:grpSpPr>
              <a:xfrm>
                <a:off x="10732584" y="4467570"/>
                <a:ext cx="388622" cy="835901"/>
                <a:chOff x="1823226" y="3235632"/>
                <a:chExt cx="552654" cy="1188720"/>
              </a:xfrm>
              <a:solidFill>
                <a:srgbClr val="CCFDCC"/>
              </a:solidFill>
            </p:grpSpPr>
            <p:sp>
              <p:nvSpPr>
                <p:cNvPr id="269" name="Oval 878">
                  <a:extLst>
                    <a:ext uri="{FF2B5EF4-FFF2-40B4-BE49-F238E27FC236}">
                      <a16:creationId xmlns:a16="http://schemas.microsoft.com/office/drawing/2014/main" id="{27B7566C-6D44-1C4E-9585-3FB9D8F583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0" name="Rectangle 880">
                  <a:extLst>
                    <a:ext uri="{FF2B5EF4-FFF2-40B4-BE49-F238E27FC236}">
                      <a16:creationId xmlns:a16="http://schemas.microsoft.com/office/drawing/2014/main" id="{86C48222-D463-6749-B13A-72BA15D6C8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1" name="Oval 878">
                  <a:extLst>
                    <a:ext uri="{FF2B5EF4-FFF2-40B4-BE49-F238E27FC236}">
                      <a16:creationId xmlns:a16="http://schemas.microsoft.com/office/drawing/2014/main" id="{3C10AE45-7FA8-F04B-89A1-3390920E5C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2" name="Line 881">
                  <a:extLst>
                    <a:ext uri="{FF2B5EF4-FFF2-40B4-BE49-F238E27FC236}">
                      <a16:creationId xmlns:a16="http://schemas.microsoft.com/office/drawing/2014/main" id="{ECCCD589-1232-3241-B4F5-83F7BDECC5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3" name="Line 882">
                  <a:extLst>
                    <a:ext uri="{FF2B5EF4-FFF2-40B4-BE49-F238E27FC236}">
                      <a16:creationId xmlns:a16="http://schemas.microsoft.com/office/drawing/2014/main" id="{CAC38AB0-D091-8B42-AE6C-7C9C80A7C5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4" name="Rectangle 880">
                  <a:extLst>
                    <a:ext uri="{FF2B5EF4-FFF2-40B4-BE49-F238E27FC236}">
                      <a16:creationId xmlns:a16="http://schemas.microsoft.com/office/drawing/2014/main" id="{C4B913F3-F8D7-5D4C-BF1E-FC27ACECCA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5" name="Oval 878">
                  <a:extLst>
                    <a:ext uri="{FF2B5EF4-FFF2-40B4-BE49-F238E27FC236}">
                      <a16:creationId xmlns:a16="http://schemas.microsoft.com/office/drawing/2014/main" id="{223D29DA-A964-1B41-B318-57950348C68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6" name="Line 882">
                  <a:extLst>
                    <a:ext uri="{FF2B5EF4-FFF2-40B4-BE49-F238E27FC236}">
                      <a16:creationId xmlns:a16="http://schemas.microsoft.com/office/drawing/2014/main" id="{F4892092-DDEB-2F4D-996F-EF49BDE807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7" name="Line 882">
                  <a:extLst>
                    <a:ext uri="{FF2B5EF4-FFF2-40B4-BE49-F238E27FC236}">
                      <a16:creationId xmlns:a16="http://schemas.microsoft.com/office/drawing/2014/main" id="{A5BC39B1-15BE-0B4A-B535-806078738B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8" name="Line 884">
                  <a:extLst>
                    <a:ext uri="{FF2B5EF4-FFF2-40B4-BE49-F238E27FC236}">
                      <a16:creationId xmlns:a16="http://schemas.microsoft.com/office/drawing/2014/main" id="{2626D990-AC72-A245-AEFF-BA18D02ABD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9" name="Oval 885">
                  <a:extLst>
                    <a:ext uri="{FF2B5EF4-FFF2-40B4-BE49-F238E27FC236}">
                      <a16:creationId xmlns:a16="http://schemas.microsoft.com/office/drawing/2014/main" id="{38BA4FB1-BB52-3D47-A9D7-D2C1BEE7CD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0" name="Line 881">
                  <a:extLst>
                    <a:ext uri="{FF2B5EF4-FFF2-40B4-BE49-F238E27FC236}">
                      <a16:creationId xmlns:a16="http://schemas.microsoft.com/office/drawing/2014/main" id="{24AF9950-E17A-1F4D-833F-497FCBDA5C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1" name="Line 882">
                  <a:extLst>
                    <a:ext uri="{FF2B5EF4-FFF2-40B4-BE49-F238E27FC236}">
                      <a16:creationId xmlns:a16="http://schemas.microsoft.com/office/drawing/2014/main" id="{EB53C292-F526-B649-A10F-7DEBAAA66F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4987A2EA-2BA5-CE44-86BE-FBDBCAA8D152}"/>
                </a:ext>
              </a:extLst>
            </p:cNvPr>
            <p:cNvGrpSpPr/>
            <p:nvPr/>
          </p:nvGrpSpPr>
          <p:grpSpPr>
            <a:xfrm>
              <a:off x="3419720" y="1388515"/>
              <a:ext cx="1175233" cy="997371"/>
              <a:chOff x="10247238" y="4467570"/>
              <a:chExt cx="1175233" cy="997371"/>
            </a:xfrm>
          </p:grpSpPr>
          <p:sp>
            <p:nvSpPr>
              <p:cNvPr id="238" name="Oval 859">
                <a:extLst>
                  <a:ext uri="{FF2B5EF4-FFF2-40B4-BE49-F238E27FC236}">
                    <a16:creationId xmlns:a16="http://schemas.microsoft.com/office/drawing/2014/main" id="{38E554ED-03AE-A046-960B-7A318CFA930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83953" y="5248432"/>
                <a:ext cx="96916" cy="106355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39" name="Oval 861">
                <a:extLst>
                  <a:ext uri="{FF2B5EF4-FFF2-40B4-BE49-F238E27FC236}">
                    <a16:creationId xmlns:a16="http://schemas.microsoft.com/office/drawing/2014/main" id="{6121DB10-C708-CE41-9BBC-0423EDAECA0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247239" y="5356687"/>
                <a:ext cx="100317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0" name="Oval 862">
                <a:extLst>
                  <a:ext uri="{FF2B5EF4-FFF2-40B4-BE49-F238E27FC236}">
                    <a16:creationId xmlns:a16="http://schemas.microsoft.com/office/drawing/2014/main" id="{9752CA07-3D84-7849-A5F9-5D86125DB08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72293" y="5356687"/>
                <a:ext cx="969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1" name="Oval 863">
                <a:extLst>
                  <a:ext uri="{FF2B5EF4-FFF2-40B4-BE49-F238E27FC236}">
                    <a16:creationId xmlns:a16="http://schemas.microsoft.com/office/drawing/2014/main" id="{B264DC69-4063-BF49-BF52-97B858FF2B1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073676" y="5354788"/>
                <a:ext cx="986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2" name="Oval 863">
                <a:extLst>
                  <a:ext uri="{FF2B5EF4-FFF2-40B4-BE49-F238E27FC236}">
                    <a16:creationId xmlns:a16="http://schemas.microsoft.com/office/drawing/2014/main" id="{5A8E16FA-5CCE-644D-81DE-0E79175D5C8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58241" y="5356110"/>
                <a:ext cx="986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86508812-E0FF-AA47-A569-029C7F1FBC7E}"/>
                  </a:ext>
                </a:extLst>
              </p:cNvPr>
              <p:cNvGrpSpPr/>
              <p:nvPr/>
            </p:nvGrpSpPr>
            <p:grpSpPr>
              <a:xfrm>
                <a:off x="10247238" y="4975740"/>
                <a:ext cx="1175233" cy="379051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258" name="Freeform 860">
                  <a:extLst>
                    <a:ext uri="{FF2B5EF4-FFF2-40B4-BE49-F238E27FC236}">
                      <a16:creationId xmlns:a16="http://schemas.microsoft.com/office/drawing/2014/main" id="{E9B87056-23F3-A942-BC5E-DCAF225A137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9" name="Rectangle 864">
                  <a:extLst>
                    <a:ext uri="{FF2B5EF4-FFF2-40B4-BE49-F238E27FC236}">
                      <a16:creationId xmlns:a16="http://schemas.microsoft.com/office/drawing/2014/main" id="{C2805714-D6AD-E34F-B27F-D07AE647970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260" name="Freeform 865">
                  <a:extLst>
                    <a:ext uri="{FF2B5EF4-FFF2-40B4-BE49-F238E27FC236}">
                      <a16:creationId xmlns:a16="http://schemas.microsoft.com/office/drawing/2014/main" id="{FF49FEE4-9C68-F149-95F6-12E04C082FA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1" name="Freeform 866">
                  <a:extLst>
                    <a:ext uri="{FF2B5EF4-FFF2-40B4-BE49-F238E27FC236}">
                      <a16:creationId xmlns:a16="http://schemas.microsoft.com/office/drawing/2014/main" id="{46944AC0-89E4-1B4E-AA98-CD7621E0E93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C6DD9087-5926-DD48-A48F-58FA2DFC6EB6}"/>
                  </a:ext>
                </a:extLst>
              </p:cNvPr>
              <p:cNvGrpSpPr/>
              <p:nvPr/>
            </p:nvGrpSpPr>
            <p:grpSpPr>
              <a:xfrm>
                <a:off x="10732584" y="4467570"/>
                <a:ext cx="388622" cy="835901"/>
                <a:chOff x="1823226" y="3235632"/>
                <a:chExt cx="552654" cy="1188720"/>
              </a:xfrm>
              <a:solidFill>
                <a:srgbClr val="93D2FE"/>
              </a:solidFill>
            </p:grpSpPr>
            <p:sp>
              <p:nvSpPr>
                <p:cNvPr id="245" name="Oval 878">
                  <a:extLst>
                    <a:ext uri="{FF2B5EF4-FFF2-40B4-BE49-F238E27FC236}">
                      <a16:creationId xmlns:a16="http://schemas.microsoft.com/office/drawing/2014/main" id="{EF1A1383-AE39-D647-8CE1-A450F0F212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46" name="Rectangle 880">
                  <a:extLst>
                    <a:ext uri="{FF2B5EF4-FFF2-40B4-BE49-F238E27FC236}">
                      <a16:creationId xmlns:a16="http://schemas.microsoft.com/office/drawing/2014/main" id="{ED11CE4E-025C-9E47-A24E-DD7873E677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47" name="Oval 878">
                  <a:extLst>
                    <a:ext uri="{FF2B5EF4-FFF2-40B4-BE49-F238E27FC236}">
                      <a16:creationId xmlns:a16="http://schemas.microsoft.com/office/drawing/2014/main" id="{413F02AA-60F6-F841-8932-2B55D6D468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48" name="Line 881">
                  <a:extLst>
                    <a:ext uri="{FF2B5EF4-FFF2-40B4-BE49-F238E27FC236}">
                      <a16:creationId xmlns:a16="http://schemas.microsoft.com/office/drawing/2014/main" id="{D6743003-6DA1-7F47-B67B-79DB93AA8D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49" name="Line 882">
                  <a:extLst>
                    <a:ext uri="{FF2B5EF4-FFF2-40B4-BE49-F238E27FC236}">
                      <a16:creationId xmlns:a16="http://schemas.microsoft.com/office/drawing/2014/main" id="{0AF7FA82-37CA-294F-AA80-A57C259D98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0" name="Rectangle 880">
                  <a:extLst>
                    <a:ext uri="{FF2B5EF4-FFF2-40B4-BE49-F238E27FC236}">
                      <a16:creationId xmlns:a16="http://schemas.microsoft.com/office/drawing/2014/main" id="{D41F9A17-0E4F-CA44-B613-EB92918668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1" name="Oval 878">
                  <a:extLst>
                    <a:ext uri="{FF2B5EF4-FFF2-40B4-BE49-F238E27FC236}">
                      <a16:creationId xmlns:a16="http://schemas.microsoft.com/office/drawing/2014/main" id="{6D8F2429-3FEE-5148-8C09-6AD6B53CF0C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2" name="Line 882">
                  <a:extLst>
                    <a:ext uri="{FF2B5EF4-FFF2-40B4-BE49-F238E27FC236}">
                      <a16:creationId xmlns:a16="http://schemas.microsoft.com/office/drawing/2014/main" id="{FD22B707-150E-FF47-ACF5-A120BDCEBD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3" name="Line 882">
                  <a:extLst>
                    <a:ext uri="{FF2B5EF4-FFF2-40B4-BE49-F238E27FC236}">
                      <a16:creationId xmlns:a16="http://schemas.microsoft.com/office/drawing/2014/main" id="{3DB92A6C-6587-AF4A-84D8-73F19C87BC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4" name="Line 884">
                  <a:extLst>
                    <a:ext uri="{FF2B5EF4-FFF2-40B4-BE49-F238E27FC236}">
                      <a16:creationId xmlns:a16="http://schemas.microsoft.com/office/drawing/2014/main" id="{34338759-C1CB-4945-B6B0-4FB6EBEF10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5" name="Oval 885">
                  <a:extLst>
                    <a:ext uri="{FF2B5EF4-FFF2-40B4-BE49-F238E27FC236}">
                      <a16:creationId xmlns:a16="http://schemas.microsoft.com/office/drawing/2014/main" id="{CFA32276-F2AF-F14C-BE5F-19705BC0CD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6" name="Line 881">
                  <a:extLst>
                    <a:ext uri="{FF2B5EF4-FFF2-40B4-BE49-F238E27FC236}">
                      <a16:creationId xmlns:a16="http://schemas.microsoft.com/office/drawing/2014/main" id="{DE38FE2B-BD12-7A4C-AAA9-C2741BBD75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7" name="Line 882">
                  <a:extLst>
                    <a:ext uri="{FF2B5EF4-FFF2-40B4-BE49-F238E27FC236}">
                      <a16:creationId xmlns:a16="http://schemas.microsoft.com/office/drawing/2014/main" id="{F1591D49-A1DB-BB42-97C2-DBD7AB86E5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AF6E901A-F589-7541-91CE-5D324AB2DD74}"/>
              </a:ext>
            </a:extLst>
          </p:cNvPr>
          <p:cNvSpPr/>
          <p:nvPr/>
        </p:nvSpPr>
        <p:spPr>
          <a:xfrm>
            <a:off x="6749206" y="534907"/>
            <a:ext cx="1684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  <a:t>Refinement tree</a:t>
            </a:r>
            <a:endParaRPr lang="en-US" dirty="0">
              <a:solidFill>
                <a:schemeClr val="accent5">
                  <a:lumMod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194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76400" y="11095"/>
            <a:ext cx="8839200" cy="622305"/>
          </a:xfrm>
        </p:spPr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id="{2757DFAA-5509-FE40-9C8C-CFF44DE73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04" y="336146"/>
            <a:ext cx="2970364" cy="3136756"/>
          </a:xfrm>
          <a:solidFill>
            <a:srgbClr val="D2EEFF"/>
          </a:solidFill>
        </p:spPr>
        <p:txBody>
          <a:bodyPr wrap="none">
            <a:spAutoFit/>
          </a:bodyPr>
          <a:lstStyle/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latin typeface="Calibri"/>
                <a:cs typeface="Calibri"/>
              </a:rPr>
              <a:t>m-fetch1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latin typeface="Calibri"/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>
                <a:latin typeface="Calibri"/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latin typeface="Calibri"/>
                <a:cs typeface="Calibri"/>
              </a:rPr>
              <a:t>unknown</a:t>
            </a:r>
            <a:endParaRPr lang="en-US" sz="1800" dirty="0">
              <a:cs typeface="Calibri"/>
            </a:endParaRP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latin typeface="Calibri"/>
                <a:cs typeface="Calibri"/>
              </a:rPr>
              <a:t>view</a:t>
            </a:r>
            <a:r>
              <a:rPr lang="en-US" sz="1800" dirty="0">
                <a:latin typeface="Times New Roman" panose="02020603050405020304" pitchFamily="18" charset="0"/>
                <a:cs typeface="Calibri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latin typeface="Calibri"/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12700" lvl="1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latin typeface="Calibri"/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latin typeface="Calibri"/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latin typeface="Calibri"/>
                <a:cs typeface="Calibri"/>
              </a:rPr>
              <a:t>fetch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latin typeface="Calibri"/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94" name="Content Placeholder 3">
            <a:extLst>
              <a:ext uri="{FF2B5EF4-FFF2-40B4-BE49-F238E27FC236}">
                <a16:creationId xmlns:a16="http://schemas.microsoft.com/office/drawing/2014/main" id="{1C7F553A-7B2D-8C43-B27F-6A974D0A76C8}"/>
              </a:ext>
            </a:extLst>
          </p:cNvPr>
          <p:cNvSpPr txBox="1">
            <a:spLocks/>
          </p:cNvSpPr>
          <p:nvPr/>
        </p:nvSpPr>
        <p:spPr bwMode="auto">
          <a:xfrm>
            <a:off x="105694" y="3883070"/>
            <a:ext cx="2955614" cy="2582758"/>
          </a:xfrm>
          <a:prstGeom prst="rect">
            <a:avLst/>
          </a:prstGeom>
          <a:solidFill>
            <a:srgbClr val="D2EEFF"/>
          </a:solidFill>
          <a:ln w="12700">
            <a:noFill/>
            <a:miter lim="800000"/>
            <a:headEnd/>
            <a:tailEnd/>
          </a:ln>
        </p:spPr>
        <p:txBody>
          <a:bodyPr vert="horz" wrap="square" lIns="90487" tIns="44450" rIns="0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latin typeface="Calibri"/>
                <a:cs typeface="Calibri"/>
              </a:rPr>
              <a:t>m-fetch2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	</a:t>
            </a:r>
            <a:r>
              <a:rPr lang="en-US" sz="1800" dirty="0">
                <a:latin typeface="Calibri"/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	</a:t>
            </a:r>
            <a:r>
              <a:rPr lang="en-US" sz="1800" dirty="0">
                <a:latin typeface="Calibri"/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≠ </a:t>
            </a:r>
            <a:r>
              <a:rPr lang="en-US" sz="1800" dirty="0">
                <a:latin typeface="Calibri"/>
                <a:cs typeface="Calibri"/>
              </a:rPr>
              <a:t>unknown</a:t>
            </a:r>
            <a:endParaRPr lang="en-US" sz="1800" dirty="0"/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AD9C2CB-F7A5-5247-9C2A-2F6EA867E07B}"/>
              </a:ext>
            </a:extLst>
          </p:cNvPr>
          <p:cNvSpPr/>
          <p:nvPr/>
        </p:nvSpPr>
        <p:spPr>
          <a:xfrm>
            <a:off x="1461558" y="282977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r1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,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c2</a:t>
            </a:r>
          </a:p>
        </p:txBody>
      </p:sp>
      <p:sp>
        <p:nvSpPr>
          <p:cNvPr id="110" name="Content Placeholder 4">
            <a:extLst>
              <a:ext uri="{FF2B5EF4-FFF2-40B4-BE49-F238E27FC236}">
                <a16:creationId xmlns:a16="http://schemas.microsoft.com/office/drawing/2014/main" id="{DEA43587-66B0-A14C-972C-C98842661CFE}"/>
              </a:ext>
            </a:extLst>
          </p:cNvPr>
          <p:cNvSpPr txBox="1">
            <a:spLocks/>
          </p:cNvSpPr>
          <p:nvPr/>
        </p:nvSpPr>
        <p:spPr bwMode="auto">
          <a:xfrm>
            <a:off x="7467424" y="2716583"/>
            <a:ext cx="4689424" cy="299312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vert="horz" wrap="none" lIns="90487" tIns="44450" rIns="91440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400"/>
              </a:spcBef>
              <a:buFont typeface="System Font Regular"/>
              <a:buNone/>
              <a:tabLst>
                <a:tab pos="1262063" algn="l"/>
                <a:tab pos="1546225" algn="l"/>
              </a:tabLst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procedure </a:t>
            </a:r>
            <a:r>
              <a:rPr lang="en-US" sz="1800" kern="0" dirty="0">
                <a:latin typeface="Calibri" panose="020F0502020204030204" pitchFamily="34" charset="0"/>
                <a:cs typeface="Times New Roman"/>
              </a:rPr>
              <a:t>RAE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:</a:t>
            </a:r>
          </a:p>
          <a:p>
            <a:pPr marL="341313" lvl="1" indent="0">
              <a:spcBef>
                <a:spcPts val="400"/>
              </a:spcBef>
              <a:buFont typeface="System Font Regular"/>
              <a:buNone/>
              <a:tabLst>
                <a:tab pos="1262063" algn="l"/>
                <a:tab pos="1546225" algn="l"/>
              </a:tabLst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loop:</a:t>
            </a:r>
          </a:p>
          <a:p>
            <a:pPr marL="738187" lvl="2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for every new external task or event </a:t>
            </a:r>
            <a:r>
              <a:rPr lang="en-US" sz="1800" kern="0" dirty="0" err="1">
                <a:latin typeface="Times New Roman" panose="02020603050405020304" pitchFamily="18" charset="0"/>
                <a:cs typeface="Times New Roman"/>
              </a:rPr>
              <a:t>τ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 do</a:t>
            </a:r>
          </a:p>
          <a:p>
            <a:pPr marL="1089025" lvl="3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choose a method instance </a:t>
            </a:r>
            <a:r>
              <a:rPr lang="en-US" sz="1800" i="1" kern="0" dirty="0">
                <a:latin typeface="Times New Roman" panose="02020603050405020304" pitchFamily="18" charset="0"/>
                <a:cs typeface="Times New Roman"/>
              </a:rPr>
              <a:t>m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 for </a:t>
            </a:r>
            <a:r>
              <a:rPr lang="en-US" sz="1800" kern="0" dirty="0" err="1">
                <a:latin typeface="Times New Roman" panose="02020603050405020304" pitchFamily="18" charset="0"/>
                <a:cs typeface="Times New Roman"/>
              </a:rPr>
              <a:t>τ</a:t>
            </a:r>
            <a:endParaRPr lang="en-US" sz="1800" kern="0" dirty="0">
              <a:latin typeface="Times New Roman" panose="02020603050405020304" pitchFamily="18" charset="0"/>
              <a:cs typeface="Times New Roman"/>
            </a:endParaRPr>
          </a:p>
          <a:p>
            <a:pPr marL="1089025" lvl="3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create a refinement stack for </a:t>
            </a:r>
            <a:r>
              <a:rPr lang="en-US" sz="1800" kern="0" dirty="0" err="1">
                <a:latin typeface="Times New Roman" panose="02020603050405020304" pitchFamily="18" charset="0"/>
                <a:cs typeface="Times New Roman"/>
              </a:rPr>
              <a:t>τ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, </a:t>
            </a:r>
            <a:r>
              <a:rPr lang="en-US" sz="1800" i="1" kern="0" dirty="0">
                <a:latin typeface="Times New Roman" panose="02020603050405020304" pitchFamily="18" charset="0"/>
                <a:cs typeface="Times New Roman"/>
              </a:rPr>
              <a:t>m</a:t>
            </a:r>
          </a:p>
          <a:p>
            <a:pPr marL="1089025" lvl="3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add the stack to </a:t>
            </a:r>
            <a:r>
              <a:rPr lang="en-US" sz="1800" i="1" kern="0" dirty="0">
                <a:latin typeface="Times New Roman" panose="02020603050405020304" pitchFamily="18" charset="0"/>
                <a:cs typeface="Times New Roman"/>
              </a:rPr>
              <a:t>Agenda</a:t>
            </a:r>
            <a:endParaRPr lang="en-US" sz="1800" kern="0" dirty="0">
              <a:latin typeface="Times New Roman" panose="02020603050405020304" pitchFamily="18" charset="0"/>
              <a:cs typeface="Times New Roman"/>
            </a:endParaRPr>
          </a:p>
          <a:p>
            <a:pPr marL="738187" lvl="2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for each stack </a:t>
            </a:r>
            <a:r>
              <a:rPr lang="en-US" sz="1800" i="1" kern="0" dirty="0" err="1">
                <a:latin typeface="Times New Roman" panose="02020603050405020304" pitchFamily="18" charset="0"/>
                <a:cs typeface="Times New Roman"/>
              </a:rPr>
              <a:t>σ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 in </a:t>
            </a:r>
            <a:r>
              <a:rPr lang="en-US" sz="1800" i="1" kern="0" dirty="0">
                <a:latin typeface="Times New Roman" panose="02020603050405020304" pitchFamily="18" charset="0"/>
                <a:cs typeface="Times New Roman"/>
              </a:rPr>
              <a:t>Agenda</a:t>
            </a:r>
            <a:endParaRPr lang="en-US" sz="1800" kern="0" dirty="0">
              <a:latin typeface="Times New Roman" panose="02020603050405020304" pitchFamily="18" charset="0"/>
              <a:cs typeface="Times New Roman"/>
            </a:endParaRPr>
          </a:p>
          <a:p>
            <a:pPr marL="738187" lvl="2" indent="0">
              <a:spcBef>
                <a:spcPts val="400"/>
              </a:spcBef>
              <a:buNone/>
            </a:pPr>
            <a:r>
              <a:rPr lang="en-US" sz="1800" kern="0" dirty="0">
                <a:latin typeface="Times New Roman" panose="02020603050405020304" pitchFamily="18" charset="0"/>
                <a:cs typeface="Calibri"/>
              </a:rPr>
              <a:t>	call </a:t>
            </a:r>
            <a:r>
              <a:rPr lang="en-US" sz="1800" kern="0" dirty="0">
                <a:latin typeface="Calibri" panose="020F0502020204030204" pitchFamily="34" charset="0"/>
                <a:cs typeface="Calibri"/>
              </a:rPr>
              <a:t>Progress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(</a:t>
            </a:r>
            <a:r>
              <a:rPr lang="en-US" sz="1800" i="1" kern="0" dirty="0" err="1">
                <a:latin typeface="Times New Roman" panose="02020603050405020304" pitchFamily="18" charset="0"/>
                <a:cs typeface="Times New Roman"/>
              </a:rPr>
              <a:t>σ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)</a:t>
            </a:r>
          </a:p>
          <a:p>
            <a:pPr marL="738187" lvl="2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	if </a:t>
            </a:r>
            <a:r>
              <a:rPr lang="en-US" sz="1800" i="1" kern="0" dirty="0" err="1">
                <a:latin typeface="Times New Roman" panose="02020603050405020304" pitchFamily="18" charset="0"/>
                <a:cs typeface="Times New Roman"/>
              </a:rPr>
              <a:t>σ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 is finished then remove it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0572C73-98F3-B64C-BEE1-565AB890CACA}"/>
              </a:ext>
            </a:extLst>
          </p:cNvPr>
          <p:cNvSpPr/>
          <p:nvPr/>
        </p:nvSpPr>
        <p:spPr>
          <a:xfrm>
            <a:off x="7937779" y="1379872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σ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BE77CB7-8B31-7B4C-9B99-47AFE5D2C274}"/>
              </a:ext>
            </a:extLst>
          </p:cNvPr>
          <p:cNvSpPr/>
          <p:nvPr/>
        </p:nvSpPr>
        <p:spPr>
          <a:xfrm>
            <a:off x="8229600" y="4711070"/>
            <a:ext cx="3028335" cy="998640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793F7EB-97F4-BE42-A8BA-EA5D0228557A}"/>
              </a:ext>
            </a:extLst>
          </p:cNvPr>
          <p:cNvSpPr/>
          <p:nvPr/>
        </p:nvSpPr>
        <p:spPr>
          <a:xfrm>
            <a:off x="7453391" y="1004399"/>
            <a:ext cx="268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τ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6C9B5F2-9FB1-F349-8FCA-6D57528ED69A}"/>
              </a:ext>
            </a:extLst>
          </p:cNvPr>
          <p:cNvSpPr/>
          <p:nvPr/>
        </p:nvSpPr>
        <p:spPr>
          <a:xfrm>
            <a:off x="7340842" y="173412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m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99" name="Right Brace 98">
            <a:extLst>
              <a:ext uri="{FF2B5EF4-FFF2-40B4-BE49-F238E27FC236}">
                <a16:creationId xmlns:a16="http://schemas.microsoft.com/office/drawing/2014/main" id="{D8764B41-407F-2947-9A2E-C4F02006FF98}"/>
              </a:ext>
            </a:extLst>
          </p:cNvPr>
          <p:cNvSpPr/>
          <p:nvPr/>
        </p:nvSpPr>
        <p:spPr>
          <a:xfrm>
            <a:off x="7608808" y="959411"/>
            <a:ext cx="300049" cy="1253886"/>
          </a:xfrm>
          <a:prstGeom prst="rightBrac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Curved Connector 102">
            <a:extLst>
              <a:ext uri="{FF2B5EF4-FFF2-40B4-BE49-F238E27FC236}">
                <a16:creationId xmlns:a16="http://schemas.microsoft.com/office/drawing/2014/main" id="{D09D0003-D42D-4442-A511-1BBE0396D917}"/>
              </a:ext>
            </a:extLst>
          </p:cNvPr>
          <p:cNvCxnSpPr>
            <a:cxnSpLocks/>
          </p:cNvCxnSpPr>
          <p:nvPr/>
        </p:nvCxnSpPr>
        <p:spPr>
          <a:xfrm>
            <a:off x="2925808" y="1734125"/>
            <a:ext cx="2566912" cy="275209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arrow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648B87C-0C4C-AB4A-B029-557620081870}"/>
              </a:ext>
            </a:extLst>
          </p:cNvPr>
          <p:cNvSpPr/>
          <p:nvPr/>
        </p:nvSpPr>
        <p:spPr>
          <a:xfrm>
            <a:off x="3570399" y="958565"/>
            <a:ext cx="21220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Candidates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 </a:t>
            </a:r>
            <a:b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</a:b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 = {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  <a:t>m-fetch1(r1,c2),</a:t>
            </a:r>
            <a:r>
              <a:rPr lang="en-US" baseline="-25000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  <a:t>  </a:t>
            </a:r>
            <a:br>
              <a:rPr lang="en-US" baseline="-25000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</a:br>
            <a:r>
              <a:rPr lang="en-US" baseline="-25000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  <a:t>          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  <a:t>m-fetch1(r2,c2)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}</a:t>
            </a: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B79CDDBA-CED5-0940-BF74-ECB368EDC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20" y="850629"/>
            <a:ext cx="2159000" cy="1333500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134B02A4-38A4-704F-BEDC-55D53CC544EA}"/>
              </a:ext>
            </a:extLst>
          </p:cNvPr>
          <p:cNvSpPr/>
          <p:nvPr/>
        </p:nvSpPr>
        <p:spPr>
          <a:xfrm>
            <a:off x="6682387" y="1358929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r</a:t>
            </a:r>
            <a:r>
              <a:rPr lang="en-US" baseline="-25000" dirty="0">
                <a:latin typeface="Times New Roman" panose="02020603050405020304" pitchFamily="18" charset="0"/>
                <a:cs typeface="Calibri"/>
              </a:rPr>
              <a:t>0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/>
              </a:rPr>
              <a:t>r1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C29292DD-C910-4441-B35D-7D266293AAA9}"/>
              </a:ext>
            </a:extLst>
          </p:cNvPr>
          <p:cNvSpPr/>
          <p:nvPr/>
        </p:nvSpPr>
        <p:spPr>
          <a:xfrm>
            <a:off x="4049281" y="3761119"/>
            <a:ext cx="39998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Container locations unknown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Partially observable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Robot only sees current location</a:t>
            </a:r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2BA39CE7-C3E9-E44C-B278-F8159B80D6E6}"/>
              </a:ext>
            </a:extLst>
          </p:cNvPr>
          <p:cNvGrpSpPr/>
          <p:nvPr/>
        </p:nvGrpSpPr>
        <p:grpSpPr>
          <a:xfrm>
            <a:off x="3324765" y="4793885"/>
            <a:ext cx="4425495" cy="1764581"/>
            <a:chOff x="735330" y="834391"/>
            <a:chExt cx="4425495" cy="1764581"/>
          </a:xfrm>
        </p:grpSpPr>
        <p:sp>
          <p:nvSpPr>
            <p:cNvPr id="230" name="Line 853">
              <a:extLst>
                <a:ext uri="{FF2B5EF4-FFF2-40B4-BE49-F238E27FC236}">
                  <a16:creationId xmlns:a16="http://schemas.microsoft.com/office/drawing/2014/main" id="{A02256B1-6498-5842-ADFE-93B79393FC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0770" y="2594712"/>
              <a:ext cx="1571779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balanced" dir="l"/>
            </a:scene3d>
            <a:sp3d extrusionH="1587500" contourW="6350" prstMaterial="legacyPlastic">
              <a:bevelT w="13500" h="13500" prst="angle"/>
              <a:bevelB w="13500" h="13500" prst="angle"/>
              <a:extrusionClr>
                <a:srgbClr val="FFE4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2000" dirty="0">
                  <a:latin typeface="Calibri"/>
                  <a:ea typeface="Times New Roman"/>
                  <a:cs typeface="Calibri"/>
                </a:rPr>
                <a:t>            loc0</a:t>
              </a:r>
            </a:p>
          </p:txBody>
        </p:sp>
        <p:sp>
          <p:nvSpPr>
            <p:cNvPr id="231" name="Line 853">
              <a:extLst>
                <a:ext uri="{FF2B5EF4-FFF2-40B4-BE49-F238E27FC236}">
                  <a16:creationId xmlns:a16="http://schemas.microsoft.com/office/drawing/2014/main" id="{254C0F59-A37F-4443-85C7-EA9E279AD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330" y="2261236"/>
              <a:ext cx="1089529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11176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loc2</a:t>
              </a:r>
            </a:p>
          </p:txBody>
        </p:sp>
        <p:sp>
          <p:nvSpPr>
            <p:cNvPr id="232" name="Line 853">
              <a:extLst>
                <a:ext uri="{FF2B5EF4-FFF2-40B4-BE49-F238E27FC236}">
                  <a16:creationId xmlns:a16="http://schemas.microsoft.com/office/drawing/2014/main" id="{B7DF160B-4173-5A44-803C-9B5AFB496A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0062" y="2475289"/>
              <a:ext cx="1286000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balanced" dir="l"/>
            </a:scene3d>
            <a:sp3d extrusionH="1397000" contourW="6350" prstMaterial="legacyPlastic">
              <a:bevelT w="13500" h="13500" prst="angle"/>
              <a:bevelB w="13500" h="13500" prst="angle"/>
              <a:extrusionClr>
                <a:srgbClr val="F5DBBD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900" dirty="0">
                  <a:latin typeface="Calibri"/>
                  <a:ea typeface="Times New Roman"/>
                  <a:cs typeface="Calibri"/>
                </a:rPr>
                <a:t>          loc1</a:t>
              </a:r>
            </a:p>
          </p:txBody>
        </p: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D5653A07-4F94-6647-BEC8-34A67B46506D}"/>
                </a:ext>
              </a:extLst>
            </p:cNvPr>
            <p:cNvGrpSpPr/>
            <p:nvPr/>
          </p:nvGrpSpPr>
          <p:grpSpPr>
            <a:xfrm>
              <a:off x="1520703" y="1715607"/>
              <a:ext cx="525678" cy="355571"/>
              <a:chOff x="1012668" y="960736"/>
              <a:chExt cx="747559" cy="505651"/>
            </a:xfrm>
          </p:grpSpPr>
          <p:sp>
            <p:nvSpPr>
              <p:cNvPr id="291" name="Line 853">
                <a:extLst>
                  <a:ext uri="{FF2B5EF4-FFF2-40B4-BE49-F238E27FC236}">
                    <a16:creationId xmlns:a16="http://schemas.microsoft.com/office/drawing/2014/main" id="{EA57B8FC-C412-E647-B0D7-6351A313A6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92" name="Rectangle 876">
                <a:extLst>
                  <a:ext uri="{FF2B5EF4-FFF2-40B4-BE49-F238E27FC236}">
                    <a16:creationId xmlns:a16="http://schemas.microsoft.com/office/drawing/2014/main" id="{84DC8B7B-BDC7-E348-A618-DDC47738688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9" y="960736"/>
                <a:ext cx="92" cy="393915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93" name="Rectangle 873">
                <a:extLst>
                  <a:ext uri="{FF2B5EF4-FFF2-40B4-BE49-F238E27FC236}">
                    <a16:creationId xmlns:a16="http://schemas.microsoft.com/office/drawing/2014/main" id="{5AB4DA23-C3BE-2942-88C6-1530F04AE6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294" name="Freeform 875">
                <a:extLst>
                  <a:ext uri="{FF2B5EF4-FFF2-40B4-BE49-F238E27FC236}">
                    <a16:creationId xmlns:a16="http://schemas.microsoft.com/office/drawing/2014/main" id="{25E1FD10-E80E-3E49-AE7B-850A9A529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sp>
          <p:nvSpPr>
            <p:cNvPr id="234" name="Line 853">
              <a:extLst>
                <a:ext uri="{FF2B5EF4-FFF2-40B4-BE49-F238E27FC236}">
                  <a16:creationId xmlns:a16="http://schemas.microsoft.com/office/drawing/2014/main" id="{FFFD5769-A39A-034E-A750-A76EED1254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357" y="1291448"/>
              <a:ext cx="714445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800100" contourW="6350" prstMaterial="legacyPlastic">
              <a:bevelT w="13500" h="13500" prst="angle"/>
              <a:bevelB w="13500" h="13500" prst="angle"/>
              <a:extrusionClr>
                <a:srgbClr val="D0B39A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400" dirty="0">
                  <a:latin typeface="Calibri"/>
                  <a:ea typeface="Times New Roman"/>
                  <a:cs typeface="Calibri"/>
                </a:rPr>
                <a:t>         loc4</a:t>
              </a:r>
            </a:p>
          </p:txBody>
        </p:sp>
        <p:sp>
          <p:nvSpPr>
            <p:cNvPr id="235" name="Line 853">
              <a:extLst>
                <a:ext uri="{FF2B5EF4-FFF2-40B4-BE49-F238E27FC236}">
                  <a16:creationId xmlns:a16="http://schemas.microsoft.com/office/drawing/2014/main" id="{A6D8805E-89EC-1540-9BE9-970EC93170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247" y="1699213"/>
              <a:ext cx="893056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914400" contourW="6350" prstMaterial="legacyPlastic">
              <a:bevelT w="13500" h="13500" prst="angle"/>
              <a:bevelB w="13500" h="13500" prst="angle"/>
              <a:extrusionClr>
                <a:srgbClr val="ECD1B9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600" dirty="0">
                  <a:latin typeface="Calibri"/>
                  <a:ea typeface="Times New Roman"/>
                  <a:cs typeface="Calibri"/>
                </a:rPr>
                <a:t>         loc3</a:t>
              </a:r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1A1187CD-8A05-1844-9D6D-F64D75EE0AF2}"/>
                </a:ext>
              </a:extLst>
            </p:cNvPr>
            <p:cNvGrpSpPr/>
            <p:nvPr/>
          </p:nvGrpSpPr>
          <p:grpSpPr>
            <a:xfrm>
              <a:off x="2498056" y="834391"/>
              <a:ext cx="378488" cy="272016"/>
              <a:chOff x="7930394" y="2447547"/>
              <a:chExt cx="387534" cy="278517"/>
            </a:xfrm>
          </p:grpSpPr>
          <p:sp>
            <p:nvSpPr>
              <p:cNvPr id="287" name="Line 853">
                <a:extLst>
                  <a:ext uri="{FF2B5EF4-FFF2-40B4-BE49-F238E27FC236}">
                    <a16:creationId xmlns:a16="http://schemas.microsoft.com/office/drawing/2014/main" id="{6F8A35EA-377E-E04E-9FBF-7B20244662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0394" y="2551830"/>
                <a:ext cx="311334" cy="37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190500" contourW="6350" prstMaterial="plastic">
                <a:bevelT w="13500" h="13500" prst="angle"/>
                <a:bevelB w="13500" h="13500" prst="angle"/>
                <a:extrusionClr>
                  <a:srgbClr val="CED286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88" name="Rectangle 876">
                <a:extLst>
                  <a:ext uri="{FF2B5EF4-FFF2-40B4-BE49-F238E27FC236}">
                    <a16:creationId xmlns:a16="http://schemas.microsoft.com/office/drawing/2014/main" id="{A40C7724-696B-2C40-8F84-C50588B9EC9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954837" y="2447547"/>
                <a:ext cx="67" cy="220593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89" name="Rectangle 873">
                <a:extLst>
                  <a:ext uri="{FF2B5EF4-FFF2-40B4-BE49-F238E27FC236}">
                    <a16:creationId xmlns:a16="http://schemas.microsoft.com/office/drawing/2014/main" id="{16181F69-FC12-B545-9672-1F5DFE7E0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1094" y="2555538"/>
                <a:ext cx="308086" cy="169843"/>
              </a:xfrm>
              <a:prstGeom prst="rect">
                <a:avLst/>
              </a:prstGeom>
              <a:solidFill>
                <a:srgbClr val="CED28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1400" dirty="0">
                    <a:latin typeface="Calibri"/>
                    <a:ea typeface="Times New Roman"/>
                    <a:cs typeface="Calibri"/>
                  </a:rPr>
                  <a:t>c2</a:t>
                </a:r>
              </a:p>
            </p:txBody>
          </p:sp>
          <p:sp>
            <p:nvSpPr>
              <p:cNvPr id="290" name="Freeform 875">
                <a:extLst>
                  <a:ext uri="{FF2B5EF4-FFF2-40B4-BE49-F238E27FC236}">
                    <a16:creationId xmlns:a16="http://schemas.microsoft.com/office/drawing/2014/main" id="{BE6D85C1-B34D-C045-99E9-BE04BCF7C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2084" y="2478623"/>
                <a:ext cx="75844" cy="247441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ED28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836FCD72-9CEB-4640-9195-F506B47E27E3}"/>
                </a:ext>
              </a:extLst>
            </p:cNvPr>
            <p:cNvGrpSpPr/>
            <p:nvPr/>
          </p:nvGrpSpPr>
          <p:grpSpPr>
            <a:xfrm>
              <a:off x="3985592" y="1191835"/>
              <a:ext cx="1175233" cy="997371"/>
              <a:chOff x="10247238" y="4467570"/>
              <a:chExt cx="1175233" cy="997371"/>
            </a:xfrm>
          </p:grpSpPr>
          <p:sp>
            <p:nvSpPr>
              <p:cNvPr id="263" name="Oval 859">
                <a:extLst>
                  <a:ext uri="{FF2B5EF4-FFF2-40B4-BE49-F238E27FC236}">
                    <a16:creationId xmlns:a16="http://schemas.microsoft.com/office/drawing/2014/main" id="{1E408DF2-B8A2-F34D-93C8-0ED4ED06A0C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83953" y="5248432"/>
                <a:ext cx="96916" cy="106355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4" name="Oval 861">
                <a:extLst>
                  <a:ext uri="{FF2B5EF4-FFF2-40B4-BE49-F238E27FC236}">
                    <a16:creationId xmlns:a16="http://schemas.microsoft.com/office/drawing/2014/main" id="{22B09CC1-BC38-7F4B-9DF0-A064C310998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247239" y="5356687"/>
                <a:ext cx="100317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5" name="Oval 862">
                <a:extLst>
                  <a:ext uri="{FF2B5EF4-FFF2-40B4-BE49-F238E27FC236}">
                    <a16:creationId xmlns:a16="http://schemas.microsoft.com/office/drawing/2014/main" id="{00585BFC-F697-E84E-92CE-B51816788AE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72293" y="5356687"/>
                <a:ext cx="969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6" name="Oval 863">
                <a:extLst>
                  <a:ext uri="{FF2B5EF4-FFF2-40B4-BE49-F238E27FC236}">
                    <a16:creationId xmlns:a16="http://schemas.microsoft.com/office/drawing/2014/main" id="{BD4F618F-E56B-FB45-8819-88E502DA99F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073676" y="5354788"/>
                <a:ext cx="986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7" name="Oval 863">
                <a:extLst>
                  <a:ext uri="{FF2B5EF4-FFF2-40B4-BE49-F238E27FC236}">
                    <a16:creationId xmlns:a16="http://schemas.microsoft.com/office/drawing/2014/main" id="{A8E8DAFE-1DCF-C041-9AD9-DB298714403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58241" y="5356110"/>
                <a:ext cx="986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89789772-7777-264A-A10E-6955F74C14B1}"/>
                  </a:ext>
                </a:extLst>
              </p:cNvPr>
              <p:cNvGrpSpPr/>
              <p:nvPr/>
            </p:nvGrpSpPr>
            <p:grpSpPr>
              <a:xfrm>
                <a:off x="10247238" y="4975740"/>
                <a:ext cx="1175233" cy="379051"/>
                <a:chOff x="1320274" y="4580303"/>
                <a:chExt cx="1671281" cy="467246"/>
              </a:xfrm>
              <a:solidFill>
                <a:srgbClr val="CCFDCC"/>
              </a:solidFill>
            </p:grpSpPr>
            <p:sp>
              <p:nvSpPr>
                <p:cNvPr id="283" name="Freeform 860">
                  <a:extLst>
                    <a:ext uri="{FF2B5EF4-FFF2-40B4-BE49-F238E27FC236}">
                      <a16:creationId xmlns:a16="http://schemas.microsoft.com/office/drawing/2014/main" id="{48A479B7-F492-0741-A167-4A43F213789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4" name="Rectangle 864">
                  <a:extLst>
                    <a:ext uri="{FF2B5EF4-FFF2-40B4-BE49-F238E27FC236}">
                      <a16:creationId xmlns:a16="http://schemas.microsoft.com/office/drawing/2014/main" id="{2E5567DF-F8A4-DE48-AE71-E1C0C47F02F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Calibri"/>
                      <a:ea typeface="Calibri"/>
                      <a:cs typeface="Calibri"/>
                    </a:rPr>
                    <a:t>r2</a:t>
                  </a:r>
                </a:p>
              </p:txBody>
            </p:sp>
            <p:sp>
              <p:nvSpPr>
                <p:cNvPr id="285" name="Freeform 865">
                  <a:extLst>
                    <a:ext uri="{FF2B5EF4-FFF2-40B4-BE49-F238E27FC236}">
                      <a16:creationId xmlns:a16="http://schemas.microsoft.com/office/drawing/2014/main" id="{F138869C-2DBF-1B4D-BBBD-9DBFF6F05CC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6" name="Freeform 866">
                  <a:extLst>
                    <a:ext uri="{FF2B5EF4-FFF2-40B4-BE49-F238E27FC236}">
                      <a16:creationId xmlns:a16="http://schemas.microsoft.com/office/drawing/2014/main" id="{266B00FB-2A7E-BC42-8AAA-EBDF62CC398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69" name="Group 268">
                <a:extLst>
                  <a:ext uri="{FF2B5EF4-FFF2-40B4-BE49-F238E27FC236}">
                    <a16:creationId xmlns:a16="http://schemas.microsoft.com/office/drawing/2014/main" id="{3D3096F5-0A10-0B43-8B91-517BDCFB1396}"/>
                  </a:ext>
                </a:extLst>
              </p:cNvPr>
              <p:cNvGrpSpPr/>
              <p:nvPr/>
            </p:nvGrpSpPr>
            <p:grpSpPr>
              <a:xfrm>
                <a:off x="10732584" y="4467570"/>
                <a:ext cx="388622" cy="835901"/>
                <a:chOff x="1823226" y="3235632"/>
                <a:chExt cx="552654" cy="1188720"/>
              </a:xfrm>
              <a:solidFill>
                <a:srgbClr val="CCFDCC"/>
              </a:solidFill>
            </p:grpSpPr>
            <p:sp>
              <p:nvSpPr>
                <p:cNvPr id="270" name="Oval 878">
                  <a:extLst>
                    <a:ext uri="{FF2B5EF4-FFF2-40B4-BE49-F238E27FC236}">
                      <a16:creationId xmlns:a16="http://schemas.microsoft.com/office/drawing/2014/main" id="{48485BDA-5071-D54B-91C0-5861824649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1" name="Rectangle 880">
                  <a:extLst>
                    <a:ext uri="{FF2B5EF4-FFF2-40B4-BE49-F238E27FC236}">
                      <a16:creationId xmlns:a16="http://schemas.microsoft.com/office/drawing/2014/main" id="{6F4F88FE-A0D3-B74C-B090-1B2DE64B8A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2" name="Oval 878">
                  <a:extLst>
                    <a:ext uri="{FF2B5EF4-FFF2-40B4-BE49-F238E27FC236}">
                      <a16:creationId xmlns:a16="http://schemas.microsoft.com/office/drawing/2014/main" id="{01C8F4E7-DBD7-294B-AC98-A1881D7873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3" name="Line 881">
                  <a:extLst>
                    <a:ext uri="{FF2B5EF4-FFF2-40B4-BE49-F238E27FC236}">
                      <a16:creationId xmlns:a16="http://schemas.microsoft.com/office/drawing/2014/main" id="{8ECA00C0-C3D5-A744-BEF6-312159D14D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4" name="Line 882">
                  <a:extLst>
                    <a:ext uri="{FF2B5EF4-FFF2-40B4-BE49-F238E27FC236}">
                      <a16:creationId xmlns:a16="http://schemas.microsoft.com/office/drawing/2014/main" id="{A40D8482-4A03-7347-9E49-78818739DF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5" name="Rectangle 880">
                  <a:extLst>
                    <a:ext uri="{FF2B5EF4-FFF2-40B4-BE49-F238E27FC236}">
                      <a16:creationId xmlns:a16="http://schemas.microsoft.com/office/drawing/2014/main" id="{A1DE9AC3-E397-424E-AA26-21DD3974A9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6" name="Oval 878">
                  <a:extLst>
                    <a:ext uri="{FF2B5EF4-FFF2-40B4-BE49-F238E27FC236}">
                      <a16:creationId xmlns:a16="http://schemas.microsoft.com/office/drawing/2014/main" id="{C3FF1DE0-EB41-4149-825B-A7A07576361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7" name="Line 882">
                  <a:extLst>
                    <a:ext uri="{FF2B5EF4-FFF2-40B4-BE49-F238E27FC236}">
                      <a16:creationId xmlns:a16="http://schemas.microsoft.com/office/drawing/2014/main" id="{ADBC6864-44F8-5C4E-830F-9CFFD3A23A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8" name="Line 882">
                  <a:extLst>
                    <a:ext uri="{FF2B5EF4-FFF2-40B4-BE49-F238E27FC236}">
                      <a16:creationId xmlns:a16="http://schemas.microsoft.com/office/drawing/2014/main" id="{D076E274-B7AD-9E4C-B52A-14CA4FF58A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9" name="Line 884">
                  <a:extLst>
                    <a:ext uri="{FF2B5EF4-FFF2-40B4-BE49-F238E27FC236}">
                      <a16:creationId xmlns:a16="http://schemas.microsoft.com/office/drawing/2014/main" id="{0375F791-B1AC-B144-9CEC-82843890F9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0" name="Oval 885">
                  <a:extLst>
                    <a:ext uri="{FF2B5EF4-FFF2-40B4-BE49-F238E27FC236}">
                      <a16:creationId xmlns:a16="http://schemas.microsoft.com/office/drawing/2014/main" id="{FF03D070-54DF-7745-BDC4-BF91D8411A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1" name="Line 881">
                  <a:extLst>
                    <a:ext uri="{FF2B5EF4-FFF2-40B4-BE49-F238E27FC236}">
                      <a16:creationId xmlns:a16="http://schemas.microsoft.com/office/drawing/2014/main" id="{33CACCCF-884D-F441-885C-13D5535769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2" name="Line 882">
                  <a:extLst>
                    <a:ext uri="{FF2B5EF4-FFF2-40B4-BE49-F238E27FC236}">
                      <a16:creationId xmlns:a16="http://schemas.microsoft.com/office/drawing/2014/main" id="{84A0931D-6AAF-3B4E-92E7-89438D36C6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1C89F7BC-C954-7044-BE80-195D2A5984C9}"/>
                </a:ext>
              </a:extLst>
            </p:cNvPr>
            <p:cNvGrpSpPr/>
            <p:nvPr/>
          </p:nvGrpSpPr>
          <p:grpSpPr>
            <a:xfrm>
              <a:off x="3419720" y="1388515"/>
              <a:ext cx="1175233" cy="997371"/>
              <a:chOff x="10247238" y="4467570"/>
              <a:chExt cx="1175233" cy="997371"/>
            </a:xfrm>
          </p:grpSpPr>
          <p:sp>
            <p:nvSpPr>
              <p:cNvPr id="239" name="Oval 859">
                <a:extLst>
                  <a:ext uri="{FF2B5EF4-FFF2-40B4-BE49-F238E27FC236}">
                    <a16:creationId xmlns:a16="http://schemas.microsoft.com/office/drawing/2014/main" id="{883B46EB-2036-5B4C-A3CE-296BE1A1209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83953" y="5248432"/>
                <a:ext cx="96916" cy="106355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0" name="Oval 861">
                <a:extLst>
                  <a:ext uri="{FF2B5EF4-FFF2-40B4-BE49-F238E27FC236}">
                    <a16:creationId xmlns:a16="http://schemas.microsoft.com/office/drawing/2014/main" id="{969B694B-C84C-AA44-85FA-33D12054CC0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247239" y="5356687"/>
                <a:ext cx="100317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1" name="Oval 862">
                <a:extLst>
                  <a:ext uri="{FF2B5EF4-FFF2-40B4-BE49-F238E27FC236}">
                    <a16:creationId xmlns:a16="http://schemas.microsoft.com/office/drawing/2014/main" id="{5BD685C6-8ACE-2445-9A40-D5E6599B4B7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72293" y="5356687"/>
                <a:ext cx="969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2" name="Oval 863">
                <a:extLst>
                  <a:ext uri="{FF2B5EF4-FFF2-40B4-BE49-F238E27FC236}">
                    <a16:creationId xmlns:a16="http://schemas.microsoft.com/office/drawing/2014/main" id="{29FC6B52-6D43-DE49-8979-9627D630DAB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073676" y="5354788"/>
                <a:ext cx="986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3" name="Oval 863">
                <a:extLst>
                  <a:ext uri="{FF2B5EF4-FFF2-40B4-BE49-F238E27FC236}">
                    <a16:creationId xmlns:a16="http://schemas.microsoft.com/office/drawing/2014/main" id="{08A2DFC3-2764-3F47-B519-1F947A2C0BA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58241" y="5356110"/>
                <a:ext cx="986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ECBA04D9-118B-C744-907B-9889948237EF}"/>
                  </a:ext>
                </a:extLst>
              </p:cNvPr>
              <p:cNvGrpSpPr/>
              <p:nvPr/>
            </p:nvGrpSpPr>
            <p:grpSpPr>
              <a:xfrm>
                <a:off x="10247238" y="4975740"/>
                <a:ext cx="1175233" cy="379051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259" name="Freeform 860">
                  <a:extLst>
                    <a:ext uri="{FF2B5EF4-FFF2-40B4-BE49-F238E27FC236}">
                      <a16:creationId xmlns:a16="http://schemas.microsoft.com/office/drawing/2014/main" id="{5FAD7640-50C6-EA40-9A2B-C4C764E4564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0" name="Rectangle 864">
                  <a:extLst>
                    <a:ext uri="{FF2B5EF4-FFF2-40B4-BE49-F238E27FC236}">
                      <a16:creationId xmlns:a16="http://schemas.microsoft.com/office/drawing/2014/main" id="{02973357-D1B9-1A4A-B2A5-F6DEB358520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261" name="Freeform 865">
                  <a:extLst>
                    <a:ext uri="{FF2B5EF4-FFF2-40B4-BE49-F238E27FC236}">
                      <a16:creationId xmlns:a16="http://schemas.microsoft.com/office/drawing/2014/main" id="{D57217BE-76F8-5A42-A931-FF35B6E4821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2" name="Freeform 866">
                  <a:extLst>
                    <a:ext uri="{FF2B5EF4-FFF2-40B4-BE49-F238E27FC236}">
                      <a16:creationId xmlns:a16="http://schemas.microsoft.com/office/drawing/2014/main" id="{DDD3EDF3-0DFA-0C46-9D54-C352F4E20A1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F87D17B2-620A-7841-BF31-CBFE3F939ED5}"/>
                  </a:ext>
                </a:extLst>
              </p:cNvPr>
              <p:cNvGrpSpPr/>
              <p:nvPr/>
            </p:nvGrpSpPr>
            <p:grpSpPr>
              <a:xfrm>
                <a:off x="10732584" y="4467570"/>
                <a:ext cx="388622" cy="835901"/>
                <a:chOff x="1823226" y="3235632"/>
                <a:chExt cx="552654" cy="1188720"/>
              </a:xfrm>
              <a:solidFill>
                <a:srgbClr val="93D2FE"/>
              </a:solidFill>
            </p:grpSpPr>
            <p:sp>
              <p:nvSpPr>
                <p:cNvPr id="246" name="Oval 878">
                  <a:extLst>
                    <a:ext uri="{FF2B5EF4-FFF2-40B4-BE49-F238E27FC236}">
                      <a16:creationId xmlns:a16="http://schemas.microsoft.com/office/drawing/2014/main" id="{61EEB9D2-FD42-954B-BF6F-35470F2CE3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47" name="Rectangle 880">
                  <a:extLst>
                    <a:ext uri="{FF2B5EF4-FFF2-40B4-BE49-F238E27FC236}">
                      <a16:creationId xmlns:a16="http://schemas.microsoft.com/office/drawing/2014/main" id="{455A45FD-F2C7-314A-9836-BF8BB9DCF9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48" name="Oval 878">
                  <a:extLst>
                    <a:ext uri="{FF2B5EF4-FFF2-40B4-BE49-F238E27FC236}">
                      <a16:creationId xmlns:a16="http://schemas.microsoft.com/office/drawing/2014/main" id="{C5032EC3-ABFF-6A47-AFCA-1F08E66889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49" name="Line 881">
                  <a:extLst>
                    <a:ext uri="{FF2B5EF4-FFF2-40B4-BE49-F238E27FC236}">
                      <a16:creationId xmlns:a16="http://schemas.microsoft.com/office/drawing/2014/main" id="{C3863C03-8A38-9E45-9D65-93736D45A3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0" name="Line 882">
                  <a:extLst>
                    <a:ext uri="{FF2B5EF4-FFF2-40B4-BE49-F238E27FC236}">
                      <a16:creationId xmlns:a16="http://schemas.microsoft.com/office/drawing/2014/main" id="{9AC96D6A-4773-854D-B38F-3F39B53001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1" name="Rectangle 880">
                  <a:extLst>
                    <a:ext uri="{FF2B5EF4-FFF2-40B4-BE49-F238E27FC236}">
                      <a16:creationId xmlns:a16="http://schemas.microsoft.com/office/drawing/2014/main" id="{29BCE44B-51AA-1944-A007-1FEA4354C1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2" name="Oval 878">
                  <a:extLst>
                    <a:ext uri="{FF2B5EF4-FFF2-40B4-BE49-F238E27FC236}">
                      <a16:creationId xmlns:a16="http://schemas.microsoft.com/office/drawing/2014/main" id="{77059421-E159-FA44-AEB7-1237627EE6C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3" name="Line 882">
                  <a:extLst>
                    <a:ext uri="{FF2B5EF4-FFF2-40B4-BE49-F238E27FC236}">
                      <a16:creationId xmlns:a16="http://schemas.microsoft.com/office/drawing/2014/main" id="{544EE7CB-63A5-7841-A966-F631354D99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4" name="Line 882">
                  <a:extLst>
                    <a:ext uri="{FF2B5EF4-FFF2-40B4-BE49-F238E27FC236}">
                      <a16:creationId xmlns:a16="http://schemas.microsoft.com/office/drawing/2014/main" id="{244FEE01-C0D7-E748-BE0B-8A3A065BF8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5" name="Line 884">
                  <a:extLst>
                    <a:ext uri="{FF2B5EF4-FFF2-40B4-BE49-F238E27FC236}">
                      <a16:creationId xmlns:a16="http://schemas.microsoft.com/office/drawing/2014/main" id="{C96CF60B-FB28-3745-AA4F-5EF2E26575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6" name="Oval 885">
                  <a:extLst>
                    <a:ext uri="{FF2B5EF4-FFF2-40B4-BE49-F238E27FC236}">
                      <a16:creationId xmlns:a16="http://schemas.microsoft.com/office/drawing/2014/main" id="{0D2B2386-4401-EE43-BA71-2790372466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7" name="Line 881">
                  <a:extLst>
                    <a:ext uri="{FF2B5EF4-FFF2-40B4-BE49-F238E27FC236}">
                      <a16:creationId xmlns:a16="http://schemas.microsoft.com/office/drawing/2014/main" id="{40EBC883-5008-244D-B2B3-9A0FB5BE73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8" name="Line 882">
                  <a:extLst>
                    <a:ext uri="{FF2B5EF4-FFF2-40B4-BE49-F238E27FC236}">
                      <a16:creationId xmlns:a16="http://schemas.microsoft.com/office/drawing/2014/main" id="{A908F7D9-E7BF-994B-9317-7F7835B8B1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FA111D39-0FAE-0E41-B82F-7F41756B1D8A}"/>
              </a:ext>
            </a:extLst>
          </p:cNvPr>
          <p:cNvSpPr/>
          <p:nvPr/>
        </p:nvSpPr>
        <p:spPr>
          <a:xfrm>
            <a:off x="6749206" y="534907"/>
            <a:ext cx="1684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  <a:t>Refinement tree</a:t>
            </a:r>
            <a:endParaRPr lang="en-US" dirty="0">
              <a:solidFill>
                <a:schemeClr val="accent5">
                  <a:lumMod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0485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61578F86-08D8-B548-93B4-B40F8DACE83B}"/>
              </a:ext>
            </a:extLst>
          </p:cNvPr>
          <p:cNvSpPr/>
          <p:nvPr/>
        </p:nvSpPr>
        <p:spPr>
          <a:xfrm>
            <a:off x="8037679" y="21772"/>
            <a:ext cx="1313180" cy="338554"/>
          </a:xfrm>
          <a:prstGeom prst="rect">
            <a:avLst/>
          </a:prstGeom>
          <a:solidFill>
            <a:srgbClr val="FFFC00"/>
          </a:solidFill>
        </p:spPr>
        <p:txBody>
          <a:bodyPr wrap="none">
            <a:spAutoFit/>
          </a:bodyPr>
          <a:lstStyle/>
          <a:p>
            <a:pPr indent="-277812">
              <a:spcBef>
                <a:spcPts val="0"/>
              </a:spcBef>
              <a:tabLst>
                <a:tab pos="681038" algn="l"/>
              </a:tabLst>
            </a:pPr>
            <a:r>
              <a:rPr lang="en-US" sz="1600" dirty="0">
                <a:latin typeface="Times New Roman" charset="0"/>
                <a:cs typeface="Times New Roman"/>
              </a:rPr>
              <a:t>                      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76400" y="11095"/>
            <a:ext cx="8839200" cy="622305"/>
          </a:xfrm>
        </p:spPr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122" name="Content Placeholder 2">
            <a:extLst>
              <a:ext uri="{FF2B5EF4-FFF2-40B4-BE49-F238E27FC236}">
                <a16:creationId xmlns:a16="http://schemas.microsoft.com/office/drawing/2014/main" id="{6C7ACC12-E7D2-5442-B3A0-C29A79AC3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04" y="330980"/>
            <a:ext cx="2970364" cy="3136756"/>
          </a:xfrm>
          <a:solidFill>
            <a:srgbClr val="D2EEFF"/>
          </a:solidFill>
        </p:spPr>
        <p:txBody>
          <a:bodyPr wrap="none">
            <a:spAutoFit/>
          </a:bodyPr>
          <a:lstStyle/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latin typeface="Calibri"/>
                <a:cs typeface="Calibri"/>
              </a:rPr>
              <a:t>m-fetch1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latin typeface="Calibri"/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>
                <a:latin typeface="Calibri"/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latin typeface="Calibri"/>
                <a:cs typeface="Calibri"/>
              </a:rPr>
              <a:t>unknown</a:t>
            </a:r>
            <a:endParaRPr lang="en-US" sz="1800" dirty="0">
              <a:cs typeface="Calibri"/>
            </a:endParaRP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latin typeface="Calibri"/>
                <a:cs typeface="Calibri"/>
              </a:rPr>
              <a:t>view</a:t>
            </a:r>
            <a:r>
              <a:rPr lang="en-US" sz="1800" dirty="0">
                <a:latin typeface="Times New Roman" panose="02020603050405020304" pitchFamily="18" charset="0"/>
                <a:cs typeface="Calibri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latin typeface="Calibri"/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12700" lvl="1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latin typeface="Calibri"/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latin typeface="Calibri"/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latin typeface="Calibri"/>
                <a:cs typeface="Calibri"/>
              </a:rPr>
              <a:t>fetch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latin typeface="Calibri"/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123" name="Content Placeholder 3">
            <a:extLst>
              <a:ext uri="{FF2B5EF4-FFF2-40B4-BE49-F238E27FC236}">
                <a16:creationId xmlns:a16="http://schemas.microsoft.com/office/drawing/2014/main" id="{EC1A8CBE-1E06-4648-91C2-EF54D2C54C76}"/>
              </a:ext>
            </a:extLst>
          </p:cNvPr>
          <p:cNvSpPr txBox="1">
            <a:spLocks/>
          </p:cNvSpPr>
          <p:nvPr/>
        </p:nvSpPr>
        <p:spPr bwMode="auto">
          <a:xfrm>
            <a:off x="105694" y="3883070"/>
            <a:ext cx="2955614" cy="2582758"/>
          </a:xfrm>
          <a:prstGeom prst="rect">
            <a:avLst/>
          </a:prstGeom>
          <a:solidFill>
            <a:srgbClr val="D2EEFF"/>
          </a:solidFill>
          <a:ln w="12700">
            <a:noFill/>
            <a:miter lim="800000"/>
            <a:headEnd/>
            <a:tailEnd/>
          </a:ln>
        </p:spPr>
        <p:txBody>
          <a:bodyPr vert="horz" wrap="square" lIns="90487" tIns="44450" rIns="0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latin typeface="Calibri"/>
                <a:cs typeface="Calibri"/>
              </a:rPr>
              <a:t>m-fetch2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	</a:t>
            </a:r>
            <a:r>
              <a:rPr lang="en-US" sz="1800" dirty="0">
                <a:latin typeface="Calibri"/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	</a:t>
            </a:r>
            <a:r>
              <a:rPr lang="en-US" sz="1800" dirty="0">
                <a:latin typeface="Calibri"/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≠ </a:t>
            </a:r>
            <a:r>
              <a:rPr lang="en-US" sz="1800" dirty="0">
                <a:latin typeface="Calibri"/>
                <a:cs typeface="Calibri"/>
              </a:rPr>
              <a:t>unknown</a:t>
            </a:r>
            <a:endParaRPr lang="en-US" sz="1800" dirty="0"/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AD9C2CB-F7A5-5247-9C2A-2F6EA867E07B}"/>
              </a:ext>
            </a:extLst>
          </p:cNvPr>
          <p:cNvSpPr/>
          <p:nvPr/>
        </p:nvSpPr>
        <p:spPr>
          <a:xfrm>
            <a:off x="1461558" y="282977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r1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,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c2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8100CF5-4F4A-DF40-A757-ADF80D2DE486}"/>
              </a:ext>
            </a:extLst>
          </p:cNvPr>
          <p:cNvSpPr/>
          <p:nvPr/>
        </p:nvSpPr>
        <p:spPr>
          <a:xfrm>
            <a:off x="7937779" y="1379872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σ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5B7B60B-F993-6944-9A05-8C35AC851808}"/>
              </a:ext>
            </a:extLst>
          </p:cNvPr>
          <p:cNvSpPr/>
          <p:nvPr/>
        </p:nvSpPr>
        <p:spPr>
          <a:xfrm>
            <a:off x="7453391" y="1004399"/>
            <a:ext cx="268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τ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FD14587-8124-1A4C-8BF5-7F29D4CD9B40}"/>
              </a:ext>
            </a:extLst>
          </p:cNvPr>
          <p:cNvSpPr/>
          <p:nvPr/>
        </p:nvSpPr>
        <p:spPr>
          <a:xfrm>
            <a:off x="7340842" y="173412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m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17" name="Right Brace 116">
            <a:extLst>
              <a:ext uri="{FF2B5EF4-FFF2-40B4-BE49-F238E27FC236}">
                <a16:creationId xmlns:a16="http://schemas.microsoft.com/office/drawing/2014/main" id="{488D1CF6-E2F8-084B-B6E6-6DA4A4CF764C}"/>
              </a:ext>
            </a:extLst>
          </p:cNvPr>
          <p:cNvSpPr/>
          <p:nvPr/>
        </p:nvSpPr>
        <p:spPr>
          <a:xfrm>
            <a:off x="7608808" y="959411"/>
            <a:ext cx="300049" cy="1253886"/>
          </a:xfrm>
          <a:prstGeom prst="rightBrac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Curved Connector 118">
            <a:extLst>
              <a:ext uri="{FF2B5EF4-FFF2-40B4-BE49-F238E27FC236}">
                <a16:creationId xmlns:a16="http://schemas.microsoft.com/office/drawing/2014/main" id="{3EABC698-D0F8-4441-83C1-C472107EFDD8}"/>
              </a:ext>
            </a:extLst>
          </p:cNvPr>
          <p:cNvCxnSpPr>
            <a:cxnSpLocks/>
          </p:cNvCxnSpPr>
          <p:nvPr/>
        </p:nvCxnSpPr>
        <p:spPr>
          <a:xfrm>
            <a:off x="2925808" y="1734125"/>
            <a:ext cx="2566912" cy="275209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arrow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ABD62E7-252E-D647-9342-5F6ADC2B11D8}"/>
              </a:ext>
            </a:extLst>
          </p:cNvPr>
          <p:cNvSpPr/>
          <p:nvPr/>
        </p:nvSpPr>
        <p:spPr>
          <a:xfrm>
            <a:off x="3570399" y="958565"/>
            <a:ext cx="21220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Candidates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 </a:t>
            </a:r>
            <a:b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</a:b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 = {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  <a:t>m-fetch1(r1,c2),</a:t>
            </a:r>
            <a:r>
              <a:rPr lang="en-US" baseline="-25000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  <a:t>  </a:t>
            </a:r>
            <a:br>
              <a:rPr lang="en-US" baseline="-25000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</a:br>
            <a:r>
              <a:rPr lang="en-US" baseline="-25000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  <a:t>          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  <a:t>m-fetch1(r2,c2)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}</a:t>
            </a: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449794B0-FBF2-534A-92AD-DC822CB0A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20" y="850629"/>
            <a:ext cx="2159000" cy="1333500"/>
          </a:xfrm>
          <a:prstGeom prst="rect">
            <a:avLst/>
          </a:prstGeom>
        </p:spPr>
      </p:pic>
      <p:sp>
        <p:nvSpPr>
          <p:cNvPr id="124" name="Rectangle 123">
            <a:extLst>
              <a:ext uri="{FF2B5EF4-FFF2-40B4-BE49-F238E27FC236}">
                <a16:creationId xmlns:a16="http://schemas.microsoft.com/office/drawing/2014/main" id="{855F43CF-D897-4144-9EA8-59D9A1173C12}"/>
              </a:ext>
            </a:extLst>
          </p:cNvPr>
          <p:cNvSpPr/>
          <p:nvPr/>
        </p:nvSpPr>
        <p:spPr>
          <a:xfrm>
            <a:off x="6682387" y="1358929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r</a:t>
            </a:r>
            <a:r>
              <a:rPr lang="en-US" baseline="-25000" dirty="0">
                <a:latin typeface="Times New Roman" panose="02020603050405020304" pitchFamily="18" charset="0"/>
                <a:cs typeface="Calibri"/>
              </a:rPr>
              <a:t>0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/>
              </a:rPr>
              <a:t>r1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BCD5C87-ACDB-1A4D-A85D-8EABFA4235EF}"/>
              </a:ext>
            </a:extLst>
          </p:cNvPr>
          <p:cNvSpPr/>
          <p:nvPr/>
        </p:nvSpPr>
        <p:spPr>
          <a:xfrm>
            <a:off x="4049281" y="3761119"/>
            <a:ext cx="39998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Container locations unknown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Partially observable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Robot only sees current location</a:t>
            </a:r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F13141A3-9BD0-314D-84D6-4A8C464DF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453" y="0"/>
            <a:ext cx="4366223" cy="6858000"/>
          </a:xfrm>
          <a:prstGeom prst="rect">
            <a:avLst/>
          </a:prstGeom>
        </p:spPr>
      </p:pic>
      <p:grpSp>
        <p:nvGrpSpPr>
          <p:cNvPr id="232" name="Group 231">
            <a:extLst>
              <a:ext uri="{FF2B5EF4-FFF2-40B4-BE49-F238E27FC236}">
                <a16:creationId xmlns:a16="http://schemas.microsoft.com/office/drawing/2014/main" id="{C1303005-222E-FC41-B9DA-814AFEBA2C87}"/>
              </a:ext>
            </a:extLst>
          </p:cNvPr>
          <p:cNvGrpSpPr/>
          <p:nvPr/>
        </p:nvGrpSpPr>
        <p:grpSpPr>
          <a:xfrm>
            <a:off x="3324765" y="4793885"/>
            <a:ext cx="4425495" cy="1764581"/>
            <a:chOff x="735330" y="834391"/>
            <a:chExt cx="4425495" cy="1764581"/>
          </a:xfrm>
        </p:grpSpPr>
        <p:sp>
          <p:nvSpPr>
            <p:cNvPr id="233" name="Line 853">
              <a:extLst>
                <a:ext uri="{FF2B5EF4-FFF2-40B4-BE49-F238E27FC236}">
                  <a16:creationId xmlns:a16="http://schemas.microsoft.com/office/drawing/2014/main" id="{87C7927B-BAAA-3B4F-8A21-8D3D731EC1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0770" y="2594712"/>
              <a:ext cx="1571779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balanced" dir="l"/>
            </a:scene3d>
            <a:sp3d extrusionH="1587500" contourW="6350" prstMaterial="legacyPlastic">
              <a:bevelT w="13500" h="13500" prst="angle"/>
              <a:bevelB w="13500" h="13500" prst="angle"/>
              <a:extrusionClr>
                <a:srgbClr val="FFE4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2000" dirty="0">
                  <a:latin typeface="Calibri"/>
                  <a:ea typeface="Times New Roman"/>
                  <a:cs typeface="Calibri"/>
                </a:rPr>
                <a:t>            loc0</a:t>
              </a:r>
            </a:p>
          </p:txBody>
        </p:sp>
        <p:sp>
          <p:nvSpPr>
            <p:cNvPr id="234" name="Line 853">
              <a:extLst>
                <a:ext uri="{FF2B5EF4-FFF2-40B4-BE49-F238E27FC236}">
                  <a16:creationId xmlns:a16="http://schemas.microsoft.com/office/drawing/2014/main" id="{99CBED4D-1F57-6A4C-8DB5-CAD8E229BB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330" y="2261236"/>
              <a:ext cx="1089529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11176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loc2</a:t>
              </a:r>
            </a:p>
          </p:txBody>
        </p:sp>
        <p:sp>
          <p:nvSpPr>
            <p:cNvPr id="235" name="Line 853">
              <a:extLst>
                <a:ext uri="{FF2B5EF4-FFF2-40B4-BE49-F238E27FC236}">
                  <a16:creationId xmlns:a16="http://schemas.microsoft.com/office/drawing/2014/main" id="{C9EB086B-AB4F-9D49-82B4-45DFF15594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0062" y="2475289"/>
              <a:ext cx="1286000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balanced" dir="l"/>
            </a:scene3d>
            <a:sp3d extrusionH="1397000" contourW="6350" prstMaterial="legacyPlastic">
              <a:bevelT w="13500" h="13500" prst="angle"/>
              <a:bevelB w="13500" h="13500" prst="angle"/>
              <a:extrusionClr>
                <a:srgbClr val="F5DBBD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900" dirty="0">
                  <a:latin typeface="Calibri"/>
                  <a:ea typeface="Times New Roman"/>
                  <a:cs typeface="Calibri"/>
                </a:rPr>
                <a:t>          loc1</a:t>
              </a:r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23644E5F-8BE8-7249-B3F4-883FF6E4CDA5}"/>
                </a:ext>
              </a:extLst>
            </p:cNvPr>
            <p:cNvGrpSpPr/>
            <p:nvPr/>
          </p:nvGrpSpPr>
          <p:grpSpPr>
            <a:xfrm>
              <a:off x="1520703" y="1715607"/>
              <a:ext cx="525678" cy="355571"/>
              <a:chOff x="1012668" y="960736"/>
              <a:chExt cx="747559" cy="505651"/>
            </a:xfrm>
          </p:grpSpPr>
          <p:sp>
            <p:nvSpPr>
              <p:cNvPr id="294" name="Line 853">
                <a:extLst>
                  <a:ext uri="{FF2B5EF4-FFF2-40B4-BE49-F238E27FC236}">
                    <a16:creationId xmlns:a16="http://schemas.microsoft.com/office/drawing/2014/main" id="{5B107C97-B0EF-3944-BB10-A4F47D2E68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95" name="Rectangle 876">
                <a:extLst>
                  <a:ext uri="{FF2B5EF4-FFF2-40B4-BE49-F238E27FC236}">
                    <a16:creationId xmlns:a16="http://schemas.microsoft.com/office/drawing/2014/main" id="{E4B9A59F-FF0E-FD46-8581-910C578D330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9" y="960736"/>
                <a:ext cx="92" cy="393915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96" name="Rectangle 873">
                <a:extLst>
                  <a:ext uri="{FF2B5EF4-FFF2-40B4-BE49-F238E27FC236}">
                    <a16:creationId xmlns:a16="http://schemas.microsoft.com/office/drawing/2014/main" id="{186549D8-B6F5-7540-A420-E1250441CB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297" name="Freeform 875">
                <a:extLst>
                  <a:ext uri="{FF2B5EF4-FFF2-40B4-BE49-F238E27FC236}">
                    <a16:creationId xmlns:a16="http://schemas.microsoft.com/office/drawing/2014/main" id="{0480052E-F784-B541-B430-3F3F7F01D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sp>
          <p:nvSpPr>
            <p:cNvPr id="237" name="Line 853">
              <a:extLst>
                <a:ext uri="{FF2B5EF4-FFF2-40B4-BE49-F238E27FC236}">
                  <a16:creationId xmlns:a16="http://schemas.microsoft.com/office/drawing/2014/main" id="{A79C8F7A-80D7-4847-8860-912CD7FCDB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357" y="1291448"/>
              <a:ext cx="714445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800100" contourW="6350" prstMaterial="legacyPlastic">
              <a:bevelT w="13500" h="13500" prst="angle"/>
              <a:bevelB w="13500" h="13500" prst="angle"/>
              <a:extrusionClr>
                <a:srgbClr val="D0B39A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400" dirty="0">
                  <a:latin typeface="Calibri"/>
                  <a:ea typeface="Times New Roman"/>
                  <a:cs typeface="Calibri"/>
                </a:rPr>
                <a:t>         loc4</a:t>
              </a:r>
            </a:p>
          </p:txBody>
        </p:sp>
        <p:sp>
          <p:nvSpPr>
            <p:cNvPr id="238" name="Line 853">
              <a:extLst>
                <a:ext uri="{FF2B5EF4-FFF2-40B4-BE49-F238E27FC236}">
                  <a16:creationId xmlns:a16="http://schemas.microsoft.com/office/drawing/2014/main" id="{DDB4A882-7917-D041-B688-91ADA8B016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247" y="1699213"/>
              <a:ext cx="893056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914400" contourW="6350" prstMaterial="legacyPlastic">
              <a:bevelT w="13500" h="13500" prst="angle"/>
              <a:bevelB w="13500" h="13500" prst="angle"/>
              <a:extrusionClr>
                <a:srgbClr val="ECD1B9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600" dirty="0">
                  <a:latin typeface="Calibri"/>
                  <a:ea typeface="Times New Roman"/>
                  <a:cs typeface="Calibri"/>
                </a:rPr>
                <a:t>         loc3</a:t>
              </a:r>
            </a:p>
          </p:txBody>
        </p: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016639D2-F664-2644-8E3F-2D2BB5096327}"/>
                </a:ext>
              </a:extLst>
            </p:cNvPr>
            <p:cNvGrpSpPr/>
            <p:nvPr/>
          </p:nvGrpSpPr>
          <p:grpSpPr>
            <a:xfrm>
              <a:off x="2498056" y="834391"/>
              <a:ext cx="378488" cy="272016"/>
              <a:chOff x="7930394" y="2447547"/>
              <a:chExt cx="387534" cy="278517"/>
            </a:xfrm>
          </p:grpSpPr>
          <p:sp>
            <p:nvSpPr>
              <p:cNvPr id="290" name="Line 853">
                <a:extLst>
                  <a:ext uri="{FF2B5EF4-FFF2-40B4-BE49-F238E27FC236}">
                    <a16:creationId xmlns:a16="http://schemas.microsoft.com/office/drawing/2014/main" id="{458B51AA-65AB-8A41-9546-5F59876E82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0394" y="2551830"/>
                <a:ext cx="311334" cy="37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190500" contourW="6350" prstMaterial="plastic">
                <a:bevelT w="13500" h="13500" prst="angle"/>
                <a:bevelB w="13500" h="13500" prst="angle"/>
                <a:extrusionClr>
                  <a:srgbClr val="CED286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91" name="Rectangle 876">
                <a:extLst>
                  <a:ext uri="{FF2B5EF4-FFF2-40B4-BE49-F238E27FC236}">
                    <a16:creationId xmlns:a16="http://schemas.microsoft.com/office/drawing/2014/main" id="{4E4FA1DF-FB82-A74F-9258-AF1A5943890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954837" y="2447547"/>
                <a:ext cx="67" cy="220593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92" name="Rectangle 873">
                <a:extLst>
                  <a:ext uri="{FF2B5EF4-FFF2-40B4-BE49-F238E27FC236}">
                    <a16:creationId xmlns:a16="http://schemas.microsoft.com/office/drawing/2014/main" id="{8A416E0B-5B1C-4E44-AECB-48950D27A2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1094" y="2555538"/>
                <a:ext cx="308086" cy="169843"/>
              </a:xfrm>
              <a:prstGeom prst="rect">
                <a:avLst/>
              </a:prstGeom>
              <a:solidFill>
                <a:srgbClr val="CED28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1400" dirty="0">
                    <a:latin typeface="Calibri"/>
                    <a:ea typeface="Times New Roman"/>
                    <a:cs typeface="Calibri"/>
                  </a:rPr>
                  <a:t>c2</a:t>
                </a:r>
              </a:p>
            </p:txBody>
          </p:sp>
          <p:sp>
            <p:nvSpPr>
              <p:cNvPr id="293" name="Freeform 875">
                <a:extLst>
                  <a:ext uri="{FF2B5EF4-FFF2-40B4-BE49-F238E27FC236}">
                    <a16:creationId xmlns:a16="http://schemas.microsoft.com/office/drawing/2014/main" id="{E417D757-884E-054F-B932-8CBDDE1FB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2084" y="2478623"/>
                <a:ext cx="75844" cy="247441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ED28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67F19101-8C62-A748-BE2B-F774C6963E1A}"/>
                </a:ext>
              </a:extLst>
            </p:cNvPr>
            <p:cNvGrpSpPr/>
            <p:nvPr/>
          </p:nvGrpSpPr>
          <p:grpSpPr>
            <a:xfrm>
              <a:off x="3985592" y="1191835"/>
              <a:ext cx="1175233" cy="997371"/>
              <a:chOff x="10247238" y="4467570"/>
              <a:chExt cx="1175233" cy="997371"/>
            </a:xfrm>
          </p:grpSpPr>
          <p:sp>
            <p:nvSpPr>
              <p:cNvPr id="266" name="Oval 859">
                <a:extLst>
                  <a:ext uri="{FF2B5EF4-FFF2-40B4-BE49-F238E27FC236}">
                    <a16:creationId xmlns:a16="http://schemas.microsoft.com/office/drawing/2014/main" id="{9EFA159B-1C9B-324F-8396-FBB7A65B364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83953" y="5248432"/>
                <a:ext cx="96916" cy="106355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7" name="Oval 861">
                <a:extLst>
                  <a:ext uri="{FF2B5EF4-FFF2-40B4-BE49-F238E27FC236}">
                    <a16:creationId xmlns:a16="http://schemas.microsoft.com/office/drawing/2014/main" id="{00E5499E-3FD6-EF4C-9879-9F7F080D7E0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247239" y="5356687"/>
                <a:ext cx="100317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8" name="Oval 862">
                <a:extLst>
                  <a:ext uri="{FF2B5EF4-FFF2-40B4-BE49-F238E27FC236}">
                    <a16:creationId xmlns:a16="http://schemas.microsoft.com/office/drawing/2014/main" id="{42146E8F-79E6-BE4F-B833-5C37AEF1074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72293" y="5356687"/>
                <a:ext cx="969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9" name="Oval 863">
                <a:extLst>
                  <a:ext uri="{FF2B5EF4-FFF2-40B4-BE49-F238E27FC236}">
                    <a16:creationId xmlns:a16="http://schemas.microsoft.com/office/drawing/2014/main" id="{D8AAD860-1436-2D4E-BC95-2C9E2863B69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073676" y="5354788"/>
                <a:ext cx="986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70" name="Oval 863">
                <a:extLst>
                  <a:ext uri="{FF2B5EF4-FFF2-40B4-BE49-F238E27FC236}">
                    <a16:creationId xmlns:a16="http://schemas.microsoft.com/office/drawing/2014/main" id="{71AE89DE-7005-F346-9031-C1EDE2D3DAE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58241" y="5356110"/>
                <a:ext cx="986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220DAC78-E156-304D-A2CA-8D356B801171}"/>
                  </a:ext>
                </a:extLst>
              </p:cNvPr>
              <p:cNvGrpSpPr/>
              <p:nvPr/>
            </p:nvGrpSpPr>
            <p:grpSpPr>
              <a:xfrm>
                <a:off x="10247238" y="4975740"/>
                <a:ext cx="1175233" cy="379051"/>
                <a:chOff x="1320274" y="4580303"/>
                <a:chExt cx="1671281" cy="467246"/>
              </a:xfrm>
              <a:solidFill>
                <a:srgbClr val="CCFDCC"/>
              </a:solidFill>
            </p:grpSpPr>
            <p:sp>
              <p:nvSpPr>
                <p:cNvPr id="286" name="Freeform 860">
                  <a:extLst>
                    <a:ext uri="{FF2B5EF4-FFF2-40B4-BE49-F238E27FC236}">
                      <a16:creationId xmlns:a16="http://schemas.microsoft.com/office/drawing/2014/main" id="{C92209E9-C157-DF47-8EC5-8730AE61E86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7" name="Rectangle 864">
                  <a:extLst>
                    <a:ext uri="{FF2B5EF4-FFF2-40B4-BE49-F238E27FC236}">
                      <a16:creationId xmlns:a16="http://schemas.microsoft.com/office/drawing/2014/main" id="{49F17EDC-CC9E-B343-9FEB-CF7358857F9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Calibri"/>
                      <a:ea typeface="Calibri"/>
                      <a:cs typeface="Calibri"/>
                    </a:rPr>
                    <a:t>r2</a:t>
                  </a:r>
                </a:p>
              </p:txBody>
            </p:sp>
            <p:sp>
              <p:nvSpPr>
                <p:cNvPr id="288" name="Freeform 865">
                  <a:extLst>
                    <a:ext uri="{FF2B5EF4-FFF2-40B4-BE49-F238E27FC236}">
                      <a16:creationId xmlns:a16="http://schemas.microsoft.com/office/drawing/2014/main" id="{76D627A3-4F1E-3049-9C94-5A8B7A84347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9" name="Freeform 866">
                  <a:extLst>
                    <a:ext uri="{FF2B5EF4-FFF2-40B4-BE49-F238E27FC236}">
                      <a16:creationId xmlns:a16="http://schemas.microsoft.com/office/drawing/2014/main" id="{37B6729B-B848-3042-8B28-61195E1EA3E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id="{930E8426-0FF2-D74B-87DA-FEFC45807C1C}"/>
                  </a:ext>
                </a:extLst>
              </p:cNvPr>
              <p:cNvGrpSpPr/>
              <p:nvPr/>
            </p:nvGrpSpPr>
            <p:grpSpPr>
              <a:xfrm>
                <a:off x="10732584" y="4467570"/>
                <a:ext cx="388622" cy="835901"/>
                <a:chOff x="1823226" y="3235632"/>
                <a:chExt cx="552654" cy="1188720"/>
              </a:xfrm>
              <a:solidFill>
                <a:srgbClr val="CCFDCC"/>
              </a:solidFill>
            </p:grpSpPr>
            <p:sp>
              <p:nvSpPr>
                <p:cNvPr id="273" name="Oval 878">
                  <a:extLst>
                    <a:ext uri="{FF2B5EF4-FFF2-40B4-BE49-F238E27FC236}">
                      <a16:creationId xmlns:a16="http://schemas.microsoft.com/office/drawing/2014/main" id="{3D3E018F-61D1-0047-BC23-A5071C8CFE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4" name="Rectangle 880">
                  <a:extLst>
                    <a:ext uri="{FF2B5EF4-FFF2-40B4-BE49-F238E27FC236}">
                      <a16:creationId xmlns:a16="http://schemas.microsoft.com/office/drawing/2014/main" id="{C6E4BE83-BF3B-AC46-A312-BE2F14CCA2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5" name="Oval 878">
                  <a:extLst>
                    <a:ext uri="{FF2B5EF4-FFF2-40B4-BE49-F238E27FC236}">
                      <a16:creationId xmlns:a16="http://schemas.microsoft.com/office/drawing/2014/main" id="{F86A4B2A-58EA-6D4D-924B-B551371040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6" name="Line 881">
                  <a:extLst>
                    <a:ext uri="{FF2B5EF4-FFF2-40B4-BE49-F238E27FC236}">
                      <a16:creationId xmlns:a16="http://schemas.microsoft.com/office/drawing/2014/main" id="{AA409556-D02D-3A4E-B6AB-42F27FCCFD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7" name="Line 882">
                  <a:extLst>
                    <a:ext uri="{FF2B5EF4-FFF2-40B4-BE49-F238E27FC236}">
                      <a16:creationId xmlns:a16="http://schemas.microsoft.com/office/drawing/2014/main" id="{9E3C67DC-231F-A945-A42D-10775F5358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8" name="Rectangle 880">
                  <a:extLst>
                    <a:ext uri="{FF2B5EF4-FFF2-40B4-BE49-F238E27FC236}">
                      <a16:creationId xmlns:a16="http://schemas.microsoft.com/office/drawing/2014/main" id="{D098D4D3-BAD5-2649-816D-C40AA448C0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9" name="Oval 878">
                  <a:extLst>
                    <a:ext uri="{FF2B5EF4-FFF2-40B4-BE49-F238E27FC236}">
                      <a16:creationId xmlns:a16="http://schemas.microsoft.com/office/drawing/2014/main" id="{FB759090-F9A4-2340-8397-C99C659178A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0" name="Line 882">
                  <a:extLst>
                    <a:ext uri="{FF2B5EF4-FFF2-40B4-BE49-F238E27FC236}">
                      <a16:creationId xmlns:a16="http://schemas.microsoft.com/office/drawing/2014/main" id="{0EC726A7-3231-1144-AFA9-650CCA9F73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1" name="Line 882">
                  <a:extLst>
                    <a:ext uri="{FF2B5EF4-FFF2-40B4-BE49-F238E27FC236}">
                      <a16:creationId xmlns:a16="http://schemas.microsoft.com/office/drawing/2014/main" id="{FE384423-B92C-DE46-A169-0D630F4CC1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2" name="Line 884">
                  <a:extLst>
                    <a:ext uri="{FF2B5EF4-FFF2-40B4-BE49-F238E27FC236}">
                      <a16:creationId xmlns:a16="http://schemas.microsoft.com/office/drawing/2014/main" id="{DD8E634C-60FC-D048-A9F2-441EF5371F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3" name="Oval 885">
                  <a:extLst>
                    <a:ext uri="{FF2B5EF4-FFF2-40B4-BE49-F238E27FC236}">
                      <a16:creationId xmlns:a16="http://schemas.microsoft.com/office/drawing/2014/main" id="{A6DAEA37-8E41-4D4F-82F4-5D1A8B12EA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4" name="Line 881">
                  <a:extLst>
                    <a:ext uri="{FF2B5EF4-FFF2-40B4-BE49-F238E27FC236}">
                      <a16:creationId xmlns:a16="http://schemas.microsoft.com/office/drawing/2014/main" id="{D78B7F95-6B1B-6448-9B14-972C409B90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5" name="Line 882">
                  <a:extLst>
                    <a:ext uri="{FF2B5EF4-FFF2-40B4-BE49-F238E27FC236}">
                      <a16:creationId xmlns:a16="http://schemas.microsoft.com/office/drawing/2014/main" id="{ECAED6F2-3293-5449-88FA-1D2273B35A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760D4563-AC6F-6445-BA54-D3A0227EA366}"/>
                </a:ext>
              </a:extLst>
            </p:cNvPr>
            <p:cNvGrpSpPr/>
            <p:nvPr/>
          </p:nvGrpSpPr>
          <p:grpSpPr>
            <a:xfrm>
              <a:off x="3419720" y="1388515"/>
              <a:ext cx="1175233" cy="997371"/>
              <a:chOff x="10247238" y="4467570"/>
              <a:chExt cx="1175233" cy="997371"/>
            </a:xfrm>
          </p:grpSpPr>
          <p:sp>
            <p:nvSpPr>
              <p:cNvPr id="242" name="Oval 859">
                <a:extLst>
                  <a:ext uri="{FF2B5EF4-FFF2-40B4-BE49-F238E27FC236}">
                    <a16:creationId xmlns:a16="http://schemas.microsoft.com/office/drawing/2014/main" id="{83AF82B4-1AFD-794C-8857-8C6054C945D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83953" y="5248432"/>
                <a:ext cx="96916" cy="106355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3" name="Oval 861">
                <a:extLst>
                  <a:ext uri="{FF2B5EF4-FFF2-40B4-BE49-F238E27FC236}">
                    <a16:creationId xmlns:a16="http://schemas.microsoft.com/office/drawing/2014/main" id="{33A333BE-DA79-4E4D-AFF4-7CDABCAD93F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247239" y="5356687"/>
                <a:ext cx="100317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4" name="Oval 862">
                <a:extLst>
                  <a:ext uri="{FF2B5EF4-FFF2-40B4-BE49-F238E27FC236}">
                    <a16:creationId xmlns:a16="http://schemas.microsoft.com/office/drawing/2014/main" id="{4FE6C89C-D253-0A46-925B-CAFA742A8E7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72293" y="5356687"/>
                <a:ext cx="969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5" name="Oval 863">
                <a:extLst>
                  <a:ext uri="{FF2B5EF4-FFF2-40B4-BE49-F238E27FC236}">
                    <a16:creationId xmlns:a16="http://schemas.microsoft.com/office/drawing/2014/main" id="{2E11A416-ECED-EA44-9549-02CA8A4E1D1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073676" y="5354788"/>
                <a:ext cx="986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6" name="Oval 863">
                <a:extLst>
                  <a:ext uri="{FF2B5EF4-FFF2-40B4-BE49-F238E27FC236}">
                    <a16:creationId xmlns:a16="http://schemas.microsoft.com/office/drawing/2014/main" id="{F5E4A834-283E-8E41-8365-48D29CA64E7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58241" y="5356110"/>
                <a:ext cx="986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328BFBE5-3310-D642-9EBD-B4DA843F02D4}"/>
                  </a:ext>
                </a:extLst>
              </p:cNvPr>
              <p:cNvGrpSpPr/>
              <p:nvPr/>
            </p:nvGrpSpPr>
            <p:grpSpPr>
              <a:xfrm>
                <a:off x="10247238" y="4975740"/>
                <a:ext cx="1175233" cy="379051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262" name="Freeform 860">
                  <a:extLst>
                    <a:ext uri="{FF2B5EF4-FFF2-40B4-BE49-F238E27FC236}">
                      <a16:creationId xmlns:a16="http://schemas.microsoft.com/office/drawing/2014/main" id="{30E37866-D072-8E46-A541-C64F733FF72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3" name="Rectangle 864">
                  <a:extLst>
                    <a:ext uri="{FF2B5EF4-FFF2-40B4-BE49-F238E27FC236}">
                      <a16:creationId xmlns:a16="http://schemas.microsoft.com/office/drawing/2014/main" id="{EF730488-68E5-CC40-9912-90F9447ECD0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264" name="Freeform 865">
                  <a:extLst>
                    <a:ext uri="{FF2B5EF4-FFF2-40B4-BE49-F238E27FC236}">
                      <a16:creationId xmlns:a16="http://schemas.microsoft.com/office/drawing/2014/main" id="{ADCF74A1-3DC4-A944-B719-F208B1F346B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5" name="Freeform 866">
                  <a:extLst>
                    <a:ext uri="{FF2B5EF4-FFF2-40B4-BE49-F238E27FC236}">
                      <a16:creationId xmlns:a16="http://schemas.microsoft.com/office/drawing/2014/main" id="{2D4E48D4-E919-954C-83EC-1F858125712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919779F7-7536-EA47-A817-FAE56A4951F8}"/>
                  </a:ext>
                </a:extLst>
              </p:cNvPr>
              <p:cNvGrpSpPr/>
              <p:nvPr/>
            </p:nvGrpSpPr>
            <p:grpSpPr>
              <a:xfrm>
                <a:off x="10732584" y="4467570"/>
                <a:ext cx="388622" cy="835901"/>
                <a:chOff x="1823226" y="3235632"/>
                <a:chExt cx="552654" cy="1188720"/>
              </a:xfrm>
              <a:solidFill>
                <a:srgbClr val="93D2FE"/>
              </a:solidFill>
            </p:grpSpPr>
            <p:sp>
              <p:nvSpPr>
                <p:cNvPr id="249" name="Oval 878">
                  <a:extLst>
                    <a:ext uri="{FF2B5EF4-FFF2-40B4-BE49-F238E27FC236}">
                      <a16:creationId xmlns:a16="http://schemas.microsoft.com/office/drawing/2014/main" id="{3E81D25E-2302-AA4E-919A-CE5C60A0EE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0" name="Rectangle 880">
                  <a:extLst>
                    <a:ext uri="{FF2B5EF4-FFF2-40B4-BE49-F238E27FC236}">
                      <a16:creationId xmlns:a16="http://schemas.microsoft.com/office/drawing/2014/main" id="{717504A8-780B-1E4E-A4F6-C6FEE9D22E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1" name="Oval 878">
                  <a:extLst>
                    <a:ext uri="{FF2B5EF4-FFF2-40B4-BE49-F238E27FC236}">
                      <a16:creationId xmlns:a16="http://schemas.microsoft.com/office/drawing/2014/main" id="{87E9AA78-00F3-3E4A-BCA9-A2D57926E3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2" name="Line 881">
                  <a:extLst>
                    <a:ext uri="{FF2B5EF4-FFF2-40B4-BE49-F238E27FC236}">
                      <a16:creationId xmlns:a16="http://schemas.microsoft.com/office/drawing/2014/main" id="{8DFFC85B-55BC-D740-99E5-3D67419362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3" name="Line 882">
                  <a:extLst>
                    <a:ext uri="{FF2B5EF4-FFF2-40B4-BE49-F238E27FC236}">
                      <a16:creationId xmlns:a16="http://schemas.microsoft.com/office/drawing/2014/main" id="{CE032E25-F5A4-6F4B-8AAB-F2F5CBFE9A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4" name="Rectangle 880">
                  <a:extLst>
                    <a:ext uri="{FF2B5EF4-FFF2-40B4-BE49-F238E27FC236}">
                      <a16:creationId xmlns:a16="http://schemas.microsoft.com/office/drawing/2014/main" id="{05C1C25B-0E05-BF4B-9E0C-B73D929681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5" name="Oval 878">
                  <a:extLst>
                    <a:ext uri="{FF2B5EF4-FFF2-40B4-BE49-F238E27FC236}">
                      <a16:creationId xmlns:a16="http://schemas.microsoft.com/office/drawing/2014/main" id="{9B231CF0-F046-1C4C-844B-F7FD7AECD5E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6" name="Line 882">
                  <a:extLst>
                    <a:ext uri="{FF2B5EF4-FFF2-40B4-BE49-F238E27FC236}">
                      <a16:creationId xmlns:a16="http://schemas.microsoft.com/office/drawing/2014/main" id="{B1D42402-9DC2-2D42-AB25-6924C88631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7" name="Line 882">
                  <a:extLst>
                    <a:ext uri="{FF2B5EF4-FFF2-40B4-BE49-F238E27FC236}">
                      <a16:creationId xmlns:a16="http://schemas.microsoft.com/office/drawing/2014/main" id="{E7CBE078-FC3A-394F-A093-806E062264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8" name="Line 884">
                  <a:extLst>
                    <a:ext uri="{FF2B5EF4-FFF2-40B4-BE49-F238E27FC236}">
                      <a16:creationId xmlns:a16="http://schemas.microsoft.com/office/drawing/2014/main" id="{FC28780E-8D39-B140-9BAD-0727458F7C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9" name="Oval 885">
                  <a:extLst>
                    <a:ext uri="{FF2B5EF4-FFF2-40B4-BE49-F238E27FC236}">
                      <a16:creationId xmlns:a16="http://schemas.microsoft.com/office/drawing/2014/main" id="{996D0356-1D0C-8F4E-981F-6799DF86C9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0" name="Line 881">
                  <a:extLst>
                    <a:ext uri="{FF2B5EF4-FFF2-40B4-BE49-F238E27FC236}">
                      <a16:creationId xmlns:a16="http://schemas.microsoft.com/office/drawing/2014/main" id="{C6B0BC63-1682-684E-9B7F-755515EFAB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1" name="Line 882">
                  <a:extLst>
                    <a:ext uri="{FF2B5EF4-FFF2-40B4-BE49-F238E27FC236}">
                      <a16:creationId xmlns:a16="http://schemas.microsoft.com/office/drawing/2014/main" id="{D8D58037-BD09-3448-A24C-E012DEEF06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C51BDF02-456E-6A42-9588-4713B4ECA9C0}"/>
              </a:ext>
            </a:extLst>
          </p:cNvPr>
          <p:cNvSpPr/>
          <p:nvPr/>
        </p:nvSpPr>
        <p:spPr>
          <a:xfrm>
            <a:off x="6749206" y="534907"/>
            <a:ext cx="1684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  <a:t>Refinement tree</a:t>
            </a:r>
            <a:endParaRPr lang="en-US" dirty="0">
              <a:solidFill>
                <a:schemeClr val="accent5">
                  <a:lumMod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0147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90D5E782-46C4-764B-9584-CE411D1757BC}"/>
              </a:ext>
            </a:extLst>
          </p:cNvPr>
          <p:cNvSpPr/>
          <p:nvPr/>
        </p:nvSpPr>
        <p:spPr>
          <a:xfrm>
            <a:off x="9632853" y="3497770"/>
            <a:ext cx="547840" cy="775386"/>
          </a:xfrm>
          <a:prstGeom prst="rect">
            <a:avLst/>
          </a:prstGeom>
          <a:solidFill>
            <a:srgbClr val="FFFC00"/>
          </a:solidFill>
          <a:ln w="12700">
            <a:noFill/>
          </a:ln>
          <a:effectLst/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166D457-486D-FF42-908C-329A8F3D0F7D}"/>
              </a:ext>
            </a:extLst>
          </p:cNvPr>
          <p:cNvSpPr/>
          <p:nvPr/>
        </p:nvSpPr>
        <p:spPr>
          <a:xfrm>
            <a:off x="9166833" y="4066661"/>
            <a:ext cx="1763726" cy="522069"/>
          </a:xfrm>
          <a:prstGeom prst="rect">
            <a:avLst/>
          </a:prstGeom>
          <a:solidFill>
            <a:srgbClr val="FFFC00"/>
          </a:solidFill>
          <a:ln w="12700">
            <a:noFill/>
          </a:ln>
          <a:effectLst/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133BC5E1-E97C-974E-98A5-656A818CF47D}"/>
              </a:ext>
            </a:extLst>
          </p:cNvPr>
          <p:cNvSpPr/>
          <p:nvPr/>
        </p:nvSpPr>
        <p:spPr>
          <a:xfrm>
            <a:off x="8498359" y="3560630"/>
            <a:ext cx="828492" cy="178452"/>
          </a:xfrm>
          <a:prstGeom prst="rect">
            <a:avLst/>
          </a:prstGeom>
          <a:solidFill>
            <a:srgbClr val="FFFC00"/>
          </a:solidFill>
          <a:ln w="12700">
            <a:noFill/>
          </a:ln>
          <a:effectLst/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117BB10B-9E83-D845-9AA5-35ABDCD38C5D}"/>
              </a:ext>
            </a:extLst>
          </p:cNvPr>
          <p:cNvSpPr/>
          <p:nvPr/>
        </p:nvSpPr>
        <p:spPr>
          <a:xfrm>
            <a:off x="8477227" y="654176"/>
            <a:ext cx="828492" cy="178452"/>
          </a:xfrm>
          <a:prstGeom prst="rect">
            <a:avLst/>
          </a:prstGeom>
          <a:solidFill>
            <a:srgbClr val="FFFC00"/>
          </a:solidFill>
          <a:ln w="12700">
            <a:noFill/>
          </a:ln>
          <a:effectLst/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74F77E8C-60AF-6C45-A4F3-A3F46B6B5B5D}"/>
              </a:ext>
            </a:extLst>
          </p:cNvPr>
          <p:cNvSpPr/>
          <p:nvPr/>
        </p:nvSpPr>
        <p:spPr>
          <a:xfrm>
            <a:off x="8448097" y="786367"/>
            <a:ext cx="184970" cy="2992035"/>
          </a:xfrm>
          <a:prstGeom prst="rect">
            <a:avLst/>
          </a:prstGeom>
          <a:solidFill>
            <a:srgbClr val="FFFC00"/>
          </a:solidFill>
          <a:ln w="12700">
            <a:noFill/>
          </a:ln>
          <a:effectLst/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pic>
        <p:nvPicPr>
          <p:cNvPr id="223" name="Picture 222">
            <a:extLst>
              <a:ext uri="{FF2B5EF4-FFF2-40B4-BE49-F238E27FC236}">
                <a16:creationId xmlns:a16="http://schemas.microsoft.com/office/drawing/2014/main" id="{88781AF7-1903-F04B-AF42-C243CC50A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019" y="856433"/>
            <a:ext cx="4102100" cy="2641600"/>
          </a:xfrm>
          <a:prstGeom prst="rect">
            <a:avLst/>
          </a:prstGeom>
        </p:spPr>
      </p:pic>
      <p:sp>
        <p:nvSpPr>
          <p:cNvPr id="221" name="Content Placeholder 2">
            <a:extLst>
              <a:ext uri="{FF2B5EF4-FFF2-40B4-BE49-F238E27FC236}">
                <a16:creationId xmlns:a16="http://schemas.microsoft.com/office/drawing/2014/main" id="{9C6C183A-3AB3-E144-9D68-B4E3902A83DF}"/>
              </a:ext>
            </a:extLst>
          </p:cNvPr>
          <p:cNvSpPr txBox="1">
            <a:spLocks/>
          </p:cNvSpPr>
          <p:nvPr/>
        </p:nvSpPr>
        <p:spPr bwMode="auto">
          <a:xfrm>
            <a:off x="64304" y="330980"/>
            <a:ext cx="2970364" cy="3136756"/>
          </a:xfrm>
          <a:prstGeom prst="rect">
            <a:avLst/>
          </a:prstGeom>
          <a:solidFill>
            <a:srgbClr val="D2EEFF"/>
          </a:solidFill>
          <a:ln w="12700">
            <a:noFill/>
            <a:miter lim="800000"/>
            <a:headEnd/>
            <a:tailEnd/>
          </a:ln>
        </p:spPr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kern="0" dirty="0">
                <a:latin typeface="Calibri"/>
                <a:cs typeface="Calibri"/>
              </a:rPr>
              <a:t>m-fetch1</a:t>
            </a:r>
            <a:r>
              <a:rPr lang="en-US" sz="1800" kern="0" dirty="0"/>
              <a:t>(</a:t>
            </a:r>
            <a:r>
              <a:rPr lang="en-US" sz="1800" i="1" kern="0" dirty="0" err="1"/>
              <a:t>r,c</a:t>
            </a:r>
            <a:r>
              <a:rPr lang="en-US" sz="1800" kern="0" dirty="0"/>
              <a:t>)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task:	</a:t>
            </a:r>
            <a:r>
              <a:rPr lang="en-US" sz="1800" kern="0" dirty="0">
                <a:latin typeface="Calibri"/>
                <a:cs typeface="Calibri"/>
              </a:rPr>
              <a:t>fetch</a:t>
            </a:r>
            <a:r>
              <a:rPr lang="en-US" sz="1800" kern="0" dirty="0"/>
              <a:t>(</a:t>
            </a:r>
            <a:r>
              <a:rPr lang="en-US" sz="1800" i="1" kern="0" dirty="0" err="1"/>
              <a:t>r,c</a:t>
            </a:r>
            <a:r>
              <a:rPr lang="en-US" sz="1800" kern="0" dirty="0"/>
              <a:t>) 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pre: 	</a:t>
            </a:r>
            <a:r>
              <a:rPr lang="en-US" sz="1800" kern="0" dirty="0">
                <a:latin typeface="Calibri"/>
                <a:cs typeface="Calibri"/>
              </a:rPr>
              <a:t>pos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>
                <a:cs typeface="Times New Roman"/>
              </a:rPr>
              <a:t>c</a:t>
            </a:r>
            <a:r>
              <a:rPr lang="en-US" sz="1800" kern="0" dirty="0">
                <a:cs typeface="Times New Roman"/>
              </a:rPr>
              <a:t>) = </a:t>
            </a:r>
            <a:r>
              <a:rPr lang="en-US" sz="1800" kern="0" dirty="0">
                <a:latin typeface="Calibri"/>
                <a:cs typeface="Calibri"/>
              </a:rPr>
              <a:t>unknown</a:t>
            </a:r>
            <a:endParaRPr lang="en-US" sz="1800" kern="0" dirty="0">
              <a:cs typeface="Calibri"/>
            </a:endParaRP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>
                <a:cs typeface="Calibri"/>
              </a:rPr>
              <a:t>	</a:t>
            </a:r>
            <a:r>
              <a:rPr lang="en-US" sz="1800" kern="0" dirty="0"/>
              <a:t>body:	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    if ∃</a:t>
            </a:r>
            <a:r>
              <a:rPr lang="en-US" sz="1800" i="1" kern="0" dirty="0"/>
              <a:t>l</a:t>
            </a:r>
            <a:r>
              <a:rPr lang="en-US" sz="1800" kern="0" dirty="0"/>
              <a:t> (</a:t>
            </a:r>
            <a:r>
              <a:rPr lang="en-US" sz="1800" kern="0" dirty="0">
                <a:latin typeface="Calibri"/>
                <a:cs typeface="Calibri"/>
              </a:rPr>
              <a:t>view</a:t>
            </a:r>
            <a:r>
              <a:rPr lang="en-US" sz="1800" kern="0" dirty="0">
                <a:latin typeface="Times New Roman" panose="02020603050405020304" pitchFamily="18" charset="0"/>
                <a:cs typeface="Calibri"/>
              </a:rPr>
              <a:t>(</a:t>
            </a:r>
            <a:r>
              <a:rPr lang="en-US" sz="1800" i="1" kern="0" dirty="0">
                <a:cs typeface="Times New Roman"/>
              </a:rPr>
              <a:t>l</a:t>
            </a:r>
            <a:r>
              <a:rPr lang="en-US" sz="1800" kern="0" dirty="0">
                <a:cs typeface="Times New Roman"/>
              </a:rPr>
              <a:t>) = </a:t>
            </a:r>
            <a:r>
              <a:rPr lang="en-US" sz="1800" kern="0" dirty="0">
                <a:latin typeface="Calibri"/>
                <a:cs typeface="Calibri"/>
              </a:rPr>
              <a:t>F</a:t>
            </a:r>
            <a:r>
              <a:rPr lang="en-US" sz="1800" kern="0" dirty="0">
                <a:cs typeface="Times New Roman"/>
              </a:rPr>
              <a:t>) then</a:t>
            </a:r>
          </a:p>
          <a:p>
            <a:pPr marL="12700" lvl="1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	</a:t>
            </a:r>
            <a:r>
              <a:rPr lang="en-US" sz="1800" kern="0" dirty="0">
                <a:latin typeface="Calibri"/>
                <a:cs typeface="Calibri"/>
              </a:rPr>
              <a:t>move-to</a:t>
            </a:r>
            <a:r>
              <a:rPr lang="en-US" sz="1800" kern="0" dirty="0"/>
              <a:t>(</a:t>
            </a:r>
            <a:r>
              <a:rPr lang="en-US" sz="1800" i="1" kern="0" dirty="0" err="1"/>
              <a:t>r,l</a:t>
            </a:r>
            <a:r>
              <a:rPr lang="en-US" sz="1800" kern="0" dirty="0"/>
              <a:t>)</a:t>
            </a:r>
            <a:br>
              <a:rPr lang="en-US" sz="1800" kern="0" dirty="0"/>
            </a:br>
            <a:r>
              <a:rPr lang="en-US" sz="1800" kern="0" dirty="0"/>
              <a:t>		</a:t>
            </a:r>
            <a:r>
              <a:rPr lang="en-US" sz="1800" kern="0" dirty="0">
                <a:latin typeface="Calibri"/>
                <a:cs typeface="Calibri"/>
              </a:rPr>
              <a:t>perceive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 err="1">
                <a:cs typeface="Times New Roman"/>
              </a:rPr>
              <a:t>r,l</a:t>
            </a:r>
            <a:r>
              <a:rPr lang="en-US" sz="1800" kern="0" dirty="0">
                <a:cs typeface="Times New Roman"/>
              </a:rPr>
              <a:t>)</a:t>
            </a:r>
            <a:br>
              <a:rPr lang="en-US" sz="1800" kern="0" dirty="0"/>
            </a:br>
            <a:r>
              <a:rPr lang="en-US" sz="1800" kern="0" dirty="0"/>
              <a:t>		if </a:t>
            </a:r>
            <a:r>
              <a:rPr lang="en-US" sz="1800" kern="0" dirty="0">
                <a:latin typeface="Calibri"/>
                <a:cs typeface="Calibri"/>
              </a:rPr>
              <a:t>pos</a:t>
            </a:r>
            <a:r>
              <a:rPr lang="en-US" sz="1800" kern="0" dirty="0"/>
              <a:t>(</a:t>
            </a:r>
            <a:r>
              <a:rPr lang="en-US" sz="1800" i="1" kern="0" dirty="0"/>
              <a:t>c</a:t>
            </a:r>
            <a:r>
              <a:rPr lang="en-US" sz="1800" kern="0" dirty="0"/>
              <a:t>) = </a:t>
            </a:r>
            <a:r>
              <a:rPr lang="en-US" sz="1800" i="1" kern="0" dirty="0"/>
              <a:t>l</a:t>
            </a:r>
            <a:r>
              <a:rPr lang="en-US" sz="1800" kern="0" dirty="0"/>
              <a:t> then </a:t>
            </a:r>
            <a:br>
              <a:rPr lang="en-US" sz="1800" kern="0" dirty="0"/>
            </a:br>
            <a:r>
              <a:rPr lang="en-US" sz="1800" kern="0" dirty="0"/>
              <a:t>			</a:t>
            </a:r>
            <a:r>
              <a:rPr lang="en-US" sz="1800" kern="0" dirty="0">
                <a:latin typeface="Calibri"/>
                <a:cs typeface="Calibri"/>
              </a:rPr>
              <a:t>take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 err="1">
                <a:cs typeface="Times New Roman"/>
              </a:rPr>
              <a:t>r,c,l</a:t>
            </a:r>
            <a:r>
              <a:rPr lang="en-US" sz="1800" kern="0" dirty="0">
                <a:cs typeface="Times New Roman"/>
              </a:rPr>
              <a:t>)</a:t>
            </a:r>
            <a:br>
              <a:rPr lang="en-US" sz="1800" kern="0" dirty="0">
                <a:cs typeface="Times New Roman"/>
              </a:rPr>
            </a:br>
            <a:r>
              <a:rPr lang="en-US" sz="1800" kern="0" dirty="0">
                <a:cs typeface="Times New Roman"/>
              </a:rPr>
              <a:t>		else </a:t>
            </a:r>
            <a:r>
              <a:rPr lang="en-US" sz="1800" dirty="0">
                <a:latin typeface="Calibri"/>
                <a:cs typeface="Calibri"/>
              </a:rPr>
              <a:t>fetch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 err="1">
                <a:cs typeface="Times New Roman"/>
              </a:rPr>
              <a:t>r,c</a:t>
            </a:r>
            <a:r>
              <a:rPr lang="en-US" sz="1800" kern="0" dirty="0">
                <a:cs typeface="Times New Roman"/>
              </a:rPr>
              <a:t>)</a:t>
            </a:r>
            <a:br>
              <a:rPr lang="en-US" sz="1800" kern="0" dirty="0">
                <a:cs typeface="Times New Roman"/>
              </a:rPr>
            </a:br>
            <a:r>
              <a:rPr lang="en-US" sz="1800" kern="0" dirty="0">
                <a:cs typeface="Times New Roman"/>
              </a:rPr>
              <a:t>	    else </a:t>
            </a:r>
            <a:r>
              <a:rPr lang="en-US" sz="1800" kern="0" dirty="0">
                <a:latin typeface="Calibri"/>
                <a:cs typeface="Calibri"/>
              </a:rPr>
              <a:t>fail</a:t>
            </a:r>
            <a:endParaRPr lang="en-US" sz="1800" kern="0" dirty="0">
              <a:cs typeface="Times New Roman"/>
            </a:endParaRPr>
          </a:p>
        </p:txBody>
      </p:sp>
      <p:sp>
        <p:nvSpPr>
          <p:cNvPr id="222" name="Content Placeholder 3">
            <a:extLst>
              <a:ext uri="{FF2B5EF4-FFF2-40B4-BE49-F238E27FC236}">
                <a16:creationId xmlns:a16="http://schemas.microsoft.com/office/drawing/2014/main" id="{B053A79C-73A7-C84D-888B-A14647D07A61}"/>
              </a:ext>
            </a:extLst>
          </p:cNvPr>
          <p:cNvSpPr txBox="1">
            <a:spLocks/>
          </p:cNvSpPr>
          <p:nvPr/>
        </p:nvSpPr>
        <p:spPr bwMode="auto">
          <a:xfrm>
            <a:off x="105694" y="3883070"/>
            <a:ext cx="2955614" cy="2582758"/>
          </a:xfrm>
          <a:prstGeom prst="rect">
            <a:avLst/>
          </a:prstGeom>
          <a:solidFill>
            <a:srgbClr val="D2EEFF"/>
          </a:solidFill>
          <a:ln w="12700">
            <a:noFill/>
            <a:miter lim="800000"/>
            <a:headEnd/>
            <a:tailEnd/>
          </a:ln>
        </p:spPr>
        <p:txBody>
          <a:bodyPr vert="horz" wrap="square" lIns="90487" tIns="44450" rIns="0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latin typeface="Calibri"/>
                <a:cs typeface="Calibri"/>
              </a:rPr>
              <a:t>m-fetch2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	</a:t>
            </a:r>
            <a:r>
              <a:rPr lang="en-US" sz="1800" dirty="0">
                <a:latin typeface="Calibri"/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	</a:t>
            </a:r>
            <a:r>
              <a:rPr lang="en-US" sz="1800" dirty="0">
                <a:latin typeface="Calibri"/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≠ </a:t>
            </a:r>
            <a:r>
              <a:rPr lang="en-US" sz="1800" dirty="0">
                <a:latin typeface="Calibri"/>
                <a:cs typeface="Calibri"/>
              </a:rPr>
              <a:t>unknown</a:t>
            </a:r>
            <a:endParaRPr lang="en-US" sz="1800" dirty="0"/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883F27B-B9C4-494E-9848-C9A2CDA94742}"/>
              </a:ext>
            </a:extLst>
          </p:cNvPr>
          <p:cNvSpPr/>
          <p:nvPr/>
        </p:nvSpPr>
        <p:spPr>
          <a:xfrm>
            <a:off x="1461558" y="282977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r1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,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c2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1095"/>
            <a:ext cx="8839200" cy="622305"/>
          </a:xfrm>
        </p:spPr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F6BF6034-9BB5-4942-B35C-213AEB922980}"/>
              </a:ext>
            </a:extLst>
          </p:cNvPr>
          <p:cNvCxnSpPr>
            <a:cxnSpLocks/>
          </p:cNvCxnSpPr>
          <p:nvPr/>
        </p:nvCxnSpPr>
        <p:spPr>
          <a:xfrm flipH="1" flipV="1">
            <a:off x="2304845" y="1972350"/>
            <a:ext cx="1627034" cy="1173246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FE8803F-678D-3149-A879-D8B317556592}"/>
              </a:ext>
            </a:extLst>
          </p:cNvPr>
          <p:cNvSpPr/>
          <p:nvPr/>
        </p:nvSpPr>
        <p:spPr>
          <a:xfrm>
            <a:off x="3433184" y="2527578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τ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′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20A2D59A-5AAD-9042-BBA8-A1F1075D5C5D}"/>
              </a:ext>
            </a:extLst>
          </p:cNvPr>
          <p:cNvSpPr/>
          <p:nvPr/>
        </p:nvSpPr>
        <p:spPr>
          <a:xfrm>
            <a:off x="1969098" y="1197222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l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loc1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8029F258-B91D-ED41-844F-70F2A7ED7667}"/>
              </a:ext>
            </a:extLst>
          </p:cNvPr>
          <p:cNvSpPr/>
          <p:nvPr/>
        </p:nvSpPr>
        <p:spPr>
          <a:xfrm>
            <a:off x="6682387" y="1358929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r</a:t>
            </a:r>
            <a:r>
              <a:rPr lang="en-US" baseline="-25000" dirty="0">
                <a:latin typeface="Times New Roman" panose="02020603050405020304" pitchFamily="18" charset="0"/>
                <a:cs typeface="Calibri"/>
              </a:rPr>
              <a:t>0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/>
              </a:rPr>
              <a:t>r1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6418E5FF-2CA8-3344-B898-7E196BD9429A}"/>
              </a:ext>
            </a:extLst>
          </p:cNvPr>
          <p:cNvSpPr/>
          <p:nvPr/>
        </p:nvSpPr>
        <p:spPr>
          <a:xfrm>
            <a:off x="7453391" y="1004399"/>
            <a:ext cx="268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τ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3C9DBE80-B872-0344-B3DF-AB5CC0CD9A56}"/>
              </a:ext>
            </a:extLst>
          </p:cNvPr>
          <p:cNvSpPr/>
          <p:nvPr/>
        </p:nvSpPr>
        <p:spPr>
          <a:xfrm>
            <a:off x="7340842" y="173412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m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BAD8EA9-1C36-0F4A-8807-BBCB2F8A2B3E}"/>
              </a:ext>
            </a:extLst>
          </p:cNvPr>
          <p:cNvSpPr/>
          <p:nvPr/>
        </p:nvSpPr>
        <p:spPr>
          <a:xfrm>
            <a:off x="4049281" y="3761119"/>
            <a:ext cx="39998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Container locations unknown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Partially observable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Robot only sees current location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A7AF2266-C2A6-5043-94EE-46F00D25A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453" y="0"/>
            <a:ext cx="4366223" cy="6858000"/>
          </a:xfrm>
          <a:prstGeom prst="rect">
            <a:avLst/>
          </a:prstGeom>
        </p:spPr>
      </p:pic>
      <p:grpSp>
        <p:nvGrpSpPr>
          <p:cNvPr id="239" name="Group 238">
            <a:extLst>
              <a:ext uri="{FF2B5EF4-FFF2-40B4-BE49-F238E27FC236}">
                <a16:creationId xmlns:a16="http://schemas.microsoft.com/office/drawing/2014/main" id="{2929E543-4B2A-2044-8468-E321A57E3D2E}"/>
              </a:ext>
            </a:extLst>
          </p:cNvPr>
          <p:cNvGrpSpPr/>
          <p:nvPr/>
        </p:nvGrpSpPr>
        <p:grpSpPr>
          <a:xfrm>
            <a:off x="3324765" y="4793885"/>
            <a:ext cx="4425495" cy="1764581"/>
            <a:chOff x="735330" y="834391"/>
            <a:chExt cx="4425495" cy="1764581"/>
          </a:xfrm>
        </p:grpSpPr>
        <p:sp>
          <p:nvSpPr>
            <p:cNvPr id="240" name="Line 853">
              <a:extLst>
                <a:ext uri="{FF2B5EF4-FFF2-40B4-BE49-F238E27FC236}">
                  <a16:creationId xmlns:a16="http://schemas.microsoft.com/office/drawing/2014/main" id="{9E6F55CF-F75F-B346-B155-61D5EF58D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0770" y="2594712"/>
              <a:ext cx="1571779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balanced" dir="l"/>
            </a:scene3d>
            <a:sp3d extrusionH="1587500" contourW="6350" prstMaterial="legacyPlastic">
              <a:bevelT w="13500" h="13500" prst="angle"/>
              <a:bevelB w="13500" h="13500" prst="angle"/>
              <a:extrusionClr>
                <a:srgbClr val="FFE4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2000" dirty="0">
                  <a:latin typeface="Calibri"/>
                  <a:ea typeface="Times New Roman"/>
                  <a:cs typeface="Calibri"/>
                </a:rPr>
                <a:t>            loc0</a:t>
              </a:r>
            </a:p>
          </p:txBody>
        </p:sp>
        <p:sp>
          <p:nvSpPr>
            <p:cNvPr id="241" name="Line 853">
              <a:extLst>
                <a:ext uri="{FF2B5EF4-FFF2-40B4-BE49-F238E27FC236}">
                  <a16:creationId xmlns:a16="http://schemas.microsoft.com/office/drawing/2014/main" id="{F1796D7F-87ED-4B4D-9E7E-7765561716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330" y="2261236"/>
              <a:ext cx="1089529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11176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loc2</a:t>
              </a:r>
            </a:p>
          </p:txBody>
        </p:sp>
        <p:sp>
          <p:nvSpPr>
            <p:cNvPr id="242" name="Line 853">
              <a:extLst>
                <a:ext uri="{FF2B5EF4-FFF2-40B4-BE49-F238E27FC236}">
                  <a16:creationId xmlns:a16="http://schemas.microsoft.com/office/drawing/2014/main" id="{612B4F22-2478-A44F-9891-49C3EC5D71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0062" y="2475289"/>
              <a:ext cx="1286000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balanced" dir="l"/>
            </a:scene3d>
            <a:sp3d extrusionH="1397000" contourW="6350" prstMaterial="legacyPlastic">
              <a:bevelT w="13500" h="13500" prst="angle"/>
              <a:bevelB w="13500" h="13500" prst="angle"/>
              <a:extrusionClr>
                <a:srgbClr val="F5DBBD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900" dirty="0">
                  <a:latin typeface="Calibri"/>
                  <a:ea typeface="Times New Roman"/>
                  <a:cs typeface="Calibri"/>
                </a:rPr>
                <a:t>          loc1</a:t>
              </a:r>
            </a:p>
          </p:txBody>
        </p: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D6C8FF0A-FA3B-1548-A05F-71AC33A6B96C}"/>
                </a:ext>
              </a:extLst>
            </p:cNvPr>
            <p:cNvGrpSpPr/>
            <p:nvPr/>
          </p:nvGrpSpPr>
          <p:grpSpPr>
            <a:xfrm>
              <a:off x="1520703" y="1715607"/>
              <a:ext cx="525678" cy="355571"/>
              <a:chOff x="1012668" y="960736"/>
              <a:chExt cx="747559" cy="505651"/>
            </a:xfrm>
          </p:grpSpPr>
          <p:sp>
            <p:nvSpPr>
              <p:cNvPr id="301" name="Line 853">
                <a:extLst>
                  <a:ext uri="{FF2B5EF4-FFF2-40B4-BE49-F238E27FC236}">
                    <a16:creationId xmlns:a16="http://schemas.microsoft.com/office/drawing/2014/main" id="{CDCC0ACC-85B7-F94A-B9EC-C3EFAA3F4A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302" name="Rectangle 876">
                <a:extLst>
                  <a:ext uri="{FF2B5EF4-FFF2-40B4-BE49-F238E27FC236}">
                    <a16:creationId xmlns:a16="http://schemas.microsoft.com/office/drawing/2014/main" id="{73B24BAA-59D8-1949-8CD0-55AA3A94F48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9" y="960736"/>
                <a:ext cx="92" cy="393915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303" name="Rectangle 873">
                <a:extLst>
                  <a:ext uri="{FF2B5EF4-FFF2-40B4-BE49-F238E27FC236}">
                    <a16:creationId xmlns:a16="http://schemas.microsoft.com/office/drawing/2014/main" id="{470A61E6-D5FD-C04E-ABF2-6917945253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304" name="Freeform 875">
                <a:extLst>
                  <a:ext uri="{FF2B5EF4-FFF2-40B4-BE49-F238E27FC236}">
                    <a16:creationId xmlns:a16="http://schemas.microsoft.com/office/drawing/2014/main" id="{6B1EA569-4D35-8C48-BF68-7315E0C63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sp>
          <p:nvSpPr>
            <p:cNvPr id="244" name="Line 853">
              <a:extLst>
                <a:ext uri="{FF2B5EF4-FFF2-40B4-BE49-F238E27FC236}">
                  <a16:creationId xmlns:a16="http://schemas.microsoft.com/office/drawing/2014/main" id="{19B73557-CC42-E048-9015-2322563109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357" y="1291448"/>
              <a:ext cx="714445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800100" contourW="6350" prstMaterial="legacyPlastic">
              <a:bevelT w="13500" h="13500" prst="angle"/>
              <a:bevelB w="13500" h="13500" prst="angle"/>
              <a:extrusionClr>
                <a:srgbClr val="D0B39A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400" dirty="0">
                  <a:latin typeface="Calibri"/>
                  <a:ea typeface="Times New Roman"/>
                  <a:cs typeface="Calibri"/>
                </a:rPr>
                <a:t>         loc4</a:t>
              </a:r>
            </a:p>
          </p:txBody>
        </p:sp>
        <p:sp>
          <p:nvSpPr>
            <p:cNvPr id="245" name="Line 853">
              <a:extLst>
                <a:ext uri="{FF2B5EF4-FFF2-40B4-BE49-F238E27FC236}">
                  <a16:creationId xmlns:a16="http://schemas.microsoft.com/office/drawing/2014/main" id="{1FA0830C-3C97-1148-BCC8-CE47124D8F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247" y="1699213"/>
              <a:ext cx="893056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914400" contourW="6350" prstMaterial="legacyPlastic">
              <a:bevelT w="13500" h="13500" prst="angle"/>
              <a:bevelB w="13500" h="13500" prst="angle"/>
              <a:extrusionClr>
                <a:srgbClr val="ECD1B9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600" dirty="0">
                  <a:latin typeface="Calibri"/>
                  <a:ea typeface="Times New Roman"/>
                  <a:cs typeface="Calibri"/>
                </a:rPr>
                <a:t>         loc3</a:t>
              </a:r>
            </a:p>
          </p:txBody>
        </p: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F66233C8-1CA4-8744-806D-D611011D0B24}"/>
                </a:ext>
              </a:extLst>
            </p:cNvPr>
            <p:cNvGrpSpPr/>
            <p:nvPr/>
          </p:nvGrpSpPr>
          <p:grpSpPr>
            <a:xfrm>
              <a:off x="2498056" y="834391"/>
              <a:ext cx="378488" cy="272016"/>
              <a:chOff x="7930394" y="2447547"/>
              <a:chExt cx="387534" cy="278517"/>
            </a:xfrm>
          </p:grpSpPr>
          <p:sp>
            <p:nvSpPr>
              <p:cNvPr id="297" name="Line 853">
                <a:extLst>
                  <a:ext uri="{FF2B5EF4-FFF2-40B4-BE49-F238E27FC236}">
                    <a16:creationId xmlns:a16="http://schemas.microsoft.com/office/drawing/2014/main" id="{429E9C1F-4CB6-F14E-9A9C-BB43AB76B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0394" y="2551830"/>
                <a:ext cx="311334" cy="37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190500" contourW="6350" prstMaterial="plastic">
                <a:bevelT w="13500" h="13500" prst="angle"/>
                <a:bevelB w="13500" h="13500" prst="angle"/>
                <a:extrusionClr>
                  <a:srgbClr val="CED286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98" name="Rectangle 876">
                <a:extLst>
                  <a:ext uri="{FF2B5EF4-FFF2-40B4-BE49-F238E27FC236}">
                    <a16:creationId xmlns:a16="http://schemas.microsoft.com/office/drawing/2014/main" id="{2E77ED74-176C-2B42-BE7D-40C42337C8D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954837" y="2447547"/>
                <a:ext cx="67" cy="220593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99" name="Rectangle 873">
                <a:extLst>
                  <a:ext uri="{FF2B5EF4-FFF2-40B4-BE49-F238E27FC236}">
                    <a16:creationId xmlns:a16="http://schemas.microsoft.com/office/drawing/2014/main" id="{4474F046-0788-1D43-B714-731C2849E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1094" y="2555538"/>
                <a:ext cx="308086" cy="169843"/>
              </a:xfrm>
              <a:prstGeom prst="rect">
                <a:avLst/>
              </a:prstGeom>
              <a:solidFill>
                <a:srgbClr val="CED28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1400" dirty="0">
                    <a:latin typeface="Calibri"/>
                    <a:ea typeface="Times New Roman"/>
                    <a:cs typeface="Calibri"/>
                  </a:rPr>
                  <a:t>c2</a:t>
                </a:r>
              </a:p>
            </p:txBody>
          </p:sp>
          <p:sp>
            <p:nvSpPr>
              <p:cNvPr id="300" name="Freeform 875">
                <a:extLst>
                  <a:ext uri="{FF2B5EF4-FFF2-40B4-BE49-F238E27FC236}">
                    <a16:creationId xmlns:a16="http://schemas.microsoft.com/office/drawing/2014/main" id="{2C2EFA20-26EA-004B-AFE1-EBA47418A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2084" y="2478623"/>
                <a:ext cx="75844" cy="247441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ED28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ACE4466F-D999-4E40-894C-CDE82DFC8807}"/>
                </a:ext>
              </a:extLst>
            </p:cNvPr>
            <p:cNvGrpSpPr/>
            <p:nvPr/>
          </p:nvGrpSpPr>
          <p:grpSpPr>
            <a:xfrm>
              <a:off x="3985592" y="1191835"/>
              <a:ext cx="1175233" cy="997371"/>
              <a:chOff x="10247238" y="4467570"/>
              <a:chExt cx="1175233" cy="997371"/>
            </a:xfrm>
          </p:grpSpPr>
          <p:sp>
            <p:nvSpPr>
              <p:cNvPr id="273" name="Oval 859">
                <a:extLst>
                  <a:ext uri="{FF2B5EF4-FFF2-40B4-BE49-F238E27FC236}">
                    <a16:creationId xmlns:a16="http://schemas.microsoft.com/office/drawing/2014/main" id="{51CA4530-CE08-EF47-B68E-79AB3D5F5D8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83953" y="5248432"/>
                <a:ext cx="96916" cy="106355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74" name="Oval 861">
                <a:extLst>
                  <a:ext uri="{FF2B5EF4-FFF2-40B4-BE49-F238E27FC236}">
                    <a16:creationId xmlns:a16="http://schemas.microsoft.com/office/drawing/2014/main" id="{255B3516-ED9D-1741-8E67-E7C35B0E94A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247239" y="5356687"/>
                <a:ext cx="100317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75" name="Oval 862">
                <a:extLst>
                  <a:ext uri="{FF2B5EF4-FFF2-40B4-BE49-F238E27FC236}">
                    <a16:creationId xmlns:a16="http://schemas.microsoft.com/office/drawing/2014/main" id="{F34E449A-82D1-644E-940D-4F512E07433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72293" y="5356687"/>
                <a:ext cx="969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76" name="Oval 863">
                <a:extLst>
                  <a:ext uri="{FF2B5EF4-FFF2-40B4-BE49-F238E27FC236}">
                    <a16:creationId xmlns:a16="http://schemas.microsoft.com/office/drawing/2014/main" id="{0CBE9B23-2103-B546-AB1C-9E0F0E1AA10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073676" y="5354788"/>
                <a:ext cx="986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77" name="Oval 863">
                <a:extLst>
                  <a:ext uri="{FF2B5EF4-FFF2-40B4-BE49-F238E27FC236}">
                    <a16:creationId xmlns:a16="http://schemas.microsoft.com/office/drawing/2014/main" id="{00075D0A-E4DF-E34C-87BD-E5676868D2B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58241" y="5356110"/>
                <a:ext cx="986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E25A94B4-2476-2948-8356-7DCA6F29E32C}"/>
                  </a:ext>
                </a:extLst>
              </p:cNvPr>
              <p:cNvGrpSpPr/>
              <p:nvPr/>
            </p:nvGrpSpPr>
            <p:grpSpPr>
              <a:xfrm>
                <a:off x="10247238" y="4975740"/>
                <a:ext cx="1175233" cy="379051"/>
                <a:chOff x="1320274" y="4580303"/>
                <a:chExt cx="1671281" cy="467246"/>
              </a:xfrm>
              <a:solidFill>
                <a:srgbClr val="CCFDCC"/>
              </a:solidFill>
            </p:grpSpPr>
            <p:sp>
              <p:nvSpPr>
                <p:cNvPr id="293" name="Freeform 860">
                  <a:extLst>
                    <a:ext uri="{FF2B5EF4-FFF2-40B4-BE49-F238E27FC236}">
                      <a16:creationId xmlns:a16="http://schemas.microsoft.com/office/drawing/2014/main" id="{33EC8211-A343-EE4D-BD52-7481C9805E3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94" name="Rectangle 864">
                  <a:extLst>
                    <a:ext uri="{FF2B5EF4-FFF2-40B4-BE49-F238E27FC236}">
                      <a16:creationId xmlns:a16="http://schemas.microsoft.com/office/drawing/2014/main" id="{87E936FE-CCD5-A742-BCD3-1991CF744A3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Calibri"/>
                      <a:ea typeface="Calibri"/>
                      <a:cs typeface="Calibri"/>
                    </a:rPr>
                    <a:t>r2</a:t>
                  </a:r>
                </a:p>
              </p:txBody>
            </p:sp>
            <p:sp>
              <p:nvSpPr>
                <p:cNvPr id="295" name="Freeform 865">
                  <a:extLst>
                    <a:ext uri="{FF2B5EF4-FFF2-40B4-BE49-F238E27FC236}">
                      <a16:creationId xmlns:a16="http://schemas.microsoft.com/office/drawing/2014/main" id="{7306C592-614A-634D-91BB-006F709B47E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96" name="Freeform 866">
                  <a:extLst>
                    <a:ext uri="{FF2B5EF4-FFF2-40B4-BE49-F238E27FC236}">
                      <a16:creationId xmlns:a16="http://schemas.microsoft.com/office/drawing/2014/main" id="{7DC0EA7B-5D9F-5E40-ACF1-EDDE6C7CC22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79" name="Group 278">
                <a:extLst>
                  <a:ext uri="{FF2B5EF4-FFF2-40B4-BE49-F238E27FC236}">
                    <a16:creationId xmlns:a16="http://schemas.microsoft.com/office/drawing/2014/main" id="{F7898F39-37CF-604D-9F16-73C000BC8C51}"/>
                  </a:ext>
                </a:extLst>
              </p:cNvPr>
              <p:cNvGrpSpPr/>
              <p:nvPr/>
            </p:nvGrpSpPr>
            <p:grpSpPr>
              <a:xfrm>
                <a:off x="10732584" y="4467570"/>
                <a:ext cx="388622" cy="835901"/>
                <a:chOff x="1823226" y="3235632"/>
                <a:chExt cx="552654" cy="1188720"/>
              </a:xfrm>
              <a:solidFill>
                <a:srgbClr val="CCFDCC"/>
              </a:solidFill>
            </p:grpSpPr>
            <p:sp>
              <p:nvSpPr>
                <p:cNvPr id="280" name="Oval 878">
                  <a:extLst>
                    <a:ext uri="{FF2B5EF4-FFF2-40B4-BE49-F238E27FC236}">
                      <a16:creationId xmlns:a16="http://schemas.microsoft.com/office/drawing/2014/main" id="{E0F6F3B9-2F39-7F46-B31C-34C5B7B6EB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1" name="Rectangle 880">
                  <a:extLst>
                    <a:ext uri="{FF2B5EF4-FFF2-40B4-BE49-F238E27FC236}">
                      <a16:creationId xmlns:a16="http://schemas.microsoft.com/office/drawing/2014/main" id="{9E1693B1-0B96-BB4D-9D3B-8C25E7B5E7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2" name="Oval 878">
                  <a:extLst>
                    <a:ext uri="{FF2B5EF4-FFF2-40B4-BE49-F238E27FC236}">
                      <a16:creationId xmlns:a16="http://schemas.microsoft.com/office/drawing/2014/main" id="{003C2F42-F188-6A46-8574-4F1BA23167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3" name="Line 881">
                  <a:extLst>
                    <a:ext uri="{FF2B5EF4-FFF2-40B4-BE49-F238E27FC236}">
                      <a16:creationId xmlns:a16="http://schemas.microsoft.com/office/drawing/2014/main" id="{6C16E01D-4545-714D-8D27-8754B3BB8C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4" name="Line 882">
                  <a:extLst>
                    <a:ext uri="{FF2B5EF4-FFF2-40B4-BE49-F238E27FC236}">
                      <a16:creationId xmlns:a16="http://schemas.microsoft.com/office/drawing/2014/main" id="{2BC81913-9954-054B-9408-4E36B42867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5" name="Rectangle 880">
                  <a:extLst>
                    <a:ext uri="{FF2B5EF4-FFF2-40B4-BE49-F238E27FC236}">
                      <a16:creationId xmlns:a16="http://schemas.microsoft.com/office/drawing/2014/main" id="{CB88265F-6CF5-C24B-8B31-6E9082638D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6" name="Oval 878">
                  <a:extLst>
                    <a:ext uri="{FF2B5EF4-FFF2-40B4-BE49-F238E27FC236}">
                      <a16:creationId xmlns:a16="http://schemas.microsoft.com/office/drawing/2014/main" id="{655588BD-756A-6047-99E3-BCC58E55926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7" name="Line 882">
                  <a:extLst>
                    <a:ext uri="{FF2B5EF4-FFF2-40B4-BE49-F238E27FC236}">
                      <a16:creationId xmlns:a16="http://schemas.microsoft.com/office/drawing/2014/main" id="{83B98E3A-BFBF-2143-9343-86B47B42BE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8" name="Line 882">
                  <a:extLst>
                    <a:ext uri="{FF2B5EF4-FFF2-40B4-BE49-F238E27FC236}">
                      <a16:creationId xmlns:a16="http://schemas.microsoft.com/office/drawing/2014/main" id="{AB55D076-9646-A541-A35D-D2D2447A0E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9" name="Line 884">
                  <a:extLst>
                    <a:ext uri="{FF2B5EF4-FFF2-40B4-BE49-F238E27FC236}">
                      <a16:creationId xmlns:a16="http://schemas.microsoft.com/office/drawing/2014/main" id="{4F517506-8F68-EB4D-B931-8A1A1BBD2A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90" name="Oval 885">
                  <a:extLst>
                    <a:ext uri="{FF2B5EF4-FFF2-40B4-BE49-F238E27FC236}">
                      <a16:creationId xmlns:a16="http://schemas.microsoft.com/office/drawing/2014/main" id="{B1FD5F67-33AC-2048-B090-7F35DDF3EB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91" name="Line 881">
                  <a:extLst>
                    <a:ext uri="{FF2B5EF4-FFF2-40B4-BE49-F238E27FC236}">
                      <a16:creationId xmlns:a16="http://schemas.microsoft.com/office/drawing/2014/main" id="{AFA3AEB5-0CDC-5544-8F10-34B1E4412B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92" name="Line 882">
                  <a:extLst>
                    <a:ext uri="{FF2B5EF4-FFF2-40B4-BE49-F238E27FC236}">
                      <a16:creationId xmlns:a16="http://schemas.microsoft.com/office/drawing/2014/main" id="{CA703181-A65D-244C-B38F-CC9EA50334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25057E36-913B-1A4A-896E-6D40F836D4B0}"/>
                </a:ext>
              </a:extLst>
            </p:cNvPr>
            <p:cNvGrpSpPr/>
            <p:nvPr/>
          </p:nvGrpSpPr>
          <p:grpSpPr>
            <a:xfrm>
              <a:off x="3419720" y="1388515"/>
              <a:ext cx="1175233" cy="997371"/>
              <a:chOff x="10247238" y="4467570"/>
              <a:chExt cx="1175233" cy="997371"/>
            </a:xfrm>
          </p:grpSpPr>
          <p:sp>
            <p:nvSpPr>
              <p:cNvPr id="249" name="Oval 859">
                <a:extLst>
                  <a:ext uri="{FF2B5EF4-FFF2-40B4-BE49-F238E27FC236}">
                    <a16:creationId xmlns:a16="http://schemas.microsoft.com/office/drawing/2014/main" id="{133EEE51-6FD3-1F46-B06C-891806D8299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83953" y="5248432"/>
                <a:ext cx="96916" cy="106355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0" name="Oval 861">
                <a:extLst>
                  <a:ext uri="{FF2B5EF4-FFF2-40B4-BE49-F238E27FC236}">
                    <a16:creationId xmlns:a16="http://schemas.microsoft.com/office/drawing/2014/main" id="{E7FE1CCA-8D78-F94D-912D-73C41438258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247239" y="5356687"/>
                <a:ext cx="100317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1" name="Oval 862">
                <a:extLst>
                  <a:ext uri="{FF2B5EF4-FFF2-40B4-BE49-F238E27FC236}">
                    <a16:creationId xmlns:a16="http://schemas.microsoft.com/office/drawing/2014/main" id="{2869A8AC-8BFE-9B46-AAD7-1CAD003AAC1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72293" y="5356687"/>
                <a:ext cx="969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2" name="Oval 863">
                <a:extLst>
                  <a:ext uri="{FF2B5EF4-FFF2-40B4-BE49-F238E27FC236}">
                    <a16:creationId xmlns:a16="http://schemas.microsoft.com/office/drawing/2014/main" id="{34A644A0-198C-6D49-9F75-204D3D771E9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073676" y="5354788"/>
                <a:ext cx="986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3" name="Oval 863">
                <a:extLst>
                  <a:ext uri="{FF2B5EF4-FFF2-40B4-BE49-F238E27FC236}">
                    <a16:creationId xmlns:a16="http://schemas.microsoft.com/office/drawing/2014/main" id="{AD8FA11A-BB98-D444-BEA2-5F0F1834639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58241" y="5356110"/>
                <a:ext cx="986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EE7449F3-2BDE-B345-9489-44A05574EB5E}"/>
                  </a:ext>
                </a:extLst>
              </p:cNvPr>
              <p:cNvGrpSpPr/>
              <p:nvPr/>
            </p:nvGrpSpPr>
            <p:grpSpPr>
              <a:xfrm>
                <a:off x="10247238" y="4975740"/>
                <a:ext cx="1175233" cy="379051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269" name="Freeform 860">
                  <a:extLst>
                    <a:ext uri="{FF2B5EF4-FFF2-40B4-BE49-F238E27FC236}">
                      <a16:creationId xmlns:a16="http://schemas.microsoft.com/office/drawing/2014/main" id="{FA6F0722-75FA-5945-80A1-93A549F13E4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0" name="Rectangle 864">
                  <a:extLst>
                    <a:ext uri="{FF2B5EF4-FFF2-40B4-BE49-F238E27FC236}">
                      <a16:creationId xmlns:a16="http://schemas.microsoft.com/office/drawing/2014/main" id="{4AD108E3-ECE0-C740-A24D-D45707EF2A4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271" name="Freeform 865">
                  <a:extLst>
                    <a:ext uri="{FF2B5EF4-FFF2-40B4-BE49-F238E27FC236}">
                      <a16:creationId xmlns:a16="http://schemas.microsoft.com/office/drawing/2014/main" id="{24ADDB78-2506-7746-90EF-FC6F4E14908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2" name="Freeform 866">
                  <a:extLst>
                    <a:ext uri="{FF2B5EF4-FFF2-40B4-BE49-F238E27FC236}">
                      <a16:creationId xmlns:a16="http://schemas.microsoft.com/office/drawing/2014/main" id="{0B2A4326-1889-014A-9522-9E512CA2328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2B3BFE91-1905-CB4F-8874-399C3B4C41EA}"/>
                  </a:ext>
                </a:extLst>
              </p:cNvPr>
              <p:cNvGrpSpPr/>
              <p:nvPr/>
            </p:nvGrpSpPr>
            <p:grpSpPr>
              <a:xfrm>
                <a:off x="10732584" y="4467570"/>
                <a:ext cx="388622" cy="835901"/>
                <a:chOff x="1823226" y="3235632"/>
                <a:chExt cx="552654" cy="1188720"/>
              </a:xfrm>
              <a:solidFill>
                <a:srgbClr val="93D2FE"/>
              </a:solidFill>
            </p:grpSpPr>
            <p:sp>
              <p:nvSpPr>
                <p:cNvPr id="256" name="Oval 878">
                  <a:extLst>
                    <a:ext uri="{FF2B5EF4-FFF2-40B4-BE49-F238E27FC236}">
                      <a16:creationId xmlns:a16="http://schemas.microsoft.com/office/drawing/2014/main" id="{5BDE2553-E071-4142-84D4-CF111FB8CD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7" name="Rectangle 880">
                  <a:extLst>
                    <a:ext uri="{FF2B5EF4-FFF2-40B4-BE49-F238E27FC236}">
                      <a16:creationId xmlns:a16="http://schemas.microsoft.com/office/drawing/2014/main" id="{3A4E8A5D-7174-EE4A-990E-DBC9438DB1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8" name="Oval 878">
                  <a:extLst>
                    <a:ext uri="{FF2B5EF4-FFF2-40B4-BE49-F238E27FC236}">
                      <a16:creationId xmlns:a16="http://schemas.microsoft.com/office/drawing/2014/main" id="{072A80D4-07CE-9542-A63C-3A283A585C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9" name="Line 881">
                  <a:extLst>
                    <a:ext uri="{FF2B5EF4-FFF2-40B4-BE49-F238E27FC236}">
                      <a16:creationId xmlns:a16="http://schemas.microsoft.com/office/drawing/2014/main" id="{E9743A72-D2CA-D343-9C1C-4F3BDD08AD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0" name="Line 882">
                  <a:extLst>
                    <a:ext uri="{FF2B5EF4-FFF2-40B4-BE49-F238E27FC236}">
                      <a16:creationId xmlns:a16="http://schemas.microsoft.com/office/drawing/2014/main" id="{624E1D1F-BC01-4E4A-9D19-24DA71FE2D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1" name="Rectangle 880">
                  <a:extLst>
                    <a:ext uri="{FF2B5EF4-FFF2-40B4-BE49-F238E27FC236}">
                      <a16:creationId xmlns:a16="http://schemas.microsoft.com/office/drawing/2014/main" id="{F348464E-4F4D-FB4C-A944-6B68B5C4FA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2" name="Oval 878">
                  <a:extLst>
                    <a:ext uri="{FF2B5EF4-FFF2-40B4-BE49-F238E27FC236}">
                      <a16:creationId xmlns:a16="http://schemas.microsoft.com/office/drawing/2014/main" id="{D1165165-290D-D44B-8831-7D609B45C05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3" name="Line 882">
                  <a:extLst>
                    <a:ext uri="{FF2B5EF4-FFF2-40B4-BE49-F238E27FC236}">
                      <a16:creationId xmlns:a16="http://schemas.microsoft.com/office/drawing/2014/main" id="{C68C198F-F72C-2D46-8A89-365C659C81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4" name="Line 882">
                  <a:extLst>
                    <a:ext uri="{FF2B5EF4-FFF2-40B4-BE49-F238E27FC236}">
                      <a16:creationId xmlns:a16="http://schemas.microsoft.com/office/drawing/2014/main" id="{BC5F5AC9-9139-B94D-A87C-6FD7A45A85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5" name="Line 884">
                  <a:extLst>
                    <a:ext uri="{FF2B5EF4-FFF2-40B4-BE49-F238E27FC236}">
                      <a16:creationId xmlns:a16="http://schemas.microsoft.com/office/drawing/2014/main" id="{6DF4F3DC-6BC2-AB46-BDC5-0C82088725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6" name="Oval 885">
                  <a:extLst>
                    <a:ext uri="{FF2B5EF4-FFF2-40B4-BE49-F238E27FC236}">
                      <a16:creationId xmlns:a16="http://schemas.microsoft.com/office/drawing/2014/main" id="{8FC89499-7704-8943-B5E5-11AD967A6C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7" name="Line 881">
                  <a:extLst>
                    <a:ext uri="{FF2B5EF4-FFF2-40B4-BE49-F238E27FC236}">
                      <a16:creationId xmlns:a16="http://schemas.microsoft.com/office/drawing/2014/main" id="{2903A559-22BF-6D4A-AFE5-60AD53EFD6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8" name="Line 882">
                  <a:extLst>
                    <a:ext uri="{FF2B5EF4-FFF2-40B4-BE49-F238E27FC236}">
                      <a16:creationId xmlns:a16="http://schemas.microsoft.com/office/drawing/2014/main" id="{40D88769-915C-F444-9A53-BB625158B3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CA82B6EB-48FE-8445-AB72-3CA7C067DD3B}"/>
              </a:ext>
            </a:extLst>
          </p:cNvPr>
          <p:cNvSpPr/>
          <p:nvPr/>
        </p:nvSpPr>
        <p:spPr>
          <a:xfrm>
            <a:off x="6749206" y="534907"/>
            <a:ext cx="1684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  <a:t>Refinement tree</a:t>
            </a:r>
            <a:endParaRPr lang="en-US" dirty="0">
              <a:solidFill>
                <a:schemeClr val="accent5">
                  <a:lumMod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2417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ectangle 240">
            <a:extLst>
              <a:ext uri="{FF2B5EF4-FFF2-40B4-BE49-F238E27FC236}">
                <a16:creationId xmlns:a16="http://schemas.microsoft.com/office/drawing/2014/main" id="{B84CABBD-9004-2F40-9830-75315D324B70}"/>
              </a:ext>
            </a:extLst>
          </p:cNvPr>
          <p:cNvSpPr/>
          <p:nvPr/>
        </p:nvSpPr>
        <p:spPr>
          <a:xfrm>
            <a:off x="10462958" y="5117958"/>
            <a:ext cx="1729041" cy="752053"/>
          </a:xfrm>
          <a:prstGeom prst="rect">
            <a:avLst/>
          </a:prstGeom>
          <a:solidFill>
            <a:srgbClr val="FFFC00"/>
          </a:solidFill>
          <a:ln w="12700">
            <a:noFill/>
          </a:ln>
          <a:effectLst/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4C455BF7-5926-9E4F-A061-B4EE6D3F385F}"/>
              </a:ext>
            </a:extLst>
          </p:cNvPr>
          <p:cNvSpPr/>
          <p:nvPr/>
        </p:nvSpPr>
        <p:spPr>
          <a:xfrm>
            <a:off x="10611295" y="4684449"/>
            <a:ext cx="955458" cy="566493"/>
          </a:xfrm>
          <a:prstGeom prst="rect">
            <a:avLst/>
          </a:prstGeom>
          <a:solidFill>
            <a:srgbClr val="FFFC00"/>
          </a:solidFill>
          <a:ln w="12700">
            <a:noFill/>
          </a:ln>
          <a:effectLst/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964" y="11095"/>
            <a:ext cx="8872072" cy="622305"/>
          </a:xfrm>
        </p:spPr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B2632545-11AB-2144-8E87-0974519E8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019" y="856433"/>
            <a:ext cx="4102100" cy="2641600"/>
          </a:xfrm>
          <a:prstGeom prst="rect">
            <a:avLst/>
          </a:prstGeom>
        </p:spPr>
      </p:pic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D49E0B93-AE28-A744-BB7C-FB4351B925A3}"/>
              </a:ext>
            </a:extLst>
          </p:cNvPr>
          <p:cNvSpPr txBox="1">
            <a:spLocks/>
          </p:cNvSpPr>
          <p:nvPr/>
        </p:nvSpPr>
        <p:spPr bwMode="auto">
          <a:xfrm>
            <a:off x="64304" y="330980"/>
            <a:ext cx="2970364" cy="3136756"/>
          </a:xfrm>
          <a:prstGeom prst="rect">
            <a:avLst/>
          </a:prstGeom>
          <a:solidFill>
            <a:srgbClr val="D2EEFF"/>
          </a:solidFill>
          <a:ln w="12700">
            <a:noFill/>
            <a:miter lim="800000"/>
            <a:headEnd/>
            <a:tailEnd/>
          </a:ln>
        </p:spPr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kern="0" dirty="0">
                <a:latin typeface="Calibri"/>
                <a:cs typeface="Calibri"/>
              </a:rPr>
              <a:t>m-fetch1</a:t>
            </a:r>
            <a:r>
              <a:rPr lang="en-US" sz="1800" kern="0" dirty="0"/>
              <a:t>(</a:t>
            </a:r>
            <a:r>
              <a:rPr lang="en-US" sz="1800" i="1" kern="0" dirty="0" err="1"/>
              <a:t>r,c</a:t>
            </a:r>
            <a:r>
              <a:rPr lang="en-US" sz="1800" kern="0" dirty="0"/>
              <a:t>)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task:	</a:t>
            </a:r>
            <a:r>
              <a:rPr lang="en-US" sz="1800" kern="0" dirty="0">
                <a:latin typeface="Calibri"/>
                <a:cs typeface="Calibri"/>
              </a:rPr>
              <a:t>fetch</a:t>
            </a:r>
            <a:r>
              <a:rPr lang="en-US" sz="1800" kern="0" dirty="0"/>
              <a:t>(</a:t>
            </a:r>
            <a:r>
              <a:rPr lang="en-US" sz="1800" i="1" kern="0" dirty="0" err="1"/>
              <a:t>r,c</a:t>
            </a:r>
            <a:r>
              <a:rPr lang="en-US" sz="1800" kern="0" dirty="0"/>
              <a:t>) 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pre: 	</a:t>
            </a:r>
            <a:r>
              <a:rPr lang="en-US" sz="1800" kern="0" dirty="0">
                <a:latin typeface="Calibri"/>
                <a:cs typeface="Calibri"/>
              </a:rPr>
              <a:t>pos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>
                <a:cs typeface="Times New Roman"/>
              </a:rPr>
              <a:t>c</a:t>
            </a:r>
            <a:r>
              <a:rPr lang="en-US" sz="1800" kern="0" dirty="0">
                <a:cs typeface="Times New Roman"/>
              </a:rPr>
              <a:t>) = </a:t>
            </a:r>
            <a:r>
              <a:rPr lang="en-US" sz="1800" kern="0" dirty="0">
                <a:latin typeface="Calibri"/>
                <a:cs typeface="Calibri"/>
              </a:rPr>
              <a:t>unknown</a:t>
            </a:r>
            <a:endParaRPr lang="en-US" sz="1800" kern="0" dirty="0">
              <a:cs typeface="Calibri"/>
            </a:endParaRP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>
                <a:cs typeface="Calibri"/>
              </a:rPr>
              <a:t>	</a:t>
            </a:r>
            <a:r>
              <a:rPr lang="en-US" sz="1800" kern="0" dirty="0"/>
              <a:t>body:	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    if ∃</a:t>
            </a:r>
            <a:r>
              <a:rPr lang="en-US" sz="1800" i="1" kern="0" dirty="0"/>
              <a:t>l</a:t>
            </a:r>
            <a:r>
              <a:rPr lang="en-US" sz="1800" kern="0" dirty="0"/>
              <a:t> (</a:t>
            </a:r>
            <a:r>
              <a:rPr lang="en-US" sz="1800" kern="0" dirty="0">
                <a:latin typeface="Calibri"/>
                <a:cs typeface="Calibri"/>
              </a:rPr>
              <a:t>view</a:t>
            </a:r>
            <a:r>
              <a:rPr lang="en-US" sz="1800" kern="0" dirty="0">
                <a:latin typeface="Times New Roman" panose="02020603050405020304" pitchFamily="18" charset="0"/>
                <a:cs typeface="Calibri"/>
              </a:rPr>
              <a:t>(</a:t>
            </a:r>
            <a:r>
              <a:rPr lang="en-US" sz="1800" i="1" kern="0" dirty="0">
                <a:cs typeface="Times New Roman"/>
              </a:rPr>
              <a:t>l</a:t>
            </a:r>
            <a:r>
              <a:rPr lang="en-US" sz="1800" kern="0" dirty="0">
                <a:cs typeface="Times New Roman"/>
              </a:rPr>
              <a:t>) = </a:t>
            </a:r>
            <a:r>
              <a:rPr lang="en-US" sz="1800" kern="0" dirty="0">
                <a:latin typeface="Calibri"/>
                <a:cs typeface="Calibri"/>
              </a:rPr>
              <a:t>F</a:t>
            </a:r>
            <a:r>
              <a:rPr lang="en-US" sz="1800" kern="0" dirty="0">
                <a:cs typeface="Times New Roman"/>
              </a:rPr>
              <a:t>) then</a:t>
            </a:r>
          </a:p>
          <a:p>
            <a:pPr marL="12700" lvl="1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	</a:t>
            </a:r>
            <a:r>
              <a:rPr lang="en-US" sz="1800" kern="0" dirty="0">
                <a:latin typeface="Calibri"/>
                <a:cs typeface="Calibri"/>
              </a:rPr>
              <a:t>move-to</a:t>
            </a:r>
            <a:r>
              <a:rPr lang="en-US" sz="1800" kern="0" dirty="0"/>
              <a:t>(</a:t>
            </a:r>
            <a:r>
              <a:rPr lang="en-US" sz="1800" i="1" kern="0" dirty="0" err="1"/>
              <a:t>r,l</a:t>
            </a:r>
            <a:r>
              <a:rPr lang="en-US" sz="1800" kern="0" dirty="0"/>
              <a:t>)</a:t>
            </a:r>
            <a:br>
              <a:rPr lang="en-US" sz="1800" kern="0" dirty="0"/>
            </a:br>
            <a:r>
              <a:rPr lang="en-US" sz="1800" kern="0" dirty="0"/>
              <a:t>		</a:t>
            </a:r>
            <a:r>
              <a:rPr lang="en-US" sz="1800" kern="0" dirty="0">
                <a:latin typeface="Calibri"/>
                <a:cs typeface="Calibri"/>
              </a:rPr>
              <a:t>perceive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 err="1">
                <a:cs typeface="Times New Roman"/>
              </a:rPr>
              <a:t>r,l</a:t>
            </a:r>
            <a:r>
              <a:rPr lang="en-US" sz="1800" kern="0" dirty="0">
                <a:cs typeface="Times New Roman"/>
              </a:rPr>
              <a:t>)</a:t>
            </a:r>
            <a:br>
              <a:rPr lang="en-US" sz="1800" kern="0" dirty="0"/>
            </a:br>
            <a:r>
              <a:rPr lang="en-US" sz="1800" kern="0" dirty="0"/>
              <a:t>		if </a:t>
            </a:r>
            <a:r>
              <a:rPr lang="en-US" sz="1800" kern="0" dirty="0">
                <a:latin typeface="Calibri"/>
                <a:cs typeface="Calibri"/>
              </a:rPr>
              <a:t>pos</a:t>
            </a:r>
            <a:r>
              <a:rPr lang="en-US" sz="1800" kern="0" dirty="0"/>
              <a:t>(</a:t>
            </a:r>
            <a:r>
              <a:rPr lang="en-US" sz="1800" i="1" kern="0" dirty="0"/>
              <a:t>c</a:t>
            </a:r>
            <a:r>
              <a:rPr lang="en-US" sz="1800" kern="0" dirty="0"/>
              <a:t>) = </a:t>
            </a:r>
            <a:r>
              <a:rPr lang="en-US" sz="1800" i="1" kern="0" dirty="0"/>
              <a:t>l</a:t>
            </a:r>
            <a:r>
              <a:rPr lang="en-US" sz="1800" kern="0" dirty="0"/>
              <a:t> then </a:t>
            </a:r>
            <a:br>
              <a:rPr lang="en-US" sz="1800" kern="0" dirty="0"/>
            </a:br>
            <a:r>
              <a:rPr lang="en-US" sz="1800" kern="0" dirty="0"/>
              <a:t>			</a:t>
            </a:r>
            <a:r>
              <a:rPr lang="en-US" sz="1800" kern="0" dirty="0">
                <a:latin typeface="Calibri"/>
                <a:cs typeface="Calibri"/>
              </a:rPr>
              <a:t>take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 err="1">
                <a:cs typeface="Times New Roman"/>
              </a:rPr>
              <a:t>r,c,l</a:t>
            </a:r>
            <a:r>
              <a:rPr lang="en-US" sz="1800" kern="0" dirty="0">
                <a:cs typeface="Times New Roman"/>
              </a:rPr>
              <a:t>)</a:t>
            </a:r>
            <a:br>
              <a:rPr lang="en-US" sz="1800" kern="0" dirty="0">
                <a:cs typeface="Times New Roman"/>
              </a:rPr>
            </a:br>
            <a:r>
              <a:rPr lang="en-US" sz="1800" kern="0" dirty="0">
                <a:cs typeface="Times New Roman"/>
              </a:rPr>
              <a:t>		else </a:t>
            </a:r>
            <a:r>
              <a:rPr lang="en-US" sz="1800" dirty="0">
                <a:latin typeface="Calibri"/>
                <a:cs typeface="Calibri"/>
              </a:rPr>
              <a:t>fetch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 err="1">
                <a:cs typeface="Times New Roman"/>
              </a:rPr>
              <a:t>r,c</a:t>
            </a:r>
            <a:r>
              <a:rPr lang="en-US" sz="1800" kern="0" dirty="0">
                <a:cs typeface="Times New Roman"/>
              </a:rPr>
              <a:t>)</a:t>
            </a:r>
            <a:br>
              <a:rPr lang="en-US" sz="1800" kern="0" dirty="0">
                <a:cs typeface="Times New Roman"/>
              </a:rPr>
            </a:br>
            <a:r>
              <a:rPr lang="en-US" sz="1800" kern="0" dirty="0">
                <a:cs typeface="Times New Roman"/>
              </a:rPr>
              <a:t>	    else </a:t>
            </a:r>
            <a:r>
              <a:rPr lang="en-US" sz="1800" kern="0" dirty="0">
                <a:latin typeface="Calibri"/>
                <a:cs typeface="Calibri"/>
              </a:rPr>
              <a:t>fail</a:t>
            </a:r>
            <a:endParaRPr lang="en-US" sz="1800" kern="0" dirty="0">
              <a:cs typeface="Times New Roman"/>
            </a:endParaRPr>
          </a:p>
        </p:txBody>
      </p:sp>
      <p:sp>
        <p:nvSpPr>
          <p:cNvPr id="91" name="Content Placeholder 3">
            <a:extLst>
              <a:ext uri="{FF2B5EF4-FFF2-40B4-BE49-F238E27FC236}">
                <a16:creationId xmlns:a16="http://schemas.microsoft.com/office/drawing/2014/main" id="{F9BD0B6E-55CD-4E40-A05D-17C5DE9C1106}"/>
              </a:ext>
            </a:extLst>
          </p:cNvPr>
          <p:cNvSpPr txBox="1">
            <a:spLocks/>
          </p:cNvSpPr>
          <p:nvPr/>
        </p:nvSpPr>
        <p:spPr bwMode="auto">
          <a:xfrm>
            <a:off x="105694" y="3883070"/>
            <a:ext cx="2955614" cy="2582758"/>
          </a:xfrm>
          <a:prstGeom prst="rect">
            <a:avLst/>
          </a:prstGeom>
          <a:solidFill>
            <a:srgbClr val="D2EEFF"/>
          </a:solidFill>
          <a:ln w="12700">
            <a:noFill/>
            <a:miter lim="800000"/>
            <a:headEnd/>
            <a:tailEnd/>
          </a:ln>
        </p:spPr>
        <p:txBody>
          <a:bodyPr vert="horz" wrap="square" lIns="90487" tIns="44450" rIns="0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latin typeface="Calibri"/>
                <a:cs typeface="Calibri"/>
              </a:rPr>
              <a:t>m-fetch2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	</a:t>
            </a:r>
            <a:r>
              <a:rPr lang="en-US" sz="1800" dirty="0">
                <a:latin typeface="Calibri"/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	</a:t>
            </a:r>
            <a:r>
              <a:rPr lang="en-US" sz="1800" dirty="0">
                <a:latin typeface="Calibri"/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≠ </a:t>
            </a:r>
            <a:r>
              <a:rPr lang="en-US" sz="1800" dirty="0">
                <a:latin typeface="Calibri"/>
                <a:cs typeface="Calibri"/>
              </a:rPr>
              <a:t>unknown</a:t>
            </a:r>
            <a:endParaRPr lang="en-US" sz="1800" dirty="0"/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E6A1CFF-14B7-694B-9AC8-AB7F87ED9551}"/>
              </a:ext>
            </a:extLst>
          </p:cNvPr>
          <p:cNvSpPr/>
          <p:nvPr/>
        </p:nvSpPr>
        <p:spPr>
          <a:xfrm>
            <a:off x="1461558" y="282977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r1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,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c2</a:t>
            </a: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766D9A01-14FD-F540-AED6-AA35CF5C7156}"/>
              </a:ext>
            </a:extLst>
          </p:cNvPr>
          <p:cNvCxnSpPr>
            <a:cxnSpLocks/>
          </p:cNvCxnSpPr>
          <p:nvPr/>
        </p:nvCxnSpPr>
        <p:spPr>
          <a:xfrm flipH="1" flipV="1">
            <a:off x="2304845" y="1972350"/>
            <a:ext cx="1627034" cy="1173246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Rectangle 168">
            <a:extLst>
              <a:ext uri="{FF2B5EF4-FFF2-40B4-BE49-F238E27FC236}">
                <a16:creationId xmlns:a16="http://schemas.microsoft.com/office/drawing/2014/main" id="{48ACA465-7E72-E946-9B86-CB71BF4FAB6C}"/>
              </a:ext>
            </a:extLst>
          </p:cNvPr>
          <p:cNvSpPr/>
          <p:nvPr/>
        </p:nvSpPr>
        <p:spPr>
          <a:xfrm>
            <a:off x="3433184" y="2527578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τ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′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A27AC09C-443D-C748-97C5-DDE7133D6352}"/>
              </a:ext>
            </a:extLst>
          </p:cNvPr>
          <p:cNvSpPr/>
          <p:nvPr/>
        </p:nvSpPr>
        <p:spPr>
          <a:xfrm>
            <a:off x="1969098" y="1197222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l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loc1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024BFD54-F86E-E342-866F-7AA092C382BB}"/>
              </a:ext>
            </a:extLst>
          </p:cNvPr>
          <p:cNvSpPr/>
          <p:nvPr/>
        </p:nvSpPr>
        <p:spPr>
          <a:xfrm>
            <a:off x="6682387" y="1358929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r</a:t>
            </a:r>
            <a:r>
              <a:rPr lang="en-US" baseline="-25000" dirty="0">
                <a:latin typeface="Times New Roman" panose="02020603050405020304" pitchFamily="18" charset="0"/>
                <a:cs typeface="Calibri"/>
              </a:rPr>
              <a:t>0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/>
              </a:rPr>
              <a:t>r1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89C757C7-6810-C24A-9974-3F4A0C26AACF}"/>
              </a:ext>
            </a:extLst>
          </p:cNvPr>
          <p:cNvSpPr/>
          <p:nvPr/>
        </p:nvSpPr>
        <p:spPr>
          <a:xfrm>
            <a:off x="7453391" y="1004399"/>
            <a:ext cx="268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τ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4067C294-29C4-AA47-B5CC-CBB76D968F10}"/>
              </a:ext>
            </a:extLst>
          </p:cNvPr>
          <p:cNvSpPr/>
          <p:nvPr/>
        </p:nvSpPr>
        <p:spPr>
          <a:xfrm>
            <a:off x="7340842" y="173412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m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37CEA51-BD91-B44B-A12A-53A85BE074BB}"/>
              </a:ext>
            </a:extLst>
          </p:cNvPr>
          <p:cNvSpPr/>
          <p:nvPr/>
        </p:nvSpPr>
        <p:spPr>
          <a:xfrm>
            <a:off x="4049281" y="3761119"/>
            <a:ext cx="39998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Container locations unknown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Partially observable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Robot only sees current location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B006AC3-ECAB-D141-A151-1EB094B6CC34}"/>
              </a:ext>
            </a:extLst>
          </p:cNvPr>
          <p:cNvSpPr/>
          <p:nvPr/>
        </p:nvSpPr>
        <p:spPr>
          <a:xfrm>
            <a:off x="9166833" y="4066661"/>
            <a:ext cx="1763726" cy="522069"/>
          </a:xfrm>
          <a:prstGeom prst="rect">
            <a:avLst/>
          </a:prstGeom>
          <a:solidFill>
            <a:srgbClr val="FFFC00"/>
          </a:solidFill>
          <a:ln w="12700">
            <a:noFill/>
          </a:ln>
          <a:effectLst/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B0239B6-F1E0-5B4F-A548-DA60887A4097}"/>
              </a:ext>
            </a:extLst>
          </p:cNvPr>
          <p:cNvSpPr/>
          <p:nvPr/>
        </p:nvSpPr>
        <p:spPr>
          <a:xfrm>
            <a:off x="8498359" y="3560630"/>
            <a:ext cx="828492" cy="178452"/>
          </a:xfrm>
          <a:prstGeom prst="rect">
            <a:avLst/>
          </a:prstGeom>
          <a:solidFill>
            <a:srgbClr val="FFFC00"/>
          </a:solidFill>
          <a:ln w="12700">
            <a:noFill/>
          </a:ln>
          <a:effectLst/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F934FCF7-852A-5D41-B5FE-4800C061A920}"/>
              </a:ext>
            </a:extLst>
          </p:cNvPr>
          <p:cNvSpPr/>
          <p:nvPr/>
        </p:nvSpPr>
        <p:spPr>
          <a:xfrm>
            <a:off x="8477227" y="654176"/>
            <a:ext cx="828492" cy="178452"/>
          </a:xfrm>
          <a:prstGeom prst="rect">
            <a:avLst/>
          </a:prstGeom>
          <a:solidFill>
            <a:srgbClr val="FFFC00"/>
          </a:solidFill>
          <a:ln w="12700">
            <a:noFill/>
          </a:ln>
          <a:effectLst/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9CF6B92-5262-A44F-97F8-AE85C46CE77E}"/>
              </a:ext>
            </a:extLst>
          </p:cNvPr>
          <p:cNvSpPr/>
          <p:nvPr/>
        </p:nvSpPr>
        <p:spPr>
          <a:xfrm>
            <a:off x="8448097" y="786367"/>
            <a:ext cx="184970" cy="2992035"/>
          </a:xfrm>
          <a:prstGeom prst="rect">
            <a:avLst/>
          </a:prstGeom>
          <a:solidFill>
            <a:srgbClr val="FFFC00"/>
          </a:solidFill>
          <a:ln w="12700">
            <a:noFill/>
          </a:ln>
          <a:effectLst/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DBEAE5C-54BA-FC4E-BF46-62A2A8E9ADF9}"/>
              </a:ext>
            </a:extLst>
          </p:cNvPr>
          <p:cNvSpPr/>
          <p:nvPr/>
        </p:nvSpPr>
        <p:spPr>
          <a:xfrm>
            <a:off x="9632853" y="3497770"/>
            <a:ext cx="547840" cy="775386"/>
          </a:xfrm>
          <a:prstGeom prst="rect">
            <a:avLst/>
          </a:prstGeom>
          <a:solidFill>
            <a:srgbClr val="FFFC00"/>
          </a:solidFill>
          <a:ln w="12700">
            <a:noFill/>
          </a:ln>
          <a:effectLst/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B03BA02-4C40-8D46-8D30-44F7B47B7618}"/>
              </a:ext>
            </a:extLst>
          </p:cNvPr>
          <p:cNvSpPr/>
          <p:nvPr/>
        </p:nvSpPr>
        <p:spPr>
          <a:xfrm>
            <a:off x="9929798" y="3791683"/>
            <a:ext cx="219860" cy="1034279"/>
          </a:xfrm>
          <a:prstGeom prst="rect">
            <a:avLst/>
          </a:prstGeom>
          <a:solidFill>
            <a:srgbClr val="FFFC00"/>
          </a:solidFill>
          <a:ln w="12700">
            <a:noFill/>
          </a:ln>
          <a:effectLst/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F9FF4256-36FB-0F4C-A93E-49FD0D5B2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453" y="0"/>
            <a:ext cx="4366223" cy="6858000"/>
          </a:xfrm>
          <a:prstGeom prst="rect">
            <a:avLst/>
          </a:prstGeom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C03CC4C-698C-FA44-9BAC-BADCDE2B572B}"/>
              </a:ext>
            </a:extLst>
          </p:cNvPr>
          <p:cNvGrpSpPr/>
          <p:nvPr/>
        </p:nvGrpSpPr>
        <p:grpSpPr>
          <a:xfrm>
            <a:off x="3324765" y="4793885"/>
            <a:ext cx="4425495" cy="1764581"/>
            <a:chOff x="735330" y="834391"/>
            <a:chExt cx="4425495" cy="1764581"/>
          </a:xfrm>
        </p:grpSpPr>
        <p:sp>
          <p:nvSpPr>
            <p:cNvPr id="103" name="Line 853">
              <a:extLst>
                <a:ext uri="{FF2B5EF4-FFF2-40B4-BE49-F238E27FC236}">
                  <a16:creationId xmlns:a16="http://schemas.microsoft.com/office/drawing/2014/main" id="{F2E31FE1-D0D2-C54F-B985-C4D5BE8856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0770" y="2594712"/>
              <a:ext cx="1571779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balanced" dir="l"/>
            </a:scene3d>
            <a:sp3d extrusionH="1587500" contourW="6350" prstMaterial="legacyPlastic">
              <a:bevelT w="13500" h="13500" prst="angle"/>
              <a:bevelB w="13500" h="13500" prst="angle"/>
              <a:extrusionClr>
                <a:srgbClr val="FFE4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2000" dirty="0">
                  <a:latin typeface="Calibri"/>
                  <a:ea typeface="Times New Roman"/>
                  <a:cs typeface="Calibri"/>
                </a:rPr>
                <a:t>            loc0</a:t>
              </a:r>
            </a:p>
          </p:txBody>
        </p:sp>
        <p:sp>
          <p:nvSpPr>
            <p:cNvPr id="104" name="Line 853">
              <a:extLst>
                <a:ext uri="{FF2B5EF4-FFF2-40B4-BE49-F238E27FC236}">
                  <a16:creationId xmlns:a16="http://schemas.microsoft.com/office/drawing/2014/main" id="{F30CDC85-F798-0742-9152-F726C44863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330" y="2261236"/>
              <a:ext cx="1089529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11176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loc2</a:t>
              </a:r>
            </a:p>
          </p:txBody>
        </p:sp>
        <p:sp>
          <p:nvSpPr>
            <p:cNvPr id="105" name="Line 853">
              <a:extLst>
                <a:ext uri="{FF2B5EF4-FFF2-40B4-BE49-F238E27FC236}">
                  <a16:creationId xmlns:a16="http://schemas.microsoft.com/office/drawing/2014/main" id="{D5743CCF-1058-B744-A2D3-54F0C9E4EB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0062" y="2475289"/>
              <a:ext cx="1286000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balanced" dir="l"/>
            </a:scene3d>
            <a:sp3d extrusionH="1397000" contourW="6350" prstMaterial="legacyPlastic">
              <a:bevelT w="13500" h="13500" prst="angle"/>
              <a:bevelB w="13500" h="13500" prst="angle"/>
              <a:extrusionClr>
                <a:srgbClr val="F5DBBD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900" dirty="0">
                  <a:latin typeface="Calibri"/>
                  <a:ea typeface="Times New Roman"/>
                  <a:cs typeface="Calibri"/>
                </a:rPr>
                <a:t>          loc1</a:t>
              </a: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CF14827D-2375-2543-966A-7DC7AE3F280B}"/>
                </a:ext>
              </a:extLst>
            </p:cNvPr>
            <p:cNvGrpSpPr/>
            <p:nvPr/>
          </p:nvGrpSpPr>
          <p:grpSpPr>
            <a:xfrm>
              <a:off x="1520703" y="1715607"/>
              <a:ext cx="525678" cy="355571"/>
              <a:chOff x="1012668" y="960736"/>
              <a:chExt cx="747559" cy="505651"/>
            </a:xfrm>
          </p:grpSpPr>
          <p:sp>
            <p:nvSpPr>
              <p:cNvPr id="237" name="Line 853">
                <a:extLst>
                  <a:ext uri="{FF2B5EF4-FFF2-40B4-BE49-F238E27FC236}">
                    <a16:creationId xmlns:a16="http://schemas.microsoft.com/office/drawing/2014/main" id="{B65DD91D-AC8C-AC46-82A8-D13ACE994B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38" name="Rectangle 876">
                <a:extLst>
                  <a:ext uri="{FF2B5EF4-FFF2-40B4-BE49-F238E27FC236}">
                    <a16:creationId xmlns:a16="http://schemas.microsoft.com/office/drawing/2014/main" id="{4C84EA45-E1B1-E241-A0A6-9C69534C518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9" y="960736"/>
                <a:ext cx="92" cy="393915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39" name="Rectangle 873">
                <a:extLst>
                  <a:ext uri="{FF2B5EF4-FFF2-40B4-BE49-F238E27FC236}">
                    <a16:creationId xmlns:a16="http://schemas.microsoft.com/office/drawing/2014/main" id="{5CBC90D6-74EF-7A4D-9578-80B215AC4E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240" name="Freeform 875">
                <a:extLst>
                  <a:ext uri="{FF2B5EF4-FFF2-40B4-BE49-F238E27FC236}">
                    <a16:creationId xmlns:a16="http://schemas.microsoft.com/office/drawing/2014/main" id="{1576128C-B5A9-8B49-B89D-115D46BBF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sp>
          <p:nvSpPr>
            <p:cNvPr id="109" name="Line 853">
              <a:extLst>
                <a:ext uri="{FF2B5EF4-FFF2-40B4-BE49-F238E27FC236}">
                  <a16:creationId xmlns:a16="http://schemas.microsoft.com/office/drawing/2014/main" id="{ADAA8D74-F0B1-5443-A9D2-AAC3879186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357" y="1291448"/>
              <a:ext cx="714445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800100" contourW="6350" prstMaterial="legacyPlastic">
              <a:bevelT w="13500" h="13500" prst="angle"/>
              <a:bevelB w="13500" h="13500" prst="angle"/>
              <a:extrusionClr>
                <a:srgbClr val="D0B39A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400" dirty="0">
                  <a:latin typeface="Calibri"/>
                  <a:ea typeface="Times New Roman"/>
                  <a:cs typeface="Calibri"/>
                </a:rPr>
                <a:t>         loc4</a:t>
              </a:r>
            </a:p>
          </p:txBody>
        </p:sp>
        <p:sp>
          <p:nvSpPr>
            <p:cNvPr id="113" name="Line 853">
              <a:extLst>
                <a:ext uri="{FF2B5EF4-FFF2-40B4-BE49-F238E27FC236}">
                  <a16:creationId xmlns:a16="http://schemas.microsoft.com/office/drawing/2014/main" id="{35D7E496-19BC-D741-99F8-60EA9C48B9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247" y="1699213"/>
              <a:ext cx="893056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914400" contourW="6350" prstMaterial="legacyPlastic">
              <a:bevelT w="13500" h="13500" prst="angle"/>
              <a:bevelB w="13500" h="13500" prst="angle"/>
              <a:extrusionClr>
                <a:srgbClr val="ECD1B9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600" dirty="0">
                  <a:latin typeface="Calibri"/>
                  <a:ea typeface="Times New Roman"/>
                  <a:cs typeface="Calibri"/>
                </a:rPr>
                <a:t>         loc3</a:t>
              </a:r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329EE253-4D3B-2D4A-8FE2-AED9882D80BC}"/>
                </a:ext>
              </a:extLst>
            </p:cNvPr>
            <p:cNvGrpSpPr/>
            <p:nvPr/>
          </p:nvGrpSpPr>
          <p:grpSpPr>
            <a:xfrm>
              <a:off x="2498056" y="834391"/>
              <a:ext cx="378488" cy="272016"/>
              <a:chOff x="7930394" y="2447547"/>
              <a:chExt cx="387534" cy="278517"/>
            </a:xfrm>
          </p:grpSpPr>
          <p:sp>
            <p:nvSpPr>
              <p:cNvPr id="230" name="Line 853">
                <a:extLst>
                  <a:ext uri="{FF2B5EF4-FFF2-40B4-BE49-F238E27FC236}">
                    <a16:creationId xmlns:a16="http://schemas.microsoft.com/office/drawing/2014/main" id="{B2E5AE0A-4363-8645-84B3-D0ED077411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0394" y="2551830"/>
                <a:ext cx="311334" cy="37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190500" contourW="6350" prstMaterial="plastic">
                <a:bevelT w="13500" h="13500" prst="angle"/>
                <a:bevelB w="13500" h="13500" prst="angle"/>
                <a:extrusionClr>
                  <a:srgbClr val="CED286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32" name="Rectangle 876">
                <a:extLst>
                  <a:ext uri="{FF2B5EF4-FFF2-40B4-BE49-F238E27FC236}">
                    <a16:creationId xmlns:a16="http://schemas.microsoft.com/office/drawing/2014/main" id="{8C81B028-E3B0-5C4E-8D38-DE36D3F36F3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954837" y="2447547"/>
                <a:ext cx="67" cy="220593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34" name="Rectangle 873">
                <a:extLst>
                  <a:ext uri="{FF2B5EF4-FFF2-40B4-BE49-F238E27FC236}">
                    <a16:creationId xmlns:a16="http://schemas.microsoft.com/office/drawing/2014/main" id="{EAEFF2BA-3833-774E-97B5-D89EA5B43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1094" y="2555538"/>
                <a:ext cx="308086" cy="169843"/>
              </a:xfrm>
              <a:prstGeom prst="rect">
                <a:avLst/>
              </a:prstGeom>
              <a:solidFill>
                <a:srgbClr val="CED28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1400" dirty="0">
                    <a:latin typeface="Calibri"/>
                    <a:ea typeface="Times New Roman"/>
                    <a:cs typeface="Calibri"/>
                  </a:rPr>
                  <a:t>c2</a:t>
                </a:r>
              </a:p>
            </p:txBody>
          </p:sp>
          <p:sp>
            <p:nvSpPr>
              <p:cNvPr id="235" name="Freeform 875">
                <a:extLst>
                  <a:ext uri="{FF2B5EF4-FFF2-40B4-BE49-F238E27FC236}">
                    <a16:creationId xmlns:a16="http://schemas.microsoft.com/office/drawing/2014/main" id="{B0F74D85-27ED-074B-901B-1A277E81F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2084" y="2478623"/>
                <a:ext cx="75844" cy="247441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ED28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797A01B7-A267-1C41-9A6C-4F4232455709}"/>
                </a:ext>
              </a:extLst>
            </p:cNvPr>
            <p:cNvGrpSpPr/>
            <p:nvPr/>
          </p:nvGrpSpPr>
          <p:grpSpPr>
            <a:xfrm>
              <a:off x="3985592" y="1191835"/>
              <a:ext cx="1175233" cy="997371"/>
              <a:chOff x="10247238" y="4467570"/>
              <a:chExt cx="1175233" cy="997371"/>
            </a:xfrm>
          </p:grpSpPr>
          <p:sp>
            <p:nvSpPr>
              <p:cNvPr id="144" name="Oval 859">
                <a:extLst>
                  <a:ext uri="{FF2B5EF4-FFF2-40B4-BE49-F238E27FC236}">
                    <a16:creationId xmlns:a16="http://schemas.microsoft.com/office/drawing/2014/main" id="{5F83FB19-0C35-FB46-B34C-C119C8CD3D6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83953" y="5248432"/>
                <a:ext cx="96916" cy="106355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5" name="Oval 861">
                <a:extLst>
                  <a:ext uri="{FF2B5EF4-FFF2-40B4-BE49-F238E27FC236}">
                    <a16:creationId xmlns:a16="http://schemas.microsoft.com/office/drawing/2014/main" id="{694658A3-C5E1-FB45-8315-5F34431B951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247239" y="5356687"/>
                <a:ext cx="100317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6" name="Oval 862">
                <a:extLst>
                  <a:ext uri="{FF2B5EF4-FFF2-40B4-BE49-F238E27FC236}">
                    <a16:creationId xmlns:a16="http://schemas.microsoft.com/office/drawing/2014/main" id="{48C9C9C8-9802-B247-956D-A9FC98C86B1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72293" y="5356687"/>
                <a:ext cx="969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7" name="Oval 863">
                <a:extLst>
                  <a:ext uri="{FF2B5EF4-FFF2-40B4-BE49-F238E27FC236}">
                    <a16:creationId xmlns:a16="http://schemas.microsoft.com/office/drawing/2014/main" id="{33C24A45-7001-584D-8203-D028D209896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073676" y="5354788"/>
                <a:ext cx="986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8" name="Oval 863">
                <a:extLst>
                  <a:ext uri="{FF2B5EF4-FFF2-40B4-BE49-F238E27FC236}">
                    <a16:creationId xmlns:a16="http://schemas.microsoft.com/office/drawing/2014/main" id="{7171FB3E-6B46-9444-96A5-E352AFBEF0F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58241" y="5356110"/>
                <a:ext cx="986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9C8F468A-4F88-D148-A025-3C739CCC5B4C}"/>
                  </a:ext>
                </a:extLst>
              </p:cNvPr>
              <p:cNvGrpSpPr/>
              <p:nvPr/>
            </p:nvGrpSpPr>
            <p:grpSpPr>
              <a:xfrm>
                <a:off x="10247238" y="4975740"/>
                <a:ext cx="1175233" cy="379051"/>
                <a:chOff x="1320274" y="4580303"/>
                <a:chExt cx="1671281" cy="467246"/>
              </a:xfrm>
              <a:solidFill>
                <a:srgbClr val="CCFDCC"/>
              </a:solidFill>
            </p:grpSpPr>
            <p:sp>
              <p:nvSpPr>
                <p:cNvPr id="165" name="Freeform 860">
                  <a:extLst>
                    <a:ext uri="{FF2B5EF4-FFF2-40B4-BE49-F238E27FC236}">
                      <a16:creationId xmlns:a16="http://schemas.microsoft.com/office/drawing/2014/main" id="{539792F6-91DD-9A49-9E75-774390D949D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66" name="Rectangle 864">
                  <a:extLst>
                    <a:ext uri="{FF2B5EF4-FFF2-40B4-BE49-F238E27FC236}">
                      <a16:creationId xmlns:a16="http://schemas.microsoft.com/office/drawing/2014/main" id="{FB6E7A61-64D9-F34E-9952-8AA18EF6595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Calibri"/>
                      <a:ea typeface="Calibri"/>
                      <a:cs typeface="Calibri"/>
                    </a:rPr>
                    <a:t>r2</a:t>
                  </a:r>
                </a:p>
              </p:txBody>
            </p:sp>
            <p:sp>
              <p:nvSpPr>
                <p:cNvPr id="167" name="Freeform 865">
                  <a:extLst>
                    <a:ext uri="{FF2B5EF4-FFF2-40B4-BE49-F238E27FC236}">
                      <a16:creationId xmlns:a16="http://schemas.microsoft.com/office/drawing/2014/main" id="{8C0F006B-B19A-7A43-85DF-67C01D82AAC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6" name="Freeform 866">
                  <a:extLst>
                    <a:ext uri="{FF2B5EF4-FFF2-40B4-BE49-F238E27FC236}">
                      <a16:creationId xmlns:a16="http://schemas.microsoft.com/office/drawing/2014/main" id="{DDE2387A-1572-6A4E-A378-29FC621785C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F9F09444-9001-E54B-A269-BF65F1CD84FD}"/>
                  </a:ext>
                </a:extLst>
              </p:cNvPr>
              <p:cNvGrpSpPr/>
              <p:nvPr/>
            </p:nvGrpSpPr>
            <p:grpSpPr>
              <a:xfrm>
                <a:off x="10732584" y="4467570"/>
                <a:ext cx="388622" cy="835901"/>
                <a:chOff x="1823226" y="3235632"/>
                <a:chExt cx="552654" cy="1188720"/>
              </a:xfrm>
              <a:solidFill>
                <a:srgbClr val="CCFDCC"/>
              </a:solidFill>
            </p:grpSpPr>
            <p:sp>
              <p:nvSpPr>
                <p:cNvPr id="151" name="Oval 878">
                  <a:extLst>
                    <a:ext uri="{FF2B5EF4-FFF2-40B4-BE49-F238E27FC236}">
                      <a16:creationId xmlns:a16="http://schemas.microsoft.com/office/drawing/2014/main" id="{3234524B-CCA8-E547-9AE6-A4A7EBB4E0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52" name="Rectangle 880">
                  <a:extLst>
                    <a:ext uri="{FF2B5EF4-FFF2-40B4-BE49-F238E27FC236}">
                      <a16:creationId xmlns:a16="http://schemas.microsoft.com/office/drawing/2014/main" id="{E010932B-D25A-3C4E-90FE-751265A9C0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54" name="Oval 878">
                  <a:extLst>
                    <a:ext uri="{FF2B5EF4-FFF2-40B4-BE49-F238E27FC236}">
                      <a16:creationId xmlns:a16="http://schemas.microsoft.com/office/drawing/2014/main" id="{9C7DF108-357D-354B-AFA3-30B6DA24CD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55" name="Line 881">
                  <a:extLst>
                    <a:ext uri="{FF2B5EF4-FFF2-40B4-BE49-F238E27FC236}">
                      <a16:creationId xmlns:a16="http://schemas.microsoft.com/office/drawing/2014/main" id="{E42CC02C-6309-A044-8315-0641A67005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56" name="Line 882">
                  <a:extLst>
                    <a:ext uri="{FF2B5EF4-FFF2-40B4-BE49-F238E27FC236}">
                      <a16:creationId xmlns:a16="http://schemas.microsoft.com/office/drawing/2014/main" id="{D061281A-9F1E-EB40-8F3D-CACA09FF6B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57" name="Rectangle 880">
                  <a:extLst>
                    <a:ext uri="{FF2B5EF4-FFF2-40B4-BE49-F238E27FC236}">
                      <a16:creationId xmlns:a16="http://schemas.microsoft.com/office/drawing/2014/main" id="{DEB62A93-0934-9946-A2E6-D9E7AF1BE0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58" name="Oval 878">
                  <a:extLst>
                    <a:ext uri="{FF2B5EF4-FFF2-40B4-BE49-F238E27FC236}">
                      <a16:creationId xmlns:a16="http://schemas.microsoft.com/office/drawing/2014/main" id="{A0F29E7E-45BB-104D-9AA9-E221D900AB6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59" name="Line 882">
                  <a:extLst>
                    <a:ext uri="{FF2B5EF4-FFF2-40B4-BE49-F238E27FC236}">
                      <a16:creationId xmlns:a16="http://schemas.microsoft.com/office/drawing/2014/main" id="{D4947872-B0BB-C24C-B70A-02B06DBA6D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60" name="Line 882">
                  <a:extLst>
                    <a:ext uri="{FF2B5EF4-FFF2-40B4-BE49-F238E27FC236}">
                      <a16:creationId xmlns:a16="http://schemas.microsoft.com/office/drawing/2014/main" id="{72378AE8-11D8-4146-B995-58FC35C3F3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61" name="Line 884">
                  <a:extLst>
                    <a:ext uri="{FF2B5EF4-FFF2-40B4-BE49-F238E27FC236}">
                      <a16:creationId xmlns:a16="http://schemas.microsoft.com/office/drawing/2014/main" id="{8400F33B-35DF-DC45-8476-0F5E1B0609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62" name="Oval 885">
                  <a:extLst>
                    <a:ext uri="{FF2B5EF4-FFF2-40B4-BE49-F238E27FC236}">
                      <a16:creationId xmlns:a16="http://schemas.microsoft.com/office/drawing/2014/main" id="{D040699E-3CAF-094D-8A28-40D7570A89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63" name="Line 881">
                  <a:extLst>
                    <a:ext uri="{FF2B5EF4-FFF2-40B4-BE49-F238E27FC236}">
                      <a16:creationId xmlns:a16="http://schemas.microsoft.com/office/drawing/2014/main" id="{03E7877A-FD41-814A-A878-081A99F997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64" name="Line 882">
                  <a:extLst>
                    <a:ext uri="{FF2B5EF4-FFF2-40B4-BE49-F238E27FC236}">
                      <a16:creationId xmlns:a16="http://schemas.microsoft.com/office/drawing/2014/main" id="{CB53FA82-6966-0445-9F22-399582CA33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803A9A4-1A4E-5F4F-953C-F265A1BF1859}"/>
                </a:ext>
              </a:extLst>
            </p:cNvPr>
            <p:cNvGrpSpPr/>
            <p:nvPr/>
          </p:nvGrpSpPr>
          <p:grpSpPr>
            <a:xfrm>
              <a:off x="3419720" y="1388515"/>
              <a:ext cx="1175233" cy="997371"/>
              <a:chOff x="10247238" y="4467570"/>
              <a:chExt cx="1175233" cy="997371"/>
            </a:xfrm>
          </p:grpSpPr>
          <p:sp>
            <p:nvSpPr>
              <p:cNvPr id="118" name="Oval 859">
                <a:extLst>
                  <a:ext uri="{FF2B5EF4-FFF2-40B4-BE49-F238E27FC236}">
                    <a16:creationId xmlns:a16="http://schemas.microsoft.com/office/drawing/2014/main" id="{F5408962-A825-7147-9DF2-FE6A83E1855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83953" y="5248432"/>
                <a:ext cx="96916" cy="106355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21" name="Oval 861">
                <a:extLst>
                  <a:ext uri="{FF2B5EF4-FFF2-40B4-BE49-F238E27FC236}">
                    <a16:creationId xmlns:a16="http://schemas.microsoft.com/office/drawing/2014/main" id="{71E5CA7C-94F6-5849-BDE2-8C40B9A6FFB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247239" y="5356687"/>
                <a:ext cx="100317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22" name="Oval 862">
                <a:extLst>
                  <a:ext uri="{FF2B5EF4-FFF2-40B4-BE49-F238E27FC236}">
                    <a16:creationId xmlns:a16="http://schemas.microsoft.com/office/drawing/2014/main" id="{5CF67103-EB7A-5C4C-81FB-B2B4C46E7CC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72293" y="5356687"/>
                <a:ext cx="969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23" name="Oval 863">
                <a:extLst>
                  <a:ext uri="{FF2B5EF4-FFF2-40B4-BE49-F238E27FC236}">
                    <a16:creationId xmlns:a16="http://schemas.microsoft.com/office/drawing/2014/main" id="{BF54216D-0C4F-444F-9047-BEDA29867DD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073676" y="5354788"/>
                <a:ext cx="986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24" name="Oval 863">
                <a:extLst>
                  <a:ext uri="{FF2B5EF4-FFF2-40B4-BE49-F238E27FC236}">
                    <a16:creationId xmlns:a16="http://schemas.microsoft.com/office/drawing/2014/main" id="{F726419A-F82E-6142-8B6F-12541490C88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58241" y="5356110"/>
                <a:ext cx="986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3356BCF9-CD14-6645-A71B-D75868EEDE14}"/>
                  </a:ext>
                </a:extLst>
              </p:cNvPr>
              <p:cNvGrpSpPr/>
              <p:nvPr/>
            </p:nvGrpSpPr>
            <p:grpSpPr>
              <a:xfrm>
                <a:off x="10247238" y="4975740"/>
                <a:ext cx="1175233" cy="379051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140" name="Freeform 860">
                  <a:extLst>
                    <a:ext uri="{FF2B5EF4-FFF2-40B4-BE49-F238E27FC236}">
                      <a16:creationId xmlns:a16="http://schemas.microsoft.com/office/drawing/2014/main" id="{87904F84-7348-BA4B-8C08-FDEB21A6A29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41" name="Rectangle 864">
                  <a:extLst>
                    <a:ext uri="{FF2B5EF4-FFF2-40B4-BE49-F238E27FC236}">
                      <a16:creationId xmlns:a16="http://schemas.microsoft.com/office/drawing/2014/main" id="{2E32CD60-6FC9-0940-BF2F-7FCFB20B78A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142" name="Freeform 865">
                  <a:extLst>
                    <a:ext uri="{FF2B5EF4-FFF2-40B4-BE49-F238E27FC236}">
                      <a16:creationId xmlns:a16="http://schemas.microsoft.com/office/drawing/2014/main" id="{E8DA1CB7-A921-5941-B5E5-102B4676324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43" name="Freeform 866">
                  <a:extLst>
                    <a:ext uri="{FF2B5EF4-FFF2-40B4-BE49-F238E27FC236}">
                      <a16:creationId xmlns:a16="http://schemas.microsoft.com/office/drawing/2014/main" id="{FB9B99B1-EBF4-2A4E-AB37-ED9357CD98B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709988EE-36F9-3542-9F1E-8F4C00B0CD8E}"/>
                  </a:ext>
                </a:extLst>
              </p:cNvPr>
              <p:cNvGrpSpPr/>
              <p:nvPr/>
            </p:nvGrpSpPr>
            <p:grpSpPr>
              <a:xfrm>
                <a:off x="10732584" y="4467570"/>
                <a:ext cx="388622" cy="835901"/>
                <a:chOff x="1823226" y="3235632"/>
                <a:chExt cx="552654" cy="1188720"/>
              </a:xfrm>
              <a:solidFill>
                <a:srgbClr val="93D2FE"/>
              </a:solidFill>
            </p:grpSpPr>
            <p:sp>
              <p:nvSpPr>
                <p:cNvPr id="127" name="Oval 878">
                  <a:extLst>
                    <a:ext uri="{FF2B5EF4-FFF2-40B4-BE49-F238E27FC236}">
                      <a16:creationId xmlns:a16="http://schemas.microsoft.com/office/drawing/2014/main" id="{5F9C2F85-4E32-1A4C-A0FF-EA8F0BC21D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28" name="Rectangle 880">
                  <a:extLst>
                    <a:ext uri="{FF2B5EF4-FFF2-40B4-BE49-F238E27FC236}">
                      <a16:creationId xmlns:a16="http://schemas.microsoft.com/office/drawing/2014/main" id="{0F422DB4-A91F-C440-92C2-479801FCB0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29" name="Oval 878">
                  <a:extLst>
                    <a:ext uri="{FF2B5EF4-FFF2-40B4-BE49-F238E27FC236}">
                      <a16:creationId xmlns:a16="http://schemas.microsoft.com/office/drawing/2014/main" id="{FC1CB500-45C9-5145-BE51-D11CA2EF9F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30" name="Line 881">
                  <a:extLst>
                    <a:ext uri="{FF2B5EF4-FFF2-40B4-BE49-F238E27FC236}">
                      <a16:creationId xmlns:a16="http://schemas.microsoft.com/office/drawing/2014/main" id="{D386CAEB-DB50-624C-9DE0-CB9C6788DE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31" name="Line 882">
                  <a:extLst>
                    <a:ext uri="{FF2B5EF4-FFF2-40B4-BE49-F238E27FC236}">
                      <a16:creationId xmlns:a16="http://schemas.microsoft.com/office/drawing/2014/main" id="{76CD08C3-FC2F-1A40-B261-5195072476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32" name="Rectangle 880">
                  <a:extLst>
                    <a:ext uri="{FF2B5EF4-FFF2-40B4-BE49-F238E27FC236}">
                      <a16:creationId xmlns:a16="http://schemas.microsoft.com/office/drawing/2014/main" id="{627AB4AD-5314-764B-B1C8-5032DB41BF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33" name="Oval 878">
                  <a:extLst>
                    <a:ext uri="{FF2B5EF4-FFF2-40B4-BE49-F238E27FC236}">
                      <a16:creationId xmlns:a16="http://schemas.microsoft.com/office/drawing/2014/main" id="{230B0365-08BB-714E-8EC0-7F02AEE0271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34" name="Line 882">
                  <a:extLst>
                    <a:ext uri="{FF2B5EF4-FFF2-40B4-BE49-F238E27FC236}">
                      <a16:creationId xmlns:a16="http://schemas.microsoft.com/office/drawing/2014/main" id="{E2AA6639-8E31-6D4E-90A1-C13B641BBD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35" name="Line 882">
                  <a:extLst>
                    <a:ext uri="{FF2B5EF4-FFF2-40B4-BE49-F238E27FC236}">
                      <a16:creationId xmlns:a16="http://schemas.microsoft.com/office/drawing/2014/main" id="{CEF4A293-E4AB-6640-A4ED-C2F4CB9856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36" name="Line 884">
                  <a:extLst>
                    <a:ext uri="{FF2B5EF4-FFF2-40B4-BE49-F238E27FC236}">
                      <a16:creationId xmlns:a16="http://schemas.microsoft.com/office/drawing/2014/main" id="{ACBBDD78-DF8B-014A-8811-50E650ED80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37" name="Oval 885">
                  <a:extLst>
                    <a:ext uri="{FF2B5EF4-FFF2-40B4-BE49-F238E27FC236}">
                      <a16:creationId xmlns:a16="http://schemas.microsoft.com/office/drawing/2014/main" id="{CEC331CA-AB78-044A-8BCF-5A7AF161FC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38" name="Line 881">
                  <a:extLst>
                    <a:ext uri="{FF2B5EF4-FFF2-40B4-BE49-F238E27FC236}">
                      <a16:creationId xmlns:a16="http://schemas.microsoft.com/office/drawing/2014/main" id="{BEC39C4B-0BB1-A243-9D11-C325693107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39" name="Line 882">
                  <a:extLst>
                    <a:ext uri="{FF2B5EF4-FFF2-40B4-BE49-F238E27FC236}">
                      <a16:creationId xmlns:a16="http://schemas.microsoft.com/office/drawing/2014/main" id="{9DA55511-56D1-1840-8900-5D2988366C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20412C95-1838-EB47-A171-7F350C7D427A}"/>
              </a:ext>
            </a:extLst>
          </p:cNvPr>
          <p:cNvSpPr/>
          <p:nvPr/>
        </p:nvSpPr>
        <p:spPr>
          <a:xfrm>
            <a:off x="6749206" y="534907"/>
            <a:ext cx="1684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  <a:t>Refinement tree</a:t>
            </a:r>
            <a:endParaRPr lang="en-US" dirty="0">
              <a:solidFill>
                <a:schemeClr val="accent5">
                  <a:lumMod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7947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ontent Placeholder 4">
            <a:extLst>
              <a:ext uri="{FF2B5EF4-FFF2-40B4-BE49-F238E27FC236}">
                <a16:creationId xmlns:a16="http://schemas.microsoft.com/office/drawing/2014/main" id="{F00D9BAF-8A2C-AB45-9F30-CAA5A5D72848}"/>
              </a:ext>
            </a:extLst>
          </p:cNvPr>
          <p:cNvSpPr txBox="1">
            <a:spLocks/>
          </p:cNvSpPr>
          <p:nvPr/>
        </p:nvSpPr>
        <p:spPr bwMode="auto">
          <a:xfrm>
            <a:off x="3492959" y="3727150"/>
            <a:ext cx="4689424" cy="29931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90487" tIns="44450" rIns="91440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400"/>
              </a:spcBef>
              <a:buFont typeface="System Font Regular"/>
              <a:buNone/>
              <a:tabLst>
                <a:tab pos="1262063" algn="l"/>
                <a:tab pos="1546225" algn="l"/>
              </a:tabLst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procedure </a:t>
            </a:r>
            <a:r>
              <a:rPr lang="en-US" sz="1800" kern="0" dirty="0">
                <a:latin typeface="Calibri" panose="020F0502020204030204" pitchFamily="34" charset="0"/>
                <a:cs typeface="Times New Roman"/>
              </a:rPr>
              <a:t>RAE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:</a:t>
            </a:r>
          </a:p>
          <a:p>
            <a:pPr marL="341313" lvl="1" indent="0">
              <a:spcBef>
                <a:spcPts val="400"/>
              </a:spcBef>
              <a:buFont typeface="System Font Regular"/>
              <a:buNone/>
              <a:tabLst>
                <a:tab pos="1262063" algn="l"/>
                <a:tab pos="1546225" algn="l"/>
              </a:tabLst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loop:</a:t>
            </a:r>
          </a:p>
          <a:p>
            <a:pPr marL="738187" lvl="2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for every new external task or event </a:t>
            </a:r>
            <a:r>
              <a:rPr lang="en-US" sz="1800" kern="0" dirty="0" err="1">
                <a:latin typeface="Times New Roman" panose="02020603050405020304" pitchFamily="18" charset="0"/>
                <a:cs typeface="Times New Roman"/>
              </a:rPr>
              <a:t>τ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 do</a:t>
            </a:r>
          </a:p>
          <a:p>
            <a:pPr marL="1089025" lvl="3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choose a method instance </a:t>
            </a:r>
            <a:r>
              <a:rPr lang="en-US" sz="1800" i="1" kern="0" dirty="0">
                <a:latin typeface="Times New Roman" panose="02020603050405020304" pitchFamily="18" charset="0"/>
                <a:cs typeface="Times New Roman"/>
              </a:rPr>
              <a:t>m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 for </a:t>
            </a:r>
            <a:r>
              <a:rPr lang="en-US" sz="1800" kern="0" dirty="0" err="1">
                <a:latin typeface="Times New Roman" panose="02020603050405020304" pitchFamily="18" charset="0"/>
                <a:cs typeface="Times New Roman"/>
              </a:rPr>
              <a:t>τ</a:t>
            </a:r>
            <a:endParaRPr lang="en-US" sz="1800" kern="0" dirty="0">
              <a:latin typeface="Times New Roman" panose="02020603050405020304" pitchFamily="18" charset="0"/>
              <a:cs typeface="Times New Roman"/>
            </a:endParaRPr>
          </a:p>
          <a:p>
            <a:pPr marL="1089025" lvl="3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create a refinement stack for </a:t>
            </a:r>
            <a:r>
              <a:rPr lang="en-US" sz="1800" kern="0" dirty="0" err="1">
                <a:latin typeface="Times New Roman" panose="02020603050405020304" pitchFamily="18" charset="0"/>
                <a:cs typeface="Times New Roman"/>
              </a:rPr>
              <a:t>τ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, </a:t>
            </a:r>
            <a:r>
              <a:rPr lang="en-US" sz="1800" i="1" kern="0" dirty="0">
                <a:latin typeface="Times New Roman" panose="02020603050405020304" pitchFamily="18" charset="0"/>
                <a:cs typeface="Times New Roman"/>
              </a:rPr>
              <a:t>m</a:t>
            </a:r>
          </a:p>
          <a:p>
            <a:pPr marL="1089025" lvl="3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add the stack to </a:t>
            </a:r>
            <a:r>
              <a:rPr lang="en-US" sz="1800" i="1" kern="0" dirty="0">
                <a:latin typeface="Times New Roman" panose="02020603050405020304" pitchFamily="18" charset="0"/>
                <a:cs typeface="Times New Roman"/>
              </a:rPr>
              <a:t>Agenda</a:t>
            </a:r>
            <a:endParaRPr lang="en-US" sz="1800" kern="0" dirty="0">
              <a:latin typeface="Times New Roman" panose="02020603050405020304" pitchFamily="18" charset="0"/>
              <a:cs typeface="Times New Roman"/>
            </a:endParaRPr>
          </a:p>
          <a:p>
            <a:pPr marL="738187" lvl="2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for each stack </a:t>
            </a:r>
            <a:r>
              <a:rPr lang="en-US" sz="1800" i="1" kern="0" dirty="0" err="1">
                <a:latin typeface="Times New Roman" panose="02020603050405020304" pitchFamily="18" charset="0"/>
                <a:cs typeface="Times New Roman"/>
              </a:rPr>
              <a:t>σ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 in </a:t>
            </a:r>
            <a:r>
              <a:rPr lang="en-US" sz="1800" i="1" kern="0" dirty="0">
                <a:latin typeface="Times New Roman" panose="02020603050405020304" pitchFamily="18" charset="0"/>
                <a:cs typeface="Times New Roman"/>
              </a:rPr>
              <a:t>Agenda</a:t>
            </a:r>
            <a:endParaRPr lang="en-US" sz="1800" kern="0" dirty="0">
              <a:latin typeface="Times New Roman" panose="02020603050405020304" pitchFamily="18" charset="0"/>
              <a:cs typeface="Times New Roman"/>
            </a:endParaRPr>
          </a:p>
          <a:p>
            <a:pPr marL="738187" lvl="2" indent="0">
              <a:spcBef>
                <a:spcPts val="400"/>
              </a:spcBef>
              <a:buNone/>
            </a:pPr>
            <a:r>
              <a:rPr lang="en-US" sz="1800" kern="0" dirty="0">
                <a:latin typeface="Times New Roman" panose="02020603050405020304" pitchFamily="18" charset="0"/>
                <a:cs typeface="Calibri"/>
              </a:rPr>
              <a:t>	call </a:t>
            </a:r>
            <a:r>
              <a:rPr lang="en-US" sz="1800" kern="0" dirty="0">
                <a:latin typeface="Calibri" panose="020F0502020204030204" pitchFamily="34" charset="0"/>
                <a:cs typeface="Calibri"/>
              </a:rPr>
              <a:t>Progress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(</a:t>
            </a:r>
            <a:r>
              <a:rPr lang="en-US" sz="1800" i="1" kern="0" dirty="0" err="1">
                <a:latin typeface="Times New Roman" panose="02020603050405020304" pitchFamily="18" charset="0"/>
                <a:cs typeface="Times New Roman"/>
              </a:rPr>
              <a:t>σ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)</a:t>
            </a:r>
          </a:p>
          <a:p>
            <a:pPr marL="738187" lvl="2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	if </a:t>
            </a:r>
            <a:r>
              <a:rPr lang="en-US" sz="1800" i="1" kern="0" dirty="0" err="1">
                <a:latin typeface="Times New Roman" panose="02020603050405020304" pitchFamily="18" charset="0"/>
                <a:cs typeface="Times New Roman"/>
              </a:rPr>
              <a:t>σ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 is finished then remove it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9AF8539B-0FCE-FA4F-A0F8-71611EA02749}"/>
              </a:ext>
            </a:extLst>
          </p:cNvPr>
          <p:cNvSpPr/>
          <p:nvPr/>
        </p:nvSpPr>
        <p:spPr>
          <a:xfrm>
            <a:off x="4255135" y="5721637"/>
            <a:ext cx="3028335" cy="998640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964" y="11095"/>
            <a:ext cx="8872072" cy="622305"/>
          </a:xfrm>
        </p:spPr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B2632545-11AB-2144-8E87-0974519E8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019" y="856433"/>
            <a:ext cx="4102100" cy="2641600"/>
          </a:xfrm>
          <a:prstGeom prst="rect">
            <a:avLst/>
          </a:prstGeom>
        </p:spPr>
      </p:pic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D49E0B93-AE28-A744-BB7C-FB4351B925A3}"/>
              </a:ext>
            </a:extLst>
          </p:cNvPr>
          <p:cNvSpPr txBox="1">
            <a:spLocks/>
          </p:cNvSpPr>
          <p:nvPr/>
        </p:nvSpPr>
        <p:spPr bwMode="auto">
          <a:xfrm>
            <a:off x="64304" y="330980"/>
            <a:ext cx="2970364" cy="3136756"/>
          </a:xfrm>
          <a:prstGeom prst="rect">
            <a:avLst/>
          </a:prstGeom>
          <a:solidFill>
            <a:srgbClr val="D2EEFF"/>
          </a:solidFill>
          <a:ln w="12700">
            <a:noFill/>
            <a:miter lim="800000"/>
            <a:headEnd/>
            <a:tailEnd/>
          </a:ln>
        </p:spPr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kern="0" dirty="0">
                <a:latin typeface="Calibri"/>
                <a:cs typeface="Calibri"/>
              </a:rPr>
              <a:t>m-fetch1</a:t>
            </a:r>
            <a:r>
              <a:rPr lang="en-US" sz="1800" kern="0" dirty="0"/>
              <a:t>(</a:t>
            </a:r>
            <a:r>
              <a:rPr lang="en-US" sz="1800" i="1" kern="0" dirty="0" err="1"/>
              <a:t>r,c</a:t>
            </a:r>
            <a:r>
              <a:rPr lang="en-US" sz="1800" kern="0" dirty="0"/>
              <a:t>)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task:	</a:t>
            </a:r>
            <a:r>
              <a:rPr lang="en-US" sz="1800" kern="0" dirty="0">
                <a:latin typeface="Calibri"/>
                <a:cs typeface="Calibri"/>
              </a:rPr>
              <a:t>fetch</a:t>
            </a:r>
            <a:r>
              <a:rPr lang="en-US" sz="1800" kern="0" dirty="0"/>
              <a:t>(</a:t>
            </a:r>
            <a:r>
              <a:rPr lang="en-US" sz="1800" i="1" kern="0" dirty="0" err="1"/>
              <a:t>r,c</a:t>
            </a:r>
            <a:r>
              <a:rPr lang="en-US" sz="1800" kern="0" dirty="0"/>
              <a:t>) 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pre: 	</a:t>
            </a:r>
            <a:r>
              <a:rPr lang="en-US" sz="1800" kern="0" dirty="0">
                <a:latin typeface="Calibri"/>
                <a:cs typeface="Calibri"/>
              </a:rPr>
              <a:t>pos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>
                <a:cs typeface="Times New Roman"/>
              </a:rPr>
              <a:t>c</a:t>
            </a:r>
            <a:r>
              <a:rPr lang="en-US" sz="1800" kern="0" dirty="0">
                <a:cs typeface="Times New Roman"/>
              </a:rPr>
              <a:t>) = </a:t>
            </a:r>
            <a:r>
              <a:rPr lang="en-US" sz="1800" kern="0" dirty="0">
                <a:latin typeface="Calibri"/>
                <a:cs typeface="Calibri"/>
              </a:rPr>
              <a:t>unknown</a:t>
            </a:r>
            <a:endParaRPr lang="en-US" sz="1800" kern="0" dirty="0">
              <a:cs typeface="Calibri"/>
            </a:endParaRP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>
                <a:cs typeface="Calibri"/>
              </a:rPr>
              <a:t>	</a:t>
            </a:r>
            <a:r>
              <a:rPr lang="en-US" sz="1800" kern="0" dirty="0"/>
              <a:t>body:	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    if ∃</a:t>
            </a:r>
            <a:r>
              <a:rPr lang="en-US" sz="1800" i="1" kern="0" dirty="0"/>
              <a:t>l</a:t>
            </a:r>
            <a:r>
              <a:rPr lang="en-US" sz="1800" kern="0" dirty="0"/>
              <a:t> (</a:t>
            </a:r>
            <a:r>
              <a:rPr lang="en-US" sz="1800" kern="0" dirty="0">
                <a:latin typeface="Calibri"/>
                <a:cs typeface="Calibri"/>
              </a:rPr>
              <a:t>view</a:t>
            </a:r>
            <a:r>
              <a:rPr lang="en-US" sz="1800" kern="0" dirty="0">
                <a:latin typeface="Times New Roman" panose="02020603050405020304" pitchFamily="18" charset="0"/>
                <a:cs typeface="Calibri"/>
              </a:rPr>
              <a:t>(</a:t>
            </a:r>
            <a:r>
              <a:rPr lang="en-US" sz="1800" i="1" kern="0" dirty="0">
                <a:cs typeface="Times New Roman"/>
              </a:rPr>
              <a:t>l</a:t>
            </a:r>
            <a:r>
              <a:rPr lang="en-US" sz="1800" kern="0" dirty="0">
                <a:cs typeface="Times New Roman"/>
              </a:rPr>
              <a:t>) = </a:t>
            </a:r>
            <a:r>
              <a:rPr lang="en-US" sz="1800" kern="0" dirty="0">
                <a:latin typeface="Calibri"/>
                <a:cs typeface="Calibri"/>
              </a:rPr>
              <a:t>F</a:t>
            </a:r>
            <a:r>
              <a:rPr lang="en-US" sz="1800" kern="0" dirty="0">
                <a:cs typeface="Times New Roman"/>
              </a:rPr>
              <a:t>) then</a:t>
            </a:r>
          </a:p>
          <a:p>
            <a:pPr marL="12700" lvl="1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	</a:t>
            </a:r>
            <a:r>
              <a:rPr lang="en-US" sz="1800" kern="0" dirty="0">
                <a:latin typeface="Calibri"/>
                <a:cs typeface="Calibri"/>
              </a:rPr>
              <a:t>move-to</a:t>
            </a:r>
            <a:r>
              <a:rPr lang="en-US" sz="1800" kern="0" dirty="0"/>
              <a:t>(</a:t>
            </a:r>
            <a:r>
              <a:rPr lang="en-US" sz="1800" i="1" kern="0" dirty="0" err="1"/>
              <a:t>r,l</a:t>
            </a:r>
            <a:r>
              <a:rPr lang="en-US" sz="1800" kern="0" dirty="0"/>
              <a:t>)</a:t>
            </a:r>
            <a:br>
              <a:rPr lang="en-US" sz="1800" kern="0" dirty="0"/>
            </a:br>
            <a:r>
              <a:rPr lang="en-US" sz="1800" kern="0" dirty="0"/>
              <a:t>		</a:t>
            </a:r>
            <a:r>
              <a:rPr lang="en-US" sz="1800" kern="0" dirty="0">
                <a:latin typeface="Calibri"/>
                <a:cs typeface="Calibri"/>
              </a:rPr>
              <a:t>perceive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 err="1">
                <a:cs typeface="Times New Roman"/>
              </a:rPr>
              <a:t>r,l</a:t>
            </a:r>
            <a:r>
              <a:rPr lang="en-US" sz="1800" kern="0" dirty="0">
                <a:cs typeface="Times New Roman"/>
              </a:rPr>
              <a:t>)</a:t>
            </a:r>
            <a:br>
              <a:rPr lang="en-US" sz="1800" kern="0" dirty="0"/>
            </a:br>
            <a:r>
              <a:rPr lang="en-US" sz="1800" kern="0" dirty="0"/>
              <a:t>		if </a:t>
            </a:r>
            <a:r>
              <a:rPr lang="en-US" sz="1800" kern="0" dirty="0">
                <a:latin typeface="Calibri"/>
                <a:cs typeface="Calibri"/>
              </a:rPr>
              <a:t>pos</a:t>
            </a:r>
            <a:r>
              <a:rPr lang="en-US" sz="1800" kern="0" dirty="0"/>
              <a:t>(</a:t>
            </a:r>
            <a:r>
              <a:rPr lang="en-US" sz="1800" i="1" kern="0" dirty="0"/>
              <a:t>c</a:t>
            </a:r>
            <a:r>
              <a:rPr lang="en-US" sz="1800" kern="0" dirty="0"/>
              <a:t>) = </a:t>
            </a:r>
            <a:r>
              <a:rPr lang="en-US" sz="1800" i="1" kern="0" dirty="0"/>
              <a:t>l</a:t>
            </a:r>
            <a:r>
              <a:rPr lang="en-US" sz="1800" kern="0" dirty="0"/>
              <a:t> then </a:t>
            </a:r>
            <a:br>
              <a:rPr lang="en-US" sz="1800" kern="0" dirty="0"/>
            </a:br>
            <a:r>
              <a:rPr lang="en-US" sz="1800" kern="0" dirty="0"/>
              <a:t>			</a:t>
            </a:r>
            <a:r>
              <a:rPr lang="en-US" sz="1800" kern="0" dirty="0">
                <a:latin typeface="Calibri"/>
                <a:cs typeface="Calibri"/>
              </a:rPr>
              <a:t>take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 err="1">
                <a:cs typeface="Times New Roman"/>
              </a:rPr>
              <a:t>r,c,l</a:t>
            </a:r>
            <a:r>
              <a:rPr lang="en-US" sz="1800" kern="0" dirty="0">
                <a:cs typeface="Times New Roman"/>
              </a:rPr>
              <a:t>)</a:t>
            </a:r>
            <a:br>
              <a:rPr lang="en-US" sz="1800" kern="0" dirty="0">
                <a:cs typeface="Times New Roman"/>
              </a:rPr>
            </a:br>
            <a:r>
              <a:rPr lang="en-US" sz="1800" kern="0" dirty="0">
                <a:cs typeface="Times New Roman"/>
              </a:rPr>
              <a:t>		else </a:t>
            </a:r>
            <a:r>
              <a:rPr lang="en-US" sz="1800" dirty="0">
                <a:latin typeface="Calibri"/>
                <a:cs typeface="Calibri"/>
              </a:rPr>
              <a:t>fetch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 err="1">
                <a:cs typeface="Times New Roman"/>
              </a:rPr>
              <a:t>r,c</a:t>
            </a:r>
            <a:r>
              <a:rPr lang="en-US" sz="1800" kern="0" dirty="0">
                <a:cs typeface="Times New Roman"/>
              </a:rPr>
              <a:t>)</a:t>
            </a:r>
            <a:br>
              <a:rPr lang="en-US" sz="1800" kern="0" dirty="0">
                <a:cs typeface="Times New Roman"/>
              </a:rPr>
            </a:br>
            <a:r>
              <a:rPr lang="en-US" sz="1800" kern="0" dirty="0">
                <a:cs typeface="Times New Roman"/>
              </a:rPr>
              <a:t>	    else </a:t>
            </a:r>
            <a:r>
              <a:rPr lang="en-US" sz="1800" kern="0" dirty="0">
                <a:latin typeface="Calibri"/>
                <a:cs typeface="Calibri"/>
              </a:rPr>
              <a:t>fail</a:t>
            </a:r>
            <a:endParaRPr lang="en-US" sz="1800" kern="0" dirty="0">
              <a:cs typeface="Times New Roman"/>
            </a:endParaRPr>
          </a:p>
        </p:txBody>
      </p:sp>
      <p:sp>
        <p:nvSpPr>
          <p:cNvPr id="91" name="Content Placeholder 3">
            <a:extLst>
              <a:ext uri="{FF2B5EF4-FFF2-40B4-BE49-F238E27FC236}">
                <a16:creationId xmlns:a16="http://schemas.microsoft.com/office/drawing/2014/main" id="{F9BD0B6E-55CD-4E40-A05D-17C5DE9C1106}"/>
              </a:ext>
            </a:extLst>
          </p:cNvPr>
          <p:cNvSpPr txBox="1">
            <a:spLocks/>
          </p:cNvSpPr>
          <p:nvPr/>
        </p:nvSpPr>
        <p:spPr bwMode="auto">
          <a:xfrm>
            <a:off x="105694" y="3883070"/>
            <a:ext cx="2955614" cy="2582758"/>
          </a:xfrm>
          <a:prstGeom prst="rect">
            <a:avLst/>
          </a:prstGeom>
          <a:solidFill>
            <a:srgbClr val="D2EEFF"/>
          </a:solidFill>
          <a:ln w="12700">
            <a:noFill/>
            <a:miter lim="800000"/>
            <a:headEnd/>
            <a:tailEnd/>
          </a:ln>
        </p:spPr>
        <p:txBody>
          <a:bodyPr vert="horz" wrap="square" lIns="90487" tIns="44450" rIns="0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latin typeface="Calibri"/>
                <a:cs typeface="Calibri"/>
              </a:rPr>
              <a:t>m-fetch2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	</a:t>
            </a:r>
            <a:r>
              <a:rPr lang="en-US" sz="1800" dirty="0">
                <a:latin typeface="Calibri"/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	</a:t>
            </a:r>
            <a:r>
              <a:rPr lang="en-US" sz="1800" dirty="0">
                <a:latin typeface="Calibri"/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≠ </a:t>
            </a:r>
            <a:r>
              <a:rPr lang="en-US" sz="1800" dirty="0">
                <a:latin typeface="Calibri"/>
                <a:cs typeface="Calibri"/>
              </a:rPr>
              <a:t>unknown</a:t>
            </a:r>
            <a:endParaRPr lang="en-US" sz="1800" dirty="0"/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E6A1CFF-14B7-694B-9AC8-AB7F87ED9551}"/>
              </a:ext>
            </a:extLst>
          </p:cNvPr>
          <p:cNvSpPr/>
          <p:nvPr/>
        </p:nvSpPr>
        <p:spPr>
          <a:xfrm>
            <a:off x="1461558" y="282977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r1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,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c2</a:t>
            </a: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766D9A01-14FD-F540-AED6-AA35CF5C7156}"/>
              </a:ext>
            </a:extLst>
          </p:cNvPr>
          <p:cNvCxnSpPr>
            <a:cxnSpLocks/>
          </p:cNvCxnSpPr>
          <p:nvPr/>
        </p:nvCxnSpPr>
        <p:spPr>
          <a:xfrm flipH="1" flipV="1">
            <a:off x="2304845" y="1972350"/>
            <a:ext cx="1627034" cy="1173246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Rectangle 168">
            <a:extLst>
              <a:ext uri="{FF2B5EF4-FFF2-40B4-BE49-F238E27FC236}">
                <a16:creationId xmlns:a16="http://schemas.microsoft.com/office/drawing/2014/main" id="{48ACA465-7E72-E946-9B86-CB71BF4FAB6C}"/>
              </a:ext>
            </a:extLst>
          </p:cNvPr>
          <p:cNvSpPr/>
          <p:nvPr/>
        </p:nvSpPr>
        <p:spPr>
          <a:xfrm>
            <a:off x="3433184" y="2527578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τ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′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A27AC09C-443D-C748-97C5-DDE7133D6352}"/>
              </a:ext>
            </a:extLst>
          </p:cNvPr>
          <p:cNvSpPr/>
          <p:nvPr/>
        </p:nvSpPr>
        <p:spPr>
          <a:xfrm>
            <a:off x="1969098" y="1197222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l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loc1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024BFD54-F86E-E342-866F-7AA092C382BB}"/>
              </a:ext>
            </a:extLst>
          </p:cNvPr>
          <p:cNvSpPr/>
          <p:nvPr/>
        </p:nvSpPr>
        <p:spPr>
          <a:xfrm>
            <a:off x="6682387" y="1358929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r</a:t>
            </a:r>
            <a:r>
              <a:rPr lang="en-US" baseline="-25000" dirty="0">
                <a:latin typeface="Times New Roman" panose="02020603050405020304" pitchFamily="18" charset="0"/>
                <a:cs typeface="Calibri"/>
              </a:rPr>
              <a:t>0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/>
              </a:rPr>
              <a:t>r1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A6F9422-5B6F-3D4A-A9CB-E62436CA234C}"/>
              </a:ext>
            </a:extLst>
          </p:cNvPr>
          <p:cNvSpPr/>
          <p:nvPr/>
        </p:nvSpPr>
        <p:spPr>
          <a:xfrm>
            <a:off x="7453391" y="1004399"/>
            <a:ext cx="268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τ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E77B78A-B900-C841-A867-1854600C337F}"/>
              </a:ext>
            </a:extLst>
          </p:cNvPr>
          <p:cNvSpPr/>
          <p:nvPr/>
        </p:nvSpPr>
        <p:spPr>
          <a:xfrm>
            <a:off x="7340842" y="173412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m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E368120-F6E1-4A4F-9B00-9DE52D828768}"/>
              </a:ext>
            </a:extLst>
          </p:cNvPr>
          <p:cNvSpPr/>
          <p:nvPr/>
        </p:nvSpPr>
        <p:spPr>
          <a:xfrm>
            <a:off x="7972983" y="2048322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σ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86" name="Right Brace 85">
            <a:extLst>
              <a:ext uri="{FF2B5EF4-FFF2-40B4-BE49-F238E27FC236}">
                <a16:creationId xmlns:a16="http://schemas.microsoft.com/office/drawing/2014/main" id="{D05178B7-661B-E84E-8AAA-1388CD0EBEC5}"/>
              </a:ext>
            </a:extLst>
          </p:cNvPr>
          <p:cNvSpPr/>
          <p:nvPr/>
        </p:nvSpPr>
        <p:spPr>
          <a:xfrm>
            <a:off x="7675714" y="959411"/>
            <a:ext cx="300049" cy="2586358"/>
          </a:xfrm>
          <a:prstGeom prst="rightBrac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A31A391-5832-3542-9398-89D95874957F}"/>
              </a:ext>
            </a:extLst>
          </p:cNvPr>
          <p:cNvSpPr/>
          <p:nvPr/>
        </p:nvSpPr>
        <p:spPr>
          <a:xfrm>
            <a:off x="8048565" y="21772"/>
            <a:ext cx="1313180" cy="338554"/>
          </a:xfrm>
          <a:prstGeom prst="rect">
            <a:avLst/>
          </a:prstGeom>
          <a:solidFill>
            <a:srgbClr val="FFFC00"/>
          </a:solidFill>
        </p:spPr>
        <p:txBody>
          <a:bodyPr wrap="none">
            <a:spAutoFit/>
          </a:bodyPr>
          <a:lstStyle/>
          <a:p>
            <a:pPr indent="-277812">
              <a:spcBef>
                <a:spcPts val="0"/>
              </a:spcBef>
              <a:tabLst>
                <a:tab pos="681038" algn="l"/>
              </a:tabLst>
            </a:pPr>
            <a:r>
              <a:rPr lang="en-US" sz="1600" dirty="0">
                <a:latin typeface="Times New Roman" charset="0"/>
                <a:cs typeface="Times New Roman"/>
              </a:rPr>
              <a:t>                      </a:t>
            </a:r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3633314D-6EF3-2744-BA98-37300CFEF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691" y="0"/>
            <a:ext cx="4366223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3087528-3811-794A-8B5D-C39A9B70B492}"/>
              </a:ext>
            </a:extLst>
          </p:cNvPr>
          <p:cNvSpPr/>
          <p:nvPr/>
        </p:nvSpPr>
        <p:spPr>
          <a:xfrm>
            <a:off x="6749206" y="534907"/>
            <a:ext cx="1684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  <a:t>Refinement tree</a:t>
            </a:r>
            <a:endParaRPr lang="en-US" dirty="0">
              <a:solidFill>
                <a:schemeClr val="accent5">
                  <a:lumMod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5723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166">
            <a:extLst>
              <a:ext uri="{FF2B5EF4-FFF2-40B4-BE49-F238E27FC236}">
                <a16:creationId xmlns:a16="http://schemas.microsoft.com/office/drawing/2014/main" id="{56F5B9FB-F00E-EB43-A7B6-14D299845379}"/>
              </a:ext>
            </a:extLst>
          </p:cNvPr>
          <p:cNvSpPr/>
          <p:nvPr/>
        </p:nvSpPr>
        <p:spPr>
          <a:xfrm>
            <a:off x="9676397" y="282977"/>
            <a:ext cx="547840" cy="2348712"/>
          </a:xfrm>
          <a:prstGeom prst="rect">
            <a:avLst/>
          </a:prstGeom>
          <a:solidFill>
            <a:srgbClr val="FFFC00"/>
          </a:solidFill>
          <a:ln w="12700">
            <a:noFill/>
          </a:ln>
          <a:effectLst/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964" y="11095"/>
            <a:ext cx="8872072" cy="622305"/>
          </a:xfrm>
        </p:spPr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B2632545-11AB-2144-8E87-0974519E8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019" y="856433"/>
            <a:ext cx="4102100" cy="2641600"/>
          </a:xfrm>
          <a:prstGeom prst="rect">
            <a:avLst/>
          </a:prstGeom>
        </p:spPr>
      </p:pic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D49E0B93-AE28-A744-BB7C-FB4351B925A3}"/>
              </a:ext>
            </a:extLst>
          </p:cNvPr>
          <p:cNvSpPr txBox="1">
            <a:spLocks/>
          </p:cNvSpPr>
          <p:nvPr/>
        </p:nvSpPr>
        <p:spPr bwMode="auto">
          <a:xfrm>
            <a:off x="64304" y="330980"/>
            <a:ext cx="2970364" cy="3136756"/>
          </a:xfrm>
          <a:prstGeom prst="rect">
            <a:avLst/>
          </a:prstGeom>
          <a:solidFill>
            <a:srgbClr val="D2EEFF"/>
          </a:solidFill>
          <a:ln w="12700">
            <a:noFill/>
            <a:miter lim="800000"/>
            <a:headEnd/>
            <a:tailEnd/>
          </a:ln>
        </p:spPr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kern="0" dirty="0">
                <a:latin typeface="Calibri"/>
                <a:cs typeface="Calibri"/>
              </a:rPr>
              <a:t>m-fetch1</a:t>
            </a:r>
            <a:r>
              <a:rPr lang="en-US" sz="1800" kern="0" dirty="0"/>
              <a:t>(</a:t>
            </a:r>
            <a:r>
              <a:rPr lang="en-US" sz="1800" i="1" kern="0" dirty="0" err="1"/>
              <a:t>r,c</a:t>
            </a:r>
            <a:r>
              <a:rPr lang="en-US" sz="1800" kern="0" dirty="0"/>
              <a:t>)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task:	</a:t>
            </a:r>
            <a:r>
              <a:rPr lang="en-US" sz="1800" kern="0" dirty="0">
                <a:latin typeface="Calibri"/>
                <a:cs typeface="Calibri"/>
              </a:rPr>
              <a:t>fetch</a:t>
            </a:r>
            <a:r>
              <a:rPr lang="en-US" sz="1800" kern="0" dirty="0"/>
              <a:t>(</a:t>
            </a:r>
            <a:r>
              <a:rPr lang="en-US" sz="1800" i="1" kern="0" dirty="0" err="1"/>
              <a:t>r,c</a:t>
            </a:r>
            <a:r>
              <a:rPr lang="en-US" sz="1800" kern="0" dirty="0"/>
              <a:t>) 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pre: 	</a:t>
            </a:r>
            <a:r>
              <a:rPr lang="en-US" sz="1800" kern="0" dirty="0">
                <a:latin typeface="Calibri"/>
                <a:cs typeface="Calibri"/>
              </a:rPr>
              <a:t>pos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>
                <a:cs typeface="Times New Roman"/>
              </a:rPr>
              <a:t>c</a:t>
            </a:r>
            <a:r>
              <a:rPr lang="en-US" sz="1800" kern="0" dirty="0">
                <a:cs typeface="Times New Roman"/>
              </a:rPr>
              <a:t>) = </a:t>
            </a:r>
            <a:r>
              <a:rPr lang="en-US" sz="1800" kern="0" dirty="0">
                <a:latin typeface="Calibri"/>
                <a:cs typeface="Calibri"/>
              </a:rPr>
              <a:t>unknown</a:t>
            </a:r>
            <a:endParaRPr lang="en-US" sz="1800" kern="0" dirty="0">
              <a:cs typeface="Calibri"/>
            </a:endParaRP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>
                <a:cs typeface="Calibri"/>
              </a:rPr>
              <a:t>	</a:t>
            </a:r>
            <a:r>
              <a:rPr lang="en-US" sz="1800" kern="0" dirty="0"/>
              <a:t>body:	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    if ∃</a:t>
            </a:r>
            <a:r>
              <a:rPr lang="en-US" sz="1800" i="1" kern="0" dirty="0"/>
              <a:t>l</a:t>
            </a:r>
            <a:r>
              <a:rPr lang="en-US" sz="1800" kern="0" dirty="0"/>
              <a:t> (</a:t>
            </a:r>
            <a:r>
              <a:rPr lang="en-US" sz="1800" kern="0" dirty="0">
                <a:latin typeface="Calibri"/>
                <a:cs typeface="Calibri"/>
              </a:rPr>
              <a:t>view</a:t>
            </a:r>
            <a:r>
              <a:rPr lang="en-US" sz="1800" kern="0" dirty="0">
                <a:latin typeface="Times New Roman" panose="02020603050405020304" pitchFamily="18" charset="0"/>
                <a:cs typeface="Calibri"/>
              </a:rPr>
              <a:t>(</a:t>
            </a:r>
            <a:r>
              <a:rPr lang="en-US" sz="1800" i="1" kern="0" dirty="0">
                <a:cs typeface="Times New Roman"/>
              </a:rPr>
              <a:t>l</a:t>
            </a:r>
            <a:r>
              <a:rPr lang="en-US" sz="1800" kern="0" dirty="0">
                <a:cs typeface="Times New Roman"/>
              </a:rPr>
              <a:t>) = </a:t>
            </a:r>
            <a:r>
              <a:rPr lang="en-US" sz="1800" kern="0" dirty="0">
                <a:latin typeface="Calibri"/>
                <a:cs typeface="Calibri"/>
              </a:rPr>
              <a:t>F</a:t>
            </a:r>
            <a:r>
              <a:rPr lang="en-US" sz="1800" kern="0" dirty="0">
                <a:cs typeface="Times New Roman"/>
              </a:rPr>
              <a:t>) then</a:t>
            </a:r>
          </a:p>
          <a:p>
            <a:pPr marL="12700" lvl="1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	</a:t>
            </a:r>
            <a:r>
              <a:rPr lang="en-US" sz="1800" kern="0" dirty="0">
                <a:latin typeface="Calibri"/>
                <a:cs typeface="Calibri"/>
              </a:rPr>
              <a:t>move-to</a:t>
            </a:r>
            <a:r>
              <a:rPr lang="en-US" sz="1800" kern="0" dirty="0"/>
              <a:t>(</a:t>
            </a:r>
            <a:r>
              <a:rPr lang="en-US" sz="1800" i="1" kern="0" dirty="0" err="1"/>
              <a:t>r,l</a:t>
            </a:r>
            <a:r>
              <a:rPr lang="en-US" sz="1800" kern="0" dirty="0"/>
              <a:t>)</a:t>
            </a:r>
            <a:br>
              <a:rPr lang="en-US" sz="1800" kern="0" dirty="0"/>
            </a:br>
            <a:r>
              <a:rPr lang="en-US" sz="1800" kern="0" dirty="0"/>
              <a:t>		</a:t>
            </a:r>
            <a:r>
              <a:rPr lang="en-US" sz="1800" kern="0" dirty="0">
                <a:latin typeface="Calibri"/>
                <a:cs typeface="Calibri"/>
              </a:rPr>
              <a:t>perceive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 err="1">
                <a:cs typeface="Times New Roman"/>
              </a:rPr>
              <a:t>r,l</a:t>
            </a:r>
            <a:r>
              <a:rPr lang="en-US" sz="1800" kern="0" dirty="0">
                <a:cs typeface="Times New Roman"/>
              </a:rPr>
              <a:t>)</a:t>
            </a:r>
            <a:br>
              <a:rPr lang="en-US" sz="1800" kern="0" dirty="0"/>
            </a:br>
            <a:r>
              <a:rPr lang="en-US" sz="1800" kern="0" dirty="0"/>
              <a:t>		if </a:t>
            </a:r>
            <a:r>
              <a:rPr lang="en-US" sz="1800" kern="0" dirty="0">
                <a:latin typeface="Calibri"/>
                <a:cs typeface="Calibri"/>
              </a:rPr>
              <a:t>pos</a:t>
            </a:r>
            <a:r>
              <a:rPr lang="en-US" sz="1800" kern="0" dirty="0"/>
              <a:t>(</a:t>
            </a:r>
            <a:r>
              <a:rPr lang="en-US" sz="1800" i="1" kern="0" dirty="0"/>
              <a:t>c</a:t>
            </a:r>
            <a:r>
              <a:rPr lang="en-US" sz="1800" kern="0" dirty="0"/>
              <a:t>) = </a:t>
            </a:r>
            <a:r>
              <a:rPr lang="en-US" sz="1800" i="1" kern="0" dirty="0"/>
              <a:t>l</a:t>
            </a:r>
            <a:r>
              <a:rPr lang="en-US" sz="1800" kern="0" dirty="0"/>
              <a:t> then </a:t>
            </a:r>
            <a:br>
              <a:rPr lang="en-US" sz="1800" kern="0" dirty="0"/>
            </a:br>
            <a:r>
              <a:rPr lang="en-US" sz="1800" kern="0" dirty="0"/>
              <a:t>			</a:t>
            </a:r>
            <a:r>
              <a:rPr lang="en-US" sz="1800" kern="0" dirty="0">
                <a:latin typeface="Calibri"/>
                <a:cs typeface="Calibri"/>
              </a:rPr>
              <a:t>take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 err="1">
                <a:cs typeface="Times New Roman"/>
              </a:rPr>
              <a:t>r,c,l</a:t>
            </a:r>
            <a:r>
              <a:rPr lang="en-US" sz="1800" kern="0" dirty="0">
                <a:cs typeface="Times New Roman"/>
              </a:rPr>
              <a:t>)</a:t>
            </a:r>
            <a:br>
              <a:rPr lang="en-US" sz="1800" kern="0" dirty="0">
                <a:cs typeface="Times New Roman"/>
              </a:rPr>
            </a:br>
            <a:r>
              <a:rPr lang="en-US" sz="1800" kern="0" dirty="0">
                <a:cs typeface="Times New Roman"/>
              </a:rPr>
              <a:t>		else </a:t>
            </a:r>
            <a:r>
              <a:rPr lang="en-US" sz="1800" dirty="0">
                <a:latin typeface="Calibri"/>
                <a:cs typeface="Calibri"/>
              </a:rPr>
              <a:t>fetch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 err="1">
                <a:cs typeface="Times New Roman"/>
              </a:rPr>
              <a:t>r,c</a:t>
            </a:r>
            <a:r>
              <a:rPr lang="en-US" sz="1800" kern="0" dirty="0">
                <a:cs typeface="Times New Roman"/>
              </a:rPr>
              <a:t>)</a:t>
            </a:r>
            <a:br>
              <a:rPr lang="en-US" sz="1800" kern="0" dirty="0">
                <a:cs typeface="Times New Roman"/>
              </a:rPr>
            </a:br>
            <a:r>
              <a:rPr lang="en-US" sz="1800" kern="0" dirty="0">
                <a:cs typeface="Times New Roman"/>
              </a:rPr>
              <a:t>	    else </a:t>
            </a:r>
            <a:r>
              <a:rPr lang="en-US" sz="1800" kern="0" dirty="0">
                <a:latin typeface="Calibri"/>
                <a:cs typeface="Calibri"/>
              </a:rPr>
              <a:t>fail</a:t>
            </a:r>
            <a:endParaRPr lang="en-US" sz="1800" kern="0" dirty="0">
              <a:cs typeface="Times New Roman"/>
            </a:endParaRPr>
          </a:p>
        </p:txBody>
      </p:sp>
      <p:sp>
        <p:nvSpPr>
          <p:cNvPr id="91" name="Content Placeholder 3">
            <a:extLst>
              <a:ext uri="{FF2B5EF4-FFF2-40B4-BE49-F238E27FC236}">
                <a16:creationId xmlns:a16="http://schemas.microsoft.com/office/drawing/2014/main" id="{F9BD0B6E-55CD-4E40-A05D-17C5DE9C1106}"/>
              </a:ext>
            </a:extLst>
          </p:cNvPr>
          <p:cNvSpPr txBox="1">
            <a:spLocks/>
          </p:cNvSpPr>
          <p:nvPr/>
        </p:nvSpPr>
        <p:spPr bwMode="auto">
          <a:xfrm>
            <a:off x="105694" y="3883070"/>
            <a:ext cx="2955614" cy="2582758"/>
          </a:xfrm>
          <a:prstGeom prst="rect">
            <a:avLst/>
          </a:prstGeom>
          <a:solidFill>
            <a:srgbClr val="D2EEFF"/>
          </a:solidFill>
          <a:ln w="12700">
            <a:noFill/>
            <a:miter lim="800000"/>
            <a:headEnd/>
            <a:tailEnd/>
          </a:ln>
        </p:spPr>
        <p:txBody>
          <a:bodyPr vert="horz" wrap="square" lIns="90487" tIns="44450" rIns="0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latin typeface="Calibri"/>
                <a:cs typeface="Calibri"/>
              </a:rPr>
              <a:t>m-fetch2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	</a:t>
            </a:r>
            <a:r>
              <a:rPr lang="en-US" sz="1800" dirty="0">
                <a:latin typeface="Calibri"/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	</a:t>
            </a:r>
            <a:r>
              <a:rPr lang="en-US" sz="1800" dirty="0">
                <a:latin typeface="Calibri"/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≠ </a:t>
            </a:r>
            <a:r>
              <a:rPr lang="en-US" sz="1800" dirty="0">
                <a:latin typeface="Calibri"/>
                <a:cs typeface="Calibri"/>
              </a:rPr>
              <a:t>unknown</a:t>
            </a:r>
            <a:endParaRPr lang="en-US" sz="1800" dirty="0"/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E6A1CFF-14B7-694B-9AC8-AB7F87ED9551}"/>
              </a:ext>
            </a:extLst>
          </p:cNvPr>
          <p:cNvSpPr/>
          <p:nvPr/>
        </p:nvSpPr>
        <p:spPr>
          <a:xfrm>
            <a:off x="1461558" y="282977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r1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,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c2</a:t>
            </a: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766D9A01-14FD-F540-AED6-AA35CF5C7156}"/>
              </a:ext>
            </a:extLst>
          </p:cNvPr>
          <p:cNvCxnSpPr>
            <a:cxnSpLocks/>
          </p:cNvCxnSpPr>
          <p:nvPr/>
        </p:nvCxnSpPr>
        <p:spPr>
          <a:xfrm flipH="1" flipV="1">
            <a:off x="2304845" y="1972350"/>
            <a:ext cx="1627034" cy="1173246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Rectangle 172">
            <a:extLst>
              <a:ext uri="{FF2B5EF4-FFF2-40B4-BE49-F238E27FC236}">
                <a16:creationId xmlns:a16="http://schemas.microsoft.com/office/drawing/2014/main" id="{A27AC09C-443D-C748-97C5-DDE7133D6352}"/>
              </a:ext>
            </a:extLst>
          </p:cNvPr>
          <p:cNvSpPr/>
          <p:nvPr/>
        </p:nvSpPr>
        <p:spPr>
          <a:xfrm>
            <a:off x="1969098" y="1197222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l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loc1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2B6500D-97B8-8348-9A3A-F5A37319AC1E}"/>
              </a:ext>
            </a:extLst>
          </p:cNvPr>
          <p:cNvSpPr/>
          <p:nvPr/>
        </p:nvSpPr>
        <p:spPr>
          <a:xfrm>
            <a:off x="8637004" y="2362200"/>
            <a:ext cx="831975" cy="1105535"/>
          </a:xfrm>
          <a:prstGeom prst="rect">
            <a:avLst/>
          </a:prstGeom>
          <a:solidFill>
            <a:srgbClr val="FFFC00"/>
          </a:solidFill>
          <a:ln w="12700">
            <a:noFill/>
          </a:ln>
          <a:effectLst/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006655E5-738F-CD41-B57D-A828BB7CF427}"/>
              </a:ext>
            </a:extLst>
          </p:cNvPr>
          <p:cNvSpPr/>
          <p:nvPr/>
        </p:nvSpPr>
        <p:spPr>
          <a:xfrm>
            <a:off x="2318034" y="1689450"/>
            <a:ext cx="1467068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</a:rPr>
              <a:t>← running …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629297FE-FE8E-7E47-B9BE-AC21203BF12D}"/>
              </a:ext>
            </a:extLst>
          </p:cNvPr>
          <p:cNvSpPr/>
          <p:nvPr/>
        </p:nvSpPr>
        <p:spPr>
          <a:xfrm>
            <a:off x="6682387" y="1358929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r</a:t>
            </a:r>
            <a:r>
              <a:rPr lang="en-US" baseline="-25000" dirty="0">
                <a:latin typeface="Times New Roman" panose="02020603050405020304" pitchFamily="18" charset="0"/>
                <a:cs typeface="Calibri"/>
              </a:rPr>
              <a:t>0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/>
              </a:rPr>
              <a:t>r1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E955AA6D-6E80-3B42-8BF4-A83D61E2ACE3}"/>
              </a:ext>
            </a:extLst>
          </p:cNvPr>
          <p:cNvSpPr/>
          <p:nvPr/>
        </p:nvSpPr>
        <p:spPr>
          <a:xfrm>
            <a:off x="7453391" y="1004399"/>
            <a:ext cx="268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τ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44CC3DD9-955F-8D43-A3ED-22856C6FF1FF}"/>
              </a:ext>
            </a:extLst>
          </p:cNvPr>
          <p:cNvSpPr/>
          <p:nvPr/>
        </p:nvSpPr>
        <p:spPr>
          <a:xfrm>
            <a:off x="7340842" y="173412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m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87" name="Line 853">
            <a:extLst>
              <a:ext uri="{FF2B5EF4-FFF2-40B4-BE49-F238E27FC236}">
                <a16:creationId xmlns:a16="http://schemas.microsoft.com/office/drawing/2014/main" id="{6264F056-DE18-A44D-9DE3-D0C3CC8C8A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0205" y="6554206"/>
            <a:ext cx="1571779" cy="42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balanced" dir="l"/>
          </a:scene3d>
          <a:sp3d extrusionH="1587500" contourW="6350" prstMaterial="legacyPlastic">
            <a:bevelT w="13500" h="13500" prst="angle"/>
            <a:bevelB w="13500" h="13500" prst="angle"/>
            <a:extrusionClr>
              <a:srgbClr val="FFE4C1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2000" dirty="0">
                <a:latin typeface="Calibri"/>
                <a:ea typeface="Times New Roman"/>
                <a:cs typeface="Calibri"/>
              </a:rPr>
              <a:t>            loc0</a:t>
            </a:r>
          </a:p>
        </p:txBody>
      </p:sp>
      <p:sp>
        <p:nvSpPr>
          <p:cNvPr id="93" name="Line 853">
            <a:extLst>
              <a:ext uri="{FF2B5EF4-FFF2-40B4-BE49-F238E27FC236}">
                <a16:creationId xmlns:a16="http://schemas.microsoft.com/office/drawing/2014/main" id="{FD75B99C-919C-0942-AB15-6B70724CDE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4765" y="6220730"/>
            <a:ext cx="1089529" cy="42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soft" dir="l"/>
          </a:scene3d>
          <a:sp3d extrusionH="1117600" contourW="6350" prstMaterial="legacyPlastic">
            <a:bevelT w="13500" h="13500" prst="angle"/>
            <a:bevelB w="13500" h="13500" prst="angle"/>
            <a:extrusionClr>
              <a:srgbClr val="FBDFC1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dirty="0">
                <a:latin typeface="Calibri"/>
                <a:ea typeface="Times New Roman"/>
                <a:cs typeface="Calibri"/>
              </a:rPr>
              <a:t>        loc2</a:t>
            </a:r>
          </a:p>
        </p:txBody>
      </p:sp>
      <p:sp>
        <p:nvSpPr>
          <p:cNvPr id="94" name="Line 853">
            <a:extLst>
              <a:ext uri="{FF2B5EF4-FFF2-40B4-BE49-F238E27FC236}">
                <a16:creationId xmlns:a16="http://schemas.microsoft.com/office/drawing/2014/main" id="{B7D85A27-251C-B740-8CA7-F48F45C0BC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9497" y="6434783"/>
            <a:ext cx="1286000" cy="42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balanced" dir="l"/>
          </a:scene3d>
          <a:sp3d extrusionH="1397000" contourW="6350" prstMaterial="legacyPlastic">
            <a:bevelT w="13500" h="13500" prst="angle"/>
            <a:bevelB w="13500" h="13500" prst="angle"/>
            <a:extrusionClr>
              <a:srgbClr val="F5DBBD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900" dirty="0">
                <a:latin typeface="Calibri"/>
                <a:ea typeface="Times New Roman"/>
                <a:cs typeface="Calibri"/>
              </a:rPr>
              <a:t>          loc1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2419756-91F1-FC47-9810-2B5A1AB631F2}"/>
              </a:ext>
            </a:extLst>
          </p:cNvPr>
          <p:cNvGrpSpPr/>
          <p:nvPr/>
        </p:nvGrpSpPr>
        <p:grpSpPr>
          <a:xfrm>
            <a:off x="4110138" y="5675101"/>
            <a:ext cx="525678" cy="355571"/>
            <a:chOff x="1012668" y="960736"/>
            <a:chExt cx="747559" cy="505651"/>
          </a:xfrm>
        </p:grpSpPr>
        <p:sp>
          <p:nvSpPr>
            <p:cNvPr id="162" name="Line 853">
              <a:extLst>
                <a:ext uri="{FF2B5EF4-FFF2-40B4-BE49-F238E27FC236}">
                  <a16:creationId xmlns:a16="http://schemas.microsoft.com/office/drawing/2014/main" id="{149773A5-75C6-FE43-94FF-5A708E6475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2668" y="1130288"/>
              <a:ext cx="600568" cy="7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flat" dir="l"/>
            </a:scene3d>
            <a:sp3d extrusionH="266700" contourW="6350" prstMaterial="plastic">
              <a:bevelT w="13500" h="13500" prst="angle"/>
              <a:bevelB w="13500" h="13500" prst="angle"/>
              <a:extrusionClr>
                <a:srgbClr val="FDFEB5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163" name="Rectangle 876">
              <a:extLst>
                <a:ext uri="{FF2B5EF4-FFF2-40B4-BE49-F238E27FC236}">
                  <a16:creationId xmlns:a16="http://schemas.microsoft.com/office/drawing/2014/main" id="{542A590B-1458-5641-A935-4B3FD58CF5A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59819" y="960736"/>
              <a:ext cx="92" cy="393915"/>
            </a:xfrm>
            <a:prstGeom prst="rect">
              <a:avLst/>
            </a:prstGeom>
            <a:solidFill>
              <a:srgbClr val="FD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endParaRPr lang="en-US" dirty="0">
                <a:solidFill>
                  <a:schemeClr val="tx1"/>
                </a:solidFill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164" name="Rectangle 873">
              <a:extLst>
                <a:ext uri="{FF2B5EF4-FFF2-40B4-BE49-F238E27FC236}">
                  <a16:creationId xmlns:a16="http://schemas.microsoft.com/office/drawing/2014/main" id="{2CE2D700-82A4-5347-AD62-0E5C21199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023" y="1137440"/>
              <a:ext cx="594305" cy="327629"/>
            </a:xfrm>
            <a:prstGeom prst="rect">
              <a:avLst/>
            </a:prstGeom>
            <a:solidFill>
              <a:srgbClr val="FDFFB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152" tIns="18288" rIns="73152" bIns="18288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rPr>
                <a:t>c1</a:t>
              </a:r>
            </a:p>
          </p:txBody>
        </p:sp>
        <p:sp>
          <p:nvSpPr>
            <p:cNvPr id="165" name="Freeform 875">
              <a:extLst>
                <a:ext uri="{FF2B5EF4-FFF2-40B4-BE49-F238E27FC236}">
                  <a16:creationId xmlns:a16="http://schemas.microsoft.com/office/drawing/2014/main" id="{D7D23919-C69C-8547-A0F4-7D1A462E8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923" y="989071"/>
              <a:ext cx="146304" cy="477316"/>
            </a:xfrm>
            <a:custGeom>
              <a:avLst/>
              <a:gdLst>
                <a:gd name="T0" fmla="*/ 0 w 48"/>
                <a:gd name="T1" fmla="*/ 48 h 144"/>
                <a:gd name="T2" fmla="*/ 48 w 48"/>
                <a:gd name="T3" fmla="*/ 0 h 144"/>
                <a:gd name="T4" fmla="*/ 48 w 48"/>
                <a:gd name="T5" fmla="*/ 96 h 144"/>
                <a:gd name="T6" fmla="*/ 0 w 48"/>
                <a:gd name="T7" fmla="*/ 144 h 144"/>
                <a:gd name="T8" fmla="*/ 0 w 48"/>
                <a:gd name="T9" fmla="*/ 48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44"/>
                <a:gd name="T17" fmla="*/ 48 w 4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44">
                  <a:moveTo>
                    <a:pt x="0" y="48"/>
                  </a:moveTo>
                  <a:lnTo>
                    <a:pt x="48" y="0"/>
                  </a:lnTo>
                  <a:lnTo>
                    <a:pt x="48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D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</p:grpSp>
      <p:sp>
        <p:nvSpPr>
          <p:cNvPr id="96" name="Line 853">
            <a:extLst>
              <a:ext uri="{FF2B5EF4-FFF2-40B4-BE49-F238E27FC236}">
                <a16:creationId xmlns:a16="http://schemas.microsoft.com/office/drawing/2014/main" id="{9E08C086-9AF6-234A-9E3C-F8E3FD8C4E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0792" y="5250942"/>
            <a:ext cx="714445" cy="42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soft" dir="l"/>
          </a:scene3d>
          <a:sp3d extrusionH="800100" contourW="6350" prstMaterial="legacyPlastic">
            <a:bevelT w="13500" h="13500" prst="angle"/>
            <a:bevelB w="13500" h="13500" prst="angle"/>
            <a:extrusionClr>
              <a:srgbClr val="D0B39A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400" dirty="0">
                <a:latin typeface="Calibri"/>
                <a:ea typeface="Times New Roman"/>
                <a:cs typeface="Calibri"/>
              </a:rPr>
              <a:t>         loc4</a:t>
            </a:r>
          </a:p>
        </p:txBody>
      </p:sp>
      <p:sp>
        <p:nvSpPr>
          <p:cNvPr id="97" name="Line 853">
            <a:extLst>
              <a:ext uri="{FF2B5EF4-FFF2-40B4-BE49-F238E27FC236}">
                <a16:creationId xmlns:a16="http://schemas.microsoft.com/office/drawing/2014/main" id="{62822E38-E653-1F4B-87DC-CC89C33A92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682" y="5658707"/>
            <a:ext cx="893056" cy="42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soft" dir="l"/>
          </a:scene3d>
          <a:sp3d extrusionH="914400" contourW="6350" prstMaterial="legacyPlastic">
            <a:bevelT w="13500" h="13500" prst="angle"/>
            <a:bevelB w="13500" h="13500" prst="angle"/>
            <a:extrusionClr>
              <a:srgbClr val="ECD1B9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600" dirty="0">
                <a:latin typeface="Calibri"/>
                <a:ea typeface="Times New Roman"/>
                <a:cs typeface="Calibri"/>
              </a:rPr>
              <a:t>         loc3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27C76FC-5089-5046-B482-48B569DC488A}"/>
              </a:ext>
            </a:extLst>
          </p:cNvPr>
          <p:cNvGrpSpPr/>
          <p:nvPr/>
        </p:nvGrpSpPr>
        <p:grpSpPr>
          <a:xfrm>
            <a:off x="5087491" y="4793885"/>
            <a:ext cx="378488" cy="272016"/>
            <a:chOff x="7930394" y="2447547"/>
            <a:chExt cx="387534" cy="278517"/>
          </a:xfrm>
        </p:grpSpPr>
        <p:sp>
          <p:nvSpPr>
            <p:cNvPr id="158" name="Line 853">
              <a:extLst>
                <a:ext uri="{FF2B5EF4-FFF2-40B4-BE49-F238E27FC236}">
                  <a16:creationId xmlns:a16="http://schemas.microsoft.com/office/drawing/2014/main" id="{47090082-057E-344F-889A-3B88CD8E16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0394" y="2551830"/>
              <a:ext cx="311334" cy="3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flat" dir="l"/>
            </a:scene3d>
            <a:sp3d extrusionH="190500" contourW="6350" prstMaterial="plastic">
              <a:bevelT w="13500" h="13500" prst="angle"/>
              <a:bevelB w="13500" h="13500" prst="angle"/>
              <a:extrusionClr>
                <a:srgbClr val="CED286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400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159" name="Rectangle 876">
              <a:extLst>
                <a:ext uri="{FF2B5EF4-FFF2-40B4-BE49-F238E27FC236}">
                  <a16:creationId xmlns:a16="http://schemas.microsoft.com/office/drawing/2014/main" id="{FC6AC80B-7BE8-C142-AC07-FA9811EC9D2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954837" y="2447547"/>
              <a:ext cx="67" cy="220593"/>
            </a:xfrm>
            <a:prstGeom prst="rect">
              <a:avLst/>
            </a:prstGeom>
            <a:solidFill>
              <a:srgbClr val="FD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endParaRPr lang="en-US" sz="1400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160" name="Rectangle 873">
              <a:extLst>
                <a:ext uri="{FF2B5EF4-FFF2-40B4-BE49-F238E27FC236}">
                  <a16:creationId xmlns:a16="http://schemas.microsoft.com/office/drawing/2014/main" id="{6C01F290-26C6-7B49-BE3E-4384B0C6D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1094" y="2555538"/>
              <a:ext cx="308086" cy="169843"/>
            </a:xfrm>
            <a:prstGeom prst="rect">
              <a:avLst/>
            </a:prstGeom>
            <a:solidFill>
              <a:srgbClr val="CED28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152" tIns="18288" rIns="73152" bIns="18288" anchor="ctr"/>
            <a:lstStyle/>
            <a:p>
              <a:pPr algn="ctr"/>
              <a:r>
                <a:rPr lang="en-GB" sz="1400" dirty="0">
                  <a:latin typeface="Calibri"/>
                  <a:ea typeface="Times New Roman"/>
                  <a:cs typeface="Calibri"/>
                </a:rPr>
                <a:t>c2</a:t>
              </a:r>
            </a:p>
          </p:txBody>
        </p:sp>
        <p:sp>
          <p:nvSpPr>
            <p:cNvPr id="161" name="Freeform 875">
              <a:extLst>
                <a:ext uri="{FF2B5EF4-FFF2-40B4-BE49-F238E27FC236}">
                  <a16:creationId xmlns:a16="http://schemas.microsoft.com/office/drawing/2014/main" id="{2CF3CC12-C4F2-8A4B-8FBB-C0D3B8F37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084" y="2478623"/>
              <a:ext cx="75844" cy="247441"/>
            </a:xfrm>
            <a:custGeom>
              <a:avLst/>
              <a:gdLst>
                <a:gd name="T0" fmla="*/ 0 w 48"/>
                <a:gd name="T1" fmla="*/ 48 h 144"/>
                <a:gd name="T2" fmla="*/ 48 w 48"/>
                <a:gd name="T3" fmla="*/ 0 h 144"/>
                <a:gd name="T4" fmla="*/ 48 w 48"/>
                <a:gd name="T5" fmla="*/ 96 h 144"/>
                <a:gd name="T6" fmla="*/ 0 w 48"/>
                <a:gd name="T7" fmla="*/ 144 h 144"/>
                <a:gd name="T8" fmla="*/ 0 w 48"/>
                <a:gd name="T9" fmla="*/ 48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44"/>
                <a:gd name="T17" fmla="*/ 48 w 4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44">
                  <a:moveTo>
                    <a:pt x="0" y="48"/>
                  </a:moveTo>
                  <a:lnTo>
                    <a:pt x="48" y="0"/>
                  </a:lnTo>
                  <a:lnTo>
                    <a:pt x="48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CED28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endParaRPr lang="en-US" sz="1400" dirty="0">
                <a:latin typeface="Calibri"/>
                <a:ea typeface="Times New Roman"/>
                <a:cs typeface="Calibri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4F63ACE-EF49-4C4C-B2D5-284404C3AE7D}"/>
              </a:ext>
            </a:extLst>
          </p:cNvPr>
          <p:cNvGrpSpPr/>
          <p:nvPr/>
        </p:nvGrpSpPr>
        <p:grpSpPr>
          <a:xfrm>
            <a:off x="6575027" y="5151329"/>
            <a:ext cx="1175233" cy="997371"/>
            <a:chOff x="10247238" y="4467570"/>
            <a:chExt cx="1175233" cy="997371"/>
          </a:xfrm>
        </p:grpSpPr>
        <p:sp>
          <p:nvSpPr>
            <p:cNvPr id="133" name="Oval 859">
              <a:extLst>
                <a:ext uri="{FF2B5EF4-FFF2-40B4-BE49-F238E27FC236}">
                  <a16:creationId xmlns:a16="http://schemas.microsoft.com/office/drawing/2014/main" id="{2FF706CF-D7F3-1845-A40E-0A38E682158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283953" y="5248432"/>
              <a:ext cx="96916" cy="106355"/>
            </a:xfrm>
            <a:prstGeom prst="ellipse">
              <a:avLst/>
            </a:prstGeom>
            <a:solidFill>
              <a:srgbClr val="CCFD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4" name="Oval 861">
              <a:extLst>
                <a:ext uri="{FF2B5EF4-FFF2-40B4-BE49-F238E27FC236}">
                  <a16:creationId xmlns:a16="http://schemas.microsoft.com/office/drawing/2014/main" id="{6DD831C7-890A-BE40-A999-2A23BE0B371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247239" y="5356687"/>
              <a:ext cx="100317" cy="108254"/>
            </a:xfrm>
            <a:prstGeom prst="ellipse">
              <a:avLst/>
            </a:prstGeom>
            <a:solidFill>
              <a:srgbClr val="CCFD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5" name="Oval 862">
              <a:extLst>
                <a:ext uri="{FF2B5EF4-FFF2-40B4-BE49-F238E27FC236}">
                  <a16:creationId xmlns:a16="http://schemas.microsoft.com/office/drawing/2014/main" id="{6EF61FCA-00AD-7942-86B4-6E8E0857743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172293" y="5356687"/>
              <a:ext cx="96916" cy="108254"/>
            </a:xfrm>
            <a:prstGeom prst="ellipse">
              <a:avLst/>
            </a:prstGeom>
            <a:solidFill>
              <a:srgbClr val="CCFD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6" name="Oval 863">
              <a:extLst>
                <a:ext uri="{FF2B5EF4-FFF2-40B4-BE49-F238E27FC236}">
                  <a16:creationId xmlns:a16="http://schemas.microsoft.com/office/drawing/2014/main" id="{6A6637B4-8BEB-8340-B3AA-599AD5F8F12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073676" y="5354788"/>
              <a:ext cx="98616" cy="108254"/>
            </a:xfrm>
            <a:prstGeom prst="ellipse">
              <a:avLst/>
            </a:prstGeom>
            <a:solidFill>
              <a:srgbClr val="CCFD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7" name="Oval 863">
              <a:extLst>
                <a:ext uri="{FF2B5EF4-FFF2-40B4-BE49-F238E27FC236}">
                  <a16:creationId xmlns:a16="http://schemas.microsoft.com/office/drawing/2014/main" id="{2DDD2475-354F-7449-A1A6-494BE2AE20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58241" y="5356110"/>
              <a:ext cx="98616" cy="108254"/>
            </a:xfrm>
            <a:prstGeom prst="ellipse">
              <a:avLst/>
            </a:prstGeom>
            <a:solidFill>
              <a:srgbClr val="CCFD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9E0EF6AE-E644-5041-A5E4-4F38A12431BC}"/>
                </a:ext>
              </a:extLst>
            </p:cNvPr>
            <p:cNvGrpSpPr/>
            <p:nvPr/>
          </p:nvGrpSpPr>
          <p:grpSpPr>
            <a:xfrm>
              <a:off x="10247238" y="4975740"/>
              <a:ext cx="1175233" cy="379051"/>
              <a:chOff x="1320274" y="4580303"/>
              <a:chExt cx="1671281" cy="467246"/>
            </a:xfrm>
            <a:solidFill>
              <a:srgbClr val="CCFDCC"/>
            </a:solidFill>
          </p:grpSpPr>
          <p:sp>
            <p:nvSpPr>
              <p:cNvPr id="154" name="Freeform 860">
                <a:extLst>
                  <a:ext uri="{FF2B5EF4-FFF2-40B4-BE49-F238E27FC236}">
                    <a16:creationId xmlns:a16="http://schemas.microsoft.com/office/drawing/2014/main" id="{D5E1680D-F66F-8647-B273-7CB7090136A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0274" y="4580303"/>
                <a:ext cx="743865" cy="156647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5" name="Rectangle 864">
                <a:extLst>
                  <a:ext uri="{FF2B5EF4-FFF2-40B4-BE49-F238E27FC236}">
                    <a16:creationId xmlns:a16="http://schemas.microsoft.com/office/drawing/2014/main" id="{0DF87EAA-1350-0046-96C1-6F6B57B7358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20274" y="4736954"/>
                <a:ext cx="557094" cy="31059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>
                    <a:latin typeface="Calibri"/>
                    <a:ea typeface="Calibri"/>
                    <a:cs typeface="Calibri"/>
                  </a:rPr>
                  <a:t>r2</a:t>
                </a:r>
              </a:p>
            </p:txBody>
          </p:sp>
          <p:sp>
            <p:nvSpPr>
              <p:cNvPr id="156" name="Freeform 865">
                <a:extLst>
                  <a:ext uri="{FF2B5EF4-FFF2-40B4-BE49-F238E27FC236}">
                    <a16:creationId xmlns:a16="http://schemas.microsoft.com/office/drawing/2014/main" id="{D083FDCA-C47C-5F43-96FD-F8B932D07B0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368" y="4580303"/>
                <a:ext cx="186771" cy="467242"/>
              </a:xfrm>
              <a:custGeom>
                <a:avLst/>
                <a:gdLst>
                  <a:gd name="T0" fmla="*/ 0 w 48"/>
                  <a:gd name="T1" fmla="*/ 524 h 144"/>
                  <a:gd name="T2" fmla="*/ 566 w 48"/>
                  <a:gd name="T3" fmla="*/ 0 h 144"/>
                  <a:gd name="T4" fmla="*/ 566 w 48"/>
                  <a:gd name="T5" fmla="*/ 1034 h 144"/>
                  <a:gd name="T6" fmla="*/ 0 w 48"/>
                  <a:gd name="T7" fmla="*/ 1564 h 144"/>
                  <a:gd name="T8" fmla="*/ 0 w 48"/>
                  <a:gd name="T9" fmla="*/ 52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7" name="Freeform 866">
                <a:extLst>
                  <a:ext uri="{FF2B5EF4-FFF2-40B4-BE49-F238E27FC236}">
                    <a16:creationId xmlns:a16="http://schemas.microsoft.com/office/drawing/2014/main" id="{C2906288-FB38-234D-9648-561B5DA3158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368" y="4878539"/>
                <a:ext cx="1114187" cy="168998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E181EDAD-6699-5445-A423-9FA6427F4FC9}"/>
                </a:ext>
              </a:extLst>
            </p:cNvPr>
            <p:cNvGrpSpPr/>
            <p:nvPr/>
          </p:nvGrpSpPr>
          <p:grpSpPr>
            <a:xfrm>
              <a:off x="10732584" y="4467570"/>
              <a:ext cx="388622" cy="835901"/>
              <a:chOff x="1823226" y="3235632"/>
              <a:chExt cx="552654" cy="1188720"/>
            </a:xfrm>
            <a:solidFill>
              <a:srgbClr val="CCFDCC"/>
            </a:solidFill>
          </p:grpSpPr>
          <p:sp>
            <p:nvSpPr>
              <p:cNvPr id="140" name="Oval 878">
                <a:extLst>
                  <a:ext uri="{FF2B5EF4-FFF2-40B4-BE49-F238E27FC236}">
                    <a16:creationId xmlns:a16="http://schemas.microsoft.com/office/drawing/2014/main" id="{33931958-819C-DA45-B3E0-666107F291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6977" y="4394101"/>
                <a:ext cx="110510" cy="3025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1" name="Rectangle 880">
                <a:extLst>
                  <a:ext uri="{FF2B5EF4-FFF2-40B4-BE49-F238E27FC236}">
                    <a16:creationId xmlns:a16="http://schemas.microsoft.com/office/drawing/2014/main" id="{1997E59C-213B-374F-9102-B2AA5C2839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7548" y="3720625"/>
                <a:ext cx="109828" cy="68636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2" name="Oval 878">
                <a:extLst>
                  <a:ext uri="{FF2B5EF4-FFF2-40B4-BE49-F238E27FC236}">
                    <a16:creationId xmlns:a16="http://schemas.microsoft.com/office/drawing/2014/main" id="{10EDEFBC-94A2-BB4E-9394-115A63F3E8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8534" y="3708361"/>
                <a:ext cx="110510" cy="3025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3" name="Line 881">
                <a:extLst>
                  <a:ext uri="{FF2B5EF4-FFF2-40B4-BE49-F238E27FC236}">
                    <a16:creationId xmlns:a16="http://schemas.microsoft.com/office/drawing/2014/main" id="{2BF2A68E-0E41-B945-99B8-D02886AE6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7377" y="3720625"/>
                <a:ext cx="0" cy="68636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4" name="Line 882">
                <a:extLst>
                  <a:ext uri="{FF2B5EF4-FFF2-40B4-BE49-F238E27FC236}">
                    <a16:creationId xmlns:a16="http://schemas.microsoft.com/office/drawing/2014/main" id="{D173B62D-A617-AE46-9C0B-F062D5288B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23226" y="3720625"/>
                <a:ext cx="0" cy="68636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5" name="Rectangle 880">
                <a:extLst>
                  <a:ext uri="{FF2B5EF4-FFF2-40B4-BE49-F238E27FC236}">
                    <a16:creationId xmlns:a16="http://schemas.microsoft.com/office/drawing/2014/main" id="{6CF07C56-7A2E-5A41-9665-F2770409DD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 flipH="1">
                <a:off x="2086553" y="3275567"/>
                <a:ext cx="66541" cy="85795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6" name="Oval 878">
                <a:extLst>
                  <a:ext uri="{FF2B5EF4-FFF2-40B4-BE49-F238E27FC236}">
                    <a16:creationId xmlns:a16="http://schemas.microsoft.com/office/drawing/2014/main" id="{7AF62AFC-137D-8F44-9E2F-6EA8FF2058C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00000" flipH="1">
                <a:off x="2297586" y="3313681"/>
                <a:ext cx="69069" cy="3900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7" name="Line 882">
                <a:extLst>
                  <a:ext uri="{FF2B5EF4-FFF2-40B4-BE49-F238E27FC236}">
                    <a16:creationId xmlns:a16="http://schemas.microsoft.com/office/drawing/2014/main" id="{B6A73BC4-1B0B-6D4D-9DAB-1B8B402F13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008380" y="3235632"/>
                <a:ext cx="166195" cy="55324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8" name="Line 882">
                <a:extLst>
                  <a:ext uri="{FF2B5EF4-FFF2-40B4-BE49-F238E27FC236}">
                    <a16:creationId xmlns:a16="http://schemas.microsoft.com/office/drawing/2014/main" id="{DF0B1B8A-6D04-E240-9538-A71A96D9E5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019974" y="3238739"/>
                <a:ext cx="147328" cy="57728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9" name="Line 884">
                <a:extLst>
                  <a:ext uri="{FF2B5EF4-FFF2-40B4-BE49-F238E27FC236}">
                    <a16:creationId xmlns:a16="http://schemas.microsoft.com/office/drawing/2014/main" id="{63466CD9-138A-6846-9898-7F2D514649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2360577" y="3338154"/>
                <a:ext cx="0" cy="103603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0" name="Oval 885">
                <a:extLst>
                  <a:ext uri="{FF2B5EF4-FFF2-40B4-BE49-F238E27FC236}">
                    <a16:creationId xmlns:a16="http://schemas.microsoft.com/office/drawing/2014/main" id="{5EB60D92-1BDD-4440-BC58-8F676624C3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43884" y="3447019"/>
                <a:ext cx="31996" cy="7070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1" name="Line 881">
                <a:extLst>
                  <a:ext uri="{FF2B5EF4-FFF2-40B4-BE49-F238E27FC236}">
                    <a16:creationId xmlns:a16="http://schemas.microsoft.com/office/drawing/2014/main" id="{0381C497-C6A8-A741-A18D-97E394A74E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148636" y="3292202"/>
                <a:ext cx="0" cy="85795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2" name="Line 882">
                <a:extLst>
                  <a:ext uri="{FF2B5EF4-FFF2-40B4-BE49-F238E27FC236}">
                    <a16:creationId xmlns:a16="http://schemas.microsoft.com/office/drawing/2014/main" id="{EC4FE4C9-A551-A349-A213-7BB3B9FFF9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H="1" flipV="1">
                <a:off x="2087266" y="3256770"/>
                <a:ext cx="0" cy="85795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E9C92DD7-FA64-F14D-A29B-B89740875A82}"/>
              </a:ext>
            </a:extLst>
          </p:cNvPr>
          <p:cNvGrpSpPr/>
          <p:nvPr/>
        </p:nvGrpSpPr>
        <p:grpSpPr>
          <a:xfrm>
            <a:off x="5373539" y="5348009"/>
            <a:ext cx="1175233" cy="997371"/>
            <a:chOff x="10247238" y="4467570"/>
            <a:chExt cx="1175233" cy="997371"/>
          </a:xfrm>
        </p:grpSpPr>
        <p:sp>
          <p:nvSpPr>
            <p:cNvPr id="101" name="Oval 859">
              <a:extLst>
                <a:ext uri="{FF2B5EF4-FFF2-40B4-BE49-F238E27FC236}">
                  <a16:creationId xmlns:a16="http://schemas.microsoft.com/office/drawing/2014/main" id="{CCF491A6-84FA-804A-BB07-BA46DF1AF60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283953" y="5248432"/>
              <a:ext cx="96916" cy="106355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02" name="Oval 861">
              <a:extLst>
                <a:ext uri="{FF2B5EF4-FFF2-40B4-BE49-F238E27FC236}">
                  <a16:creationId xmlns:a16="http://schemas.microsoft.com/office/drawing/2014/main" id="{F46AB3BD-6E60-BD4B-A567-14F68C5889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247239" y="5356687"/>
              <a:ext cx="100317" cy="108254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03" name="Oval 862">
              <a:extLst>
                <a:ext uri="{FF2B5EF4-FFF2-40B4-BE49-F238E27FC236}">
                  <a16:creationId xmlns:a16="http://schemas.microsoft.com/office/drawing/2014/main" id="{BD05CEDC-8AB6-9D4C-A6DE-E7AB4CBFF0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172293" y="5356687"/>
              <a:ext cx="96916" cy="108254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04" name="Oval 863">
              <a:extLst>
                <a:ext uri="{FF2B5EF4-FFF2-40B4-BE49-F238E27FC236}">
                  <a16:creationId xmlns:a16="http://schemas.microsoft.com/office/drawing/2014/main" id="{DB65CCCA-6642-6942-9C96-868CAEC343C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073676" y="5354788"/>
              <a:ext cx="98616" cy="108254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05" name="Oval 863">
              <a:extLst>
                <a:ext uri="{FF2B5EF4-FFF2-40B4-BE49-F238E27FC236}">
                  <a16:creationId xmlns:a16="http://schemas.microsoft.com/office/drawing/2014/main" id="{8F64378F-76D0-D443-8415-0F43BFCD714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58241" y="5356110"/>
              <a:ext cx="98616" cy="108254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B828486B-BB09-9542-8AE6-345F9C9B3E6E}"/>
                </a:ext>
              </a:extLst>
            </p:cNvPr>
            <p:cNvGrpSpPr/>
            <p:nvPr/>
          </p:nvGrpSpPr>
          <p:grpSpPr>
            <a:xfrm>
              <a:off x="10247238" y="4975740"/>
              <a:ext cx="1175233" cy="379051"/>
              <a:chOff x="1320274" y="4580303"/>
              <a:chExt cx="1671281" cy="467246"/>
            </a:xfrm>
            <a:solidFill>
              <a:srgbClr val="93D2FE"/>
            </a:solidFill>
          </p:grpSpPr>
          <p:sp>
            <p:nvSpPr>
              <p:cNvPr id="129" name="Freeform 860">
                <a:extLst>
                  <a:ext uri="{FF2B5EF4-FFF2-40B4-BE49-F238E27FC236}">
                    <a16:creationId xmlns:a16="http://schemas.microsoft.com/office/drawing/2014/main" id="{D475D974-0745-1B45-ABE0-FD90A6FE772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0274" y="4580303"/>
                <a:ext cx="743865" cy="156647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30" name="Rectangle 864">
                <a:extLst>
                  <a:ext uri="{FF2B5EF4-FFF2-40B4-BE49-F238E27FC236}">
                    <a16:creationId xmlns:a16="http://schemas.microsoft.com/office/drawing/2014/main" id="{6D290EF8-E895-5741-8609-EB67CADBB21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20274" y="4736954"/>
                <a:ext cx="557094" cy="31059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>
                    <a:latin typeface="Calibri"/>
                    <a:ea typeface="Calibri"/>
                    <a:cs typeface="Calibri"/>
                  </a:rPr>
                  <a:t>r1</a:t>
                </a:r>
              </a:p>
            </p:txBody>
          </p:sp>
          <p:sp>
            <p:nvSpPr>
              <p:cNvPr id="131" name="Freeform 865">
                <a:extLst>
                  <a:ext uri="{FF2B5EF4-FFF2-40B4-BE49-F238E27FC236}">
                    <a16:creationId xmlns:a16="http://schemas.microsoft.com/office/drawing/2014/main" id="{F706E0EB-C59F-3D49-A989-A173CE40AD1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368" y="4580303"/>
                <a:ext cx="186771" cy="467242"/>
              </a:xfrm>
              <a:custGeom>
                <a:avLst/>
                <a:gdLst>
                  <a:gd name="T0" fmla="*/ 0 w 48"/>
                  <a:gd name="T1" fmla="*/ 524 h 144"/>
                  <a:gd name="T2" fmla="*/ 566 w 48"/>
                  <a:gd name="T3" fmla="*/ 0 h 144"/>
                  <a:gd name="T4" fmla="*/ 566 w 48"/>
                  <a:gd name="T5" fmla="*/ 1034 h 144"/>
                  <a:gd name="T6" fmla="*/ 0 w 48"/>
                  <a:gd name="T7" fmla="*/ 1564 h 144"/>
                  <a:gd name="T8" fmla="*/ 0 w 48"/>
                  <a:gd name="T9" fmla="*/ 52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32" name="Freeform 866">
                <a:extLst>
                  <a:ext uri="{FF2B5EF4-FFF2-40B4-BE49-F238E27FC236}">
                    <a16:creationId xmlns:a16="http://schemas.microsoft.com/office/drawing/2014/main" id="{2E539E19-92F1-BD4D-950A-03143D5C74F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368" y="4878539"/>
                <a:ext cx="1114187" cy="168998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1F6C773-7254-5F46-9226-08CCC191CEF2}"/>
                </a:ext>
              </a:extLst>
            </p:cNvPr>
            <p:cNvGrpSpPr/>
            <p:nvPr/>
          </p:nvGrpSpPr>
          <p:grpSpPr>
            <a:xfrm>
              <a:off x="10732584" y="4467570"/>
              <a:ext cx="388622" cy="835901"/>
              <a:chOff x="1823226" y="3235632"/>
              <a:chExt cx="552654" cy="1188720"/>
            </a:xfrm>
            <a:solidFill>
              <a:srgbClr val="93D2FE"/>
            </a:solidFill>
          </p:grpSpPr>
          <p:sp>
            <p:nvSpPr>
              <p:cNvPr id="113" name="Oval 878">
                <a:extLst>
                  <a:ext uri="{FF2B5EF4-FFF2-40B4-BE49-F238E27FC236}">
                    <a16:creationId xmlns:a16="http://schemas.microsoft.com/office/drawing/2014/main" id="{435541DF-13AA-C842-A10C-D6790593D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6977" y="4394101"/>
                <a:ext cx="110510" cy="3025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5" name="Rectangle 880">
                <a:extLst>
                  <a:ext uri="{FF2B5EF4-FFF2-40B4-BE49-F238E27FC236}">
                    <a16:creationId xmlns:a16="http://schemas.microsoft.com/office/drawing/2014/main" id="{4F0E96CB-467F-C44A-9D54-8E6FAC9A6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7548" y="3720625"/>
                <a:ext cx="109828" cy="68636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6" name="Oval 878">
                <a:extLst>
                  <a:ext uri="{FF2B5EF4-FFF2-40B4-BE49-F238E27FC236}">
                    <a16:creationId xmlns:a16="http://schemas.microsoft.com/office/drawing/2014/main" id="{273A5643-DC1A-5F46-81BC-197E05126E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8534" y="3708361"/>
                <a:ext cx="110510" cy="3025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7" name="Line 881">
                <a:extLst>
                  <a:ext uri="{FF2B5EF4-FFF2-40B4-BE49-F238E27FC236}">
                    <a16:creationId xmlns:a16="http://schemas.microsoft.com/office/drawing/2014/main" id="{FDF19DE6-B378-9C4A-8518-A389D306F4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7377" y="3720625"/>
                <a:ext cx="0" cy="68636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8" name="Line 882">
                <a:extLst>
                  <a:ext uri="{FF2B5EF4-FFF2-40B4-BE49-F238E27FC236}">
                    <a16:creationId xmlns:a16="http://schemas.microsoft.com/office/drawing/2014/main" id="{7DBD08BF-6912-B144-94D6-BC3E8CBBE1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23226" y="3720625"/>
                <a:ext cx="0" cy="68636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21" name="Rectangle 880">
                <a:extLst>
                  <a:ext uri="{FF2B5EF4-FFF2-40B4-BE49-F238E27FC236}">
                    <a16:creationId xmlns:a16="http://schemas.microsoft.com/office/drawing/2014/main" id="{23920089-4902-F242-B666-732575BC3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 flipH="1">
                <a:off x="2086553" y="3275567"/>
                <a:ext cx="66541" cy="85795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22" name="Oval 878">
                <a:extLst>
                  <a:ext uri="{FF2B5EF4-FFF2-40B4-BE49-F238E27FC236}">
                    <a16:creationId xmlns:a16="http://schemas.microsoft.com/office/drawing/2014/main" id="{D0AF9D07-F616-8846-A856-1E1C6186849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00000" flipH="1">
                <a:off x="2297586" y="3313681"/>
                <a:ext cx="69069" cy="3900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23" name="Line 882">
                <a:extLst>
                  <a:ext uri="{FF2B5EF4-FFF2-40B4-BE49-F238E27FC236}">
                    <a16:creationId xmlns:a16="http://schemas.microsoft.com/office/drawing/2014/main" id="{CF8BC6E1-A4E2-164C-9139-70944C907A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008380" y="3235632"/>
                <a:ext cx="166195" cy="55324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24" name="Line 882">
                <a:extLst>
                  <a:ext uri="{FF2B5EF4-FFF2-40B4-BE49-F238E27FC236}">
                    <a16:creationId xmlns:a16="http://schemas.microsoft.com/office/drawing/2014/main" id="{CED5C650-256F-4A48-9AB8-6B95A59CF6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019974" y="3238739"/>
                <a:ext cx="147328" cy="57728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25" name="Line 884">
                <a:extLst>
                  <a:ext uri="{FF2B5EF4-FFF2-40B4-BE49-F238E27FC236}">
                    <a16:creationId xmlns:a16="http://schemas.microsoft.com/office/drawing/2014/main" id="{6E407AB1-7AB1-454D-8461-427A11F7D9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2360577" y="3338154"/>
                <a:ext cx="0" cy="103603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26" name="Oval 885">
                <a:extLst>
                  <a:ext uri="{FF2B5EF4-FFF2-40B4-BE49-F238E27FC236}">
                    <a16:creationId xmlns:a16="http://schemas.microsoft.com/office/drawing/2014/main" id="{C3F6D075-CF36-5244-948C-3415FF80F1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43884" y="3447019"/>
                <a:ext cx="31996" cy="7070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27" name="Line 881">
                <a:extLst>
                  <a:ext uri="{FF2B5EF4-FFF2-40B4-BE49-F238E27FC236}">
                    <a16:creationId xmlns:a16="http://schemas.microsoft.com/office/drawing/2014/main" id="{B113E32D-3131-AF4C-AD65-D951887C10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148636" y="3292202"/>
                <a:ext cx="0" cy="85795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28" name="Line 882">
                <a:extLst>
                  <a:ext uri="{FF2B5EF4-FFF2-40B4-BE49-F238E27FC236}">
                    <a16:creationId xmlns:a16="http://schemas.microsoft.com/office/drawing/2014/main" id="{0984432A-B84E-FF47-87EA-5E552C1574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H="1" flipV="1">
                <a:off x="2087266" y="3256770"/>
                <a:ext cx="0" cy="85795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pic>
        <p:nvPicPr>
          <p:cNvPr id="88" name="Picture 87">
            <a:extLst>
              <a:ext uri="{FF2B5EF4-FFF2-40B4-BE49-F238E27FC236}">
                <a16:creationId xmlns:a16="http://schemas.microsoft.com/office/drawing/2014/main" id="{5377FD85-DABF-E84B-BB2F-0B4C3FB14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453" y="0"/>
            <a:ext cx="4366223" cy="685800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18DEF778-35E7-BD42-AF37-4B0B1CA4B1C8}"/>
              </a:ext>
            </a:extLst>
          </p:cNvPr>
          <p:cNvSpPr/>
          <p:nvPr/>
        </p:nvSpPr>
        <p:spPr>
          <a:xfrm>
            <a:off x="6749206" y="534907"/>
            <a:ext cx="1684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  <a:t>Refinement tree</a:t>
            </a:r>
            <a:endParaRPr lang="en-US" dirty="0">
              <a:solidFill>
                <a:schemeClr val="accent5">
                  <a:lumMod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8173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697553AA-6659-F544-B26E-650C088A24C8}"/>
              </a:ext>
            </a:extLst>
          </p:cNvPr>
          <p:cNvSpPr/>
          <p:nvPr/>
        </p:nvSpPr>
        <p:spPr>
          <a:xfrm>
            <a:off x="9560343" y="3001504"/>
            <a:ext cx="921654" cy="258455"/>
          </a:xfrm>
          <a:prstGeom prst="rect">
            <a:avLst/>
          </a:prstGeom>
          <a:solidFill>
            <a:srgbClr val="FFFC00"/>
          </a:solidFill>
          <a:ln w="12700">
            <a:noFill/>
          </a:ln>
          <a:effectLst/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964" y="11095"/>
            <a:ext cx="8872072" cy="622305"/>
          </a:xfrm>
        </p:spPr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B2632545-11AB-2144-8E87-0974519E8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019" y="856433"/>
            <a:ext cx="4102100" cy="2641600"/>
          </a:xfrm>
          <a:prstGeom prst="rect">
            <a:avLst/>
          </a:prstGeom>
        </p:spPr>
      </p:pic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D49E0B93-AE28-A744-BB7C-FB4351B925A3}"/>
              </a:ext>
            </a:extLst>
          </p:cNvPr>
          <p:cNvSpPr txBox="1">
            <a:spLocks/>
          </p:cNvSpPr>
          <p:nvPr/>
        </p:nvSpPr>
        <p:spPr bwMode="auto">
          <a:xfrm>
            <a:off x="64304" y="330980"/>
            <a:ext cx="2970364" cy="3136756"/>
          </a:xfrm>
          <a:prstGeom prst="rect">
            <a:avLst/>
          </a:prstGeom>
          <a:solidFill>
            <a:srgbClr val="D2EEFF"/>
          </a:solidFill>
          <a:ln w="12700">
            <a:noFill/>
            <a:miter lim="800000"/>
            <a:headEnd/>
            <a:tailEnd/>
          </a:ln>
        </p:spPr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kern="0" dirty="0">
                <a:latin typeface="Calibri"/>
                <a:cs typeface="Calibri"/>
              </a:rPr>
              <a:t>m-fetch1</a:t>
            </a:r>
            <a:r>
              <a:rPr lang="en-US" sz="1800" kern="0" dirty="0"/>
              <a:t>(</a:t>
            </a:r>
            <a:r>
              <a:rPr lang="en-US" sz="1800" i="1" kern="0" dirty="0" err="1"/>
              <a:t>r,c</a:t>
            </a:r>
            <a:r>
              <a:rPr lang="en-US" sz="1800" kern="0" dirty="0"/>
              <a:t>)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task:	</a:t>
            </a:r>
            <a:r>
              <a:rPr lang="en-US" sz="1800" kern="0" dirty="0">
                <a:latin typeface="Calibri"/>
                <a:cs typeface="Calibri"/>
              </a:rPr>
              <a:t>fetch</a:t>
            </a:r>
            <a:r>
              <a:rPr lang="en-US" sz="1800" kern="0" dirty="0"/>
              <a:t>(</a:t>
            </a:r>
            <a:r>
              <a:rPr lang="en-US" sz="1800" i="1" kern="0" dirty="0" err="1"/>
              <a:t>r,c</a:t>
            </a:r>
            <a:r>
              <a:rPr lang="en-US" sz="1800" kern="0" dirty="0"/>
              <a:t>) 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pre: 	</a:t>
            </a:r>
            <a:r>
              <a:rPr lang="en-US" sz="1800" kern="0" dirty="0">
                <a:latin typeface="Calibri"/>
                <a:cs typeface="Calibri"/>
              </a:rPr>
              <a:t>pos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>
                <a:cs typeface="Times New Roman"/>
              </a:rPr>
              <a:t>c</a:t>
            </a:r>
            <a:r>
              <a:rPr lang="en-US" sz="1800" kern="0" dirty="0">
                <a:cs typeface="Times New Roman"/>
              </a:rPr>
              <a:t>) = </a:t>
            </a:r>
            <a:r>
              <a:rPr lang="en-US" sz="1800" kern="0" dirty="0">
                <a:latin typeface="Calibri"/>
                <a:cs typeface="Calibri"/>
              </a:rPr>
              <a:t>unknown</a:t>
            </a:r>
            <a:endParaRPr lang="en-US" sz="1800" kern="0" dirty="0">
              <a:cs typeface="Calibri"/>
            </a:endParaRP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>
                <a:cs typeface="Calibri"/>
              </a:rPr>
              <a:t>	</a:t>
            </a:r>
            <a:r>
              <a:rPr lang="en-US" sz="1800" kern="0" dirty="0"/>
              <a:t>body:	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    if ∃</a:t>
            </a:r>
            <a:r>
              <a:rPr lang="en-US" sz="1800" i="1" kern="0" dirty="0"/>
              <a:t>l</a:t>
            </a:r>
            <a:r>
              <a:rPr lang="en-US" sz="1800" kern="0" dirty="0"/>
              <a:t> (</a:t>
            </a:r>
            <a:r>
              <a:rPr lang="en-US" sz="1800" kern="0" dirty="0">
                <a:latin typeface="Calibri"/>
                <a:cs typeface="Calibri"/>
              </a:rPr>
              <a:t>view</a:t>
            </a:r>
            <a:r>
              <a:rPr lang="en-US" sz="1800" kern="0" dirty="0">
                <a:latin typeface="Times New Roman" panose="02020603050405020304" pitchFamily="18" charset="0"/>
                <a:cs typeface="Calibri"/>
              </a:rPr>
              <a:t>(</a:t>
            </a:r>
            <a:r>
              <a:rPr lang="en-US" sz="1800" i="1" kern="0" dirty="0">
                <a:cs typeface="Times New Roman"/>
              </a:rPr>
              <a:t>l</a:t>
            </a:r>
            <a:r>
              <a:rPr lang="en-US" sz="1800" kern="0" dirty="0">
                <a:cs typeface="Times New Roman"/>
              </a:rPr>
              <a:t>) = </a:t>
            </a:r>
            <a:r>
              <a:rPr lang="en-US" sz="1800" kern="0" dirty="0">
                <a:latin typeface="Calibri"/>
                <a:cs typeface="Calibri"/>
              </a:rPr>
              <a:t>F</a:t>
            </a:r>
            <a:r>
              <a:rPr lang="en-US" sz="1800" kern="0" dirty="0">
                <a:cs typeface="Times New Roman"/>
              </a:rPr>
              <a:t>) then</a:t>
            </a:r>
          </a:p>
          <a:p>
            <a:pPr marL="12700" lvl="1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	</a:t>
            </a:r>
            <a:r>
              <a:rPr lang="en-US" sz="1800" kern="0" dirty="0">
                <a:latin typeface="Calibri"/>
                <a:cs typeface="Calibri"/>
              </a:rPr>
              <a:t>move-to</a:t>
            </a:r>
            <a:r>
              <a:rPr lang="en-US" sz="1800" kern="0" dirty="0"/>
              <a:t>(</a:t>
            </a:r>
            <a:r>
              <a:rPr lang="en-US" sz="1800" i="1" kern="0" dirty="0" err="1"/>
              <a:t>r,l</a:t>
            </a:r>
            <a:r>
              <a:rPr lang="en-US" sz="1800" kern="0" dirty="0"/>
              <a:t>)</a:t>
            </a:r>
            <a:br>
              <a:rPr lang="en-US" sz="1800" kern="0" dirty="0"/>
            </a:br>
            <a:r>
              <a:rPr lang="en-US" sz="1800" kern="0" dirty="0"/>
              <a:t>		</a:t>
            </a:r>
            <a:r>
              <a:rPr lang="en-US" sz="1800" kern="0" dirty="0">
                <a:latin typeface="Calibri"/>
                <a:cs typeface="Calibri"/>
              </a:rPr>
              <a:t>perceive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 err="1">
                <a:cs typeface="Times New Roman"/>
              </a:rPr>
              <a:t>r,l</a:t>
            </a:r>
            <a:r>
              <a:rPr lang="en-US" sz="1800" kern="0" dirty="0">
                <a:cs typeface="Times New Roman"/>
              </a:rPr>
              <a:t>)</a:t>
            </a:r>
            <a:br>
              <a:rPr lang="en-US" sz="1800" kern="0" dirty="0"/>
            </a:br>
            <a:r>
              <a:rPr lang="en-US" sz="1800" kern="0" dirty="0"/>
              <a:t>		if </a:t>
            </a:r>
            <a:r>
              <a:rPr lang="en-US" sz="1800" kern="0" dirty="0">
                <a:latin typeface="Calibri"/>
                <a:cs typeface="Calibri"/>
              </a:rPr>
              <a:t>pos</a:t>
            </a:r>
            <a:r>
              <a:rPr lang="en-US" sz="1800" kern="0" dirty="0"/>
              <a:t>(</a:t>
            </a:r>
            <a:r>
              <a:rPr lang="en-US" sz="1800" i="1" kern="0" dirty="0"/>
              <a:t>c</a:t>
            </a:r>
            <a:r>
              <a:rPr lang="en-US" sz="1800" kern="0" dirty="0"/>
              <a:t>) = </a:t>
            </a:r>
            <a:r>
              <a:rPr lang="en-US" sz="1800" i="1" kern="0" dirty="0"/>
              <a:t>l</a:t>
            </a:r>
            <a:r>
              <a:rPr lang="en-US" sz="1800" kern="0" dirty="0"/>
              <a:t> then </a:t>
            </a:r>
            <a:br>
              <a:rPr lang="en-US" sz="1800" kern="0" dirty="0"/>
            </a:br>
            <a:r>
              <a:rPr lang="en-US" sz="1800" kern="0" dirty="0"/>
              <a:t>			</a:t>
            </a:r>
            <a:r>
              <a:rPr lang="en-US" sz="1800" kern="0" dirty="0">
                <a:latin typeface="Calibri"/>
                <a:cs typeface="Calibri"/>
              </a:rPr>
              <a:t>take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 err="1">
                <a:cs typeface="Times New Roman"/>
              </a:rPr>
              <a:t>r,c,l</a:t>
            </a:r>
            <a:r>
              <a:rPr lang="en-US" sz="1800" kern="0" dirty="0">
                <a:cs typeface="Times New Roman"/>
              </a:rPr>
              <a:t>)</a:t>
            </a:r>
            <a:br>
              <a:rPr lang="en-US" sz="1800" kern="0" dirty="0">
                <a:cs typeface="Times New Roman"/>
              </a:rPr>
            </a:br>
            <a:r>
              <a:rPr lang="en-US" sz="1800" kern="0" dirty="0">
                <a:cs typeface="Times New Roman"/>
              </a:rPr>
              <a:t>		else </a:t>
            </a:r>
            <a:r>
              <a:rPr lang="en-US" sz="1800" dirty="0">
                <a:latin typeface="Calibri"/>
                <a:cs typeface="Calibri"/>
              </a:rPr>
              <a:t>fetch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 err="1">
                <a:cs typeface="Times New Roman"/>
              </a:rPr>
              <a:t>r,c</a:t>
            </a:r>
            <a:r>
              <a:rPr lang="en-US" sz="1800" kern="0" dirty="0">
                <a:cs typeface="Times New Roman"/>
              </a:rPr>
              <a:t>)</a:t>
            </a:r>
            <a:br>
              <a:rPr lang="en-US" sz="1800" kern="0" dirty="0">
                <a:cs typeface="Times New Roman"/>
              </a:rPr>
            </a:br>
            <a:r>
              <a:rPr lang="en-US" sz="1800" kern="0" dirty="0">
                <a:cs typeface="Times New Roman"/>
              </a:rPr>
              <a:t>	    else </a:t>
            </a:r>
            <a:r>
              <a:rPr lang="en-US" sz="1800" kern="0" dirty="0">
                <a:latin typeface="Calibri"/>
                <a:cs typeface="Calibri"/>
              </a:rPr>
              <a:t>fail</a:t>
            </a:r>
            <a:endParaRPr lang="en-US" sz="1800" kern="0" dirty="0">
              <a:cs typeface="Times New Roman"/>
            </a:endParaRPr>
          </a:p>
        </p:txBody>
      </p:sp>
      <p:sp>
        <p:nvSpPr>
          <p:cNvPr id="91" name="Content Placeholder 3">
            <a:extLst>
              <a:ext uri="{FF2B5EF4-FFF2-40B4-BE49-F238E27FC236}">
                <a16:creationId xmlns:a16="http://schemas.microsoft.com/office/drawing/2014/main" id="{F9BD0B6E-55CD-4E40-A05D-17C5DE9C1106}"/>
              </a:ext>
            </a:extLst>
          </p:cNvPr>
          <p:cNvSpPr txBox="1">
            <a:spLocks/>
          </p:cNvSpPr>
          <p:nvPr/>
        </p:nvSpPr>
        <p:spPr bwMode="auto">
          <a:xfrm>
            <a:off x="105694" y="3883070"/>
            <a:ext cx="2955614" cy="2582758"/>
          </a:xfrm>
          <a:prstGeom prst="rect">
            <a:avLst/>
          </a:prstGeom>
          <a:solidFill>
            <a:srgbClr val="D2EEFF"/>
          </a:solidFill>
          <a:ln w="12700">
            <a:noFill/>
            <a:miter lim="800000"/>
            <a:headEnd/>
            <a:tailEnd/>
          </a:ln>
        </p:spPr>
        <p:txBody>
          <a:bodyPr vert="horz" wrap="square" lIns="90487" tIns="44450" rIns="0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latin typeface="Calibri"/>
                <a:cs typeface="Calibri"/>
              </a:rPr>
              <a:t>m-fetch2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	</a:t>
            </a:r>
            <a:r>
              <a:rPr lang="en-US" sz="1800" dirty="0">
                <a:latin typeface="Calibri"/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	</a:t>
            </a:r>
            <a:r>
              <a:rPr lang="en-US" sz="1800" dirty="0">
                <a:latin typeface="Calibri"/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≠ </a:t>
            </a:r>
            <a:r>
              <a:rPr lang="en-US" sz="1800" dirty="0">
                <a:latin typeface="Calibri"/>
                <a:cs typeface="Calibri"/>
              </a:rPr>
              <a:t>unknown</a:t>
            </a:r>
            <a:endParaRPr lang="en-US" sz="1800" dirty="0"/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E6A1CFF-14B7-694B-9AC8-AB7F87ED9551}"/>
              </a:ext>
            </a:extLst>
          </p:cNvPr>
          <p:cNvSpPr/>
          <p:nvPr/>
        </p:nvSpPr>
        <p:spPr>
          <a:xfrm>
            <a:off x="1461558" y="282977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r1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,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c2</a:t>
            </a: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766D9A01-14FD-F540-AED6-AA35CF5C7156}"/>
              </a:ext>
            </a:extLst>
          </p:cNvPr>
          <p:cNvCxnSpPr>
            <a:cxnSpLocks/>
          </p:cNvCxnSpPr>
          <p:nvPr/>
        </p:nvCxnSpPr>
        <p:spPr>
          <a:xfrm flipH="1" flipV="1">
            <a:off x="2304845" y="1972350"/>
            <a:ext cx="1627034" cy="1173246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Rectangle 172">
            <a:extLst>
              <a:ext uri="{FF2B5EF4-FFF2-40B4-BE49-F238E27FC236}">
                <a16:creationId xmlns:a16="http://schemas.microsoft.com/office/drawing/2014/main" id="{A27AC09C-443D-C748-97C5-DDE7133D6352}"/>
              </a:ext>
            </a:extLst>
          </p:cNvPr>
          <p:cNvSpPr/>
          <p:nvPr/>
        </p:nvSpPr>
        <p:spPr>
          <a:xfrm>
            <a:off x="1969098" y="1197222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l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loc1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006655E5-738F-CD41-B57D-A828BB7CF427}"/>
              </a:ext>
            </a:extLst>
          </p:cNvPr>
          <p:cNvSpPr/>
          <p:nvPr/>
        </p:nvSpPr>
        <p:spPr>
          <a:xfrm>
            <a:off x="2318034" y="1689450"/>
            <a:ext cx="1422184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</a:rPr>
              <a:t>← succeeded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629297FE-FE8E-7E47-B9BE-AC21203BF12D}"/>
              </a:ext>
            </a:extLst>
          </p:cNvPr>
          <p:cNvSpPr/>
          <p:nvPr/>
        </p:nvSpPr>
        <p:spPr>
          <a:xfrm>
            <a:off x="6682387" y="1358929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r</a:t>
            </a:r>
            <a:r>
              <a:rPr lang="en-US" baseline="-25000" dirty="0">
                <a:latin typeface="Times New Roman" panose="02020603050405020304" pitchFamily="18" charset="0"/>
                <a:cs typeface="Calibri"/>
              </a:rPr>
              <a:t>0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/>
              </a:rPr>
              <a:t>r1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E955AA6D-6E80-3B42-8BF4-A83D61E2ACE3}"/>
              </a:ext>
            </a:extLst>
          </p:cNvPr>
          <p:cNvSpPr/>
          <p:nvPr/>
        </p:nvSpPr>
        <p:spPr>
          <a:xfrm>
            <a:off x="7453391" y="1004399"/>
            <a:ext cx="268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τ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44CC3DD9-955F-8D43-A3ED-22856C6FF1FF}"/>
              </a:ext>
            </a:extLst>
          </p:cNvPr>
          <p:cNvSpPr/>
          <p:nvPr/>
        </p:nvSpPr>
        <p:spPr>
          <a:xfrm>
            <a:off x="7340842" y="173412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m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01D8F88-7894-8047-8213-5099B97540ED}"/>
              </a:ext>
            </a:extLst>
          </p:cNvPr>
          <p:cNvGrpSpPr/>
          <p:nvPr/>
        </p:nvGrpSpPr>
        <p:grpSpPr>
          <a:xfrm>
            <a:off x="3324765" y="4793885"/>
            <a:ext cx="4425495" cy="1764581"/>
            <a:chOff x="3607801" y="4793885"/>
            <a:chExt cx="4425495" cy="1764581"/>
          </a:xfrm>
        </p:grpSpPr>
        <p:sp>
          <p:nvSpPr>
            <p:cNvPr id="85" name="Line 853">
              <a:extLst>
                <a:ext uri="{FF2B5EF4-FFF2-40B4-BE49-F238E27FC236}">
                  <a16:creationId xmlns:a16="http://schemas.microsoft.com/office/drawing/2014/main" id="{3469832C-D904-1242-9B17-30071A38D9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3241" y="6554206"/>
              <a:ext cx="1571779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balanced" dir="l"/>
            </a:scene3d>
            <a:sp3d extrusionH="1587500" contourW="6350" prstMaterial="legacyPlastic">
              <a:bevelT w="13500" h="13500" prst="angle"/>
              <a:bevelB w="13500" h="13500" prst="angle"/>
              <a:extrusionClr>
                <a:srgbClr val="FFE4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2000" dirty="0">
                  <a:latin typeface="Calibri"/>
                  <a:ea typeface="Times New Roman"/>
                  <a:cs typeface="Calibri"/>
                </a:rPr>
                <a:t>            loc0</a:t>
              </a:r>
            </a:p>
          </p:txBody>
        </p:sp>
        <p:sp>
          <p:nvSpPr>
            <p:cNvPr id="86" name="Line 853">
              <a:extLst>
                <a:ext uri="{FF2B5EF4-FFF2-40B4-BE49-F238E27FC236}">
                  <a16:creationId xmlns:a16="http://schemas.microsoft.com/office/drawing/2014/main" id="{765762A8-FD1D-CE46-8075-A3E44E3333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7801" y="6220730"/>
              <a:ext cx="1089529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11176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loc2</a:t>
              </a:r>
            </a:p>
          </p:txBody>
        </p:sp>
        <p:sp>
          <p:nvSpPr>
            <p:cNvPr id="88" name="Line 853">
              <a:extLst>
                <a:ext uri="{FF2B5EF4-FFF2-40B4-BE49-F238E27FC236}">
                  <a16:creationId xmlns:a16="http://schemas.microsoft.com/office/drawing/2014/main" id="{B8DFF1B6-08AF-0840-8D1F-FE0C399415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2533" y="6434783"/>
              <a:ext cx="1286000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balanced" dir="l"/>
            </a:scene3d>
            <a:sp3d extrusionH="1397000" contourW="6350" prstMaterial="legacyPlastic">
              <a:bevelT w="13500" h="13500" prst="angle"/>
              <a:bevelB w="13500" h="13500" prst="angle"/>
              <a:extrusionClr>
                <a:srgbClr val="F5DBBD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900" dirty="0">
                  <a:latin typeface="Calibri"/>
                  <a:ea typeface="Times New Roman"/>
                  <a:cs typeface="Calibri"/>
                </a:rPr>
                <a:t>          loc1</a:t>
              </a:r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AD911E30-951B-4340-A06E-394FCA32ABEF}"/>
                </a:ext>
              </a:extLst>
            </p:cNvPr>
            <p:cNvGrpSpPr/>
            <p:nvPr/>
          </p:nvGrpSpPr>
          <p:grpSpPr>
            <a:xfrm>
              <a:off x="4393174" y="5675101"/>
              <a:ext cx="525678" cy="355571"/>
              <a:chOff x="1012668" y="960736"/>
              <a:chExt cx="747559" cy="505651"/>
            </a:xfrm>
          </p:grpSpPr>
          <p:sp>
            <p:nvSpPr>
              <p:cNvPr id="219" name="Line 853">
                <a:extLst>
                  <a:ext uri="{FF2B5EF4-FFF2-40B4-BE49-F238E27FC236}">
                    <a16:creationId xmlns:a16="http://schemas.microsoft.com/office/drawing/2014/main" id="{AA3F98FB-237C-EC42-94F6-9680864196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20" name="Rectangle 876">
                <a:extLst>
                  <a:ext uri="{FF2B5EF4-FFF2-40B4-BE49-F238E27FC236}">
                    <a16:creationId xmlns:a16="http://schemas.microsoft.com/office/drawing/2014/main" id="{385C4B61-4C04-DE49-A0C0-66580A51320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9" y="960736"/>
                <a:ext cx="92" cy="393915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21" name="Rectangle 873">
                <a:extLst>
                  <a:ext uri="{FF2B5EF4-FFF2-40B4-BE49-F238E27FC236}">
                    <a16:creationId xmlns:a16="http://schemas.microsoft.com/office/drawing/2014/main" id="{3B4AA044-441A-0841-95DA-C1E53D34C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222" name="Freeform 875">
                <a:extLst>
                  <a:ext uri="{FF2B5EF4-FFF2-40B4-BE49-F238E27FC236}">
                    <a16:creationId xmlns:a16="http://schemas.microsoft.com/office/drawing/2014/main" id="{681E75F4-7711-6548-9ABC-1BDC98C1A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sp>
          <p:nvSpPr>
            <p:cNvPr id="108" name="Line 853">
              <a:extLst>
                <a:ext uri="{FF2B5EF4-FFF2-40B4-BE49-F238E27FC236}">
                  <a16:creationId xmlns:a16="http://schemas.microsoft.com/office/drawing/2014/main" id="{A70EEA33-A31A-E44A-AB62-BCEEB9094B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3828" y="5250942"/>
              <a:ext cx="714445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800100" contourW="6350" prstMaterial="legacyPlastic">
              <a:bevelT w="13500" h="13500" prst="angle"/>
              <a:bevelB w="13500" h="13500" prst="angle"/>
              <a:extrusionClr>
                <a:srgbClr val="D0B39A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400" dirty="0">
                  <a:latin typeface="Calibri"/>
                  <a:ea typeface="Times New Roman"/>
                  <a:cs typeface="Calibri"/>
                </a:rPr>
                <a:t>         loc4</a:t>
              </a:r>
            </a:p>
          </p:txBody>
        </p:sp>
        <p:sp>
          <p:nvSpPr>
            <p:cNvPr id="110" name="Line 853">
              <a:extLst>
                <a:ext uri="{FF2B5EF4-FFF2-40B4-BE49-F238E27FC236}">
                  <a16:creationId xmlns:a16="http://schemas.microsoft.com/office/drawing/2014/main" id="{EB49ADF8-3663-7A4F-839A-E8D7C9DD2C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9718" y="5658707"/>
              <a:ext cx="893056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914400" contourW="6350" prstMaterial="legacyPlastic">
              <a:bevelT w="13500" h="13500" prst="angle"/>
              <a:bevelB w="13500" h="13500" prst="angle"/>
              <a:extrusionClr>
                <a:srgbClr val="ECD1B9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600" dirty="0">
                  <a:latin typeface="Calibri"/>
                  <a:ea typeface="Times New Roman"/>
                  <a:cs typeface="Calibri"/>
                </a:rPr>
                <a:t>         loc3</a:t>
              </a:r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E948E954-3E52-CE4E-B726-B08E7BED2EBC}"/>
                </a:ext>
              </a:extLst>
            </p:cNvPr>
            <p:cNvGrpSpPr/>
            <p:nvPr/>
          </p:nvGrpSpPr>
          <p:grpSpPr>
            <a:xfrm>
              <a:off x="5370527" y="4793885"/>
              <a:ext cx="378488" cy="272016"/>
              <a:chOff x="7930394" y="2447547"/>
              <a:chExt cx="387534" cy="278517"/>
            </a:xfrm>
          </p:grpSpPr>
          <p:sp>
            <p:nvSpPr>
              <p:cNvPr id="215" name="Line 853">
                <a:extLst>
                  <a:ext uri="{FF2B5EF4-FFF2-40B4-BE49-F238E27FC236}">
                    <a16:creationId xmlns:a16="http://schemas.microsoft.com/office/drawing/2014/main" id="{2853E0A6-8FBD-9642-9D5D-2BE96F4FE6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0394" y="2551830"/>
                <a:ext cx="311334" cy="37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190500" contourW="6350" prstMaterial="plastic">
                <a:bevelT w="13500" h="13500" prst="angle"/>
                <a:bevelB w="13500" h="13500" prst="angle"/>
                <a:extrusionClr>
                  <a:srgbClr val="CED286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16" name="Rectangle 876">
                <a:extLst>
                  <a:ext uri="{FF2B5EF4-FFF2-40B4-BE49-F238E27FC236}">
                    <a16:creationId xmlns:a16="http://schemas.microsoft.com/office/drawing/2014/main" id="{E89D7F01-078E-C348-93D7-88385630ABE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954837" y="2447547"/>
                <a:ext cx="67" cy="220593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17" name="Rectangle 873">
                <a:extLst>
                  <a:ext uri="{FF2B5EF4-FFF2-40B4-BE49-F238E27FC236}">
                    <a16:creationId xmlns:a16="http://schemas.microsoft.com/office/drawing/2014/main" id="{E6643B05-27BC-CB49-B75B-794DBAF8AB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1094" y="2555538"/>
                <a:ext cx="308086" cy="169843"/>
              </a:xfrm>
              <a:prstGeom prst="rect">
                <a:avLst/>
              </a:prstGeom>
              <a:solidFill>
                <a:srgbClr val="CED28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1400" dirty="0">
                    <a:latin typeface="Calibri"/>
                    <a:ea typeface="Times New Roman"/>
                    <a:cs typeface="Calibri"/>
                  </a:rPr>
                  <a:t>c2</a:t>
                </a:r>
              </a:p>
            </p:txBody>
          </p:sp>
          <p:sp>
            <p:nvSpPr>
              <p:cNvPr id="218" name="Freeform 875">
                <a:extLst>
                  <a:ext uri="{FF2B5EF4-FFF2-40B4-BE49-F238E27FC236}">
                    <a16:creationId xmlns:a16="http://schemas.microsoft.com/office/drawing/2014/main" id="{EDDE86AC-241B-374A-BC72-B9A76CF63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2084" y="2478623"/>
                <a:ext cx="75844" cy="247441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ED28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54149F62-9918-1842-837C-7CDAAD5A0F84}"/>
                </a:ext>
              </a:extLst>
            </p:cNvPr>
            <p:cNvGrpSpPr/>
            <p:nvPr/>
          </p:nvGrpSpPr>
          <p:grpSpPr>
            <a:xfrm>
              <a:off x="6858063" y="5151329"/>
              <a:ext cx="1175233" cy="997371"/>
              <a:chOff x="10247238" y="4467570"/>
              <a:chExt cx="1175233" cy="997371"/>
            </a:xfrm>
          </p:grpSpPr>
          <p:sp>
            <p:nvSpPr>
              <p:cNvPr id="191" name="Oval 859">
                <a:extLst>
                  <a:ext uri="{FF2B5EF4-FFF2-40B4-BE49-F238E27FC236}">
                    <a16:creationId xmlns:a16="http://schemas.microsoft.com/office/drawing/2014/main" id="{D011EA9A-326F-4541-92C2-29E35DA7218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83953" y="5248432"/>
                <a:ext cx="96916" cy="106355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92" name="Oval 861">
                <a:extLst>
                  <a:ext uri="{FF2B5EF4-FFF2-40B4-BE49-F238E27FC236}">
                    <a16:creationId xmlns:a16="http://schemas.microsoft.com/office/drawing/2014/main" id="{561D2610-41D4-724B-AF98-B59DE6C15A9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247239" y="5356687"/>
                <a:ext cx="100317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93" name="Oval 862">
                <a:extLst>
                  <a:ext uri="{FF2B5EF4-FFF2-40B4-BE49-F238E27FC236}">
                    <a16:creationId xmlns:a16="http://schemas.microsoft.com/office/drawing/2014/main" id="{6D59D262-4562-C447-919F-7D8738B6875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72293" y="5356687"/>
                <a:ext cx="969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94" name="Oval 863">
                <a:extLst>
                  <a:ext uri="{FF2B5EF4-FFF2-40B4-BE49-F238E27FC236}">
                    <a16:creationId xmlns:a16="http://schemas.microsoft.com/office/drawing/2014/main" id="{D492B130-0BDA-C84C-BCF6-B10F8738B82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073676" y="5354788"/>
                <a:ext cx="986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95" name="Oval 863">
                <a:extLst>
                  <a:ext uri="{FF2B5EF4-FFF2-40B4-BE49-F238E27FC236}">
                    <a16:creationId xmlns:a16="http://schemas.microsoft.com/office/drawing/2014/main" id="{58FFF36C-53B6-7A4E-825E-BD11E356D49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58241" y="5356110"/>
                <a:ext cx="986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2AFA3706-3777-4648-8478-CBD6AEB98FD1}"/>
                  </a:ext>
                </a:extLst>
              </p:cNvPr>
              <p:cNvGrpSpPr/>
              <p:nvPr/>
            </p:nvGrpSpPr>
            <p:grpSpPr>
              <a:xfrm>
                <a:off x="10247238" y="4975740"/>
                <a:ext cx="1175233" cy="379051"/>
                <a:chOff x="1320274" y="4580303"/>
                <a:chExt cx="1671281" cy="467246"/>
              </a:xfrm>
              <a:solidFill>
                <a:srgbClr val="CCFDCC"/>
              </a:solidFill>
            </p:grpSpPr>
            <p:sp>
              <p:nvSpPr>
                <p:cNvPr id="211" name="Freeform 860">
                  <a:extLst>
                    <a:ext uri="{FF2B5EF4-FFF2-40B4-BE49-F238E27FC236}">
                      <a16:creationId xmlns:a16="http://schemas.microsoft.com/office/drawing/2014/main" id="{966929AD-3D05-B441-A207-9FC3858FF01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12" name="Rectangle 864">
                  <a:extLst>
                    <a:ext uri="{FF2B5EF4-FFF2-40B4-BE49-F238E27FC236}">
                      <a16:creationId xmlns:a16="http://schemas.microsoft.com/office/drawing/2014/main" id="{0D2F1903-7424-3145-966C-720C44DEB16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Calibri"/>
                      <a:ea typeface="Calibri"/>
                      <a:cs typeface="Calibri"/>
                    </a:rPr>
                    <a:t>r2</a:t>
                  </a:r>
                </a:p>
              </p:txBody>
            </p:sp>
            <p:sp>
              <p:nvSpPr>
                <p:cNvPr id="213" name="Freeform 865">
                  <a:extLst>
                    <a:ext uri="{FF2B5EF4-FFF2-40B4-BE49-F238E27FC236}">
                      <a16:creationId xmlns:a16="http://schemas.microsoft.com/office/drawing/2014/main" id="{112014A3-8428-9F42-8DFD-D9D22D4F07C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14" name="Freeform 866">
                  <a:extLst>
                    <a:ext uri="{FF2B5EF4-FFF2-40B4-BE49-F238E27FC236}">
                      <a16:creationId xmlns:a16="http://schemas.microsoft.com/office/drawing/2014/main" id="{D0B97899-F0FC-7D44-8008-2BD61EBBE65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5C90953D-13A3-394B-BAEC-4254898ADC33}"/>
                  </a:ext>
                </a:extLst>
              </p:cNvPr>
              <p:cNvGrpSpPr/>
              <p:nvPr/>
            </p:nvGrpSpPr>
            <p:grpSpPr>
              <a:xfrm>
                <a:off x="10732584" y="4467570"/>
                <a:ext cx="388622" cy="835901"/>
                <a:chOff x="1823226" y="3235632"/>
                <a:chExt cx="552654" cy="1188720"/>
              </a:xfrm>
              <a:solidFill>
                <a:srgbClr val="CCFDCC"/>
              </a:solidFill>
            </p:grpSpPr>
            <p:sp>
              <p:nvSpPr>
                <p:cNvPr id="198" name="Oval 878">
                  <a:extLst>
                    <a:ext uri="{FF2B5EF4-FFF2-40B4-BE49-F238E27FC236}">
                      <a16:creationId xmlns:a16="http://schemas.microsoft.com/office/drawing/2014/main" id="{D4066EF5-3A97-2F4A-A98A-1B4304298A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99" name="Rectangle 880">
                  <a:extLst>
                    <a:ext uri="{FF2B5EF4-FFF2-40B4-BE49-F238E27FC236}">
                      <a16:creationId xmlns:a16="http://schemas.microsoft.com/office/drawing/2014/main" id="{F3D75D06-7CF0-2445-BDCA-960CA17928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00" name="Oval 878">
                  <a:extLst>
                    <a:ext uri="{FF2B5EF4-FFF2-40B4-BE49-F238E27FC236}">
                      <a16:creationId xmlns:a16="http://schemas.microsoft.com/office/drawing/2014/main" id="{9205F53E-C3D4-F241-9652-E82A254854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01" name="Line 881">
                  <a:extLst>
                    <a:ext uri="{FF2B5EF4-FFF2-40B4-BE49-F238E27FC236}">
                      <a16:creationId xmlns:a16="http://schemas.microsoft.com/office/drawing/2014/main" id="{35A0C99C-F91D-F94F-ABD6-57C9EF5F5E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02" name="Line 882">
                  <a:extLst>
                    <a:ext uri="{FF2B5EF4-FFF2-40B4-BE49-F238E27FC236}">
                      <a16:creationId xmlns:a16="http://schemas.microsoft.com/office/drawing/2014/main" id="{E6BCBE85-C1ED-A747-950D-137FC31526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03" name="Rectangle 880">
                  <a:extLst>
                    <a:ext uri="{FF2B5EF4-FFF2-40B4-BE49-F238E27FC236}">
                      <a16:creationId xmlns:a16="http://schemas.microsoft.com/office/drawing/2014/main" id="{C5A02CDD-6217-DD4E-B323-565E2B3802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04" name="Oval 878">
                  <a:extLst>
                    <a:ext uri="{FF2B5EF4-FFF2-40B4-BE49-F238E27FC236}">
                      <a16:creationId xmlns:a16="http://schemas.microsoft.com/office/drawing/2014/main" id="{F2F3B93A-FD83-B344-A709-7E3EF5BFE02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05" name="Line 882">
                  <a:extLst>
                    <a:ext uri="{FF2B5EF4-FFF2-40B4-BE49-F238E27FC236}">
                      <a16:creationId xmlns:a16="http://schemas.microsoft.com/office/drawing/2014/main" id="{0046442E-5C75-DA4D-B4AF-FCF2A966B7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06" name="Line 882">
                  <a:extLst>
                    <a:ext uri="{FF2B5EF4-FFF2-40B4-BE49-F238E27FC236}">
                      <a16:creationId xmlns:a16="http://schemas.microsoft.com/office/drawing/2014/main" id="{EEB75183-799C-C84A-B46E-A106A04F59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07" name="Line 884">
                  <a:extLst>
                    <a:ext uri="{FF2B5EF4-FFF2-40B4-BE49-F238E27FC236}">
                      <a16:creationId xmlns:a16="http://schemas.microsoft.com/office/drawing/2014/main" id="{F643EBFC-F892-6044-A73A-917BB2A558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08" name="Oval 885">
                  <a:extLst>
                    <a:ext uri="{FF2B5EF4-FFF2-40B4-BE49-F238E27FC236}">
                      <a16:creationId xmlns:a16="http://schemas.microsoft.com/office/drawing/2014/main" id="{4C5DEC4F-B2BA-CA42-925A-3072E61EF2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09" name="Line 881">
                  <a:extLst>
                    <a:ext uri="{FF2B5EF4-FFF2-40B4-BE49-F238E27FC236}">
                      <a16:creationId xmlns:a16="http://schemas.microsoft.com/office/drawing/2014/main" id="{C85B28F6-385F-E045-BCDD-8BD30FF285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10" name="Line 882">
                  <a:extLst>
                    <a:ext uri="{FF2B5EF4-FFF2-40B4-BE49-F238E27FC236}">
                      <a16:creationId xmlns:a16="http://schemas.microsoft.com/office/drawing/2014/main" id="{2701352B-7A4E-0B4B-A52D-51EA23FF90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820B4D00-8FC6-7841-9FAC-EF3C59553D61}"/>
                </a:ext>
              </a:extLst>
            </p:cNvPr>
            <p:cNvGrpSpPr/>
            <p:nvPr/>
          </p:nvGrpSpPr>
          <p:grpSpPr>
            <a:xfrm>
              <a:off x="4942898" y="5292254"/>
              <a:ext cx="1175233" cy="997371"/>
              <a:chOff x="10247238" y="4467570"/>
              <a:chExt cx="1175233" cy="997371"/>
            </a:xfrm>
          </p:grpSpPr>
          <p:sp>
            <p:nvSpPr>
              <p:cNvPr id="119" name="Oval 859">
                <a:extLst>
                  <a:ext uri="{FF2B5EF4-FFF2-40B4-BE49-F238E27FC236}">
                    <a16:creationId xmlns:a16="http://schemas.microsoft.com/office/drawing/2014/main" id="{148D7037-CD4B-7742-9B20-CD101EC7A5B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83953" y="5248432"/>
                <a:ext cx="96916" cy="106355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20" name="Oval 861">
                <a:extLst>
                  <a:ext uri="{FF2B5EF4-FFF2-40B4-BE49-F238E27FC236}">
                    <a16:creationId xmlns:a16="http://schemas.microsoft.com/office/drawing/2014/main" id="{10AD341F-AE21-2F43-9E2E-C4031A7F245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247239" y="5356687"/>
                <a:ext cx="100317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3" name="Oval 862">
                <a:extLst>
                  <a:ext uri="{FF2B5EF4-FFF2-40B4-BE49-F238E27FC236}">
                    <a16:creationId xmlns:a16="http://schemas.microsoft.com/office/drawing/2014/main" id="{863A8C1C-1DD9-FE46-AD91-539A5A6F2B9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72293" y="5356687"/>
                <a:ext cx="969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69" name="Oval 863">
                <a:extLst>
                  <a:ext uri="{FF2B5EF4-FFF2-40B4-BE49-F238E27FC236}">
                    <a16:creationId xmlns:a16="http://schemas.microsoft.com/office/drawing/2014/main" id="{0712332D-1E6A-2640-8338-1F919C9A2BE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073676" y="5354788"/>
                <a:ext cx="986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70" name="Oval 863">
                <a:extLst>
                  <a:ext uri="{FF2B5EF4-FFF2-40B4-BE49-F238E27FC236}">
                    <a16:creationId xmlns:a16="http://schemas.microsoft.com/office/drawing/2014/main" id="{A6B4023B-74BD-3A47-AF35-E3958C17DFB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58241" y="5356110"/>
                <a:ext cx="986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632F12B1-6092-7B42-9D11-7A538C712BB4}"/>
                  </a:ext>
                </a:extLst>
              </p:cNvPr>
              <p:cNvGrpSpPr/>
              <p:nvPr/>
            </p:nvGrpSpPr>
            <p:grpSpPr>
              <a:xfrm>
                <a:off x="10247238" y="4975740"/>
                <a:ext cx="1175233" cy="379051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187" name="Freeform 860">
                  <a:extLst>
                    <a:ext uri="{FF2B5EF4-FFF2-40B4-BE49-F238E27FC236}">
                      <a16:creationId xmlns:a16="http://schemas.microsoft.com/office/drawing/2014/main" id="{A9B0AF8C-5A96-5D4B-9B58-2E495E892B4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8" name="Rectangle 864">
                  <a:extLst>
                    <a:ext uri="{FF2B5EF4-FFF2-40B4-BE49-F238E27FC236}">
                      <a16:creationId xmlns:a16="http://schemas.microsoft.com/office/drawing/2014/main" id="{8A1AEB9F-F16B-F643-9B4D-2BE6CDE9D05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189" name="Freeform 865">
                  <a:extLst>
                    <a:ext uri="{FF2B5EF4-FFF2-40B4-BE49-F238E27FC236}">
                      <a16:creationId xmlns:a16="http://schemas.microsoft.com/office/drawing/2014/main" id="{CE7461C6-B942-564B-949E-498DB4971AD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90" name="Freeform 866">
                  <a:extLst>
                    <a:ext uri="{FF2B5EF4-FFF2-40B4-BE49-F238E27FC236}">
                      <a16:creationId xmlns:a16="http://schemas.microsoft.com/office/drawing/2014/main" id="{3AE30902-B694-EC4F-9DD0-BDBC0422C4E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81AF5CA4-A845-C141-A863-5B717DAA3C47}"/>
                  </a:ext>
                </a:extLst>
              </p:cNvPr>
              <p:cNvGrpSpPr/>
              <p:nvPr/>
            </p:nvGrpSpPr>
            <p:grpSpPr>
              <a:xfrm>
                <a:off x="10732584" y="4467570"/>
                <a:ext cx="388622" cy="835901"/>
                <a:chOff x="1823226" y="3235632"/>
                <a:chExt cx="552654" cy="1188720"/>
              </a:xfrm>
              <a:solidFill>
                <a:srgbClr val="93D2FE"/>
              </a:solidFill>
            </p:grpSpPr>
            <p:sp>
              <p:nvSpPr>
                <p:cNvPr id="174" name="Oval 878">
                  <a:extLst>
                    <a:ext uri="{FF2B5EF4-FFF2-40B4-BE49-F238E27FC236}">
                      <a16:creationId xmlns:a16="http://schemas.microsoft.com/office/drawing/2014/main" id="{98723CF0-A15D-BB49-8427-4528DBE13B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5" name="Rectangle 880">
                  <a:extLst>
                    <a:ext uri="{FF2B5EF4-FFF2-40B4-BE49-F238E27FC236}">
                      <a16:creationId xmlns:a16="http://schemas.microsoft.com/office/drawing/2014/main" id="{9C21ACF6-340C-DC41-A13E-A686FDA842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6" name="Oval 878">
                  <a:extLst>
                    <a:ext uri="{FF2B5EF4-FFF2-40B4-BE49-F238E27FC236}">
                      <a16:creationId xmlns:a16="http://schemas.microsoft.com/office/drawing/2014/main" id="{CF65F1EA-90B0-EE4A-BC03-CEF163BEC4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7" name="Line 881">
                  <a:extLst>
                    <a:ext uri="{FF2B5EF4-FFF2-40B4-BE49-F238E27FC236}">
                      <a16:creationId xmlns:a16="http://schemas.microsoft.com/office/drawing/2014/main" id="{1CAE504F-649D-5142-AC9C-42D694A0D7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8" name="Line 882">
                  <a:extLst>
                    <a:ext uri="{FF2B5EF4-FFF2-40B4-BE49-F238E27FC236}">
                      <a16:creationId xmlns:a16="http://schemas.microsoft.com/office/drawing/2014/main" id="{C31A5654-805A-754E-B121-1623DBD0E2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9" name="Rectangle 880">
                  <a:extLst>
                    <a:ext uri="{FF2B5EF4-FFF2-40B4-BE49-F238E27FC236}">
                      <a16:creationId xmlns:a16="http://schemas.microsoft.com/office/drawing/2014/main" id="{3978DE50-9188-6843-8F38-00794CBA20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0" name="Oval 878">
                  <a:extLst>
                    <a:ext uri="{FF2B5EF4-FFF2-40B4-BE49-F238E27FC236}">
                      <a16:creationId xmlns:a16="http://schemas.microsoft.com/office/drawing/2014/main" id="{E6C973EE-6BE6-C447-AF64-D84BDD46DA6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1" name="Line 882">
                  <a:extLst>
                    <a:ext uri="{FF2B5EF4-FFF2-40B4-BE49-F238E27FC236}">
                      <a16:creationId xmlns:a16="http://schemas.microsoft.com/office/drawing/2014/main" id="{AF00381C-8F7C-2648-B4C3-21E8E50A5B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2" name="Line 882">
                  <a:extLst>
                    <a:ext uri="{FF2B5EF4-FFF2-40B4-BE49-F238E27FC236}">
                      <a16:creationId xmlns:a16="http://schemas.microsoft.com/office/drawing/2014/main" id="{6C40D43A-3E3A-CB40-A23A-A1CF18C3C6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3" name="Line 884">
                  <a:extLst>
                    <a:ext uri="{FF2B5EF4-FFF2-40B4-BE49-F238E27FC236}">
                      <a16:creationId xmlns:a16="http://schemas.microsoft.com/office/drawing/2014/main" id="{C6A58750-C94D-7A40-A8B1-CD7FEDC9EF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4" name="Oval 885">
                  <a:extLst>
                    <a:ext uri="{FF2B5EF4-FFF2-40B4-BE49-F238E27FC236}">
                      <a16:creationId xmlns:a16="http://schemas.microsoft.com/office/drawing/2014/main" id="{402F111A-D8F4-1944-9858-8A32A10943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5" name="Line 881">
                  <a:extLst>
                    <a:ext uri="{FF2B5EF4-FFF2-40B4-BE49-F238E27FC236}">
                      <a16:creationId xmlns:a16="http://schemas.microsoft.com/office/drawing/2014/main" id="{31BFCAE3-2219-D548-90FE-8A77695195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6" name="Line 882">
                  <a:extLst>
                    <a:ext uri="{FF2B5EF4-FFF2-40B4-BE49-F238E27FC236}">
                      <a16:creationId xmlns:a16="http://schemas.microsoft.com/office/drawing/2014/main" id="{E9A6C4CB-F63C-5A4C-8EC2-46AD721668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9CB0F7F2-48F0-6749-A499-52AAAEFE5447}"/>
              </a:ext>
            </a:extLst>
          </p:cNvPr>
          <p:cNvSpPr/>
          <p:nvPr/>
        </p:nvSpPr>
        <p:spPr>
          <a:xfrm>
            <a:off x="9676397" y="282977"/>
            <a:ext cx="547840" cy="2348712"/>
          </a:xfrm>
          <a:prstGeom prst="rect">
            <a:avLst/>
          </a:prstGeom>
          <a:solidFill>
            <a:srgbClr val="FFFC00"/>
          </a:solidFill>
          <a:ln w="12700">
            <a:noFill/>
          </a:ln>
          <a:effectLst/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8CEAAA09-7F6F-C246-8B3F-08F282B4E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453" y="0"/>
            <a:ext cx="4366223" cy="6858000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E5F932BB-3C03-1841-B746-A713082B7793}"/>
              </a:ext>
            </a:extLst>
          </p:cNvPr>
          <p:cNvSpPr/>
          <p:nvPr/>
        </p:nvSpPr>
        <p:spPr>
          <a:xfrm>
            <a:off x="6749206" y="534907"/>
            <a:ext cx="1684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  <a:t>Refinement tree</a:t>
            </a:r>
            <a:endParaRPr lang="en-US" dirty="0">
              <a:solidFill>
                <a:schemeClr val="accent5">
                  <a:lumMod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4328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ectangle 240">
            <a:extLst>
              <a:ext uri="{FF2B5EF4-FFF2-40B4-BE49-F238E27FC236}">
                <a16:creationId xmlns:a16="http://schemas.microsoft.com/office/drawing/2014/main" id="{8D5E3524-EF6E-D841-97E7-3C0630C6249E}"/>
              </a:ext>
            </a:extLst>
          </p:cNvPr>
          <p:cNvSpPr/>
          <p:nvPr/>
        </p:nvSpPr>
        <p:spPr>
          <a:xfrm>
            <a:off x="10462958" y="5117958"/>
            <a:ext cx="1729041" cy="752053"/>
          </a:xfrm>
          <a:prstGeom prst="rect">
            <a:avLst/>
          </a:prstGeom>
          <a:solidFill>
            <a:srgbClr val="FFFC00"/>
          </a:solidFill>
          <a:ln w="12700">
            <a:noFill/>
          </a:ln>
          <a:effectLst/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9059B1B-6BAC-A343-94FA-464C1642E0C2}"/>
              </a:ext>
            </a:extLst>
          </p:cNvPr>
          <p:cNvSpPr/>
          <p:nvPr/>
        </p:nvSpPr>
        <p:spPr>
          <a:xfrm>
            <a:off x="9166833" y="4066661"/>
            <a:ext cx="1763726" cy="522069"/>
          </a:xfrm>
          <a:prstGeom prst="rect">
            <a:avLst/>
          </a:prstGeom>
          <a:solidFill>
            <a:srgbClr val="FFFC00"/>
          </a:solidFill>
          <a:ln w="12700">
            <a:noFill/>
          </a:ln>
          <a:effectLst/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EFE00A6-74A4-C244-9F07-28298BD7CE0B}"/>
              </a:ext>
            </a:extLst>
          </p:cNvPr>
          <p:cNvSpPr/>
          <p:nvPr/>
        </p:nvSpPr>
        <p:spPr>
          <a:xfrm>
            <a:off x="10611295" y="4684449"/>
            <a:ext cx="955458" cy="566493"/>
          </a:xfrm>
          <a:prstGeom prst="rect">
            <a:avLst/>
          </a:prstGeom>
          <a:solidFill>
            <a:srgbClr val="FFFC00"/>
          </a:solidFill>
          <a:ln w="12700">
            <a:noFill/>
          </a:ln>
          <a:effectLst/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B2A33F-4735-8849-9037-E8F68E759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907" y="855864"/>
            <a:ext cx="4102100" cy="264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964" y="11095"/>
            <a:ext cx="8872072" cy="622305"/>
          </a:xfrm>
        </p:spPr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D49E0B93-AE28-A744-BB7C-FB4351B925A3}"/>
              </a:ext>
            </a:extLst>
          </p:cNvPr>
          <p:cNvSpPr txBox="1">
            <a:spLocks/>
          </p:cNvSpPr>
          <p:nvPr/>
        </p:nvSpPr>
        <p:spPr bwMode="auto">
          <a:xfrm>
            <a:off x="64304" y="330980"/>
            <a:ext cx="2970364" cy="3136756"/>
          </a:xfrm>
          <a:prstGeom prst="rect">
            <a:avLst/>
          </a:prstGeom>
          <a:solidFill>
            <a:srgbClr val="D2EEFF"/>
          </a:solidFill>
          <a:ln w="12700">
            <a:noFill/>
            <a:miter lim="800000"/>
            <a:headEnd/>
            <a:tailEnd/>
          </a:ln>
        </p:spPr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kern="0" dirty="0">
                <a:latin typeface="Calibri"/>
                <a:cs typeface="Calibri"/>
              </a:rPr>
              <a:t>m-fetch1</a:t>
            </a:r>
            <a:r>
              <a:rPr lang="en-US" sz="1800" kern="0" dirty="0"/>
              <a:t>(</a:t>
            </a:r>
            <a:r>
              <a:rPr lang="en-US" sz="1800" i="1" kern="0" dirty="0" err="1"/>
              <a:t>r,c</a:t>
            </a:r>
            <a:r>
              <a:rPr lang="en-US" sz="1800" kern="0" dirty="0"/>
              <a:t>)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task:	</a:t>
            </a:r>
            <a:r>
              <a:rPr lang="en-US" sz="1800" kern="0" dirty="0">
                <a:latin typeface="Calibri"/>
                <a:cs typeface="Calibri"/>
              </a:rPr>
              <a:t>fetch</a:t>
            </a:r>
            <a:r>
              <a:rPr lang="en-US" sz="1800" kern="0" dirty="0"/>
              <a:t>(</a:t>
            </a:r>
            <a:r>
              <a:rPr lang="en-US" sz="1800" i="1" kern="0" dirty="0" err="1"/>
              <a:t>r,c</a:t>
            </a:r>
            <a:r>
              <a:rPr lang="en-US" sz="1800" kern="0" dirty="0"/>
              <a:t>) 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pre: 	</a:t>
            </a:r>
            <a:r>
              <a:rPr lang="en-US" sz="1800" kern="0" dirty="0">
                <a:latin typeface="Calibri"/>
                <a:cs typeface="Calibri"/>
              </a:rPr>
              <a:t>pos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>
                <a:cs typeface="Times New Roman"/>
              </a:rPr>
              <a:t>c</a:t>
            </a:r>
            <a:r>
              <a:rPr lang="en-US" sz="1800" kern="0" dirty="0">
                <a:cs typeface="Times New Roman"/>
              </a:rPr>
              <a:t>) = </a:t>
            </a:r>
            <a:r>
              <a:rPr lang="en-US" sz="1800" kern="0" dirty="0">
                <a:latin typeface="Calibri"/>
                <a:cs typeface="Calibri"/>
              </a:rPr>
              <a:t>unknown</a:t>
            </a:r>
            <a:endParaRPr lang="en-US" sz="1800" kern="0" dirty="0">
              <a:cs typeface="Calibri"/>
            </a:endParaRP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>
                <a:cs typeface="Calibri"/>
              </a:rPr>
              <a:t>	</a:t>
            </a:r>
            <a:r>
              <a:rPr lang="en-US" sz="1800" kern="0" dirty="0"/>
              <a:t>body:	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    if ∃</a:t>
            </a:r>
            <a:r>
              <a:rPr lang="en-US" sz="1800" i="1" kern="0" dirty="0"/>
              <a:t>l</a:t>
            </a:r>
            <a:r>
              <a:rPr lang="en-US" sz="1800" kern="0" dirty="0"/>
              <a:t> (</a:t>
            </a:r>
            <a:r>
              <a:rPr lang="en-US" sz="1800" kern="0" dirty="0">
                <a:latin typeface="Calibri"/>
                <a:cs typeface="Calibri"/>
              </a:rPr>
              <a:t>view</a:t>
            </a:r>
            <a:r>
              <a:rPr lang="en-US" sz="1800" kern="0" dirty="0">
                <a:latin typeface="Times New Roman" panose="02020603050405020304" pitchFamily="18" charset="0"/>
                <a:cs typeface="Calibri"/>
              </a:rPr>
              <a:t>(</a:t>
            </a:r>
            <a:r>
              <a:rPr lang="en-US" sz="1800" i="1" kern="0" dirty="0">
                <a:cs typeface="Times New Roman"/>
              </a:rPr>
              <a:t>l</a:t>
            </a:r>
            <a:r>
              <a:rPr lang="en-US" sz="1800" kern="0" dirty="0">
                <a:cs typeface="Times New Roman"/>
              </a:rPr>
              <a:t>) = </a:t>
            </a:r>
            <a:r>
              <a:rPr lang="en-US" sz="1800" kern="0" dirty="0">
                <a:latin typeface="Calibri"/>
                <a:cs typeface="Calibri"/>
              </a:rPr>
              <a:t>F</a:t>
            </a:r>
            <a:r>
              <a:rPr lang="en-US" sz="1800" kern="0" dirty="0">
                <a:cs typeface="Times New Roman"/>
              </a:rPr>
              <a:t>) then</a:t>
            </a:r>
          </a:p>
          <a:p>
            <a:pPr marL="12700" lvl="1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	</a:t>
            </a:r>
            <a:r>
              <a:rPr lang="en-US" sz="1800" kern="0" dirty="0">
                <a:latin typeface="Calibri"/>
                <a:cs typeface="Calibri"/>
              </a:rPr>
              <a:t>move-to</a:t>
            </a:r>
            <a:r>
              <a:rPr lang="en-US" sz="1800" kern="0" dirty="0"/>
              <a:t>(</a:t>
            </a:r>
            <a:r>
              <a:rPr lang="en-US" sz="1800" i="1" kern="0" dirty="0" err="1"/>
              <a:t>r,l</a:t>
            </a:r>
            <a:r>
              <a:rPr lang="en-US" sz="1800" kern="0" dirty="0"/>
              <a:t>)</a:t>
            </a:r>
            <a:br>
              <a:rPr lang="en-US" sz="1800" kern="0" dirty="0"/>
            </a:br>
            <a:r>
              <a:rPr lang="en-US" sz="1800" kern="0" dirty="0"/>
              <a:t>		</a:t>
            </a:r>
            <a:r>
              <a:rPr lang="en-US" sz="1800" kern="0" dirty="0">
                <a:latin typeface="Calibri"/>
                <a:cs typeface="Calibri"/>
              </a:rPr>
              <a:t>perceive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 err="1">
                <a:cs typeface="Times New Roman"/>
              </a:rPr>
              <a:t>r,l</a:t>
            </a:r>
            <a:r>
              <a:rPr lang="en-US" sz="1800" kern="0" dirty="0">
                <a:cs typeface="Times New Roman"/>
              </a:rPr>
              <a:t>)</a:t>
            </a:r>
            <a:br>
              <a:rPr lang="en-US" sz="1800" kern="0" dirty="0"/>
            </a:br>
            <a:r>
              <a:rPr lang="en-US" sz="1800" kern="0" dirty="0"/>
              <a:t>		if </a:t>
            </a:r>
            <a:r>
              <a:rPr lang="en-US" sz="1800" kern="0" dirty="0">
                <a:latin typeface="Calibri"/>
                <a:cs typeface="Calibri"/>
              </a:rPr>
              <a:t>pos</a:t>
            </a:r>
            <a:r>
              <a:rPr lang="en-US" sz="1800" kern="0" dirty="0"/>
              <a:t>(</a:t>
            </a:r>
            <a:r>
              <a:rPr lang="en-US" sz="1800" i="1" kern="0" dirty="0"/>
              <a:t>c</a:t>
            </a:r>
            <a:r>
              <a:rPr lang="en-US" sz="1800" kern="0" dirty="0"/>
              <a:t>) = </a:t>
            </a:r>
            <a:r>
              <a:rPr lang="en-US" sz="1800" i="1" kern="0" dirty="0"/>
              <a:t>l</a:t>
            </a:r>
            <a:r>
              <a:rPr lang="en-US" sz="1800" kern="0" dirty="0"/>
              <a:t> then </a:t>
            </a:r>
            <a:br>
              <a:rPr lang="en-US" sz="1800" kern="0" dirty="0"/>
            </a:br>
            <a:r>
              <a:rPr lang="en-US" sz="1800" kern="0" dirty="0"/>
              <a:t>			</a:t>
            </a:r>
            <a:r>
              <a:rPr lang="en-US" sz="1800" kern="0" dirty="0">
                <a:latin typeface="Calibri"/>
                <a:cs typeface="Calibri"/>
              </a:rPr>
              <a:t>take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 err="1">
                <a:cs typeface="Times New Roman"/>
              </a:rPr>
              <a:t>r,c,l</a:t>
            </a:r>
            <a:r>
              <a:rPr lang="en-US" sz="1800" kern="0" dirty="0">
                <a:cs typeface="Times New Roman"/>
              </a:rPr>
              <a:t>)</a:t>
            </a:r>
            <a:br>
              <a:rPr lang="en-US" sz="1800" kern="0" dirty="0">
                <a:cs typeface="Times New Roman"/>
              </a:rPr>
            </a:br>
            <a:r>
              <a:rPr lang="en-US" sz="1800" kern="0" dirty="0">
                <a:cs typeface="Times New Roman"/>
              </a:rPr>
              <a:t>		else </a:t>
            </a:r>
            <a:r>
              <a:rPr lang="en-US" sz="1800" dirty="0">
                <a:latin typeface="Calibri"/>
                <a:cs typeface="Calibri"/>
              </a:rPr>
              <a:t>fetch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 err="1">
                <a:cs typeface="Times New Roman"/>
              </a:rPr>
              <a:t>r,c</a:t>
            </a:r>
            <a:r>
              <a:rPr lang="en-US" sz="1800" kern="0" dirty="0">
                <a:cs typeface="Times New Roman"/>
              </a:rPr>
              <a:t>)</a:t>
            </a:r>
            <a:br>
              <a:rPr lang="en-US" sz="1800" kern="0" dirty="0">
                <a:cs typeface="Times New Roman"/>
              </a:rPr>
            </a:br>
            <a:r>
              <a:rPr lang="en-US" sz="1800" kern="0" dirty="0">
                <a:cs typeface="Times New Roman"/>
              </a:rPr>
              <a:t>	    else </a:t>
            </a:r>
            <a:r>
              <a:rPr lang="en-US" sz="1800" kern="0" dirty="0">
                <a:latin typeface="Calibri"/>
                <a:cs typeface="Calibri"/>
              </a:rPr>
              <a:t>fail</a:t>
            </a:r>
            <a:endParaRPr lang="en-US" sz="1800" kern="0" dirty="0">
              <a:cs typeface="Times New Roman"/>
            </a:endParaRPr>
          </a:p>
        </p:txBody>
      </p:sp>
      <p:sp>
        <p:nvSpPr>
          <p:cNvPr id="91" name="Content Placeholder 3">
            <a:extLst>
              <a:ext uri="{FF2B5EF4-FFF2-40B4-BE49-F238E27FC236}">
                <a16:creationId xmlns:a16="http://schemas.microsoft.com/office/drawing/2014/main" id="{F9BD0B6E-55CD-4E40-A05D-17C5DE9C1106}"/>
              </a:ext>
            </a:extLst>
          </p:cNvPr>
          <p:cNvSpPr txBox="1">
            <a:spLocks/>
          </p:cNvSpPr>
          <p:nvPr/>
        </p:nvSpPr>
        <p:spPr bwMode="auto">
          <a:xfrm>
            <a:off x="105694" y="3883070"/>
            <a:ext cx="2955614" cy="2582758"/>
          </a:xfrm>
          <a:prstGeom prst="rect">
            <a:avLst/>
          </a:prstGeom>
          <a:solidFill>
            <a:srgbClr val="D2EEFF"/>
          </a:solidFill>
          <a:ln w="12700">
            <a:noFill/>
            <a:miter lim="800000"/>
            <a:headEnd/>
            <a:tailEnd/>
          </a:ln>
        </p:spPr>
        <p:txBody>
          <a:bodyPr vert="horz" wrap="square" lIns="90487" tIns="44450" rIns="0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latin typeface="Calibri"/>
                <a:cs typeface="Calibri"/>
              </a:rPr>
              <a:t>m-fetch2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	</a:t>
            </a:r>
            <a:r>
              <a:rPr lang="en-US" sz="1800" dirty="0">
                <a:latin typeface="Calibri"/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	</a:t>
            </a:r>
            <a:r>
              <a:rPr lang="en-US" sz="1800" dirty="0">
                <a:latin typeface="Calibri"/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≠ </a:t>
            </a:r>
            <a:r>
              <a:rPr lang="en-US" sz="1800" dirty="0">
                <a:latin typeface="Calibri"/>
                <a:cs typeface="Calibri"/>
              </a:rPr>
              <a:t>unknown</a:t>
            </a:r>
            <a:endParaRPr lang="en-US" sz="1800" dirty="0"/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E6A1CFF-14B7-694B-9AC8-AB7F87ED9551}"/>
              </a:ext>
            </a:extLst>
          </p:cNvPr>
          <p:cNvSpPr/>
          <p:nvPr/>
        </p:nvSpPr>
        <p:spPr>
          <a:xfrm>
            <a:off x="1461558" y="282977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r1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,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c2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A27AC09C-443D-C748-97C5-DDE7133D6352}"/>
              </a:ext>
            </a:extLst>
          </p:cNvPr>
          <p:cNvSpPr/>
          <p:nvPr/>
        </p:nvSpPr>
        <p:spPr>
          <a:xfrm>
            <a:off x="1969098" y="1197222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l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loc1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629297FE-FE8E-7E47-B9BE-AC21203BF12D}"/>
              </a:ext>
            </a:extLst>
          </p:cNvPr>
          <p:cNvSpPr/>
          <p:nvPr/>
        </p:nvSpPr>
        <p:spPr>
          <a:xfrm>
            <a:off x="6682387" y="1358929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r</a:t>
            </a:r>
            <a:r>
              <a:rPr lang="en-US" baseline="-25000" dirty="0">
                <a:latin typeface="Times New Roman" panose="02020603050405020304" pitchFamily="18" charset="0"/>
                <a:cs typeface="Calibri"/>
              </a:rPr>
              <a:t>0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/>
              </a:rPr>
              <a:t>r1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298D6E09-5DCF-5E43-BC16-A34D03F97A08}"/>
              </a:ext>
            </a:extLst>
          </p:cNvPr>
          <p:cNvCxnSpPr>
            <a:cxnSpLocks/>
          </p:cNvCxnSpPr>
          <p:nvPr/>
        </p:nvCxnSpPr>
        <p:spPr>
          <a:xfrm flipH="1" flipV="1">
            <a:off x="2313772" y="2183317"/>
            <a:ext cx="3564934" cy="92707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" name="Rectangle 165">
            <a:extLst>
              <a:ext uri="{FF2B5EF4-FFF2-40B4-BE49-F238E27FC236}">
                <a16:creationId xmlns:a16="http://schemas.microsoft.com/office/drawing/2014/main" id="{C7A1F275-4751-3243-8D38-BBE7CE9383EE}"/>
              </a:ext>
            </a:extLst>
          </p:cNvPr>
          <p:cNvSpPr/>
          <p:nvPr/>
        </p:nvSpPr>
        <p:spPr>
          <a:xfrm>
            <a:off x="3649977" y="2177233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</a:rPr>
              <a:t>′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CDDD3F83-A9CF-764F-AE98-41126A8E49C9}"/>
              </a:ext>
            </a:extLst>
          </p:cNvPr>
          <p:cNvSpPr/>
          <p:nvPr/>
        </p:nvSpPr>
        <p:spPr>
          <a:xfrm>
            <a:off x="7453391" y="1004399"/>
            <a:ext cx="268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τ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87DA091C-C076-7B45-AE3E-499F934D223F}"/>
              </a:ext>
            </a:extLst>
          </p:cNvPr>
          <p:cNvSpPr/>
          <p:nvPr/>
        </p:nvSpPr>
        <p:spPr>
          <a:xfrm>
            <a:off x="7340842" y="173412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m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82F5912-1E46-BE46-8BF4-DAAA2187172A}"/>
              </a:ext>
            </a:extLst>
          </p:cNvPr>
          <p:cNvSpPr/>
          <p:nvPr/>
        </p:nvSpPr>
        <p:spPr>
          <a:xfrm>
            <a:off x="9560343" y="3001504"/>
            <a:ext cx="921654" cy="258455"/>
          </a:xfrm>
          <a:prstGeom prst="rect">
            <a:avLst/>
          </a:prstGeom>
          <a:solidFill>
            <a:srgbClr val="FFFC00"/>
          </a:solidFill>
          <a:ln w="12700">
            <a:noFill/>
          </a:ln>
          <a:effectLst/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670DEA6-E6BC-0D48-BAC4-BD1CB2831E01}"/>
              </a:ext>
            </a:extLst>
          </p:cNvPr>
          <p:cNvSpPr/>
          <p:nvPr/>
        </p:nvSpPr>
        <p:spPr>
          <a:xfrm>
            <a:off x="9676397" y="282976"/>
            <a:ext cx="547840" cy="4612757"/>
          </a:xfrm>
          <a:prstGeom prst="rect">
            <a:avLst/>
          </a:prstGeom>
          <a:solidFill>
            <a:srgbClr val="FFFC00"/>
          </a:solidFill>
          <a:ln w="12700">
            <a:noFill/>
          </a:ln>
          <a:effectLst/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544A7286-5F1D-194D-AA30-516504248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453" y="0"/>
            <a:ext cx="4366223" cy="6858000"/>
          </a:xfrm>
          <a:prstGeom prst="rect">
            <a:avLst/>
          </a:prstGeom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734C4AA-8F79-7849-864A-2CAE19237DF8}"/>
              </a:ext>
            </a:extLst>
          </p:cNvPr>
          <p:cNvGrpSpPr/>
          <p:nvPr/>
        </p:nvGrpSpPr>
        <p:grpSpPr>
          <a:xfrm>
            <a:off x="3324765" y="4793885"/>
            <a:ext cx="4425495" cy="1764581"/>
            <a:chOff x="3607801" y="4793885"/>
            <a:chExt cx="4425495" cy="1764581"/>
          </a:xfrm>
        </p:grpSpPr>
        <p:sp>
          <p:nvSpPr>
            <p:cNvPr id="103" name="Line 853">
              <a:extLst>
                <a:ext uri="{FF2B5EF4-FFF2-40B4-BE49-F238E27FC236}">
                  <a16:creationId xmlns:a16="http://schemas.microsoft.com/office/drawing/2014/main" id="{ED75472B-19C6-D64B-811B-8308BC8AE6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3241" y="6554206"/>
              <a:ext cx="1571779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balanced" dir="l"/>
            </a:scene3d>
            <a:sp3d extrusionH="1587500" contourW="6350" prstMaterial="legacyPlastic">
              <a:bevelT w="13500" h="13500" prst="angle"/>
              <a:bevelB w="13500" h="13500" prst="angle"/>
              <a:extrusionClr>
                <a:srgbClr val="FFE4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2000" dirty="0">
                  <a:latin typeface="Calibri"/>
                  <a:ea typeface="Times New Roman"/>
                  <a:cs typeface="Calibri"/>
                </a:rPr>
                <a:t>            loc0</a:t>
              </a:r>
            </a:p>
          </p:txBody>
        </p:sp>
        <p:sp>
          <p:nvSpPr>
            <p:cNvPr id="104" name="Line 853">
              <a:extLst>
                <a:ext uri="{FF2B5EF4-FFF2-40B4-BE49-F238E27FC236}">
                  <a16:creationId xmlns:a16="http://schemas.microsoft.com/office/drawing/2014/main" id="{A7C492FA-0FA6-D240-9098-16D9C52577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7801" y="6220730"/>
              <a:ext cx="1089529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11176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loc2</a:t>
              </a:r>
            </a:p>
          </p:txBody>
        </p:sp>
        <p:sp>
          <p:nvSpPr>
            <p:cNvPr id="105" name="Line 853">
              <a:extLst>
                <a:ext uri="{FF2B5EF4-FFF2-40B4-BE49-F238E27FC236}">
                  <a16:creationId xmlns:a16="http://schemas.microsoft.com/office/drawing/2014/main" id="{965A39C6-B723-514B-8E2C-3781AD8BBC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2533" y="6434783"/>
              <a:ext cx="1286000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balanced" dir="l"/>
            </a:scene3d>
            <a:sp3d extrusionH="1397000" contourW="6350" prstMaterial="legacyPlastic">
              <a:bevelT w="13500" h="13500" prst="angle"/>
              <a:bevelB w="13500" h="13500" prst="angle"/>
              <a:extrusionClr>
                <a:srgbClr val="F5DBBD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900" dirty="0">
                  <a:latin typeface="Calibri"/>
                  <a:ea typeface="Times New Roman"/>
                  <a:cs typeface="Calibri"/>
                </a:rPr>
                <a:t>          loc1</a:t>
              </a: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D3F6DE1D-EB80-5044-93D6-BA8E3A1C8DF0}"/>
                </a:ext>
              </a:extLst>
            </p:cNvPr>
            <p:cNvGrpSpPr/>
            <p:nvPr/>
          </p:nvGrpSpPr>
          <p:grpSpPr>
            <a:xfrm>
              <a:off x="4393174" y="5675101"/>
              <a:ext cx="525678" cy="355571"/>
              <a:chOff x="1012668" y="960736"/>
              <a:chExt cx="747559" cy="505651"/>
            </a:xfrm>
          </p:grpSpPr>
          <p:sp>
            <p:nvSpPr>
              <p:cNvPr id="237" name="Line 853">
                <a:extLst>
                  <a:ext uri="{FF2B5EF4-FFF2-40B4-BE49-F238E27FC236}">
                    <a16:creationId xmlns:a16="http://schemas.microsoft.com/office/drawing/2014/main" id="{03EC1E5A-A57A-0B48-BDB0-13C57642E5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38" name="Rectangle 876">
                <a:extLst>
                  <a:ext uri="{FF2B5EF4-FFF2-40B4-BE49-F238E27FC236}">
                    <a16:creationId xmlns:a16="http://schemas.microsoft.com/office/drawing/2014/main" id="{DDC94F66-2EED-034B-ABD7-36D62DBAED2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9" y="960736"/>
                <a:ext cx="92" cy="393915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39" name="Rectangle 873">
                <a:extLst>
                  <a:ext uri="{FF2B5EF4-FFF2-40B4-BE49-F238E27FC236}">
                    <a16:creationId xmlns:a16="http://schemas.microsoft.com/office/drawing/2014/main" id="{858176F7-625F-214C-97FF-96AD05EB9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240" name="Freeform 875">
                <a:extLst>
                  <a:ext uri="{FF2B5EF4-FFF2-40B4-BE49-F238E27FC236}">
                    <a16:creationId xmlns:a16="http://schemas.microsoft.com/office/drawing/2014/main" id="{217B4369-1691-4347-8053-550C3B2E5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sp>
          <p:nvSpPr>
            <p:cNvPr id="109" name="Line 853">
              <a:extLst>
                <a:ext uri="{FF2B5EF4-FFF2-40B4-BE49-F238E27FC236}">
                  <a16:creationId xmlns:a16="http://schemas.microsoft.com/office/drawing/2014/main" id="{2E447EFE-B4CE-534F-9F84-ED0B71C706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3828" y="5250942"/>
              <a:ext cx="714445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800100" contourW="6350" prstMaterial="legacyPlastic">
              <a:bevelT w="13500" h="13500" prst="angle"/>
              <a:bevelB w="13500" h="13500" prst="angle"/>
              <a:extrusionClr>
                <a:srgbClr val="D0B39A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400" dirty="0">
                  <a:latin typeface="Calibri"/>
                  <a:ea typeface="Times New Roman"/>
                  <a:cs typeface="Calibri"/>
                </a:rPr>
                <a:t>         loc4</a:t>
              </a:r>
            </a:p>
          </p:txBody>
        </p:sp>
        <p:sp>
          <p:nvSpPr>
            <p:cNvPr id="113" name="Line 853">
              <a:extLst>
                <a:ext uri="{FF2B5EF4-FFF2-40B4-BE49-F238E27FC236}">
                  <a16:creationId xmlns:a16="http://schemas.microsoft.com/office/drawing/2014/main" id="{9F27DECD-D02A-7246-8571-DAF7E64F9A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9718" y="5658707"/>
              <a:ext cx="893056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914400" contourW="6350" prstMaterial="legacyPlastic">
              <a:bevelT w="13500" h="13500" prst="angle"/>
              <a:bevelB w="13500" h="13500" prst="angle"/>
              <a:extrusionClr>
                <a:srgbClr val="ECD1B9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600" dirty="0">
                  <a:latin typeface="Calibri"/>
                  <a:ea typeface="Times New Roman"/>
                  <a:cs typeface="Calibri"/>
                </a:rPr>
                <a:t>         loc3</a:t>
              </a:r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F8738AED-942A-FB4A-A8AF-04726408D3F2}"/>
                </a:ext>
              </a:extLst>
            </p:cNvPr>
            <p:cNvGrpSpPr/>
            <p:nvPr/>
          </p:nvGrpSpPr>
          <p:grpSpPr>
            <a:xfrm>
              <a:off x="5370527" y="4793885"/>
              <a:ext cx="378488" cy="272016"/>
              <a:chOff x="7930394" y="2447547"/>
              <a:chExt cx="387534" cy="278517"/>
            </a:xfrm>
          </p:grpSpPr>
          <p:sp>
            <p:nvSpPr>
              <p:cNvPr id="233" name="Line 853">
                <a:extLst>
                  <a:ext uri="{FF2B5EF4-FFF2-40B4-BE49-F238E27FC236}">
                    <a16:creationId xmlns:a16="http://schemas.microsoft.com/office/drawing/2014/main" id="{3916331E-9A4C-7C45-8DEF-EB28354564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0394" y="2551830"/>
                <a:ext cx="311334" cy="37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190500" contourW="6350" prstMaterial="plastic">
                <a:bevelT w="13500" h="13500" prst="angle"/>
                <a:bevelB w="13500" h="13500" prst="angle"/>
                <a:extrusionClr>
                  <a:srgbClr val="CED286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34" name="Rectangle 876">
                <a:extLst>
                  <a:ext uri="{FF2B5EF4-FFF2-40B4-BE49-F238E27FC236}">
                    <a16:creationId xmlns:a16="http://schemas.microsoft.com/office/drawing/2014/main" id="{70B22125-E31C-924A-B78B-FD0C9E21139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954837" y="2447547"/>
                <a:ext cx="67" cy="220593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35" name="Rectangle 873">
                <a:extLst>
                  <a:ext uri="{FF2B5EF4-FFF2-40B4-BE49-F238E27FC236}">
                    <a16:creationId xmlns:a16="http://schemas.microsoft.com/office/drawing/2014/main" id="{AFC186FE-65ED-2A40-8799-214BB617A3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1094" y="2555538"/>
                <a:ext cx="308086" cy="169843"/>
              </a:xfrm>
              <a:prstGeom prst="rect">
                <a:avLst/>
              </a:prstGeom>
              <a:solidFill>
                <a:srgbClr val="CED28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1400" dirty="0">
                    <a:latin typeface="Calibri"/>
                    <a:ea typeface="Times New Roman"/>
                    <a:cs typeface="Calibri"/>
                  </a:rPr>
                  <a:t>c2</a:t>
                </a:r>
              </a:p>
            </p:txBody>
          </p:sp>
          <p:sp>
            <p:nvSpPr>
              <p:cNvPr id="236" name="Freeform 875">
                <a:extLst>
                  <a:ext uri="{FF2B5EF4-FFF2-40B4-BE49-F238E27FC236}">
                    <a16:creationId xmlns:a16="http://schemas.microsoft.com/office/drawing/2014/main" id="{70E19184-7A2B-5F49-95D0-E259962EF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2084" y="2478623"/>
                <a:ext cx="75844" cy="247441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ED28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EC2DA285-7E1E-D84F-BE65-D36169EF8210}"/>
                </a:ext>
              </a:extLst>
            </p:cNvPr>
            <p:cNvGrpSpPr/>
            <p:nvPr/>
          </p:nvGrpSpPr>
          <p:grpSpPr>
            <a:xfrm>
              <a:off x="6858063" y="5151329"/>
              <a:ext cx="1175233" cy="997371"/>
              <a:chOff x="10247238" y="4467570"/>
              <a:chExt cx="1175233" cy="997371"/>
            </a:xfrm>
          </p:grpSpPr>
          <p:sp>
            <p:nvSpPr>
              <p:cNvPr id="144" name="Oval 859">
                <a:extLst>
                  <a:ext uri="{FF2B5EF4-FFF2-40B4-BE49-F238E27FC236}">
                    <a16:creationId xmlns:a16="http://schemas.microsoft.com/office/drawing/2014/main" id="{6B53A62D-D21E-3843-9835-CBE3CAA36A4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83953" y="5248432"/>
                <a:ext cx="96916" cy="106355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5" name="Oval 861">
                <a:extLst>
                  <a:ext uri="{FF2B5EF4-FFF2-40B4-BE49-F238E27FC236}">
                    <a16:creationId xmlns:a16="http://schemas.microsoft.com/office/drawing/2014/main" id="{3F6827CE-2D3F-434F-A8E8-6DD08A5ACCF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247239" y="5356687"/>
                <a:ext cx="100317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6" name="Oval 862">
                <a:extLst>
                  <a:ext uri="{FF2B5EF4-FFF2-40B4-BE49-F238E27FC236}">
                    <a16:creationId xmlns:a16="http://schemas.microsoft.com/office/drawing/2014/main" id="{9630C728-FA29-3047-8E2C-5318341826D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72293" y="5356687"/>
                <a:ext cx="969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7" name="Oval 863">
                <a:extLst>
                  <a:ext uri="{FF2B5EF4-FFF2-40B4-BE49-F238E27FC236}">
                    <a16:creationId xmlns:a16="http://schemas.microsoft.com/office/drawing/2014/main" id="{710602D8-D7C5-B44D-A1AA-8CF2B6792B6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073676" y="5354788"/>
                <a:ext cx="986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8" name="Oval 863">
                <a:extLst>
                  <a:ext uri="{FF2B5EF4-FFF2-40B4-BE49-F238E27FC236}">
                    <a16:creationId xmlns:a16="http://schemas.microsoft.com/office/drawing/2014/main" id="{F7BA6133-7B7C-FF4C-9B69-2E98571D77D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58241" y="5356110"/>
                <a:ext cx="986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FF0282E5-2B51-B548-8444-3C60DA1D1A9E}"/>
                  </a:ext>
                </a:extLst>
              </p:cNvPr>
              <p:cNvGrpSpPr/>
              <p:nvPr/>
            </p:nvGrpSpPr>
            <p:grpSpPr>
              <a:xfrm>
                <a:off x="10247238" y="4975740"/>
                <a:ext cx="1175233" cy="379051"/>
                <a:chOff x="1320274" y="4580303"/>
                <a:chExt cx="1671281" cy="467246"/>
              </a:xfrm>
              <a:solidFill>
                <a:srgbClr val="CCFDCC"/>
              </a:solidFill>
            </p:grpSpPr>
            <p:sp>
              <p:nvSpPr>
                <p:cNvPr id="167" name="Freeform 860">
                  <a:extLst>
                    <a:ext uri="{FF2B5EF4-FFF2-40B4-BE49-F238E27FC236}">
                      <a16:creationId xmlns:a16="http://schemas.microsoft.com/office/drawing/2014/main" id="{D48E1138-DFDE-104E-81EC-34D501615FE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69" name="Rectangle 864">
                  <a:extLst>
                    <a:ext uri="{FF2B5EF4-FFF2-40B4-BE49-F238E27FC236}">
                      <a16:creationId xmlns:a16="http://schemas.microsoft.com/office/drawing/2014/main" id="{659454FA-FB1E-FE45-85FA-37A30F735EC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Calibri"/>
                      <a:ea typeface="Calibri"/>
                      <a:cs typeface="Calibri"/>
                    </a:rPr>
                    <a:t>r2</a:t>
                  </a:r>
                </a:p>
              </p:txBody>
            </p:sp>
            <p:sp>
              <p:nvSpPr>
                <p:cNvPr id="230" name="Freeform 865">
                  <a:extLst>
                    <a:ext uri="{FF2B5EF4-FFF2-40B4-BE49-F238E27FC236}">
                      <a16:creationId xmlns:a16="http://schemas.microsoft.com/office/drawing/2014/main" id="{E5EC1798-BE86-8749-9DAC-C8F74CD1576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32" name="Freeform 866">
                  <a:extLst>
                    <a:ext uri="{FF2B5EF4-FFF2-40B4-BE49-F238E27FC236}">
                      <a16:creationId xmlns:a16="http://schemas.microsoft.com/office/drawing/2014/main" id="{EB421D03-B079-EC47-98FF-F269AE215FE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08EAD15A-F282-6442-801E-D4B919653459}"/>
                  </a:ext>
                </a:extLst>
              </p:cNvPr>
              <p:cNvGrpSpPr/>
              <p:nvPr/>
            </p:nvGrpSpPr>
            <p:grpSpPr>
              <a:xfrm>
                <a:off x="10732584" y="4467570"/>
                <a:ext cx="388622" cy="835901"/>
                <a:chOff x="1823226" y="3235632"/>
                <a:chExt cx="552654" cy="1188720"/>
              </a:xfrm>
              <a:solidFill>
                <a:srgbClr val="CCFDCC"/>
              </a:solidFill>
            </p:grpSpPr>
            <p:sp>
              <p:nvSpPr>
                <p:cNvPr id="151" name="Oval 878">
                  <a:extLst>
                    <a:ext uri="{FF2B5EF4-FFF2-40B4-BE49-F238E27FC236}">
                      <a16:creationId xmlns:a16="http://schemas.microsoft.com/office/drawing/2014/main" id="{2BDC34F0-3977-3741-8059-7C19467032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52" name="Rectangle 880">
                  <a:extLst>
                    <a:ext uri="{FF2B5EF4-FFF2-40B4-BE49-F238E27FC236}">
                      <a16:creationId xmlns:a16="http://schemas.microsoft.com/office/drawing/2014/main" id="{CEF4EB57-6ADD-184E-A48D-00151CE1E6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54" name="Oval 878">
                  <a:extLst>
                    <a:ext uri="{FF2B5EF4-FFF2-40B4-BE49-F238E27FC236}">
                      <a16:creationId xmlns:a16="http://schemas.microsoft.com/office/drawing/2014/main" id="{7A49C449-9E41-4D4D-93A8-4B62A90E1F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55" name="Line 881">
                  <a:extLst>
                    <a:ext uri="{FF2B5EF4-FFF2-40B4-BE49-F238E27FC236}">
                      <a16:creationId xmlns:a16="http://schemas.microsoft.com/office/drawing/2014/main" id="{8F3D83A3-F58D-7A48-9E99-C504CCDED0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56" name="Line 882">
                  <a:extLst>
                    <a:ext uri="{FF2B5EF4-FFF2-40B4-BE49-F238E27FC236}">
                      <a16:creationId xmlns:a16="http://schemas.microsoft.com/office/drawing/2014/main" id="{3A1215E5-FDC2-1C4F-A291-874520337F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57" name="Rectangle 880">
                  <a:extLst>
                    <a:ext uri="{FF2B5EF4-FFF2-40B4-BE49-F238E27FC236}">
                      <a16:creationId xmlns:a16="http://schemas.microsoft.com/office/drawing/2014/main" id="{F770B8B3-9B8F-F742-8A4F-FE5095AC13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58" name="Oval 878">
                  <a:extLst>
                    <a:ext uri="{FF2B5EF4-FFF2-40B4-BE49-F238E27FC236}">
                      <a16:creationId xmlns:a16="http://schemas.microsoft.com/office/drawing/2014/main" id="{68621198-9E46-6644-BD5C-88B8F74BF11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59" name="Line 882">
                  <a:extLst>
                    <a:ext uri="{FF2B5EF4-FFF2-40B4-BE49-F238E27FC236}">
                      <a16:creationId xmlns:a16="http://schemas.microsoft.com/office/drawing/2014/main" id="{62D2C045-633A-1540-879B-55D3DB2B94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60" name="Line 882">
                  <a:extLst>
                    <a:ext uri="{FF2B5EF4-FFF2-40B4-BE49-F238E27FC236}">
                      <a16:creationId xmlns:a16="http://schemas.microsoft.com/office/drawing/2014/main" id="{1F528D8A-0339-8742-B2A5-DDA21B454F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61" name="Line 884">
                  <a:extLst>
                    <a:ext uri="{FF2B5EF4-FFF2-40B4-BE49-F238E27FC236}">
                      <a16:creationId xmlns:a16="http://schemas.microsoft.com/office/drawing/2014/main" id="{9431017B-5DE0-6041-828B-62C70ED1B7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62" name="Oval 885">
                  <a:extLst>
                    <a:ext uri="{FF2B5EF4-FFF2-40B4-BE49-F238E27FC236}">
                      <a16:creationId xmlns:a16="http://schemas.microsoft.com/office/drawing/2014/main" id="{4644A07F-1E58-374D-845C-9E71FA929D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63" name="Line 881">
                  <a:extLst>
                    <a:ext uri="{FF2B5EF4-FFF2-40B4-BE49-F238E27FC236}">
                      <a16:creationId xmlns:a16="http://schemas.microsoft.com/office/drawing/2014/main" id="{43776D78-F22C-3545-8EB4-34B6E7892F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64" name="Line 882">
                  <a:extLst>
                    <a:ext uri="{FF2B5EF4-FFF2-40B4-BE49-F238E27FC236}">
                      <a16:creationId xmlns:a16="http://schemas.microsoft.com/office/drawing/2014/main" id="{E7B11F2A-7C93-524A-9661-5968B0B5E1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7691E18C-8D94-EB4F-B061-FF7AFBAF7D9F}"/>
                </a:ext>
              </a:extLst>
            </p:cNvPr>
            <p:cNvGrpSpPr/>
            <p:nvPr/>
          </p:nvGrpSpPr>
          <p:grpSpPr>
            <a:xfrm>
              <a:off x="4942898" y="5292254"/>
              <a:ext cx="1175233" cy="997371"/>
              <a:chOff x="10247238" y="4467570"/>
              <a:chExt cx="1175233" cy="997371"/>
            </a:xfrm>
          </p:grpSpPr>
          <p:sp>
            <p:nvSpPr>
              <p:cNvPr id="118" name="Oval 859">
                <a:extLst>
                  <a:ext uri="{FF2B5EF4-FFF2-40B4-BE49-F238E27FC236}">
                    <a16:creationId xmlns:a16="http://schemas.microsoft.com/office/drawing/2014/main" id="{15236ED7-7155-2E4F-BC8B-332D35A60DF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83953" y="5248432"/>
                <a:ext cx="96916" cy="106355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21" name="Oval 861">
                <a:extLst>
                  <a:ext uri="{FF2B5EF4-FFF2-40B4-BE49-F238E27FC236}">
                    <a16:creationId xmlns:a16="http://schemas.microsoft.com/office/drawing/2014/main" id="{1130C91E-731D-0B44-B209-D50E2F760EE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247239" y="5356687"/>
                <a:ext cx="100317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22" name="Oval 862">
                <a:extLst>
                  <a:ext uri="{FF2B5EF4-FFF2-40B4-BE49-F238E27FC236}">
                    <a16:creationId xmlns:a16="http://schemas.microsoft.com/office/drawing/2014/main" id="{210297B4-FEAD-1847-AF88-2E337B8FCCC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72293" y="5356687"/>
                <a:ext cx="969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23" name="Oval 863">
                <a:extLst>
                  <a:ext uri="{FF2B5EF4-FFF2-40B4-BE49-F238E27FC236}">
                    <a16:creationId xmlns:a16="http://schemas.microsoft.com/office/drawing/2014/main" id="{8C8AE326-616B-F14E-9522-3828AE4B5BD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073676" y="5354788"/>
                <a:ext cx="986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24" name="Oval 863">
                <a:extLst>
                  <a:ext uri="{FF2B5EF4-FFF2-40B4-BE49-F238E27FC236}">
                    <a16:creationId xmlns:a16="http://schemas.microsoft.com/office/drawing/2014/main" id="{791D53F1-B266-5545-974C-C288FC44C8B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58241" y="5356110"/>
                <a:ext cx="986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2DF9B246-85D8-B64E-8722-EA45D3C5376B}"/>
                  </a:ext>
                </a:extLst>
              </p:cNvPr>
              <p:cNvGrpSpPr/>
              <p:nvPr/>
            </p:nvGrpSpPr>
            <p:grpSpPr>
              <a:xfrm>
                <a:off x="10247238" y="4975740"/>
                <a:ext cx="1175233" cy="379051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140" name="Freeform 860">
                  <a:extLst>
                    <a:ext uri="{FF2B5EF4-FFF2-40B4-BE49-F238E27FC236}">
                      <a16:creationId xmlns:a16="http://schemas.microsoft.com/office/drawing/2014/main" id="{B4526D75-DF3F-6F4C-8A0A-ABC9BC1CD6A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41" name="Rectangle 864">
                  <a:extLst>
                    <a:ext uri="{FF2B5EF4-FFF2-40B4-BE49-F238E27FC236}">
                      <a16:creationId xmlns:a16="http://schemas.microsoft.com/office/drawing/2014/main" id="{CDF065A6-107B-1046-932C-B80107E13FD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142" name="Freeform 865">
                  <a:extLst>
                    <a:ext uri="{FF2B5EF4-FFF2-40B4-BE49-F238E27FC236}">
                      <a16:creationId xmlns:a16="http://schemas.microsoft.com/office/drawing/2014/main" id="{1CEB834A-505D-D94E-9C89-F5919A966F3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43" name="Freeform 866">
                  <a:extLst>
                    <a:ext uri="{FF2B5EF4-FFF2-40B4-BE49-F238E27FC236}">
                      <a16:creationId xmlns:a16="http://schemas.microsoft.com/office/drawing/2014/main" id="{C46BDF2A-2119-2A43-BF67-1D817237061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1B1DCCBD-2B4B-E54A-BCB4-A9A5A7812E4F}"/>
                  </a:ext>
                </a:extLst>
              </p:cNvPr>
              <p:cNvGrpSpPr/>
              <p:nvPr/>
            </p:nvGrpSpPr>
            <p:grpSpPr>
              <a:xfrm>
                <a:off x="10732584" y="4467570"/>
                <a:ext cx="388622" cy="835901"/>
                <a:chOff x="1823226" y="3235632"/>
                <a:chExt cx="552654" cy="1188720"/>
              </a:xfrm>
              <a:solidFill>
                <a:srgbClr val="93D2FE"/>
              </a:solidFill>
            </p:grpSpPr>
            <p:sp>
              <p:nvSpPr>
                <p:cNvPr id="127" name="Oval 878">
                  <a:extLst>
                    <a:ext uri="{FF2B5EF4-FFF2-40B4-BE49-F238E27FC236}">
                      <a16:creationId xmlns:a16="http://schemas.microsoft.com/office/drawing/2014/main" id="{8A3B5C76-833E-0B4D-8F81-A2B117E0A1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28" name="Rectangle 880">
                  <a:extLst>
                    <a:ext uri="{FF2B5EF4-FFF2-40B4-BE49-F238E27FC236}">
                      <a16:creationId xmlns:a16="http://schemas.microsoft.com/office/drawing/2014/main" id="{75801723-81FB-0142-94CD-C0EE228EB5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29" name="Oval 878">
                  <a:extLst>
                    <a:ext uri="{FF2B5EF4-FFF2-40B4-BE49-F238E27FC236}">
                      <a16:creationId xmlns:a16="http://schemas.microsoft.com/office/drawing/2014/main" id="{A8894B84-0016-2A4C-B35D-AD466A25C4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30" name="Line 881">
                  <a:extLst>
                    <a:ext uri="{FF2B5EF4-FFF2-40B4-BE49-F238E27FC236}">
                      <a16:creationId xmlns:a16="http://schemas.microsoft.com/office/drawing/2014/main" id="{4D665EC0-3797-B34C-88F3-D12CC48890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31" name="Line 882">
                  <a:extLst>
                    <a:ext uri="{FF2B5EF4-FFF2-40B4-BE49-F238E27FC236}">
                      <a16:creationId xmlns:a16="http://schemas.microsoft.com/office/drawing/2014/main" id="{40108DDD-70E2-5943-A269-F00D6B1465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32" name="Rectangle 880">
                  <a:extLst>
                    <a:ext uri="{FF2B5EF4-FFF2-40B4-BE49-F238E27FC236}">
                      <a16:creationId xmlns:a16="http://schemas.microsoft.com/office/drawing/2014/main" id="{0A5B6C67-A848-EE42-ACC8-BED3BFF970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33" name="Oval 878">
                  <a:extLst>
                    <a:ext uri="{FF2B5EF4-FFF2-40B4-BE49-F238E27FC236}">
                      <a16:creationId xmlns:a16="http://schemas.microsoft.com/office/drawing/2014/main" id="{6F144F34-14C1-EB40-BE49-4770A716CD9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34" name="Line 882">
                  <a:extLst>
                    <a:ext uri="{FF2B5EF4-FFF2-40B4-BE49-F238E27FC236}">
                      <a16:creationId xmlns:a16="http://schemas.microsoft.com/office/drawing/2014/main" id="{CDCCA729-9254-2D40-865D-AE68C8193C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35" name="Line 882">
                  <a:extLst>
                    <a:ext uri="{FF2B5EF4-FFF2-40B4-BE49-F238E27FC236}">
                      <a16:creationId xmlns:a16="http://schemas.microsoft.com/office/drawing/2014/main" id="{0ECF66BA-F2B8-D644-B759-2E12814484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36" name="Line 884">
                  <a:extLst>
                    <a:ext uri="{FF2B5EF4-FFF2-40B4-BE49-F238E27FC236}">
                      <a16:creationId xmlns:a16="http://schemas.microsoft.com/office/drawing/2014/main" id="{66C01B31-5B83-1649-8E8E-BF11980341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37" name="Oval 885">
                  <a:extLst>
                    <a:ext uri="{FF2B5EF4-FFF2-40B4-BE49-F238E27FC236}">
                      <a16:creationId xmlns:a16="http://schemas.microsoft.com/office/drawing/2014/main" id="{F6F4B4B5-E4D4-2D4B-B19E-1A11B48990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38" name="Line 881">
                  <a:extLst>
                    <a:ext uri="{FF2B5EF4-FFF2-40B4-BE49-F238E27FC236}">
                      <a16:creationId xmlns:a16="http://schemas.microsoft.com/office/drawing/2014/main" id="{C221246B-F54B-D64C-9E92-97B08C705B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39" name="Line 882">
                  <a:extLst>
                    <a:ext uri="{FF2B5EF4-FFF2-40B4-BE49-F238E27FC236}">
                      <a16:creationId xmlns:a16="http://schemas.microsoft.com/office/drawing/2014/main" id="{2DD8E72C-8651-024E-B3C3-9ACA68FAE8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2435F2F6-2FD6-E544-9DFF-9C0AC7DF7741}"/>
              </a:ext>
            </a:extLst>
          </p:cNvPr>
          <p:cNvSpPr/>
          <p:nvPr/>
        </p:nvSpPr>
        <p:spPr>
          <a:xfrm>
            <a:off x="6749206" y="534907"/>
            <a:ext cx="1684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  <a:t>Refinement tree</a:t>
            </a:r>
            <a:endParaRPr lang="en-US" dirty="0">
              <a:solidFill>
                <a:schemeClr val="accent5">
                  <a:lumMod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0723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Rectangle 301">
            <a:extLst>
              <a:ext uri="{FF2B5EF4-FFF2-40B4-BE49-F238E27FC236}">
                <a16:creationId xmlns:a16="http://schemas.microsoft.com/office/drawing/2014/main" id="{D008028C-C526-A445-B844-EB646296D279}"/>
              </a:ext>
            </a:extLst>
          </p:cNvPr>
          <p:cNvSpPr/>
          <p:nvPr/>
        </p:nvSpPr>
        <p:spPr>
          <a:xfrm>
            <a:off x="10350571" y="2401914"/>
            <a:ext cx="1189956" cy="343498"/>
          </a:xfrm>
          <a:prstGeom prst="rect">
            <a:avLst/>
          </a:prstGeom>
          <a:solidFill>
            <a:srgbClr val="FFFC00"/>
          </a:solidFill>
          <a:ln w="12700">
            <a:noFill/>
          </a:ln>
          <a:effectLst/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E32ABB1C-3F4B-324C-923B-2EA90951D8D1}"/>
              </a:ext>
            </a:extLst>
          </p:cNvPr>
          <p:cNvSpPr/>
          <p:nvPr/>
        </p:nvSpPr>
        <p:spPr>
          <a:xfrm>
            <a:off x="10582517" y="2745411"/>
            <a:ext cx="1609483" cy="752053"/>
          </a:xfrm>
          <a:prstGeom prst="rect">
            <a:avLst/>
          </a:prstGeom>
          <a:solidFill>
            <a:srgbClr val="FFFC00"/>
          </a:solidFill>
          <a:ln w="12700">
            <a:noFill/>
          </a:ln>
          <a:effectLst/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B2A33F-4735-8849-9037-E8F68E759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907" y="855864"/>
            <a:ext cx="4102100" cy="264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964" y="11095"/>
            <a:ext cx="8872072" cy="622305"/>
          </a:xfrm>
        </p:spPr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D49E0B93-AE28-A744-BB7C-FB4351B925A3}"/>
              </a:ext>
            </a:extLst>
          </p:cNvPr>
          <p:cNvSpPr txBox="1">
            <a:spLocks/>
          </p:cNvSpPr>
          <p:nvPr/>
        </p:nvSpPr>
        <p:spPr bwMode="auto">
          <a:xfrm>
            <a:off x="64304" y="330980"/>
            <a:ext cx="2970364" cy="3136756"/>
          </a:xfrm>
          <a:prstGeom prst="rect">
            <a:avLst/>
          </a:prstGeom>
          <a:solidFill>
            <a:srgbClr val="D2EEFF"/>
          </a:solidFill>
          <a:ln w="12700">
            <a:noFill/>
            <a:miter lim="800000"/>
            <a:headEnd/>
            <a:tailEnd/>
          </a:ln>
        </p:spPr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kern="0" dirty="0">
                <a:latin typeface="Calibri"/>
                <a:cs typeface="Calibri"/>
              </a:rPr>
              <a:t>m-fetch1</a:t>
            </a:r>
            <a:r>
              <a:rPr lang="en-US" sz="1800" kern="0" dirty="0"/>
              <a:t>(</a:t>
            </a:r>
            <a:r>
              <a:rPr lang="en-US" sz="1800" i="1" kern="0" dirty="0" err="1"/>
              <a:t>r,c</a:t>
            </a:r>
            <a:r>
              <a:rPr lang="en-US" sz="1800" kern="0" dirty="0"/>
              <a:t>)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task:	</a:t>
            </a:r>
            <a:r>
              <a:rPr lang="en-US" sz="1800" kern="0" dirty="0">
                <a:latin typeface="Calibri"/>
                <a:cs typeface="Calibri"/>
              </a:rPr>
              <a:t>fetch</a:t>
            </a:r>
            <a:r>
              <a:rPr lang="en-US" sz="1800" kern="0" dirty="0"/>
              <a:t>(</a:t>
            </a:r>
            <a:r>
              <a:rPr lang="en-US" sz="1800" i="1" kern="0" dirty="0" err="1"/>
              <a:t>r,c</a:t>
            </a:r>
            <a:r>
              <a:rPr lang="en-US" sz="1800" kern="0" dirty="0"/>
              <a:t>) 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pre: 	</a:t>
            </a:r>
            <a:r>
              <a:rPr lang="en-US" sz="1800" kern="0" dirty="0">
                <a:latin typeface="Calibri"/>
                <a:cs typeface="Calibri"/>
              </a:rPr>
              <a:t>pos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>
                <a:cs typeface="Times New Roman"/>
              </a:rPr>
              <a:t>c</a:t>
            </a:r>
            <a:r>
              <a:rPr lang="en-US" sz="1800" kern="0" dirty="0">
                <a:cs typeface="Times New Roman"/>
              </a:rPr>
              <a:t>) = </a:t>
            </a:r>
            <a:r>
              <a:rPr lang="en-US" sz="1800" kern="0" dirty="0">
                <a:latin typeface="Calibri"/>
                <a:cs typeface="Calibri"/>
              </a:rPr>
              <a:t>unknown</a:t>
            </a:r>
            <a:endParaRPr lang="en-US" sz="1800" kern="0" dirty="0">
              <a:cs typeface="Calibri"/>
            </a:endParaRP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>
                <a:cs typeface="Calibri"/>
              </a:rPr>
              <a:t>	</a:t>
            </a:r>
            <a:r>
              <a:rPr lang="en-US" sz="1800" kern="0" dirty="0"/>
              <a:t>body:	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    if ∃</a:t>
            </a:r>
            <a:r>
              <a:rPr lang="en-US" sz="1800" i="1" kern="0" dirty="0"/>
              <a:t>l</a:t>
            </a:r>
            <a:r>
              <a:rPr lang="en-US" sz="1800" kern="0" dirty="0"/>
              <a:t> (</a:t>
            </a:r>
            <a:r>
              <a:rPr lang="en-US" sz="1800" kern="0" dirty="0">
                <a:latin typeface="Calibri"/>
                <a:cs typeface="Calibri"/>
              </a:rPr>
              <a:t>view</a:t>
            </a:r>
            <a:r>
              <a:rPr lang="en-US" sz="1800" kern="0" dirty="0">
                <a:latin typeface="Times New Roman" panose="02020603050405020304" pitchFamily="18" charset="0"/>
                <a:cs typeface="Calibri"/>
              </a:rPr>
              <a:t>(</a:t>
            </a:r>
            <a:r>
              <a:rPr lang="en-US" sz="1800" i="1" kern="0" dirty="0">
                <a:cs typeface="Times New Roman"/>
              </a:rPr>
              <a:t>l</a:t>
            </a:r>
            <a:r>
              <a:rPr lang="en-US" sz="1800" kern="0" dirty="0">
                <a:cs typeface="Times New Roman"/>
              </a:rPr>
              <a:t>) = </a:t>
            </a:r>
            <a:r>
              <a:rPr lang="en-US" sz="1800" kern="0" dirty="0">
                <a:latin typeface="Calibri"/>
                <a:cs typeface="Calibri"/>
              </a:rPr>
              <a:t>F</a:t>
            </a:r>
            <a:r>
              <a:rPr lang="en-US" sz="1800" kern="0" dirty="0">
                <a:cs typeface="Times New Roman"/>
              </a:rPr>
              <a:t>) then</a:t>
            </a:r>
          </a:p>
          <a:p>
            <a:pPr marL="12700" lvl="1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	</a:t>
            </a:r>
            <a:r>
              <a:rPr lang="en-US" sz="1800" kern="0" dirty="0">
                <a:latin typeface="Calibri"/>
                <a:cs typeface="Calibri"/>
              </a:rPr>
              <a:t>move-to</a:t>
            </a:r>
            <a:r>
              <a:rPr lang="en-US" sz="1800" kern="0" dirty="0"/>
              <a:t>(</a:t>
            </a:r>
            <a:r>
              <a:rPr lang="en-US" sz="1800" i="1" kern="0" dirty="0" err="1"/>
              <a:t>r,l</a:t>
            </a:r>
            <a:r>
              <a:rPr lang="en-US" sz="1800" kern="0" dirty="0"/>
              <a:t>)</a:t>
            </a:r>
            <a:br>
              <a:rPr lang="en-US" sz="1800" kern="0" dirty="0"/>
            </a:br>
            <a:r>
              <a:rPr lang="en-US" sz="1800" kern="0" dirty="0"/>
              <a:t>		</a:t>
            </a:r>
            <a:r>
              <a:rPr lang="en-US" sz="1800" kern="0" dirty="0">
                <a:latin typeface="Calibri"/>
                <a:cs typeface="Calibri"/>
              </a:rPr>
              <a:t>perceive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 err="1">
                <a:cs typeface="Times New Roman"/>
              </a:rPr>
              <a:t>r,l</a:t>
            </a:r>
            <a:r>
              <a:rPr lang="en-US" sz="1800" kern="0" dirty="0">
                <a:cs typeface="Times New Roman"/>
              </a:rPr>
              <a:t>)</a:t>
            </a:r>
            <a:br>
              <a:rPr lang="en-US" sz="1800" kern="0" dirty="0"/>
            </a:br>
            <a:r>
              <a:rPr lang="en-US" sz="1800" kern="0" dirty="0"/>
              <a:t>		if </a:t>
            </a:r>
            <a:r>
              <a:rPr lang="en-US" sz="1800" kern="0" dirty="0">
                <a:latin typeface="Calibri"/>
                <a:cs typeface="Calibri"/>
              </a:rPr>
              <a:t>pos</a:t>
            </a:r>
            <a:r>
              <a:rPr lang="en-US" sz="1800" kern="0" dirty="0"/>
              <a:t>(</a:t>
            </a:r>
            <a:r>
              <a:rPr lang="en-US" sz="1800" i="1" kern="0" dirty="0"/>
              <a:t>c</a:t>
            </a:r>
            <a:r>
              <a:rPr lang="en-US" sz="1800" kern="0" dirty="0"/>
              <a:t>) = </a:t>
            </a:r>
            <a:r>
              <a:rPr lang="en-US" sz="1800" i="1" kern="0" dirty="0"/>
              <a:t>l</a:t>
            </a:r>
            <a:r>
              <a:rPr lang="en-US" sz="1800" kern="0" dirty="0"/>
              <a:t> then </a:t>
            </a:r>
            <a:br>
              <a:rPr lang="en-US" sz="1800" kern="0" dirty="0"/>
            </a:br>
            <a:r>
              <a:rPr lang="en-US" sz="1800" kern="0" dirty="0"/>
              <a:t>			</a:t>
            </a:r>
            <a:r>
              <a:rPr lang="en-US" sz="1800" kern="0" dirty="0">
                <a:latin typeface="Calibri"/>
                <a:cs typeface="Calibri"/>
              </a:rPr>
              <a:t>take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 err="1">
                <a:cs typeface="Times New Roman"/>
              </a:rPr>
              <a:t>r,c,l</a:t>
            </a:r>
            <a:r>
              <a:rPr lang="en-US" sz="1800" kern="0" dirty="0">
                <a:cs typeface="Times New Roman"/>
              </a:rPr>
              <a:t>)</a:t>
            </a:r>
            <a:br>
              <a:rPr lang="en-US" sz="1800" kern="0" dirty="0">
                <a:cs typeface="Times New Roman"/>
              </a:rPr>
            </a:br>
            <a:r>
              <a:rPr lang="en-US" sz="1800" kern="0" dirty="0">
                <a:cs typeface="Times New Roman"/>
              </a:rPr>
              <a:t>		else </a:t>
            </a:r>
            <a:r>
              <a:rPr lang="en-US" sz="1800" dirty="0">
                <a:latin typeface="Calibri"/>
                <a:cs typeface="Calibri"/>
              </a:rPr>
              <a:t>fetch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 err="1">
                <a:cs typeface="Times New Roman"/>
              </a:rPr>
              <a:t>r,c</a:t>
            </a:r>
            <a:r>
              <a:rPr lang="en-US" sz="1800" kern="0" dirty="0">
                <a:cs typeface="Times New Roman"/>
              </a:rPr>
              <a:t>)</a:t>
            </a:r>
            <a:br>
              <a:rPr lang="en-US" sz="1800" kern="0" dirty="0">
                <a:cs typeface="Times New Roman"/>
              </a:rPr>
            </a:br>
            <a:r>
              <a:rPr lang="en-US" sz="1800" kern="0" dirty="0">
                <a:cs typeface="Times New Roman"/>
              </a:rPr>
              <a:t>	    else </a:t>
            </a:r>
            <a:r>
              <a:rPr lang="en-US" sz="1800" kern="0" dirty="0">
                <a:latin typeface="Calibri"/>
                <a:cs typeface="Calibri"/>
              </a:rPr>
              <a:t>fail</a:t>
            </a:r>
            <a:endParaRPr lang="en-US" sz="1800" kern="0" dirty="0">
              <a:cs typeface="Times New Roman"/>
            </a:endParaRPr>
          </a:p>
        </p:txBody>
      </p:sp>
      <p:sp>
        <p:nvSpPr>
          <p:cNvPr id="91" name="Content Placeholder 3">
            <a:extLst>
              <a:ext uri="{FF2B5EF4-FFF2-40B4-BE49-F238E27FC236}">
                <a16:creationId xmlns:a16="http://schemas.microsoft.com/office/drawing/2014/main" id="{F9BD0B6E-55CD-4E40-A05D-17C5DE9C1106}"/>
              </a:ext>
            </a:extLst>
          </p:cNvPr>
          <p:cNvSpPr txBox="1">
            <a:spLocks/>
          </p:cNvSpPr>
          <p:nvPr/>
        </p:nvSpPr>
        <p:spPr bwMode="auto">
          <a:xfrm>
            <a:off x="105694" y="3883070"/>
            <a:ext cx="2955614" cy="2582758"/>
          </a:xfrm>
          <a:prstGeom prst="rect">
            <a:avLst/>
          </a:prstGeom>
          <a:solidFill>
            <a:srgbClr val="D2EEFF"/>
          </a:solidFill>
          <a:ln w="12700">
            <a:noFill/>
            <a:miter lim="800000"/>
            <a:headEnd/>
            <a:tailEnd/>
          </a:ln>
        </p:spPr>
        <p:txBody>
          <a:bodyPr vert="horz" wrap="square" lIns="90487" tIns="44450" rIns="0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latin typeface="Calibri"/>
                <a:cs typeface="Calibri"/>
              </a:rPr>
              <a:t>m-fetch2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	</a:t>
            </a:r>
            <a:r>
              <a:rPr lang="en-US" sz="1800" dirty="0">
                <a:latin typeface="Calibri"/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	</a:t>
            </a:r>
            <a:r>
              <a:rPr lang="en-US" sz="1800" dirty="0">
                <a:latin typeface="Calibri"/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≠ </a:t>
            </a:r>
            <a:r>
              <a:rPr lang="en-US" sz="1800" dirty="0">
                <a:latin typeface="Calibri"/>
                <a:cs typeface="Calibri"/>
              </a:rPr>
              <a:t>unknown</a:t>
            </a:r>
            <a:endParaRPr lang="en-US" sz="1800" dirty="0"/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E6A1CFF-14B7-694B-9AC8-AB7F87ED9551}"/>
              </a:ext>
            </a:extLst>
          </p:cNvPr>
          <p:cNvSpPr/>
          <p:nvPr/>
        </p:nvSpPr>
        <p:spPr>
          <a:xfrm>
            <a:off x="1461558" y="282977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r1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,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c2</a:t>
            </a: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766D9A01-14FD-F540-AED6-AA35CF5C7156}"/>
              </a:ext>
            </a:extLst>
          </p:cNvPr>
          <p:cNvCxnSpPr>
            <a:cxnSpLocks/>
          </p:cNvCxnSpPr>
          <p:nvPr/>
        </p:nvCxnSpPr>
        <p:spPr>
          <a:xfrm flipH="1" flipV="1">
            <a:off x="2313772" y="2183317"/>
            <a:ext cx="3564934" cy="92707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Rectangle 172">
            <a:extLst>
              <a:ext uri="{FF2B5EF4-FFF2-40B4-BE49-F238E27FC236}">
                <a16:creationId xmlns:a16="http://schemas.microsoft.com/office/drawing/2014/main" id="{A27AC09C-443D-C748-97C5-DDE7133D6352}"/>
              </a:ext>
            </a:extLst>
          </p:cNvPr>
          <p:cNvSpPr/>
          <p:nvPr/>
        </p:nvSpPr>
        <p:spPr>
          <a:xfrm>
            <a:off x="1969098" y="1197222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l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loc1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629297FE-FE8E-7E47-B9BE-AC21203BF12D}"/>
              </a:ext>
            </a:extLst>
          </p:cNvPr>
          <p:cNvSpPr/>
          <p:nvPr/>
        </p:nvSpPr>
        <p:spPr>
          <a:xfrm>
            <a:off x="6682387" y="1358929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r</a:t>
            </a:r>
            <a:r>
              <a:rPr lang="en-US" baseline="-25000" dirty="0">
                <a:latin typeface="Times New Roman" panose="02020603050405020304" pitchFamily="18" charset="0"/>
                <a:cs typeface="Calibri"/>
              </a:rPr>
              <a:t>0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/>
              </a:rPr>
              <a:t>r1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33D4326-5B9C-3C43-85A6-DC134459F891}"/>
              </a:ext>
            </a:extLst>
          </p:cNvPr>
          <p:cNvCxnSpPr/>
          <p:nvPr/>
        </p:nvCxnSpPr>
        <p:spPr>
          <a:xfrm flipH="1" flipV="1">
            <a:off x="5778117" y="3319986"/>
            <a:ext cx="1245318" cy="8246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36A26DF5-2628-7E44-999B-519084A1E8DE}"/>
              </a:ext>
            </a:extLst>
          </p:cNvPr>
          <p:cNvSpPr/>
          <p:nvPr/>
        </p:nvSpPr>
        <p:spPr>
          <a:xfrm>
            <a:off x="5782485" y="3414134"/>
            <a:ext cx="1509772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</a:rPr>
              <a:t>sensor failure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790B15A-580A-0C49-ADFA-2B544D1B93B6}"/>
              </a:ext>
            </a:extLst>
          </p:cNvPr>
          <p:cNvSpPr/>
          <p:nvPr/>
        </p:nvSpPr>
        <p:spPr>
          <a:xfrm>
            <a:off x="3649977" y="2177233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</a:rPr>
              <a:t>′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BF2CF17-8842-424D-AC45-1E0C2B4396BB}"/>
              </a:ext>
            </a:extLst>
          </p:cNvPr>
          <p:cNvSpPr/>
          <p:nvPr/>
        </p:nvSpPr>
        <p:spPr>
          <a:xfrm>
            <a:off x="7453391" y="1004399"/>
            <a:ext cx="268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τ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51CE162-5EE1-8743-BD24-ACB715791DAF}"/>
              </a:ext>
            </a:extLst>
          </p:cNvPr>
          <p:cNvSpPr/>
          <p:nvPr/>
        </p:nvSpPr>
        <p:spPr>
          <a:xfrm>
            <a:off x="7340842" y="173412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m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D997FDDA-57F2-0B4A-8690-9D237FA1F8F3}"/>
              </a:ext>
            </a:extLst>
          </p:cNvPr>
          <p:cNvSpPr/>
          <p:nvPr/>
        </p:nvSpPr>
        <p:spPr>
          <a:xfrm>
            <a:off x="2345413" y="1932811"/>
            <a:ext cx="99899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</a:rPr>
              <a:t>← failed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6BFB836-E52E-1D4E-AB53-79123ACA6375}"/>
              </a:ext>
            </a:extLst>
          </p:cNvPr>
          <p:cNvSpPr/>
          <p:nvPr/>
        </p:nvSpPr>
        <p:spPr>
          <a:xfrm>
            <a:off x="9676397" y="282977"/>
            <a:ext cx="547840" cy="2348712"/>
          </a:xfrm>
          <a:prstGeom prst="rect">
            <a:avLst/>
          </a:prstGeom>
          <a:solidFill>
            <a:srgbClr val="FFFC00"/>
          </a:solidFill>
          <a:ln w="12700">
            <a:noFill/>
          </a:ln>
          <a:effectLst/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FBA187AE-F559-B04F-BF75-23EA10A0A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453" y="0"/>
            <a:ext cx="4366223" cy="6858000"/>
          </a:xfrm>
          <a:prstGeom prst="rect">
            <a:avLst/>
          </a:prstGeom>
        </p:spPr>
      </p:pic>
      <p:grpSp>
        <p:nvGrpSpPr>
          <p:cNvPr id="235" name="Group 234">
            <a:extLst>
              <a:ext uri="{FF2B5EF4-FFF2-40B4-BE49-F238E27FC236}">
                <a16:creationId xmlns:a16="http://schemas.microsoft.com/office/drawing/2014/main" id="{1B86C3CA-AADC-654D-81D3-8917B0A19F4F}"/>
              </a:ext>
            </a:extLst>
          </p:cNvPr>
          <p:cNvGrpSpPr/>
          <p:nvPr/>
        </p:nvGrpSpPr>
        <p:grpSpPr>
          <a:xfrm>
            <a:off x="3324765" y="4793885"/>
            <a:ext cx="4425495" cy="1764581"/>
            <a:chOff x="3607801" y="4793885"/>
            <a:chExt cx="4425495" cy="1764581"/>
          </a:xfrm>
        </p:grpSpPr>
        <p:sp>
          <p:nvSpPr>
            <p:cNvPr id="236" name="Line 853">
              <a:extLst>
                <a:ext uri="{FF2B5EF4-FFF2-40B4-BE49-F238E27FC236}">
                  <a16:creationId xmlns:a16="http://schemas.microsoft.com/office/drawing/2014/main" id="{DFE3B836-ED45-5542-9296-81B1B06B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3241" y="6554206"/>
              <a:ext cx="1571779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balanced" dir="l"/>
            </a:scene3d>
            <a:sp3d extrusionH="1587500" contourW="6350" prstMaterial="legacyPlastic">
              <a:bevelT w="13500" h="13500" prst="angle"/>
              <a:bevelB w="13500" h="13500" prst="angle"/>
              <a:extrusionClr>
                <a:srgbClr val="FFE4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2000" dirty="0">
                  <a:latin typeface="Calibri"/>
                  <a:ea typeface="Times New Roman"/>
                  <a:cs typeface="Calibri"/>
                </a:rPr>
                <a:t>            loc0</a:t>
              </a:r>
            </a:p>
          </p:txBody>
        </p:sp>
        <p:sp>
          <p:nvSpPr>
            <p:cNvPr id="237" name="Line 853">
              <a:extLst>
                <a:ext uri="{FF2B5EF4-FFF2-40B4-BE49-F238E27FC236}">
                  <a16:creationId xmlns:a16="http://schemas.microsoft.com/office/drawing/2014/main" id="{1CABC4C8-F42D-424C-A3A7-9F63ACB2DC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7801" y="6220730"/>
              <a:ext cx="1089529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11176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loc2</a:t>
              </a:r>
            </a:p>
          </p:txBody>
        </p:sp>
        <p:sp>
          <p:nvSpPr>
            <p:cNvPr id="238" name="Line 853">
              <a:extLst>
                <a:ext uri="{FF2B5EF4-FFF2-40B4-BE49-F238E27FC236}">
                  <a16:creationId xmlns:a16="http://schemas.microsoft.com/office/drawing/2014/main" id="{24D01870-2BE3-8A47-BA36-5FF6725254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2533" y="6434783"/>
              <a:ext cx="1286000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balanced" dir="l"/>
            </a:scene3d>
            <a:sp3d extrusionH="1397000" contourW="6350" prstMaterial="legacyPlastic">
              <a:bevelT w="13500" h="13500" prst="angle"/>
              <a:bevelB w="13500" h="13500" prst="angle"/>
              <a:extrusionClr>
                <a:srgbClr val="F5DBBD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900" dirty="0">
                  <a:latin typeface="Calibri"/>
                  <a:ea typeface="Times New Roman"/>
                  <a:cs typeface="Calibri"/>
                </a:rPr>
                <a:t>          loc1</a:t>
              </a:r>
            </a:p>
          </p:txBody>
        </p: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26756CE1-A376-7F4A-8E0D-6D952A627365}"/>
                </a:ext>
              </a:extLst>
            </p:cNvPr>
            <p:cNvGrpSpPr/>
            <p:nvPr/>
          </p:nvGrpSpPr>
          <p:grpSpPr>
            <a:xfrm>
              <a:off x="4393174" y="5675101"/>
              <a:ext cx="525678" cy="355571"/>
              <a:chOff x="1012668" y="960736"/>
              <a:chExt cx="747559" cy="505651"/>
            </a:xfrm>
          </p:grpSpPr>
          <p:sp>
            <p:nvSpPr>
              <p:cNvPr id="297" name="Line 853">
                <a:extLst>
                  <a:ext uri="{FF2B5EF4-FFF2-40B4-BE49-F238E27FC236}">
                    <a16:creationId xmlns:a16="http://schemas.microsoft.com/office/drawing/2014/main" id="{58A80A2B-B7F6-B742-B8CB-403B81036B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98" name="Rectangle 876">
                <a:extLst>
                  <a:ext uri="{FF2B5EF4-FFF2-40B4-BE49-F238E27FC236}">
                    <a16:creationId xmlns:a16="http://schemas.microsoft.com/office/drawing/2014/main" id="{011B9E99-6A6D-E840-A388-7471950F059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9" y="960736"/>
                <a:ext cx="92" cy="393915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99" name="Rectangle 873">
                <a:extLst>
                  <a:ext uri="{FF2B5EF4-FFF2-40B4-BE49-F238E27FC236}">
                    <a16:creationId xmlns:a16="http://schemas.microsoft.com/office/drawing/2014/main" id="{27C149B1-73CB-5241-8B3A-4D65F4603A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300" name="Freeform 875">
                <a:extLst>
                  <a:ext uri="{FF2B5EF4-FFF2-40B4-BE49-F238E27FC236}">
                    <a16:creationId xmlns:a16="http://schemas.microsoft.com/office/drawing/2014/main" id="{102DEF9D-2894-504D-A32D-11B1D6D3C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sp>
          <p:nvSpPr>
            <p:cNvPr id="240" name="Line 853">
              <a:extLst>
                <a:ext uri="{FF2B5EF4-FFF2-40B4-BE49-F238E27FC236}">
                  <a16:creationId xmlns:a16="http://schemas.microsoft.com/office/drawing/2014/main" id="{6936068F-597F-EF47-8EEC-3E1784E585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3828" y="5250942"/>
              <a:ext cx="714445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800100" contourW="6350" prstMaterial="legacyPlastic">
              <a:bevelT w="13500" h="13500" prst="angle"/>
              <a:bevelB w="13500" h="13500" prst="angle"/>
              <a:extrusionClr>
                <a:srgbClr val="D0B39A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400" dirty="0">
                  <a:latin typeface="Calibri"/>
                  <a:ea typeface="Times New Roman"/>
                  <a:cs typeface="Calibri"/>
                </a:rPr>
                <a:t>         loc4</a:t>
              </a:r>
            </a:p>
          </p:txBody>
        </p:sp>
        <p:sp>
          <p:nvSpPr>
            <p:cNvPr id="241" name="Line 853">
              <a:extLst>
                <a:ext uri="{FF2B5EF4-FFF2-40B4-BE49-F238E27FC236}">
                  <a16:creationId xmlns:a16="http://schemas.microsoft.com/office/drawing/2014/main" id="{2A359F93-3A32-1346-8EF3-6B185ABED4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9718" y="5658707"/>
              <a:ext cx="893056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914400" contourW="6350" prstMaterial="legacyPlastic">
              <a:bevelT w="13500" h="13500" prst="angle"/>
              <a:bevelB w="13500" h="13500" prst="angle"/>
              <a:extrusionClr>
                <a:srgbClr val="ECD1B9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600" dirty="0">
                  <a:latin typeface="Calibri"/>
                  <a:ea typeface="Times New Roman"/>
                  <a:cs typeface="Calibri"/>
                </a:rPr>
                <a:t>         loc3</a:t>
              </a:r>
            </a:p>
          </p:txBody>
        </p: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4F7E1B94-2034-D54D-BF82-F634A8846CC1}"/>
                </a:ext>
              </a:extLst>
            </p:cNvPr>
            <p:cNvGrpSpPr/>
            <p:nvPr/>
          </p:nvGrpSpPr>
          <p:grpSpPr>
            <a:xfrm>
              <a:off x="5370527" y="4793885"/>
              <a:ext cx="378488" cy="272016"/>
              <a:chOff x="7930394" y="2447547"/>
              <a:chExt cx="387534" cy="278517"/>
            </a:xfrm>
          </p:grpSpPr>
          <p:sp>
            <p:nvSpPr>
              <p:cNvPr id="293" name="Line 853">
                <a:extLst>
                  <a:ext uri="{FF2B5EF4-FFF2-40B4-BE49-F238E27FC236}">
                    <a16:creationId xmlns:a16="http://schemas.microsoft.com/office/drawing/2014/main" id="{6225885A-468B-4143-8103-AADBA4661D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0394" y="2551830"/>
                <a:ext cx="311334" cy="37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190500" contourW="6350" prstMaterial="plastic">
                <a:bevelT w="13500" h="13500" prst="angle"/>
                <a:bevelB w="13500" h="13500" prst="angle"/>
                <a:extrusionClr>
                  <a:srgbClr val="CED286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94" name="Rectangle 876">
                <a:extLst>
                  <a:ext uri="{FF2B5EF4-FFF2-40B4-BE49-F238E27FC236}">
                    <a16:creationId xmlns:a16="http://schemas.microsoft.com/office/drawing/2014/main" id="{D3C6CBC2-B775-9D46-AC15-C818E98BE0A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954837" y="2447547"/>
                <a:ext cx="67" cy="220593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95" name="Rectangle 873">
                <a:extLst>
                  <a:ext uri="{FF2B5EF4-FFF2-40B4-BE49-F238E27FC236}">
                    <a16:creationId xmlns:a16="http://schemas.microsoft.com/office/drawing/2014/main" id="{98A10BAD-BD9F-DD4A-BA8D-EDC9209F46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1094" y="2555538"/>
                <a:ext cx="308086" cy="169843"/>
              </a:xfrm>
              <a:prstGeom prst="rect">
                <a:avLst/>
              </a:prstGeom>
              <a:solidFill>
                <a:srgbClr val="CED28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1400" dirty="0">
                    <a:latin typeface="Calibri"/>
                    <a:ea typeface="Times New Roman"/>
                    <a:cs typeface="Calibri"/>
                  </a:rPr>
                  <a:t>c2</a:t>
                </a:r>
              </a:p>
            </p:txBody>
          </p:sp>
          <p:sp>
            <p:nvSpPr>
              <p:cNvPr id="296" name="Freeform 875">
                <a:extLst>
                  <a:ext uri="{FF2B5EF4-FFF2-40B4-BE49-F238E27FC236}">
                    <a16:creationId xmlns:a16="http://schemas.microsoft.com/office/drawing/2014/main" id="{DD6F337B-B55B-2442-A84C-13D82E1B8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2084" y="2478623"/>
                <a:ext cx="75844" cy="247441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ED28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94659021-B3B1-904A-9426-BBED1A39F058}"/>
                </a:ext>
              </a:extLst>
            </p:cNvPr>
            <p:cNvGrpSpPr/>
            <p:nvPr/>
          </p:nvGrpSpPr>
          <p:grpSpPr>
            <a:xfrm>
              <a:off x="6858063" y="5151329"/>
              <a:ext cx="1175233" cy="997371"/>
              <a:chOff x="10247238" y="4467570"/>
              <a:chExt cx="1175233" cy="997371"/>
            </a:xfrm>
          </p:grpSpPr>
          <p:sp>
            <p:nvSpPr>
              <p:cNvPr id="269" name="Oval 859">
                <a:extLst>
                  <a:ext uri="{FF2B5EF4-FFF2-40B4-BE49-F238E27FC236}">
                    <a16:creationId xmlns:a16="http://schemas.microsoft.com/office/drawing/2014/main" id="{9A843F49-316F-F94B-B2BC-2C8807D6E54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83953" y="5248432"/>
                <a:ext cx="96916" cy="106355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70" name="Oval 861">
                <a:extLst>
                  <a:ext uri="{FF2B5EF4-FFF2-40B4-BE49-F238E27FC236}">
                    <a16:creationId xmlns:a16="http://schemas.microsoft.com/office/drawing/2014/main" id="{091AF835-8BEE-E641-8897-061B0190503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247239" y="5356687"/>
                <a:ext cx="100317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71" name="Oval 862">
                <a:extLst>
                  <a:ext uri="{FF2B5EF4-FFF2-40B4-BE49-F238E27FC236}">
                    <a16:creationId xmlns:a16="http://schemas.microsoft.com/office/drawing/2014/main" id="{7289F125-B406-BD4C-8D56-727EA25DCA9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72293" y="5356687"/>
                <a:ext cx="969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72" name="Oval 863">
                <a:extLst>
                  <a:ext uri="{FF2B5EF4-FFF2-40B4-BE49-F238E27FC236}">
                    <a16:creationId xmlns:a16="http://schemas.microsoft.com/office/drawing/2014/main" id="{F6C3528D-9AB0-C34F-BDB3-BE5A543DBA2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073676" y="5354788"/>
                <a:ext cx="986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73" name="Oval 863">
                <a:extLst>
                  <a:ext uri="{FF2B5EF4-FFF2-40B4-BE49-F238E27FC236}">
                    <a16:creationId xmlns:a16="http://schemas.microsoft.com/office/drawing/2014/main" id="{B096423D-9C2A-414E-BDB1-2CADF0FEC2C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58241" y="5356110"/>
                <a:ext cx="986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74" name="Group 273">
                <a:extLst>
                  <a:ext uri="{FF2B5EF4-FFF2-40B4-BE49-F238E27FC236}">
                    <a16:creationId xmlns:a16="http://schemas.microsoft.com/office/drawing/2014/main" id="{5B9DFFFE-0E82-904D-8BD2-A1683A53CD31}"/>
                  </a:ext>
                </a:extLst>
              </p:cNvPr>
              <p:cNvGrpSpPr/>
              <p:nvPr/>
            </p:nvGrpSpPr>
            <p:grpSpPr>
              <a:xfrm>
                <a:off x="10247238" y="4975740"/>
                <a:ext cx="1175233" cy="379051"/>
                <a:chOff x="1320274" y="4580303"/>
                <a:chExt cx="1671281" cy="467246"/>
              </a:xfrm>
              <a:solidFill>
                <a:srgbClr val="CCFDCC"/>
              </a:solidFill>
            </p:grpSpPr>
            <p:sp>
              <p:nvSpPr>
                <p:cNvPr id="289" name="Freeform 860">
                  <a:extLst>
                    <a:ext uri="{FF2B5EF4-FFF2-40B4-BE49-F238E27FC236}">
                      <a16:creationId xmlns:a16="http://schemas.microsoft.com/office/drawing/2014/main" id="{EEEDD418-B68A-4144-B425-B5E410A8937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90" name="Rectangle 864">
                  <a:extLst>
                    <a:ext uri="{FF2B5EF4-FFF2-40B4-BE49-F238E27FC236}">
                      <a16:creationId xmlns:a16="http://schemas.microsoft.com/office/drawing/2014/main" id="{EE4312A8-1EEB-CD4D-949A-32C5515D5FF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Calibri"/>
                      <a:ea typeface="Calibri"/>
                      <a:cs typeface="Calibri"/>
                    </a:rPr>
                    <a:t>r2</a:t>
                  </a:r>
                </a:p>
              </p:txBody>
            </p:sp>
            <p:sp>
              <p:nvSpPr>
                <p:cNvPr id="291" name="Freeform 865">
                  <a:extLst>
                    <a:ext uri="{FF2B5EF4-FFF2-40B4-BE49-F238E27FC236}">
                      <a16:creationId xmlns:a16="http://schemas.microsoft.com/office/drawing/2014/main" id="{7EC82B2C-2074-774F-8A1E-2376FBB20A0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92" name="Freeform 866">
                  <a:extLst>
                    <a:ext uri="{FF2B5EF4-FFF2-40B4-BE49-F238E27FC236}">
                      <a16:creationId xmlns:a16="http://schemas.microsoft.com/office/drawing/2014/main" id="{CDC80DF6-E8D4-F748-BD76-07CF1C433A5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86ED800D-62FF-084E-92E2-94BC9834B762}"/>
                  </a:ext>
                </a:extLst>
              </p:cNvPr>
              <p:cNvGrpSpPr/>
              <p:nvPr/>
            </p:nvGrpSpPr>
            <p:grpSpPr>
              <a:xfrm>
                <a:off x="10732584" y="4467570"/>
                <a:ext cx="388622" cy="835901"/>
                <a:chOff x="1823226" y="3235632"/>
                <a:chExt cx="552654" cy="1188720"/>
              </a:xfrm>
              <a:solidFill>
                <a:srgbClr val="CCFDCC"/>
              </a:solidFill>
            </p:grpSpPr>
            <p:sp>
              <p:nvSpPr>
                <p:cNvPr id="276" name="Oval 878">
                  <a:extLst>
                    <a:ext uri="{FF2B5EF4-FFF2-40B4-BE49-F238E27FC236}">
                      <a16:creationId xmlns:a16="http://schemas.microsoft.com/office/drawing/2014/main" id="{E5630D97-09EB-314F-B554-9E282848D0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7" name="Rectangle 880">
                  <a:extLst>
                    <a:ext uri="{FF2B5EF4-FFF2-40B4-BE49-F238E27FC236}">
                      <a16:creationId xmlns:a16="http://schemas.microsoft.com/office/drawing/2014/main" id="{82CD395E-E97D-834A-A17A-E4C0D55B84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8" name="Oval 878">
                  <a:extLst>
                    <a:ext uri="{FF2B5EF4-FFF2-40B4-BE49-F238E27FC236}">
                      <a16:creationId xmlns:a16="http://schemas.microsoft.com/office/drawing/2014/main" id="{1C6A478B-C8A7-2340-96C8-A12F206E00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9" name="Line 881">
                  <a:extLst>
                    <a:ext uri="{FF2B5EF4-FFF2-40B4-BE49-F238E27FC236}">
                      <a16:creationId xmlns:a16="http://schemas.microsoft.com/office/drawing/2014/main" id="{510B1D02-ED47-CB42-A9AC-2430506527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0" name="Line 882">
                  <a:extLst>
                    <a:ext uri="{FF2B5EF4-FFF2-40B4-BE49-F238E27FC236}">
                      <a16:creationId xmlns:a16="http://schemas.microsoft.com/office/drawing/2014/main" id="{F92C03D6-656D-8D42-B4A7-211E2403E0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1" name="Rectangle 880">
                  <a:extLst>
                    <a:ext uri="{FF2B5EF4-FFF2-40B4-BE49-F238E27FC236}">
                      <a16:creationId xmlns:a16="http://schemas.microsoft.com/office/drawing/2014/main" id="{38E0C4BC-59EF-6E4E-A55D-801B8BB9BF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2" name="Oval 878">
                  <a:extLst>
                    <a:ext uri="{FF2B5EF4-FFF2-40B4-BE49-F238E27FC236}">
                      <a16:creationId xmlns:a16="http://schemas.microsoft.com/office/drawing/2014/main" id="{53A82270-51A1-5A43-ABE7-9D01403D688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3" name="Line 882">
                  <a:extLst>
                    <a:ext uri="{FF2B5EF4-FFF2-40B4-BE49-F238E27FC236}">
                      <a16:creationId xmlns:a16="http://schemas.microsoft.com/office/drawing/2014/main" id="{72FADAC3-5747-B34B-BA9D-FAC6B24678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4" name="Line 882">
                  <a:extLst>
                    <a:ext uri="{FF2B5EF4-FFF2-40B4-BE49-F238E27FC236}">
                      <a16:creationId xmlns:a16="http://schemas.microsoft.com/office/drawing/2014/main" id="{1A278558-0A60-884D-AAC0-A0C67C781C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5" name="Line 884">
                  <a:extLst>
                    <a:ext uri="{FF2B5EF4-FFF2-40B4-BE49-F238E27FC236}">
                      <a16:creationId xmlns:a16="http://schemas.microsoft.com/office/drawing/2014/main" id="{BA657C84-6034-D54B-81FF-B121787E3D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6" name="Oval 885">
                  <a:extLst>
                    <a:ext uri="{FF2B5EF4-FFF2-40B4-BE49-F238E27FC236}">
                      <a16:creationId xmlns:a16="http://schemas.microsoft.com/office/drawing/2014/main" id="{C6252E35-389D-6245-B5FE-D86B6DCB3B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7" name="Line 881">
                  <a:extLst>
                    <a:ext uri="{FF2B5EF4-FFF2-40B4-BE49-F238E27FC236}">
                      <a16:creationId xmlns:a16="http://schemas.microsoft.com/office/drawing/2014/main" id="{350981DC-3A3D-8245-BBC9-3C8271306A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8" name="Line 882">
                  <a:extLst>
                    <a:ext uri="{FF2B5EF4-FFF2-40B4-BE49-F238E27FC236}">
                      <a16:creationId xmlns:a16="http://schemas.microsoft.com/office/drawing/2014/main" id="{FEDF931D-5B41-8643-A71D-500C09ED1D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248F5A5D-3F54-A348-8474-6EF7844118B1}"/>
                </a:ext>
              </a:extLst>
            </p:cNvPr>
            <p:cNvGrpSpPr/>
            <p:nvPr/>
          </p:nvGrpSpPr>
          <p:grpSpPr>
            <a:xfrm>
              <a:off x="4942898" y="5292254"/>
              <a:ext cx="1175233" cy="997371"/>
              <a:chOff x="10247238" y="4467570"/>
              <a:chExt cx="1175233" cy="997371"/>
            </a:xfrm>
          </p:grpSpPr>
          <p:sp>
            <p:nvSpPr>
              <p:cNvPr id="245" name="Oval 859">
                <a:extLst>
                  <a:ext uri="{FF2B5EF4-FFF2-40B4-BE49-F238E27FC236}">
                    <a16:creationId xmlns:a16="http://schemas.microsoft.com/office/drawing/2014/main" id="{3EFDBC70-4CB1-8240-9968-74A94641384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83953" y="5248432"/>
                <a:ext cx="96916" cy="106355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6" name="Oval 861">
                <a:extLst>
                  <a:ext uri="{FF2B5EF4-FFF2-40B4-BE49-F238E27FC236}">
                    <a16:creationId xmlns:a16="http://schemas.microsoft.com/office/drawing/2014/main" id="{99CA995A-7763-0E48-BCAA-5C5E1610256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247239" y="5356687"/>
                <a:ext cx="100317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7" name="Oval 862">
                <a:extLst>
                  <a:ext uri="{FF2B5EF4-FFF2-40B4-BE49-F238E27FC236}">
                    <a16:creationId xmlns:a16="http://schemas.microsoft.com/office/drawing/2014/main" id="{21784CD8-211D-CF41-A0E7-03198CC0F58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72293" y="5356687"/>
                <a:ext cx="969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8" name="Oval 863">
                <a:extLst>
                  <a:ext uri="{FF2B5EF4-FFF2-40B4-BE49-F238E27FC236}">
                    <a16:creationId xmlns:a16="http://schemas.microsoft.com/office/drawing/2014/main" id="{F54C330E-6489-E540-BF5E-C6C1425E270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073676" y="5354788"/>
                <a:ext cx="986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9" name="Oval 863">
                <a:extLst>
                  <a:ext uri="{FF2B5EF4-FFF2-40B4-BE49-F238E27FC236}">
                    <a16:creationId xmlns:a16="http://schemas.microsoft.com/office/drawing/2014/main" id="{C0162D29-1A0F-9A47-AE99-038F16D5F26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58241" y="5356110"/>
                <a:ext cx="986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6C1BD6CD-72BF-1449-ADBE-3251A7D2FF73}"/>
                  </a:ext>
                </a:extLst>
              </p:cNvPr>
              <p:cNvGrpSpPr/>
              <p:nvPr/>
            </p:nvGrpSpPr>
            <p:grpSpPr>
              <a:xfrm>
                <a:off x="10247238" y="4975740"/>
                <a:ext cx="1175233" cy="379051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265" name="Freeform 860">
                  <a:extLst>
                    <a:ext uri="{FF2B5EF4-FFF2-40B4-BE49-F238E27FC236}">
                      <a16:creationId xmlns:a16="http://schemas.microsoft.com/office/drawing/2014/main" id="{8B652890-FA2A-3145-8431-5DF45523145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6" name="Rectangle 864">
                  <a:extLst>
                    <a:ext uri="{FF2B5EF4-FFF2-40B4-BE49-F238E27FC236}">
                      <a16:creationId xmlns:a16="http://schemas.microsoft.com/office/drawing/2014/main" id="{717B9C33-F863-3346-8584-507F4305C7F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267" name="Freeform 865">
                  <a:extLst>
                    <a:ext uri="{FF2B5EF4-FFF2-40B4-BE49-F238E27FC236}">
                      <a16:creationId xmlns:a16="http://schemas.microsoft.com/office/drawing/2014/main" id="{1EEC9594-C42C-B948-B4AC-0C3DC5B3833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8" name="Freeform 866">
                  <a:extLst>
                    <a:ext uri="{FF2B5EF4-FFF2-40B4-BE49-F238E27FC236}">
                      <a16:creationId xmlns:a16="http://schemas.microsoft.com/office/drawing/2014/main" id="{1F17D176-5885-6D48-B24E-E5BBEE8270B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F44EDC5B-3A2E-B549-AC94-1EC6C684748F}"/>
                  </a:ext>
                </a:extLst>
              </p:cNvPr>
              <p:cNvGrpSpPr/>
              <p:nvPr/>
            </p:nvGrpSpPr>
            <p:grpSpPr>
              <a:xfrm>
                <a:off x="10732584" y="4467570"/>
                <a:ext cx="388622" cy="835901"/>
                <a:chOff x="1823226" y="3235632"/>
                <a:chExt cx="552654" cy="1188720"/>
              </a:xfrm>
              <a:solidFill>
                <a:srgbClr val="93D2FE"/>
              </a:solidFill>
            </p:grpSpPr>
            <p:sp>
              <p:nvSpPr>
                <p:cNvPr id="252" name="Oval 878">
                  <a:extLst>
                    <a:ext uri="{FF2B5EF4-FFF2-40B4-BE49-F238E27FC236}">
                      <a16:creationId xmlns:a16="http://schemas.microsoft.com/office/drawing/2014/main" id="{913B7959-BFD1-AD42-990A-BC1CBC7BFC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3" name="Rectangle 880">
                  <a:extLst>
                    <a:ext uri="{FF2B5EF4-FFF2-40B4-BE49-F238E27FC236}">
                      <a16:creationId xmlns:a16="http://schemas.microsoft.com/office/drawing/2014/main" id="{4033F1A3-CECB-1E4B-A7C1-44B4202EBB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4" name="Oval 878">
                  <a:extLst>
                    <a:ext uri="{FF2B5EF4-FFF2-40B4-BE49-F238E27FC236}">
                      <a16:creationId xmlns:a16="http://schemas.microsoft.com/office/drawing/2014/main" id="{FCE7B168-E764-E447-A206-47F8EA4BF8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5" name="Line 881">
                  <a:extLst>
                    <a:ext uri="{FF2B5EF4-FFF2-40B4-BE49-F238E27FC236}">
                      <a16:creationId xmlns:a16="http://schemas.microsoft.com/office/drawing/2014/main" id="{97B11CFB-0B74-B148-9FD3-829ECB7F52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6" name="Line 882">
                  <a:extLst>
                    <a:ext uri="{FF2B5EF4-FFF2-40B4-BE49-F238E27FC236}">
                      <a16:creationId xmlns:a16="http://schemas.microsoft.com/office/drawing/2014/main" id="{A2DB6D96-6A32-BD45-869D-B173A7038A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7" name="Rectangle 880">
                  <a:extLst>
                    <a:ext uri="{FF2B5EF4-FFF2-40B4-BE49-F238E27FC236}">
                      <a16:creationId xmlns:a16="http://schemas.microsoft.com/office/drawing/2014/main" id="{6A130670-F790-8048-AB8F-AEAB4B2CDF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8" name="Oval 878">
                  <a:extLst>
                    <a:ext uri="{FF2B5EF4-FFF2-40B4-BE49-F238E27FC236}">
                      <a16:creationId xmlns:a16="http://schemas.microsoft.com/office/drawing/2014/main" id="{3DBC0B3C-3711-424E-8322-3A6B8070745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9" name="Line 882">
                  <a:extLst>
                    <a:ext uri="{FF2B5EF4-FFF2-40B4-BE49-F238E27FC236}">
                      <a16:creationId xmlns:a16="http://schemas.microsoft.com/office/drawing/2014/main" id="{BE4E26B2-6B32-E14C-9950-D15E093B83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0" name="Line 882">
                  <a:extLst>
                    <a:ext uri="{FF2B5EF4-FFF2-40B4-BE49-F238E27FC236}">
                      <a16:creationId xmlns:a16="http://schemas.microsoft.com/office/drawing/2014/main" id="{7EFC2152-B5BC-6C49-8DF0-79F7999AAB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1" name="Line 884">
                  <a:extLst>
                    <a:ext uri="{FF2B5EF4-FFF2-40B4-BE49-F238E27FC236}">
                      <a16:creationId xmlns:a16="http://schemas.microsoft.com/office/drawing/2014/main" id="{E6140E99-BA8D-4A40-BB25-123EDBC123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2" name="Oval 885">
                  <a:extLst>
                    <a:ext uri="{FF2B5EF4-FFF2-40B4-BE49-F238E27FC236}">
                      <a16:creationId xmlns:a16="http://schemas.microsoft.com/office/drawing/2014/main" id="{808DBE4E-20C5-5040-BDCC-610A70DF06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3" name="Line 881">
                  <a:extLst>
                    <a:ext uri="{FF2B5EF4-FFF2-40B4-BE49-F238E27FC236}">
                      <a16:creationId xmlns:a16="http://schemas.microsoft.com/office/drawing/2014/main" id="{879E7165-FE27-984B-BFC2-D9CE7B6565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4" name="Line 882">
                  <a:extLst>
                    <a:ext uri="{FF2B5EF4-FFF2-40B4-BE49-F238E27FC236}">
                      <a16:creationId xmlns:a16="http://schemas.microsoft.com/office/drawing/2014/main" id="{253C23F7-DF8A-B343-80FF-3B0EFAE156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E0A52767-F8B7-AE43-95CF-042022860969}"/>
              </a:ext>
            </a:extLst>
          </p:cNvPr>
          <p:cNvSpPr/>
          <p:nvPr/>
        </p:nvSpPr>
        <p:spPr>
          <a:xfrm>
            <a:off x="6749206" y="534907"/>
            <a:ext cx="1684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  <a:t>Refinement tree</a:t>
            </a:r>
            <a:endParaRPr lang="en-US" dirty="0">
              <a:solidFill>
                <a:schemeClr val="accent5">
                  <a:lumMod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214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3026C-06D8-A34A-8B03-707D15CAA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01601"/>
            <a:ext cx="8233229" cy="812800"/>
          </a:xfrm>
        </p:spPr>
        <p:txBody>
          <a:bodyPr>
            <a:normAutofit/>
          </a:bodyPr>
          <a:lstStyle/>
          <a:p>
            <a:r>
              <a:rPr lang="en-US" dirty="0"/>
              <a:t>Planning and Acting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7691A-2FB7-7D4F-928C-34769A6998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314" y="1152525"/>
            <a:ext cx="5751286" cy="5283200"/>
          </a:xfrm>
        </p:spPr>
        <p:txBody>
          <a:bodyPr>
            <a:noAutofit/>
          </a:bodyPr>
          <a:lstStyle/>
          <a:p>
            <a:r>
              <a:rPr lang="en-US" b="1" dirty="0"/>
              <a:t>Planning</a:t>
            </a:r>
            <a:r>
              <a:rPr lang="en-US" dirty="0"/>
              <a:t>: </a:t>
            </a:r>
            <a:r>
              <a:rPr lang="en-US" i="1" dirty="0"/>
              <a:t>prediction + search</a:t>
            </a:r>
          </a:p>
          <a:p>
            <a:pPr lvl="1"/>
            <a:r>
              <a:rPr lang="en-US" dirty="0"/>
              <a:t>Search over predicted states, possible </a:t>
            </a:r>
            <a:br>
              <a:rPr lang="en-US" dirty="0"/>
            </a:br>
            <a:r>
              <a:rPr lang="en-US" dirty="0"/>
              <a:t>organizations of tasks and actions</a:t>
            </a:r>
          </a:p>
          <a:p>
            <a:pPr lvl="1"/>
            <a:r>
              <a:rPr lang="en-US" dirty="0"/>
              <a:t>Uses </a:t>
            </a:r>
            <a:r>
              <a:rPr lang="en-US" i="1" dirty="0"/>
              <a:t>descriptive</a:t>
            </a:r>
            <a:r>
              <a:rPr lang="en-US" dirty="0"/>
              <a:t> models (e.g., PDDL)</a:t>
            </a:r>
          </a:p>
          <a:p>
            <a:pPr lvl="2"/>
            <a:r>
              <a:rPr lang="en-US" dirty="0"/>
              <a:t>predict </a:t>
            </a:r>
            <a:r>
              <a:rPr lang="en-US" i="1" dirty="0"/>
              <a:t>what</a:t>
            </a:r>
            <a:r>
              <a:rPr lang="en-US" dirty="0"/>
              <a:t> the actions will do</a:t>
            </a:r>
          </a:p>
          <a:p>
            <a:pPr lvl="2"/>
            <a:r>
              <a:rPr lang="en-US" dirty="0"/>
              <a:t>don’t include instructions for performing it</a:t>
            </a:r>
            <a:br>
              <a:rPr lang="en-US" baseline="-25000" dirty="0"/>
            </a:br>
            <a:endParaRPr lang="en-US" b="1" baseline="-25000" dirty="0"/>
          </a:p>
          <a:p>
            <a:pPr>
              <a:lnSpc>
                <a:spcPct val="110000"/>
              </a:lnSpc>
            </a:pPr>
            <a:r>
              <a:rPr lang="en-US" b="1" dirty="0">
                <a:highlight>
                  <a:srgbClr val="FFFF00"/>
                </a:highlight>
              </a:rPr>
              <a:t>Acting</a:t>
            </a:r>
            <a:r>
              <a:rPr lang="en-US" dirty="0">
                <a:highlight>
                  <a:srgbClr val="FFFF00"/>
                </a:highlight>
              </a:rPr>
              <a:t>: </a:t>
            </a:r>
            <a:r>
              <a:rPr lang="en-US" i="1" dirty="0">
                <a:highlight>
                  <a:srgbClr val="FFFF00"/>
                </a:highlight>
              </a:rPr>
              <a:t>performing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Dynamic, unpredictable, partially observable environment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Adapt to context, react to events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Uses </a:t>
            </a:r>
            <a:r>
              <a:rPr lang="en-US" i="1" dirty="0"/>
              <a:t>operational</a:t>
            </a:r>
            <a:r>
              <a:rPr lang="en-US" dirty="0"/>
              <a:t> models 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instructions telling </a:t>
            </a:r>
            <a:r>
              <a:rPr lang="en-US" i="1" dirty="0"/>
              <a:t>how</a:t>
            </a:r>
            <a:r>
              <a:rPr lang="en-US" dirty="0"/>
              <a:t> to perform the tasks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usually hierarchical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B63ED8-EB3E-E946-5AE1-43EEDC175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6453" y="5562372"/>
            <a:ext cx="5220044" cy="87335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⟵  We’ll use </a:t>
            </a:r>
            <a:r>
              <a:rPr lang="en-US" i="1" dirty="0"/>
              <a:t>hierarchical refinement methods</a:t>
            </a:r>
          </a:p>
          <a:p>
            <a:pPr lvl="1"/>
            <a:r>
              <a:rPr lang="en-US" dirty="0"/>
              <a:t>Extended version of HTN methods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0822C6-3839-C1FB-938A-444C30757943}"/>
              </a:ext>
            </a:extLst>
          </p:cNvPr>
          <p:cNvGrpSpPr/>
          <p:nvPr/>
        </p:nvGrpSpPr>
        <p:grpSpPr>
          <a:xfrm>
            <a:off x="7360322" y="135309"/>
            <a:ext cx="4633927" cy="3939322"/>
            <a:chOff x="7360322" y="135309"/>
            <a:chExt cx="4633927" cy="393932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282DE95-98B2-4375-FFD0-6A6F5F656F1C}"/>
                </a:ext>
              </a:extLst>
            </p:cNvPr>
            <p:cNvSpPr/>
            <p:nvPr/>
          </p:nvSpPr>
          <p:spPr>
            <a:xfrm>
              <a:off x="7704116" y="135309"/>
              <a:ext cx="2749851" cy="2226798"/>
            </a:xfrm>
            <a:prstGeom prst="rect">
              <a:avLst/>
            </a:prstGeom>
            <a:ln w="127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8" name="Up Arrow 7">
              <a:extLst>
                <a:ext uri="{FF2B5EF4-FFF2-40B4-BE49-F238E27FC236}">
                  <a16:creationId xmlns:a16="http://schemas.microsoft.com/office/drawing/2014/main" id="{5CE6F864-A924-FC84-C781-4836EAAF891E}"/>
                </a:ext>
              </a:extLst>
            </p:cNvPr>
            <p:cNvSpPr/>
            <p:nvPr/>
          </p:nvSpPr>
          <p:spPr>
            <a:xfrm>
              <a:off x="9190624" y="949416"/>
              <a:ext cx="245506" cy="932005"/>
            </a:xfrm>
            <a:prstGeom prst="upArrow">
              <a:avLst/>
            </a:prstGeom>
            <a:solidFill>
              <a:srgbClr val="FFC000"/>
            </a:solidFill>
            <a:ln>
              <a:solidFill>
                <a:srgbClr val="EC792B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9" name="Down Arrow 8">
              <a:extLst>
                <a:ext uri="{FF2B5EF4-FFF2-40B4-BE49-F238E27FC236}">
                  <a16:creationId xmlns:a16="http://schemas.microsoft.com/office/drawing/2014/main" id="{6378D1B2-6291-837D-0F9B-C67383B5C408}"/>
                </a:ext>
              </a:extLst>
            </p:cNvPr>
            <p:cNvSpPr/>
            <p:nvPr/>
          </p:nvSpPr>
          <p:spPr>
            <a:xfrm>
              <a:off x="9566516" y="584750"/>
              <a:ext cx="232146" cy="947303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A5A6A5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C5EB319-6E50-7CD6-4855-6E13C8637418}"/>
                </a:ext>
              </a:extLst>
            </p:cNvPr>
            <p:cNvSpPr/>
            <p:nvPr/>
          </p:nvSpPr>
          <p:spPr>
            <a:xfrm>
              <a:off x="8911728" y="1540816"/>
              <a:ext cx="1216152" cy="592603"/>
            </a:xfrm>
            <a:prstGeom prst="rect">
              <a:avLst/>
            </a:prstGeom>
            <a:solidFill>
              <a:srgbClr val="FF6966"/>
            </a:solidFill>
            <a:ln w="12700">
              <a:solidFill>
                <a:srgbClr val="EC792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200" dirty="0">
                  <a:latin typeface="Calibri" panose="020F0502020204030204" pitchFamily="34" charset="0"/>
                </a:rPr>
                <a:t>Acting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DFBF1B7-3ADA-05AD-127D-E10CBE8848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33657" y="1857453"/>
              <a:ext cx="600320" cy="396319"/>
            </a:xfrm>
            <a:prstGeom prst="straightConnector1">
              <a:avLst/>
            </a:prstGeom>
            <a:ln w="50800">
              <a:solidFill>
                <a:srgbClr val="EC792B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C53B3DB-11CE-E4BB-C997-3AFFF57DDD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73480" y="2732657"/>
              <a:ext cx="669055" cy="226673"/>
            </a:xfrm>
            <a:prstGeom prst="straightConnector1">
              <a:avLst/>
            </a:prstGeom>
            <a:ln w="50800">
              <a:solidFill>
                <a:srgbClr val="EC792B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3" name="Picture 12" descr="world.png">
              <a:extLst>
                <a:ext uri="{FF2B5EF4-FFF2-40B4-BE49-F238E27FC236}">
                  <a16:creationId xmlns:a16="http://schemas.microsoft.com/office/drawing/2014/main" id="{DFDD3682-FC0C-3987-AF7D-37474043F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6962" y="3423947"/>
              <a:ext cx="697161" cy="65068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42C69E8-F6CE-297B-F8E7-7A8617B79C3D}"/>
                </a:ext>
              </a:extLst>
            </p:cNvPr>
            <p:cNvSpPr/>
            <p:nvPr/>
          </p:nvSpPr>
          <p:spPr>
            <a:xfrm>
              <a:off x="7995807" y="2773264"/>
              <a:ext cx="2382178" cy="372133"/>
            </a:xfrm>
            <a:prstGeom prst="rect">
              <a:avLst/>
            </a:prstGeom>
            <a:solidFill>
              <a:srgbClr val="719CF1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Execution Platform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B2B9D03-0010-8996-8672-59F596673AD3}"/>
                </a:ext>
              </a:extLst>
            </p:cNvPr>
            <p:cNvSpPr/>
            <p:nvPr/>
          </p:nvSpPr>
          <p:spPr>
            <a:xfrm>
              <a:off x="10836073" y="2142921"/>
              <a:ext cx="980037" cy="724474"/>
            </a:xfrm>
            <a:prstGeom prst="ellipse">
              <a:avLst/>
            </a:prstGeom>
            <a:solidFill>
              <a:srgbClr val="719CF1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State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16" name="Curved Connector 15">
              <a:extLst>
                <a:ext uri="{FF2B5EF4-FFF2-40B4-BE49-F238E27FC236}">
                  <a16:creationId xmlns:a16="http://schemas.microsoft.com/office/drawing/2014/main" id="{5855AC78-83E5-EAF9-A042-D4637E09C3B7}"/>
                </a:ext>
              </a:extLst>
            </p:cNvPr>
            <p:cNvCxnSpPr>
              <a:cxnSpLocks/>
            </p:cNvCxnSpPr>
            <p:nvPr/>
          </p:nvCxnSpPr>
          <p:spPr>
            <a:xfrm>
              <a:off x="8491149" y="3145397"/>
              <a:ext cx="438912" cy="603893"/>
            </a:xfrm>
            <a:prstGeom prst="curvedConnector3">
              <a:avLst>
                <a:gd name="adj1" fmla="val 2311"/>
              </a:avLst>
            </a:prstGeom>
            <a:ln w="50800">
              <a:solidFill>
                <a:srgbClr val="EC792B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CE735D6-8685-8A87-3A98-B65E1B911AC8}"/>
                </a:ext>
              </a:extLst>
            </p:cNvPr>
            <p:cNvSpPr txBox="1"/>
            <p:nvPr/>
          </p:nvSpPr>
          <p:spPr>
            <a:xfrm>
              <a:off x="7360322" y="3397659"/>
              <a:ext cx="12002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Actuation</a:t>
              </a:r>
            </a:p>
          </p:txBody>
        </p: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62E0C9DC-E983-B10E-FB2D-1472BF8B1D30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 flipV="1">
              <a:off x="9624122" y="3145397"/>
              <a:ext cx="357690" cy="603893"/>
            </a:xfrm>
            <a:prstGeom prst="curvedConnector2">
              <a:avLst/>
            </a:prstGeom>
            <a:ln w="50800">
              <a:solidFill>
                <a:srgbClr val="EC792B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7C2BF5F-50CF-424F-CB83-CFA313F50DF2}"/>
                </a:ext>
              </a:extLst>
            </p:cNvPr>
            <p:cNvSpPr txBox="1"/>
            <p:nvPr/>
          </p:nvSpPr>
          <p:spPr>
            <a:xfrm>
              <a:off x="9926784" y="3433247"/>
              <a:ext cx="9813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Sensing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C55A2B7-1FD0-B310-5274-3158543EA5B2}"/>
                </a:ext>
              </a:extLst>
            </p:cNvPr>
            <p:cNvCxnSpPr/>
            <p:nvPr/>
          </p:nvCxnSpPr>
          <p:spPr>
            <a:xfrm>
              <a:off x="8565362" y="2362107"/>
              <a:ext cx="0" cy="411156"/>
            </a:xfrm>
            <a:prstGeom prst="straightConnector1">
              <a:avLst/>
            </a:prstGeom>
            <a:ln w="50800">
              <a:solidFill>
                <a:srgbClr val="EC792B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29678DE-F1F0-9773-F0CB-45DEE89B2D92}"/>
                </a:ext>
              </a:extLst>
            </p:cNvPr>
            <p:cNvCxnSpPr/>
            <p:nvPr/>
          </p:nvCxnSpPr>
          <p:spPr>
            <a:xfrm flipV="1">
              <a:off x="9709924" y="2362107"/>
              <a:ext cx="0" cy="411156"/>
            </a:xfrm>
            <a:prstGeom prst="straightConnector1">
              <a:avLst/>
            </a:prstGeom>
            <a:ln w="50800">
              <a:solidFill>
                <a:srgbClr val="EC792B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AB3C11-C589-DA15-98CA-6C1073277C11}"/>
                </a:ext>
              </a:extLst>
            </p:cNvPr>
            <p:cNvSpPr txBox="1"/>
            <p:nvPr/>
          </p:nvSpPr>
          <p:spPr>
            <a:xfrm>
              <a:off x="7527480" y="2374377"/>
              <a:ext cx="9589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Actions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226B917-794C-4A64-ADC3-ACC25B777351}"/>
                </a:ext>
              </a:extLst>
            </p:cNvPr>
            <p:cNvSpPr txBox="1"/>
            <p:nvPr/>
          </p:nvSpPr>
          <p:spPr>
            <a:xfrm>
              <a:off x="9786801" y="2373237"/>
              <a:ext cx="8646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Events</a:t>
              </a:r>
            </a:p>
          </p:txBody>
        </p:sp>
        <p:pic>
          <p:nvPicPr>
            <p:cNvPr id="24" name="Picture 23" descr="A close up of a logo&#10;&#10;Description automatically generated">
              <a:extLst>
                <a:ext uri="{FF2B5EF4-FFF2-40B4-BE49-F238E27FC236}">
                  <a16:creationId xmlns:a16="http://schemas.microsoft.com/office/drawing/2014/main" id="{21D96042-0960-A63B-069B-D887B6910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10846332" y="486277"/>
              <a:ext cx="1147917" cy="1016947"/>
            </a:xfrm>
            <a:prstGeom prst="rect">
              <a:avLst/>
            </a:prstGeom>
          </p:spPr>
        </p:pic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17F288C-1BF4-A681-15F5-644CEB7B1A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23490" y="963122"/>
              <a:ext cx="667512" cy="0"/>
            </a:xfrm>
            <a:prstGeom prst="straightConnector1">
              <a:avLst/>
            </a:prstGeom>
            <a:ln w="50800">
              <a:solidFill>
                <a:srgbClr val="EC792B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80CBE3-1C7B-D1A3-950A-66BA87FC964B}"/>
                </a:ext>
              </a:extLst>
            </p:cNvPr>
            <p:cNvSpPr txBox="1"/>
            <p:nvPr/>
          </p:nvSpPr>
          <p:spPr>
            <a:xfrm>
              <a:off x="10468812" y="499539"/>
              <a:ext cx="7296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Tasks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C9595CD-2A4C-147E-0DE4-F10D7BBF1712}"/>
                </a:ext>
              </a:extLst>
            </p:cNvPr>
            <p:cNvSpPr txBox="1"/>
            <p:nvPr/>
          </p:nvSpPr>
          <p:spPr>
            <a:xfrm>
              <a:off x="7746776" y="398589"/>
              <a:ext cx="8613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n>
                    <a:solidFill>
                      <a:schemeClr val="tx2"/>
                    </a:solidFill>
                  </a:ln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Actor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3F90660-0ECA-6E2E-8881-8B1492A8DCB1}"/>
                </a:ext>
              </a:extLst>
            </p:cNvPr>
            <p:cNvSpPr txBox="1"/>
            <p:nvPr/>
          </p:nvSpPr>
          <p:spPr>
            <a:xfrm>
              <a:off x="8372650" y="1048001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Queries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6DF0A35-5A83-1CDD-E45D-F2C8FF53E9AE}"/>
                </a:ext>
              </a:extLst>
            </p:cNvPr>
            <p:cNvSpPr txBox="1"/>
            <p:nvPr/>
          </p:nvSpPr>
          <p:spPr>
            <a:xfrm>
              <a:off x="9720230" y="1038165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Plans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BBEFE55-B27B-3D43-C96C-D0D42E6CA88C}"/>
                </a:ext>
              </a:extLst>
            </p:cNvPr>
            <p:cNvSpPr/>
            <p:nvPr/>
          </p:nvSpPr>
          <p:spPr>
            <a:xfrm>
              <a:off x="8906696" y="335178"/>
              <a:ext cx="1216309" cy="593233"/>
            </a:xfrm>
            <a:prstGeom prst="rect">
              <a:avLst/>
            </a:prstGeom>
            <a:solidFill>
              <a:srgbClr val="A5A6A5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200" dirty="0">
                  <a:latin typeface="Calibri" panose="020F0502020204030204" pitchFamily="34" charset="0"/>
                </a:rPr>
                <a:t>Planning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7747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Rectangle 301">
            <a:extLst>
              <a:ext uri="{FF2B5EF4-FFF2-40B4-BE49-F238E27FC236}">
                <a16:creationId xmlns:a16="http://schemas.microsoft.com/office/drawing/2014/main" id="{D008028C-C526-A445-B844-EB646296D279}"/>
              </a:ext>
            </a:extLst>
          </p:cNvPr>
          <p:cNvSpPr/>
          <p:nvPr/>
        </p:nvSpPr>
        <p:spPr>
          <a:xfrm>
            <a:off x="10350571" y="2401914"/>
            <a:ext cx="1189956" cy="343498"/>
          </a:xfrm>
          <a:prstGeom prst="rect">
            <a:avLst/>
          </a:prstGeom>
          <a:solidFill>
            <a:srgbClr val="FFFC00"/>
          </a:solidFill>
          <a:ln w="12700">
            <a:noFill/>
          </a:ln>
          <a:effectLst/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E32ABB1C-3F4B-324C-923B-2EA90951D8D1}"/>
              </a:ext>
            </a:extLst>
          </p:cNvPr>
          <p:cNvSpPr/>
          <p:nvPr/>
        </p:nvSpPr>
        <p:spPr>
          <a:xfrm>
            <a:off x="10582517" y="2745411"/>
            <a:ext cx="1609483" cy="752053"/>
          </a:xfrm>
          <a:prstGeom prst="rect">
            <a:avLst/>
          </a:prstGeom>
          <a:solidFill>
            <a:srgbClr val="FFFC00"/>
          </a:solidFill>
          <a:ln w="12700">
            <a:noFill/>
          </a:ln>
          <a:effectLst/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B2A33F-4735-8849-9037-E8F68E759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907" y="855864"/>
            <a:ext cx="4102100" cy="264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964" y="11095"/>
            <a:ext cx="8872072" cy="622305"/>
          </a:xfrm>
        </p:spPr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D49E0B93-AE28-A744-BB7C-FB4351B925A3}"/>
              </a:ext>
            </a:extLst>
          </p:cNvPr>
          <p:cNvSpPr txBox="1">
            <a:spLocks/>
          </p:cNvSpPr>
          <p:nvPr/>
        </p:nvSpPr>
        <p:spPr bwMode="auto">
          <a:xfrm>
            <a:off x="64304" y="330980"/>
            <a:ext cx="2970364" cy="3136756"/>
          </a:xfrm>
          <a:prstGeom prst="rect">
            <a:avLst/>
          </a:prstGeom>
          <a:solidFill>
            <a:srgbClr val="D2EEFF"/>
          </a:solidFill>
          <a:ln w="12700">
            <a:noFill/>
            <a:miter lim="800000"/>
            <a:headEnd/>
            <a:tailEnd/>
          </a:ln>
        </p:spPr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kern="0" dirty="0">
                <a:latin typeface="Calibri"/>
                <a:cs typeface="Calibri"/>
              </a:rPr>
              <a:t>m-fetch1</a:t>
            </a:r>
            <a:r>
              <a:rPr lang="en-US" sz="1800" kern="0" dirty="0"/>
              <a:t>(</a:t>
            </a:r>
            <a:r>
              <a:rPr lang="en-US" sz="1800" i="1" kern="0" dirty="0" err="1"/>
              <a:t>r,c</a:t>
            </a:r>
            <a:r>
              <a:rPr lang="en-US" sz="1800" kern="0" dirty="0"/>
              <a:t>)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task:	</a:t>
            </a:r>
            <a:r>
              <a:rPr lang="en-US" sz="1800" kern="0" dirty="0">
                <a:latin typeface="Calibri"/>
                <a:cs typeface="Calibri"/>
              </a:rPr>
              <a:t>fetch</a:t>
            </a:r>
            <a:r>
              <a:rPr lang="en-US" sz="1800" kern="0" dirty="0"/>
              <a:t>(</a:t>
            </a:r>
            <a:r>
              <a:rPr lang="en-US" sz="1800" i="1" kern="0" dirty="0" err="1"/>
              <a:t>r,c</a:t>
            </a:r>
            <a:r>
              <a:rPr lang="en-US" sz="1800" kern="0" dirty="0"/>
              <a:t>) 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pre: 	</a:t>
            </a:r>
            <a:r>
              <a:rPr lang="en-US" sz="1800" kern="0" dirty="0">
                <a:latin typeface="Calibri"/>
                <a:cs typeface="Calibri"/>
              </a:rPr>
              <a:t>pos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>
                <a:cs typeface="Times New Roman"/>
              </a:rPr>
              <a:t>c</a:t>
            </a:r>
            <a:r>
              <a:rPr lang="en-US" sz="1800" kern="0" dirty="0">
                <a:cs typeface="Times New Roman"/>
              </a:rPr>
              <a:t>) = </a:t>
            </a:r>
            <a:r>
              <a:rPr lang="en-US" sz="1800" kern="0" dirty="0">
                <a:latin typeface="Calibri"/>
                <a:cs typeface="Calibri"/>
              </a:rPr>
              <a:t>unknown</a:t>
            </a:r>
            <a:endParaRPr lang="en-US" sz="1800" kern="0" dirty="0">
              <a:cs typeface="Calibri"/>
            </a:endParaRP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>
                <a:cs typeface="Calibri"/>
              </a:rPr>
              <a:t>	</a:t>
            </a:r>
            <a:r>
              <a:rPr lang="en-US" sz="1800" kern="0" dirty="0"/>
              <a:t>body:	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    if ∃</a:t>
            </a:r>
            <a:r>
              <a:rPr lang="en-US" sz="1800" i="1" kern="0" dirty="0"/>
              <a:t>l</a:t>
            </a:r>
            <a:r>
              <a:rPr lang="en-US" sz="1800" kern="0" dirty="0"/>
              <a:t> (</a:t>
            </a:r>
            <a:r>
              <a:rPr lang="en-US" sz="1800" kern="0" dirty="0">
                <a:latin typeface="Calibri"/>
                <a:cs typeface="Calibri"/>
              </a:rPr>
              <a:t>view</a:t>
            </a:r>
            <a:r>
              <a:rPr lang="en-US" sz="1800" kern="0" dirty="0">
                <a:latin typeface="Times New Roman" panose="02020603050405020304" pitchFamily="18" charset="0"/>
                <a:cs typeface="Calibri"/>
              </a:rPr>
              <a:t>(</a:t>
            </a:r>
            <a:r>
              <a:rPr lang="en-US" sz="1800" i="1" kern="0" dirty="0">
                <a:cs typeface="Times New Roman"/>
              </a:rPr>
              <a:t>l</a:t>
            </a:r>
            <a:r>
              <a:rPr lang="en-US" sz="1800" kern="0" dirty="0">
                <a:cs typeface="Times New Roman"/>
              </a:rPr>
              <a:t>) = </a:t>
            </a:r>
            <a:r>
              <a:rPr lang="en-US" sz="1800" kern="0" dirty="0">
                <a:latin typeface="Calibri"/>
                <a:cs typeface="Calibri"/>
              </a:rPr>
              <a:t>F</a:t>
            </a:r>
            <a:r>
              <a:rPr lang="en-US" sz="1800" kern="0" dirty="0">
                <a:cs typeface="Times New Roman"/>
              </a:rPr>
              <a:t>) then</a:t>
            </a:r>
          </a:p>
          <a:p>
            <a:pPr marL="12700" lvl="1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	</a:t>
            </a:r>
            <a:r>
              <a:rPr lang="en-US" sz="1800" kern="0" dirty="0">
                <a:latin typeface="Calibri"/>
                <a:cs typeface="Calibri"/>
              </a:rPr>
              <a:t>move-to</a:t>
            </a:r>
            <a:r>
              <a:rPr lang="en-US" sz="1800" kern="0" dirty="0"/>
              <a:t>(</a:t>
            </a:r>
            <a:r>
              <a:rPr lang="en-US" sz="1800" i="1" kern="0" dirty="0" err="1"/>
              <a:t>r,l</a:t>
            </a:r>
            <a:r>
              <a:rPr lang="en-US" sz="1800" kern="0" dirty="0"/>
              <a:t>)</a:t>
            </a:r>
            <a:br>
              <a:rPr lang="en-US" sz="1800" kern="0" dirty="0"/>
            </a:br>
            <a:r>
              <a:rPr lang="en-US" sz="1800" kern="0" dirty="0"/>
              <a:t>		</a:t>
            </a:r>
            <a:r>
              <a:rPr lang="en-US" sz="1800" kern="0" dirty="0">
                <a:latin typeface="Calibri"/>
                <a:cs typeface="Calibri"/>
              </a:rPr>
              <a:t>perceive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 err="1">
                <a:cs typeface="Times New Roman"/>
              </a:rPr>
              <a:t>r,l</a:t>
            </a:r>
            <a:r>
              <a:rPr lang="en-US" sz="1800" kern="0" dirty="0">
                <a:cs typeface="Times New Roman"/>
              </a:rPr>
              <a:t>)</a:t>
            </a:r>
            <a:br>
              <a:rPr lang="en-US" sz="1800" kern="0" dirty="0"/>
            </a:br>
            <a:r>
              <a:rPr lang="en-US" sz="1800" kern="0" dirty="0"/>
              <a:t>		if </a:t>
            </a:r>
            <a:r>
              <a:rPr lang="en-US" sz="1800" kern="0" dirty="0">
                <a:latin typeface="Calibri"/>
                <a:cs typeface="Calibri"/>
              </a:rPr>
              <a:t>pos</a:t>
            </a:r>
            <a:r>
              <a:rPr lang="en-US" sz="1800" kern="0" dirty="0"/>
              <a:t>(</a:t>
            </a:r>
            <a:r>
              <a:rPr lang="en-US" sz="1800" i="1" kern="0" dirty="0"/>
              <a:t>c</a:t>
            </a:r>
            <a:r>
              <a:rPr lang="en-US" sz="1800" kern="0" dirty="0"/>
              <a:t>) = </a:t>
            </a:r>
            <a:r>
              <a:rPr lang="en-US" sz="1800" i="1" kern="0" dirty="0"/>
              <a:t>l</a:t>
            </a:r>
            <a:r>
              <a:rPr lang="en-US" sz="1800" kern="0" dirty="0"/>
              <a:t> then </a:t>
            </a:r>
            <a:br>
              <a:rPr lang="en-US" sz="1800" kern="0" dirty="0"/>
            </a:br>
            <a:r>
              <a:rPr lang="en-US" sz="1800" kern="0" dirty="0"/>
              <a:t>			</a:t>
            </a:r>
            <a:r>
              <a:rPr lang="en-US" sz="1800" kern="0" dirty="0">
                <a:latin typeface="Calibri"/>
                <a:cs typeface="Calibri"/>
              </a:rPr>
              <a:t>take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 err="1">
                <a:cs typeface="Times New Roman"/>
              </a:rPr>
              <a:t>r,c,l</a:t>
            </a:r>
            <a:r>
              <a:rPr lang="en-US" sz="1800" kern="0" dirty="0">
                <a:cs typeface="Times New Roman"/>
              </a:rPr>
              <a:t>)</a:t>
            </a:r>
            <a:br>
              <a:rPr lang="en-US" sz="1800" kern="0" dirty="0">
                <a:cs typeface="Times New Roman"/>
              </a:rPr>
            </a:br>
            <a:r>
              <a:rPr lang="en-US" sz="1800" kern="0" dirty="0">
                <a:cs typeface="Times New Roman"/>
              </a:rPr>
              <a:t>		else </a:t>
            </a:r>
            <a:r>
              <a:rPr lang="en-US" sz="1800" dirty="0">
                <a:latin typeface="Calibri"/>
                <a:cs typeface="Calibri"/>
              </a:rPr>
              <a:t>fetch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 err="1">
                <a:cs typeface="Times New Roman"/>
              </a:rPr>
              <a:t>r,c</a:t>
            </a:r>
            <a:r>
              <a:rPr lang="en-US" sz="1800" kern="0" dirty="0">
                <a:cs typeface="Times New Roman"/>
              </a:rPr>
              <a:t>)</a:t>
            </a:r>
            <a:br>
              <a:rPr lang="en-US" sz="1800" kern="0" dirty="0">
                <a:cs typeface="Times New Roman"/>
              </a:rPr>
            </a:br>
            <a:r>
              <a:rPr lang="en-US" sz="1800" kern="0" dirty="0">
                <a:cs typeface="Times New Roman"/>
              </a:rPr>
              <a:t>	    else </a:t>
            </a:r>
            <a:r>
              <a:rPr lang="en-US" sz="1800" kern="0" dirty="0">
                <a:latin typeface="Calibri"/>
                <a:cs typeface="Calibri"/>
              </a:rPr>
              <a:t>fail</a:t>
            </a:r>
            <a:endParaRPr lang="en-US" sz="1800" kern="0" dirty="0">
              <a:cs typeface="Times New Roman"/>
            </a:endParaRPr>
          </a:p>
        </p:txBody>
      </p:sp>
      <p:sp>
        <p:nvSpPr>
          <p:cNvPr id="91" name="Content Placeholder 3">
            <a:extLst>
              <a:ext uri="{FF2B5EF4-FFF2-40B4-BE49-F238E27FC236}">
                <a16:creationId xmlns:a16="http://schemas.microsoft.com/office/drawing/2014/main" id="{F9BD0B6E-55CD-4E40-A05D-17C5DE9C1106}"/>
              </a:ext>
            </a:extLst>
          </p:cNvPr>
          <p:cNvSpPr txBox="1">
            <a:spLocks/>
          </p:cNvSpPr>
          <p:nvPr/>
        </p:nvSpPr>
        <p:spPr bwMode="auto">
          <a:xfrm>
            <a:off x="105694" y="3883070"/>
            <a:ext cx="2955614" cy="2582758"/>
          </a:xfrm>
          <a:prstGeom prst="rect">
            <a:avLst/>
          </a:prstGeom>
          <a:solidFill>
            <a:srgbClr val="D2EEFF"/>
          </a:solidFill>
          <a:ln w="12700">
            <a:noFill/>
            <a:miter lim="800000"/>
            <a:headEnd/>
            <a:tailEnd/>
          </a:ln>
        </p:spPr>
        <p:txBody>
          <a:bodyPr vert="horz" wrap="square" lIns="90487" tIns="44450" rIns="0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latin typeface="Calibri"/>
                <a:cs typeface="Calibri"/>
              </a:rPr>
              <a:t>m-fetch2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	</a:t>
            </a:r>
            <a:r>
              <a:rPr lang="en-US" sz="1800" dirty="0">
                <a:latin typeface="Calibri"/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	</a:t>
            </a:r>
            <a:r>
              <a:rPr lang="en-US" sz="1800" dirty="0">
                <a:latin typeface="Calibri"/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≠ </a:t>
            </a:r>
            <a:r>
              <a:rPr lang="en-US" sz="1800" dirty="0">
                <a:latin typeface="Calibri"/>
                <a:cs typeface="Calibri"/>
              </a:rPr>
              <a:t>unknown</a:t>
            </a:r>
            <a:endParaRPr lang="en-US" sz="1800" dirty="0"/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E6A1CFF-14B7-694B-9AC8-AB7F87ED9551}"/>
              </a:ext>
            </a:extLst>
          </p:cNvPr>
          <p:cNvSpPr/>
          <p:nvPr/>
        </p:nvSpPr>
        <p:spPr>
          <a:xfrm>
            <a:off x="1461558" y="282977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r1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,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c2</a:t>
            </a: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766D9A01-14FD-F540-AED6-AA35CF5C7156}"/>
              </a:ext>
            </a:extLst>
          </p:cNvPr>
          <p:cNvCxnSpPr>
            <a:cxnSpLocks/>
          </p:cNvCxnSpPr>
          <p:nvPr/>
        </p:nvCxnSpPr>
        <p:spPr>
          <a:xfrm flipH="1" flipV="1">
            <a:off x="2313772" y="2183317"/>
            <a:ext cx="3564934" cy="92707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Rectangle 172">
            <a:extLst>
              <a:ext uri="{FF2B5EF4-FFF2-40B4-BE49-F238E27FC236}">
                <a16:creationId xmlns:a16="http://schemas.microsoft.com/office/drawing/2014/main" id="{A27AC09C-443D-C748-97C5-DDE7133D6352}"/>
              </a:ext>
            </a:extLst>
          </p:cNvPr>
          <p:cNvSpPr/>
          <p:nvPr/>
        </p:nvSpPr>
        <p:spPr>
          <a:xfrm>
            <a:off x="1969098" y="1197222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l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loc1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629297FE-FE8E-7E47-B9BE-AC21203BF12D}"/>
              </a:ext>
            </a:extLst>
          </p:cNvPr>
          <p:cNvSpPr/>
          <p:nvPr/>
        </p:nvSpPr>
        <p:spPr>
          <a:xfrm>
            <a:off x="6682387" y="1358929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r</a:t>
            </a:r>
            <a:r>
              <a:rPr lang="en-US" baseline="-25000" dirty="0">
                <a:latin typeface="Times New Roman" panose="02020603050405020304" pitchFamily="18" charset="0"/>
                <a:cs typeface="Calibri"/>
              </a:rPr>
              <a:t>0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/>
              </a:rPr>
              <a:t>r1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33D4326-5B9C-3C43-85A6-DC134459F891}"/>
              </a:ext>
            </a:extLst>
          </p:cNvPr>
          <p:cNvCxnSpPr/>
          <p:nvPr/>
        </p:nvCxnSpPr>
        <p:spPr>
          <a:xfrm flipH="1" flipV="1">
            <a:off x="5778117" y="3319986"/>
            <a:ext cx="1245318" cy="8246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36A26DF5-2628-7E44-999B-519084A1E8DE}"/>
              </a:ext>
            </a:extLst>
          </p:cNvPr>
          <p:cNvSpPr/>
          <p:nvPr/>
        </p:nvSpPr>
        <p:spPr>
          <a:xfrm>
            <a:off x="5782485" y="3414134"/>
            <a:ext cx="1509772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</a:rPr>
              <a:t>sensor failure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790B15A-580A-0C49-ADFA-2B544D1B93B6}"/>
              </a:ext>
            </a:extLst>
          </p:cNvPr>
          <p:cNvSpPr/>
          <p:nvPr/>
        </p:nvSpPr>
        <p:spPr>
          <a:xfrm>
            <a:off x="3649977" y="2177233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</a:rPr>
              <a:t>′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BF2CF17-8842-424D-AC45-1E0C2B4396BB}"/>
              </a:ext>
            </a:extLst>
          </p:cNvPr>
          <p:cNvSpPr/>
          <p:nvPr/>
        </p:nvSpPr>
        <p:spPr>
          <a:xfrm>
            <a:off x="7453391" y="1004399"/>
            <a:ext cx="268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τ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51CE162-5EE1-8743-BD24-ACB715791DAF}"/>
              </a:ext>
            </a:extLst>
          </p:cNvPr>
          <p:cNvSpPr/>
          <p:nvPr/>
        </p:nvSpPr>
        <p:spPr>
          <a:xfrm>
            <a:off x="7340842" y="173412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m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D997FDDA-57F2-0B4A-8690-9D237FA1F8F3}"/>
              </a:ext>
            </a:extLst>
          </p:cNvPr>
          <p:cNvSpPr/>
          <p:nvPr/>
        </p:nvSpPr>
        <p:spPr>
          <a:xfrm>
            <a:off x="2345413" y="1932811"/>
            <a:ext cx="99899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</a:rPr>
              <a:t>← failed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6BFB836-E52E-1D4E-AB53-79123ACA6375}"/>
              </a:ext>
            </a:extLst>
          </p:cNvPr>
          <p:cNvSpPr/>
          <p:nvPr/>
        </p:nvSpPr>
        <p:spPr>
          <a:xfrm>
            <a:off x="9676397" y="282977"/>
            <a:ext cx="547840" cy="2348712"/>
          </a:xfrm>
          <a:prstGeom prst="rect">
            <a:avLst/>
          </a:prstGeom>
          <a:solidFill>
            <a:srgbClr val="FFFC00"/>
          </a:solidFill>
          <a:ln w="12700">
            <a:noFill/>
          </a:ln>
          <a:effectLst/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FBA187AE-F559-B04F-BF75-23EA10A0A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453" y="0"/>
            <a:ext cx="4366223" cy="6858000"/>
          </a:xfrm>
          <a:prstGeom prst="rect">
            <a:avLst/>
          </a:prstGeom>
        </p:spPr>
      </p:pic>
      <p:grpSp>
        <p:nvGrpSpPr>
          <p:cNvPr id="235" name="Group 234">
            <a:extLst>
              <a:ext uri="{FF2B5EF4-FFF2-40B4-BE49-F238E27FC236}">
                <a16:creationId xmlns:a16="http://schemas.microsoft.com/office/drawing/2014/main" id="{1B86C3CA-AADC-654D-81D3-8917B0A19F4F}"/>
              </a:ext>
            </a:extLst>
          </p:cNvPr>
          <p:cNvGrpSpPr/>
          <p:nvPr/>
        </p:nvGrpSpPr>
        <p:grpSpPr>
          <a:xfrm>
            <a:off x="3324765" y="4793885"/>
            <a:ext cx="4425495" cy="1764581"/>
            <a:chOff x="3607801" y="4793885"/>
            <a:chExt cx="4425495" cy="1764581"/>
          </a:xfrm>
        </p:grpSpPr>
        <p:sp>
          <p:nvSpPr>
            <p:cNvPr id="236" name="Line 853">
              <a:extLst>
                <a:ext uri="{FF2B5EF4-FFF2-40B4-BE49-F238E27FC236}">
                  <a16:creationId xmlns:a16="http://schemas.microsoft.com/office/drawing/2014/main" id="{DFE3B836-ED45-5542-9296-81B1B06B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3241" y="6554206"/>
              <a:ext cx="1571779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balanced" dir="l"/>
            </a:scene3d>
            <a:sp3d extrusionH="1587500" contourW="6350" prstMaterial="legacyPlastic">
              <a:bevelT w="13500" h="13500" prst="angle"/>
              <a:bevelB w="13500" h="13500" prst="angle"/>
              <a:extrusionClr>
                <a:srgbClr val="FFE4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2000" dirty="0">
                  <a:latin typeface="Calibri"/>
                  <a:ea typeface="Times New Roman"/>
                  <a:cs typeface="Calibri"/>
                </a:rPr>
                <a:t>            loc0</a:t>
              </a:r>
            </a:p>
          </p:txBody>
        </p:sp>
        <p:sp>
          <p:nvSpPr>
            <p:cNvPr id="237" name="Line 853">
              <a:extLst>
                <a:ext uri="{FF2B5EF4-FFF2-40B4-BE49-F238E27FC236}">
                  <a16:creationId xmlns:a16="http://schemas.microsoft.com/office/drawing/2014/main" id="{1CABC4C8-F42D-424C-A3A7-9F63ACB2DC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7801" y="6220730"/>
              <a:ext cx="1089529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11176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loc2</a:t>
              </a:r>
            </a:p>
          </p:txBody>
        </p:sp>
        <p:sp>
          <p:nvSpPr>
            <p:cNvPr id="238" name="Line 853">
              <a:extLst>
                <a:ext uri="{FF2B5EF4-FFF2-40B4-BE49-F238E27FC236}">
                  <a16:creationId xmlns:a16="http://schemas.microsoft.com/office/drawing/2014/main" id="{24D01870-2BE3-8A47-BA36-5FF6725254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2533" y="6434783"/>
              <a:ext cx="1286000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balanced" dir="l"/>
            </a:scene3d>
            <a:sp3d extrusionH="1397000" contourW="6350" prstMaterial="legacyPlastic">
              <a:bevelT w="13500" h="13500" prst="angle"/>
              <a:bevelB w="13500" h="13500" prst="angle"/>
              <a:extrusionClr>
                <a:srgbClr val="F5DBBD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900" dirty="0">
                  <a:latin typeface="Calibri"/>
                  <a:ea typeface="Times New Roman"/>
                  <a:cs typeface="Calibri"/>
                </a:rPr>
                <a:t>          loc1</a:t>
              </a:r>
            </a:p>
          </p:txBody>
        </p: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26756CE1-A376-7F4A-8E0D-6D952A627365}"/>
                </a:ext>
              </a:extLst>
            </p:cNvPr>
            <p:cNvGrpSpPr/>
            <p:nvPr/>
          </p:nvGrpSpPr>
          <p:grpSpPr>
            <a:xfrm>
              <a:off x="4393174" y="5675101"/>
              <a:ext cx="525678" cy="355571"/>
              <a:chOff x="1012668" y="960736"/>
              <a:chExt cx="747559" cy="505651"/>
            </a:xfrm>
          </p:grpSpPr>
          <p:sp>
            <p:nvSpPr>
              <p:cNvPr id="297" name="Line 853">
                <a:extLst>
                  <a:ext uri="{FF2B5EF4-FFF2-40B4-BE49-F238E27FC236}">
                    <a16:creationId xmlns:a16="http://schemas.microsoft.com/office/drawing/2014/main" id="{58A80A2B-B7F6-B742-B8CB-403B81036B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98" name="Rectangle 876">
                <a:extLst>
                  <a:ext uri="{FF2B5EF4-FFF2-40B4-BE49-F238E27FC236}">
                    <a16:creationId xmlns:a16="http://schemas.microsoft.com/office/drawing/2014/main" id="{011B9E99-6A6D-E840-A388-7471950F059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9" y="960736"/>
                <a:ext cx="92" cy="393915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99" name="Rectangle 873">
                <a:extLst>
                  <a:ext uri="{FF2B5EF4-FFF2-40B4-BE49-F238E27FC236}">
                    <a16:creationId xmlns:a16="http://schemas.microsoft.com/office/drawing/2014/main" id="{27C149B1-73CB-5241-8B3A-4D65F4603A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300" name="Freeform 875">
                <a:extLst>
                  <a:ext uri="{FF2B5EF4-FFF2-40B4-BE49-F238E27FC236}">
                    <a16:creationId xmlns:a16="http://schemas.microsoft.com/office/drawing/2014/main" id="{102DEF9D-2894-504D-A32D-11B1D6D3C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sp>
          <p:nvSpPr>
            <p:cNvPr id="240" name="Line 853">
              <a:extLst>
                <a:ext uri="{FF2B5EF4-FFF2-40B4-BE49-F238E27FC236}">
                  <a16:creationId xmlns:a16="http://schemas.microsoft.com/office/drawing/2014/main" id="{6936068F-597F-EF47-8EEC-3E1784E585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3828" y="5250942"/>
              <a:ext cx="714445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800100" contourW="6350" prstMaterial="legacyPlastic">
              <a:bevelT w="13500" h="13500" prst="angle"/>
              <a:bevelB w="13500" h="13500" prst="angle"/>
              <a:extrusionClr>
                <a:srgbClr val="D0B39A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400" dirty="0">
                  <a:latin typeface="Calibri"/>
                  <a:ea typeface="Times New Roman"/>
                  <a:cs typeface="Calibri"/>
                </a:rPr>
                <a:t>         loc4</a:t>
              </a:r>
            </a:p>
          </p:txBody>
        </p:sp>
        <p:sp>
          <p:nvSpPr>
            <p:cNvPr id="241" name="Line 853">
              <a:extLst>
                <a:ext uri="{FF2B5EF4-FFF2-40B4-BE49-F238E27FC236}">
                  <a16:creationId xmlns:a16="http://schemas.microsoft.com/office/drawing/2014/main" id="{2A359F93-3A32-1346-8EF3-6B185ABED4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9718" y="5658707"/>
              <a:ext cx="893056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914400" contourW="6350" prstMaterial="legacyPlastic">
              <a:bevelT w="13500" h="13500" prst="angle"/>
              <a:bevelB w="13500" h="13500" prst="angle"/>
              <a:extrusionClr>
                <a:srgbClr val="ECD1B9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600" dirty="0">
                  <a:latin typeface="Calibri"/>
                  <a:ea typeface="Times New Roman"/>
                  <a:cs typeface="Calibri"/>
                </a:rPr>
                <a:t>         loc3</a:t>
              </a:r>
            </a:p>
          </p:txBody>
        </p: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4F7E1B94-2034-D54D-BF82-F634A8846CC1}"/>
                </a:ext>
              </a:extLst>
            </p:cNvPr>
            <p:cNvGrpSpPr/>
            <p:nvPr/>
          </p:nvGrpSpPr>
          <p:grpSpPr>
            <a:xfrm>
              <a:off x="5370527" y="4793885"/>
              <a:ext cx="378488" cy="272016"/>
              <a:chOff x="7930394" y="2447547"/>
              <a:chExt cx="387534" cy="278517"/>
            </a:xfrm>
          </p:grpSpPr>
          <p:sp>
            <p:nvSpPr>
              <p:cNvPr id="293" name="Line 853">
                <a:extLst>
                  <a:ext uri="{FF2B5EF4-FFF2-40B4-BE49-F238E27FC236}">
                    <a16:creationId xmlns:a16="http://schemas.microsoft.com/office/drawing/2014/main" id="{6225885A-468B-4143-8103-AADBA4661D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0394" y="2551830"/>
                <a:ext cx="311334" cy="37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190500" contourW="6350" prstMaterial="plastic">
                <a:bevelT w="13500" h="13500" prst="angle"/>
                <a:bevelB w="13500" h="13500" prst="angle"/>
                <a:extrusionClr>
                  <a:srgbClr val="CED286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94" name="Rectangle 876">
                <a:extLst>
                  <a:ext uri="{FF2B5EF4-FFF2-40B4-BE49-F238E27FC236}">
                    <a16:creationId xmlns:a16="http://schemas.microsoft.com/office/drawing/2014/main" id="{D3C6CBC2-B775-9D46-AC15-C818E98BE0A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954837" y="2447547"/>
                <a:ext cx="67" cy="220593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95" name="Rectangle 873">
                <a:extLst>
                  <a:ext uri="{FF2B5EF4-FFF2-40B4-BE49-F238E27FC236}">
                    <a16:creationId xmlns:a16="http://schemas.microsoft.com/office/drawing/2014/main" id="{98A10BAD-BD9F-DD4A-BA8D-EDC9209F46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1094" y="2555538"/>
                <a:ext cx="308086" cy="169843"/>
              </a:xfrm>
              <a:prstGeom prst="rect">
                <a:avLst/>
              </a:prstGeom>
              <a:solidFill>
                <a:srgbClr val="CED28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1400" dirty="0">
                    <a:latin typeface="Calibri"/>
                    <a:ea typeface="Times New Roman"/>
                    <a:cs typeface="Calibri"/>
                  </a:rPr>
                  <a:t>c2</a:t>
                </a:r>
              </a:p>
            </p:txBody>
          </p:sp>
          <p:sp>
            <p:nvSpPr>
              <p:cNvPr id="296" name="Freeform 875">
                <a:extLst>
                  <a:ext uri="{FF2B5EF4-FFF2-40B4-BE49-F238E27FC236}">
                    <a16:creationId xmlns:a16="http://schemas.microsoft.com/office/drawing/2014/main" id="{DD6F337B-B55B-2442-A84C-13D82E1B8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2084" y="2478623"/>
                <a:ext cx="75844" cy="247441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ED28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94659021-B3B1-904A-9426-BBED1A39F058}"/>
                </a:ext>
              </a:extLst>
            </p:cNvPr>
            <p:cNvGrpSpPr/>
            <p:nvPr/>
          </p:nvGrpSpPr>
          <p:grpSpPr>
            <a:xfrm>
              <a:off x="6858063" y="5151329"/>
              <a:ext cx="1175233" cy="997371"/>
              <a:chOff x="10247238" y="4467570"/>
              <a:chExt cx="1175233" cy="997371"/>
            </a:xfrm>
          </p:grpSpPr>
          <p:sp>
            <p:nvSpPr>
              <p:cNvPr id="269" name="Oval 859">
                <a:extLst>
                  <a:ext uri="{FF2B5EF4-FFF2-40B4-BE49-F238E27FC236}">
                    <a16:creationId xmlns:a16="http://schemas.microsoft.com/office/drawing/2014/main" id="{9A843F49-316F-F94B-B2BC-2C8807D6E54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83953" y="5248432"/>
                <a:ext cx="96916" cy="106355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70" name="Oval 861">
                <a:extLst>
                  <a:ext uri="{FF2B5EF4-FFF2-40B4-BE49-F238E27FC236}">
                    <a16:creationId xmlns:a16="http://schemas.microsoft.com/office/drawing/2014/main" id="{091AF835-8BEE-E641-8897-061B0190503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247239" y="5356687"/>
                <a:ext cx="100317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71" name="Oval 862">
                <a:extLst>
                  <a:ext uri="{FF2B5EF4-FFF2-40B4-BE49-F238E27FC236}">
                    <a16:creationId xmlns:a16="http://schemas.microsoft.com/office/drawing/2014/main" id="{7289F125-B406-BD4C-8D56-727EA25DCA9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72293" y="5356687"/>
                <a:ext cx="969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72" name="Oval 863">
                <a:extLst>
                  <a:ext uri="{FF2B5EF4-FFF2-40B4-BE49-F238E27FC236}">
                    <a16:creationId xmlns:a16="http://schemas.microsoft.com/office/drawing/2014/main" id="{F6C3528D-9AB0-C34F-BDB3-BE5A543DBA2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073676" y="5354788"/>
                <a:ext cx="986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73" name="Oval 863">
                <a:extLst>
                  <a:ext uri="{FF2B5EF4-FFF2-40B4-BE49-F238E27FC236}">
                    <a16:creationId xmlns:a16="http://schemas.microsoft.com/office/drawing/2014/main" id="{B096423D-9C2A-414E-BDB1-2CADF0FEC2C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58241" y="5356110"/>
                <a:ext cx="986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74" name="Group 273">
                <a:extLst>
                  <a:ext uri="{FF2B5EF4-FFF2-40B4-BE49-F238E27FC236}">
                    <a16:creationId xmlns:a16="http://schemas.microsoft.com/office/drawing/2014/main" id="{5B9DFFFE-0E82-904D-8BD2-A1683A53CD31}"/>
                  </a:ext>
                </a:extLst>
              </p:cNvPr>
              <p:cNvGrpSpPr/>
              <p:nvPr/>
            </p:nvGrpSpPr>
            <p:grpSpPr>
              <a:xfrm>
                <a:off x="10247238" y="4975740"/>
                <a:ext cx="1175233" cy="379051"/>
                <a:chOff x="1320274" y="4580303"/>
                <a:chExt cx="1671281" cy="467246"/>
              </a:xfrm>
              <a:solidFill>
                <a:srgbClr val="CCFDCC"/>
              </a:solidFill>
            </p:grpSpPr>
            <p:sp>
              <p:nvSpPr>
                <p:cNvPr id="289" name="Freeform 860">
                  <a:extLst>
                    <a:ext uri="{FF2B5EF4-FFF2-40B4-BE49-F238E27FC236}">
                      <a16:creationId xmlns:a16="http://schemas.microsoft.com/office/drawing/2014/main" id="{EEEDD418-B68A-4144-B425-B5E410A8937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90" name="Rectangle 864">
                  <a:extLst>
                    <a:ext uri="{FF2B5EF4-FFF2-40B4-BE49-F238E27FC236}">
                      <a16:creationId xmlns:a16="http://schemas.microsoft.com/office/drawing/2014/main" id="{EE4312A8-1EEB-CD4D-949A-32C5515D5FF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Calibri"/>
                      <a:ea typeface="Calibri"/>
                      <a:cs typeface="Calibri"/>
                    </a:rPr>
                    <a:t>r2</a:t>
                  </a:r>
                </a:p>
              </p:txBody>
            </p:sp>
            <p:sp>
              <p:nvSpPr>
                <p:cNvPr id="291" name="Freeform 865">
                  <a:extLst>
                    <a:ext uri="{FF2B5EF4-FFF2-40B4-BE49-F238E27FC236}">
                      <a16:creationId xmlns:a16="http://schemas.microsoft.com/office/drawing/2014/main" id="{7EC82B2C-2074-774F-8A1E-2376FBB20A0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92" name="Freeform 866">
                  <a:extLst>
                    <a:ext uri="{FF2B5EF4-FFF2-40B4-BE49-F238E27FC236}">
                      <a16:creationId xmlns:a16="http://schemas.microsoft.com/office/drawing/2014/main" id="{CDC80DF6-E8D4-F748-BD76-07CF1C433A5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86ED800D-62FF-084E-92E2-94BC9834B762}"/>
                  </a:ext>
                </a:extLst>
              </p:cNvPr>
              <p:cNvGrpSpPr/>
              <p:nvPr/>
            </p:nvGrpSpPr>
            <p:grpSpPr>
              <a:xfrm>
                <a:off x="10732584" y="4467570"/>
                <a:ext cx="388622" cy="835901"/>
                <a:chOff x="1823226" y="3235632"/>
                <a:chExt cx="552654" cy="1188720"/>
              </a:xfrm>
              <a:solidFill>
                <a:srgbClr val="CCFDCC"/>
              </a:solidFill>
            </p:grpSpPr>
            <p:sp>
              <p:nvSpPr>
                <p:cNvPr id="276" name="Oval 878">
                  <a:extLst>
                    <a:ext uri="{FF2B5EF4-FFF2-40B4-BE49-F238E27FC236}">
                      <a16:creationId xmlns:a16="http://schemas.microsoft.com/office/drawing/2014/main" id="{E5630D97-09EB-314F-B554-9E282848D0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7" name="Rectangle 880">
                  <a:extLst>
                    <a:ext uri="{FF2B5EF4-FFF2-40B4-BE49-F238E27FC236}">
                      <a16:creationId xmlns:a16="http://schemas.microsoft.com/office/drawing/2014/main" id="{82CD395E-E97D-834A-A17A-E4C0D55B84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8" name="Oval 878">
                  <a:extLst>
                    <a:ext uri="{FF2B5EF4-FFF2-40B4-BE49-F238E27FC236}">
                      <a16:creationId xmlns:a16="http://schemas.microsoft.com/office/drawing/2014/main" id="{1C6A478B-C8A7-2340-96C8-A12F206E00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9" name="Line 881">
                  <a:extLst>
                    <a:ext uri="{FF2B5EF4-FFF2-40B4-BE49-F238E27FC236}">
                      <a16:creationId xmlns:a16="http://schemas.microsoft.com/office/drawing/2014/main" id="{510B1D02-ED47-CB42-A9AC-2430506527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0" name="Line 882">
                  <a:extLst>
                    <a:ext uri="{FF2B5EF4-FFF2-40B4-BE49-F238E27FC236}">
                      <a16:creationId xmlns:a16="http://schemas.microsoft.com/office/drawing/2014/main" id="{F92C03D6-656D-8D42-B4A7-211E2403E0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1" name="Rectangle 880">
                  <a:extLst>
                    <a:ext uri="{FF2B5EF4-FFF2-40B4-BE49-F238E27FC236}">
                      <a16:creationId xmlns:a16="http://schemas.microsoft.com/office/drawing/2014/main" id="{38E0C4BC-59EF-6E4E-A55D-801B8BB9BF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2" name="Oval 878">
                  <a:extLst>
                    <a:ext uri="{FF2B5EF4-FFF2-40B4-BE49-F238E27FC236}">
                      <a16:creationId xmlns:a16="http://schemas.microsoft.com/office/drawing/2014/main" id="{53A82270-51A1-5A43-ABE7-9D01403D688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3" name="Line 882">
                  <a:extLst>
                    <a:ext uri="{FF2B5EF4-FFF2-40B4-BE49-F238E27FC236}">
                      <a16:creationId xmlns:a16="http://schemas.microsoft.com/office/drawing/2014/main" id="{72FADAC3-5747-B34B-BA9D-FAC6B24678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4" name="Line 882">
                  <a:extLst>
                    <a:ext uri="{FF2B5EF4-FFF2-40B4-BE49-F238E27FC236}">
                      <a16:creationId xmlns:a16="http://schemas.microsoft.com/office/drawing/2014/main" id="{1A278558-0A60-884D-AAC0-A0C67C781C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5" name="Line 884">
                  <a:extLst>
                    <a:ext uri="{FF2B5EF4-FFF2-40B4-BE49-F238E27FC236}">
                      <a16:creationId xmlns:a16="http://schemas.microsoft.com/office/drawing/2014/main" id="{BA657C84-6034-D54B-81FF-B121787E3D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6" name="Oval 885">
                  <a:extLst>
                    <a:ext uri="{FF2B5EF4-FFF2-40B4-BE49-F238E27FC236}">
                      <a16:creationId xmlns:a16="http://schemas.microsoft.com/office/drawing/2014/main" id="{C6252E35-389D-6245-B5FE-D86B6DCB3B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7" name="Line 881">
                  <a:extLst>
                    <a:ext uri="{FF2B5EF4-FFF2-40B4-BE49-F238E27FC236}">
                      <a16:creationId xmlns:a16="http://schemas.microsoft.com/office/drawing/2014/main" id="{350981DC-3A3D-8245-BBC9-3C8271306A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8" name="Line 882">
                  <a:extLst>
                    <a:ext uri="{FF2B5EF4-FFF2-40B4-BE49-F238E27FC236}">
                      <a16:creationId xmlns:a16="http://schemas.microsoft.com/office/drawing/2014/main" id="{FEDF931D-5B41-8643-A71D-500C09ED1D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248F5A5D-3F54-A348-8474-6EF7844118B1}"/>
                </a:ext>
              </a:extLst>
            </p:cNvPr>
            <p:cNvGrpSpPr/>
            <p:nvPr/>
          </p:nvGrpSpPr>
          <p:grpSpPr>
            <a:xfrm>
              <a:off x="4942898" y="5292254"/>
              <a:ext cx="1175233" cy="997371"/>
              <a:chOff x="10247238" y="4467570"/>
              <a:chExt cx="1175233" cy="997371"/>
            </a:xfrm>
          </p:grpSpPr>
          <p:sp>
            <p:nvSpPr>
              <p:cNvPr id="245" name="Oval 859">
                <a:extLst>
                  <a:ext uri="{FF2B5EF4-FFF2-40B4-BE49-F238E27FC236}">
                    <a16:creationId xmlns:a16="http://schemas.microsoft.com/office/drawing/2014/main" id="{3EFDBC70-4CB1-8240-9968-74A94641384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83953" y="5248432"/>
                <a:ext cx="96916" cy="106355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6" name="Oval 861">
                <a:extLst>
                  <a:ext uri="{FF2B5EF4-FFF2-40B4-BE49-F238E27FC236}">
                    <a16:creationId xmlns:a16="http://schemas.microsoft.com/office/drawing/2014/main" id="{99CA995A-7763-0E48-BCAA-5C5E1610256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247239" y="5356687"/>
                <a:ext cx="100317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7" name="Oval 862">
                <a:extLst>
                  <a:ext uri="{FF2B5EF4-FFF2-40B4-BE49-F238E27FC236}">
                    <a16:creationId xmlns:a16="http://schemas.microsoft.com/office/drawing/2014/main" id="{21784CD8-211D-CF41-A0E7-03198CC0F58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72293" y="5356687"/>
                <a:ext cx="969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8" name="Oval 863">
                <a:extLst>
                  <a:ext uri="{FF2B5EF4-FFF2-40B4-BE49-F238E27FC236}">
                    <a16:creationId xmlns:a16="http://schemas.microsoft.com/office/drawing/2014/main" id="{F54C330E-6489-E540-BF5E-C6C1425E270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073676" y="5354788"/>
                <a:ext cx="986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9" name="Oval 863">
                <a:extLst>
                  <a:ext uri="{FF2B5EF4-FFF2-40B4-BE49-F238E27FC236}">
                    <a16:creationId xmlns:a16="http://schemas.microsoft.com/office/drawing/2014/main" id="{C0162D29-1A0F-9A47-AE99-038F16D5F26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58241" y="5356110"/>
                <a:ext cx="986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6C1BD6CD-72BF-1449-ADBE-3251A7D2FF73}"/>
                  </a:ext>
                </a:extLst>
              </p:cNvPr>
              <p:cNvGrpSpPr/>
              <p:nvPr/>
            </p:nvGrpSpPr>
            <p:grpSpPr>
              <a:xfrm>
                <a:off x="10247238" y="4975740"/>
                <a:ext cx="1175233" cy="379051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265" name="Freeform 860">
                  <a:extLst>
                    <a:ext uri="{FF2B5EF4-FFF2-40B4-BE49-F238E27FC236}">
                      <a16:creationId xmlns:a16="http://schemas.microsoft.com/office/drawing/2014/main" id="{8B652890-FA2A-3145-8431-5DF45523145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6" name="Rectangle 864">
                  <a:extLst>
                    <a:ext uri="{FF2B5EF4-FFF2-40B4-BE49-F238E27FC236}">
                      <a16:creationId xmlns:a16="http://schemas.microsoft.com/office/drawing/2014/main" id="{717B9C33-F863-3346-8584-507F4305C7F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267" name="Freeform 865">
                  <a:extLst>
                    <a:ext uri="{FF2B5EF4-FFF2-40B4-BE49-F238E27FC236}">
                      <a16:creationId xmlns:a16="http://schemas.microsoft.com/office/drawing/2014/main" id="{1EEC9594-C42C-B948-B4AC-0C3DC5B3833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8" name="Freeform 866">
                  <a:extLst>
                    <a:ext uri="{FF2B5EF4-FFF2-40B4-BE49-F238E27FC236}">
                      <a16:creationId xmlns:a16="http://schemas.microsoft.com/office/drawing/2014/main" id="{1F17D176-5885-6D48-B24E-E5BBEE8270B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F44EDC5B-3A2E-B549-AC94-1EC6C684748F}"/>
                  </a:ext>
                </a:extLst>
              </p:cNvPr>
              <p:cNvGrpSpPr/>
              <p:nvPr/>
            </p:nvGrpSpPr>
            <p:grpSpPr>
              <a:xfrm>
                <a:off x="10732584" y="4467570"/>
                <a:ext cx="388622" cy="835901"/>
                <a:chOff x="1823226" y="3235632"/>
                <a:chExt cx="552654" cy="1188720"/>
              </a:xfrm>
              <a:solidFill>
                <a:srgbClr val="93D2FE"/>
              </a:solidFill>
            </p:grpSpPr>
            <p:sp>
              <p:nvSpPr>
                <p:cNvPr id="252" name="Oval 878">
                  <a:extLst>
                    <a:ext uri="{FF2B5EF4-FFF2-40B4-BE49-F238E27FC236}">
                      <a16:creationId xmlns:a16="http://schemas.microsoft.com/office/drawing/2014/main" id="{913B7959-BFD1-AD42-990A-BC1CBC7BFC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3" name="Rectangle 880">
                  <a:extLst>
                    <a:ext uri="{FF2B5EF4-FFF2-40B4-BE49-F238E27FC236}">
                      <a16:creationId xmlns:a16="http://schemas.microsoft.com/office/drawing/2014/main" id="{4033F1A3-CECB-1E4B-A7C1-44B4202EBB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4" name="Oval 878">
                  <a:extLst>
                    <a:ext uri="{FF2B5EF4-FFF2-40B4-BE49-F238E27FC236}">
                      <a16:creationId xmlns:a16="http://schemas.microsoft.com/office/drawing/2014/main" id="{FCE7B168-E764-E447-A206-47F8EA4BF8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5" name="Line 881">
                  <a:extLst>
                    <a:ext uri="{FF2B5EF4-FFF2-40B4-BE49-F238E27FC236}">
                      <a16:creationId xmlns:a16="http://schemas.microsoft.com/office/drawing/2014/main" id="{97B11CFB-0B74-B148-9FD3-829ECB7F52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6" name="Line 882">
                  <a:extLst>
                    <a:ext uri="{FF2B5EF4-FFF2-40B4-BE49-F238E27FC236}">
                      <a16:creationId xmlns:a16="http://schemas.microsoft.com/office/drawing/2014/main" id="{A2DB6D96-6A32-BD45-869D-B173A7038A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7" name="Rectangle 880">
                  <a:extLst>
                    <a:ext uri="{FF2B5EF4-FFF2-40B4-BE49-F238E27FC236}">
                      <a16:creationId xmlns:a16="http://schemas.microsoft.com/office/drawing/2014/main" id="{6A130670-F790-8048-AB8F-AEAB4B2CDF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8" name="Oval 878">
                  <a:extLst>
                    <a:ext uri="{FF2B5EF4-FFF2-40B4-BE49-F238E27FC236}">
                      <a16:creationId xmlns:a16="http://schemas.microsoft.com/office/drawing/2014/main" id="{3DBC0B3C-3711-424E-8322-3A6B8070745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9" name="Line 882">
                  <a:extLst>
                    <a:ext uri="{FF2B5EF4-FFF2-40B4-BE49-F238E27FC236}">
                      <a16:creationId xmlns:a16="http://schemas.microsoft.com/office/drawing/2014/main" id="{BE4E26B2-6B32-E14C-9950-D15E093B83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0" name="Line 882">
                  <a:extLst>
                    <a:ext uri="{FF2B5EF4-FFF2-40B4-BE49-F238E27FC236}">
                      <a16:creationId xmlns:a16="http://schemas.microsoft.com/office/drawing/2014/main" id="{7EFC2152-B5BC-6C49-8DF0-79F7999AAB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1" name="Line 884">
                  <a:extLst>
                    <a:ext uri="{FF2B5EF4-FFF2-40B4-BE49-F238E27FC236}">
                      <a16:creationId xmlns:a16="http://schemas.microsoft.com/office/drawing/2014/main" id="{E6140E99-BA8D-4A40-BB25-123EDBC123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2" name="Oval 885">
                  <a:extLst>
                    <a:ext uri="{FF2B5EF4-FFF2-40B4-BE49-F238E27FC236}">
                      <a16:creationId xmlns:a16="http://schemas.microsoft.com/office/drawing/2014/main" id="{808DBE4E-20C5-5040-BDCC-610A70DF06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3" name="Line 881">
                  <a:extLst>
                    <a:ext uri="{FF2B5EF4-FFF2-40B4-BE49-F238E27FC236}">
                      <a16:creationId xmlns:a16="http://schemas.microsoft.com/office/drawing/2014/main" id="{879E7165-FE27-984B-BFC2-D9CE7B6565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4" name="Line 882">
                  <a:extLst>
                    <a:ext uri="{FF2B5EF4-FFF2-40B4-BE49-F238E27FC236}">
                      <a16:creationId xmlns:a16="http://schemas.microsoft.com/office/drawing/2014/main" id="{253C23F7-DF8A-B343-80FF-3B0EFAE156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E0A52767-F8B7-AE43-95CF-042022860969}"/>
              </a:ext>
            </a:extLst>
          </p:cNvPr>
          <p:cNvSpPr/>
          <p:nvPr/>
        </p:nvSpPr>
        <p:spPr>
          <a:xfrm>
            <a:off x="6749206" y="534907"/>
            <a:ext cx="1684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  <a:t>Refinement tree</a:t>
            </a:r>
            <a:endParaRPr lang="en-US" dirty="0">
              <a:solidFill>
                <a:schemeClr val="accent5">
                  <a:lumMod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4085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Rectangle 305">
            <a:extLst>
              <a:ext uri="{FF2B5EF4-FFF2-40B4-BE49-F238E27FC236}">
                <a16:creationId xmlns:a16="http://schemas.microsoft.com/office/drawing/2014/main" id="{199563B2-A525-7F44-9B73-1290ABB8D156}"/>
              </a:ext>
            </a:extLst>
          </p:cNvPr>
          <p:cNvSpPr/>
          <p:nvPr/>
        </p:nvSpPr>
        <p:spPr>
          <a:xfrm>
            <a:off x="10582517" y="2745411"/>
            <a:ext cx="1609483" cy="752053"/>
          </a:xfrm>
          <a:prstGeom prst="rect">
            <a:avLst/>
          </a:prstGeom>
          <a:solidFill>
            <a:srgbClr val="FFFC00"/>
          </a:solidFill>
          <a:ln w="12700">
            <a:noFill/>
          </a:ln>
          <a:effectLst/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B2A33F-4735-8849-9037-E8F68E759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907" y="855864"/>
            <a:ext cx="4102100" cy="264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964" y="11095"/>
            <a:ext cx="8872072" cy="622305"/>
          </a:xfrm>
        </p:spPr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D49E0B93-AE28-A744-BB7C-FB4351B925A3}"/>
              </a:ext>
            </a:extLst>
          </p:cNvPr>
          <p:cNvSpPr txBox="1">
            <a:spLocks/>
          </p:cNvSpPr>
          <p:nvPr/>
        </p:nvSpPr>
        <p:spPr bwMode="auto">
          <a:xfrm>
            <a:off x="64304" y="330980"/>
            <a:ext cx="2970364" cy="3136756"/>
          </a:xfrm>
          <a:prstGeom prst="rect">
            <a:avLst/>
          </a:prstGeom>
          <a:solidFill>
            <a:srgbClr val="D2EEFF"/>
          </a:solidFill>
          <a:ln w="12700">
            <a:noFill/>
            <a:miter lim="800000"/>
            <a:headEnd/>
            <a:tailEnd/>
          </a:ln>
        </p:spPr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kern="0" dirty="0">
                <a:latin typeface="Calibri"/>
                <a:cs typeface="Calibri"/>
              </a:rPr>
              <a:t>m-fetch1</a:t>
            </a:r>
            <a:r>
              <a:rPr lang="en-US" sz="1800" kern="0" dirty="0"/>
              <a:t>(</a:t>
            </a:r>
            <a:r>
              <a:rPr lang="en-US" sz="1800" i="1" kern="0" dirty="0" err="1"/>
              <a:t>r,c</a:t>
            </a:r>
            <a:r>
              <a:rPr lang="en-US" sz="1800" kern="0" dirty="0"/>
              <a:t>)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task:	</a:t>
            </a:r>
            <a:r>
              <a:rPr lang="en-US" sz="1800" kern="0" dirty="0">
                <a:latin typeface="Calibri"/>
                <a:cs typeface="Calibri"/>
              </a:rPr>
              <a:t>fetch</a:t>
            </a:r>
            <a:r>
              <a:rPr lang="en-US" sz="1800" kern="0" dirty="0"/>
              <a:t>(</a:t>
            </a:r>
            <a:r>
              <a:rPr lang="en-US" sz="1800" i="1" kern="0" dirty="0" err="1"/>
              <a:t>r,c</a:t>
            </a:r>
            <a:r>
              <a:rPr lang="en-US" sz="1800" kern="0" dirty="0"/>
              <a:t>) 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pre: 	</a:t>
            </a:r>
            <a:r>
              <a:rPr lang="en-US" sz="1800" kern="0" dirty="0">
                <a:latin typeface="Calibri"/>
                <a:cs typeface="Calibri"/>
              </a:rPr>
              <a:t>pos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>
                <a:cs typeface="Times New Roman"/>
              </a:rPr>
              <a:t>c</a:t>
            </a:r>
            <a:r>
              <a:rPr lang="en-US" sz="1800" kern="0" dirty="0">
                <a:cs typeface="Times New Roman"/>
              </a:rPr>
              <a:t>) = </a:t>
            </a:r>
            <a:r>
              <a:rPr lang="en-US" sz="1800" kern="0" dirty="0">
                <a:latin typeface="Calibri"/>
                <a:cs typeface="Calibri"/>
              </a:rPr>
              <a:t>unknown</a:t>
            </a:r>
            <a:endParaRPr lang="en-US" sz="1800" kern="0" dirty="0">
              <a:cs typeface="Calibri"/>
            </a:endParaRP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>
                <a:cs typeface="Calibri"/>
              </a:rPr>
              <a:t>	</a:t>
            </a:r>
            <a:r>
              <a:rPr lang="en-US" sz="1800" kern="0" dirty="0"/>
              <a:t>body:	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    if ∃</a:t>
            </a:r>
            <a:r>
              <a:rPr lang="en-US" sz="1800" i="1" kern="0" dirty="0"/>
              <a:t>l</a:t>
            </a:r>
            <a:r>
              <a:rPr lang="en-US" sz="1800" kern="0" dirty="0"/>
              <a:t> (</a:t>
            </a:r>
            <a:r>
              <a:rPr lang="en-US" sz="1800" kern="0" dirty="0">
                <a:latin typeface="Calibri"/>
                <a:cs typeface="Calibri"/>
              </a:rPr>
              <a:t>view</a:t>
            </a:r>
            <a:r>
              <a:rPr lang="en-US" sz="1800" kern="0" dirty="0">
                <a:latin typeface="Times New Roman" panose="02020603050405020304" pitchFamily="18" charset="0"/>
                <a:cs typeface="Calibri"/>
              </a:rPr>
              <a:t>(</a:t>
            </a:r>
            <a:r>
              <a:rPr lang="en-US" sz="1800" i="1" kern="0" dirty="0">
                <a:cs typeface="Times New Roman"/>
              </a:rPr>
              <a:t>l</a:t>
            </a:r>
            <a:r>
              <a:rPr lang="en-US" sz="1800" kern="0" dirty="0">
                <a:cs typeface="Times New Roman"/>
              </a:rPr>
              <a:t>) = </a:t>
            </a:r>
            <a:r>
              <a:rPr lang="en-US" sz="1800" kern="0" dirty="0">
                <a:latin typeface="Calibri"/>
                <a:cs typeface="Calibri"/>
              </a:rPr>
              <a:t>F</a:t>
            </a:r>
            <a:r>
              <a:rPr lang="en-US" sz="1800" kern="0" dirty="0">
                <a:cs typeface="Times New Roman"/>
              </a:rPr>
              <a:t>) then</a:t>
            </a:r>
          </a:p>
          <a:p>
            <a:pPr marL="12700" lvl="1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	</a:t>
            </a:r>
            <a:r>
              <a:rPr lang="en-US" sz="1800" kern="0" dirty="0">
                <a:latin typeface="Calibri"/>
                <a:cs typeface="Calibri"/>
              </a:rPr>
              <a:t>move-to</a:t>
            </a:r>
            <a:r>
              <a:rPr lang="en-US" sz="1800" kern="0" dirty="0"/>
              <a:t>(</a:t>
            </a:r>
            <a:r>
              <a:rPr lang="en-US" sz="1800" i="1" kern="0" dirty="0" err="1"/>
              <a:t>r,l</a:t>
            </a:r>
            <a:r>
              <a:rPr lang="en-US" sz="1800" kern="0" dirty="0"/>
              <a:t>)</a:t>
            </a:r>
            <a:br>
              <a:rPr lang="en-US" sz="1800" kern="0" dirty="0"/>
            </a:br>
            <a:r>
              <a:rPr lang="en-US" sz="1800" kern="0" dirty="0"/>
              <a:t>		</a:t>
            </a:r>
            <a:r>
              <a:rPr lang="en-US" sz="1800" kern="0" dirty="0">
                <a:latin typeface="Calibri"/>
                <a:cs typeface="Calibri"/>
              </a:rPr>
              <a:t>perceive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 err="1">
                <a:cs typeface="Times New Roman"/>
              </a:rPr>
              <a:t>r,l</a:t>
            </a:r>
            <a:r>
              <a:rPr lang="en-US" sz="1800" kern="0" dirty="0">
                <a:cs typeface="Times New Roman"/>
              </a:rPr>
              <a:t>)</a:t>
            </a:r>
            <a:br>
              <a:rPr lang="en-US" sz="1800" kern="0" dirty="0"/>
            </a:br>
            <a:r>
              <a:rPr lang="en-US" sz="1800" kern="0" dirty="0"/>
              <a:t>		if </a:t>
            </a:r>
            <a:r>
              <a:rPr lang="en-US" sz="1800" kern="0" dirty="0">
                <a:latin typeface="Calibri"/>
                <a:cs typeface="Calibri"/>
              </a:rPr>
              <a:t>pos</a:t>
            </a:r>
            <a:r>
              <a:rPr lang="en-US" sz="1800" kern="0" dirty="0"/>
              <a:t>(</a:t>
            </a:r>
            <a:r>
              <a:rPr lang="en-US" sz="1800" i="1" kern="0" dirty="0"/>
              <a:t>c</a:t>
            </a:r>
            <a:r>
              <a:rPr lang="en-US" sz="1800" kern="0" dirty="0"/>
              <a:t>) = </a:t>
            </a:r>
            <a:r>
              <a:rPr lang="en-US" sz="1800" i="1" kern="0" dirty="0"/>
              <a:t>l</a:t>
            </a:r>
            <a:r>
              <a:rPr lang="en-US" sz="1800" kern="0" dirty="0"/>
              <a:t> then </a:t>
            </a:r>
            <a:br>
              <a:rPr lang="en-US" sz="1800" kern="0" dirty="0"/>
            </a:br>
            <a:r>
              <a:rPr lang="en-US" sz="1800" kern="0" dirty="0"/>
              <a:t>			</a:t>
            </a:r>
            <a:r>
              <a:rPr lang="en-US" sz="1800" kern="0" dirty="0">
                <a:latin typeface="Calibri"/>
                <a:cs typeface="Calibri"/>
              </a:rPr>
              <a:t>take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 err="1">
                <a:cs typeface="Times New Roman"/>
              </a:rPr>
              <a:t>r,c,l</a:t>
            </a:r>
            <a:r>
              <a:rPr lang="en-US" sz="1800" kern="0" dirty="0">
                <a:cs typeface="Times New Roman"/>
              </a:rPr>
              <a:t>)</a:t>
            </a:r>
            <a:br>
              <a:rPr lang="en-US" sz="1800" kern="0" dirty="0">
                <a:cs typeface="Times New Roman"/>
              </a:rPr>
            </a:br>
            <a:r>
              <a:rPr lang="en-US" sz="1800" kern="0" dirty="0">
                <a:cs typeface="Times New Roman"/>
              </a:rPr>
              <a:t>		else </a:t>
            </a:r>
            <a:r>
              <a:rPr lang="en-US" sz="1800" dirty="0">
                <a:latin typeface="Calibri"/>
                <a:cs typeface="Calibri"/>
              </a:rPr>
              <a:t>fetch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 err="1">
                <a:cs typeface="Times New Roman"/>
              </a:rPr>
              <a:t>r,c</a:t>
            </a:r>
            <a:r>
              <a:rPr lang="en-US" sz="1800" kern="0" dirty="0">
                <a:cs typeface="Times New Roman"/>
              </a:rPr>
              <a:t>)</a:t>
            </a:r>
            <a:br>
              <a:rPr lang="en-US" sz="1800" kern="0" dirty="0">
                <a:cs typeface="Times New Roman"/>
              </a:rPr>
            </a:br>
            <a:r>
              <a:rPr lang="en-US" sz="1800" kern="0" dirty="0">
                <a:cs typeface="Times New Roman"/>
              </a:rPr>
              <a:t>	    else </a:t>
            </a:r>
            <a:r>
              <a:rPr lang="en-US" sz="1800" kern="0" dirty="0">
                <a:latin typeface="Calibri"/>
                <a:cs typeface="Calibri"/>
              </a:rPr>
              <a:t>fail</a:t>
            </a:r>
            <a:endParaRPr lang="en-US" sz="1800" kern="0" dirty="0">
              <a:cs typeface="Times New Roman"/>
            </a:endParaRPr>
          </a:p>
        </p:txBody>
      </p:sp>
      <p:sp>
        <p:nvSpPr>
          <p:cNvPr id="91" name="Content Placeholder 3">
            <a:extLst>
              <a:ext uri="{FF2B5EF4-FFF2-40B4-BE49-F238E27FC236}">
                <a16:creationId xmlns:a16="http://schemas.microsoft.com/office/drawing/2014/main" id="{F9BD0B6E-55CD-4E40-A05D-17C5DE9C1106}"/>
              </a:ext>
            </a:extLst>
          </p:cNvPr>
          <p:cNvSpPr txBox="1">
            <a:spLocks/>
          </p:cNvSpPr>
          <p:nvPr/>
        </p:nvSpPr>
        <p:spPr bwMode="auto">
          <a:xfrm>
            <a:off x="105694" y="3883070"/>
            <a:ext cx="2955614" cy="2582758"/>
          </a:xfrm>
          <a:prstGeom prst="rect">
            <a:avLst/>
          </a:prstGeom>
          <a:solidFill>
            <a:srgbClr val="D2EEFF"/>
          </a:solidFill>
          <a:ln w="12700">
            <a:noFill/>
            <a:miter lim="800000"/>
            <a:headEnd/>
            <a:tailEnd/>
          </a:ln>
        </p:spPr>
        <p:txBody>
          <a:bodyPr vert="horz" wrap="square" lIns="90487" tIns="44450" rIns="0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latin typeface="Calibri"/>
                <a:cs typeface="Calibri"/>
              </a:rPr>
              <a:t>m-fetch2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	</a:t>
            </a:r>
            <a:r>
              <a:rPr lang="en-US" sz="1800" dirty="0">
                <a:latin typeface="Calibri"/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	</a:t>
            </a:r>
            <a:r>
              <a:rPr lang="en-US" sz="1800" dirty="0">
                <a:latin typeface="Calibri"/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≠ </a:t>
            </a:r>
            <a:r>
              <a:rPr lang="en-US" sz="1800" dirty="0">
                <a:latin typeface="Calibri"/>
                <a:cs typeface="Calibri"/>
              </a:rPr>
              <a:t>unknown</a:t>
            </a:r>
            <a:endParaRPr lang="en-US" sz="1800" dirty="0"/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006655E5-738F-CD41-B57D-A828BB7CF427}"/>
              </a:ext>
            </a:extLst>
          </p:cNvPr>
          <p:cNvSpPr/>
          <p:nvPr/>
        </p:nvSpPr>
        <p:spPr>
          <a:xfrm>
            <a:off x="5782485" y="3414134"/>
            <a:ext cx="1452064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</a:rPr>
              <a:t>sensor failure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629297FE-FE8E-7E47-B9BE-AC21203BF12D}"/>
              </a:ext>
            </a:extLst>
          </p:cNvPr>
          <p:cNvSpPr/>
          <p:nvPr/>
        </p:nvSpPr>
        <p:spPr>
          <a:xfrm>
            <a:off x="7360525" y="1527710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r</a:t>
            </a:r>
            <a:r>
              <a:rPr lang="en-US" baseline="-25000" dirty="0">
                <a:latin typeface="Times New Roman" panose="02020603050405020304" pitchFamily="18" charset="0"/>
                <a:cs typeface="Calibri"/>
              </a:rPr>
              <a:t>0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/>
              </a:rPr>
              <a:t>r2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33D4326-5B9C-3C43-85A6-DC134459F891}"/>
              </a:ext>
            </a:extLst>
          </p:cNvPr>
          <p:cNvCxnSpPr/>
          <p:nvPr/>
        </p:nvCxnSpPr>
        <p:spPr>
          <a:xfrm flipH="1" flipV="1">
            <a:off x="5778117" y="3319986"/>
            <a:ext cx="1245318" cy="8246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73F12BC-84AE-D84E-894A-DDFB104C426A}"/>
              </a:ext>
            </a:extLst>
          </p:cNvPr>
          <p:cNvCxnSpPr/>
          <p:nvPr/>
        </p:nvCxnSpPr>
        <p:spPr>
          <a:xfrm flipH="1" flipV="1">
            <a:off x="5763974" y="2024110"/>
            <a:ext cx="1245318" cy="8246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0B53F9BF-F5CA-7B45-B439-8F0BC53D65D9}"/>
              </a:ext>
            </a:extLst>
          </p:cNvPr>
          <p:cNvSpPr/>
          <p:nvPr/>
        </p:nvSpPr>
        <p:spPr>
          <a:xfrm>
            <a:off x="6967110" y="1395359"/>
            <a:ext cx="624915" cy="276999"/>
          </a:xfrm>
          <a:prstGeom prst="rect">
            <a:avLst/>
          </a:prstGeom>
          <a:noFill/>
          <a:ln>
            <a:noFill/>
          </a:ln>
        </p:spPr>
        <p:txBody>
          <a:bodyPr wrap="none" tIns="0" bIns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</a:rPr>
              <a:t>retry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62D3A70-6DEB-1C40-A35F-8D97B7FC94DB}"/>
              </a:ext>
            </a:extLst>
          </p:cNvPr>
          <p:cNvCxnSpPr>
            <a:cxnSpLocks/>
            <a:stCxn id="89" idx="0"/>
          </p:cNvCxnSpPr>
          <p:nvPr/>
        </p:nvCxnSpPr>
        <p:spPr>
          <a:xfrm flipH="1" flipV="1">
            <a:off x="6769352" y="1267612"/>
            <a:ext cx="874128" cy="787116"/>
          </a:xfrm>
          <a:prstGeom prst="straightConnector1">
            <a:avLst/>
          </a:prstGeom>
          <a:ln w="12700" cmpd="sng">
            <a:solidFill>
              <a:schemeClr val="accent5">
                <a:lumMod val="1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76D98844-4C27-8146-A811-A76454E6355D}"/>
              </a:ext>
            </a:extLst>
          </p:cNvPr>
          <p:cNvSpPr/>
          <p:nvPr/>
        </p:nvSpPr>
        <p:spPr>
          <a:xfrm>
            <a:off x="6818354" y="2054728"/>
            <a:ext cx="1650251" cy="3895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45720" tIns="0" rIns="45720" bIns="0" rtlCol="0" anchor="ctr">
            <a:spAutoFit/>
          </a:bodyPr>
          <a:lstStyle/>
          <a:p>
            <a:pPr algn="ctr"/>
            <a:r>
              <a:rPr lang="en-US" dirty="0">
                <a:solidFill>
                  <a:srgbClr val="2030FF"/>
                </a:solidFill>
                <a:latin typeface="Calibri"/>
                <a:cs typeface="Calibri"/>
              </a:rPr>
              <a:t>m-fetch1(</a:t>
            </a:r>
            <a:r>
              <a:rPr lang="en-US" dirty="0">
                <a:solidFill>
                  <a:srgbClr val="2030FF"/>
                </a:solidFill>
                <a:latin typeface="Calibri" panose="020F0502020204030204" pitchFamily="34" charset="0"/>
                <a:cs typeface="Calibri"/>
              </a:rPr>
              <a:t>r2</a:t>
            </a:r>
            <a:r>
              <a:rPr lang="en-US" dirty="0">
                <a:solidFill>
                  <a:srgbClr val="2030FF"/>
                </a:solidFill>
                <a:latin typeface="Calibri"/>
                <a:cs typeface="Calibri"/>
              </a:rPr>
              <a:t>,c2)</a:t>
            </a:r>
            <a:endParaRPr lang="en-US" dirty="0">
              <a:solidFill>
                <a:srgbClr val="2030FF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D90CDE7-893B-7641-8D4F-14C5CDBE2CAB}"/>
              </a:ext>
            </a:extLst>
          </p:cNvPr>
          <p:cNvSpPr/>
          <p:nvPr/>
        </p:nvSpPr>
        <p:spPr>
          <a:xfrm>
            <a:off x="3570399" y="958565"/>
            <a:ext cx="21220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Candidates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 </a:t>
            </a:r>
            <a:b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</a:b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 = {</a:t>
            </a:r>
            <a:r>
              <a:rPr lang="en-US" strike="sngStrike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  <a:t>m-fetch1(r1,c2)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  <a:t>,</a:t>
            </a:r>
            <a:r>
              <a:rPr lang="en-US" baseline="-25000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  <a:t>  </a:t>
            </a:r>
            <a:br>
              <a:rPr lang="en-US" baseline="-25000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</a:br>
            <a:r>
              <a:rPr lang="en-US" baseline="-25000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  <a:t>          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  <a:t>m-fetch1(r2,c2)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}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912FF69-6B0E-4940-B04B-F6E58604CEFA}"/>
              </a:ext>
            </a:extLst>
          </p:cNvPr>
          <p:cNvSpPr/>
          <p:nvPr/>
        </p:nvSpPr>
        <p:spPr>
          <a:xfrm>
            <a:off x="1461558" y="282977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57300"/>
                </a:solidFill>
                <a:latin typeface="Times New Roman" panose="02020603050405020304" pitchFamily="18" charset="0"/>
                <a:cs typeface="Calibri"/>
              </a:rPr>
              <a:t>r</a:t>
            </a:r>
            <a:r>
              <a:rPr lang="en-US" dirty="0">
                <a:solidFill>
                  <a:srgbClr val="057300"/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rgbClr val="057300"/>
                </a:solidFill>
                <a:latin typeface="Calibri" panose="020F0502020204030204" pitchFamily="34" charset="0"/>
                <a:cs typeface="Calibri"/>
              </a:rPr>
              <a:t>r2</a:t>
            </a:r>
            <a:r>
              <a:rPr lang="en-US" dirty="0">
                <a:solidFill>
                  <a:srgbClr val="057300"/>
                </a:solidFill>
                <a:latin typeface="Times New Roman" panose="02020603050405020304" pitchFamily="18" charset="0"/>
                <a:cs typeface="Calibri"/>
              </a:rPr>
              <a:t>, </a:t>
            </a:r>
            <a:r>
              <a:rPr lang="en-US" i="1" dirty="0">
                <a:solidFill>
                  <a:srgbClr val="057300"/>
                </a:solidFill>
                <a:latin typeface="Times New Roman" panose="02020603050405020304" pitchFamily="18" charset="0"/>
                <a:cs typeface="Calibri"/>
              </a:rPr>
              <a:t>c</a:t>
            </a:r>
            <a:r>
              <a:rPr lang="en-US" dirty="0">
                <a:solidFill>
                  <a:srgbClr val="057300"/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rgbClr val="057300"/>
                </a:solidFill>
                <a:latin typeface="Calibri" panose="020F0502020204030204" pitchFamily="34" charset="0"/>
                <a:cs typeface="Calibri"/>
              </a:rPr>
              <a:t>c2</a:t>
            </a:r>
          </a:p>
        </p:txBody>
      </p:sp>
      <p:cxnSp>
        <p:nvCxnSpPr>
          <p:cNvPr id="112" name="Curved Connector 111">
            <a:extLst>
              <a:ext uri="{FF2B5EF4-FFF2-40B4-BE49-F238E27FC236}">
                <a16:creationId xmlns:a16="http://schemas.microsoft.com/office/drawing/2014/main" id="{8A3F4CE9-BD93-2E4C-BD81-1AE2F1D79EF6}"/>
              </a:ext>
            </a:extLst>
          </p:cNvPr>
          <p:cNvCxnSpPr>
            <a:cxnSpLocks/>
            <a:endCxn id="89" idx="1"/>
          </p:cNvCxnSpPr>
          <p:nvPr/>
        </p:nvCxnSpPr>
        <p:spPr>
          <a:xfrm>
            <a:off x="2911740" y="1874802"/>
            <a:ext cx="3906614" cy="374683"/>
          </a:xfrm>
          <a:prstGeom prst="curvedConnector3">
            <a:avLst>
              <a:gd name="adj1" fmla="val 50000"/>
            </a:avLst>
          </a:prstGeom>
          <a:ln w="19050">
            <a:solidFill>
              <a:srgbClr val="2030FF"/>
            </a:solidFill>
            <a:headEnd type="arrow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0C0BCFA-E351-F14C-BCEC-9CCE9206B413}"/>
              </a:ext>
            </a:extLst>
          </p:cNvPr>
          <p:cNvSpPr/>
          <p:nvPr/>
        </p:nvSpPr>
        <p:spPr>
          <a:xfrm>
            <a:off x="7453391" y="1004399"/>
            <a:ext cx="268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τ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71134D2-4B93-0946-86B3-453761632CE2}"/>
              </a:ext>
            </a:extLst>
          </p:cNvPr>
          <p:cNvSpPr/>
          <p:nvPr/>
        </p:nvSpPr>
        <p:spPr>
          <a:xfrm>
            <a:off x="10350571" y="2401914"/>
            <a:ext cx="1189956" cy="343498"/>
          </a:xfrm>
          <a:prstGeom prst="rect">
            <a:avLst/>
          </a:prstGeom>
          <a:solidFill>
            <a:srgbClr val="FFFC00"/>
          </a:solidFill>
          <a:ln w="12700">
            <a:noFill/>
          </a:ln>
          <a:effectLst/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2DB4E22-6F4A-9C4B-BF53-7807E40F389D}"/>
              </a:ext>
            </a:extLst>
          </p:cNvPr>
          <p:cNvSpPr/>
          <p:nvPr/>
        </p:nvSpPr>
        <p:spPr>
          <a:xfrm>
            <a:off x="9676397" y="282977"/>
            <a:ext cx="547840" cy="2348712"/>
          </a:xfrm>
          <a:prstGeom prst="rect">
            <a:avLst/>
          </a:prstGeom>
          <a:solidFill>
            <a:srgbClr val="FFFC00"/>
          </a:solidFill>
          <a:ln w="12700">
            <a:noFill/>
          </a:ln>
          <a:effectLst/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57BFB048-0120-8F48-8A06-5A3C65484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453" y="0"/>
            <a:ext cx="4366223" cy="6858000"/>
          </a:xfrm>
          <a:prstGeom prst="rect">
            <a:avLst/>
          </a:prstGeom>
        </p:spPr>
      </p:pic>
      <p:grpSp>
        <p:nvGrpSpPr>
          <p:cNvPr id="240" name="Group 239">
            <a:extLst>
              <a:ext uri="{FF2B5EF4-FFF2-40B4-BE49-F238E27FC236}">
                <a16:creationId xmlns:a16="http://schemas.microsoft.com/office/drawing/2014/main" id="{6A68B2C9-87E9-3448-A90E-E81D0D7A472D}"/>
              </a:ext>
            </a:extLst>
          </p:cNvPr>
          <p:cNvGrpSpPr/>
          <p:nvPr/>
        </p:nvGrpSpPr>
        <p:grpSpPr>
          <a:xfrm>
            <a:off x="3324765" y="4793885"/>
            <a:ext cx="4425495" cy="1764581"/>
            <a:chOff x="3607801" y="4793885"/>
            <a:chExt cx="4425495" cy="1764581"/>
          </a:xfrm>
        </p:grpSpPr>
        <p:sp>
          <p:nvSpPr>
            <p:cNvPr id="241" name="Line 853">
              <a:extLst>
                <a:ext uri="{FF2B5EF4-FFF2-40B4-BE49-F238E27FC236}">
                  <a16:creationId xmlns:a16="http://schemas.microsoft.com/office/drawing/2014/main" id="{6658B0EC-3DD6-2844-9B78-B44257A563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3241" y="6554206"/>
              <a:ext cx="1571779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balanced" dir="l"/>
            </a:scene3d>
            <a:sp3d extrusionH="1587500" contourW="6350" prstMaterial="legacyPlastic">
              <a:bevelT w="13500" h="13500" prst="angle"/>
              <a:bevelB w="13500" h="13500" prst="angle"/>
              <a:extrusionClr>
                <a:srgbClr val="FFE4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2000" dirty="0">
                  <a:latin typeface="Calibri"/>
                  <a:ea typeface="Times New Roman"/>
                  <a:cs typeface="Calibri"/>
                </a:rPr>
                <a:t>            loc0</a:t>
              </a:r>
            </a:p>
          </p:txBody>
        </p:sp>
        <p:sp>
          <p:nvSpPr>
            <p:cNvPr id="242" name="Line 853">
              <a:extLst>
                <a:ext uri="{FF2B5EF4-FFF2-40B4-BE49-F238E27FC236}">
                  <a16:creationId xmlns:a16="http://schemas.microsoft.com/office/drawing/2014/main" id="{425098FF-00C7-1542-9A9F-8151224506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7801" y="6220730"/>
              <a:ext cx="1089529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11176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loc2</a:t>
              </a:r>
            </a:p>
          </p:txBody>
        </p:sp>
        <p:sp>
          <p:nvSpPr>
            <p:cNvPr id="243" name="Line 853">
              <a:extLst>
                <a:ext uri="{FF2B5EF4-FFF2-40B4-BE49-F238E27FC236}">
                  <a16:creationId xmlns:a16="http://schemas.microsoft.com/office/drawing/2014/main" id="{66215E82-379B-974C-B9C4-CC8AC1D7D0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2533" y="6434783"/>
              <a:ext cx="1286000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balanced" dir="l"/>
            </a:scene3d>
            <a:sp3d extrusionH="1397000" contourW="6350" prstMaterial="legacyPlastic">
              <a:bevelT w="13500" h="13500" prst="angle"/>
              <a:bevelB w="13500" h="13500" prst="angle"/>
              <a:extrusionClr>
                <a:srgbClr val="F5DBBD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900" dirty="0">
                  <a:latin typeface="Calibri"/>
                  <a:ea typeface="Times New Roman"/>
                  <a:cs typeface="Calibri"/>
                </a:rPr>
                <a:t>          loc1</a:t>
              </a:r>
            </a:p>
          </p:txBody>
        </p: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C0253074-2260-694D-8BD0-B41BF9A555DD}"/>
                </a:ext>
              </a:extLst>
            </p:cNvPr>
            <p:cNvGrpSpPr/>
            <p:nvPr/>
          </p:nvGrpSpPr>
          <p:grpSpPr>
            <a:xfrm>
              <a:off x="4393174" y="5675101"/>
              <a:ext cx="525678" cy="355571"/>
              <a:chOff x="1012668" y="960736"/>
              <a:chExt cx="747559" cy="505651"/>
            </a:xfrm>
          </p:grpSpPr>
          <p:sp>
            <p:nvSpPr>
              <p:cNvPr id="302" name="Line 853">
                <a:extLst>
                  <a:ext uri="{FF2B5EF4-FFF2-40B4-BE49-F238E27FC236}">
                    <a16:creationId xmlns:a16="http://schemas.microsoft.com/office/drawing/2014/main" id="{68AD9767-2B89-A946-8252-F2F972114C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303" name="Rectangle 876">
                <a:extLst>
                  <a:ext uri="{FF2B5EF4-FFF2-40B4-BE49-F238E27FC236}">
                    <a16:creationId xmlns:a16="http://schemas.microsoft.com/office/drawing/2014/main" id="{97B54469-6E79-4D43-BE09-948E2CDD79E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9" y="960736"/>
                <a:ext cx="92" cy="393915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304" name="Rectangle 873">
                <a:extLst>
                  <a:ext uri="{FF2B5EF4-FFF2-40B4-BE49-F238E27FC236}">
                    <a16:creationId xmlns:a16="http://schemas.microsoft.com/office/drawing/2014/main" id="{C4207184-A913-DF46-8A08-CF0AAC42E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305" name="Freeform 875">
                <a:extLst>
                  <a:ext uri="{FF2B5EF4-FFF2-40B4-BE49-F238E27FC236}">
                    <a16:creationId xmlns:a16="http://schemas.microsoft.com/office/drawing/2014/main" id="{35560CFA-0DCC-3C4A-9A51-619591EAD3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sp>
          <p:nvSpPr>
            <p:cNvPr id="245" name="Line 853">
              <a:extLst>
                <a:ext uri="{FF2B5EF4-FFF2-40B4-BE49-F238E27FC236}">
                  <a16:creationId xmlns:a16="http://schemas.microsoft.com/office/drawing/2014/main" id="{3EBFDDEB-1F25-534B-8940-CA02ABFE18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3828" y="5250942"/>
              <a:ext cx="714445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800100" contourW="6350" prstMaterial="legacyPlastic">
              <a:bevelT w="13500" h="13500" prst="angle"/>
              <a:bevelB w="13500" h="13500" prst="angle"/>
              <a:extrusionClr>
                <a:srgbClr val="D0B39A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400" dirty="0">
                  <a:latin typeface="Calibri"/>
                  <a:ea typeface="Times New Roman"/>
                  <a:cs typeface="Calibri"/>
                </a:rPr>
                <a:t>         loc4</a:t>
              </a:r>
            </a:p>
          </p:txBody>
        </p:sp>
        <p:sp>
          <p:nvSpPr>
            <p:cNvPr id="246" name="Line 853">
              <a:extLst>
                <a:ext uri="{FF2B5EF4-FFF2-40B4-BE49-F238E27FC236}">
                  <a16:creationId xmlns:a16="http://schemas.microsoft.com/office/drawing/2014/main" id="{74B1D12E-59F5-324C-88C3-5F08D9495C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9718" y="5658707"/>
              <a:ext cx="893056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914400" contourW="6350" prstMaterial="legacyPlastic">
              <a:bevelT w="13500" h="13500" prst="angle"/>
              <a:bevelB w="13500" h="13500" prst="angle"/>
              <a:extrusionClr>
                <a:srgbClr val="ECD1B9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600" dirty="0">
                  <a:latin typeface="Calibri"/>
                  <a:ea typeface="Times New Roman"/>
                  <a:cs typeface="Calibri"/>
                </a:rPr>
                <a:t>         loc3</a:t>
              </a:r>
            </a:p>
          </p:txBody>
        </p: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0932C504-DDC5-4047-8258-FEC41BB1E89C}"/>
                </a:ext>
              </a:extLst>
            </p:cNvPr>
            <p:cNvGrpSpPr/>
            <p:nvPr/>
          </p:nvGrpSpPr>
          <p:grpSpPr>
            <a:xfrm>
              <a:off x="5370527" y="4793885"/>
              <a:ext cx="378488" cy="272016"/>
              <a:chOff x="7930394" y="2447547"/>
              <a:chExt cx="387534" cy="278517"/>
            </a:xfrm>
          </p:grpSpPr>
          <p:sp>
            <p:nvSpPr>
              <p:cNvPr id="298" name="Line 853">
                <a:extLst>
                  <a:ext uri="{FF2B5EF4-FFF2-40B4-BE49-F238E27FC236}">
                    <a16:creationId xmlns:a16="http://schemas.microsoft.com/office/drawing/2014/main" id="{6CA61EE5-A334-D041-BB27-D8842E33D9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0394" y="2551830"/>
                <a:ext cx="311334" cy="37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190500" contourW="6350" prstMaterial="plastic">
                <a:bevelT w="13500" h="13500" prst="angle"/>
                <a:bevelB w="13500" h="13500" prst="angle"/>
                <a:extrusionClr>
                  <a:srgbClr val="CED286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99" name="Rectangle 876">
                <a:extLst>
                  <a:ext uri="{FF2B5EF4-FFF2-40B4-BE49-F238E27FC236}">
                    <a16:creationId xmlns:a16="http://schemas.microsoft.com/office/drawing/2014/main" id="{02A38585-9AAE-1F44-82EB-391EBCAEC22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954837" y="2447547"/>
                <a:ext cx="67" cy="220593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300" name="Rectangle 873">
                <a:extLst>
                  <a:ext uri="{FF2B5EF4-FFF2-40B4-BE49-F238E27FC236}">
                    <a16:creationId xmlns:a16="http://schemas.microsoft.com/office/drawing/2014/main" id="{71FCF0C8-F998-374B-A6F7-C7968627C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1094" y="2555538"/>
                <a:ext cx="308086" cy="169843"/>
              </a:xfrm>
              <a:prstGeom prst="rect">
                <a:avLst/>
              </a:prstGeom>
              <a:solidFill>
                <a:srgbClr val="CED28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1400" dirty="0">
                    <a:latin typeface="Calibri"/>
                    <a:ea typeface="Times New Roman"/>
                    <a:cs typeface="Calibri"/>
                  </a:rPr>
                  <a:t>c2</a:t>
                </a:r>
              </a:p>
            </p:txBody>
          </p:sp>
          <p:sp>
            <p:nvSpPr>
              <p:cNvPr id="301" name="Freeform 875">
                <a:extLst>
                  <a:ext uri="{FF2B5EF4-FFF2-40B4-BE49-F238E27FC236}">
                    <a16:creationId xmlns:a16="http://schemas.microsoft.com/office/drawing/2014/main" id="{A9609BD3-D944-0E48-BD43-7A6CA3B96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2084" y="2478623"/>
                <a:ext cx="75844" cy="247441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ED28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94030B06-0ED0-0141-A577-AA650D14430B}"/>
                </a:ext>
              </a:extLst>
            </p:cNvPr>
            <p:cNvGrpSpPr/>
            <p:nvPr/>
          </p:nvGrpSpPr>
          <p:grpSpPr>
            <a:xfrm>
              <a:off x="6858063" y="5151329"/>
              <a:ext cx="1175233" cy="997371"/>
              <a:chOff x="10247238" y="4467570"/>
              <a:chExt cx="1175233" cy="997371"/>
            </a:xfrm>
          </p:grpSpPr>
          <p:sp>
            <p:nvSpPr>
              <p:cNvPr id="274" name="Oval 859">
                <a:extLst>
                  <a:ext uri="{FF2B5EF4-FFF2-40B4-BE49-F238E27FC236}">
                    <a16:creationId xmlns:a16="http://schemas.microsoft.com/office/drawing/2014/main" id="{47C04670-389F-9D46-8005-4A813FAC1B9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83953" y="5248432"/>
                <a:ext cx="96916" cy="106355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75" name="Oval 861">
                <a:extLst>
                  <a:ext uri="{FF2B5EF4-FFF2-40B4-BE49-F238E27FC236}">
                    <a16:creationId xmlns:a16="http://schemas.microsoft.com/office/drawing/2014/main" id="{EDD2733A-8E10-E444-8827-E65EBB34A68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247239" y="5356687"/>
                <a:ext cx="100317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76" name="Oval 862">
                <a:extLst>
                  <a:ext uri="{FF2B5EF4-FFF2-40B4-BE49-F238E27FC236}">
                    <a16:creationId xmlns:a16="http://schemas.microsoft.com/office/drawing/2014/main" id="{A4E1AD28-7BCF-6D46-B8F2-AD222944606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72293" y="5356687"/>
                <a:ext cx="969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77" name="Oval 863">
                <a:extLst>
                  <a:ext uri="{FF2B5EF4-FFF2-40B4-BE49-F238E27FC236}">
                    <a16:creationId xmlns:a16="http://schemas.microsoft.com/office/drawing/2014/main" id="{E801560D-97FD-0B44-8E9B-C6429CE98AD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073676" y="5354788"/>
                <a:ext cx="986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78" name="Oval 863">
                <a:extLst>
                  <a:ext uri="{FF2B5EF4-FFF2-40B4-BE49-F238E27FC236}">
                    <a16:creationId xmlns:a16="http://schemas.microsoft.com/office/drawing/2014/main" id="{085AA1CA-0B37-8747-A642-AE23E9E7CA1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58241" y="5356110"/>
                <a:ext cx="986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79" name="Group 278">
                <a:extLst>
                  <a:ext uri="{FF2B5EF4-FFF2-40B4-BE49-F238E27FC236}">
                    <a16:creationId xmlns:a16="http://schemas.microsoft.com/office/drawing/2014/main" id="{4E3A9B97-1F5B-D844-821A-0446D9526092}"/>
                  </a:ext>
                </a:extLst>
              </p:cNvPr>
              <p:cNvGrpSpPr/>
              <p:nvPr/>
            </p:nvGrpSpPr>
            <p:grpSpPr>
              <a:xfrm>
                <a:off x="10247238" y="4975740"/>
                <a:ext cx="1175233" cy="379051"/>
                <a:chOff x="1320274" y="4580303"/>
                <a:chExt cx="1671281" cy="467246"/>
              </a:xfrm>
              <a:solidFill>
                <a:srgbClr val="CCFDCC"/>
              </a:solidFill>
            </p:grpSpPr>
            <p:sp>
              <p:nvSpPr>
                <p:cNvPr id="294" name="Freeform 860">
                  <a:extLst>
                    <a:ext uri="{FF2B5EF4-FFF2-40B4-BE49-F238E27FC236}">
                      <a16:creationId xmlns:a16="http://schemas.microsoft.com/office/drawing/2014/main" id="{31AAE40B-6DC0-E943-A54D-8ED156496F4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95" name="Rectangle 864">
                  <a:extLst>
                    <a:ext uri="{FF2B5EF4-FFF2-40B4-BE49-F238E27FC236}">
                      <a16:creationId xmlns:a16="http://schemas.microsoft.com/office/drawing/2014/main" id="{9A15DA23-EF68-3849-BBBB-EC26C9B1F96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Calibri"/>
                      <a:ea typeface="Calibri"/>
                      <a:cs typeface="Calibri"/>
                    </a:rPr>
                    <a:t>r2</a:t>
                  </a:r>
                </a:p>
              </p:txBody>
            </p:sp>
            <p:sp>
              <p:nvSpPr>
                <p:cNvPr id="296" name="Freeform 865">
                  <a:extLst>
                    <a:ext uri="{FF2B5EF4-FFF2-40B4-BE49-F238E27FC236}">
                      <a16:creationId xmlns:a16="http://schemas.microsoft.com/office/drawing/2014/main" id="{297E8D31-C5CF-3E46-AB20-543A4F599F6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97" name="Freeform 866">
                  <a:extLst>
                    <a:ext uri="{FF2B5EF4-FFF2-40B4-BE49-F238E27FC236}">
                      <a16:creationId xmlns:a16="http://schemas.microsoft.com/office/drawing/2014/main" id="{89DA6CA9-EC43-4B41-9BF2-F65853E08F9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80" name="Group 279">
                <a:extLst>
                  <a:ext uri="{FF2B5EF4-FFF2-40B4-BE49-F238E27FC236}">
                    <a16:creationId xmlns:a16="http://schemas.microsoft.com/office/drawing/2014/main" id="{FEF7E502-696B-3A44-BBC7-6816BB31AF34}"/>
                  </a:ext>
                </a:extLst>
              </p:cNvPr>
              <p:cNvGrpSpPr/>
              <p:nvPr/>
            </p:nvGrpSpPr>
            <p:grpSpPr>
              <a:xfrm>
                <a:off x="10732584" y="4467570"/>
                <a:ext cx="388622" cy="835901"/>
                <a:chOff x="1823226" y="3235632"/>
                <a:chExt cx="552654" cy="1188720"/>
              </a:xfrm>
              <a:solidFill>
                <a:srgbClr val="CCFDCC"/>
              </a:solidFill>
            </p:grpSpPr>
            <p:sp>
              <p:nvSpPr>
                <p:cNvPr id="281" name="Oval 878">
                  <a:extLst>
                    <a:ext uri="{FF2B5EF4-FFF2-40B4-BE49-F238E27FC236}">
                      <a16:creationId xmlns:a16="http://schemas.microsoft.com/office/drawing/2014/main" id="{CAF7E396-E060-694F-A7BC-1AEBFE93E9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2" name="Rectangle 880">
                  <a:extLst>
                    <a:ext uri="{FF2B5EF4-FFF2-40B4-BE49-F238E27FC236}">
                      <a16:creationId xmlns:a16="http://schemas.microsoft.com/office/drawing/2014/main" id="{C634BA7C-FD0A-174C-AFEE-FA43A06E9D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3" name="Oval 878">
                  <a:extLst>
                    <a:ext uri="{FF2B5EF4-FFF2-40B4-BE49-F238E27FC236}">
                      <a16:creationId xmlns:a16="http://schemas.microsoft.com/office/drawing/2014/main" id="{1E2D2608-26B5-AD46-BB4D-8C8A1783F1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4" name="Line 881">
                  <a:extLst>
                    <a:ext uri="{FF2B5EF4-FFF2-40B4-BE49-F238E27FC236}">
                      <a16:creationId xmlns:a16="http://schemas.microsoft.com/office/drawing/2014/main" id="{495F31AD-B91F-CE41-ABC4-1B8A43C4E9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5" name="Line 882">
                  <a:extLst>
                    <a:ext uri="{FF2B5EF4-FFF2-40B4-BE49-F238E27FC236}">
                      <a16:creationId xmlns:a16="http://schemas.microsoft.com/office/drawing/2014/main" id="{41C8ACB3-D1DE-1D48-A9AF-E5EEEF7670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6" name="Rectangle 880">
                  <a:extLst>
                    <a:ext uri="{FF2B5EF4-FFF2-40B4-BE49-F238E27FC236}">
                      <a16:creationId xmlns:a16="http://schemas.microsoft.com/office/drawing/2014/main" id="{4DA535AC-98A5-D84D-9EA0-A1E042FEC2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7" name="Oval 878">
                  <a:extLst>
                    <a:ext uri="{FF2B5EF4-FFF2-40B4-BE49-F238E27FC236}">
                      <a16:creationId xmlns:a16="http://schemas.microsoft.com/office/drawing/2014/main" id="{412D1799-14AB-C545-BC23-1C9E9E9ADE8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8" name="Line 882">
                  <a:extLst>
                    <a:ext uri="{FF2B5EF4-FFF2-40B4-BE49-F238E27FC236}">
                      <a16:creationId xmlns:a16="http://schemas.microsoft.com/office/drawing/2014/main" id="{6B09FBD2-CE35-A74F-8119-670B887AAA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9" name="Line 882">
                  <a:extLst>
                    <a:ext uri="{FF2B5EF4-FFF2-40B4-BE49-F238E27FC236}">
                      <a16:creationId xmlns:a16="http://schemas.microsoft.com/office/drawing/2014/main" id="{EB6CDE28-D26A-7848-B962-102FD3220F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90" name="Line 884">
                  <a:extLst>
                    <a:ext uri="{FF2B5EF4-FFF2-40B4-BE49-F238E27FC236}">
                      <a16:creationId xmlns:a16="http://schemas.microsoft.com/office/drawing/2014/main" id="{CD0CB686-3B7B-0745-B963-2FD42D2CD7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91" name="Oval 885">
                  <a:extLst>
                    <a:ext uri="{FF2B5EF4-FFF2-40B4-BE49-F238E27FC236}">
                      <a16:creationId xmlns:a16="http://schemas.microsoft.com/office/drawing/2014/main" id="{7C06090A-4204-8D44-B779-1C1334A624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92" name="Line 881">
                  <a:extLst>
                    <a:ext uri="{FF2B5EF4-FFF2-40B4-BE49-F238E27FC236}">
                      <a16:creationId xmlns:a16="http://schemas.microsoft.com/office/drawing/2014/main" id="{35E29F72-64D9-5942-B158-9F5C8BB921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93" name="Line 882">
                  <a:extLst>
                    <a:ext uri="{FF2B5EF4-FFF2-40B4-BE49-F238E27FC236}">
                      <a16:creationId xmlns:a16="http://schemas.microsoft.com/office/drawing/2014/main" id="{CF1ADD75-CD3D-634C-BC87-426C7D8493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D1C4B907-F96B-BC4F-A623-9FE67BBFA302}"/>
                </a:ext>
              </a:extLst>
            </p:cNvPr>
            <p:cNvGrpSpPr/>
            <p:nvPr/>
          </p:nvGrpSpPr>
          <p:grpSpPr>
            <a:xfrm>
              <a:off x="4942898" y="5292254"/>
              <a:ext cx="1175233" cy="997371"/>
              <a:chOff x="10247238" y="4467570"/>
              <a:chExt cx="1175233" cy="997371"/>
            </a:xfrm>
          </p:grpSpPr>
          <p:sp>
            <p:nvSpPr>
              <p:cNvPr id="250" name="Oval 859">
                <a:extLst>
                  <a:ext uri="{FF2B5EF4-FFF2-40B4-BE49-F238E27FC236}">
                    <a16:creationId xmlns:a16="http://schemas.microsoft.com/office/drawing/2014/main" id="{0104F69F-D4FA-D14C-BB36-A74980D257E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83953" y="5248432"/>
                <a:ext cx="96916" cy="106355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1" name="Oval 861">
                <a:extLst>
                  <a:ext uri="{FF2B5EF4-FFF2-40B4-BE49-F238E27FC236}">
                    <a16:creationId xmlns:a16="http://schemas.microsoft.com/office/drawing/2014/main" id="{E4FD7840-0986-7047-8323-4B3A1AA2479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247239" y="5356687"/>
                <a:ext cx="100317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2" name="Oval 862">
                <a:extLst>
                  <a:ext uri="{FF2B5EF4-FFF2-40B4-BE49-F238E27FC236}">
                    <a16:creationId xmlns:a16="http://schemas.microsoft.com/office/drawing/2014/main" id="{FFD3FDA3-ADC8-F54C-8878-13812A7F5E0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72293" y="5356687"/>
                <a:ext cx="969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3" name="Oval 863">
                <a:extLst>
                  <a:ext uri="{FF2B5EF4-FFF2-40B4-BE49-F238E27FC236}">
                    <a16:creationId xmlns:a16="http://schemas.microsoft.com/office/drawing/2014/main" id="{935318E9-71AA-6A4D-83A4-A4AB16F632C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073676" y="5354788"/>
                <a:ext cx="986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4" name="Oval 863">
                <a:extLst>
                  <a:ext uri="{FF2B5EF4-FFF2-40B4-BE49-F238E27FC236}">
                    <a16:creationId xmlns:a16="http://schemas.microsoft.com/office/drawing/2014/main" id="{F97195A8-9F0D-8E42-879B-24F14378B19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58241" y="5356110"/>
                <a:ext cx="986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B43ACD97-F09C-1041-9BC3-2B302C84BFD0}"/>
                  </a:ext>
                </a:extLst>
              </p:cNvPr>
              <p:cNvGrpSpPr/>
              <p:nvPr/>
            </p:nvGrpSpPr>
            <p:grpSpPr>
              <a:xfrm>
                <a:off x="10247238" y="4975740"/>
                <a:ext cx="1175233" cy="379051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270" name="Freeform 860">
                  <a:extLst>
                    <a:ext uri="{FF2B5EF4-FFF2-40B4-BE49-F238E27FC236}">
                      <a16:creationId xmlns:a16="http://schemas.microsoft.com/office/drawing/2014/main" id="{D0F3810E-1B6C-9042-8204-DAD8B2ED084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1" name="Rectangle 864">
                  <a:extLst>
                    <a:ext uri="{FF2B5EF4-FFF2-40B4-BE49-F238E27FC236}">
                      <a16:creationId xmlns:a16="http://schemas.microsoft.com/office/drawing/2014/main" id="{87008ABB-5DA0-354A-AE06-F67C20EAC8E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272" name="Freeform 865">
                  <a:extLst>
                    <a:ext uri="{FF2B5EF4-FFF2-40B4-BE49-F238E27FC236}">
                      <a16:creationId xmlns:a16="http://schemas.microsoft.com/office/drawing/2014/main" id="{A991A9E1-88A9-2549-B875-EB5D902672A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3" name="Freeform 866">
                  <a:extLst>
                    <a:ext uri="{FF2B5EF4-FFF2-40B4-BE49-F238E27FC236}">
                      <a16:creationId xmlns:a16="http://schemas.microsoft.com/office/drawing/2014/main" id="{A2895F65-0A53-F541-95DE-E41DF710F32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56" name="Group 255">
                <a:extLst>
                  <a:ext uri="{FF2B5EF4-FFF2-40B4-BE49-F238E27FC236}">
                    <a16:creationId xmlns:a16="http://schemas.microsoft.com/office/drawing/2014/main" id="{A1FE9C83-323D-724A-B7FE-C20290C6F22B}"/>
                  </a:ext>
                </a:extLst>
              </p:cNvPr>
              <p:cNvGrpSpPr/>
              <p:nvPr/>
            </p:nvGrpSpPr>
            <p:grpSpPr>
              <a:xfrm>
                <a:off x="10732584" y="4467570"/>
                <a:ext cx="388622" cy="835901"/>
                <a:chOff x="1823226" y="3235632"/>
                <a:chExt cx="552654" cy="1188720"/>
              </a:xfrm>
              <a:solidFill>
                <a:srgbClr val="93D2FE"/>
              </a:solidFill>
            </p:grpSpPr>
            <p:sp>
              <p:nvSpPr>
                <p:cNvPr id="257" name="Oval 878">
                  <a:extLst>
                    <a:ext uri="{FF2B5EF4-FFF2-40B4-BE49-F238E27FC236}">
                      <a16:creationId xmlns:a16="http://schemas.microsoft.com/office/drawing/2014/main" id="{8F69BA89-8C3F-2C4D-BBB8-963555A0D7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8" name="Rectangle 880">
                  <a:extLst>
                    <a:ext uri="{FF2B5EF4-FFF2-40B4-BE49-F238E27FC236}">
                      <a16:creationId xmlns:a16="http://schemas.microsoft.com/office/drawing/2014/main" id="{9E189C51-9F09-044E-A887-A4814501FB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9" name="Oval 878">
                  <a:extLst>
                    <a:ext uri="{FF2B5EF4-FFF2-40B4-BE49-F238E27FC236}">
                      <a16:creationId xmlns:a16="http://schemas.microsoft.com/office/drawing/2014/main" id="{701904F0-4151-F144-8FBC-7B1A7A46E7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0" name="Line 881">
                  <a:extLst>
                    <a:ext uri="{FF2B5EF4-FFF2-40B4-BE49-F238E27FC236}">
                      <a16:creationId xmlns:a16="http://schemas.microsoft.com/office/drawing/2014/main" id="{2FE71CA9-2A04-0747-ADAB-2836F1D530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1" name="Line 882">
                  <a:extLst>
                    <a:ext uri="{FF2B5EF4-FFF2-40B4-BE49-F238E27FC236}">
                      <a16:creationId xmlns:a16="http://schemas.microsoft.com/office/drawing/2014/main" id="{C7DC17F1-6C7C-9A4A-8E6B-CB7D264EE2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2" name="Rectangle 880">
                  <a:extLst>
                    <a:ext uri="{FF2B5EF4-FFF2-40B4-BE49-F238E27FC236}">
                      <a16:creationId xmlns:a16="http://schemas.microsoft.com/office/drawing/2014/main" id="{258CB820-5147-2049-B8FB-38F2F19EA0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3" name="Oval 878">
                  <a:extLst>
                    <a:ext uri="{FF2B5EF4-FFF2-40B4-BE49-F238E27FC236}">
                      <a16:creationId xmlns:a16="http://schemas.microsoft.com/office/drawing/2014/main" id="{7461AC1A-02FD-9940-A7C7-C4782B26B3D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4" name="Line 882">
                  <a:extLst>
                    <a:ext uri="{FF2B5EF4-FFF2-40B4-BE49-F238E27FC236}">
                      <a16:creationId xmlns:a16="http://schemas.microsoft.com/office/drawing/2014/main" id="{FE312C5E-D9F1-464B-A85E-0BB9AEAC40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5" name="Line 882">
                  <a:extLst>
                    <a:ext uri="{FF2B5EF4-FFF2-40B4-BE49-F238E27FC236}">
                      <a16:creationId xmlns:a16="http://schemas.microsoft.com/office/drawing/2014/main" id="{47537B86-C619-3E4F-930A-ABB862E569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6" name="Line 884">
                  <a:extLst>
                    <a:ext uri="{FF2B5EF4-FFF2-40B4-BE49-F238E27FC236}">
                      <a16:creationId xmlns:a16="http://schemas.microsoft.com/office/drawing/2014/main" id="{1E17CDE4-0F1E-614B-9E04-214D637372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7" name="Oval 885">
                  <a:extLst>
                    <a:ext uri="{FF2B5EF4-FFF2-40B4-BE49-F238E27FC236}">
                      <a16:creationId xmlns:a16="http://schemas.microsoft.com/office/drawing/2014/main" id="{29B908C0-1C0A-BE44-9150-5F3B9A17A9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8" name="Line 881">
                  <a:extLst>
                    <a:ext uri="{FF2B5EF4-FFF2-40B4-BE49-F238E27FC236}">
                      <a16:creationId xmlns:a16="http://schemas.microsoft.com/office/drawing/2014/main" id="{5BA4C9A1-11E5-0843-9EA0-2F96F1BD57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9" name="Line 882">
                  <a:extLst>
                    <a:ext uri="{FF2B5EF4-FFF2-40B4-BE49-F238E27FC236}">
                      <a16:creationId xmlns:a16="http://schemas.microsoft.com/office/drawing/2014/main" id="{9AFF5B2C-6B12-8B48-AAAE-16B933A562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9C39866D-B040-C24F-917D-09AF7D905493}"/>
              </a:ext>
            </a:extLst>
          </p:cNvPr>
          <p:cNvSpPr/>
          <p:nvPr/>
        </p:nvSpPr>
        <p:spPr>
          <a:xfrm>
            <a:off x="6749206" y="534907"/>
            <a:ext cx="1684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  <a:t>Refinement tree</a:t>
            </a:r>
            <a:endParaRPr lang="en-US" dirty="0">
              <a:solidFill>
                <a:schemeClr val="accent5">
                  <a:lumMod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A44FA2-7B5A-CDC0-686D-664222615B13}"/>
              </a:ext>
            </a:extLst>
          </p:cNvPr>
          <p:cNvSpPr/>
          <p:nvPr/>
        </p:nvSpPr>
        <p:spPr>
          <a:xfrm>
            <a:off x="8029569" y="2532211"/>
            <a:ext cx="2454965" cy="4289979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700">
                <a:solidFill>
                  <a:schemeClr val="tx1"/>
                </a:solidFill>
                <a:latin typeface="Calibri" panose="020F0502020204030204" pitchFamily="34" charset="0"/>
              </a:rPr>
              <a:t>Retry</a:t>
            </a:r>
            <a:r>
              <a:rPr lang="en-US" sz="170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sz="1700" i="1">
                <a:solidFill>
                  <a:schemeClr val="tx1"/>
                </a:solidFill>
                <a:latin typeface="Times New Roman" panose="02020603050405020304" pitchFamily="18" charset="0"/>
              </a:rPr>
              <a:t>σ</a:t>
            </a:r>
            <a:r>
              <a:rPr lang="en-US" sz="1700">
                <a:solidFill>
                  <a:schemeClr val="tx1"/>
                </a:solidFill>
                <a:latin typeface="Times New Roman" panose="02020603050405020304" pitchFamily="18" charset="0"/>
              </a:rPr>
              <a:t>):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07B8F7C-54EE-E2F3-392A-A95FA12053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0751" y="2886954"/>
            <a:ext cx="2302008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54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Rectangle 304">
            <a:extLst>
              <a:ext uri="{FF2B5EF4-FFF2-40B4-BE49-F238E27FC236}">
                <a16:creationId xmlns:a16="http://schemas.microsoft.com/office/drawing/2014/main" id="{8BE48CE2-021D-F242-8DB5-012ADFBB15CE}"/>
              </a:ext>
            </a:extLst>
          </p:cNvPr>
          <p:cNvSpPr/>
          <p:nvPr/>
        </p:nvSpPr>
        <p:spPr>
          <a:xfrm>
            <a:off x="10350571" y="2401914"/>
            <a:ext cx="1189956" cy="343498"/>
          </a:xfrm>
          <a:prstGeom prst="rect">
            <a:avLst/>
          </a:prstGeom>
          <a:solidFill>
            <a:srgbClr val="FFFC00"/>
          </a:solidFill>
          <a:ln w="12700">
            <a:noFill/>
          </a:ln>
          <a:effectLst/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E0E050A7-1CB8-DE43-86D8-E841663C5F98}"/>
              </a:ext>
            </a:extLst>
          </p:cNvPr>
          <p:cNvSpPr/>
          <p:nvPr/>
        </p:nvSpPr>
        <p:spPr>
          <a:xfrm>
            <a:off x="10582517" y="2745411"/>
            <a:ext cx="1609483" cy="752053"/>
          </a:xfrm>
          <a:prstGeom prst="rect">
            <a:avLst/>
          </a:prstGeom>
          <a:solidFill>
            <a:srgbClr val="FFFC00"/>
          </a:solidFill>
          <a:ln w="12700">
            <a:noFill/>
          </a:ln>
          <a:effectLst/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B2A33F-4735-8849-9037-E8F68E759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907" y="855864"/>
            <a:ext cx="4102100" cy="264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964" y="11095"/>
            <a:ext cx="8872072" cy="622305"/>
          </a:xfrm>
        </p:spPr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D49E0B93-AE28-A744-BB7C-FB4351B925A3}"/>
              </a:ext>
            </a:extLst>
          </p:cNvPr>
          <p:cNvSpPr txBox="1">
            <a:spLocks/>
          </p:cNvSpPr>
          <p:nvPr/>
        </p:nvSpPr>
        <p:spPr bwMode="auto">
          <a:xfrm>
            <a:off x="64304" y="330980"/>
            <a:ext cx="2970364" cy="3136756"/>
          </a:xfrm>
          <a:prstGeom prst="rect">
            <a:avLst/>
          </a:prstGeom>
          <a:solidFill>
            <a:srgbClr val="D2EEFF"/>
          </a:solidFill>
          <a:ln w="12700">
            <a:noFill/>
            <a:miter lim="800000"/>
            <a:headEnd/>
            <a:tailEnd/>
          </a:ln>
        </p:spPr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kern="0" dirty="0">
                <a:latin typeface="Calibri"/>
                <a:cs typeface="Calibri"/>
              </a:rPr>
              <a:t>m-fetch1</a:t>
            </a:r>
            <a:r>
              <a:rPr lang="en-US" sz="1800" kern="0" dirty="0"/>
              <a:t>(</a:t>
            </a:r>
            <a:r>
              <a:rPr lang="en-US" sz="1800" i="1" kern="0" dirty="0" err="1"/>
              <a:t>r,c</a:t>
            </a:r>
            <a:r>
              <a:rPr lang="en-US" sz="1800" kern="0" dirty="0"/>
              <a:t>)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task:	</a:t>
            </a:r>
            <a:r>
              <a:rPr lang="en-US" sz="1800" kern="0" dirty="0">
                <a:latin typeface="Calibri"/>
                <a:cs typeface="Calibri"/>
              </a:rPr>
              <a:t>fetch</a:t>
            </a:r>
            <a:r>
              <a:rPr lang="en-US" sz="1800" kern="0" dirty="0"/>
              <a:t>(</a:t>
            </a:r>
            <a:r>
              <a:rPr lang="en-US" sz="1800" i="1" kern="0" dirty="0" err="1"/>
              <a:t>r,c</a:t>
            </a:r>
            <a:r>
              <a:rPr lang="en-US" sz="1800" kern="0" dirty="0"/>
              <a:t>) 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pre: 	</a:t>
            </a:r>
            <a:r>
              <a:rPr lang="en-US" sz="1800" kern="0" dirty="0">
                <a:latin typeface="Calibri"/>
                <a:cs typeface="Calibri"/>
              </a:rPr>
              <a:t>pos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>
                <a:cs typeface="Times New Roman"/>
              </a:rPr>
              <a:t>c</a:t>
            </a:r>
            <a:r>
              <a:rPr lang="en-US" sz="1800" kern="0" dirty="0">
                <a:cs typeface="Times New Roman"/>
              </a:rPr>
              <a:t>) = </a:t>
            </a:r>
            <a:r>
              <a:rPr lang="en-US" sz="1800" kern="0" dirty="0">
                <a:latin typeface="Calibri"/>
                <a:cs typeface="Calibri"/>
              </a:rPr>
              <a:t>unknown</a:t>
            </a:r>
            <a:endParaRPr lang="en-US" sz="1800" kern="0" dirty="0">
              <a:cs typeface="Calibri"/>
            </a:endParaRP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>
                <a:cs typeface="Calibri"/>
              </a:rPr>
              <a:t>	</a:t>
            </a:r>
            <a:r>
              <a:rPr lang="en-US" sz="1800" kern="0" dirty="0"/>
              <a:t>body:	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    if ∃</a:t>
            </a:r>
            <a:r>
              <a:rPr lang="en-US" sz="1800" i="1" kern="0" dirty="0"/>
              <a:t>l</a:t>
            </a:r>
            <a:r>
              <a:rPr lang="en-US" sz="1800" kern="0" dirty="0"/>
              <a:t> (</a:t>
            </a:r>
            <a:r>
              <a:rPr lang="en-US" sz="1800" kern="0" dirty="0">
                <a:latin typeface="Calibri"/>
                <a:cs typeface="Calibri"/>
              </a:rPr>
              <a:t>view</a:t>
            </a:r>
            <a:r>
              <a:rPr lang="en-US" sz="1800" kern="0" dirty="0">
                <a:latin typeface="Times New Roman" panose="02020603050405020304" pitchFamily="18" charset="0"/>
                <a:cs typeface="Calibri"/>
              </a:rPr>
              <a:t>(</a:t>
            </a:r>
            <a:r>
              <a:rPr lang="en-US" sz="1800" i="1" kern="0" dirty="0">
                <a:cs typeface="Times New Roman"/>
              </a:rPr>
              <a:t>l</a:t>
            </a:r>
            <a:r>
              <a:rPr lang="en-US" sz="1800" kern="0" dirty="0">
                <a:cs typeface="Times New Roman"/>
              </a:rPr>
              <a:t>) = </a:t>
            </a:r>
            <a:r>
              <a:rPr lang="en-US" sz="1800" kern="0" dirty="0">
                <a:latin typeface="Calibri"/>
                <a:cs typeface="Calibri"/>
              </a:rPr>
              <a:t>F</a:t>
            </a:r>
            <a:r>
              <a:rPr lang="en-US" sz="1800" kern="0" dirty="0">
                <a:cs typeface="Times New Roman"/>
              </a:rPr>
              <a:t>) then</a:t>
            </a:r>
          </a:p>
          <a:p>
            <a:pPr marL="12700" lvl="1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	</a:t>
            </a:r>
            <a:r>
              <a:rPr lang="en-US" sz="1800" kern="0" dirty="0">
                <a:latin typeface="Calibri"/>
                <a:cs typeface="Calibri"/>
              </a:rPr>
              <a:t>move-to</a:t>
            </a:r>
            <a:r>
              <a:rPr lang="en-US" sz="1800" kern="0" dirty="0"/>
              <a:t>(</a:t>
            </a:r>
            <a:r>
              <a:rPr lang="en-US" sz="1800" i="1" kern="0" dirty="0" err="1"/>
              <a:t>r,l</a:t>
            </a:r>
            <a:r>
              <a:rPr lang="en-US" sz="1800" kern="0" dirty="0"/>
              <a:t>)</a:t>
            </a:r>
            <a:br>
              <a:rPr lang="en-US" sz="1800" kern="0" dirty="0"/>
            </a:br>
            <a:r>
              <a:rPr lang="en-US" sz="1800" kern="0" dirty="0"/>
              <a:t>		</a:t>
            </a:r>
            <a:r>
              <a:rPr lang="en-US" sz="1800" kern="0" dirty="0">
                <a:latin typeface="Calibri"/>
                <a:cs typeface="Calibri"/>
              </a:rPr>
              <a:t>perceive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 err="1">
                <a:cs typeface="Times New Roman"/>
              </a:rPr>
              <a:t>r,l</a:t>
            </a:r>
            <a:r>
              <a:rPr lang="en-US" sz="1800" kern="0" dirty="0">
                <a:cs typeface="Times New Roman"/>
              </a:rPr>
              <a:t>)</a:t>
            </a:r>
            <a:br>
              <a:rPr lang="en-US" sz="1800" kern="0" dirty="0"/>
            </a:br>
            <a:r>
              <a:rPr lang="en-US" sz="1800" kern="0" dirty="0"/>
              <a:t>		if </a:t>
            </a:r>
            <a:r>
              <a:rPr lang="en-US" sz="1800" kern="0" dirty="0">
                <a:latin typeface="Calibri"/>
                <a:cs typeface="Calibri"/>
              </a:rPr>
              <a:t>pos</a:t>
            </a:r>
            <a:r>
              <a:rPr lang="en-US" sz="1800" kern="0" dirty="0"/>
              <a:t>(</a:t>
            </a:r>
            <a:r>
              <a:rPr lang="en-US" sz="1800" i="1" kern="0" dirty="0"/>
              <a:t>c</a:t>
            </a:r>
            <a:r>
              <a:rPr lang="en-US" sz="1800" kern="0" dirty="0"/>
              <a:t>) = </a:t>
            </a:r>
            <a:r>
              <a:rPr lang="en-US" sz="1800" i="1" kern="0" dirty="0"/>
              <a:t>l</a:t>
            </a:r>
            <a:r>
              <a:rPr lang="en-US" sz="1800" kern="0" dirty="0"/>
              <a:t> then </a:t>
            </a:r>
            <a:br>
              <a:rPr lang="en-US" sz="1800" kern="0" dirty="0"/>
            </a:br>
            <a:r>
              <a:rPr lang="en-US" sz="1800" kern="0" dirty="0"/>
              <a:t>			</a:t>
            </a:r>
            <a:r>
              <a:rPr lang="en-US" sz="1800" kern="0" dirty="0">
                <a:latin typeface="Calibri"/>
                <a:cs typeface="Calibri"/>
              </a:rPr>
              <a:t>take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 err="1">
                <a:cs typeface="Times New Roman"/>
              </a:rPr>
              <a:t>r,c,l</a:t>
            </a:r>
            <a:r>
              <a:rPr lang="en-US" sz="1800" kern="0" dirty="0">
                <a:cs typeface="Times New Roman"/>
              </a:rPr>
              <a:t>)</a:t>
            </a:r>
            <a:br>
              <a:rPr lang="en-US" sz="1800" kern="0" dirty="0">
                <a:cs typeface="Times New Roman"/>
              </a:rPr>
            </a:br>
            <a:r>
              <a:rPr lang="en-US" sz="1800" kern="0" dirty="0">
                <a:cs typeface="Times New Roman"/>
              </a:rPr>
              <a:t>		else </a:t>
            </a:r>
            <a:r>
              <a:rPr lang="en-US" sz="1800" dirty="0">
                <a:latin typeface="Calibri"/>
                <a:cs typeface="Calibri"/>
              </a:rPr>
              <a:t>fetch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 err="1">
                <a:cs typeface="Times New Roman"/>
              </a:rPr>
              <a:t>r,c</a:t>
            </a:r>
            <a:r>
              <a:rPr lang="en-US" sz="1800" kern="0" dirty="0">
                <a:cs typeface="Times New Roman"/>
              </a:rPr>
              <a:t>)</a:t>
            </a:r>
            <a:br>
              <a:rPr lang="en-US" sz="1800" kern="0" dirty="0">
                <a:cs typeface="Times New Roman"/>
              </a:rPr>
            </a:br>
            <a:r>
              <a:rPr lang="en-US" sz="1800" kern="0" dirty="0">
                <a:cs typeface="Times New Roman"/>
              </a:rPr>
              <a:t>	    else </a:t>
            </a:r>
            <a:r>
              <a:rPr lang="en-US" sz="1800" kern="0" dirty="0">
                <a:latin typeface="Calibri"/>
                <a:cs typeface="Calibri"/>
              </a:rPr>
              <a:t>fail</a:t>
            </a:r>
            <a:endParaRPr lang="en-US" sz="1800" kern="0" dirty="0">
              <a:cs typeface="Times New Roman"/>
            </a:endParaRPr>
          </a:p>
        </p:txBody>
      </p:sp>
      <p:sp>
        <p:nvSpPr>
          <p:cNvPr id="91" name="Content Placeholder 3">
            <a:extLst>
              <a:ext uri="{FF2B5EF4-FFF2-40B4-BE49-F238E27FC236}">
                <a16:creationId xmlns:a16="http://schemas.microsoft.com/office/drawing/2014/main" id="{F9BD0B6E-55CD-4E40-A05D-17C5DE9C1106}"/>
              </a:ext>
            </a:extLst>
          </p:cNvPr>
          <p:cNvSpPr txBox="1">
            <a:spLocks/>
          </p:cNvSpPr>
          <p:nvPr/>
        </p:nvSpPr>
        <p:spPr bwMode="auto">
          <a:xfrm>
            <a:off x="105694" y="3883070"/>
            <a:ext cx="2955614" cy="2582758"/>
          </a:xfrm>
          <a:prstGeom prst="rect">
            <a:avLst/>
          </a:prstGeom>
          <a:solidFill>
            <a:srgbClr val="D2EEFF"/>
          </a:solidFill>
          <a:ln w="12700">
            <a:noFill/>
            <a:miter lim="800000"/>
            <a:headEnd/>
            <a:tailEnd/>
          </a:ln>
        </p:spPr>
        <p:txBody>
          <a:bodyPr vert="horz" wrap="square" lIns="90487" tIns="44450" rIns="0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latin typeface="Calibri"/>
                <a:cs typeface="Calibri"/>
              </a:rPr>
              <a:t>m-fetch2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	</a:t>
            </a:r>
            <a:r>
              <a:rPr lang="en-US" sz="1800" dirty="0">
                <a:latin typeface="Calibri"/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	</a:t>
            </a:r>
            <a:r>
              <a:rPr lang="en-US" sz="1800" dirty="0">
                <a:latin typeface="Calibri"/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≠ </a:t>
            </a:r>
            <a:r>
              <a:rPr lang="en-US" sz="1800" dirty="0">
                <a:latin typeface="Calibri"/>
                <a:cs typeface="Calibri"/>
              </a:rPr>
              <a:t>unknown</a:t>
            </a:r>
            <a:endParaRPr lang="en-US" sz="1800" dirty="0"/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006655E5-738F-CD41-B57D-A828BB7CF427}"/>
              </a:ext>
            </a:extLst>
          </p:cNvPr>
          <p:cNvSpPr/>
          <p:nvPr/>
        </p:nvSpPr>
        <p:spPr>
          <a:xfrm>
            <a:off x="5782485" y="3414134"/>
            <a:ext cx="1452064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</a:rPr>
              <a:t>sensor failure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33D4326-5B9C-3C43-85A6-DC134459F891}"/>
              </a:ext>
            </a:extLst>
          </p:cNvPr>
          <p:cNvCxnSpPr/>
          <p:nvPr/>
        </p:nvCxnSpPr>
        <p:spPr>
          <a:xfrm flipH="1" flipV="1">
            <a:off x="5778117" y="3319986"/>
            <a:ext cx="1245318" cy="8246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73F12BC-84AE-D84E-894A-DDFB104C426A}"/>
              </a:ext>
            </a:extLst>
          </p:cNvPr>
          <p:cNvCxnSpPr/>
          <p:nvPr/>
        </p:nvCxnSpPr>
        <p:spPr>
          <a:xfrm flipH="1" flipV="1">
            <a:off x="5763974" y="2024110"/>
            <a:ext cx="1245318" cy="8246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62D3A70-6DEB-1C40-A35F-8D97B7FC94DB}"/>
              </a:ext>
            </a:extLst>
          </p:cNvPr>
          <p:cNvCxnSpPr>
            <a:cxnSpLocks/>
            <a:stCxn id="89" idx="0"/>
          </p:cNvCxnSpPr>
          <p:nvPr/>
        </p:nvCxnSpPr>
        <p:spPr>
          <a:xfrm flipH="1" flipV="1">
            <a:off x="6769352" y="1267612"/>
            <a:ext cx="874128" cy="787116"/>
          </a:xfrm>
          <a:prstGeom prst="straightConnector1">
            <a:avLst/>
          </a:prstGeom>
          <a:ln w="12700" cmpd="sng">
            <a:solidFill>
              <a:schemeClr val="accent5">
                <a:lumMod val="1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76D98844-4C27-8146-A811-A76454E6355D}"/>
              </a:ext>
            </a:extLst>
          </p:cNvPr>
          <p:cNvSpPr/>
          <p:nvPr/>
        </p:nvSpPr>
        <p:spPr>
          <a:xfrm>
            <a:off x="6818354" y="2054728"/>
            <a:ext cx="1650251" cy="3895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45720" tIns="0" rIns="45720" bIns="0" rtlCol="0" anchor="ctr">
            <a:spAutoFit/>
          </a:bodyPr>
          <a:lstStyle/>
          <a:p>
            <a:pPr algn="ctr"/>
            <a:r>
              <a:rPr lang="en-US" dirty="0">
                <a:solidFill>
                  <a:srgbClr val="2030FF"/>
                </a:solidFill>
                <a:latin typeface="Calibri"/>
                <a:cs typeface="Calibri"/>
              </a:rPr>
              <a:t>m-fetch1(</a:t>
            </a:r>
            <a:r>
              <a:rPr lang="en-US" dirty="0">
                <a:solidFill>
                  <a:srgbClr val="2030FF"/>
                </a:solidFill>
                <a:latin typeface="Calibri" panose="020F0502020204030204" pitchFamily="34" charset="0"/>
                <a:cs typeface="Calibri"/>
              </a:rPr>
              <a:t>r2</a:t>
            </a:r>
            <a:r>
              <a:rPr lang="en-US" dirty="0">
                <a:solidFill>
                  <a:srgbClr val="2030FF"/>
                </a:solidFill>
                <a:latin typeface="Calibri"/>
                <a:cs typeface="Calibri"/>
              </a:rPr>
              <a:t>,c2)</a:t>
            </a:r>
            <a:endParaRPr lang="en-US" dirty="0">
              <a:solidFill>
                <a:srgbClr val="2030FF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D90CDE7-893B-7641-8D4F-14C5CDBE2CAB}"/>
              </a:ext>
            </a:extLst>
          </p:cNvPr>
          <p:cNvSpPr/>
          <p:nvPr/>
        </p:nvSpPr>
        <p:spPr>
          <a:xfrm>
            <a:off x="3570399" y="958565"/>
            <a:ext cx="21220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Candidates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 </a:t>
            </a:r>
            <a:b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</a:b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 = {</a:t>
            </a:r>
            <a:r>
              <a:rPr lang="en-US" strike="sngStrike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  <a:t>m-fetch1(r1,c2)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  <a:t>,</a:t>
            </a:r>
            <a:r>
              <a:rPr lang="en-US" baseline="-25000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  <a:t>  </a:t>
            </a:r>
            <a:br>
              <a:rPr lang="en-US" baseline="-25000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</a:br>
            <a:r>
              <a:rPr lang="en-US" baseline="-25000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  <a:t>          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  <a:t>m-fetch1(r2,c2)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}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912FF69-6B0E-4940-B04B-F6E58604CEFA}"/>
              </a:ext>
            </a:extLst>
          </p:cNvPr>
          <p:cNvSpPr/>
          <p:nvPr/>
        </p:nvSpPr>
        <p:spPr>
          <a:xfrm>
            <a:off x="1461558" y="282977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57300"/>
                </a:solidFill>
                <a:latin typeface="Times New Roman" panose="02020603050405020304" pitchFamily="18" charset="0"/>
                <a:cs typeface="Calibri"/>
              </a:rPr>
              <a:t>r</a:t>
            </a:r>
            <a:r>
              <a:rPr lang="en-US" dirty="0">
                <a:solidFill>
                  <a:srgbClr val="057300"/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rgbClr val="057300"/>
                </a:solidFill>
                <a:latin typeface="Calibri" panose="020F0502020204030204" pitchFamily="34" charset="0"/>
                <a:cs typeface="Calibri"/>
              </a:rPr>
              <a:t>r2</a:t>
            </a:r>
            <a:r>
              <a:rPr lang="en-US" dirty="0">
                <a:solidFill>
                  <a:srgbClr val="057300"/>
                </a:solidFill>
                <a:latin typeface="Times New Roman" panose="02020603050405020304" pitchFamily="18" charset="0"/>
                <a:cs typeface="Calibri"/>
              </a:rPr>
              <a:t>, </a:t>
            </a:r>
            <a:r>
              <a:rPr lang="en-US" i="1" dirty="0">
                <a:solidFill>
                  <a:srgbClr val="057300"/>
                </a:solidFill>
                <a:latin typeface="Times New Roman" panose="02020603050405020304" pitchFamily="18" charset="0"/>
                <a:cs typeface="Calibri"/>
              </a:rPr>
              <a:t>c</a:t>
            </a:r>
            <a:r>
              <a:rPr lang="en-US" dirty="0">
                <a:solidFill>
                  <a:srgbClr val="057300"/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rgbClr val="057300"/>
                </a:solidFill>
                <a:latin typeface="Calibri" panose="020F0502020204030204" pitchFamily="34" charset="0"/>
                <a:cs typeface="Calibri"/>
              </a:rPr>
              <a:t>c2</a:t>
            </a:r>
          </a:p>
        </p:txBody>
      </p:sp>
      <p:cxnSp>
        <p:nvCxnSpPr>
          <p:cNvPr id="112" name="Curved Connector 111">
            <a:extLst>
              <a:ext uri="{FF2B5EF4-FFF2-40B4-BE49-F238E27FC236}">
                <a16:creationId xmlns:a16="http://schemas.microsoft.com/office/drawing/2014/main" id="{8A3F4CE9-BD93-2E4C-BD81-1AE2F1D79EF6}"/>
              </a:ext>
            </a:extLst>
          </p:cNvPr>
          <p:cNvCxnSpPr>
            <a:cxnSpLocks/>
            <a:endCxn id="89" idx="1"/>
          </p:cNvCxnSpPr>
          <p:nvPr/>
        </p:nvCxnSpPr>
        <p:spPr>
          <a:xfrm>
            <a:off x="2911740" y="1874802"/>
            <a:ext cx="3906614" cy="374683"/>
          </a:xfrm>
          <a:prstGeom prst="curvedConnector3">
            <a:avLst>
              <a:gd name="adj1" fmla="val 50000"/>
            </a:avLst>
          </a:prstGeom>
          <a:ln w="19050">
            <a:solidFill>
              <a:srgbClr val="2030FF"/>
            </a:solidFill>
            <a:headEnd type="arrow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Content Placeholder 4">
            <a:extLst>
              <a:ext uri="{FF2B5EF4-FFF2-40B4-BE49-F238E27FC236}">
                <a16:creationId xmlns:a16="http://schemas.microsoft.com/office/drawing/2014/main" id="{4D269A9C-11A2-324B-8CFC-71D0C7558059}"/>
              </a:ext>
            </a:extLst>
          </p:cNvPr>
          <p:cNvSpPr txBox="1">
            <a:spLocks/>
          </p:cNvSpPr>
          <p:nvPr/>
        </p:nvSpPr>
        <p:spPr bwMode="auto">
          <a:xfrm>
            <a:off x="5987048" y="3992373"/>
            <a:ext cx="2307866" cy="643766"/>
          </a:xfrm>
          <a:prstGeom prst="rect">
            <a:avLst/>
          </a:prstGeom>
          <a:solidFill>
            <a:srgbClr val="CCFD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45720" tIns="44450" rIns="45720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400"/>
              </a:spcBef>
              <a:buNone/>
              <a:tabLst>
                <a:tab pos="1262063" algn="l"/>
                <a:tab pos="1546225" algn="l"/>
              </a:tabLst>
            </a:pPr>
            <a:r>
              <a:rPr lang="en-US" sz="1800" b="1" kern="0" dirty="0">
                <a:latin typeface="Times New Roman" panose="02020603050405020304" pitchFamily="18" charset="0"/>
              </a:rPr>
              <a:t>Poll: </a:t>
            </a:r>
            <a:r>
              <a:rPr lang="en-US" sz="1800" kern="0" dirty="0">
                <a:latin typeface="Times New Roman" panose="02020603050405020304" pitchFamily="18" charset="0"/>
              </a:rPr>
              <a:t>Is this the same as a backtracking search?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487C624-5CEB-124B-892F-0DB6E6CF7AD1}"/>
              </a:ext>
            </a:extLst>
          </p:cNvPr>
          <p:cNvSpPr/>
          <p:nvPr/>
        </p:nvSpPr>
        <p:spPr>
          <a:xfrm>
            <a:off x="7360525" y="1527710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r</a:t>
            </a:r>
            <a:r>
              <a:rPr lang="en-US" baseline="-25000" dirty="0">
                <a:latin typeface="Times New Roman" panose="02020603050405020304" pitchFamily="18" charset="0"/>
                <a:cs typeface="Calibri"/>
              </a:rPr>
              <a:t>0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/>
              </a:rPr>
              <a:t>r2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EA53C19C-08DB-D84C-91E2-3C096E67CF17}"/>
              </a:ext>
            </a:extLst>
          </p:cNvPr>
          <p:cNvSpPr/>
          <p:nvPr/>
        </p:nvSpPr>
        <p:spPr>
          <a:xfrm>
            <a:off x="7453391" y="1004399"/>
            <a:ext cx="268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τ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E69CAE51-3C94-2444-AD90-064EE933F6DB}"/>
              </a:ext>
            </a:extLst>
          </p:cNvPr>
          <p:cNvSpPr/>
          <p:nvPr/>
        </p:nvSpPr>
        <p:spPr>
          <a:xfrm>
            <a:off x="6967110" y="1395359"/>
            <a:ext cx="624915" cy="276999"/>
          </a:xfrm>
          <a:prstGeom prst="rect">
            <a:avLst/>
          </a:prstGeom>
          <a:noFill/>
          <a:ln>
            <a:noFill/>
          </a:ln>
        </p:spPr>
        <p:txBody>
          <a:bodyPr wrap="none" tIns="0" bIns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</a:rPr>
              <a:t>retry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5B24366-5A3E-A844-9F66-82C8E44D4CA8}"/>
              </a:ext>
            </a:extLst>
          </p:cNvPr>
          <p:cNvSpPr/>
          <p:nvPr/>
        </p:nvSpPr>
        <p:spPr>
          <a:xfrm>
            <a:off x="9676397" y="282977"/>
            <a:ext cx="547840" cy="2348712"/>
          </a:xfrm>
          <a:prstGeom prst="rect">
            <a:avLst/>
          </a:prstGeom>
          <a:solidFill>
            <a:srgbClr val="FFFC00"/>
          </a:solidFill>
          <a:ln w="12700">
            <a:noFill/>
          </a:ln>
          <a:effectLst/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A592A-6E1C-0C48-BEE3-537F4E3F4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453" y="0"/>
            <a:ext cx="4366223" cy="6858000"/>
          </a:xfrm>
          <a:prstGeom prst="rect">
            <a:avLst/>
          </a:prstGeom>
        </p:spPr>
      </p:pic>
      <p:grpSp>
        <p:nvGrpSpPr>
          <p:cNvPr id="238" name="Group 237">
            <a:extLst>
              <a:ext uri="{FF2B5EF4-FFF2-40B4-BE49-F238E27FC236}">
                <a16:creationId xmlns:a16="http://schemas.microsoft.com/office/drawing/2014/main" id="{D3C002D0-9032-044C-8100-7643ED96C4D4}"/>
              </a:ext>
            </a:extLst>
          </p:cNvPr>
          <p:cNvGrpSpPr/>
          <p:nvPr/>
        </p:nvGrpSpPr>
        <p:grpSpPr>
          <a:xfrm>
            <a:off x="3324765" y="4793885"/>
            <a:ext cx="4425495" cy="1764581"/>
            <a:chOff x="3607801" y="4793885"/>
            <a:chExt cx="4425495" cy="1764581"/>
          </a:xfrm>
        </p:grpSpPr>
        <p:sp>
          <p:nvSpPr>
            <p:cNvPr id="239" name="Line 853">
              <a:extLst>
                <a:ext uri="{FF2B5EF4-FFF2-40B4-BE49-F238E27FC236}">
                  <a16:creationId xmlns:a16="http://schemas.microsoft.com/office/drawing/2014/main" id="{B383D7B5-0F0D-C24F-9796-FE3B8FD54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3241" y="6554206"/>
              <a:ext cx="1571779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balanced" dir="l"/>
            </a:scene3d>
            <a:sp3d extrusionH="1587500" contourW="6350" prstMaterial="legacyPlastic">
              <a:bevelT w="13500" h="13500" prst="angle"/>
              <a:bevelB w="13500" h="13500" prst="angle"/>
              <a:extrusionClr>
                <a:srgbClr val="FFE4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2000" dirty="0">
                  <a:latin typeface="Calibri"/>
                  <a:ea typeface="Times New Roman"/>
                  <a:cs typeface="Calibri"/>
                </a:rPr>
                <a:t>            loc0</a:t>
              </a:r>
            </a:p>
          </p:txBody>
        </p:sp>
        <p:sp>
          <p:nvSpPr>
            <p:cNvPr id="240" name="Line 853">
              <a:extLst>
                <a:ext uri="{FF2B5EF4-FFF2-40B4-BE49-F238E27FC236}">
                  <a16:creationId xmlns:a16="http://schemas.microsoft.com/office/drawing/2014/main" id="{BC8343F2-DB6A-0D46-B12F-D26F3DC326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7801" y="6220730"/>
              <a:ext cx="1089529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11176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loc2</a:t>
              </a:r>
            </a:p>
          </p:txBody>
        </p:sp>
        <p:sp>
          <p:nvSpPr>
            <p:cNvPr id="241" name="Line 853">
              <a:extLst>
                <a:ext uri="{FF2B5EF4-FFF2-40B4-BE49-F238E27FC236}">
                  <a16:creationId xmlns:a16="http://schemas.microsoft.com/office/drawing/2014/main" id="{6E1CC6C4-2A4E-1B44-B849-F88A1EA1B4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2533" y="6434783"/>
              <a:ext cx="1286000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balanced" dir="l"/>
            </a:scene3d>
            <a:sp3d extrusionH="1397000" contourW="6350" prstMaterial="legacyPlastic">
              <a:bevelT w="13500" h="13500" prst="angle"/>
              <a:bevelB w="13500" h="13500" prst="angle"/>
              <a:extrusionClr>
                <a:srgbClr val="F5DBBD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900" dirty="0">
                  <a:latin typeface="Calibri"/>
                  <a:ea typeface="Times New Roman"/>
                  <a:cs typeface="Calibri"/>
                </a:rPr>
                <a:t>          loc1</a:t>
              </a:r>
            </a:p>
          </p:txBody>
        </p: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DD1611C4-7338-A64D-9FAB-4800C37AA429}"/>
                </a:ext>
              </a:extLst>
            </p:cNvPr>
            <p:cNvGrpSpPr/>
            <p:nvPr/>
          </p:nvGrpSpPr>
          <p:grpSpPr>
            <a:xfrm>
              <a:off x="4393174" y="5675101"/>
              <a:ext cx="525678" cy="355571"/>
              <a:chOff x="1012668" y="960736"/>
              <a:chExt cx="747559" cy="505651"/>
            </a:xfrm>
          </p:grpSpPr>
          <p:sp>
            <p:nvSpPr>
              <p:cNvPr id="300" name="Line 853">
                <a:extLst>
                  <a:ext uri="{FF2B5EF4-FFF2-40B4-BE49-F238E27FC236}">
                    <a16:creationId xmlns:a16="http://schemas.microsoft.com/office/drawing/2014/main" id="{A132E545-D833-EA4C-94E2-C65F68A86D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301" name="Rectangle 876">
                <a:extLst>
                  <a:ext uri="{FF2B5EF4-FFF2-40B4-BE49-F238E27FC236}">
                    <a16:creationId xmlns:a16="http://schemas.microsoft.com/office/drawing/2014/main" id="{1ADFAAE6-97A9-7243-A0C1-DF1DEA4132E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9" y="960736"/>
                <a:ext cx="92" cy="393915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302" name="Rectangle 873">
                <a:extLst>
                  <a:ext uri="{FF2B5EF4-FFF2-40B4-BE49-F238E27FC236}">
                    <a16:creationId xmlns:a16="http://schemas.microsoft.com/office/drawing/2014/main" id="{B1CACECC-5484-1C48-AA9F-B90299184B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303" name="Freeform 875">
                <a:extLst>
                  <a:ext uri="{FF2B5EF4-FFF2-40B4-BE49-F238E27FC236}">
                    <a16:creationId xmlns:a16="http://schemas.microsoft.com/office/drawing/2014/main" id="{4DCF0FBA-DB36-264B-9D50-62CC09B4B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sp>
          <p:nvSpPr>
            <p:cNvPr id="243" name="Line 853">
              <a:extLst>
                <a:ext uri="{FF2B5EF4-FFF2-40B4-BE49-F238E27FC236}">
                  <a16:creationId xmlns:a16="http://schemas.microsoft.com/office/drawing/2014/main" id="{1F57BCE5-24F8-DE4C-868A-C1E4549B94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3828" y="5250942"/>
              <a:ext cx="714445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800100" contourW="6350" prstMaterial="legacyPlastic">
              <a:bevelT w="13500" h="13500" prst="angle"/>
              <a:bevelB w="13500" h="13500" prst="angle"/>
              <a:extrusionClr>
                <a:srgbClr val="D0B39A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400" dirty="0">
                  <a:latin typeface="Calibri"/>
                  <a:ea typeface="Times New Roman"/>
                  <a:cs typeface="Calibri"/>
                </a:rPr>
                <a:t>         loc4</a:t>
              </a:r>
            </a:p>
          </p:txBody>
        </p:sp>
        <p:sp>
          <p:nvSpPr>
            <p:cNvPr id="244" name="Line 853">
              <a:extLst>
                <a:ext uri="{FF2B5EF4-FFF2-40B4-BE49-F238E27FC236}">
                  <a16:creationId xmlns:a16="http://schemas.microsoft.com/office/drawing/2014/main" id="{E69E93E1-1756-1544-91DB-EF4691F2C4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9718" y="5658707"/>
              <a:ext cx="893056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914400" contourW="6350" prstMaterial="legacyPlastic">
              <a:bevelT w="13500" h="13500" prst="angle"/>
              <a:bevelB w="13500" h="13500" prst="angle"/>
              <a:extrusionClr>
                <a:srgbClr val="ECD1B9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600" dirty="0">
                  <a:latin typeface="Calibri"/>
                  <a:ea typeface="Times New Roman"/>
                  <a:cs typeface="Calibri"/>
                </a:rPr>
                <a:t>         loc3</a:t>
              </a:r>
            </a:p>
          </p:txBody>
        </p: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CD5EE7ED-2471-DE49-BEDC-46F3648AAC33}"/>
                </a:ext>
              </a:extLst>
            </p:cNvPr>
            <p:cNvGrpSpPr/>
            <p:nvPr/>
          </p:nvGrpSpPr>
          <p:grpSpPr>
            <a:xfrm>
              <a:off x="5370527" y="4793885"/>
              <a:ext cx="378488" cy="272016"/>
              <a:chOff x="7930394" y="2447547"/>
              <a:chExt cx="387534" cy="278517"/>
            </a:xfrm>
          </p:grpSpPr>
          <p:sp>
            <p:nvSpPr>
              <p:cNvPr id="296" name="Line 853">
                <a:extLst>
                  <a:ext uri="{FF2B5EF4-FFF2-40B4-BE49-F238E27FC236}">
                    <a16:creationId xmlns:a16="http://schemas.microsoft.com/office/drawing/2014/main" id="{78DBE78B-48DE-5540-8ED9-0DEF6FF47F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0394" y="2551830"/>
                <a:ext cx="311334" cy="37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190500" contourW="6350" prstMaterial="plastic">
                <a:bevelT w="13500" h="13500" prst="angle"/>
                <a:bevelB w="13500" h="13500" prst="angle"/>
                <a:extrusionClr>
                  <a:srgbClr val="CED286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97" name="Rectangle 876">
                <a:extLst>
                  <a:ext uri="{FF2B5EF4-FFF2-40B4-BE49-F238E27FC236}">
                    <a16:creationId xmlns:a16="http://schemas.microsoft.com/office/drawing/2014/main" id="{77DFE109-EA78-744F-A6FE-C87C5DD6304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954837" y="2447547"/>
                <a:ext cx="67" cy="220593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98" name="Rectangle 873">
                <a:extLst>
                  <a:ext uri="{FF2B5EF4-FFF2-40B4-BE49-F238E27FC236}">
                    <a16:creationId xmlns:a16="http://schemas.microsoft.com/office/drawing/2014/main" id="{6B46F3D7-76EF-8941-8A7F-D5D41EE1C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1094" y="2555538"/>
                <a:ext cx="308086" cy="169843"/>
              </a:xfrm>
              <a:prstGeom prst="rect">
                <a:avLst/>
              </a:prstGeom>
              <a:solidFill>
                <a:srgbClr val="CED28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1400" dirty="0">
                    <a:latin typeface="Calibri"/>
                    <a:ea typeface="Times New Roman"/>
                    <a:cs typeface="Calibri"/>
                  </a:rPr>
                  <a:t>c2</a:t>
                </a:r>
              </a:p>
            </p:txBody>
          </p:sp>
          <p:sp>
            <p:nvSpPr>
              <p:cNvPr id="299" name="Freeform 875">
                <a:extLst>
                  <a:ext uri="{FF2B5EF4-FFF2-40B4-BE49-F238E27FC236}">
                    <a16:creationId xmlns:a16="http://schemas.microsoft.com/office/drawing/2014/main" id="{79FCE92C-DD4F-9148-A0D6-6E5CA03D6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2084" y="2478623"/>
                <a:ext cx="75844" cy="247441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ED28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730BECAB-FDF4-6348-9FCF-0CC2F444A723}"/>
                </a:ext>
              </a:extLst>
            </p:cNvPr>
            <p:cNvGrpSpPr/>
            <p:nvPr/>
          </p:nvGrpSpPr>
          <p:grpSpPr>
            <a:xfrm>
              <a:off x="6858063" y="5151329"/>
              <a:ext cx="1175233" cy="997371"/>
              <a:chOff x="10247238" y="4467570"/>
              <a:chExt cx="1175233" cy="997371"/>
            </a:xfrm>
          </p:grpSpPr>
          <p:sp>
            <p:nvSpPr>
              <p:cNvPr id="272" name="Oval 859">
                <a:extLst>
                  <a:ext uri="{FF2B5EF4-FFF2-40B4-BE49-F238E27FC236}">
                    <a16:creationId xmlns:a16="http://schemas.microsoft.com/office/drawing/2014/main" id="{DEECF1B5-804B-9C41-A21C-3CB1198E7B4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83953" y="5248432"/>
                <a:ext cx="96916" cy="106355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73" name="Oval 861">
                <a:extLst>
                  <a:ext uri="{FF2B5EF4-FFF2-40B4-BE49-F238E27FC236}">
                    <a16:creationId xmlns:a16="http://schemas.microsoft.com/office/drawing/2014/main" id="{37FB072F-47F2-FC4D-B59A-54D78FEF718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247239" y="5356687"/>
                <a:ext cx="100317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74" name="Oval 862">
                <a:extLst>
                  <a:ext uri="{FF2B5EF4-FFF2-40B4-BE49-F238E27FC236}">
                    <a16:creationId xmlns:a16="http://schemas.microsoft.com/office/drawing/2014/main" id="{638A3EA9-4C49-8D4E-BA1E-4D61D39E91F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72293" y="5356687"/>
                <a:ext cx="969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75" name="Oval 863">
                <a:extLst>
                  <a:ext uri="{FF2B5EF4-FFF2-40B4-BE49-F238E27FC236}">
                    <a16:creationId xmlns:a16="http://schemas.microsoft.com/office/drawing/2014/main" id="{15FED2D6-9944-6344-8060-EF545200BBF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073676" y="5354788"/>
                <a:ext cx="986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76" name="Oval 863">
                <a:extLst>
                  <a:ext uri="{FF2B5EF4-FFF2-40B4-BE49-F238E27FC236}">
                    <a16:creationId xmlns:a16="http://schemas.microsoft.com/office/drawing/2014/main" id="{180A22C2-B705-F541-8560-207915FC473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58241" y="5356110"/>
                <a:ext cx="986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94DEB316-7587-974C-9D3D-4376FD4E2AB7}"/>
                  </a:ext>
                </a:extLst>
              </p:cNvPr>
              <p:cNvGrpSpPr/>
              <p:nvPr/>
            </p:nvGrpSpPr>
            <p:grpSpPr>
              <a:xfrm>
                <a:off x="10247238" y="4975740"/>
                <a:ext cx="1175233" cy="379051"/>
                <a:chOff x="1320274" y="4580303"/>
                <a:chExt cx="1671281" cy="467246"/>
              </a:xfrm>
              <a:solidFill>
                <a:srgbClr val="CCFDCC"/>
              </a:solidFill>
            </p:grpSpPr>
            <p:sp>
              <p:nvSpPr>
                <p:cNvPr id="292" name="Freeform 860">
                  <a:extLst>
                    <a:ext uri="{FF2B5EF4-FFF2-40B4-BE49-F238E27FC236}">
                      <a16:creationId xmlns:a16="http://schemas.microsoft.com/office/drawing/2014/main" id="{D05ED729-84A4-004B-B497-4031EB45BF6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93" name="Rectangle 864">
                  <a:extLst>
                    <a:ext uri="{FF2B5EF4-FFF2-40B4-BE49-F238E27FC236}">
                      <a16:creationId xmlns:a16="http://schemas.microsoft.com/office/drawing/2014/main" id="{1814315E-054E-374B-819E-A9749ABEB14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Calibri"/>
                      <a:ea typeface="Calibri"/>
                      <a:cs typeface="Calibri"/>
                    </a:rPr>
                    <a:t>r2</a:t>
                  </a:r>
                </a:p>
              </p:txBody>
            </p:sp>
            <p:sp>
              <p:nvSpPr>
                <p:cNvPr id="294" name="Freeform 865">
                  <a:extLst>
                    <a:ext uri="{FF2B5EF4-FFF2-40B4-BE49-F238E27FC236}">
                      <a16:creationId xmlns:a16="http://schemas.microsoft.com/office/drawing/2014/main" id="{5F916AF4-2DB8-3B4D-867F-DE6BB0463C5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95" name="Freeform 866">
                  <a:extLst>
                    <a:ext uri="{FF2B5EF4-FFF2-40B4-BE49-F238E27FC236}">
                      <a16:creationId xmlns:a16="http://schemas.microsoft.com/office/drawing/2014/main" id="{5C588F59-0EC4-8A49-BE44-BFE06A16752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D074236D-670D-3545-B043-B2AE015456E5}"/>
                  </a:ext>
                </a:extLst>
              </p:cNvPr>
              <p:cNvGrpSpPr/>
              <p:nvPr/>
            </p:nvGrpSpPr>
            <p:grpSpPr>
              <a:xfrm>
                <a:off x="10732584" y="4467570"/>
                <a:ext cx="388622" cy="835901"/>
                <a:chOff x="1823226" y="3235632"/>
                <a:chExt cx="552654" cy="1188720"/>
              </a:xfrm>
              <a:solidFill>
                <a:srgbClr val="CCFDCC"/>
              </a:solidFill>
            </p:grpSpPr>
            <p:sp>
              <p:nvSpPr>
                <p:cNvPr id="279" name="Oval 878">
                  <a:extLst>
                    <a:ext uri="{FF2B5EF4-FFF2-40B4-BE49-F238E27FC236}">
                      <a16:creationId xmlns:a16="http://schemas.microsoft.com/office/drawing/2014/main" id="{9F394B26-043A-3349-810E-8ECC92BB2C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0" name="Rectangle 880">
                  <a:extLst>
                    <a:ext uri="{FF2B5EF4-FFF2-40B4-BE49-F238E27FC236}">
                      <a16:creationId xmlns:a16="http://schemas.microsoft.com/office/drawing/2014/main" id="{A4D0049E-DE6C-AE44-833B-57A6BB8406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1" name="Oval 878">
                  <a:extLst>
                    <a:ext uri="{FF2B5EF4-FFF2-40B4-BE49-F238E27FC236}">
                      <a16:creationId xmlns:a16="http://schemas.microsoft.com/office/drawing/2014/main" id="{1FD215B9-5224-4349-AA09-A7AD8AF2E0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2" name="Line 881">
                  <a:extLst>
                    <a:ext uri="{FF2B5EF4-FFF2-40B4-BE49-F238E27FC236}">
                      <a16:creationId xmlns:a16="http://schemas.microsoft.com/office/drawing/2014/main" id="{C7601B6F-8A3A-B64F-BCA5-8180B1E500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3" name="Line 882">
                  <a:extLst>
                    <a:ext uri="{FF2B5EF4-FFF2-40B4-BE49-F238E27FC236}">
                      <a16:creationId xmlns:a16="http://schemas.microsoft.com/office/drawing/2014/main" id="{48280D3D-5721-D448-BC51-405E5C9802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4" name="Rectangle 880">
                  <a:extLst>
                    <a:ext uri="{FF2B5EF4-FFF2-40B4-BE49-F238E27FC236}">
                      <a16:creationId xmlns:a16="http://schemas.microsoft.com/office/drawing/2014/main" id="{B990C6ED-5378-374F-9227-15B90D746B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5" name="Oval 878">
                  <a:extLst>
                    <a:ext uri="{FF2B5EF4-FFF2-40B4-BE49-F238E27FC236}">
                      <a16:creationId xmlns:a16="http://schemas.microsoft.com/office/drawing/2014/main" id="{8E670173-9976-C349-B204-140C1ADB837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6" name="Line 882">
                  <a:extLst>
                    <a:ext uri="{FF2B5EF4-FFF2-40B4-BE49-F238E27FC236}">
                      <a16:creationId xmlns:a16="http://schemas.microsoft.com/office/drawing/2014/main" id="{B2E6B754-79D5-1849-A99E-A61ABFD7D8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7" name="Line 882">
                  <a:extLst>
                    <a:ext uri="{FF2B5EF4-FFF2-40B4-BE49-F238E27FC236}">
                      <a16:creationId xmlns:a16="http://schemas.microsoft.com/office/drawing/2014/main" id="{3515AC19-58F7-CD4F-9387-96B516E495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8" name="Line 884">
                  <a:extLst>
                    <a:ext uri="{FF2B5EF4-FFF2-40B4-BE49-F238E27FC236}">
                      <a16:creationId xmlns:a16="http://schemas.microsoft.com/office/drawing/2014/main" id="{A9E550C6-1A46-5649-9DD3-C69770A567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9" name="Oval 885">
                  <a:extLst>
                    <a:ext uri="{FF2B5EF4-FFF2-40B4-BE49-F238E27FC236}">
                      <a16:creationId xmlns:a16="http://schemas.microsoft.com/office/drawing/2014/main" id="{6DEE00BC-68E7-CE41-8004-2907F37FEA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90" name="Line 881">
                  <a:extLst>
                    <a:ext uri="{FF2B5EF4-FFF2-40B4-BE49-F238E27FC236}">
                      <a16:creationId xmlns:a16="http://schemas.microsoft.com/office/drawing/2014/main" id="{447A4036-934C-7F45-9B86-0268C838EF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91" name="Line 882">
                  <a:extLst>
                    <a:ext uri="{FF2B5EF4-FFF2-40B4-BE49-F238E27FC236}">
                      <a16:creationId xmlns:a16="http://schemas.microsoft.com/office/drawing/2014/main" id="{72A8AACC-E2F3-C745-9483-DE97696777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94E4A809-5951-9A43-AA66-77A8FEF980E4}"/>
                </a:ext>
              </a:extLst>
            </p:cNvPr>
            <p:cNvGrpSpPr/>
            <p:nvPr/>
          </p:nvGrpSpPr>
          <p:grpSpPr>
            <a:xfrm>
              <a:off x="4942898" y="5292254"/>
              <a:ext cx="1175233" cy="997371"/>
              <a:chOff x="10247238" y="4467570"/>
              <a:chExt cx="1175233" cy="997371"/>
            </a:xfrm>
          </p:grpSpPr>
          <p:sp>
            <p:nvSpPr>
              <p:cNvPr id="248" name="Oval 859">
                <a:extLst>
                  <a:ext uri="{FF2B5EF4-FFF2-40B4-BE49-F238E27FC236}">
                    <a16:creationId xmlns:a16="http://schemas.microsoft.com/office/drawing/2014/main" id="{4915CF5D-46F3-9741-89A6-EA4154602BD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83953" y="5248432"/>
                <a:ext cx="96916" cy="106355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9" name="Oval 861">
                <a:extLst>
                  <a:ext uri="{FF2B5EF4-FFF2-40B4-BE49-F238E27FC236}">
                    <a16:creationId xmlns:a16="http://schemas.microsoft.com/office/drawing/2014/main" id="{FC490663-EF55-0D4A-AB88-C0180F402FB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247239" y="5356687"/>
                <a:ext cx="100317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0" name="Oval 862">
                <a:extLst>
                  <a:ext uri="{FF2B5EF4-FFF2-40B4-BE49-F238E27FC236}">
                    <a16:creationId xmlns:a16="http://schemas.microsoft.com/office/drawing/2014/main" id="{239CEF60-87A2-E34B-9B51-E700BFBA1EE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72293" y="5356687"/>
                <a:ext cx="969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1" name="Oval 863">
                <a:extLst>
                  <a:ext uri="{FF2B5EF4-FFF2-40B4-BE49-F238E27FC236}">
                    <a16:creationId xmlns:a16="http://schemas.microsoft.com/office/drawing/2014/main" id="{8265C630-35BE-0E49-8C6D-765A235843E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073676" y="5354788"/>
                <a:ext cx="986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2" name="Oval 863">
                <a:extLst>
                  <a:ext uri="{FF2B5EF4-FFF2-40B4-BE49-F238E27FC236}">
                    <a16:creationId xmlns:a16="http://schemas.microsoft.com/office/drawing/2014/main" id="{4A83D17C-A1CE-3A45-B9C1-4C69C444394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58241" y="5356110"/>
                <a:ext cx="986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A781A8DB-D2D4-C142-8BF9-9C44700C87B3}"/>
                  </a:ext>
                </a:extLst>
              </p:cNvPr>
              <p:cNvGrpSpPr/>
              <p:nvPr/>
            </p:nvGrpSpPr>
            <p:grpSpPr>
              <a:xfrm>
                <a:off x="10247238" y="4975740"/>
                <a:ext cx="1175233" cy="379051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268" name="Freeform 860">
                  <a:extLst>
                    <a:ext uri="{FF2B5EF4-FFF2-40B4-BE49-F238E27FC236}">
                      <a16:creationId xmlns:a16="http://schemas.microsoft.com/office/drawing/2014/main" id="{F0999E8C-2214-764E-B077-6D55C7BF162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9" name="Rectangle 864">
                  <a:extLst>
                    <a:ext uri="{FF2B5EF4-FFF2-40B4-BE49-F238E27FC236}">
                      <a16:creationId xmlns:a16="http://schemas.microsoft.com/office/drawing/2014/main" id="{10FFD324-5927-F845-8CA8-766B0D163E6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270" name="Freeform 865">
                  <a:extLst>
                    <a:ext uri="{FF2B5EF4-FFF2-40B4-BE49-F238E27FC236}">
                      <a16:creationId xmlns:a16="http://schemas.microsoft.com/office/drawing/2014/main" id="{4BD9F3A5-60E0-E746-B637-D57B14ABC2B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1" name="Freeform 866">
                  <a:extLst>
                    <a:ext uri="{FF2B5EF4-FFF2-40B4-BE49-F238E27FC236}">
                      <a16:creationId xmlns:a16="http://schemas.microsoft.com/office/drawing/2014/main" id="{A46C0B45-FD43-BD4A-9B3F-7632D6FAC72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BEE07536-A1F8-2E49-8546-F28673713DD9}"/>
                  </a:ext>
                </a:extLst>
              </p:cNvPr>
              <p:cNvGrpSpPr/>
              <p:nvPr/>
            </p:nvGrpSpPr>
            <p:grpSpPr>
              <a:xfrm>
                <a:off x="10732584" y="4467570"/>
                <a:ext cx="388622" cy="835901"/>
                <a:chOff x="1823226" y="3235632"/>
                <a:chExt cx="552654" cy="1188720"/>
              </a:xfrm>
              <a:solidFill>
                <a:srgbClr val="93D2FE"/>
              </a:solidFill>
            </p:grpSpPr>
            <p:sp>
              <p:nvSpPr>
                <p:cNvPr id="255" name="Oval 878">
                  <a:extLst>
                    <a:ext uri="{FF2B5EF4-FFF2-40B4-BE49-F238E27FC236}">
                      <a16:creationId xmlns:a16="http://schemas.microsoft.com/office/drawing/2014/main" id="{B576057B-5E6C-DA48-8984-4AA30354FC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6" name="Rectangle 880">
                  <a:extLst>
                    <a:ext uri="{FF2B5EF4-FFF2-40B4-BE49-F238E27FC236}">
                      <a16:creationId xmlns:a16="http://schemas.microsoft.com/office/drawing/2014/main" id="{284ED6C1-8BAA-4543-82D3-AD0AF7CB5D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7" name="Oval 878">
                  <a:extLst>
                    <a:ext uri="{FF2B5EF4-FFF2-40B4-BE49-F238E27FC236}">
                      <a16:creationId xmlns:a16="http://schemas.microsoft.com/office/drawing/2014/main" id="{51AA67C6-E297-B748-8410-AF7545FF9E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8" name="Line 881">
                  <a:extLst>
                    <a:ext uri="{FF2B5EF4-FFF2-40B4-BE49-F238E27FC236}">
                      <a16:creationId xmlns:a16="http://schemas.microsoft.com/office/drawing/2014/main" id="{392AF97E-EB5B-0445-82DF-4EDB106BF1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9" name="Line 882">
                  <a:extLst>
                    <a:ext uri="{FF2B5EF4-FFF2-40B4-BE49-F238E27FC236}">
                      <a16:creationId xmlns:a16="http://schemas.microsoft.com/office/drawing/2014/main" id="{71D4D841-65AF-7746-8C89-CC75630676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0" name="Rectangle 880">
                  <a:extLst>
                    <a:ext uri="{FF2B5EF4-FFF2-40B4-BE49-F238E27FC236}">
                      <a16:creationId xmlns:a16="http://schemas.microsoft.com/office/drawing/2014/main" id="{6EDDC450-D563-A945-AD32-D8DA42ADC9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1" name="Oval 878">
                  <a:extLst>
                    <a:ext uri="{FF2B5EF4-FFF2-40B4-BE49-F238E27FC236}">
                      <a16:creationId xmlns:a16="http://schemas.microsoft.com/office/drawing/2014/main" id="{3CDA2B4E-F54A-704C-B724-880821534AB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2" name="Line 882">
                  <a:extLst>
                    <a:ext uri="{FF2B5EF4-FFF2-40B4-BE49-F238E27FC236}">
                      <a16:creationId xmlns:a16="http://schemas.microsoft.com/office/drawing/2014/main" id="{75F78BD0-02E3-C646-B76A-926A19FDAD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3" name="Line 882">
                  <a:extLst>
                    <a:ext uri="{FF2B5EF4-FFF2-40B4-BE49-F238E27FC236}">
                      <a16:creationId xmlns:a16="http://schemas.microsoft.com/office/drawing/2014/main" id="{F2DD50EA-C5DF-E743-8A1D-07010C1510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4" name="Line 884">
                  <a:extLst>
                    <a:ext uri="{FF2B5EF4-FFF2-40B4-BE49-F238E27FC236}">
                      <a16:creationId xmlns:a16="http://schemas.microsoft.com/office/drawing/2014/main" id="{FBC2BD73-BEBC-C445-AED0-7890604A5B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5" name="Oval 885">
                  <a:extLst>
                    <a:ext uri="{FF2B5EF4-FFF2-40B4-BE49-F238E27FC236}">
                      <a16:creationId xmlns:a16="http://schemas.microsoft.com/office/drawing/2014/main" id="{3AF1557D-717E-0546-AEBE-BB77DD2D4A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6" name="Line 881">
                  <a:extLst>
                    <a:ext uri="{FF2B5EF4-FFF2-40B4-BE49-F238E27FC236}">
                      <a16:creationId xmlns:a16="http://schemas.microsoft.com/office/drawing/2014/main" id="{91287F76-F899-0D45-898E-E025A9B899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7" name="Line 882">
                  <a:extLst>
                    <a:ext uri="{FF2B5EF4-FFF2-40B4-BE49-F238E27FC236}">
                      <a16:creationId xmlns:a16="http://schemas.microsoft.com/office/drawing/2014/main" id="{23FDA595-5167-1941-BC36-63E99766E3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2BB96C59-41BE-6A4E-8FAD-380A79899642}"/>
              </a:ext>
            </a:extLst>
          </p:cNvPr>
          <p:cNvSpPr/>
          <p:nvPr/>
        </p:nvSpPr>
        <p:spPr>
          <a:xfrm>
            <a:off x="6749206" y="534907"/>
            <a:ext cx="1684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  <a:t>Refinement tree</a:t>
            </a:r>
            <a:endParaRPr lang="en-US" dirty="0">
              <a:solidFill>
                <a:schemeClr val="accent5">
                  <a:lumMod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1277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 to RAE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7915EC-466F-8048-B147-7A4A84E113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tabLst>
                <a:tab pos="681038" algn="l"/>
                <a:tab pos="1368425" algn="l"/>
                <a:tab pos="1544638" algn="l"/>
              </a:tabLst>
            </a:pPr>
            <a:r>
              <a:rPr lang="en-US" sz="1800" dirty="0"/>
              <a:t>Methods for events</a:t>
            </a:r>
          </a:p>
          <a:p>
            <a:pPr lvl="1">
              <a:tabLst>
                <a:tab pos="681038" algn="l"/>
                <a:tab pos="1368425" algn="l"/>
                <a:tab pos="1544638" algn="l"/>
              </a:tabLst>
            </a:pPr>
            <a:r>
              <a:rPr lang="en-US" sz="1800" dirty="0"/>
              <a:t>e.g., an emergency</a:t>
            </a:r>
          </a:p>
          <a:p>
            <a:pPr>
              <a:tabLst>
                <a:tab pos="681038" algn="l"/>
                <a:tab pos="1368425" algn="l"/>
                <a:tab pos="1544638" algn="l"/>
              </a:tabLst>
            </a:pPr>
            <a:r>
              <a:rPr lang="en-US" sz="1800" dirty="0"/>
              <a:t>Methods for goals</a:t>
            </a:r>
          </a:p>
          <a:p>
            <a:pPr lvl="1">
              <a:tabLst>
                <a:tab pos="681038" algn="l"/>
                <a:tab pos="1368425" algn="l"/>
                <a:tab pos="1544638" algn="l"/>
              </a:tabLst>
            </a:pPr>
            <a:r>
              <a:rPr lang="en-US" sz="1800" dirty="0"/>
              <a:t>special kind of task: achieve(goal)</a:t>
            </a:r>
          </a:p>
          <a:p>
            <a:pPr lvl="1">
              <a:tabLst>
                <a:tab pos="681038" algn="l"/>
                <a:tab pos="1368425" algn="l"/>
                <a:tab pos="1544638" algn="l"/>
              </a:tabLst>
            </a:pPr>
            <a:r>
              <a:rPr lang="en-US" sz="1800" dirty="0"/>
              <a:t>sets up a monitor to see if the goal has been achieved</a:t>
            </a:r>
          </a:p>
          <a:p>
            <a:pPr>
              <a:tabLst>
                <a:tab pos="681038" algn="l"/>
                <a:tab pos="1368425" algn="l"/>
                <a:tab pos="1544638" algn="l"/>
              </a:tabLst>
            </a:pPr>
            <a:r>
              <a:rPr lang="en-US" sz="1800" dirty="0"/>
              <a:t>Concurrent subtasks</a:t>
            </a:r>
          </a:p>
        </p:txBody>
      </p:sp>
    </p:spTree>
    <p:extLst>
      <p:ext uri="{BB962C8B-B14F-4D97-AF65-F5344CB8AC3E}">
        <p14:creationId xmlns:p14="http://schemas.microsoft.com/office/powerpoint/2010/main" val="375130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52525"/>
            <a:ext cx="5384800" cy="52832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Section 14.1:  Representation</a:t>
            </a:r>
          </a:p>
          <a:p>
            <a:pPr lvl="1"/>
            <a:r>
              <a:rPr lang="en-US" dirty="0"/>
              <a:t>Tasks, events, actions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Refinement methods</a:t>
            </a:r>
          </a:p>
          <a:p>
            <a:pPr lvl="2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Extended version of HTN methods</a:t>
            </a:r>
          </a:p>
          <a:p>
            <a:pPr lvl="2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name, task/event, preconditions, body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Example: fetch a container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BB37C-F086-7144-863D-2A8414D79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7058" y="1152525"/>
            <a:ext cx="5588000" cy="5283200"/>
          </a:xfrm>
        </p:spPr>
        <p:txBody>
          <a:bodyPr/>
          <a:lstStyle/>
          <a:p>
            <a:r>
              <a:rPr lang="en-US" dirty="0"/>
              <a:t>Sections 14.2-3: Refinement Acting Engine (</a:t>
            </a:r>
            <a:r>
              <a:rPr lang="en-US" dirty="0">
                <a:latin typeface="Calibri"/>
                <a:cs typeface="Calibri"/>
              </a:rPr>
              <a:t>RAE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Purely reactive: select a method and apply it</a:t>
            </a:r>
          </a:p>
          <a:p>
            <a:pPr lvl="1"/>
            <a:r>
              <a:rPr lang="en-US" dirty="0">
                <a:latin typeface="Calibri"/>
                <a:ea typeface="ＭＳ Ｐゴシック" charset="0"/>
                <a:cs typeface="Calibri"/>
              </a:rPr>
              <a:t>Rae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: input stream, </a:t>
            </a:r>
            <a:r>
              <a:rPr lang="en-US" i="1" dirty="0">
                <a:latin typeface="Times New Roman" charset="0"/>
                <a:ea typeface="ＭＳ Ｐゴシック" charset="0"/>
                <a:cs typeface="ＭＳ Ｐゴシック" charset="0"/>
              </a:rPr>
              <a:t>Candidates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>
                <a:latin typeface="Calibri"/>
                <a:ea typeface="ＭＳ Ｐゴシック" charset="0"/>
                <a:cs typeface="Calibri"/>
              </a:rPr>
              <a:t>Instances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dirty="0">
                <a:latin typeface="Times New Roman" charset="0"/>
                <a:ea typeface="ＭＳ Ｐゴシック" charset="0"/>
                <a:cs typeface="ＭＳ Ｐゴシック" charset="0"/>
              </a:rPr>
              <a:t>Agenda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, refinement stacks</a:t>
            </a:r>
          </a:p>
          <a:p>
            <a:pPr lvl="1"/>
            <a:r>
              <a:rPr lang="en-US" dirty="0">
                <a:latin typeface="Calibri"/>
                <a:ea typeface="ＭＳ Ｐゴシック" charset="0"/>
                <a:cs typeface="Calibri"/>
              </a:rPr>
              <a:t>Progress</a:t>
            </a:r>
            <a:r>
              <a:rPr lang="en-US" dirty="0">
                <a:ea typeface="ＭＳ Ｐゴシック" charset="0"/>
                <a:cs typeface="Times New Roman"/>
              </a:rPr>
              <a:t>: </a:t>
            </a:r>
          </a:p>
          <a:p>
            <a:pPr lvl="2"/>
            <a:r>
              <a:rPr lang="en-US" dirty="0">
                <a:ea typeface="ＭＳ Ｐゴシック" charset="0"/>
                <a:cs typeface="Times New Roman"/>
              </a:rPr>
              <a:t>command status, </a:t>
            </a:r>
            <a:r>
              <a:rPr lang="en-US" dirty="0" err="1">
                <a:latin typeface="Calibri"/>
                <a:ea typeface="ＭＳ Ｐゴシック" charset="0"/>
                <a:cs typeface="Calibri"/>
              </a:rPr>
              <a:t>nextstep</a:t>
            </a:r>
            <a:r>
              <a:rPr lang="en-US" dirty="0">
                <a:ea typeface="ＭＳ Ｐゴシック" charset="0"/>
                <a:cs typeface="Times New Roman"/>
              </a:rPr>
              <a:t>, type of step</a:t>
            </a:r>
          </a:p>
          <a:p>
            <a:pPr lvl="1"/>
            <a:r>
              <a:rPr lang="en-US" dirty="0">
                <a:latin typeface="Calibri"/>
                <a:ea typeface="ＭＳ Ｐゴシック" charset="0"/>
                <a:cs typeface="Calibri"/>
              </a:rPr>
              <a:t>Retry: </a:t>
            </a:r>
            <a:r>
              <a:rPr lang="en-US" i="1" dirty="0">
                <a:latin typeface="Times New Roman" charset="0"/>
                <a:ea typeface="ＭＳ Ｐゴシック" charset="0"/>
                <a:cs typeface="Calibri"/>
              </a:rPr>
              <a:t>Candidates</a:t>
            </a:r>
            <a:r>
              <a:rPr lang="en-US" i="1" baseline="-25000" dirty="0">
                <a:latin typeface="Times New Roman" charset="0"/>
                <a:ea typeface="ＭＳ Ｐゴシック" charset="0"/>
                <a:cs typeface="Calibri"/>
              </a:rPr>
              <a:t> </a:t>
            </a:r>
            <a:r>
              <a:rPr lang="en-US" dirty="0">
                <a:latin typeface="Times New Roman" charset="0"/>
                <a:ea typeface="ＭＳ Ｐゴシック" charset="0"/>
                <a:cs typeface="Calibri"/>
              </a:rPr>
              <a:t>\</a:t>
            </a:r>
            <a:r>
              <a:rPr lang="en-US" baseline="-25000" dirty="0">
                <a:latin typeface="Times New Roman" charset="0"/>
                <a:ea typeface="ＭＳ Ｐゴシック" charset="0"/>
                <a:cs typeface="Calibri"/>
              </a:rPr>
              <a:t> </a:t>
            </a:r>
            <a:r>
              <a:rPr lang="en-US" i="1" dirty="0">
                <a:latin typeface="Times New Roman" charset="0"/>
                <a:ea typeface="ＭＳ Ｐゴシック" charset="0"/>
                <a:cs typeface="Calibri"/>
              </a:rPr>
              <a:t>tried</a:t>
            </a:r>
          </a:p>
          <a:p>
            <a:pPr lvl="2"/>
            <a:r>
              <a:rPr lang="en-US" dirty="0">
                <a:latin typeface="Times New Roman" charset="0"/>
                <a:ea typeface="ＭＳ Ｐゴシック" charset="0"/>
                <a:cs typeface="Calibri"/>
              </a:rPr>
              <a:t>comparison to backtracking</a:t>
            </a:r>
            <a:endParaRPr lang="en-US" dirty="0"/>
          </a:p>
          <a:p>
            <a:pPr lvl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Refinement 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65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9865"/>
            <a:ext cx="11785600" cy="8128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036" y="936171"/>
            <a:ext cx="5384800" cy="5715000"/>
          </a:xfrm>
        </p:spPr>
        <p:txBody>
          <a:bodyPr>
            <a:normAutofit/>
          </a:bodyPr>
          <a:lstStyle/>
          <a:p>
            <a:r>
              <a:rPr lang="en-US" dirty="0"/>
              <a:t>Consider an actor that controls two robots</a:t>
            </a:r>
          </a:p>
          <a:p>
            <a:r>
              <a:rPr lang="en-US" dirty="0"/>
              <a:t>Environment is </a:t>
            </a:r>
            <a:r>
              <a:rPr lang="en-US" i="1" dirty="0"/>
              <a:t>partially observable</a:t>
            </a:r>
            <a:endParaRPr lang="en-US" dirty="0"/>
          </a:p>
          <a:p>
            <a:pPr lvl="1"/>
            <a:r>
              <a:rPr lang="en-US" dirty="0"/>
              <a:t>Each robot can only see what’s at the current location</a:t>
            </a:r>
          </a:p>
          <a:p>
            <a:endParaRPr lang="en-US" dirty="0"/>
          </a:p>
          <a:p>
            <a:r>
              <a:rPr lang="en-US" dirty="0"/>
              <a:t>Objects</a:t>
            </a:r>
          </a:p>
          <a:p>
            <a:pPr lvl="1"/>
            <a:r>
              <a:rPr lang="en-US" i="1" dirty="0"/>
              <a:t>Robots </a:t>
            </a:r>
            <a:r>
              <a:rPr lang="en-US" dirty="0"/>
              <a:t>= {</a:t>
            </a:r>
            <a:r>
              <a:rPr lang="en-US" dirty="0">
                <a:latin typeface="Calibri"/>
                <a:cs typeface="Calibri"/>
              </a:rPr>
              <a:t>r1</a:t>
            </a:r>
            <a:r>
              <a:rPr lang="en-US" dirty="0">
                <a:latin typeface="Calibri" panose="020F0502020204030204" pitchFamily="34" charset="0"/>
                <a:cs typeface="Calibri"/>
              </a:rPr>
              <a:t>,</a:t>
            </a:r>
            <a:r>
              <a:rPr lang="en-US" dirty="0">
                <a:latin typeface="Calibri"/>
                <a:cs typeface="Calibri"/>
              </a:rPr>
              <a:t> r2</a:t>
            </a:r>
            <a:r>
              <a:rPr lang="en-US" dirty="0"/>
              <a:t>}</a:t>
            </a:r>
          </a:p>
          <a:p>
            <a:pPr lvl="1"/>
            <a:r>
              <a:rPr lang="en-US" i="1" dirty="0"/>
              <a:t>Containers </a:t>
            </a:r>
            <a:r>
              <a:rPr lang="en-US" dirty="0"/>
              <a:t>= {</a:t>
            </a:r>
            <a:r>
              <a:rPr lang="en-US" dirty="0">
                <a:latin typeface="Calibri"/>
                <a:cs typeface="Calibri"/>
              </a:rPr>
              <a:t>c1</a:t>
            </a:r>
            <a:r>
              <a:rPr lang="en-US" dirty="0"/>
              <a:t>, </a:t>
            </a:r>
            <a:r>
              <a:rPr lang="en-US" dirty="0">
                <a:latin typeface="Calibri"/>
                <a:cs typeface="Calibri"/>
              </a:rPr>
              <a:t>c2</a:t>
            </a:r>
            <a:r>
              <a:rPr lang="en-US" dirty="0"/>
              <a:t>}</a:t>
            </a:r>
          </a:p>
          <a:p>
            <a:pPr lvl="1"/>
            <a:r>
              <a:rPr lang="en-US" i="1" dirty="0"/>
              <a:t>Locations </a:t>
            </a:r>
            <a:r>
              <a:rPr lang="en-US" dirty="0"/>
              <a:t>= {</a:t>
            </a:r>
            <a:r>
              <a:rPr lang="en-US" dirty="0">
                <a:latin typeface="Calibri"/>
                <a:cs typeface="Calibri"/>
              </a:rPr>
              <a:t>loc0</a:t>
            </a:r>
            <a:r>
              <a:rPr lang="en-US" dirty="0"/>
              <a:t>, </a:t>
            </a:r>
            <a:r>
              <a:rPr lang="en-US" dirty="0">
                <a:latin typeface="Calibri"/>
                <a:cs typeface="Calibri"/>
              </a:rPr>
              <a:t>loc1</a:t>
            </a:r>
            <a:r>
              <a:rPr lang="en-US" dirty="0"/>
              <a:t>, </a:t>
            </a:r>
            <a:r>
              <a:rPr lang="en-US" dirty="0">
                <a:latin typeface="Calibri"/>
                <a:cs typeface="Calibri"/>
              </a:rPr>
              <a:t>loc2</a:t>
            </a:r>
            <a:r>
              <a:rPr lang="en-US" dirty="0"/>
              <a:t>, </a:t>
            </a:r>
            <a:r>
              <a:rPr lang="en-US" dirty="0">
                <a:latin typeface="Calibri"/>
                <a:cs typeface="Calibri"/>
              </a:rPr>
              <a:t>loc3</a:t>
            </a:r>
            <a:r>
              <a:rPr lang="en-US" dirty="0"/>
              <a:t>, </a:t>
            </a:r>
            <a:r>
              <a:rPr lang="en-US" dirty="0">
                <a:latin typeface="Calibri"/>
                <a:cs typeface="Calibri"/>
              </a:rPr>
              <a:t>loc4</a:t>
            </a:r>
            <a:r>
              <a:rPr lang="en-US" dirty="0"/>
              <a:t>}</a:t>
            </a:r>
            <a:br>
              <a:rPr lang="en-US" baseline="-25000" dirty="0"/>
            </a:br>
            <a:endParaRPr lang="en-US" baseline="-25000" dirty="0"/>
          </a:p>
          <a:p>
            <a:r>
              <a:rPr lang="en-US" dirty="0"/>
              <a:t>Rigid relations (properties that won’t change)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adjacent(loc0,loc1)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, </a:t>
            </a:r>
            <a:r>
              <a:rPr lang="en-US" dirty="0">
                <a:latin typeface="Calibri"/>
                <a:cs typeface="Calibri"/>
              </a:rPr>
              <a:t>adjacent(loc1,loc0)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, </a:t>
            </a:r>
            <a:r>
              <a:rPr lang="en-US" dirty="0">
                <a:latin typeface="Calibri"/>
                <a:cs typeface="Calibri"/>
              </a:rPr>
              <a:t>adjacent(loc1,loc2)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, </a:t>
            </a:r>
            <a:r>
              <a:rPr lang="en-US" dirty="0">
                <a:latin typeface="Calibri"/>
                <a:cs typeface="Calibri"/>
              </a:rPr>
              <a:t>adjacent(loc2,loc1)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, </a:t>
            </a:r>
            <a:r>
              <a:rPr lang="en-US" dirty="0">
                <a:latin typeface="Calibri"/>
                <a:cs typeface="Calibri"/>
              </a:rPr>
              <a:t>adjacent(loc2,loc3)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, </a:t>
            </a:r>
            <a:r>
              <a:rPr lang="en-US" dirty="0">
                <a:latin typeface="Calibri"/>
                <a:cs typeface="Calibri"/>
              </a:rPr>
              <a:t>adjacent(loc3,loc2)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, </a:t>
            </a:r>
            <a:r>
              <a:rPr lang="en-US" dirty="0">
                <a:latin typeface="Calibri"/>
                <a:cs typeface="Calibri"/>
              </a:rPr>
              <a:t>adjacent(loc3,loc4)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, </a:t>
            </a:r>
            <a:r>
              <a:rPr lang="en-US" dirty="0">
                <a:latin typeface="Calibri"/>
                <a:cs typeface="Calibri"/>
              </a:rPr>
              <a:t>adjacent(loc4,loc3)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2948BA-5EC8-1845-9A0B-1FB13511A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0403" y="3117411"/>
            <a:ext cx="6520788" cy="3381362"/>
          </a:xfrm>
        </p:spPr>
        <p:txBody>
          <a:bodyPr>
            <a:normAutofit/>
          </a:bodyPr>
          <a:lstStyle/>
          <a:p>
            <a:r>
              <a:rPr lang="en-US" dirty="0"/>
              <a:t>State variables (</a:t>
            </a:r>
            <a:r>
              <a:rPr lang="en-US" dirty="0" err="1"/>
              <a:t>fluents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where </a:t>
            </a:r>
            <a:r>
              <a:rPr lang="en-US" i="1" dirty="0"/>
              <a:t>r</a:t>
            </a:r>
            <a:r>
              <a:rPr lang="en-US" dirty="0"/>
              <a:t> ∈ </a:t>
            </a:r>
            <a:r>
              <a:rPr lang="en-US" i="1" dirty="0"/>
              <a:t>Robots</a:t>
            </a:r>
            <a:r>
              <a:rPr lang="en-US" dirty="0"/>
              <a:t>,</a:t>
            </a:r>
            <a:r>
              <a:rPr lang="en-US" i="1" dirty="0"/>
              <a:t> c</a:t>
            </a:r>
            <a:r>
              <a:rPr lang="en-US" dirty="0"/>
              <a:t> ∈ </a:t>
            </a:r>
            <a:r>
              <a:rPr lang="en-US" i="1" dirty="0"/>
              <a:t>Containers</a:t>
            </a:r>
            <a:r>
              <a:rPr lang="en-US" dirty="0"/>
              <a:t>,</a:t>
            </a:r>
            <a:r>
              <a:rPr lang="en-US" i="1" dirty="0"/>
              <a:t> l</a:t>
            </a:r>
            <a:r>
              <a:rPr lang="en-US" dirty="0"/>
              <a:t> ∈ </a:t>
            </a:r>
            <a:r>
              <a:rPr lang="en-US" i="1" dirty="0"/>
              <a:t>Locations</a:t>
            </a:r>
            <a:endParaRPr lang="en-US" dirty="0"/>
          </a:p>
          <a:p>
            <a:pPr lvl="1"/>
            <a:r>
              <a:rPr lang="en-US" dirty="0">
                <a:latin typeface="Calibri"/>
                <a:cs typeface="Calibri"/>
              </a:rPr>
              <a:t>loc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 </a:t>
            </a:r>
            <a:r>
              <a:rPr lang="en-US" dirty="0">
                <a:latin typeface="Symbol" charset="2"/>
                <a:cs typeface="Symbol" charset="2"/>
              </a:rPr>
              <a:t>∈</a:t>
            </a:r>
            <a:r>
              <a:rPr lang="en-US" dirty="0"/>
              <a:t> </a:t>
            </a:r>
            <a:r>
              <a:rPr lang="en-US" i="1" dirty="0"/>
              <a:t>Locations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cargo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 </a:t>
            </a:r>
            <a:r>
              <a:rPr lang="en-US" dirty="0">
                <a:latin typeface="Symbol" charset="2"/>
                <a:cs typeface="Symbol" charset="2"/>
              </a:rPr>
              <a:t>∈</a:t>
            </a:r>
            <a:r>
              <a:rPr lang="en-US" dirty="0"/>
              <a:t> </a:t>
            </a:r>
            <a:r>
              <a:rPr lang="en-US" i="1" dirty="0"/>
              <a:t>Containers </a:t>
            </a:r>
            <a:r>
              <a:rPr lang="en-US" dirty="0"/>
              <a:t>⋃ {</a:t>
            </a:r>
            <a:r>
              <a:rPr lang="en-US" dirty="0">
                <a:latin typeface="Calibri"/>
                <a:cs typeface="Calibri"/>
              </a:rPr>
              <a:t>empty</a:t>
            </a:r>
            <a:r>
              <a:rPr lang="en-US" dirty="0"/>
              <a:t>}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pos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) </a:t>
            </a:r>
            <a:r>
              <a:rPr lang="en-US" dirty="0">
                <a:latin typeface="Symbol" charset="2"/>
                <a:cs typeface="Symbol" charset="2"/>
              </a:rPr>
              <a:t>∈</a:t>
            </a:r>
            <a:r>
              <a:rPr lang="en-US" dirty="0"/>
              <a:t> </a:t>
            </a:r>
            <a:r>
              <a:rPr lang="en-US" i="1" dirty="0"/>
              <a:t>Locations</a:t>
            </a:r>
            <a:r>
              <a:rPr lang="en-US" dirty="0"/>
              <a:t> ⋃ </a:t>
            </a:r>
            <a:r>
              <a:rPr lang="en-US" i="1" dirty="0"/>
              <a:t>Robots</a:t>
            </a:r>
            <a:r>
              <a:rPr lang="en-US" dirty="0"/>
              <a:t> ⋃ {</a:t>
            </a:r>
            <a:r>
              <a:rPr lang="en-US" dirty="0">
                <a:latin typeface="Calibri"/>
                <a:cs typeface="Calibri"/>
              </a:rPr>
              <a:t>unknown</a:t>
            </a:r>
            <a:r>
              <a:rPr lang="en-US" dirty="0"/>
              <a:t>}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view</a:t>
            </a:r>
            <a:r>
              <a:rPr lang="en-US" dirty="0"/>
              <a:t>(</a:t>
            </a:r>
            <a:r>
              <a:rPr lang="en-US" i="1" dirty="0"/>
              <a:t>l</a:t>
            </a:r>
            <a:r>
              <a:rPr lang="en-US" dirty="0"/>
              <a:t>) </a:t>
            </a:r>
            <a:r>
              <a:rPr lang="en-US" dirty="0">
                <a:latin typeface="Symbol" charset="2"/>
                <a:cs typeface="Symbol" charset="2"/>
              </a:rPr>
              <a:t>∈</a:t>
            </a:r>
            <a:r>
              <a:rPr lang="en-US" dirty="0"/>
              <a:t> {</a:t>
            </a:r>
            <a:r>
              <a:rPr lang="en-US" dirty="0">
                <a:latin typeface="Calibri"/>
                <a:cs typeface="Calibri"/>
              </a:rPr>
              <a:t>T</a:t>
            </a:r>
            <a:r>
              <a:rPr lang="en-US" dirty="0"/>
              <a:t>, </a:t>
            </a:r>
            <a:r>
              <a:rPr lang="en-US" dirty="0">
                <a:latin typeface="Calibri"/>
                <a:cs typeface="Calibri"/>
              </a:rPr>
              <a:t>F</a:t>
            </a:r>
            <a:r>
              <a:rPr lang="en-US" dirty="0"/>
              <a:t>}</a:t>
            </a:r>
          </a:p>
          <a:p>
            <a:pPr lvl="2"/>
            <a:r>
              <a:rPr lang="en-US" dirty="0"/>
              <a:t>Whether a robot has looked at location </a:t>
            </a:r>
            <a:r>
              <a:rPr lang="en-US" i="1" dirty="0"/>
              <a:t>l</a:t>
            </a:r>
            <a:endParaRPr lang="en-US" dirty="0"/>
          </a:p>
          <a:p>
            <a:pPr lvl="2"/>
            <a:r>
              <a:rPr lang="en-US" dirty="0"/>
              <a:t>If </a:t>
            </a:r>
            <a:r>
              <a:rPr lang="en-US" dirty="0">
                <a:latin typeface="Calibri"/>
                <a:cs typeface="Calibri"/>
              </a:rPr>
              <a:t>view</a:t>
            </a:r>
            <a:r>
              <a:rPr lang="en-US" dirty="0"/>
              <a:t>(</a:t>
            </a:r>
            <a:r>
              <a:rPr lang="en-US" i="1" dirty="0"/>
              <a:t>l</a:t>
            </a:r>
            <a:r>
              <a:rPr lang="en-US" dirty="0"/>
              <a:t>)</a:t>
            </a:r>
            <a:r>
              <a:rPr lang="en-US" baseline="-25000" dirty="0"/>
              <a:t> </a:t>
            </a:r>
            <a:r>
              <a:rPr lang="en-US" dirty="0"/>
              <a:t>=</a:t>
            </a:r>
            <a:r>
              <a:rPr lang="en-US" baseline="-25000" dirty="0"/>
              <a:t> </a:t>
            </a:r>
            <a:r>
              <a:rPr lang="en-US" dirty="0">
                <a:latin typeface="Calibri"/>
                <a:cs typeface="Calibri"/>
              </a:rPr>
              <a:t>T</a:t>
            </a:r>
            <a:r>
              <a:rPr lang="en-US" dirty="0"/>
              <a:t> then </a:t>
            </a:r>
            <a:r>
              <a:rPr lang="en-US" dirty="0">
                <a:latin typeface="Calibri"/>
                <a:cs typeface="Calibri"/>
              </a:rPr>
              <a:t>pos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)</a:t>
            </a:r>
            <a:r>
              <a:rPr lang="en-US" baseline="-25000" dirty="0"/>
              <a:t> </a:t>
            </a:r>
            <a:r>
              <a:rPr lang="fr-FR" dirty="0"/>
              <a:t>=</a:t>
            </a:r>
            <a:r>
              <a:rPr lang="en-US" baseline="-25000" dirty="0"/>
              <a:t> </a:t>
            </a:r>
            <a:r>
              <a:rPr lang="en-US" i="1" dirty="0"/>
              <a:t>l</a:t>
            </a:r>
            <a:r>
              <a:rPr lang="en-US" dirty="0"/>
              <a:t> for every container </a:t>
            </a:r>
            <a:r>
              <a:rPr lang="en-US" i="1" dirty="0"/>
              <a:t>c</a:t>
            </a:r>
            <a:r>
              <a:rPr lang="en-US" dirty="0"/>
              <a:t> at </a:t>
            </a:r>
            <a:r>
              <a:rPr lang="en-US" i="1" dirty="0"/>
              <a:t>l</a:t>
            </a:r>
            <a:br>
              <a:rPr lang="en-US" i="1" dirty="0"/>
            </a:br>
            <a:endParaRPr lang="en-US" i="1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3536D05-DE36-FB47-B32E-3A5A5A63800C}"/>
              </a:ext>
            </a:extLst>
          </p:cNvPr>
          <p:cNvGrpSpPr/>
          <p:nvPr/>
        </p:nvGrpSpPr>
        <p:grpSpPr>
          <a:xfrm>
            <a:off x="7092939" y="805743"/>
            <a:ext cx="4425495" cy="1764581"/>
            <a:chOff x="735330" y="834391"/>
            <a:chExt cx="4425495" cy="1764581"/>
          </a:xfrm>
        </p:grpSpPr>
        <p:sp>
          <p:nvSpPr>
            <p:cNvPr id="72" name="Line 853">
              <a:extLst>
                <a:ext uri="{FF2B5EF4-FFF2-40B4-BE49-F238E27FC236}">
                  <a16:creationId xmlns:a16="http://schemas.microsoft.com/office/drawing/2014/main" id="{CBCB3781-0668-FA4D-BC00-8D4E74EB86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0770" y="2594712"/>
              <a:ext cx="1571779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balanced" dir="l"/>
            </a:scene3d>
            <a:sp3d extrusionH="1587500" contourW="6350" prstMaterial="legacyPlastic">
              <a:bevelT w="13500" h="13500" prst="angle"/>
              <a:bevelB w="13500" h="13500" prst="angle"/>
              <a:extrusionClr>
                <a:srgbClr val="FFE4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2000" dirty="0">
                  <a:latin typeface="Calibri"/>
                  <a:ea typeface="Times New Roman"/>
                  <a:cs typeface="Calibri"/>
                </a:rPr>
                <a:t>            loc0</a:t>
              </a:r>
            </a:p>
          </p:txBody>
        </p:sp>
        <p:sp>
          <p:nvSpPr>
            <p:cNvPr id="73" name="Line 853">
              <a:extLst>
                <a:ext uri="{FF2B5EF4-FFF2-40B4-BE49-F238E27FC236}">
                  <a16:creationId xmlns:a16="http://schemas.microsoft.com/office/drawing/2014/main" id="{FB9E0257-D65F-4C46-A02D-2FC4332F83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330" y="2261236"/>
              <a:ext cx="1089529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11176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loc2</a:t>
              </a:r>
            </a:p>
          </p:txBody>
        </p:sp>
        <p:sp>
          <p:nvSpPr>
            <p:cNvPr id="74" name="Line 853">
              <a:extLst>
                <a:ext uri="{FF2B5EF4-FFF2-40B4-BE49-F238E27FC236}">
                  <a16:creationId xmlns:a16="http://schemas.microsoft.com/office/drawing/2014/main" id="{F3E9AB8D-D647-834E-A702-6B655B8483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0062" y="2475289"/>
              <a:ext cx="1286000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balanced" dir="l"/>
            </a:scene3d>
            <a:sp3d extrusionH="1397000" contourW="6350" prstMaterial="legacyPlastic">
              <a:bevelT w="13500" h="13500" prst="angle"/>
              <a:bevelB w="13500" h="13500" prst="angle"/>
              <a:extrusionClr>
                <a:srgbClr val="F5DBBD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900" dirty="0">
                  <a:latin typeface="Calibri"/>
                  <a:ea typeface="Times New Roman"/>
                  <a:cs typeface="Calibri"/>
                </a:rPr>
                <a:t>          loc1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9D917AF3-F9B0-9546-BE56-917F57B7D387}"/>
                </a:ext>
              </a:extLst>
            </p:cNvPr>
            <p:cNvGrpSpPr/>
            <p:nvPr/>
          </p:nvGrpSpPr>
          <p:grpSpPr>
            <a:xfrm>
              <a:off x="1520703" y="1715607"/>
              <a:ext cx="525678" cy="355571"/>
              <a:chOff x="1012668" y="960736"/>
              <a:chExt cx="747559" cy="505651"/>
            </a:xfrm>
          </p:grpSpPr>
          <p:sp>
            <p:nvSpPr>
              <p:cNvPr id="147" name="Line 853">
                <a:extLst>
                  <a:ext uri="{FF2B5EF4-FFF2-40B4-BE49-F238E27FC236}">
                    <a16:creationId xmlns:a16="http://schemas.microsoft.com/office/drawing/2014/main" id="{7D8BDC31-2B5D-154C-97FC-D9EA098610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148" name="Rectangle 876">
                <a:extLst>
                  <a:ext uri="{FF2B5EF4-FFF2-40B4-BE49-F238E27FC236}">
                    <a16:creationId xmlns:a16="http://schemas.microsoft.com/office/drawing/2014/main" id="{3C090768-E2A5-4C40-AA60-ADE8556F3B4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9" y="960736"/>
                <a:ext cx="92" cy="393915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149" name="Rectangle 873">
                <a:extLst>
                  <a:ext uri="{FF2B5EF4-FFF2-40B4-BE49-F238E27FC236}">
                    <a16:creationId xmlns:a16="http://schemas.microsoft.com/office/drawing/2014/main" id="{ADE0DC91-6FC9-B343-8512-76344A78F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150" name="Freeform 875">
                <a:extLst>
                  <a:ext uri="{FF2B5EF4-FFF2-40B4-BE49-F238E27FC236}">
                    <a16:creationId xmlns:a16="http://schemas.microsoft.com/office/drawing/2014/main" id="{1934CE9B-33C9-2647-9EBC-9C021E273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sp>
          <p:nvSpPr>
            <p:cNvPr id="76" name="Line 853">
              <a:extLst>
                <a:ext uri="{FF2B5EF4-FFF2-40B4-BE49-F238E27FC236}">
                  <a16:creationId xmlns:a16="http://schemas.microsoft.com/office/drawing/2014/main" id="{2E92603A-C0C6-874F-B3F9-E92961D125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357" y="1291448"/>
              <a:ext cx="714445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800100" contourW="6350" prstMaterial="legacyPlastic">
              <a:bevelT w="13500" h="13500" prst="angle"/>
              <a:bevelB w="13500" h="13500" prst="angle"/>
              <a:extrusionClr>
                <a:srgbClr val="D0B39A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400" dirty="0">
                  <a:latin typeface="Calibri"/>
                  <a:ea typeface="Times New Roman"/>
                  <a:cs typeface="Calibri"/>
                </a:rPr>
                <a:t>         loc4</a:t>
              </a:r>
            </a:p>
          </p:txBody>
        </p:sp>
        <p:sp>
          <p:nvSpPr>
            <p:cNvPr id="77" name="Line 853">
              <a:extLst>
                <a:ext uri="{FF2B5EF4-FFF2-40B4-BE49-F238E27FC236}">
                  <a16:creationId xmlns:a16="http://schemas.microsoft.com/office/drawing/2014/main" id="{A9B1D238-5C83-DD4F-9457-9E9AB56B0D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247" y="1699213"/>
              <a:ext cx="893056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914400" contourW="6350" prstMaterial="legacyPlastic">
              <a:bevelT w="13500" h="13500" prst="angle"/>
              <a:bevelB w="13500" h="13500" prst="angle"/>
              <a:extrusionClr>
                <a:srgbClr val="ECD1B9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600" dirty="0">
                  <a:latin typeface="Calibri"/>
                  <a:ea typeface="Times New Roman"/>
                  <a:cs typeface="Calibri"/>
                </a:rPr>
                <a:t>         loc3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D217FD02-F3B7-8042-9D78-30A40F1B12C9}"/>
                </a:ext>
              </a:extLst>
            </p:cNvPr>
            <p:cNvGrpSpPr/>
            <p:nvPr/>
          </p:nvGrpSpPr>
          <p:grpSpPr>
            <a:xfrm>
              <a:off x="2498056" y="834391"/>
              <a:ext cx="378488" cy="272016"/>
              <a:chOff x="7930394" y="2447547"/>
              <a:chExt cx="387534" cy="278517"/>
            </a:xfrm>
          </p:grpSpPr>
          <p:sp>
            <p:nvSpPr>
              <p:cNvPr id="143" name="Line 853">
                <a:extLst>
                  <a:ext uri="{FF2B5EF4-FFF2-40B4-BE49-F238E27FC236}">
                    <a16:creationId xmlns:a16="http://schemas.microsoft.com/office/drawing/2014/main" id="{FE965D0B-930A-DA41-9925-EA5869CE6D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0394" y="2551830"/>
                <a:ext cx="311334" cy="37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190500" contourW="6350" prstMaterial="plastic">
                <a:bevelT w="13500" h="13500" prst="angle"/>
                <a:bevelB w="13500" h="13500" prst="angle"/>
                <a:extrusionClr>
                  <a:srgbClr val="CED286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144" name="Rectangle 876">
                <a:extLst>
                  <a:ext uri="{FF2B5EF4-FFF2-40B4-BE49-F238E27FC236}">
                    <a16:creationId xmlns:a16="http://schemas.microsoft.com/office/drawing/2014/main" id="{8964375D-4344-694F-9938-2261E046603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954837" y="2447547"/>
                <a:ext cx="67" cy="220593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145" name="Rectangle 873">
                <a:extLst>
                  <a:ext uri="{FF2B5EF4-FFF2-40B4-BE49-F238E27FC236}">
                    <a16:creationId xmlns:a16="http://schemas.microsoft.com/office/drawing/2014/main" id="{8974A282-81E0-2A47-9620-5A5B419E35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1094" y="2555538"/>
                <a:ext cx="308086" cy="169843"/>
              </a:xfrm>
              <a:prstGeom prst="rect">
                <a:avLst/>
              </a:prstGeom>
              <a:solidFill>
                <a:srgbClr val="CED28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1400" dirty="0">
                    <a:latin typeface="Calibri"/>
                    <a:ea typeface="Times New Roman"/>
                    <a:cs typeface="Calibri"/>
                  </a:rPr>
                  <a:t>c2</a:t>
                </a:r>
              </a:p>
            </p:txBody>
          </p:sp>
          <p:sp>
            <p:nvSpPr>
              <p:cNvPr id="146" name="Freeform 875">
                <a:extLst>
                  <a:ext uri="{FF2B5EF4-FFF2-40B4-BE49-F238E27FC236}">
                    <a16:creationId xmlns:a16="http://schemas.microsoft.com/office/drawing/2014/main" id="{ECB743E7-9FD6-A641-8A00-00DA9EC18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2084" y="2478623"/>
                <a:ext cx="75844" cy="247441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ED28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964C01F5-7D5F-0A43-AA15-3DE5E041B3D7}"/>
                </a:ext>
              </a:extLst>
            </p:cNvPr>
            <p:cNvGrpSpPr/>
            <p:nvPr/>
          </p:nvGrpSpPr>
          <p:grpSpPr>
            <a:xfrm>
              <a:off x="3985592" y="1191835"/>
              <a:ext cx="1175233" cy="997371"/>
              <a:chOff x="10247238" y="4467570"/>
              <a:chExt cx="1175233" cy="997371"/>
            </a:xfrm>
          </p:grpSpPr>
          <p:sp>
            <p:nvSpPr>
              <p:cNvPr id="111" name="Oval 859">
                <a:extLst>
                  <a:ext uri="{FF2B5EF4-FFF2-40B4-BE49-F238E27FC236}">
                    <a16:creationId xmlns:a16="http://schemas.microsoft.com/office/drawing/2014/main" id="{4DCAD50C-897F-5445-8425-B36248C4A49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83953" y="5248432"/>
                <a:ext cx="96916" cy="106355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2" name="Oval 861">
                <a:extLst>
                  <a:ext uri="{FF2B5EF4-FFF2-40B4-BE49-F238E27FC236}">
                    <a16:creationId xmlns:a16="http://schemas.microsoft.com/office/drawing/2014/main" id="{D1105456-BE21-634C-8C2B-F8E9E6B1EEE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247239" y="5356687"/>
                <a:ext cx="100317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3" name="Oval 862">
                <a:extLst>
                  <a:ext uri="{FF2B5EF4-FFF2-40B4-BE49-F238E27FC236}">
                    <a16:creationId xmlns:a16="http://schemas.microsoft.com/office/drawing/2014/main" id="{0F71CD55-D129-1548-8DA3-2DC3A77AB4A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72293" y="5356687"/>
                <a:ext cx="969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4" name="Oval 863">
                <a:extLst>
                  <a:ext uri="{FF2B5EF4-FFF2-40B4-BE49-F238E27FC236}">
                    <a16:creationId xmlns:a16="http://schemas.microsoft.com/office/drawing/2014/main" id="{D3203E08-A823-B645-96D2-CC55AD3A0F9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073676" y="5354788"/>
                <a:ext cx="986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5" name="Oval 863">
                <a:extLst>
                  <a:ext uri="{FF2B5EF4-FFF2-40B4-BE49-F238E27FC236}">
                    <a16:creationId xmlns:a16="http://schemas.microsoft.com/office/drawing/2014/main" id="{330BD7CA-CC5A-4247-8275-732707D6502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58241" y="5356110"/>
                <a:ext cx="986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CD585F48-7889-5143-9F5F-6A94EC50FA9E}"/>
                  </a:ext>
                </a:extLst>
              </p:cNvPr>
              <p:cNvGrpSpPr/>
              <p:nvPr/>
            </p:nvGrpSpPr>
            <p:grpSpPr>
              <a:xfrm>
                <a:off x="10247238" y="4975740"/>
                <a:ext cx="1175233" cy="379051"/>
                <a:chOff x="1320274" y="4580303"/>
                <a:chExt cx="1671281" cy="467246"/>
              </a:xfrm>
              <a:solidFill>
                <a:srgbClr val="CCFDCC"/>
              </a:solidFill>
            </p:grpSpPr>
            <p:sp>
              <p:nvSpPr>
                <p:cNvPr id="139" name="Freeform 860">
                  <a:extLst>
                    <a:ext uri="{FF2B5EF4-FFF2-40B4-BE49-F238E27FC236}">
                      <a16:creationId xmlns:a16="http://schemas.microsoft.com/office/drawing/2014/main" id="{333B5E69-F375-F548-A56C-690418A8497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40" name="Rectangle 864">
                  <a:extLst>
                    <a:ext uri="{FF2B5EF4-FFF2-40B4-BE49-F238E27FC236}">
                      <a16:creationId xmlns:a16="http://schemas.microsoft.com/office/drawing/2014/main" id="{CDBB4768-E9B2-484C-885E-D0192D62014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Calibri"/>
                      <a:ea typeface="Calibri"/>
                      <a:cs typeface="Calibri"/>
                    </a:rPr>
                    <a:t>r2</a:t>
                  </a:r>
                </a:p>
              </p:txBody>
            </p:sp>
            <p:sp>
              <p:nvSpPr>
                <p:cNvPr id="141" name="Freeform 865">
                  <a:extLst>
                    <a:ext uri="{FF2B5EF4-FFF2-40B4-BE49-F238E27FC236}">
                      <a16:creationId xmlns:a16="http://schemas.microsoft.com/office/drawing/2014/main" id="{92EC054C-5AC4-3E42-955C-34880671DD9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42" name="Freeform 866">
                  <a:extLst>
                    <a:ext uri="{FF2B5EF4-FFF2-40B4-BE49-F238E27FC236}">
                      <a16:creationId xmlns:a16="http://schemas.microsoft.com/office/drawing/2014/main" id="{BD954620-010E-084A-AC8F-3A0BCDEDC05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FEEBFE9C-E68F-5E48-A273-EADBBCCE4F90}"/>
                  </a:ext>
                </a:extLst>
              </p:cNvPr>
              <p:cNvGrpSpPr/>
              <p:nvPr/>
            </p:nvGrpSpPr>
            <p:grpSpPr>
              <a:xfrm>
                <a:off x="10732584" y="4467570"/>
                <a:ext cx="388622" cy="835901"/>
                <a:chOff x="1823226" y="3235632"/>
                <a:chExt cx="552654" cy="1188720"/>
              </a:xfrm>
              <a:solidFill>
                <a:srgbClr val="CCFDCC"/>
              </a:solidFill>
            </p:grpSpPr>
            <p:sp>
              <p:nvSpPr>
                <p:cNvPr id="118" name="Oval 878">
                  <a:extLst>
                    <a:ext uri="{FF2B5EF4-FFF2-40B4-BE49-F238E27FC236}">
                      <a16:creationId xmlns:a16="http://schemas.microsoft.com/office/drawing/2014/main" id="{3C30E5F2-9A4B-2441-A3C0-DBC6DF8399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27" name="Rectangle 880">
                  <a:extLst>
                    <a:ext uri="{FF2B5EF4-FFF2-40B4-BE49-F238E27FC236}">
                      <a16:creationId xmlns:a16="http://schemas.microsoft.com/office/drawing/2014/main" id="{0428D7C6-0129-0048-8927-DA76116DA1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28" name="Oval 878">
                  <a:extLst>
                    <a:ext uri="{FF2B5EF4-FFF2-40B4-BE49-F238E27FC236}">
                      <a16:creationId xmlns:a16="http://schemas.microsoft.com/office/drawing/2014/main" id="{5237BE4A-9A7E-E04E-B55B-ECB075CA60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29" name="Line 881">
                  <a:extLst>
                    <a:ext uri="{FF2B5EF4-FFF2-40B4-BE49-F238E27FC236}">
                      <a16:creationId xmlns:a16="http://schemas.microsoft.com/office/drawing/2014/main" id="{14CD281D-9C04-414B-9A9C-1EE63DB92B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30" name="Line 882">
                  <a:extLst>
                    <a:ext uri="{FF2B5EF4-FFF2-40B4-BE49-F238E27FC236}">
                      <a16:creationId xmlns:a16="http://schemas.microsoft.com/office/drawing/2014/main" id="{31A70B8B-5E70-9245-B378-6868226794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31" name="Rectangle 880">
                  <a:extLst>
                    <a:ext uri="{FF2B5EF4-FFF2-40B4-BE49-F238E27FC236}">
                      <a16:creationId xmlns:a16="http://schemas.microsoft.com/office/drawing/2014/main" id="{C3B310FE-87B4-8548-952E-85C7DA393E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32" name="Oval 878">
                  <a:extLst>
                    <a:ext uri="{FF2B5EF4-FFF2-40B4-BE49-F238E27FC236}">
                      <a16:creationId xmlns:a16="http://schemas.microsoft.com/office/drawing/2014/main" id="{2CAD1040-A2F1-8143-9E9D-743A8F92BAA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33" name="Line 882">
                  <a:extLst>
                    <a:ext uri="{FF2B5EF4-FFF2-40B4-BE49-F238E27FC236}">
                      <a16:creationId xmlns:a16="http://schemas.microsoft.com/office/drawing/2014/main" id="{EBE608F6-4EC9-0940-842E-648F35B223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34" name="Line 882">
                  <a:extLst>
                    <a:ext uri="{FF2B5EF4-FFF2-40B4-BE49-F238E27FC236}">
                      <a16:creationId xmlns:a16="http://schemas.microsoft.com/office/drawing/2014/main" id="{904895DE-F90B-E046-9B9D-5718C9B836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35" name="Line 884">
                  <a:extLst>
                    <a:ext uri="{FF2B5EF4-FFF2-40B4-BE49-F238E27FC236}">
                      <a16:creationId xmlns:a16="http://schemas.microsoft.com/office/drawing/2014/main" id="{25657CFE-2D28-6841-8AFC-90637BADCD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36" name="Oval 885">
                  <a:extLst>
                    <a:ext uri="{FF2B5EF4-FFF2-40B4-BE49-F238E27FC236}">
                      <a16:creationId xmlns:a16="http://schemas.microsoft.com/office/drawing/2014/main" id="{CD528DEB-0440-B348-94AD-29C8A9143E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37" name="Line 881">
                  <a:extLst>
                    <a:ext uri="{FF2B5EF4-FFF2-40B4-BE49-F238E27FC236}">
                      <a16:creationId xmlns:a16="http://schemas.microsoft.com/office/drawing/2014/main" id="{5945FD96-D290-A541-A04C-28570C15D8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38" name="Line 882">
                  <a:extLst>
                    <a:ext uri="{FF2B5EF4-FFF2-40B4-BE49-F238E27FC236}">
                      <a16:creationId xmlns:a16="http://schemas.microsoft.com/office/drawing/2014/main" id="{2EAB68E9-35DD-3642-B95A-33925BCCC3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F32947F-88E1-6646-8FEC-62B7CBD74A90}"/>
                </a:ext>
              </a:extLst>
            </p:cNvPr>
            <p:cNvGrpSpPr/>
            <p:nvPr/>
          </p:nvGrpSpPr>
          <p:grpSpPr>
            <a:xfrm>
              <a:off x="3419720" y="1388515"/>
              <a:ext cx="1175233" cy="997371"/>
              <a:chOff x="10247238" y="4467570"/>
              <a:chExt cx="1175233" cy="997371"/>
            </a:xfrm>
          </p:grpSpPr>
          <p:sp>
            <p:nvSpPr>
              <p:cNvPr id="81" name="Oval 859">
                <a:extLst>
                  <a:ext uri="{FF2B5EF4-FFF2-40B4-BE49-F238E27FC236}">
                    <a16:creationId xmlns:a16="http://schemas.microsoft.com/office/drawing/2014/main" id="{053E77B4-BBE5-7646-B16A-F830DEB1481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83953" y="5248432"/>
                <a:ext cx="96916" cy="106355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82" name="Oval 861">
                <a:extLst>
                  <a:ext uri="{FF2B5EF4-FFF2-40B4-BE49-F238E27FC236}">
                    <a16:creationId xmlns:a16="http://schemas.microsoft.com/office/drawing/2014/main" id="{621DD588-A414-B449-96B1-F8EA1BD15A0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247239" y="5356687"/>
                <a:ext cx="100317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83" name="Oval 862">
                <a:extLst>
                  <a:ext uri="{FF2B5EF4-FFF2-40B4-BE49-F238E27FC236}">
                    <a16:creationId xmlns:a16="http://schemas.microsoft.com/office/drawing/2014/main" id="{C3B48288-F49C-A442-B8BA-08440E07A06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72293" y="5356687"/>
                <a:ext cx="969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84" name="Oval 863">
                <a:extLst>
                  <a:ext uri="{FF2B5EF4-FFF2-40B4-BE49-F238E27FC236}">
                    <a16:creationId xmlns:a16="http://schemas.microsoft.com/office/drawing/2014/main" id="{FC78F8DF-357E-EB43-9AC2-C0D4A1B5B39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073676" y="5354788"/>
                <a:ext cx="986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85" name="Oval 863">
                <a:extLst>
                  <a:ext uri="{FF2B5EF4-FFF2-40B4-BE49-F238E27FC236}">
                    <a16:creationId xmlns:a16="http://schemas.microsoft.com/office/drawing/2014/main" id="{A420B392-1276-1843-919E-CAA12C6A338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58241" y="5356110"/>
                <a:ext cx="986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C735D6E4-A539-EF4F-93C6-C0432AFB8322}"/>
                  </a:ext>
                </a:extLst>
              </p:cNvPr>
              <p:cNvGrpSpPr/>
              <p:nvPr/>
            </p:nvGrpSpPr>
            <p:grpSpPr>
              <a:xfrm>
                <a:off x="10247238" y="4975740"/>
                <a:ext cx="1175233" cy="379051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107" name="Freeform 860">
                  <a:extLst>
                    <a:ext uri="{FF2B5EF4-FFF2-40B4-BE49-F238E27FC236}">
                      <a16:creationId xmlns:a16="http://schemas.microsoft.com/office/drawing/2014/main" id="{6D31A069-1046-3D47-B333-267192ED20C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8" name="Rectangle 864">
                  <a:extLst>
                    <a:ext uri="{FF2B5EF4-FFF2-40B4-BE49-F238E27FC236}">
                      <a16:creationId xmlns:a16="http://schemas.microsoft.com/office/drawing/2014/main" id="{4151E0FA-206E-B547-A4B3-9571F660E53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109" name="Freeform 865">
                  <a:extLst>
                    <a:ext uri="{FF2B5EF4-FFF2-40B4-BE49-F238E27FC236}">
                      <a16:creationId xmlns:a16="http://schemas.microsoft.com/office/drawing/2014/main" id="{B18EEB71-A150-9942-9366-9B50EF556EB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10" name="Freeform 866">
                  <a:extLst>
                    <a:ext uri="{FF2B5EF4-FFF2-40B4-BE49-F238E27FC236}">
                      <a16:creationId xmlns:a16="http://schemas.microsoft.com/office/drawing/2014/main" id="{541E52AD-16BE-0B49-B5BE-89B02927EC2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226D89E4-1866-D24D-8B2A-29B335942C59}"/>
                  </a:ext>
                </a:extLst>
              </p:cNvPr>
              <p:cNvGrpSpPr/>
              <p:nvPr/>
            </p:nvGrpSpPr>
            <p:grpSpPr>
              <a:xfrm>
                <a:off x="10732584" y="4467570"/>
                <a:ext cx="388622" cy="835901"/>
                <a:chOff x="1823226" y="3235632"/>
                <a:chExt cx="552654" cy="1188720"/>
              </a:xfrm>
              <a:solidFill>
                <a:srgbClr val="93D2FE"/>
              </a:solidFill>
            </p:grpSpPr>
            <p:sp>
              <p:nvSpPr>
                <p:cNvPr id="94" name="Oval 878">
                  <a:extLst>
                    <a:ext uri="{FF2B5EF4-FFF2-40B4-BE49-F238E27FC236}">
                      <a16:creationId xmlns:a16="http://schemas.microsoft.com/office/drawing/2014/main" id="{13AF86D3-D40C-2947-8CCE-FBC456F056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5" name="Rectangle 880">
                  <a:extLst>
                    <a:ext uri="{FF2B5EF4-FFF2-40B4-BE49-F238E27FC236}">
                      <a16:creationId xmlns:a16="http://schemas.microsoft.com/office/drawing/2014/main" id="{C935BB55-A6B7-B647-9D24-AD736AB38C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6" name="Oval 878">
                  <a:extLst>
                    <a:ext uri="{FF2B5EF4-FFF2-40B4-BE49-F238E27FC236}">
                      <a16:creationId xmlns:a16="http://schemas.microsoft.com/office/drawing/2014/main" id="{9F9C7A45-0FAD-624F-85A8-2C1CB224E1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7" name="Line 881">
                  <a:extLst>
                    <a:ext uri="{FF2B5EF4-FFF2-40B4-BE49-F238E27FC236}">
                      <a16:creationId xmlns:a16="http://schemas.microsoft.com/office/drawing/2014/main" id="{163F6816-A864-7546-BC04-F0ABAC94DC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8" name="Line 882">
                  <a:extLst>
                    <a:ext uri="{FF2B5EF4-FFF2-40B4-BE49-F238E27FC236}">
                      <a16:creationId xmlns:a16="http://schemas.microsoft.com/office/drawing/2014/main" id="{ED3EC84D-77E1-DA41-A268-580C98B0D0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9" name="Rectangle 880">
                  <a:extLst>
                    <a:ext uri="{FF2B5EF4-FFF2-40B4-BE49-F238E27FC236}">
                      <a16:creationId xmlns:a16="http://schemas.microsoft.com/office/drawing/2014/main" id="{E52343A5-74D6-3C42-8C59-0326BA59DE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0" name="Oval 878">
                  <a:extLst>
                    <a:ext uri="{FF2B5EF4-FFF2-40B4-BE49-F238E27FC236}">
                      <a16:creationId xmlns:a16="http://schemas.microsoft.com/office/drawing/2014/main" id="{BA8FDABF-0F3E-AF45-8A09-F9A3439D216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1" name="Line 882">
                  <a:extLst>
                    <a:ext uri="{FF2B5EF4-FFF2-40B4-BE49-F238E27FC236}">
                      <a16:creationId xmlns:a16="http://schemas.microsoft.com/office/drawing/2014/main" id="{7082F88A-A0C3-2B4F-B154-9284F83A2D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2" name="Line 882">
                  <a:extLst>
                    <a:ext uri="{FF2B5EF4-FFF2-40B4-BE49-F238E27FC236}">
                      <a16:creationId xmlns:a16="http://schemas.microsoft.com/office/drawing/2014/main" id="{C1D03F76-6B54-6840-BBFA-4208A5A777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3" name="Line 884">
                  <a:extLst>
                    <a:ext uri="{FF2B5EF4-FFF2-40B4-BE49-F238E27FC236}">
                      <a16:creationId xmlns:a16="http://schemas.microsoft.com/office/drawing/2014/main" id="{DAAE82D3-61E9-E84C-84E9-5F81EBC4C4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4" name="Oval 885">
                  <a:extLst>
                    <a:ext uri="{FF2B5EF4-FFF2-40B4-BE49-F238E27FC236}">
                      <a16:creationId xmlns:a16="http://schemas.microsoft.com/office/drawing/2014/main" id="{3D5E6BEF-E7E2-BD44-81CB-7F539E2A7F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5" name="Line 881">
                  <a:extLst>
                    <a:ext uri="{FF2B5EF4-FFF2-40B4-BE49-F238E27FC236}">
                      <a16:creationId xmlns:a16="http://schemas.microsoft.com/office/drawing/2014/main" id="{2D643A74-C627-684F-8C8D-4CF27523E7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6" name="Line 882">
                  <a:extLst>
                    <a:ext uri="{FF2B5EF4-FFF2-40B4-BE49-F238E27FC236}">
                      <a16:creationId xmlns:a16="http://schemas.microsoft.com/office/drawing/2014/main" id="{9304336C-7856-784D-B68E-FD74333B53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67039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1171A59-71CC-244D-8318-EA5B3BE9FEC1}"/>
              </a:ext>
            </a:extLst>
          </p:cNvPr>
          <p:cNvGrpSpPr/>
          <p:nvPr/>
        </p:nvGrpSpPr>
        <p:grpSpPr>
          <a:xfrm>
            <a:off x="1199007" y="1779052"/>
            <a:ext cx="4633927" cy="3939322"/>
            <a:chOff x="7360322" y="135309"/>
            <a:chExt cx="4633927" cy="3939322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7BD38515-2281-DB44-ABB8-DAC090663F69}"/>
                </a:ext>
              </a:extLst>
            </p:cNvPr>
            <p:cNvSpPr/>
            <p:nvPr/>
          </p:nvSpPr>
          <p:spPr>
            <a:xfrm>
              <a:off x="7704116" y="135309"/>
              <a:ext cx="2749851" cy="2226798"/>
            </a:xfrm>
            <a:prstGeom prst="rect">
              <a:avLst/>
            </a:prstGeom>
            <a:ln w="127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04" name="Up Arrow 103">
              <a:extLst>
                <a:ext uri="{FF2B5EF4-FFF2-40B4-BE49-F238E27FC236}">
                  <a16:creationId xmlns:a16="http://schemas.microsoft.com/office/drawing/2014/main" id="{E9C1FD91-E0D8-9642-AEE6-0085F875A9DD}"/>
                </a:ext>
              </a:extLst>
            </p:cNvPr>
            <p:cNvSpPr/>
            <p:nvPr/>
          </p:nvSpPr>
          <p:spPr>
            <a:xfrm>
              <a:off x="9190624" y="949416"/>
              <a:ext cx="245506" cy="932005"/>
            </a:xfrm>
            <a:prstGeom prst="upArrow">
              <a:avLst/>
            </a:prstGeom>
            <a:solidFill>
              <a:srgbClr val="FFC000"/>
            </a:solidFill>
            <a:ln>
              <a:solidFill>
                <a:srgbClr val="EC792B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105" name="Down Arrow 104">
              <a:extLst>
                <a:ext uri="{FF2B5EF4-FFF2-40B4-BE49-F238E27FC236}">
                  <a16:creationId xmlns:a16="http://schemas.microsoft.com/office/drawing/2014/main" id="{9188D608-199C-7847-B124-AA918E512CDF}"/>
                </a:ext>
              </a:extLst>
            </p:cNvPr>
            <p:cNvSpPr/>
            <p:nvPr/>
          </p:nvSpPr>
          <p:spPr>
            <a:xfrm>
              <a:off x="9566516" y="584750"/>
              <a:ext cx="232146" cy="947303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A5A6A5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 panose="020F0502020204030204" pitchFamily="34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4CC48997-40BD-1747-A041-84AD4A1A42F3}"/>
                </a:ext>
              </a:extLst>
            </p:cNvPr>
            <p:cNvSpPr/>
            <p:nvPr/>
          </p:nvSpPr>
          <p:spPr>
            <a:xfrm>
              <a:off x="8911728" y="1540816"/>
              <a:ext cx="1216152" cy="592603"/>
            </a:xfrm>
            <a:prstGeom prst="rect">
              <a:avLst/>
            </a:prstGeom>
            <a:solidFill>
              <a:srgbClr val="FF6966"/>
            </a:solidFill>
            <a:ln w="12700">
              <a:solidFill>
                <a:srgbClr val="EC792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200" dirty="0">
                  <a:latin typeface="Calibri" panose="020F0502020204030204" pitchFamily="34" charset="0"/>
                </a:rPr>
                <a:t>Acting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DCC8076A-00B8-B74E-B88E-35E50E87E89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33657" y="1857453"/>
              <a:ext cx="600320" cy="396319"/>
            </a:xfrm>
            <a:prstGeom prst="straightConnector1">
              <a:avLst/>
            </a:prstGeom>
            <a:ln w="50800">
              <a:solidFill>
                <a:srgbClr val="EC792B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12D6FBDB-6F96-B244-A3AA-28535762D5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73480" y="2732657"/>
              <a:ext cx="669055" cy="226673"/>
            </a:xfrm>
            <a:prstGeom prst="straightConnector1">
              <a:avLst/>
            </a:prstGeom>
            <a:ln w="50800">
              <a:solidFill>
                <a:srgbClr val="EC792B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09" name="Picture 108" descr="world.png">
              <a:extLst>
                <a:ext uri="{FF2B5EF4-FFF2-40B4-BE49-F238E27FC236}">
                  <a16:creationId xmlns:a16="http://schemas.microsoft.com/office/drawing/2014/main" id="{F07662C7-5B36-5F4A-BEC0-9FE3B9FF9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6962" y="3423947"/>
              <a:ext cx="697161" cy="650684"/>
            </a:xfrm>
            <a:prstGeom prst="rect">
              <a:avLst/>
            </a:prstGeom>
          </p:spPr>
        </p:pic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D5FB72A0-451B-C44C-B89E-09942E5B6D15}"/>
                </a:ext>
              </a:extLst>
            </p:cNvPr>
            <p:cNvSpPr/>
            <p:nvPr/>
          </p:nvSpPr>
          <p:spPr>
            <a:xfrm>
              <a:off x="7995807" y="2773264"/>
              <a:ext cx="2382178" cy="372133"/>
            </a:xfrm>
            <a:prstGeom prst="rect">
              <a:avLst/>
            </a:prstGeom>
            <a:solidFill>
              <a:srgbClr val="719CF1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Execution Platform</a:t>
              </a: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368360EA-1168-5646-8AB5-90530F57E8DA}"/>
                </a:ext>
              </a:extLst>
            </p:cNvPr>
            <p:cNvSpPr/>
            <p:nvPr/>
          </p:nvSpPr>
          <p:spPr>
            <a:xfrm>
              <a:off x="10836073" y="2142921"/>
              <a:ext cx="980037" cy="724474"/>
            </a:xfrm>
            <a:prstGeom prst="ellipse">
              <a:avLst/>
            </a:prstGeom>
            <a:solidFill>
              <a:srgbClr val="719CF1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State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112" name="Curved Connector 111">
              <a:extLst>
                <a:ext uri="{FF2B5EF4-FFF2-40B4-BE49-F238E27FC236}">
                  <a16:creationId xmlns:a16="http://schemas.microsoft.com/office/drawing/2014/main" id="{2A2163A7-4440-4D4D-A959-BA6AA3CA7BDC}"/>
                </a:ext>
              </a:extLst>
            </p:cNvPr>
            <p:cNvCxnSpPr>
              <a:cxnSpLocks/>
            </p:cNvCxnSpPr>
            <p:nvPr/>
          </p:nvCxnSpPr>
          <p:spPr>
            <a:xfrm>
              <a:off x="8491149" y="3145397"/>
              <a:ext cx="438912" cy="603893"/>
            </a:xfrm>
            <a:prstGeom prst="curvedConnector3">
              <a:avLst>
                <a:gd name="adj1" fmla="val 2311"/>
              </a:avLst>
            </a:prstGeom>
            <a:ln w="50800">
              <a:solidFill>
                <a:srgbClr val="EC792B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E845F7ED-E0E9-3A48-9F58-9D79C6B4C4E0}"/>
                </a:ext>
              </a:extLst>
            </p:cNvPr>
            <p:cNvSpPr txBox="1"/>
            <p:nvPr/>
          </p:nvSpPr>
          <p:spPr>
            <a:xfrm>
              <a:off x="7360322" y="3397659"/>
              <a:ext cx="12002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Actuation</a:t>
              </a:r>
            </a:p>
          </p:txBody>
        </p:sp>
        <p:cxnSp>
          <p:nvCxnSpPr>
            <p:cNvPr id="114" name="Curved Connector 113">
              <a:extLst>
                <a:ext uri="{FF2B5EF4-FFF2-40B4-BE49-F238E27FC236}">
                  <a16:creationId xmlns:a16="http://schemas.microsoft.com/office/drawing/2014/main" id="{84963903-8A88-794B-9DB7-F1FA764B3B69}"/>
                </a:ext>
              </a:extLst>
            </p:cNvPr>
            <p:cNvCxnSpPr>
              <a:cxnSpLocks/>
              <a:stCxn id="109" idx="3"/>
            </p:cNvCxnSpPr>
            <p:nvPr/>
          </p:nvCxnSpPr>
          <p:spPr>
            <a:xfrm flipV="1">
              <a:off x="9624122" y="3145397"/>
              <a:ext cx="357690" cy="603893"/>
            </a:xfrm>
            <a:prstGeom prst="curvedConnector2">
              <a:avLst/>
            </a:prstGeom>
            <a:ln w="50800">
              <a:solidFill>
                <a:srgbClr val="EC792B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43026BEC-8A88-8845-8223-8CFBB0EC1FE4}"/>
                </a:ext>
              </a:extLst>
            </p:cNvPr>
            <p:cNvSpPr txBox="1"/>
            <p:nvPr/>
          </p:nvSpPr>
          <p:spPr>
            <a:xfrm>
              <a:off x="9926784" y="3433247"/>
              <a:ext cx="9813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Sensing</a:t>
              </a:r>
            </a:p>
          </p:txBody>
        </p: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14DC859E-5F5E-2C47-966E-7218DB45DF72}"/>
                </a:ext>
              </a:extLst>
            </p:cNvPr>
            <p:cNvCxnSpPr/>
            <p:nvPr/>
          </p:nvCxnSpPr>
          <p:spPr>
            <a:xfrm>
              <a:off x="8565362" y="2362107"/>
              <a:ext cx="0" cy="411156"/>
            </a:xfrm>
            <a:prstGeom prst="straightConnector1">
              <a:avLst/>
            </a:prstGeom>
            <a:ln w="50800">
              <a:solidFill>
                <a:srgbClr val="EC792B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52434392-6A41-1A42-B2D2-EA68FA73ED7A}"/>
                </a:ext>
              </a:extLst>
            </p:cNvPr>
            <p:cNvCxnSpPr/>
            <p:nvPr/>
          </p:nvCxnSpPr>
          <p:spPr>
            <a:xfrm flipV="1">
              <a:off x="9709924" y="2362107"/>
              <a:ext cx="0" cy="411156"/>
            </a:xfrm>
            <a:prstGeom prst="straightConnector1">
              <a:avLst/>
            </a:prstGeom>
            <a:ln w="50800">
              <a:solidFill>
                <a:srgbClr val="EC792B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F588D122-2E8B-C64A-81CD-B5F825455F8A}"/>
                </a:ext>
              </a:extLst>
            </p:cNvPr>
            <p:cNvSpPr txBox="1"/>
            <p:nvPr/>
          </p:nvSpPr>
          <p:spPr>
            <a:xfrm>
              <a:off x="7527480" y="2374377"/>
              <a:ext cx="9589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Actions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ACADFA89-5C6E-624E-A933-78DAB39731AE}"/>
                </a:ext>
              </a:extLst>
            </p:cNvPr>
            <p:cNvSpPr txBox="1"/>
            <p:nvPr/>
          </p:nvSpPr>
          <p:spPr>
            <a:xfrm>
              <a:off x="9786801" y="2373237"/>
              <a:ext cx="8646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Events</a:t>
              </a:r>
            </a:p>
          </p:txBody>
        </p:sp>
        <p:pic>
          <p:nvPicPr>
            <p:cNvPr id="128" name="Picture 127" descr="A close up of a logo&#10;&#10;Description automatically generated">
              <a:extLst>
                <a:ext uri="{FF2B5EF4-FFF2-40B4-BE49-F238E27FC236}">
                  <a16:creationId xmlns:a16="http://schemas.microsoft.com/office/drawing/2014/main" id="{9BB92FD3-C1EF-C84B-97D0-85B2E222A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0846332" y="486277"/>
              <a:ext cx="1147917" cy="1016947"/>
            </a:xfrm>
            <a:prstGeom prst="rect">
              <a:avLst/>
            </a:prstGeom>
          </p:spPr>
        </p:pic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6DF6E09E-07EA-9D4B-84B9-1A44E621D5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23490" y="963122"/>
              <a:ext cx="667512" cy="0"/>
            </a:xfrm>
            <a:prstGeom prst="straightConnector1">
              <a:avLst/>
            </a:prstGeom>
            <a:ln w="50800">
              <a:solidFill>
                <a:srgbClr val="EC792B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C1702158-7D58-764C-8440-D665E00DA72A}"/>
                </a:ext>
              </a:extLst>
            </p:cNvPr>
            <p:cNvSpPr txBox="1"/>
            <p:nvPr/>
          </p:nvSpPr>
          <p:spPr>
            <a:xfrm>
              <a:off x="10468812" y="499539"/>
              <a:ext cx="7296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Tasks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F7410597-F15C-1541-8042-9FAB63C4F066}"/>
                </a:ext>
              </a:extLst>
            </p:cNvPr>
            <p:cNvSpPr txBox="1"/>
            <p:nvPr/>
          </p:nvSpPr>
          <p:spPr>
            <a:xfrm>
              <a:off x="7746776" y="398589"/>
              <a:ext cx="8613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n>
                    <a:solidFill>
                      <a:schemeClr val="tx2"/>
                    </a:solidFill>
                  </a:ln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Actor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EB94FF94-2A08-9841-9E5D-4258322B6F11}"/>
                </a:ext>
              </a:extLst>
            </p:cNvPr>
            <p:cNvSpPr txBox="1"/>
            <p:nvPr/>
          </p:nvSpPr>
          <p:spPr>
            <a:xfrm>
              <a:off x="8372650" y="1048001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Queries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8750B058-2B0D-504E-A52A-FCDCB87F4FE8}"/>
                </a:ext>
              </a:extLst>
            </p:cNvPr>
            <p:cNvSpPr txBox="1"/>
            <p:nvPr/>
          </p:nvSpPr>
          <p:spPr>
            <a:xfrm>
              <a:off x="9720230" y="1038165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Plans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B32597B1-673D-3B44-8561-A584724B4433}"/>
                </a:ext>
              </a:extLst>
            </p:cNvPr>
            <p:cNvSpPr/>
            <p:nvPr/>
          </p:nvSpPr>
          <p:spPr>
            <a:xfrm>
              <a:off x="8906696" y="335178"/>
              <a:ext cx="1216309" cy="593233"/>
            </a:xfrm>
            <a:prstGeom prst="rect">
              <a:avLst/>
            </a:prstGeom>
            <a:solidFill>
              <a:srgbClr val="A5A6A5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200" dirty="0">
                  <a:latin typeface="Calibri" panose="020F0502020204030204" pitchFamily="34" charset="0"/>
                </a:rPr>
                <a:t>Planning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9865"/>
            <a:ext cx="11785600" cy="812800"/>
          </a:xfrm>
        </p:spPr>
        <p:txBody>
          <a:bodyPr/>
          <a:lstStyle/>
          <a:p>
            <a:r>
              <a:rPr lang="en-US" dirty="0"/>
              <a:t>Example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2379" y="3185884"/>
            <a:ext cx="5419764" cy="3079841"/>
          </a:xfrm>
        </p:spPr>
        <p:txBody>
          <a:bodyPr>
            <a:noAutofit/>
          </a:bodyPr>
          <a:lstStyle/>
          <a:p>
            <a:r>
              <a:rPr lang="en-US" dirty="0"/>
              <a:t>Actions: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take</a:t>
            </a:r>
            <a:r>
              <a:rPr lang="en-US" dirty="0"/>
              <a:t>(</a:t>
            </a:r>
            <a:r>
              <a:rPr lang="en-US" i="1" dirty="0" err="1"/>
              <a:t>r,o,l</a:t>
            </a:r>
            <a:r>
              <a:rPr lang="en-US" dirty="0"/>
              <a:t>): </a:t>
            </a:r>
            <a:r>
              <a:rPr lang="en-US" i="1" dirty="0"/>
              <a:t>r</a:t>
            </a:r>
            <a:r>
              <a:rPr lang="en-US" dirty="0"/>
              <a:t> takes object </a:t>
            </a:r>
            <a:r>
              <a:rPr lang="en-US" i="1" dirty="0"/>
              <a:t>o</a:t>
            </a:r>
            <a:r>
              <a:rPr lang="en-US" dirty="0"/>
              <a:t> at location </a:t>
            </a:r>
            <a:r>
              <a:rPr lang="en-US" i="1" dirty="0"/>
              <a:t>l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put</a:t>
            </a:r>
            <a:r>
              <a:rPr lang="en-US" dirty="0"/>
              <a:t>(</a:t>
            </a:r>
            <a:r>
              <a:rPr lang="en-US" i="1" dirty="0" err="1"/>
              <a:t>r,o,l</a:t>
            </a:r>
            <a:r>
              <a:rPr lang="en-US" dirty="0"/>
              <a:t>): </a:t>
            </a:r>
            <a:r>
              <a:rPr lang="en-US" i="1" dirty="0"/>
              <a:t>r</a:t>
            </a:r>
            <a:r>
              <a:rPr lang="en-US" dirty="0"/>
              <a:t> puts </a:t>
            </a:r>
            <a:r>
              <a:rPr lang="en-US" i="1" dirty="0"/>
              <a:t>o</a:t>
            </a:r>
            <a:r>
              <a:rPr lang="en-US" dirty="0"/>
              <a:t> at location </a:t>
            </a:r>
            <a:r>
              <a:rPr lang="en-US" i="1" dirty="0"/>
              <a:t>l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perceive</a:t>
            </a:r>
            <a:r>
              <a:rPr lang="en-US" dirty="0"/>
              <a:t>(</a:t>
            </a:r>
            <a:r>
              <a:rPr lang="en-US" i="1" dirty="0" err="1"/>
              <a:t>r,l</a:t>
            </a:r>
            <a:r>
              <a:rPr lang="en-US" dirty="0"/>
              <a:t>): robot </a:t>
            </a:r>
            <a:r>
              <a:rPr lang="en-US" i="1" dirty="0"/>
              <a:t>r</a:t>
            </a:r>
            <a:r>
              <a:rPr lang="en-US" dirty="0"/>
              <a:t> perceives what objects are at </a:t>
            </a:r>
            <a:r>
              <a:rPr lang="en-US" i="1" dirty="0"/>
              <a:t>l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move-to</a:t>
            </a:r>
            <a:r>
              <a:rPr lang="en-US" dirty="0"/>
              <a:t>(</a:t>
            </a:r>
            <a:r>
              <a:rPr lang="en-US" i="1" dirty="0" err="1"/>
              <a:t>r,l</a:t>
            </a:r>
            <a:r>
              <a:rPr lang="en-US" dirty="0"/>
              <a:t>): robot </a:t>
            </a:r>
            <a:r>
              <a:rPr lang="en-US" i="1" dirty="0"/>
              <a:t>r</a:t>
            </a:r>
            <a:r>
              <a:rPr lang="en-US" dirty="0"/>
              <a:t> moves to location </a:t>
            </a:r>
            <a:r>
              <a:rPr lang="en-US" i="1" dirty="0"/>
              <a:t>l</a:t>
            </a:r>
            <a:endParaRPr lang="en-US" dirty="0"/>
          </a:p>
          <a:p>
            <a:r>
              <a:rPr lang="en-US" dirty="0"/>
              <a:t>These are </a:t>
            </a:r>
            <a:r>
              <a:rPr lang="en-US" b="1" dirty="0"/>
              <a:t>not</a:t>
            </a:r>
            <a:r>
              <a:rPr lang="en-US" dirty="0"/>
              <a:t> classical actions</a:t>
            </a:r>
          </a:p>
          <a:p>
            <a:pPr lvl="1"/>
            <a:r>
              <a:rPr lang="en-US" dirty="0"/>
              <a:t>Commands to the execution platform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335A8099-7C32-5B47-8813-2D6A806A5D65}"/>
              </a:ext>
            </a:extLst>
          </p:cNvPr>
          <p:cNvGrpSpPr/>
          <p:nvPr/>
        </p:nvGrpSpPr>
        <p:grpSpPr>
          <a:xfrm>
            <a:off x="7092939" y="805743"/>
            <a:ext cx="4425495" cy="1764581"/>
            <a:chOff x="735330" y="834391"/>
            <a:chExt cx="4425495" cy="1764581"/>
          </a:xfrm>
        </p:grpSpPr>
        <p:sp>
          <p:nvSpPr>
            <p:cNvPr id="136" name="Line 853">
              <a:extLst>
                <a:ext uri="{FF2B5EF4-FFF2-40B4-BE49-F238E27FC236}">
                  <a16:creationId xmlns:a16="http://schemas.microsoft.com/office/drawing/2014/main" id="{44ED5409-8D91-7B4F-98FA-D1E437F53C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0770" y="2594712"/>
              <a:ext cx="1571779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balanced" dir="l"/>
            </a:scene3d>
            <a:sp3d extrusionH="1587500" contourW="6350" prstMaterial="legacyPlastic">
              <a:bevelT w="13500" h="13500" prst="angle"/>
              <a:bevelB w="13500" h="13500" prst="angle"/>
              <a:extrusionClr>
                <a:srgbClr val="FFE4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2000" dirty="0">
                  <a:latin typeface="Calibri"/>
                  <a:ea typeface="Times New Roman"/>
                  <a:cs typeface="Calibri"/>
                </a:rPr>
                <a:t>            loc0</a:t>
              </a:r>
            </a:p>
          </p:txBody>
        </p:sp>
        <p:sp>
          <p:nvSpPr>
            <p:cNvPr id="137" name="Line 853">
              <a:extLst>
                <a:ext uri="{FF2B5EF4-FFF2-40B4-BE49-F238E27FC236}">
                  <a16:creationId xmlns:a16="http://schemas.microsoft.com/office/drawing/2014/main" id="{27DD90C7-BF1B-BA42-BDBE-450367DB44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330" y="2261236"/>
              <a:ext cx="1089529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11176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loc2</a:t>
              </a:r>
            </a:p>
          </p:txBody>
        </p:sp>
        <p:sp>
          <p:nvSpPr>
            <p:cNvPr id="138" name="Line 853">
              <a:extLst>
                <a:ext uri="{FF2B5EF4-FFF2-40B4-BE49-F238E27FC236}">
                  <a16:creationId xmlns:a16="http://schemas.microsoft.com/office/drawing/2014/main" id="{0D044BB7-127A-D341-A891-65053B276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0062" y="2475289"/>
              <a:ext cx="1286000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balanced" dir="l"/>
            </a:scene3d>
            <a:sp3d extrusionH="1397000" contourW="6350" prstMaterial="legacyPlastic">
              <a:bevelT w="13500" h="13500" prst="angle"/>
              <a:bevelB w="13500" h="13500" prst="angle"/>
              <a:extrusionClr>
                <a:srgbClr val="F5DBBD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900" dirty="0">
                  <a:latin typeface="Calibri"/>
                  <a:ea typeface="Times New Roman"/>
                  <a:cs typeface="Calibri"/>
                </a:rPr>
                <a:t>          loc1</a:t>
              </a: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44A6B34A-457A-7242-82F6-1B5FF775F508}"/>
                </a:ext>
              </a:extLst>
            </p:cNvPr>
            <p:cNvGrpSpPr/>
            <p:nvPr/>
          </p:nvGrpSpPr>
          <p:grpSpPr>
            <a:xfrm>
              <a:off x="1520703" y="1715607"/>
              <a:ext cx="525678" cy="355571"/>
              <a:chOff x="1012668" y="960736"/>
              <a:chExt cx="747559" cy="505651"/>
            </a:xfrm>
          </p:grpSpPr>
          <p:sp>
            <p:nvSpPr>
              <p:cNvPr id="246" name="Line 853">
                <a:extLst>
                  <a:ext uri="{FF2B5EF4-FFF2-40B4-BE49-F238E27FC236}">
                    <a16:creationId xmlns:a16="http://schemas.microsoft.com/office/drawing/2014/main" id="{FEF4775F-C99F-4148-8FAF-0513FE7F2B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47" name="Rectangle 876">
                <a:extLst>
                  <a:ext uri="{FF2B5EF4-FFF2-40B4-BE49-F238E27FC236}">
                    <a16:creationId xmlns:a16="http://schemas.microsoft.com/office/drawing/2014/main" id="{037CCC21-01C5-E141-A9A8-A39F9A4A85C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9" y="960736"/>
                <a:ext cx="92" cy="393915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48" name="Rectangle 873">
                <a:extLst>
                  <a:ext uri="{FF2B5EF4-FFF2-40B4-BE49-F238E27FC236}">
                    <a16:creationId xmlns:a16="http://schemas.microsoft.com/office/drawing/2014/main" id="{3E414C0D-0429-224D-A2EB-C8D9ADCCA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249" name="Freeform 875">
                <a:extLst>
                  <a:ext uri="{FF2B5EF4-FFF2-40B4-BE49-F238E27FC236}">
                    <a16:creationId xmlns:a16="http://schemas.microsoft.com/office/drawing/2014/main" id="{F7D1FAD1-48C3-3742-B0BC-FBF4D2395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sp>
          <p:nvSpPr>
            <p:cNvPr id="140" name="Line 853">
              <a:extLst>
                <a:ext uri="{FF2B5EF4-FFF2-40B4-BE49-F238E27FC236}">
                  <a16:creationId xmlns:a16="http://schemas.microsoft.com/office/drawing/2014/main" id="{E8F31C90-F975-BA4A-9F39-02A5F545F7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357" y="1291448"/>
              <a:ext cx="714445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800100" contourW="6350" prstMaterial="legacyPlastic">
              <a:bevelT w="13500" h="13500" prst="angle"/>
              <a:bevelB w="13500" h="13500" prst="angle"/>
              <a:extrusionClr>
                <a:srgbClr val="D0B39A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400" dirty="0">
                  <a:latin typeface="Calibri"/>
                  <a:ea typeface="Times New Roman"/>
                  <a:cs typeface="Calibri"/>
                </a:rPr>
                <a:t>         loc4</a:t>
              </a:r>
            </a:p>
          </p:txBody>
        </p:sp>
        <p:sp>
          <p:nvSpPr>
            <p:cNvPr id="141" name="Line 853">
              <a:extLst>
                <a:ext uri="{FF2B5EF4-FFF2-40B4-BE49-F238E27FC236}">
                  <a16:creationId xmlns:a16="http://schemas.microsoft.com/office/drawing/2014/main" id="{0B681572-6017-1F4C-875E-9AA3CDBA6C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247" y="1699213"/>
              <a:ext cx="893056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914400" contourW="6350" prstMaterial="legacyPlastic">
              <a:bevelT w="13500" h="13500" prst="angle"/>
              <a:bevelB w="13500" h="13500" prst="angle"/>
              <a:extrusionClr>
                <a:srgbClr val="ECD1B9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600" dirty="0">
                  <a:latin typeface="Calibri"/>
                  <a:ea typeface="Times New Roman"/>
                  <a:cs typeface="Calibri"/>
                </a:rPr>
                <a:t>         loc3</a:t>
              </a:r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2FBC0DAB-FAB6-7B44-A021-9560AEDC44A6}"/>
                </a:ext>
              </a:extLst>
            </p:cNvPr>
            <p:cNvGrpSpPr/>
            <p:nvPr/>
          </p:nvGrpSpPr>
          <p:grpSpPr>
            <a:xfrm>
              <a:off x="2498056" y="834391"/>
              <a:ext cx="378488" cy="272016"/>
              <a:chOff x="7930394" y="2447547"/>
              <a:chExt cx="387534" cy="278517"/>
            </a:xfrm>
          </p:grpSpPr>
          <p:sp>
            <p:nvSpPr>
              <p:cNvPr id="242" name="Line 853">
                <a:extLst>
                  <a:ext uri="{FF2B5EF4-FFF2-40B4-BE49-F238E27FC236}">
                    <a16:creationId xmlns:a16="http://schemas.microsoft.com/office/drawing/2014/main" id="{B47212BF-9737-6948-B72E-9AF08773AF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0394" y="2551830"/>
                <a:ext cx="311334" cy="37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190500" contourW="6350" prstMaterial="plastic">
                <a:bevelT w="13500" h="13500" prst="angle"/>
                <a:bevelB w="13500" h="13500" prst="angle"/>
                <a:extrusionClr>
                  <a:srgbClr val="CED286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43" name="Rectangle 876">
                <a:extLst>
                  <a:ext uri="{FF2B5EF4-FFF2-40B4-BE49-F238E27FC236}">
                    <a16:creationId xmlns:a16="http://schemas.microsoft.com/office/drawing/2014/main" id="{53793037-B7D0-7D41-9775-C017CA0F711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954837" y="2447547"/>
                <a:ext cx="67" cy="220593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44" name="Rectangle 873">
                <a:extLst>
                  <a:ext uri="{FF2B5EF4-FFF2-40B4-BE49-F238E27FC236}">
                    <a16:creationId xmlns:a16="http://schemas.microsoft.com/office/drawing/2014/main" id="{8AD1EBBB-E9DE-AD45-BA75-6A08DB1614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1094" y="2555538"/>
                <a:ext cx="308086" cy="169843"/>
              </a:xfrm>
              <a:prstGeom prst="rect">
                <a:avLst/>
              </a:prstGeom>
              <a:solidFill>
                <a:srgbClr val="CED28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1400" dirty="0">
                    <a:latin typeface="Calibri"/>
                    <a:ea typeface="Times New Roman"/>
                    <a:cs typeface="Calibri"/>
                  </a:rPr>
                  <a:t>c2</a:t>
                </a:r>
              </a:p>
            </p:txBody>
          </p:sp>
          <p:sp>
            <p:nvSpPr>
              <p:cNvPr id="245" name="Freeform 875">
                <a:extLst>
                  <a:ext uri="{FF2B5EF4-FFF2-40B4-BE49-F238E27FC236}">
                    <a16:creationId xmlns:a16="http://schemas.microsoft.com/office/drawing/2014/main" id="{F14EB97B-241E-DA4C-B73D-4A8C92CB1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2084" y="2478623"/>
                <a:ext cx="75844" cy="247441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ED28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33B7007A-712C-7041-95B4-5FD28BF61A03}"/>
                </a:ext>
              </a:extLst>
            </p:cNvPr>
            <p:cNvGrpSpPr/>
            <p:nvPr/>
          </p:nvGrpSpPr>
          <p:grpSpPr>
            <a:xfrm>
              <a:off x="3985592" y="1191835"/>
              <a:ext cx="1175233" cy="997371"/>
              <a:chOff x="10247238" y="4467570"/>
              <a:chExt cx="1175233" cy="997371"/>
            </a:xfrm>
          </p:grpSpPr>
          <p:sp>
            <p:nvSpPr>
              <p:cNvPr id="169" name="Oval 859">
                <a:extLst>
                  <a:ext uri="{FF2B5EF4-FFF2-40B4-BE49-F238E27FC236}">
                    <a16:creationId xmlns:a16="http://schemas.microsoft.com/office/drawing/2014/main" id="{FEB6EA61-94EF-AA45-A55A-EB9FB4FBC2F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83953" y="5248432"/>
                <a:ext cx="96916" cy="106355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70" name="Oval 861">
                <a:extLst>
                  <a:ext uri="{FF2B5EF4-FFF2-40B4-BE49-F238E27FC236}">
                    <a16:creationId xmlns:a16="http://schemas.microsoft.com/office/drawing/2014/main" id="{6C6DC73C-2288-5248-A35F-6B22087EC39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247239" y="5356687"/>
                <a:ext cx="100317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71" name="Oval 862">
                <a:extLst>
                  <a:ext uri="{FF2B5EF4-FFF2-40B4-BE49-F238E27FC236}">
                    <a16:creationId xmlns:a16="http://schemas.microsoft.com/office/drawing/2014/main" id="{E36917BD-C894-6642-8A63-8828C610160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72293" y="5356687"/>
                <a:ext cx="969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72" name="Oval 863">
                <a:extLst>
                  <a:ext uri="{FF2B5EF4-FFF2-40B4-BE49-F238E27FC236}">
                    <a16:creationId xmlns:a16="http://schemas.microsoft.com/office/drawing/2014/main" id="{444E3EAB-5ECA-DF4D-91E1-ADC6B0A30D5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073676" y="5354788"/>
                <a:ext cx="986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73" name="Oval 863">
                <a:extLst>
                  <a:ext uri="{FF2B5EF4-FFF2-40B4-BE49-F238E27FC236}">
                    <a16:creationId xmlns:a16="http://schemas.microsoft.com/office/drawing/2014/main" id="{26DC1962-734F-4748-A2AB-939F2414DA1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58241" y="5356110"/>
                <a:ext cx="986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E7C673F0-368E-1246-B747-4DF571E4402F}"/>
                  </a:ext>
                </a:extLst>
              </p:cNvPr>
              <p:cNvGrpSpPr/>
              <p:nvPr/>
            </p:nvGrpSpPr>
            <p:grpSpPr>
              <a:xfrm>
                <a:off x="10247238" y="4975740"/>
                <a:ext cx="1175233" cy="379051"/>
                <a:chOff x="1320274" y="4580303"/>
                <a:chExt cx="1671281" cy="467246"/>
              </a:xfrm>
              <a:solidFill>
                <a:srgbClr val="CCFDCC"/>
              </a:solidFill>
            </p:grpSpPr>
            <p:sp>
              <p:nvSpPr>
                <p:cNvPr id="238" name="Freeform 860">
                  <a:extLst>
                    <a:ext uri="{FF2B5EF4-FFF2-40B4-BE49-F238E27FC236}">
                      <a16:creationId xmlns:a16="http://schemas.microsoft.com/office/drawing/2014/main" id="{74090598-7A42-3341-A31D-5B3D4CE883F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39" name="Rectangle 864">
                  <a:extLst>
                    <a:ext uri="{FF2B5EF4-FFF2-40B4-BE49-F238E27FC236}">
                      <a16:creationId xmlns:a16="http://schemas.microsoft.com/office/drawing/2014/main" id="{0FD6238F-96B3-D841-B155-C7BD76C8032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Calibri"/>
                      <a:ea typeface="Calibri"/>
                      <a:cs typeface="Calibri"/>
                    </a:rPr>
                    <a:t>r2</a:t>
                  </a:r>
                </a:p>
              </p:txBody>
            </p:sp>
            <p:sp>
              <p:nvSpPr>
                <p:cNvPr id="240" name="Freeform 865">
                  <a:extLst>
                    <a:ext uri="{FF2B5EF4-FFF2-40B4-BE49-F238E27FC236}">
                      <a16:creationId xmlns:a16="http://schemas.microsoft.com/office/drawing/2014/main" id="{4542963F-8EB9-924A-8D00-48F3072E78D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41" name="Freeform 866">
                  <a:extLst>
                    <a:ext uri="{FF2B5EF4-FFF2-40B4-BE49-F238E27FC236}">
                      <a16:creationId xmlns:a16="http://schemas.microsoft.com/office/drawing/2014/main" id="{496B048B-E4A3-184C-9DC9-A120CDD7DB1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E9D89DC6-940C-8C4D-B068-85C7CC1FB91D}"/>
                  </a:ext>
                </a:extLst>
              </p:cNvPr>
              <p:cNvGrpSpPr/>
              <p:nvPr/>
            </p:nvGrpSpPr>
            <p:grpSpPr>
              <a:xfrm>
                <a:off x="10732584" y="4467570"/>
                <a:ext cx="388622" cy="835901"/>
                <a:chOff x="1823226" y="3235632"/>
                <a:chExt cx="552654" cy="1188720"/>
              </a:xfrm>
              <a:solidFill>
                <a:srgbClr val="CCFDCC"/>
              </a:solidFill>
            </p:grpSpPr>
            <p:sp>
              <p:nvSpPr>
                <p:cNvPr id="176" name="Oval 878">
                  <a:extLst>
                    <a:ext uri="{FF2B5EF4-FFF2-40B4-BE49-F238E27FC236}">
                      <a16:creationId xmlns:a16="http://schemas.microsoft.com/office/drawing/2014/main" id="{7B867CFB-F246-F24A-824A-1D9F6F5185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7" name="Rectangle 880">
                  <a:extLst>
                    <a:ext uri="{FF2B5EF4-FFF2-40B4-BE49-F238E27FC236}">
                      <a16:creationId xmlns:a16="http://schemas.microsoft.com/office/drawing/2014/main" id="{B15F6074-B5E9-9A44-91BD-B9BCACB1F0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8" name="Oval 878">
                  <a:extLst>
                    <a:ext uri="{FF2B5EF4-FFF2-40B4-BE49-F238E27FC236}">
                      <a16:creationId xmlns:a16="http://schemas.microsoft.com/office/drawing/2014/main" id="{1B1167E9-BBA8-BE47-B509-F21A36A62E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9" name="Line 881">
                  <a:extLst>
                    <a:ext uri="{FF2B5EF4-FFF2-40B4-BE49-F238E27FC236}">
                      <a16:creationId xmlns:a16="http://schemas.microsoft.com/office/drawing/2014/main" id="{FAA70D35-5D8B-EB43-9843-F5F409993B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0" name="Line 882">
                  <a:extLst>
                    <a:ext uri="{FF2B5EF4-FFF2-40B4-BE49-F238E27FC236}">
                      <a16:creationId xmlns:a16="http://schemas.microsoft.com/office/drawing/2014/main" id="{ACFB7693-7438-9548-A461-70F54EFB66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1" name="Rectangle 880">
                  <a:extLst>
                    <a:ext uri="{FF2B5EF4-FFF2-40B4-BE49-F238E27FC236}">
                      <a16:creationId xmlns:a16="http://schemas.microsoft.com/office/drawing/2014/main" id="{F806727F-4260-6942-9EAF-1DDE10C6AC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2" name="Oval 878">
                  <a:extLst>
                    <a:ext uri="{FF2B5EF4-FFF2-40B4-BE49-F238E27FC236}">
                      <a16:creationId xmlns:a16="http://schemas.microsoft.com/office/drawing/2014/main" id="{ED3CFCD5-CA7A-5949-B4A7-8FA4CF3426D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3" name="Line 882">
                  <a:extLst>
                    <a:ext uri="{FF2B5EF4-FFF2-40B4-BE49-F238E27FC236}">
                      <a16:creationId xmlns:a16="http://schemas.microsoft.com/office/drawing/2014/main" id="{FCC8419B-C8BE-1B49-956A-C6B5AC6C7A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4" name="Line 882">
                  <a:extLst>
                    <a:ext uri="{FF2B5EF4-FFF2-40B4-BE49-F238E27FC236}">
                      <a16:creationId xmlns:a16="http://schemas.microsoft.com/office/drawing/2014/main" id="{03DA93F0-348E-0545-A2F0-4506E0B0CE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5" name="Line 884">
                  <a:extLst>
                    <a:ext uri="{FF2B5EF4-FFF2-40B4-BE49-F238E27FC236}">
                      <a16:creationId xmlns:a16="http://schemas.microsoft.com/office/drawing/2014/main" id="{F91477F7-4CDF-B444-9A06-8EF8590BBC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35" name="Oval 885">
                  <a:extLst>
                    <a:ext uri="{FF2B5EF4-FFF2-40B4-BE49-F238E27FC236}">
                      <a16:creationId xmlns:a16="http://schemas.microsoft.com/office/drawing/2014/main" id="{06A70542-8DE0-D04D-96FD-FA50FE970F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36" name="Line 881">
                  <a:extLst>
                    <a:ext uri="{FF2B5EF4-FFF2-40B4-BE49-F238E27FC236}">
                      <a16:creationId xmlns:a16="http://schemas.microsoft.com/office/drawing/2014/main" id="{A3EDDC33-A5BF-1A45-8FB3-6CB2E6ECD4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37" name="Line 882">
                  <a:extLst>
                    <a:ext uri="{FF2B5EF4-FFF2-40B4-BE49-F238E27FC236}">
                      <a16:creationId xmlns:a16="http://schemas.microsoft.com/office/drawing/2014/main" id="{389D4B35-A20B-404C-9C04-A2024142A5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09348450-C3AB-624C-8373-901D9AFDC294}"/>
                </a:ext>
              </a:extLst>
            </p:cNvPr>
            <p:cNvGrpSpPr/>
            <p:nvPr/>
          </p:nvGrpSpPr>
          <p:grpSpPr>
            <a:xfrm>
              <a:off x="3419720" y="1388515"/>
              <a:ext cx="1175233" cy="997371"/>
              <a:chOff x="10247238" y="4467570"/>
              <a:chExt cx="1175233" cy="997371"/>
            </a:xfrm>
          </p:grpSpPr>
          <p:sp>
            <p:nvSpPr>
              <p:cNvPr id="145" name="Oval 859">
                <a:extLst>
                  <a:ext uri="{FF2B5EF4-FFF2-40B4-BE49-F238E27FC236}">
                    <a16:creationId xmlns:a16="http://schemas.microsoft.com/office/drawing/2014/main" id="{D704FFA2-D019-3C42-BECE-0031962D346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83953" y="5248432"/>
                <a:ext cx="96916" cy="106355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6" name="Oval 861">
                <a:extLst>
                  <a:ext uri="{FF2B5EF4-FFF2-40B4-BE49-F238E27FC236}">
                    <a16:creationId xmlns:a16="http://schemas.microsoft.com/office/drawing/2014/main" id="{2C5BE7FE-C21B-A847-AF0A-A8DAB67DBF7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247239" y="5356687"/>
                <a:ext cx="100317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7" name="Oval 862">
                <a:extLst>
                  <a:ext uri="{FF2B5EF4-FFF2-40B4-BE49-F238E27FC236}">
                    <a16:creationId xmlns:a16="http://schemas.microsoft.com/office/drawing/2014/main" id="{CC2DC314-076A-0744-B80B-8BC521C88C0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72293" y="5356687"/>
                <a:ext cx="969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8" name="Oval 863">
                <a:extLst>
                  <a:ext uri="{FF2B5EF4-FFF2-40B4-BE49-F238E27FC236}">
                    <a16:creationId xmlns:a16="http://schemas.microsoft.com/office/drawing/2014/main" id="{05DBAE4D-05F8-A549-8E46-F1C89B8D20C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073676" y="5354788"/>
                <a:ext cx="986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9" name="Oval 863">
                <a:extLst>
                  <a:ext uri="{FF2B5EF4-FFF2-40B4-BE49-F238E27FC236}">
                    <a16:creationId xmlns:a16="http://schemas.microsoft.com/office/drawing/2014/main" id="{F2E4177E-F00C-AB45-A0A3-B02A2BB9136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58241" y="5356110"/>
                <a:ext cx="986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8DC1D5F0-5165-E74A-ACD0-7C10F78B9663}"/>
                  </a:ext>
                </a:extLst>
              </p:cNvPr>
              <p:cNvGrpSpPr/>
              <p:nvPr/>
            </p:nvGrpSpPr>
            <p:grpSpPr>
              <a:xfrm>
                <a:off x="10247238" y="4975740"/>
                <a:ext cx="1175233" cy="379051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165" name="Freeform 860">
                  <a:extLst>
                    <a:ext uri="{FF2B5EF4-FFF2-40B4-BE49-F238E27FC236}">
                      <a16:creationId xmlns:a16="http://schemas.microsoft.com/office/drawing/2014/main" id="{0413FCD6-F858-0543-9449-2717FFC7588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66" name="Rectangle 864">
                  <a:extLst>
                    <a:ext uri="{FF2B5EF4-FFF2-40B4-BE49-F238E27FC236}">
                      <a16:creationId xmlns:a16="http://schemas.microsoft.com/office/drawing/2014/main" id="{577808CF-7971-2149-ABC2-6782964FDA3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167" name="Freeform 865">
                  <a:extLst>
                    <a:ext uri="{FF2B5EF4-FFF2-40B4-BE49-F238E27FC236}">
                      <a16:creationId xmlns:a16="http://schemas.microsoft.com/office/drawing/2014/main" id="{2A397561-728E-4245-9E02-935582B7FEA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68" name="Freeform 866">
                  <a:extLst>
                    <a:ext uri="{FF2B5EF4-FFF2-40B4-BE49-F238E27FC236}">
                      <a16:creationId xmlns:a16="http://schemas.microsoft.com/office/drawing/2014/main" id="{7561FC03-0C05-B94F-A2F0-67334ADEC30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CDDFDA28-F0AF-C945-B360-60B41E6B663F}"/>
                  </a:ext>
                </a:extLst>
              </p:cNvPr>
              <p:cNvGrpSpPr/>
              <p:nvPr/>
            </p:nvGrpSpPr>
            <p:grpSpPr>
              <a:xfrm>
                <a:off x="10732584" y="4467570"/>
                <a:ext cx="388622" cy="835901"/>
                <a:chOff x="1823226" y="3235632"/>
                <a:chExt cx="552654" cy="1188720"/>
              </a:xfrm>
              <a:solidFill>
                <a:srgbClr val="93D2FE"/>
              </a:solidFill>
            </p:grpSpPr>
            <p:sp>
              <p:nvSpPr>
                <p:cNvPr id="152" name="Oval 878">
                  <a:extLst>
                    <a:ext uri="{FF2B5EF4-FFF2-40B4-BE49-F238E27FC236}">
                      <a16:creationId xmlns:a16="http://schemas.microsoft.com/office/drawing/2014/main" id="{4F8D1E69-3589-7549-B1B3-0E539A7001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53" name="Rectangle 880">
                  <a:extLst>
                    <a:ext uri="{FF2B5EF4-FFF2-40B4-BE49-F238E27FC236}">
                      <a16:creationId xmlns:a16="http://schemas.microsoft.com/office/drawing/2014/main" id="{96045A1A-21BD-5544-8D8E-1E4D2C2425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54" name="Oval 878">
                  <a:extLst>
                    <a:ext uri="{FF2B5EF4-FFF2-40B4-BE49-F238E27FC236}">
                      <a16:creationId xmlns:a16="http://schemas.microsoft.com/office/drawing/2014/main" id="{D40F4A7D-626F-2844-B179-3782671CCF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55" name="Line 881">
                  <a:extLst>
                    <a:ext uri="{FF2B5EF4-FFF2-40B4-BE49-F238E27FC236}">
                      <a16:creationId xmlns:a16="http://schemas.microsoft.com/office/drawing/2014/main" id="{3A418F86-102C-DD41-95C5-059D9DF434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56" name="Line 882">
                  <a:extLst>
                    <a:ext uri="{FF2B5EF4-FFF2-40B4-BE49-F238E27FC236}">
                      <a16:creationId xmlns:a16="http://schemas.microsoft.com/office/drawing/2014/main" id="{A5A6E006-2EC0-AC40-81EF-1A801F4092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57" name="Rectangle 880">
                  <a:extLst>
                    <a:ext uri="{FF2B5EF4-FFF2-40B4-BE49-F238E27FC236}">
                      <a16:creationId xmlns:a16="http://schemas.microsoft.com/office/drawing/2014/main" id="{72479000-81F5-2B4A-AD72-F083C76E21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58" name="Oval 878">
                  <a:extLst>
                    <a:ext uri="{FF2B5EF4-FFF2-40B4-BE49-F238E27FC236}">
                      <a16:creationId xmlns:a16="http://schemas.microsoft.com/office/drawing/2014/main" id="{341FD6CF-6A63-7F4D-8155-015896C9403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59" name="Line 882">
                  <a:extLst>
                    <a:ext uri="{FF2B5EF4-FFF2-40B4-BE49-F238E27FC236}">
                      <a16:creationId xmlns:a16="http://schemas.microsoft.com/office/drawing/2014/main" id="{8F99AFB5-F85A-7E4F-93E6-8734B6D092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60" name="Line 882">
                  <a:extLst>
                    <a:ext uri="{FF2B5EF4-FFF2-40B4-BE49-F238E27FC236}">
                      <a16:creationId xmlns:a16="http://schemas.microsoft.com/office/drawing/2014/main" id="{0858DEA0-A52B-E24A-AB74-1DB36D2B42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61" name="Line 884">
                  <a:extLst>
                    <a:ext uri="{FF2B5EF4-FFF2-40B4-BE49-F238E27FC236}">
                      <a16:creationId xmlns:a16="http://schemas.microsoft.com/office/drawing/2014/main" id="{F14CBE0F-4A92-A042-B90C-443C4060C4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62" name="Oval 885">
                  <a:extLst>
                    <a:ext uri="{FF2B5EF4-FFF2-40B4-BE49-F238E27FC236}">
                      <a16:creationId xmlns:a16="http://schemas.microsoft.com/office/drawing/2014/main" id="{617C95FE-7CD8-E14C-932A-F57BADEF93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63" name="Line 881">
                  <a:extLst>
                    <a:ext uri="{FF2B5EF4-FFF2-40B4-BE49-F238E27FC236}">
                      <a16:creationId xmlns:a16="http://schemas.microsoft.com/office/drawing/2014/main" id="{5CE507FB-A495-DC4F-B060-4555E279FE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64" name="Line 882">
                  <a:extLst>
                    <a:ext uri="{FF2B5EF4-FFF2-40B4-BE49-F238E27FC236}">
                      <a16:creationId xmlns:a16="http://schemas.microsoft.com/office/drawing/2014/main" id="{67510ED8-7E4F-0F42-B839-BA3756A5C0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8484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ontent Placeholder 2">
            <a:extLst>
              <a:ext uri="{FF2B5EF4-FFF2-40B4-BE49-F238E27FC236}">
                <a16:creationId xmlns:a16="http://schemas.microsoft.com/office/drawing/2014/main" id="{CBC88392-F861-8446-9E64-E473084186AC}"/>
              </a:ext>
            </a:extLst>
          </p:cNvPr>
          <p:cNvSpPr txBox="1">
            <a:spLocks/>
          </p:cNvSpPr>
          <p:nvPr/>
        </p:nvSpPr>
        <p:spPr bwMode="auto">
          <a:xfrm>
            <a:off x="566056" y="4376055"/>
            <a:ext cx="4376828" cy="2115551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norm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Bef>
                <a:spcPts val="300"/>
              </a:spcBef>
            </a:pPr>
            <a:r>
              <a:rPr lang="en-US" kern="0" dirty="0"/>
              <a:t>assignment statements</a:t>
            </a:r>
          </a:p>
          <a:p>
            <a:pPr>
              <a:spcBef>
                <a:spcPts val="300"/>
              </a:spcBef>
            </a:pPr>
            <a:r>
              <a:rPr lang="en-US" kern="0" dirty="0"/>
              <a:t>control constructs: </a:t>
            </a:r>
          </a:p>
          <a:p>
            <a:pPr lvl="1">
              <a:spcBef>
                <a:spcPts val="300"/>
              </a:spcBef>
            </a:pPr>
            <a:r>
              <a:rPr lang="en-US" kern="0" dirty="0"/>
              <a:t>if-then-else, while, … .</a:t>
            </a:r>
          </a:p>
          <a:p>
            <a:pPr>
              <a:spcBef>
                <a:spcPts val="300"/>
              </a:spcBef>
            </a:pPr>
            <a:r>
              <a:rPr lang="en-US" kern="0" dirty="0"/>
              <a:t>tasks </a:t>
            </a:r>
          </a:p>
          <a:p>
            <a:pPr lvl="1">
              <a:spcBef>
                <a:spcPts val="300"/>
              </a:spcBef>
            </a:pPr>
            <a:r>
              <a:rPr lang="en-US" kern="0" dirty="0"/>
              <a:t>can extend to include events, goals</a:t>
            </a:r>
          </a:p>
          <a:p>
            <a:pPr>
              <a:spcBef>
                <a:spcPts val="300"/>
              </a:spcBef>
            </a:pPr>
            <a:r>
              <a:rPr lang="en-US" kern="0" dirty="0"/>
              <a:t>actions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and Refinement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826" y="815068"/>
            <a:ext cx="6227047" cy="1878705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i="1" dirty="0"/>
              <a:t>Task</a:t>
            </a:r>
            <a:r>
              <a:rPr lang="en-US" dirty="0"/>
              <a:t>: an activity for the actor to perform</a:t>
            </a:r>
          </a:p>
          <a:p>
            <a:pPr lvl="1">
              <a:spcBef>
                <a:spcPts val="300"/>
              </a:spcBef>
            </a:pPr>
            <a:r>
              <a:rPr lang="en-US" dirty="0" err="1">
                <a:latin typeface="Calibri" panose="020F0502020204030204" pitchFamily="34" charset="0"/>
              </a:rPr>
              <a:t>taskname</a:t>
            </a:r>
            <a:r>
              <a:rPr lang="en-US" dirty="0"/>
              <a:t>(</a:t>
            </a:r>
            <a:r>
              <a:rPr lang="en-US" i="1" dirty="0"/>
              <a:t>arg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 err="1"/>
              <a:t>arg</a:t>
            </a:r>
            <a:r>
              <a:rPr lang="en-US" i="1" baseline="-25000" dirty="0" err="1"/>
              <a:t>k</a:t>
            </a:r>
            <a:r>
              <a:rPr lang="en-US" dirty="0"/>
              <a:t>)</a:t>
            </a:r>
          </a:p>
          <a:p>
            <a:pPr>
              <a:spcBef>
                <a:spcPts val="300"/>
              </a:spcBef>
            </a:pPr>
            <a:r>
              <a:rPr lang="en-US" dirty="0"/>
              <a:t>For each task, one or more </a:t>
            </a:r>
            <a:r>
              <a:rPr lang="en-US" i="1" dirty="0"/>
              <a:t>refinement methods</a:t>
            </a:r>
            <a:endParaRPr lang="en-US" baseline="-25000" dirty="0"/>
          </a:p>
          <a:p>
            <a:pPr lvl="1">
              <a:spcBef>
                <a:spcPts val="300"/>
              </a:spcBef>
              <a:tabLst>
                <a:tab pos="568325" algn="l"/>
                <a:tab pos="1144588" algn="l"/>
                <a:tab pos="1544638" algn="l"/>
              </a:tabLst>
            </a:pPr>
            <a:r>
              <a:rPr lang="en-US" dirty="0"/>
              <a:t>Operational</a:t>
            </a:r>
            <a:r>
              <a:rPr lang="en-US" i="1" dirty="0"/>
              <a:t> </a:t>
            </a:r>
            <a:r>
              <a:rPr lang="en-US" dirty="0"/>
              <a:t>models telling how to perform the task</a:t>
            </a:r>
          </a:p>
          <a:p>
            <a:pPr lvl="1">
              <a:spcBef>
                <a:spcPts val="300"/>
              </a:spcBef>
              <a:tabLst>
                <a:tab pos="568325" algn="l"/>
                <a:tab pos="1144588" algn="l"/>
                <a:tab pos="1544638" algn="l"/>
              </a:tabLst>
            </a:pPr>
            <a:r>
              <a:rPr lang="en-US" dirty="0"/>
              <a:t>Like extended versions of HTN methods</a:t>
            </a:r>
          </a:p>
          <a:p>
            <a:pPr>
              <a:spcBef>
                <a:spcPts val="300"/>
              </a:spcBef>
              <a:tabLst>
                <a:tab pos="568325" algn="l"/>
                <a:tab pos="1144588" algn="l"/>
                <a:tab pos="1544638" algn="l"/>
              </a:tabLst>
            </a:pPr>
            <a:endParaRPr lang="en-US" dirty="0"/>
          </a:p>
          <a:p>
            <a:pPr>
              <a:spcBef>
                <a:spcPts val="300"/>
              </a:spcBef>
              <a:tabLst>
                <a:tab pos="568325" algn="l"/>
                <a:tab pos="1144588" algn="l"/>
                <a:tab pos="1544638" algn="l"/>
              </a:tabLst>
            </a:pPr>
            <a:endParaRPr lang="en-US" dirty="0"/>
          </a:p>
          <a:p>
            <a:pPr>
              <a:spcBef>
                <a:spcPts val="300"/>
              </a:spcBef>
              <a:tabLst>
                <a:tab pos="568325" algn="l"/>
                <a:tab pos="1144588" algn="l"/>
                <a:tab pos="1544638" algn="l"/>
              </a:tabLst>
            </a:pP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C831606-3B6F-F642-9301-408B26B239E8}"/>
              </a:ext>
            </a:extLst>
          </p:cNvPr>
          <p:cNvSpPr txBox="1">
            <a:spLocks/>
          </p:cNvSpPr>
          <p:nvPr/>
        </p:nvSpPr>
        <p:spPr bwMode="auto">
          <a:xfrm>
            <a:off x="5468071" y="3094932"/>
            <a:ext cx="3072956" cy="3475310"/>
          </a:xfrm>
          <a:prstGeom prst="rect">
            <a:avLst/>
          </a:prstGeom>
          <a:solidFill>
            <a:srgbClr val="D2EEFF"/>
          </a:solidFill>
          <a:ln w="12700">
            <a:noFill/>
            <a:miter lim="800000"/>
            <a:headEnd/>
            <a:tailEnd/>
          </a:ln>
        </p:spPr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365250" algn="l"/>
                <a:tab pos="2000250" algn="l"/>
              </a:tabLst>
            </a:pPr>
            <a:r>
              <a:rPr lang="en-US" kern="0" dirty="0">
                <a:latin typeface="Calibri"/>
                <a:cs typeface="Calibri"/>
              </a:rPr>
              <a:t>m-fetch1</a:t>
            </a:r>
            <a:r>
              <a:rPr lang="en-US" kern="0" dirty="0"/>
              <a:t>(</a:t>
            </a:r>
            <a:r>
              <a:rPr lang="en-US" i="1" kern="0" dirty="0" err="1"/>
              <a:t>r,c</a:t>
            </a:r>
            <a:r>
              <a:rPr lang="en-US" kern="0" dirty="0"/>
              <a:t>)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365250" algn="l"/>
                <a:tab pos="2000250" algn="l"/>
              </a:tabLst>
            </a:pPr>
            <a:r>
              <a:rPr lang="en-US" kern="0" dirty="0"/>
              <a:t>	task:	</a:t>
            </a:r>
            <a:r>
              <a:rPr lang="en-US" kern="0" dirty="0">
                <a:latin typeface="Calibri"/>
                <a:cs typeface="Calibri"/>
              </a:rPr>
              <a:t>fetch</a:t>
            </a:r>
            <a:r>
              <a:rPr lang="en-US" kern="0" dirty="0"/>
              <a:t>(</a:t>
            </a:r>
            <a:r>
              <a:rPr lang="en-US" i="1" kern="0" dirty="0" err="1"/>
              <a:t>r,c</a:t>
            </a:r>
            <a:r>
              <a:rPr lang="en-US" kern="0" dirty="0"/>
              <a:t>) 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365250" algn="l"/>
                <a:tab pos="2000250" algn="l"/>
              </a:tabLst>
            </a:pPr>
            <a:r>
              <a:rPr lang="en-US" kern="0" dirty="0"/>
              <a:t>	pre: 	</a:t>
            </a:r>
            <a:r>
              <a:rPr lang="en-US" kern="0" dirty="0">
                <a:latin typeface="Calibri"/>
                <a:cs typeface="Calibri"/>
              </a:rPr>
              <a:t>pos</a:t>
            </a:r>
            <a:r>
              <a:rPr lang="en-US" kern="0" dirty="0">
                <a:cs typeface="Times New Roman"/>
              </a:rPr>
              <a:t>(</a:t>
            </a:r>
            <a:r>
              <a:rPr lang="en-US" i="1" kern="0" dirty="0">
                <a:cs typeface="Times New Roman"/>
              </a:rPr>
              <a:t>c</a:t>
            </a:r>
            <a:r>
              <a:rPr lang="en-US" kern="0" dirty="0">
                <a:cs typeface="Times New Roman"/>
              </a:rPr>
              <a:t>) = </a:t>
            </a:r>
            <a:r>
              <a:rPr lang="en-US" kern="0" dirty="0">
                <a:latin typeface="Calibri"/>
                <a:cs typeface="Calibri"/>
              </a:rPr>
              <a:t>unknown</a:t>
            </a:r>
            <a:endParaRPr lang="en-US" kern="0" dirty="0">
              <a:cs typeface="Calibri"/>
            </a:endParaRP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365250" algn="l"/>
                <a:tab pos="2000250" algn="l"/>
              </a:tabLst>
            </a:pPr>
            <a:r>
              <a:rPr lang="en-US" kern="0" dirty="0">
                <a:cs typeface="Calibri"/>
              </a:rPr>
              <a:t>	</a:t>
            </a:r>
            <a:r>
              <a:rPr lang="en-US" kern="0" dirty="0"/>
              <a:t>body:	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365250" algn="l"/>
                <a:tab pos="2000250" algn="l"/>
              </a:tabLst>
            </a:pPr>
            <a:r>
              <a:rPr lang="en-US" kern="0" dirty="0"/>
              <a:t>	    if ∃</a:t>
            </a:r>
            <a:r>
              <a:rPr lang="en-US" i="1" kern="0" dirty="0"/>
              <a:t>l</a:t>
            </a:r>
            <a:r>
              <a:rPr lang="en-US" kern="0" dirty="0"/>
              <a:t> (</a:t>
            </a:r>
            <a:r>
              <a:rPr lang="en-US" kern="0" dirty="0">
                <a:latin typeface="Calibri"/>
                <a:cs typeface="Calibri"/>
              </a:rPr>
              <a:t>view</a:t>
            </a:r>
            <a:r>
              <a:rPr lang="en-US" kern="0" dirty="0">
                <a:cs typeface="Times New Roman"/>
              </a:rPr>
              <a:t>(</a:t>
            </a:r>
            <a:r>
              <a:rPr lang="en-US" i="1" kern="0" dirty="0">
                <a:cs typeface="Times New Roman"/>
              </a:rPr>
              <a:t>l</a:t>
            </a:r>
            <a:r>
              <a:rPr lang="en-US" kern="0" dirty="0">
                <a:cs typeface="Times New Roman"/>
              </a:rPr>
              <a:t>) = </a:t>
            </a:r>
            <a:r>
              <a:rPr lang="en-US" kern="0" dirty="0">
                <a:latin typeface="Calibri"/>
                <a:cs typeface="Calibri"/>
              </a:rPr>
              <a:t>F</a:t>
            </a:r>
            <a:r>
              <a:rPr lang="en-US" kern="0" dirty="0">
                <a:cs typeface="Times New Roman"/>
              </a:rPr>
              <a:t>) then</a:t>
            </a:r>
          </a:p>
          <a:p>
            <a:pPr marL="12700" lvl="1" indent="0">
              <a:spcBef>
                <a:spcPts val="0"/>
              </a:spcBef>
              <a:buNone/>
              <a:tabLst>
                <a:tab pos="333375" algn="l"/>
                <a:tab pos="962025" algn="l"/>
                <a:tab pos="1365250" algn="l"/>
                <a:tab pos="2000250" algn="l"/>
              </a:tabLst>
            </a:pPr>
            <a:r>
              <a:rPr lang="en-US" kern="0" dirty="0"/>
              <a:t>		</a:t>
            </a:r>
            <a:r>
              <a:rPr lang="en-US" kern="0" dirty="0">
                <a:solidFill>
                  <a:srgbClr val="FF0000"/>
                </a:solidFill>
                <a:latin typeface="Calibri"/>
                <a:cs typeface="Calibri"/>
              </a:rPr>
              <a:t>move-to</a:t>
            </a:r>
            <a:r>
              <a:rPr lang="en-US" kern="0" dirty="0">
                <a:solidFill>
                  <a:srgbClr val="FF0000"/>
                </a:solidFill>
              </a:rPr>
              <a:t>(</a:t>
            </a:r>
            <a:r>
              <a:rPr lang="en-US" i="1" kern="0" dirty="0" err="1">
                <a:solidFill>
                  <a:srgbClr val="FF0000"/>
                </a:solidFill>
              </a:rPr>
              <a:t>r,l</a:t>
            </a:r>
            <a:r>
              <a:rPr lang="en-US" kern="0" dirty="0">
                <a:solidFill>
                  <a:srgbClr val="FF0000"/>
                </a:solidFill>
              </a:rPr>
              <a:t>)</a:t>
            </a:r>
            <a:br>
              <a:rPr lang="en-US" kern="0" dirty="0">
                <a:solidFill>
                  <a:srgbClr val="FF0000"/>
                </a:solidFill>
              </a:rPr>
            </a:br>
            <a:r>
              <a:rPr lang="en-US" kern="0" dirty="0">
                <a:solidFill>
                  <a:srgbClr val="FF0000"/>
                </a:solidFill>
              </a:rPr>
              <a:t>		</a:t>
            </a:r>
            <a:r>
              <a:rPr lang="en-US" kern="0" dirty="0">
                <a:solidFill>
                  <a:srgbClr val="FF0000"/>
                </a:solidFill>
                <a:latin typeface="Calibri"/>
                <a:cs typeface="Calibri"/>
              </a:rPr>
              <a:t>perceive</a:t>
            </a:r>
            <a:r>
              <a:rPr lang="en-US" kern="0" dirty="0">
                <a:solidFill>
                  <a:srgbClr val="FF0000"/>
                </a:solidFill>
                <a:cs typeface="Times New Roman"/>
              </a:rPr>
              <a:t>(</a:t>
            </a:r>
            <a:r>
              <a:rPr lang="en-US" i="1" kern="0" dirty="0" err="1">
                <a:solidFill>
                  <a:srgbClr val="FF0000"/>
                </a:solidFill>
                <a:cs typeface="Times New Roman"/>
              </a:rPr>
              <a:t>r,l</a:t>
            </a:r>
            <a:r>
              <a:rPr lang="en-US" kern="0" dirty="0">
                <a:solidFill>
                  <a:srgbClr val="FF0000"/>
                </a:solidFill>
                <a:cs typeface="Times New Roman"/>
              </a:rPr>
              <a:t>)</a:t>
            </a:r>
            <a:br>
              <a:rPr lang="en-US" kern="0" dirty="0"/>
            </a:br>
            <a:r>
              <a:rPr lang="en-US" kern="0" dirty="0"/>
              <a:t>		if </a:t>
            </a:r>
            <a:r>
              <a:rPr lang="en-US" kern="0" dirty="0">
                <a:latin typeface="Calibri"/>
                <a:cs typeface="Calibri"/>
              </a:rPr>
              <a:t>pos</a:t>
            </a:r>
            <a:r>
              <a:rPr lang="en-US" kern="0" dirty="0"/>
              <a:t>(</a:t>
            </a:r>
            <a:r>
              <a:rPr lang="en-US" i="1" kern="0" dirty="0"/>
              <a:t>c</a:t>
            </a:r>
            <a:r>
              <a:rPr lang="en-US" kern="0" dirty="0"/>
              <a:t>) = </a:t>
            </a:r>
            <a:r>
              <a:rPr lang="en-US" i="1" kern="0" dirty="0"/>
              <a:t>l</a:t>
            </a:r>
            <a:r>
              <a:rPr lang="en-US" kern="0" dirty="0"/>
              <a:t> then </a:t>
            </a:r>
            <a:br>
              <a:rPr lang="en-US" kern="0" dirty="0"/>
            </a:br>
            <a:r>
              <a:rPr lang="en-US" kern="0" dirty="0"/>
              <a:t>			</a:t>
            </a:r>
            <a:r>
              <a:rPr lang="en-US" kern="0" dirty="0">
                <a:solidFill>
                  <a:srgbClr val="FF0000"/>
                </a:solidFill>
                <a:latin typeface="Calibri"/>
                <a:cs typeface="Calibri"/>
              </a:rPr>
              <a:t>take</a:t>
            </a:r>
            <a:r>
              <a:rPr lang="en-US" kern="0" dirty="0">
                <a:solidFill>
                  <a:srgbClr val="FF0000"/>
                </a:solidFill>
                <a:cs typeface="Times New Roman"/>
              </a:rPr>
              <a:t>(</a:t>
            </a:r>
            <a:r>
              <a:rPr lang="en-US" i="1" kern="0" dirty="0" err="1">
                <a:solidFill>
                  <a:srgbClr val="FF0000"/>
                </a:solidFill>
                <a:cs typeface="Times New Roman"/>
              </a:rPr>
              <a:t>r,c,l</a:t>
            </a:r>
            <a:r>
              <a:rPr lang="en-US" kern="0" dirty="0">
                <a:solidFill>
                  <a:srgbClr val="FF0000"/>
                </a:solidFill>
                <a:cs typeface="Times New Roman"/>
              </a:rPr>
              <a:t>)</a:t>
            </a:r>
            <a:br>
              <a:rPr lang="en-US" kern="0" dirty="0">
                <a:solidFill>
                  <a:srgbClr val="FF0000"/>
                </a:solidFill>
                <a:cs typeface="Times New Roman"/>
              </a:rPr>
            </a:br>
            <a:r>
              <a:rPr lang="en-US" kern="0" dirty="0">
                <a:cs typeface="Times New Roman"/>
              </a:rPr>
              <a:t>		else </a:t>
            </a:r>
            <a:r>
              <a:rPr lang="en-US" kern="0" dirty="0">
                <a:solidFill>
                  <a:srgbClr val="2030FF"/>
                </a:solidFill>
                <a:latin typeface="Calibri"/>
                <a:cs typeface="Calibri"/>
              </a:rPr>
              <a:t>fetch</a:t>
            </a:r>
            <a:r>
              <a:rPr lang="en-US" kern="0" dirty="0">
                <a:solidFill>
                  <a:srgbClr val="2030FF"/>
                </a:solidFill>
                <a:cs typeface="Times New Roman"/>
              </a:rPr>
              <a:t>(</a:t>
            </a:r>
            <a:r>
              <a:rPr lang="en-US" i="1" kern="0" dirty="0" err="1">
                <a:solidFill>
                  <a:srgbClr val="2030FF"/>
                </a:solidFill>
                <a:cs typeface="Times New Roman"/>
              </a:rPr>
              <a:t>r,c</a:t>
            </a:r>
            <a:r>
              <a:rPr lang="en-US" kern="0" dirty="0">
                <a:solidFill>
                  <a:srgbClr val="2030FF"/>
                </a:solidFill>
                <a:cs typeface="Times New Roman"/>
              </a:rPr>
              <a:t>)</a:t>
            </a:r>
            <a:br>
              <a:rPr lang="en-US" kern="0" dirty="0">
                <a:cs typeface="Times New Roman"/>
              </a:rPr>
            </a:br>
            <a:r>
              <a:rPr lang="en-US" kern="0" dirty="0">
                <a:cs typeface="Times New Roman"/>
              </a:rPr>
              <a:t>	    else </a:t>
            </a:r>
            <a:r>
              <a:rPr lang="en-US" kern="0" dirty="0">
                <a:latin typeface="Calibri"/>
                <a:cs typeface="Calibri"/>
              </a:rPr>
              <a:t>fail</a:t>
            </a:r>
            <a:endParaRPr lang="en-US" kern="0" dirty="0">
              <a:cs typeface="Times New Roman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2D0358C1-FABF-CE43-B0E0-A0473D58210C}"/>
              </a:ext>
            </a:extLst>
          </p:cNvPr>
          <p:cNvSpPr txBox="1">
            <a:spLocks/>
          </p:cNvSpPr>
          <p:nvPr/>
        </p:nvSpPr>
        <p:spPr bwMode="auto">
          <a:xfrm>
            <a:off x="8624658" y="6301358"/>
            <a:ext cx="632376" cy="5377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568325" algn="l"/>
                <a:tab pos="1144588" algn="l"/>
                <a:tab pos="1544638" algn="l"/>
              </a:tabLst>
            </a:pPr>
            <a:r>
              <a:rPr lang="en-US" kern="0" dirty="0">
                <a:solidFill>
                  <a:srgbClr val="2030FF"/>
                </a:solidFill>
              </a:rPr>
              <a:t>task</a:t>
            </a:r>
            <a:endParaRPr lang="en-US" kern="0" dirty="0">
              <a:solidFill>
                <a:srgbClr val="FF0000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FD98ADB-830D-7941-BCB6-3C29FFF64AC1}"/>
              </a:ext>
            </a:extLst>
          </p:cNvPr>
          <p:cNvGrpSpPr/>
          <p:nvPr/>
        </p:nvGrpSpPr>
        <p:grpSpPr>
          <a:xfrm>
            <a:off x="7092939" y="805743"/>
            <a:ext cx="4425495" cy="1764581"/>
            <a:chOff x="735330" y="834391"/>
            <a:chExt cx="4425495" cy="1764581"/>
          </a:xfrm>
        </p:grpSpPr>
        <p:sp>
          <p:nvSpPr>
            <p:cNvPr id="39" name="Line 853">
              <a:extLst>
                <a:ext uri="{FF2B5EF4-FFF2-40B4-BE49-F238E27FC236}">
                  <a16:creationId xmlns:a16="http://schemas.microsoft.com/office/drawing/2014/main" id="{AB48D07D-D18C-E049-AC49-D61DAC9339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0770" y="2594712"/>
              <a:ext cx="1571779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balanced" dir="l"/>
            </a:scene3d>
            <a:sp3d extrusionH="1587500" contourW="6350" prstMaterial="legacyPlastic">
              <a:bevelT w="13500" h="13500" prst="angle"/>
              <a:bevelB w="13500" h="13500" prst="angle"/>
              <a:extrusionClr>
                <a:srgbClr val="FFE4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2000" dirty="0">
                  <a:latin typeface="Calibri"/>
                  <a:ea typeface="Times New Roman"/>
                  <a:cs typeface="Calibri"/>
                </a:rPr>
                <a:t>            loc0</a:t>
              </a:r>
            </a:p>
          </p:txBody>
        </p:sp>
        <p:sp>
          <p:nvSpPr>
            <p:cNvPr id="40" name="Line 853">
              <a:extLst>
                <a:ext uri="{FF2B5EF4-FFF2-40B4-BE49-F238E27FC236}">
                  <a16:creationId xmlns:a16="http://schemas.microsoft.com/office/drawing/2014/main" id="{E28BC4F0-60BE-494D-8B9F-7DDA2B608C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330" y="2261236"/>
              <a:ext cx="1089529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11176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loc2</a:t>
              </a:r>
            </a:p>
          </p:txBody>
        </p:sp>
        <p:sp>
          <p:nvSpPr>
            <p:cNvPr id="41" name="Line 853">
              <a:extLst>
                <a:ext uri="{FF2B5EF4-FFF2-40B4-BE49-F238E27FC236}">
                  <a16:creationId xmlns:a16="http://schemas.microsoft.com/office/drawing/2014/main" id="{9BC35579-77C8-F048-92EC-DA01F4B109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0062" y="2475289"/>
              <a:ext cx="1286000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balanced" dir="l"/>
            </a:scene3d>
            <a:sp3d extrusionH="1397000" contourW="6350" prstMaterial="legacyPlastic">
              <a:bevelT w="13500" h="13500" prst="angle"/>
              <a:bevelB w="13500" h="13500" prst="angle"/>
              <a:extrusionClr>
                <a:srgbClr val="F5DBBD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900" dirty="0">
                  <a:latin typeface="Calibri"/>
                  <a:ea typeface="Times New Roman"/>
                  <a:cs typeface="Calibri"/>
                </a:rPr>
                <a:t>          loc1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165C79E-71E4-AA4E-9B90-1568541DECA9}"/>
                </a:ext>
              </a:extLst>
            </p:cNvPr>
            <p:cNvGrpSpPr/>
            <p:nvPr/>
          </p:nvGrpSpPr>
          <p:grpSpPr>
            <a:xfrm>
              <a:off x="1520703" y="1715607"/>
              <a:ext cx="525678" cy="355571"/>
              <a:chOff x="1012668" y="960736"/>
              <a:chExt cx="747559" cy="505651"/>
            </a:xfrm>
          </p:grpSpPr>
          <p:sp>
            <p:nvSpPr>
              <p:cNvPr id="100" name="Line 853">
                <a:extLst>
                  <a:ext uri="{FF2B5EF4-FFF2-40B4-BE49-F238E27FC236}">
                    <a16:creationId xmlns:a16="http://schemas.microsoft.com/office/drawing/2014/main" id="{49DA7626-7BB5-9F49-BF64-CD62C123AF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101" name="Rectangle 876">
                <a:extLst>
                  <a:ext uri="{FF2B5EF4-FFF2-40B4-BE49-F238E27FC236}">
                    <a16:creationId xmlns:a16="http://schemas.microsoft.com/office/drawing/2014/main" id="{36CFC1E6-B25D-2D4B-9AD3-92120B3CF56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9" y="960736"/>
                <a:ext cx="92" cy="393915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102" name="Rectangle 873">
                <a:extLst>
                  <a:ext uri="{FF2B5EF4-FFF2-40B4-BE49-F238E27FC236}">
                    <a16:creationId xmlns:a16="http://schemas.microsoft.com/office/drawing/2014/main" id="{83EF196F-88E9-4C49-87FE-457F1F1449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103" name="Freeform 875">
                <a:extLst>
                  <a:ext uri="{FF2B5EF4-FFF2-40B4-BE49-F238E27FC236}">
                    <a16:creationId xmlns:a16="http://schemas.microsoft.com/office/drawing/2014/main" id="{C3BDFFDF-C3FB-034E-9A6C-9624690C0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sp>
          <p:nvSpPr>
            <p:cNvPr id="43" name="Line 853">
              <a:extLst>
                <a:ext uri="{FF2B5EF4-FFF2-40B4-BE49-F238E27FC236}">
                  <a16:creationId xmlns:a16="http://schemas.microsoft.com/office/drawing/2014/main" id="{CDBEC9A5-F3D3-3A46-922A-EA427772F7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357" y="1291448"/>
              <a:ext cx="714445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800100" contourW="6350" prstMaterial="legacyPlastic">
              <a:bevelT w="13500" h="13500" prst="angle"/>
              <a:bevelB w="13500" h="13500" prst="angle"/>
              <a:extrusionClr>
                <a:srgbClr val="D0B39A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400" dirty="0">
                  <a:latin typeface="Calibri"/>
                  <a:ea typeface="Times New Roman"/>
                  <a:cs typeface="Calibri"/>
                </a:rPr>
                <a:t>         loc4</a:t>
              </a:r>
            </a:p>
          </p:txBody>
        </p:sp>
        <p:sp>
          <p:nvSpPr>
            <p:cNvPr id="44" name="Line 853">
              <a:extLst>
                <a:ext uri="{FF2B5EF4-FFF2-40B4-BE49-F238E27FC236}">
                  <a16:creationId xmlns:a16="http://schemas.microsoft.com/office/drawing/2014/main" id="{FFB5802F-2DA0-1948-9084-C60BD35603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247" y="1699213"/>
              <a:ext cx="893056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914400" contourW="6350" prstMaterial="legacyPlastic">
              <a:bevelT w="13500" h="13500" prst="angle"/>
              <a:bevelB w="13500" h="13500" prst="angle"/>
              <a:extrusionClr>
                <a:srgbClr val="ECD1B9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600" dirty="0">
                  <a:latin typeface="Calibri"/>
                  <a:ea typeface="Times New Roman"/>
                  <a:cs typeface="Calibri"/>
                </a:rPr>
                <a:t>         loc3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58671A7-2608-4E4D-9A06-B6ED3C4874A0}"/>
                </a:ext>
              </a:extLst>
            </p:cNvPr>
            <p:cNvGrpSpPr/>
            <p:nvPr/>
          </p:nvGrpSpPr>
          <p:grpSpPr>
            <a:xfrm>
              <a:off x="2498056" y="834391"/>
              <a:ext cx="378488" cy="272016"/>
              <a:chOff x="7930394" y="2447547"/>
              <a:chExt cx="387534" cy="278517"/>
            </a:xfrm>
          </p:grpSpPr>
          <p:sp>
            <p:nvSpPr>
              <p:cNvPr id="96" name="Line 853">
                <a:extLst>
                  <a:ext uri="{FF2B5EF4-FFF2-40B4-BE49-F238E27FC236}">
                    <a16:creationId xmlns:a16="http://schemas.microsoft.com/office/drawing/2014/main" id="{53207877-D321-EE48-B2EF-D5158A7DCD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0394" y="2551830"/>
                <a:ext cx="311334" cy="37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190500" contourW="6350" prstMaterial="plastic">
                <a:bevelT w="13500" h="13500" prst="angle"/>
                <a:bevelB w="13500" h="13500" prst="angle"/>
                <a:extrusionClr>
                  <a:srgbClr val="CED286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97" name="Rectangle 876">
                <a:extLst>
                  <a:ext uri="{FF2B5EF4-FFF2-40B4-BE49-F238E27FC236}">
                    <a16:creationId xmlns:a16="http://schemas.microsoft.com/office/drawing/2014/main" id="{D0A5798F-8DCA-C145-8C8B-0842FC7F48C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954837" y="2447547"/>
                <a:ext cx="67" cy="220593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98" name="Rectangle 873">
                <a:extLst>
                  <a:ext uri="{FF2B5EF4-FFF2-40B4-BE49-F238E27FC236}">
                    <a16:creationId xmlns:a16="http://schemas.microsoft.com/office/drawing/2014/main" id="{520B19C4-1C64-E14D-901E-CD1B4B98C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1094" y="2555538"/>
                <a:ext cx="308086" cy="169843"/>
              </a:xfrm>
              <a:prstGeom prst="rect">
                <a:avLst/>
              </a:prstGeom>
              <a:solidFill>
                <a:srgbClr val="CED28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1400" dirty="0">
                    <a:latin typeface="Calibri"/>
                    <a:ea typeface="Times New Roman"/>
                    <a:cs typeface="Calibri"/>
                  </a:rPr>
                  <a:t>c2</a:t>
                </a:r>
              </a:p>
            </p:txBody>
          </p:sp>
          <p:sp>
            <p:nvSpPr>
              <p:cNvPr id="99" name="Freeform 875">
                <a:extLst>
                  <a:ext uri="{FF2B5EF4-FFF2-40B4-BE49-F238E27FC236}">
                    <a16:creationId xmlns:a16="http://schemas.microsoft.com/office/drawing/2014/main" id="{828B415E-EEDB-F049-8C50-12ED77444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2084" y="2478623"/>
                <a:ext cx="75844" cy="247441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ED28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C8744EB-E4D9-D248-B6A5-97A7406594A4}"/>
                </a:ext>
              </a:extLst>
            </p:cNvPr>
            <p:cNvGrpSpPr/>
            <p:nvPr/>
          </p:nvGrpSpPr>
          <p:grpSpPr>
            <a:xfrm>
              <a:off x="3985592" y="1191835"/>
              <a:ext cx="1175233" cy="997371"/>
              <a:chOff x="10247238" y="4467570"/>
              <a:chExt cx="1175233" cy="997371"/>
            </a:xfrm>
          </p:grpSpPr>
          <p:sp>
            <p:nvSpPr>
              <p:cNvPr id="72" name="Oval 859">
                <a:extLst>
                  <a:ext uri="{FF2B5EF4-FFF2-40B4-BE49-F238E27FC236}">
                    <a16:creationId xmlns:a16="http://schemas.microsoft.com/office/drawing/2014/main" id="{7326DDC2-A1BA-A24D-BAAC-1479C5505A1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83953" y="5248432"/>
                <a:ext cx="96916" cy="106355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3" name="Oval 861">
                <a:extLst>
                  <a:ext uri="{FF2B5EF4-FFF2-40B4-BE49-F238E27FC236}">
                    <a16:creationId xmlns:a16="http://schemas.microsoft.com/office/drawing/2014/main" id="{87F195EC-33E9-2347-A025-629ACB9B876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247239" y="5356687"/>
                <a:ext cx="100317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4" name="Oval 862">
                <a:extLst>
                  <a:ext uri="{FF2B5EF4-FFF2-40B4-BE49-F238E27FC236}">
                    <a16:creationId xmlns:a16="http://schemas.microsoft.com/office/drawing/2014/main" id="{BACB5A88-25B4-0B41-9202-0A8DCCDE5EE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72293" y="5356687"/>
                <a:ext cx="969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5" name="Oval 863">
                <a:extLst>
                  <a:ext uri="{FF2B5EF4-FFF2-40B4-BE49-F238E27FC236}">
                    <a16:creationId xmlns:a16="http://schemas.microsoft.com/office/drawing/2014/main" id="{474B6D6E-90AA-0440-856F-2D52FE43A21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073676" y="5354788"/>
                <a:ext cx="986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6" name="Oval 863">
                <a:extLst>
                  <a:ext uri="{FF2B5EF4-FFF2-40B4-BE49-F238E27FC236}">
                    <a16:creationId xmlns:a16="http://schemas.microsoft.com/office/drawing/2014/main" id="{27ECDE46-AE51-E04F-84C8-AEBD00DE27B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58241" y="5356110"/>
                <a:ext cx="986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7999B251-C8C0-844F-8C7D-6785374E360F}"/>
                  </a:ext>
                </a:extLst>
              </p:cNvPr>
              <p:cNvGrpSpPr/>
              <p:nvPr/>
            </p:nvGrpSpPr>
            <p:grpSpPr>
              <a:xfrm>
                <a:off x="10247238" y="4975740"/>
                <a:ext cx="1175233" cy="379051"/>
                <a:chOff x="1320274" y="4580303"/>
                <a:chExt cx="1671281" cy="467246"/>
              </a:xfrm>
              <a:solidFill>
                <a:srgbClr val="CCFDCC"/>
              </a:solidFill>
            </p:grpSpPr>
            <p:sp>
              <p:nvSpPr>
                <p:cNvPr id="92" name="Freeform 860">
                  <a:extLst>
                    <a:ext uri="{FF2B5EF4-FFF2-40B4-BE49-F238E27FC236}">
                      <a16:creationId xmlns:a16="http://schemas.microsoft.com/office/drawing/2014/main" id="{E6F19CC5-CA89-5740-9B05-7A2C045AB5A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3" name="Rectangle 864">
                  <a:extLst>
                    <a:ext uri="{FF2B5EF4-FFF2-40B4-BE49-F238E27FC236}">
                      <a16:creationId xmlns:a16="http://schemas.microsoft.com/office/drawing/2014/main" id="{E577D5B8-B71D-6A43-A929-41E0EFBC6FC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Calibri"/>
                      <a:ea typeface="Calibri"/>
                      <a:cs typeface="Calibri"/>
                    </a:rPr>
                    <a:t>r2</a:t>
                  </a:r>
                </a:p>
              </p:txBody>
            </p:sp>
            <p:sp>
              <p:nvSpPr>
                <p:cNvPr id="94" name="Freeform 865">
                  <a:extLst>
                    <a:ext uri="{FF2B5EF4-FFF2-40B4-BE49-F238E27FC236}">
                      <a16:creationId xmlns:a16="http://schemas.microsoft.com/office/drawing/2014/main" id="{292580DA-2337-894F-9896-82B4028CC72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5" name="Freeform 866">
                  <a:extLst>
                    <a:ext uri="{FF2B5EF4-FFF2-40B4-BE49-F238E27FC236}">
                      <a16:creationId xmlns:a16="http://schemas.microsoft.com/office/drawing/2014/main" id="{3CDD1146-8246-B543-80C0-74C6508D7B2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E4CA172F-13E2-A442-8981-32DDB67F2412}"/>
                  </a:ext>
                </a:extLst>
              </p:cNvPr>
              <p:cNvGrpSpPr/>
              <p:nvPr/>
            </p:nvGrpSpPr>
            <p:grpSpPr>
              <a:xfrm>
                <a:off x="10732584" y="4467570"/>
                <a:ext cx="388622" cy="835901"/>
                <a:chOff x="1823226" y="3235632"/>
                <a:chExt cx="552654" cy="1188720"/>
              </a:xfrm>
              <a:solidFill>
                <a:srgbClr val="CCFDCC"/>
              </a:solidFill>
            </p:grpSpPr>
            <p:sp>
              <p:nvSpPr>
                <p:cNvPr id="79" name="Oval 878">
                  <a:extLst>
                    <a:ext uri="{FF2B5EF4-FFF2-40B4-BE49-F238E27FC236}">
                      <a16:creationId xmlns:a16="http://schemas.microsoft.com/office/drawing/2014/main" id="{6A282348-9284-154C-B0F3-67CA1B976D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80" name="Rectangle 880">
                  <a:extLst>
                    <a:ext uri="{FF2B5EF4-FFF2-40B4-BE49-F238E27FC236}">
                      <a16:creationId xmlns:a16="http://schemas.microsoft.com/office/drawing/2014/main" id="{01D1E8D3-1929-9341-A882-5E6B3F04B7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81" name="Oval 878">
                  <a:extLst>
                    <a:ext uri="{FF2B5EF4-FFF2-40B4-BE49-F238E27FC236}">
                      <a16:creationId xmlns:a16="http://schemas.microsoft.com/office/drawing/2014/main" id="{A7B1DA0B-92D5-9946-9646-5BAAD2EA67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82" name="Line 881">
                  <a:extLst>
                    <a:ext uri="{FF2B5EF4-FFF2-40B4-BE49-F238E27FC236}">
                      <a16:creationId xmlns:a16="http://schemas.microsoft.com/office/drawing/2014/main" id="{5A82E325-CC00-7D42-AD16-64D4D3646C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83" name="Line 882">
                  <a:extLst>
                    <a:ext uri="{FF2B5EF4-FFF2-40B4-BE49-F238E27FC236}">
                      <a16:creationId xmlns:a16="http://schemas.microsoft.com/office/drawing/2014/main" id="{3E69633C-0300-EA40-99D6-8FBE9399A0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84" name="Rectangle 880">
                  <a:extLst>
                    <a:ext uri="{FF2B5EF4-FFF2-40B4-BE49-F238E27FC236}">
                      <a16:creationId xmlns:a16="http://schemas.microsoft.com/office/drawing/2014/main" id="{8E81C290-7507-F745-AABC-7A52FFCEC3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85" name="Oval 878">
                  <a:extLst>
                    <a:ext uri="{FF2B5EF4-FFF2-40B4-BE49-F238E27FC236}">
                      <a16:creationId xmlns:a16="http://schemas.microsoft.com/office/drawing/2014/main" id="{014A4907-D9C9-4645-B7D6-847E5173D91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86" name="Line 882">
                  <a:extLst>
                    <a:ext uri="{FF2B5EF4-FFF2-40B4-BE49-F238E27FC236}">
                      <a16:creationId xmlns:a16="http://schemas.microsoft.com/office/drawing/2014/main" id="{B75EA33F-51B7-D04D-BD2F-A839B03066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87" name="Line 882">
                  <a:extLst>
                    <a:ext uri="{FF2B5EF4-FFF2-40B4-BE49-F238E27FC236}">
                      <a16:creationId xmlns:a16="http://schemas.microsoft.com/office/drawing/2014/main" id="{9AA49D14-0F2C-2045-A5D8-88CEBDB721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88" name="Line 884">
                  <a:extLst>
                    <a:ext uri="{FF2B5EF4-FFF2-40B4-BE49-F238E27FC236}">
                      <a16:creationId xmlns:a16="http://schemas.microsoft.com/office/drawing/2014/main" id="{3990CDAE-8064-9446-BB32-688DEE26BA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89" name="Oval 885">
                  <a:extLst>
                    <a:ext uri="{FF2B5EF4-FFF2-40B4-BE49-F238E27FC236}">
                      <a16:creationId xmlns:a16="http://schemas.microsoft.com/office/drawing/2014/main" id="{E101C82C-0D8F-6B42-BD12-32A6AF5FD5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0" name="Line 881">
                  <a:extLst>
                    <a:ext uri="{FF2B5EF4-FFF2-40B4-BE49-F238E27FC236}">
                      <a16:creationId xmlns:a16="http://schemas.microsoft.com/office/drawing/2014/main" id="{18633D1B-C498-6543-90DC-F81653D7FD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1" name="Line 882">
                  <a:extLst>
                    <a:ext uri="{FF2B5EF4-FFF2-40B4-BE49-F238E27FC236}">
                      <a16:creationId xmlns:a16="http://schemas.microsoft.com/office/drawing/2014/main" id="{9E5CE4DA-5E6E-CD42-BC8F-1E2E406ADD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C3D67C7-AFF3-E042-AC37-F1735C705BD2}"/>
                </a:ext>
              </a:extLst>
            </p:cNvPr>
            <p:cNvGrpSpPr/>
            <p:nvPr/>
          </p:nvGrpSpPr>
          <p:grpSpPr>
            <a:xfrm>
              <a:off x="3419720" y="1388515"/>
              <a:ext cx="1175233" cy="997371"/>
              <a:chOff x="10247238" y="4467570"/>
              <a:chExt cx="1175233" cy="997371"/>
            </a:xfrm>
          </p:grpSpPr>
          <p:sp>
            <p:nvSpPr>
              <p:cNvPr id="48" name="Oval 859">
                <a:extLst>
                  <a:ext uri="{FF2B5EF4-FFF2-40B4-BE49-F238E27FC236}">
                    <a16:creationId xmlns:a16="http://schemas.microsoft.com/office/drawing/2014/main" id="{5821635B-31E6-E047-BD15-BADEA8EE260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83953" y="5248432"/>
                <a:ext cx="96916" cy="106355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9" name="Oval 861">
                <a:extLst>
                  <a:ext uri="{FF2B5EF4-FFF2-40B4-BE49-F238E27FC236}">
                    <a16:creationId xmlns:a16="http://schemas.microsoft.com/office/drawing/2014/main" id="{8BC5F4D1-6BA2-0344-B298-D55B2DC6FB7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247239" y="5356687"/>
                <a:ext cx="100317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0" name="Oval 862">
                <a:extLst>
                  <a:ext uri="{FF2B5EF4-FFF2-40B4-BE49-F238E27FC236}">
                    <a16:creationId xmlns:a16="http://schemas.microsoft.com/office/drawing/2014/main" id="{C686752F-11AD-E244-97D4-FBB9469886D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72293" y="5356687"/>
                <a:ext cx="969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1" name="Oval 863">
                <a:extLst>
                  <a:ext uri="{FF2B5EF4-FFF2-40B4-BE49-F238E27FC236}">
                    <a16:creationId xmlns:a16="http://schemas.microsoft.com/office/drawing/2014/main" id="{9BAF3B62-D0E5-5449-AE5E-230571BE5BF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073676" y="5354788"/>
                <a:ext cx="986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2" name="Oval 863">
                <a:extLst>
                  <a:ext uri="{FF2B5EF4-FFF2-40B4-BE49-F238E27FC236}">
                    <a16:creationId xmlns:a16="http://schemas.microsoft.com/office/drawing/2014/main" id="{AC37CBBE-1ABB-B049-9FEB-84845F8EEAD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58241" y="5356110"/>
                <a:ext cx="986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C3F3DE8-F71E-4341-9C6A-9853FDDC94B6}"/>
                  </a:ext>
                </a:extLst>
              </p:cNvPr>
              <p:cNvGrpSpPr/>
              <p:nvPr/>
            </p:nvGrpSpPr>
            <p:grpSpPr>
              <a:xfrm>
                <a:off x="10247238" y="4975740"/>
                <a:ext cx="1175233" cy="379051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68" name="Freeform 860">
                  <a:extLst>
                    <a:ext uri="{FF2B5EF4-FFF2-40B4-BE49-F238E27FC236}">
                      <a16:creationId xmlns:a16="http://schemas.microsoft.com/office/drawing/2014/main" id="{BAAA5AF9-024D-2F4B-A9F2-19C935C8C39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9" name="Rectangle 864">
                  <a:extLst>
                    <a:ext uri="{FF2B5EF4-FFF2-40B4-BE49-F238E27FC236}">
                      <a16:creationId xmlns:a16="http://schemas.microsoft.com/office/drawing/2014/main" id="{E2B1F0F8-0BA0-3E41-8E34-18E5CCB7F9E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70" name="Freeform 865">
                  <a:extLst>
                    <a:ext uri="{FF2B5EF4-FFF2-40B4-BE49-F238E27FC236}">
                      <a16:creationId xmlns:a16="http://schemas.microsoft.com/office/drawing/2014/main" id="{0C7AEEF6-08E3-5A4E-979C-DB8686CAFBB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71" name="Freeform 866">
                  <a:extLst>
                    <a:ext uri="{FF2B5EF4-FFF2-40B4-BE49-F238E27FC236}">
                      <a16:creationId xmlns:a16="http://schemas.microsoft.com/office/drawing/2014/main" id="{4AA14069-82C9-1B41-AFA8-D26C87C89BD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8EC00DE4-FBB2-0A46-8183-C4722BF2E85C}"/>
                  </a:ext>
                </a:extLst>
              </p:cNvPr>
              <p:cNvGrpSpPr/>
              <p:nvPr/>
            </p:nvGrpSpPr>
            <p:grpSpPr>
              <a:xfrm>
                <a:off x="10732584" y="4467570"/>
                <a:ext cx="388622" cy="835901"/>
                <a:chOff x="1823226" y="3235632"/>
                <a:chExt cx="552654" cy="1188720"/>
              </a:xfrm>
              <a:solidFill>
                <a:srgbClr val="93D2FE"/>
              </a:solidFill>
            </p:grpSpPr>
            <p:sp>
              <p:nvSpPr>
                <p:cNvPr id="55" name="Oval 878">
                  <a:extLst>
                    <a:ext uri="{FF2B5EF4-FFF2-40B4-BE49-F238E27FC236}">
                      <a16:creationId xmlns:a16="http://schemas.microsoft.com/office/drawing/2014/main" id="{0CC368D8-57FA-B14C-8F22-B4B12F2CD4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56" name="Rectangle 880">
                  <a:extLst>
                    <a:ext uri="{FF2B5EF4-FFF2-40B4-BE49-F238E27FC236}">
                      <a16:creationId xmlns:a16="http://schemas.microsoft.com/office/drawing/2014/main" id="{C0AAB3B4-F948-A74D-ABA1-3374657549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57" name="Oval 878">
                  <a:extLst>
                    <a:ext uri="{FF2B5EF4-FFF2-40B4-BE49-F238E27FC236}">
                      <a16:creationId xmlns:a16="http://schemas.microsoft.com/office/drawing/2014/main" id="{E05BDA21-6436-FB41-B20F-E85209A06D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58" name="Line 881">
                  <a:extLst>
                    <a:ext uri="{FF2B5EF4-FFF2-40B4-BE49-F238E27FC236}">
                      <a16:creationId xmlns:a16="http://schemas.microsoft.com/office/drawing/2014/main" id="{6AD5C5E8-1CEA-964C-91C6-0A29565BB1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59" name="Line 882">
                  <a:extLst>
                    <a:ext uri="{FF2B5EF4-FFF2-40B4-BE49-F238E27FC236}">
                      <a16:creationId xmlns:a16="http://schemas.microsoft.com/office/drawing/2014/main" id="{294BF229-269E-7B4D-864B-61D87EE540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0" name="Rectangle 880">
                  <a:extLst>
                    <a:ext uri="{FF2B5EF4-FFF2-40B4-BE49-F238E27FC236}">
                      <a16:creationId xmlns:a16="http://schemas.microsoft.com/office/drawing/2014/main" id="{121BD959-1D6F-6948-9BA2-9CA2D9C0AB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1" name="Oval 878">
                  <a:extLst>
                    <a:ext uri="{FF2B5EF4-FFF2-40B4-BE49-F238E27FC236}">
                      <a16:creationId xmlns:a16="http://schemas.microsoft.com/office/drawing/2014/main" id="{5D5F6117-3F3B-0A45-881C-FDC90BF1311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2" name="Line 882">
                  <a:extLst>
                    <a:ext uri="{FF2B5EF4-FFF2-40B4-BE49-F238E27FC236}">
                      <a16:creationId xmlns:a16="http://schemas.microsoft.com/office/drawing/2014/main" id="{257F12C6-D994-A44A-9BA5-B0F1944405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3" name="Line 882">
                  <a:extLst>
                    <a:ext uri="{FF2B5EF4-FFF2-40B4-BE49-F238E27FC236}">
                      <a16:creationId xmlns:a16="http://schemas.microsoft.com/office/drawing/2014/main" id="{4EBE2571-5FF7-804C-B7DB-9F4EBD14F9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4" name="Line 884">
                  <a:extLst>
                    <a:ext uri="{FF2B5EF4-FFF2-40B4-BE49-F238E27FC236}">
                      <a16:creationId xmlns:a16="http://schemas.microsoft.com/office/drawing/2014/main" id="{92977EF1-7192-EE46-94C0-C5669B10F3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5" name="Oval 885">
                  <a:extLst>
                    <a:ext uri="{FF2B5EF4-FFF2-40B4-BE49-F238E27FC236}">
                      <a16:creationId xmlns:a16="http://schemas.microsoft.com/office/drawing/2014/main" id="{A9C362D6-3400-C44A-9885-96713D87EE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6" name="Line 881">
                  <a:extLst>
                    <a:ext uri="{FF2B5EF4-FFF2-40B4-BE49-F238E27FC236}">
                      <a16:creationId xmlns:a16="http://schemas.microsoft.com/office/drawing/2014/main" id="{BC91525F-C973-AA41-BE3E-1B03F6A5EE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7" name="Line 882">
                  <a:extLst>
                    <a:ext uri="{FF2B5EF4-FFF2-40B4-BE49-F238E27FC236}">
                      <a16:creationId xmlns:a16="http://schemas.microsoft.com/office/drawing/2014/main" id="{174AB35C-DAB5-2A43-BFB6-4B3BC1F81C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</p:grpSp>
      <p:sp>
        <p:nvSpPr>
          <p:cNvPr id="105" name="Content Placeholder 3">
            <a:extLst>
              <a:ext uri="{FF2B5EF4-FFF2-40B4-BE49-F238E27FC236}">
                <a16:creationId xmlns:a16="http://schemas.microsoft.com/office/drawing/2014/main" id="{598694EA-E974-A041-A551-10ADF9133BE5}"/>
              </a:ext>
            </a:extLst>
          </p:cNvPr>
          <p:cNvSpPr txBox="1">
            <a:spLocks/>
          </p:cNvSpPr>
          <p:nvPr/>
        </p:nvSpPr>
        <p:spPr bwMode="auto">
          <a:xfrm>
            <a:off x="8803848" y="3082527"/>
            <a:ext cx="3072956" cy="2859757"/>
          </a:xfrm>
          <a:prstGeom prst="rect">
            <a:avLst/>
          </a:prstGeom>
          <a:solidFill>
            <a:srgbClr val="D2EEFF"/>
          </a:solidFill>
          <a:ln w="12700">
            <a:noFill/>
            <a:miter lim="800000"/>
            <a:headEnd/>
            <a:tailEnd/>
          </a:ln>
        </p:spPr>
        <p:txBody>
          <a:bodyPr vert="horz" wrap="square" lIns="90487" tIns="44450" rIns="0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None/>
              <a:tabLst>
                <a:tab pos="338138" algn="l"/>
                <a:tab pos="966788" algn="l"/>
                <a:tab pos="1309688" algn="l"/>
              </a:tabLst>
            </a:pPr>
            <a:r>
              <a:rPr lang="en-US" dirty="0">
                <a:latin typeface="Calibri"/>
                <a:cs typeface="Calibri"/>
              </a:rPr>
              <a:t>m-fetch2</a:t>
            </a:r>
            <a:r>
              <a:rPr lang="en-US" dirty="0"/>
              <a:t>(</a:t>
            </a:r>
            <a:r>
              <a:rPr lang="en-US" i="1" dirty="0" err="1"/>
              <a:t>r,c</a:t>
            </a:r>
            <a:r>
              <a:rPr lang="en-US" dirty="0"/>
              <a:t>)</a:t>
            </a:r>
          </a:p>
          <a:p>
            <a:pPr marL="4763" indent="0">
              <a:spcBef>
                <a:spcPts val="0"/>
              </a:spcBef>
              <a:buNone/>
              <a:tabLst>
                <a:tab pos="338138" algn="l"/>
                <a:tab pos="966788" algn="l"/>
                <a:tab pos="1309688" algn="l"/>
              </a:tabLst>
            </a:pPr>
            <a:r>
              <a:rPr lang="en-US" dirty="0"/>
              <a:t>	task:	</a:t>
            </a:r>
            <a:r>
              <a:rPr lang="en-US" dirty="0">
                <a:latin typeface="Calibri"/>
                <a:cs typeface="Calibri"/>
              </a:rPr>
              <a:t>fetch</a:t>
            </a:r>
            <a:r>
              <a:rPr lang="en-US" dirty="0"/>
              <a:t>(</a:t>
            </a:r>
            <a:r>
              <a:rPr lang="en-US" i="1" dirty="0" err="1"/>
              <a:t>r,c</a:t>
            </a:r>
            <a:r>
              <a:rPr lang="en-US" dirty="0"/>
              <a:t>) </a:t>
            </a:r>
          </a:p>
          <a:p>
            <a:pPr marL="4763" indent="0">
              <a:spcBef>
                <a:spcPts val="0"/>
              </a:spcBef>
              <a:buNone/>
              <a:tabLst>
                <a:tab pos="338138" algn="l"/>
                <a:tab pos="966788" algn="l"/>
                <a:tab pos="1309688" algn="l"/>
              </a:tabLst>
            </a:pPr>
            <a:r>
              <a:rPr lang="en-US" dirty="0"/>
              <a:t>	pre:	</a:t>
            </a:r>
            <a:r>
              <a:rPr lang="en-US" dirty="0">
                <a:latin typeface="Calibri"/>
                <a:cs typeface="Calibri"/>
              </a:rPr>
              <a:t>pos</a:t>
            </a:r>
            <a:r>
              <a:rPr lang="en-US" dirty="0">
                <a:cs typeface="Times New Roman"/>
              </a:rPr>
              <a:t>(</a:t>
            </a:r>
            <a:r>
              <a:rPr lang="en-US" i="1" dirty="0">
                <a:cs typeface="Times New Roman"/>
              </a:rPr>
              <a:t>c</a:t>
            </a:r>
            <a:r>
              <a:rPr lang="en-US" dirty="0">
                <a:cs typeface="Times New Roman"/>
              </a:rPr>
              <a:t>) ≠ </a:t>
            </a:r>
            <a:r>
              <a:rPr lang="en-US" dirty="0">
                <a:latin typeface="Calibri"/>
                <a:cs typeface="Calibri"/>
              </a:rPr>
              <a:t>unknown</a:t>
            </a:r>
            <a:endParaRPr lang="en-US" dirty="0"/>
          </a:p>
          <a:p>
            <a:pPr marL="4763" indent="0">
              <a:spcBef>
                <a:spcPts val="0"/>
              </a:spcBef>
              <a:buNone/>
              <a:tabLst>
                <a:tab pos="338138" algn="l"/>
                <a:tab pos="966788" algn="l"/>
                <a:tab pos="1309688" algn="l"/>
              </a:tabLst>
            </a:pPr>
            <a:r>
              <a:rPr lang="en-US" dirty="0"/>
              <a:t>	body:	</a:t>
            </a:r>
          </a:p>
          <a:p>
            <a:pPr marL="4763" indent="0">
              <a:spcBef>
                <a:spcPts val="0"/>
              </a:spcBef>
              <a:buNone/>
              <a:tabLst>
                <a:tab pos="338138" algn="l"/>
                <a:tab pos="966788" algn="l"/>
                <a:tab pos="1309688" algn="l"/>
              </a:tabLst>
            </a:pPr>
            <a:r>
              <a:rPr lang="en-US" dirty="0"/>
              <a:t>	    if </a:t>
            </a:r>
            <a:r>
              <a:rPr lang="en-US" dirty="0">
                <a:latin typeface="Calibri"/>
                <a:cs typeface="Calibri"/>
              </a:rPr>
              <a:t>loc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 = </a:t>
            </a:r>
            <a:r>
              <a:rPr lang="en-US" dirty="0">
                <a:latin typeface="Calibri"/>
                <a:cs typeface="Calibri"/>
              </a:rPr>
              <a:t>pos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) then 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take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 err="1">
                <a:solidFill>
                  <a:srgbClr val="FF0000"/>
                </a:solidFill>
              </a:rPr>
              <a:t>r,c,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pos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FF0000"/>
                </a:solidFill>
              </a:rPr>
              <a:t>)) </a:t>
            </a:r>
            <a:br>
              <a:rPr lang="en-US" dirty="0"/>
            </a:br>
            <a:r>
              <a:rPr lang="en-US" dirty="0"/>
              <a:t>	    else do 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move-to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 err="1">
                <a:solidFill>
                  <a:srgbClr val="FF0000"/>
                </a:solidFill>
              </a:rPr>
              <a:t>r,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pos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FF0000"/>
                </a:solidFill>
              </a:rPr>
              <a:t>))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		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take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 err="1">
                <a:solidFill>
                  <a:srgbClr val="FF0000"/>
                </a:solidFill>
              </a:rPr>
              <a:t>r,c,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pos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FF0000"/>
                </a:solidFill>
              </a:rPr>
              <a:t>)) 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20" name="Content Placeholder 2">
            <a:extLst>
              <a:ext uri="{FF2B5EF4-FFF2-40B4-BE49-F238E27FC236}">
                <a16:creationId xmlns:a16="http://schemas.microsoft.com/office/drawing/2014/main" id="{E0D8F43A-CB95-514F-9AFC-D41FCE958B0A}"/>
              </a:ext>
            </a:extLst>
          </p:cNvPr>
          <p:cNvSpPr txBox="1">
            <a:spLocks/>
          </p:cNvSpPr>
          <p:nvPr/>
        </p:nvSpPr>
        <p:spPr bwMode="auto">
          <a:xfrm>
            <a:off x="8807670" y="5996911"/>
            <a:ext cx="1275822" cy="5255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568325" algn="l"/>
                <a:tab pos="1144588" algn="l"/>
                <a:tab pos="1544638" algn="l"/>
              </a:tabLst>
            </a:pPr>
            <a:r>
              <a:rPr lang="en-US" kern="0" dirty="0">
                <a:solidFill>
                  <a:srgbClr val="FF0000"/>
                </a:solidFill>
              </a:rPr>
              <a:t>action</a:t>
            </a:r>
            <a:endParaRPr lang="en-US" kern="0" dirty="0">
              <a:solidFill>
                <a:srgbClr val="2030FF"/>
              </a:solidFill>
            </a:endParaRP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85B753A7-E712-4044-8B2B-39A6B95365D2}"/>
              </a:ext>
            </a:extLst>
          </p:cNvPr>
          <p:cNvCxnSpPr>
            <a:cxnSpLocks/>
          </p:cNvCxnSpPr>
          <p:nvPr/>
        </p:nvCxnSpPr>
        <p:spPr>
          <a:xfrm flipH="1" flipV="1">
            <a:off x="7987669" y="5763082"/>
            <a:ext cx="844349" cy="4263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med" len="lg"/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43598CFB-FB34-F44A-A3ED-B6F1888F43C7}"/>
              </a:ext>
            </a:extLst>
          </p:cNvPr>
          <p:cNvCxnSpPr>
            <a:cxnSpLocks/>
          </p:cNvCxnSpPr>
          <p:nvPr/>
        </p:nvCxnSpPr>
        <p:spPr>
          <a:xfrm flipH="1" flipV="1">
            <a:off x="7977499" y="6093182"/>
            <a:ext cx="718689" cy="340794"/>
          </a:xfrm>
          <a:prstGeom prst="straightConnector1">
            <a:avLst/>
          </a:prstGeom>
          <a:ln w="38100">
            <a:solidFill>
              <a:srgbClr val="2030FF"/>
            </a:solidFill>
            <a:tailEnd type="triangle" w="med" len="lg"/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081CEF88-0882-9A43-9B17-8FBA2AE9D49A}"/>
              </a:ext>
            </a:extLst>
          </p:cNvPr>
          <p:cNvCxnSpPr>
            <a:cxnSpLocks/>
          </p:cNvCxnSpPr>
          <p:nvPr/>
        </p:nvCxnSpPr>
        <p:spPr>
          <a:xfrm>
            <a:off x="2031604" y="4058517"/>
            <a:ext cx="0" cy="32715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554525" y="2775834"/>
            <a:ext cx="3318685" cy="1364744"/>
          </a:xfrm>
          <a:prstGeom prst="rect">
            <a:avLst/>
          </a:prstGeom>
          <a:solidFill>
            <a:srgbClr val="CCFFCC"/>
          </a:solidFill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-101600">
              <a:spcBef>
                <a:spcPts val="0"/>
              </a:spcBef>
              <a:buNone/>
              <a:tabLst>
                <a:tab pos="4573588" algn="l"/>
              </a:tabLst>
            </a:pPr>
            <a:r>
              <a:rPr lang="en-US" dirty="0">
                <a:latin typeface="Calibri" panose="020F0502020204030204" pitchFamily="34" charset="0"/>
              </a:rPr>
              <a:t>method-name</a:t>
            </a:r>
            <a:r>
              <a:rPr lang="en-US" dirty="0"/>
              <a:t>(</a:t>
            </a:r>
            <a:r>
              <a:rPr lang="en-US" i="1" dirty="0"/>
              <a:t>arg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 err="1"/>
              <a:t>arg</a:t>
            </a:r>
            <a:r>
              <a:rPr lang="en-US" i="1" baseline="-25000" dirty="0" err="1"/>
              <a:t>k</a:t>
            </a:r>
            <a:r>
              <a:rPr lang="en-US" dirty="0"/>
              <a:t>)</a:t>
            </a:r>
          </a:p>
          <a:p>
            <a:pPr marL="225425" indent="0">
              <a:spcBef>
                <a:spcPts val="0"/>
              </a:spcBef>
              <a:buNone/>
              <a:tabLst>
                <a:tab pos="4573588" algn="l"/>
                <a:tab pos="4859338" algn="l"/>
              </a:tabLst>
            </a:pPr>
            <a:r>
              <a:rPr lang="en-US" dirty="0"/>
              <a:t>task:</a:t>
            </a:r>
            <a:r>
              <a:rPr lang="en-US" baseline="30000" dirty="0"/>
              <a:t> </a:t>
            </a:r>
            <a:r>
              <a:rPr lang="en-US" dirty="0"/>
              <a:t>  </a:t>
            </a:r>
            <a:r>
              <a:rPr lang="en-US" i="1" dirty="0"/>
              <a:t>task-identifier</a:t>
            </a:r>
          </a:p>
          <a:p>
            <a:pPr marL="225425" indent="0">
              <a:spcBef>
                <a:spcPts val="0"/>
              </a:spcBef>
              <a:buNone/>
              <a:tabLst>
                <a:tab pos="4573588" algn="l"/>
                <a:tab pos="4859338" algn="l"/>
              </a:tabLst>
            </a:pPr>
            <a:r>
              <a:rPr lang="en-US" dirty="0"/>
              <a:t>pre:    </a:t>
            </a:r>
            <a:r>
              <a:rPr lang="en-US" i="1" dirty="0"/>
              <a:t>test</a:t>
            </a:r>
          </a:p>
          <a:p>
            <a:pPr marL="225425" indent="0">
              <a:spcBef>
                <a:spcPts val="0"/>
              </a:spcBef>
              <a:buNone/>
              <a:tabLst>
                <a:tab pos="850900" algn="l"/>
                <a:tab pos="4573588" algn="l"/>
                <a:tab pos="4859338" algn="l"/>
              </a:tabLst>
            </a:pPr>
            <a:r>
              <a:rPr lang="en-US" dirty="0"/>
              <a:t>body:	</a:t>
            </a:r>
            <a:r>
              <a:rPr lang="en-US" i="1" dirty="0"/>
              <a:t>a program</a:t>
            </a:r>
            <a:endParaRPr lang="en-US" baseline="-25000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D00A0738-9718-D0A0-D07E-A687D2265B24}"/>
              </a:ext>
            </a:extLst>
          </p:cNvPr>
          <p:cNvSpPr/>
          <p:nvPr/>
        </p:nvSpPr>
        <p:spPr>
          <a:xfrm rot="5400000">
            <a:off x="1921399" y="3539189"/>
            <a:ext cx="220411" cy="1118390"/>
          </a:xfrm>
          <a:prstGeom prst="rightBrace">
            <a:avLst>
              <a:gd name="adj1" fmla="val 41889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96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BBECA6-D993-5242-8F34-F8646B595E34}"/>
              </a:ext>
            </a:extLst>
          </p:cNvPr>
          <p:cNvSpPr txBox="1">
            <a:spLocks/>
          </p:cNvSpPr>
          <p:nvPr/>
        </p:nvSpPr>
        <p:spPr bwMode="auto">
          <a:xfrm>
            <a:off x="5812782" y="3753274"/>
            <a:ext cx="4689424" cy="2993127"/>
          </a:xfrm>
          <a:prstGeom prst="rect">
            <a:avLst/>
          </a:prstGeom>
          <a:noFill/>
          <a:ln w="12700">
            <a:solidFill>
              <a:srgbClr val="0070C1"/>
            </a:solidFill>
            <a:miter lim="800000"/>
            <a:headEnd/>
            <a:tailEnd/>
          </a:ln>
        </p:spPr>
        <p:txBody>
          <a:bodyPr vert="horz" wrap="none" lIns="90487" tIns="44450" rIns="91440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400"/>
              </a:spcBef>
              <a:buFont typeface="System Font Regular"/>
              <a:buNone/>
              <a:tabLst>
                <a:tab pos="1262063" algn="l"/>
                <a:tab pos="1546225" algn="l"/>
              </a:tabLst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procedure </a:t>
            </a:r>
            <a:r>
              <a:rPr lang="en-US" sz="1800" kern="0" dirty="0">
                <a:latin typeface="Calibri" panose="020F0502020204030204" pitchFamily="34" charset="0"/>
                <a:cs typeface="Times New Roman"/>
              </a:rPr>
              <a:t>RAE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:</a:t>
            </a:r>
          </a:p>
          <a:p>
            <a:pPr marL="341313" lvl="1" indent="0">
              <a:spcBef>
                <a:spcPts val="400"/>
              </a:spcBef>
              <a:buFont typeface="System Font Regular"/>
              <a:buNone/>
              <a:tabLst>
                <a:tab pos="1262063" algn="l"/>
                <a:tab pos="1546225" algn="l"/>
              </a:tabLst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loop:</a:t>
            </a:r>
          </a:p>
          <a:p>
            <a:pPr marL="738187" lvl="2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for every new external task or event </a:t>
            </a:r>
            <a:r>
              <a:rPr lang="en-US" sz="1800" kern="0" dirty="0" err="1">
                <a:latin typeface="Times New Roman" panose="02020603050405020304" pitchFamily="18" charset="0"/>
                <a:cs typeface="Times New Roman"/>
              </a:rPr>
              <a:t>τ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 do</a:t>
            </a:r>
          </a:p>
          <a:p>
            <a:pPr marL="1089025" lvl="3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choose a method instance </a:t>
            </a:r>
            <a:r>
              <a:rPr lang="en-US" sz="1800" i="1" kern="0" dirty="0">
                <a:latin typeface="Times New Roman" panose="02020603050405020304" pitchFamily="18" charset="0"/>
                <a:cs typeface="Times New Roman"/>
              </a:rPr>
              <a:t>m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 for </a:t>
            </a:r>
            <a:r>
              <a:rPr lang="en-US" sz="1800" kern="0" dirty="0" err="1">
                <a:latin typeface="Times New Roman" panose="02020603050405020304" pitchFamily="18" charset="0"/>
                <a:cs typeface="Times New Roman"/>
              </a:rPr>
              <a:t>τ</a:t>
            </a:r>
            <a:endParaRPr lang="en-US" sz="1800" kern="0" dirty="0">
              <a:latin typeface="Times New Roman" panose="02020603050405020304" pitchFamily="18" charset="0"/>
              <a:cs typeface="Times New Roman"/>
            </a:endParaRPr>
          </a:p>
          <a:p>
            <a:pPr marL="1089025" lvl="3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create a refinement stack for </a:t>
            </a:r>
            <a:r>
              <a:rPr lang="en-US" sz="1800" kern="0" dirty="0" err="1">
                <a:latin typeface="Times New Roman" panose="02020603050405020304" pitchFamily="18" charset="0"/>
                <a:cs typeface="Times New Roman"/>
              </a:rPr>
              <a:t>τ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, </a:t>
            </a:r>
            <a:r>
              <a:rPr lang="en-US" sz="1800" i="1" kern="0" dirty="0">
                <a:latin typeface="Times New Roman" panose="02020603050405020304" pitchFamily="18" charset="0"/>
                <a:cs typeface="Times New Roman"/>
              </a:rPr>
              <a:t>m</a:t>
            </a:r>
          </a:p>
          <a:p>
            <a:pPr marL="1089025" lvl="3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add the stack to </a:t>
            </a:r>
            <a:r>
              <a:rPr lang="en-US" sz="1800" i="1" kern="0" dirty="0">
                <a:latin typeface="Times New Roman" panose="02020603050405020304" pitchFamily="18" charset="0"/>
                <a:cs typeface="Times New Roman"/>
              </a:rPr>
              <a:t>Agenda</a:t>
            </a:r>
            <a:endParaRPr lang="en-US" sz="1800" kern="0" dirty="0">
              <a:latin typeface="Times New Roman" panose="02020603050405020304" pitchFamily="18" charset="0"/>
              <a:cs typeface="Times New Roman"/>
            </a:endParaRPr>
          </a:p>
          <a:p>
            <a:pPr marL="738187" lvl="2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for each stack </a:t>
            </a:r>
            <a:r>
              <a:rPr lang="en-US" sz="1800" i="1" kern="0" dirty="0" err="1">
                <a:latin typeface="Times New Roman" panose="02020603050405020304" pitchFamily="18" charset="0"/>
                <a:cs typeface="Times New Roman"/>
              </a:rPr>
              <a:t>σ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 in </a:t>
            </a:r>
            <a:r>
              <a:rPr lang="en-US" sz="1800" i="1" kern="0" dirty="0">
                <a:latin typeface="Times New Roman" panose="02020603050405020304" pitchFamily="18" charset="0"/>
                <a:cs typeface="Times New Roman"/>
              </a:rPr>
              <a:t>Agenda</a:t>
            </a:r>
            <a:endParaRPr lang="en-US" sz="1800" kern="0" dirty="0">
              <a:latin typeface="Times New Roman" panose="02020603050405020304" pitchFamily="18" charset="0"/>
              <a:cs typeface="Times New Roman"/>
            </a:endParaRPr>
          </a:p>
          <a:p>
            <a:pPr marL="738187" lvl="2" indent="0">
              <a:spcBef>
                <a:spcPts val="400"/>
              </a:spcBef>
              <a:buNone/>
            </a:pPr>
            <a:r>
              <a:rPr lang="en-US" sz="1800" kern="0" dirty="0">
                <a:latin typeface="Times New Roman" panose="02020603050405020304" pitchFamily="18" charset="0"/>
                <a:cs typeface="Calibri"/>
              </a:rPr>
              <a:t>	call </a:t>
            </a:r>
            <a:r>
              <a:rPr lang="en-US" sz="1800" kern="0" dirty="0">
                <a:latin typeface="Calibri" panose="020F0502020204030204" pitchFamily="34" charset="0"/>
                <a:cs typeface="Calibri"/>
              </a:rPr>
              <a:t>Progress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(</a:t>
            </a:r>
            <a:r>
              <a:rPr lang="en-US" sz="1800" i="1" kern="0" dirty="0" err="1">
                <a:latin typeface="Times New Roman" panose="02020603050405020304" pitchFamily="18" charset="0"/>
                <a:cs typeface="Times New Roman"/>
              </a:rPr>
              <a:t>σ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)</a:t>
            </a:r>
          </a:p>
          <a:p>
            <a:pPr marL="738187" lvl="2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	if </a:t>
            </a:r>
            <a:r>
              <a:rPr lang="en-US" sz="1800" i="1" kern="0" dirty="0" err="1">
                <a:latin typeface="Times New Roman" panose="02020603050405020304" pitchFamily="18" charset="0"/>
                <a:cs typeface="Times New Roman"/>
              </a:rPr>
              <a:t>σ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 is finished then remove it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2298" y="144035"/>
            <a:ext cx="6721314" cy="513378"/>
          </a:xfrm>
        </p:spPr>
        <p:txBody>
          <a:bodyPr>
            <a:normAutofit fontScale="90000"/>
          </a:bodyPr>
          <a:lstStyle/>
          <a:p>
            <a:r>
              <a:rPr lang="en-US" dirty="0"/>
              <a:t>RAE (Refinement Acting Engine)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023" y="1237957"/>
            <a:ext cx="4925377" cy="5358785"/>
          </a:xfrm>
        </p:spPr>
        <p:txBody>
          <a:bodyPr>
            <a:normAutofit/>
          </a:bodyPr>
          <a:lstStyle/>
          <a:p>
            <a:pPr>
              <a:tabLst>
                <a:tab pos="1196975" algn="l"/>
              </a:tabLst>
            </a:pPr>
            <a:r>
              <a:rPr lang="en-US" dirty="0"/>
              <a:t>Performs multiple tasks in parallel</a:t>
            </a:r>
          </a:p>
          <a:p>
            <a:pPr lvl="1">
              <a:tabLst>
                <a:tab pos="1196975" algn="l"/>
              </a:tabLst>
            </a:pPr>
            <a:r>
              <a:rPr lang="en-US" dirty="0"/>
              <a:t>Purely reactive, no </a:t>
            </a:r>
            <a:r>
              <a:rPr lang="en-US" dirty="0" err="1"/>
              <a:t>lookahead</a:t>
            </a:r>
            <a:br>
              <a:rPr lang="en-US" dirty="0"/>
            </a:br>
            <a:endParaRPr lang="en-US" dirty="0"/>
          </a:p>
          <a:p>
            <a:pPr>
              <a:tabLst>
                <a:tab pos="1196975" algn="l"/>
              </a:tabLst>
            </a:pPr>
            <a:r>
              <a:rPr lang="en-US" dirty="0"/>
              <a:t>For each task </a:t>
            </a:r>
            <a:r>
              <a:rPr lang="en-US" i="1" dirty="0" err="1"/>
              <a:t>τ</a:t>
            </a:r>
            <a:r>
              <a:rPr lang="en-US" dirty="0"/>
              <a:t>, a </a:t>
            </a:r>
            <a:r>
              <a:rPr lang="en-US" i="1" dirty="0"/>
              <a:t>refinement stack</a:t>
            </a:r>
          </a:p>
          <a:p>
            <a:pPr lvl="1">
              <a:tabLst>
                <a:tab pos="1196975" algn="l"/>
              </a:tabLst>
            </a:pPr>
            <a:r>
              <a:rPr lang="en-US" dirty="0">
                <a:cs typeface="Times New Roman"/>
              </a:rPr>
              <a:t>execution stack </a:t>
            </a:r>
          </a:p>
          <a:p>
            <a:pPr>
              <a:tabLst>
                <a:tab pos="1196975" algn="l"/>
              </a:tabLst>
            </a:pPr>
            <a:r>
              <a:rPr lang="en-US" i="1" dirty="0"/>
              <a:t>Agenda</a:t>
            </a:r>
            <a:r>
              <a:rPr lang="en-US" dirty="0"/>
              <a:t> = {all current refinement stacks}</a:t>
            </a:r>
          </a:p>
          <a:p>
            <a:pPr>
              <a:tabLst>
                <a:tab pos="1196975" algn="l"/>
              </a:tabLst>
            </a:pPr>
            <a:endParaRPr lang="en-US" dirty="0">
              <a:cs typeface="Times New Roman"/>
            </a:endParaRPr>
          </a:p>
          <a:p>
            <a:pPr>
              <a:tabLst>
                <a:tab pos="1196975" algn="l"/>
              </a:tabLst>
            </a:pPr>
            <a:endParaRPr lang="en-US" dirty="0">
              <a:cs typeface="Times New Roman"/>
            </a:endParaRPr>
          </a:p>
          <a:p>
            <a:pPr>
              <a:tabLst>
                <a:tab pos="1196975" algn="l"/>
              </a:tabLst>
            </a:pPr>
            <a:endParaRPr lang="en-US" dirty="0">
              <a:cs typeface="Times New Roman"/>
            </a:endParaRPr>
          </a:p>
          <a:p>
            <a:pPr>
              <a:tabLst>
                <a:tab pos="1196975" algn="l"/>
              </a:tabLst>
            </a:pPr>
            <a:endParaRPr lang="en-US" dirty="0">
              <a:cs typeface="Times New Roman"/>
            </a:endParaRPr>
          </a:p>
          <a:p>
            <a:pPr>
              <a:tabLst>
                <a:tab pos="1196975" algn="l"/>
              </a:tabLst>
            </a:pPr>
            <a:r>
              <a:rPr lang="en-US" dirty="0">
                <a:cs typeface="Times New Roman"/>
              </a:rPr>
              <a:t>Refinement stack for a task τ </a:t>
            </a:r>
            <a:br>
              <a:rPr lang="en-US" dirty="0">
                <a:cs typeface="Times New Roman"/>
              </a:rPr>
            </a:br>
            <a:r>
              <a:rPr lang="en-US" dirty="0">
                <a:cs typeface="Times New Roman"/>
                <a:sym typeface="Wingdings" pitchFamily="2" charset="2"/>
              </a:rPr>
              <a:t> </a:t>
            </a:r>
            <a:r>
              <a:rPr lang="en-US" dirty="0">
                <a:cs typeface="Times New Roman"/>
              </a:rPr>
              <a:t>current path in the refinement tree</a:t>
            </a:r>
            <a:endParaRPr lang="en-US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86AA09-E820-4744-A6D7-828A6E2DE507}"/>
              </a:ext>
            </a:extLst>
          </p:cNvPr>
          <p:cNvSpPr/>
          <p:nvPr/>
        </p:nvSpPr>
        <p:spPr>
          <a:xfrm>
            <a:off x="2540016" y="4193012"/>
            <a:ext cx="480644" cy="182880"/>
          </a:xfrm>
          <a:prstGeom prst="rect">
            <a:avLst/>
          </a:prstGeom>
          <a:pattFill prst="dkHorz">
            <a:fgClr>
              <a:srgbClr val="D2EEFF"/>
            </a:fgClr>
            <a:bgClr>
              <a:schemeClr val="tx1"/>
            </a:bgClr>
          </a:pattFill>
          <a:ln w="12700">
            <a:noFill/>
          </a:ln>
          <a:effectLst/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972E42-14E3-284A-BAC3-8B37D6A422B6}"/>
              </a:ext>
            </a:extLst>
          </p:cNvPr>
          <p:cNvSpPr/>
          <p:nvPr/>
        </p:nvSpPr>
        <p:spPr>
          <a:xfrm>
            <a:off x="3376754" y="3785048"/>
            <a:ext cx="480644" cy="590843"/>
          </a:xfrm>
          <a:prstGeom prst="rect">
            <a:avLst/>
          </a:prstGeom>
          <a:pattFill prst="dkHorz">
            <a:fgClr>
              <a:srgbClr val="D2EEFF"/>
            </a:fgClr>
            <a:bgClr>
              <a:schemeClr val="tx1"/>
            </a:bgClr>
          </a:pattFill>
          <a:ln w="12700">
            <a:noFill/>
          </a:ln>
          <a:effectLst/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A539D8-312E-5F4E-ABDE-2F920BF8E9E8}"/>
              </a:ext>
            </a:extLst>
          </p:cNvPr>
          <p:cNvSpPr/>
          <p:nvPr/>
        </p:nvSpPr>
        <p:spPr>
          <a:xfrm>
            <a:off x="4213492" y="3932759"/>
            <a:ext cx="480644" cy="443132"/>
          </a:xfrm>
          <a:prstGeom prst="rect">
            <a:avLst/>
          </a:prstGeom>
          <a:pattFill prst="dkHorz">
            <a:fgClr>
              <a:srgbClr val="D2EEFF"/>
            </a:fgClr>
            <a:bgClr>
              <a:schemeClr val="tx1"/>
            </a:bgClr>
          </a:pattFill>
          <a:ln w="12700">
            <a:noFill/>
          </a:ln>
          <a:effectLst/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DD47D4-143A-5942-9C4D-55531459454F}"/>
              </a:ext>
            </a:extLst>
          </p:cNvPr>
          <p:cNvSpPr/>
          <p:nvPr/>
        </p:nvSpPr>
        <p:spPr>
          <a:xfrm>
            <a:off x="2586531" y="4347755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196975" algn="l"/>
              </a:tabLst>
            </a:pPr>
            <a:r>
              <a:rPr lang="en-US" i="1" dirty="0">
                <a:latin typeface="Times New Roman" panose="02020603050405020304" pitchFamily="18" charset="0"/>
              </a:rPr>
              <a:t>τ</a:t>
            </a:r>
            <a:r>
              <a:rPr lang="en-US" baseline="-250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54C27F-262C-AC4B-8BD8-7BC730B57530}"/>
              </a:ext>
            </a:extLst>
          </p:cNvPr>
          <p:cNvSpPr/>
          <p:nvPr/>
        </p:nvSpPr>
        <p:spPr>
          <a:xfrm>
            <a:off x="3428246" y="4345407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196975" algn="l"/>
              </a:tabLst>
            </a:pPr>
            <a:r>
              <a:rPr lang="en-US" i="1" dirty="0">
                <a:latin typeface="Times New Roman" panose="02020603050405020304" pitchFamily="18" charset="0"/>
              </a:rPr>
              <a:t>τ</a:t>
            </a:r>
            <a:r>
              <a:rPr lang="en-US" baseline="-25000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B3B7C4-8231-3E4F-9E9E-9457DBA2D397}"/>
              </a:ext>
            </a:extLst>
          </p:cNvPr>
          <p:cNvSpPr/>
          <p:nvPr/>
        </p:nvSpPr>
        <p:spPr>
          <a:xfrm>
            <a:off x="4286376" y="4359475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196975" algn="l"/>
              </a:tabLst>
            </a:pPr>
            <a:r>
              <a:rPr lang="en-US" i="1" dirty="0">
                <a:latin typeface="Times New Roman" panose="02020603050405020304" pitchFamily="18" charset="0"/>
              </a:rPr>
              <a:t>τ</a:t>
            </a:r>
            <a:r>
              <a:rPr lang="en-US" baseline="-25000" dirty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6A9AA47F-E1C6-B54E-9B1D-DC54DEE1A131}"/>
              </a:ext>
            </a:extLst>
          </p:cNvPr>
          <p:cNvSpPr/>
          <p:nvPr/>
        </p:nvSpPr>
        <p:spPr>
          <a:xfrm>
            <a:off x="2138289" y="3559965"/>
            <a:ext cx="401727" cy="1154774"/>
          </a:xfrm>
          <a:prstGeom prst="leftBrace">
            <a:avLst>
              <a:gd name="adj1" fmla="val 27301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97057F3D-80F0-7B46-A3B8-5B33220E6FDC}"/>
              </a:ext>
            </a:extLst>
          </p:cNvPr>
          <p:cNvSpPr/>
          <p:nvPr/>
        </p:nvSpPr>
        <p:spPr>
          <a:xfrm flipH="1">
            <a:off x="4752535" y="3557621"/>
            <a:ext cx="401727" cy="1154774"/>
          </a:xfrm>
          <a:prstGeom prst="leftBrace">
            <a:avLst>
              <a:gd name="adj1" fmla="val 24591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7606EC-C2D8-3A4D-B8E5-B4E16FA6A600}"/>
              </a:ext>
            </a:extLst>
          </p:cNvPr>
          <p:cNvSpPr/>
          <p:nvPr/>
        </p:nvSpPr>
        <p:spPr>
          <a:xfrm>
            <a:off x="2981785" y="4113936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196975" algn="l"/>
              </a:tabLst>
            </a:pPr>
            <a:r>
              <a:rPr lang="en-US" dirty="0">
                <a:latin typeface="Times New Roman" panose="02020603050405020304" pitchFamily="18" charset="0"/>
              </a:rPr>
              <a:t>,</a:t>
            </a:r>
            <a:endParaRPr lang="en-US" baseline="-25000" dirty="0">
              <a:latin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981043-90B4-8C4F-B7C8-691EDAD0E2CD}"/>
              </a:ext>
            </a:extLst>
          </p:cNvPr>
          <p:cNvSpPr/>
          <p:nvPr/>
        </p:nvSpPr>
        <p:spPr>
          <a:xfrm>
            <a:off x="3823500" y="4111588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196975" algn="l"/>
              </a:tabLst>
            </a:pPr>
            <a:r>
              <a:rPr lang="en-US" dirty="0">
                <a:latin typeface="Times New Roman" panose="02020603050405020304" pitchFamily="18" charset="0"/>
              </a:rPr>
              <a:t>,</a:t>
            </a:r>
            <a:endParaRPr lang="en-US" baseline="-25000" dirty="0">
              <a:latin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B770980-77EE-8B43-9905-868DFEEE2A40}"/>
              </a:ext>
            </a:extLst>
          </p:cNvPr>
          <p:cNvGrpSpPr/>
          <p:nvPr/>
        </p:nvGrpSpPr>
        <p:grpSpPr>
          <a:xfrm>
            <a:off x="6517632" y="79877"/>
            <a:ext cx="5716109" cy="3588354"/>
            <a:chOff x="6517632" y="79877"/>
            <a:chExt cx="5716109" cy="358835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CBADD92-0CD4-E64A-B9F4-24512A822741}"/>
                </a:ext>
              </a:extLst>
            </p:cNvPr>
            <p:cNvSpPr/>
            <p:nvPr/>
          </p:nvSpPr>
          <p:spPr>
            <a:xfrm>
              <a:off x="7943608" y="165099"/>
              <a:ext cx="2749851" cy="1790607"/>
            </a:xfrm>
            <a:prstGeom prst="rect">
              <a:avLst/>
            </a:prstGeom>
            <a:ln w="127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FD0C0B2-7CCB-1948-B572-3DCCB3996BAB}"/>
                </a:ext>
              </a:extLst>
            </p:cNvPr>
            <p:cNvSpPr/>
            <p:nvPr/>
          </p:nvSpPr>
          <p:spPr>
            <a:xfrm>
              <a:off x="8562070" y="1045997"/>
              <a:ext cx="1805302" cy="769441"/>
            </a:xfrm>
            <a:prstGeom prst="rect">
              <a:avLst/>
            </a:prstGeom>
            <a:solidFill>
              <a:srgbClr val="FF6966"/>
            </a:solidFill>
            <a:ln w="12700">
              <a:solidFill>
                <a:srgbClr val="EC792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sz="2200" dirty="0">
                  <a:latin typeface="Calibri" panose="020F0502020204030204" pitchFamily="34" charset="0"/>
                </a:rPr>
                <a:t>Acting Engine </a:t>
              </a:r>
              <a:br>
                <a:rPr lang="en-US" sz="2200" dirty="0">
                  <a:latin typeface="Calibri" panose="020F0502020204030204" pitchFamily="34" charset="0"/>
                </a:rPr>
              </a:br>
              <a:r>
                <a:rPr lang="en-US" sz="2200" dirty="0">
                  <a:latin typeface="Calibri" panose="020F0502020204030204" pitchFamily="34" charset="0"/>
                </a:rPr>
                <a:t>(RAE)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4E5007C8-0999-F84C-9F83-8FBB56C7E8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673149" y="1451053"/>
              <a:ext cx="600320" cy="396319"/>
            </a:xfrm>
            <a:prstGeom prst="straightConnector1">
              <a:avLst/>
            </a:prstGeom>
            <a:ln w="50800">
              <a:solidFill>
                <a:srgbClr val="EC792B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D37E7705-D176-194F-908E-4B10E5EA9D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12972" y="2326257"/>
              <a:ext cx="669055" cy="226673"/>
            </a:xfrm>
            <a:prstGeom prst="straightConnector1">
              <a:avLst/>
            </a:prstGeom>
            <a:ln w="50800">
              <a:solidFill>
                <a:srgbClr val="EC792B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48" name="Picture 47" descr="world.png">
              <a:extLst>
                <a:ext uri="{FF2B5EF4-FFF2-40B4-BE49-F238E27FC236}">
                  <a16:creationId xmlns:a16="http://schemas.microsoft.com/office/drawing/2014/main" id="{8A529904-942A-0E47-818D-AEF0814AF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6454" y="3017547"/>
              <a:ext cx="697161" cy="650684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05378AD-2835-5A4F-88D8-6AEFE43E2950}"/>
                </a:ext>
              </a:extLst>
            </p:cNvPr>
            <p:cNvSpPr/>
            <p:nvPr/>
          </p:nvSpPr>
          <p:spPr>
            <a:xfrm>
              <a:off x="8235299" y="2366864"/>
              <a:ext cx="2382178" cy="372133"/>
            </a:xfrm>
            <a:prstGeom prst="rect">
              <a:avLst/>
            </a:prstGeom>
            <a:solidFill>
              <a:srgbClr val="719CF1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Execution Platform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8D1EB74-1942-924A-81B8-FA9C442BBA33}"/>
                </a:ext>
              </a:extLst>
            </p:cNvPr>
            <p:cNvSpPr/>
            <p:nvPr/>
          </p:nvSpPr>
          <p:spPr>
            <a:xfrm>
              <a:off x="11075565" y="1736521"/>
              <a:ext cx="980037" cy="724474"/>
            </a:xfrm>
            <a:prstGeom prst="ellipse">
              <a:avLst/>
            </a:prstGeom>
            <a:solidFill>
              <a:srgbClr val="719CF1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State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51" name="Curved Connector 50">
              <a:extLst>
                <a:ext uri="{FF2B5EF4-FFF2-40B4-BE49-F238E27FC236}">
                  <a16:creationId xmlns:a16="http://schemas.microsoft.com/office/drawing/2014/main" id="{2CBB51B9-2C8C-054A-BDD6-4DDA0A03DFBE}"/>
                </a:ext>
              </a:extLst>
            </p:cNvPr>
            <p:cNvCxnSpPr>
              <a:cxnSpLocks/>
            </p:cNvCxnSpPr>
            <p:nvPr/>
          </p:nvCxnSpPr>
          <p:spPr>
            <a:xfrm>
              <a:off x="8730641" y="2738997"/>
              <a:ext cx="438912" cy="603893"/>
            </a:xfrm>
            <a:prstGeom prst="curvedConnector3">
              <a:avLst>
                <a:gd name="adj1" fmla="val 2311"/>
              </a:avLst>
            </a:prstGeom>
            <a:ln w="50800">
              <a:solidFill>
                <a:srgbClr val="EC792B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06FB8CC-CFAA-6449-BB8E-2CEC1E8722D5}"/>
                </a:ext>
              </a:extLst>
            </p:cNvPr>
            <p:cNvSpPr txBox="1"/>
            <p:nvPr/>
          </p:nvSpPr>
          <p:spPr>
            <a:xfrm>
              <a:off x="7599814" y="2991259"/>
              <a:ext cx="12002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Actuation</a:t>
              </a:r>
            </a:p>
          </p:txBody>
        </p:sp>
        <p:cxnSp>
          <p:nvCxnSpPr>
            <p:cNvPr id="53" name="Curved Connector 52">
              <a:extLst>
                <a:ext uri="{FF2B5EF4-FFF2-40B4-BE49-F238E27FC236}">
                  <a16:creationId xmlns:a16="http://schemas.microsoft.com/office/drawing/2014/main" id="{A57CC522-9539-F44D-901D-A1F842E268E4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 flipV="1">
              <a:off x="9863614" y="2738997"/>
              <a:ext cx="357690" cy="603893"/>
            </a:xfrm>
            <a:prstGeom prst="curvedConnector2">
              <a:avLst/>
            </a:prstGeom>
            <a:ln w="50800">
              <a:solidFill>
                <a:srgbClr val="EC792B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6D1CFE5-DF00-5F45-9584-BEB142AF279E}"/>
                </a:ext>
              </a:extLst>
            </p:cNvPr>
            <p:cNvSpPr txBox="1"/>
            <p:nvPr/>
          </p:nvSpPr>
          <p:spPr>
            <a:xfrm>
              <a:off x="10166276" y="3026847"/>
              <a:ext cx="9813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Sensing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A0A67EB0-81D1-DB45-8A08-5AA983F3EB7B}"/>
                </a:ext>
              </a:extLst>
            </p:cNvPr>
            <p:cNvCxnSpPr/>
            <p:nvPr/>
          </p:nvCxnSpPr>
          <p:spPr>
            <a:xfrm>
              <a:off x="8804854" y="1955707"/>
              <a:ext cx="0" cy="411156"/>
            </a:xfrm>
            <a:prstGeom prst="straightConnector1">
              <a:avLst/>
            </a:prstGeom>
            <a:ln w="50800">
              <a:solidFill>
                <a:srgbClr val="EC792B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BB77A956-86EA-3E44-B8B8-62DE6B4EF263}"/>
                </a:ext>
              </a:extLst>
            </p:cNvPr>
            <p:cNvCxnSpPr/>
            <p:nvPr/>
          </p:nvCxnSpPr>
          <p:spPr>
            <a:xfrm flipV="1">
              <a:off x="9949416" y="1955707"/>
              <a:ext cx="0" cy="411156"/>
            </a:xfrm>
            <a:prstGeom prst="straightConnector1">
              <a:avLst/>
            </a:prstGeom>
            <a:ln w="50800">
              <a:solidFill>
                <a:srgbClr val="EC792B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A41FEFF-CDB8-CF4A-BF8F-D7E86F136D01}"/>
                </a:ext>
              </a:extLst>
            </p:cNvPr>
            <p:cNvSpPr txBox="1"/>
            <p:nvPr/>
          </p:nvSpPr>
          <p:spPr>
            <a:xfrm>
              <a:off x="7754615" y="1967977"/>
              <a:ext cx="9589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Actions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6ADFBF7-616C-FF49-AA8C-0ECA82541B5E}"/>
                </a:ext>
              </a:extLst>
            </p:cNvPr>
            <p:cNvSpPr txBox="1"/>
            <p:nvPr/>
          </p:nvSpPr>
          <p:spPr>
            <a:xfrm>
              <a:off x="10026293" y="1966837"/>
              <a:ext cx="8646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Events</a:t>
              </a:r>
            </a:p>
          </p:txBody>
        </p:sp>
        <p:pic>
          <p:nvPicPr>
            <p:cNvPr id="59" name="Picture 58" descr="A close up of a logo&#10;&#10;Description automatically generated">
              <a:extLst>
                <a:ext uri="{FF2B5EF4-FFF2-40B4-BE49-F238E27FC236}">
                  <a16:creationId xmlns:a16="http://schemas.microsoft.com/office/drawing/2014/main" id="{160745A6-9F97-DB4F-AF1E-39A364F97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1085824" y="79877"/>
              <a:ext cx="1147917" cy="1016947"/>
            </a:xfrm>
            <a:prstGeom prst="rect">
              <a:avLst/>
            </a:prstGeom>
          </p:spPr>
        </p:pic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CA626E49-27C6-9A4D-BFFD-793E759694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62982" y="556722"/>
              <a:ext cx="667512" cy="0"/>
            </a:xfrm>
            <a:prstGeom prst="straightConnector1">
              <a:avLst/>
            </a:prstGeom>
            <a:ln w="50800">
              <a:solidFill>
                <a:srgbClr val="EC792B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40B613C-A2DE-8848-8880-7DEC0E930D58}"/>
                </a:ext>
              </a:extLst>
            </p:cNvPr>
            <p:cNvSpPr txBox="1"/>
            <p:nvPr/>
          </p:nvSpPr>
          <p:spPr>
            <a:xfrm>
              <a:off x="10708304" y="93139"/>
              <a:ext cx="7296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Tasks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443BCAF-9959-5840-9E1C-532DFF2F352D}"/>
                </a:ext>
              </a:extLst>
            </p:cNvPr>
            <p:cNvSpPr txBox="1"/>
            <p:nvPr/>
          </p:nvSpPr>
          <p:spPr>
            <a:xfrm>
              <a:off x="8024368" y="258889"/>
              <a:ext cx="8613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n>
                    <a:solidFill>
                      <a:schemeClr val="tx2"/>
                    </a:solidFill>
                  </a:ln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Actor</a:t>
              </a:r>
            </a:p>
          </p:txBody>
        </p:sp>
        <p:sp>
          <p:nvSpPr>
            <p:cNvPr id="66" name="Right Arrow 65">
              <a:extLst>
                <a:ext uri="{FF2B5EF4-FFF2-40B4-BE49-F238E27FC236}">
                  <a16:creationId xmlns:a16="http://schemas.microsoft.com/office/drawing/2014/main" id="{B285EBA8-3349-CD4D-BA90-C2F9CD5C5BC5}"/>
                </a:ext>
              </a:extLst>
            </p:cNvPr>
            <p:cNvSpPr/>
            <p:nvPr/>
          </p:nvSpPr>
          <p:spPr>
            <a:xfrm rot="10800000" flipH="1">
              <a:off x="7670542" y="1332149"/>
              <a:ext cx="868680" cy="228600"/>
            </a:xfrm>
            <a:prstGeom prst="rightArrow">
              <a:avLst>
                <a:gd name="adj1" fmla="val 57970"/>
                <a:gd name="adj2" fmla="val 50000"/>
              </a:avLst>
            </a:prstGeom>
            <a:solidFill>
              <a:srgbClr val="FFC000"/>
            </a:solidFill>
            <a:ln>
              <a:solidFill>
                <a:srgbClr val="C76424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 panose="020F0502020204030204" pitchFamily="34" charset="0"/>
              </a:endParaRP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C70947C1-53CF-2C47-B1B4-C9D864104B83}"/>
                </a:ext>
              </a:extLst>
            </p:cNvPr>
            <p:cNvSpPr/>
            <p:nvPr/>
          </p:nvSpPr>
          <p:spPr>
            <a:xfrm>
              <a:off x="6517632" y="860938"/>
              <a:ext cx="1340671" cy="1021556"/>
            </a:xfrm>
            <a:prstGeom prst="roundRect">
              <a:avLst/>
            </a:prstGeom>
            <a:solidFill>
              <a:srgbClr val="ED7D2F"/>
            </a:solidFill>
            <a:ln w="12700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lIns="45720" rIns="45720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Avenir Book"/>
                </a:rPr>
                <a:t>Hierarchical 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Avenir Book"/>
                </a:rPr>
              </a:b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Avenir Book"/>
                </a:rPr>
                <a:t>Operational 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Avenir Book"/>
                </a:rPr>
              </a:b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Avenir Book"/>
                </a:rPr>
                <a:t>Models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9894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9865"/>
            <a:ext cx="11785600" cy="812800"/>
          </a:xfrm>
        </p:spPr>
        <p:txBody>
          <a:bodyPr/>
          <a:lstStyle/>
          <a:p>
            <a:r>
              <a:rPr lang="en-US" dirty="0"/>
              <a:t>Example (reminder)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036" y="2775852"/>
            <a:ext cx="5384800" cy="3659873"/>
          </a:xfrm>
        </p:spPr>
        <p:txBody>
          <a:bodyPr>
            <a:normAutofit/>
          </a:bodyPr>
          <a:lstStyle/>
          <a:p>
            <a:r>
              <a:rPr lang="en-US" dirty="0"/>
              <a:t>Objects</a:t>
            </a:r>
          </a:p>
          <a:p>
            <a:pPr lvl="1"/>
            <a:r>
              <a:rPr lang="en-US" i="1" dirty="0"/>
              <a:t>Robots </a:t>
            </a:r>
            <a:r>
              <a:rPr lang="en-US" dirty="0"/>
              <a:t>= {</a:t>
            </a:r>
            <a:r>
              <a:rPr lang="en-US" dirty="0">
                <a:latin typeface="Calibri"/>
                <a:cs typeface="Calibri"/>
              </a:rPr>
              <a:t>r1</a:t>
            </a:r>
            <a:r>
              <a:rPr lang="en-US" dirty="0">
                <a:latin typeface="Calibri" panose="020F0502020204030204" pitchFamily="34" charset="0"/>
                <a:cs typeface="Calibri"/>
              </a:rPr>
              <a:t>,</a:t>
            </a:r>
            <a:r>
              <a:rPr lang="en-US" dirty="0">
                <a:latin typeface="Calibri"/>
                <a:cs typeface="Calibri"/>
              </a:rPr>
              <a:t> r2</a:t>
            </a:r>
            <a:r>
              <a:rPr lang="en-US" dirty="0"/>
              <a:t>}</a:t>
            </a:r>
          </a:p>
          <a:p>
            <a:pPr lvl="1"/>
            <a:r>
              <a:rPr lang="en-US" i="1" dirty="0"/>
              <a:t>Containers </a:t>
            </a:r>
            <a:r>
              <a:rPr lang="en-US" dirty="0"/>
              <a:t>= {</a:t>
            </a:r>
            <a:r>
              <a:rPr lang="en-US" dirty="0">
                <a:latin typeface="Calibri"/>
                <a:cs typeface="Calibri"/>
              </a:rPr>
              <a:t>c1</a:t>
            </a:r>
            <a:r>
              <a:rPr lang="en-US" dirty="0"/>
              <a:t>, </a:t>
            </a:r>
            <a:r>
              <a:rPr lang="en-US" dirty="0">
                <a:latin typeface="Calibri"/>
                <a:cs typeface="Calibri"/>
              </a:rPr>
              <a:t>c2</a:t>
            </a:r>
            <a:r>
              <a:rPr lang="en-US" dirty="0"/>
              <a:t>}</a:t>
            </a:r>
          </a:p>
          <a:p>
            <a:pPr lvl="1"/>
            <a:r>
              <a:rPr lang="en-US" i="1" dirty="0"/>
              <a:t>Locations </a:t>
            </a:r>
            <a:r>
              <a:rPr lang="en-US" dirty="0"/>
              <a:t>= {</a:t>
            </a:r>
            <a:r>
              <a:rPr lang="en-US" dirty="0">
                <a:latin typeface="Calibri"/>
                <a:cs typeface="Calibri"/>
              </a:rPr>
              <a:t>loc1</a:t>
            </a:r>
            <a:r>
              <a:rPr lang="en-US" dirty="0"/>
              <a:t>, </a:t>
            </a:r>
            <a:r>
              <a:rPr lang="en-US" dirty="0">
                <a:latin typeface="Calibri"/>
                <a:cs typeface="Calibri"/>
              </a:rPr>
              <a:t>loc2</a:t>
            </a:r>
            <a:r>
              <a:rPr lang="en-US" dirty="0"/>
              <a:t>, </a:t>
            </a:r>
            <a:r>
              <a:rPr lang="en-US" dirty="0">
                <a:latin typeface="Calibri"/>
                <a:cs typeface="Calibri"/>
              </a:rPr>
              <a:t>loc3</a:t>
            </a:r>
            <a:r>
              <a:rPr lang="en-US" dirty="0"/>
              <a:t>, </a:t>
            </a:r>
            <a:r>
              <a:rPr lang="en-US" dirty="0">
                <a:latin typeface="Calibri"/>
                <a:cs typeface="Calibri"/>
              </a:rPr>
              <a:t>loc4</a:t>
            </a:r>
            <a:r>
              <a:rPr lang="en-US" dirty="0"/>
              <a:t>}</a:t>
            </a:r>
            <a:br>
              <a:rPr lang="en-US" dirty="0"/>
            </a:br>
            <a:endParaRPr lang="en-US" dirty="0"/>
          </a:p>
          <a:p>
            <a:r>
              <a:rPr lang="en-US" dirty="0"/>
              <a:t>Rigid relations (properties that won’t change)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adjacent(loc0,loc1)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, </a:t>
            </a:r>
            <a:r>
              <a:rPr lang="en-US" dirty="0">
                <a:latin typeface="Calibri"/>
                <a:cs typeface="Calibri"/>
              </a:rPr>
              <a:t>adjacent(loc1,loc0)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, </a:t>
            </a:r>
            <a:r>
              <a:rPr lang="en-US" dirty="0">
                <a:latin typeface="Calibri"/>
                <a:cs typeface="Calibri"/>
              </a:rPr>
              <a:t>adjacent(loc1,loc2)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, </a:t>
            </a:r>
            <a:r>
              <a:rPr lang="en-US" dirty="0">
                <a:latin typeface="Calibri"/>
                <a:cs typeface="Calibri"/>
              </a:rPr>
              <a:t>adjacent(loc2,loc1)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, </a:t>
            </a:r>
            <a:r>
              <a:rPr lang="en-US" dirty="0">
                <a:latin typeface="Calibri"/>
                <a:cs typeface="Calibri"/>
              </a:rPr>
              <a:t>adjacent(loc2,loc3)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, </a:t>
            </a:r>
            <a:r>
              <a:rPr lang="en-US" dirty="0">
                <a:latin typeface="Calibri"/>
                <a:cs typeface="Calibri"/>
              </a:rPr>
              <a:t>adjacent(loc3,loc2)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, </a:t>
            </a:r>
            <a:r>
              <a:rPr lang="en-US" dirty="0">
                <a:latin typeface="Calibri"/>
                <a:cs typeface="Calibri"/>
              </a:rPr>
              <a:t>adjacent(loc3,loc4)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, </a:t>
            </a:r>
            <a:r>
              <a:rPr lang="en-US" dirty="0">
                <a:latin typeface="Calibri"/>
                <a:cs typeface="Calibri"/>
              </a:rPr>
              <a:t>adjacent(loc4,loc3)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2948BA-5EC8-1845-9A0B-1FB13511A7F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547489" y="1005581"/>
                <a:ext cx="6520788" cy="565874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State variables (</a:t>
                </a:r>
                <a:r>
                  <a:rPr lang="en-US" dirty="0" err="1"/>
                  <a:t>fluents</a:t>
                </a:r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where </a:t>
                </a:r>
                <a:r>
                  <a:rPr lang="en-US" i="1" dirty="0"/>
                  <a:t>r</a:t>
                </a:r>
                <a:r>
                  <a:rPr lang="en-US" dirty="0"/>
                  <a:t> ∈ </a:t>
                </a:r>
                <a:r>
                  <a:rPr lang="en-US" i="1" dirty="0"/>
                  <a:t>Robots</a:t>
                </a:r>
                <a:r>
                  <a:rPr lang="en-US" dirty="0"/>
                  <a:t>,</a:t>
                </a:r>
                <a:r>
                  <a:rPr lang="en-US" i="1" dirty="0"/>
                  <a:t> c</a:t>
                </a:r>
                <a:r>
                  <a:rPr lang="en-US" dirty="0"/>
                  <a:t> ∈ </a:t>
                </a:r>
                <a:r>
                  <a:rPr lang="en-US" i="1" dirty="0"/>
                  <a:t>Containers</a:t>
                </a:r>
                <a:r>
                  <a:rPr lang="en-US" dirty="0"/>
                  <a:t>,</a:t>
                </a:r>
                <a:r>
                  <a:rPr lang="en-US" i="1" dirty="0"/>
                  <a:t> l</a:t>
                </a:r>
                <a:r>
                  <a:rPr lang="en-US" dirty="0"/>
                  <a:t> ∈ </a:t>
                </a:r>
                <a:r>
                  <a:rPr lang="en-US" i="1" dirty="0"/>
                  <a:t>Locations</a:t>
                </a:r>
                <a:endParaRPr lang="en-US" dirty="0"/>
              </a:p>
              <a:p>
                <a:pPr lvl="1"/>
                <a:r>
                  <a:rPr lang="en-US" dirty="0">
                    <a:latin typeface="Calibri"/>
                    <a:cs typeface="Calibri"/>
                  </a:rPr>
                  <a:t>loc</a:t>
                </a:r>
                <a:r>
                  <a:rPr lang="en-US" dirty="0"/>
                  <a:t>(</a:t>
                </a:r>
                <a:r>
                  <a:rPr lang="en-US" i="1" dirty="0"/>
                  <a:t>r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Locations</a:t>
                </a:r>
              </a:p>
              <a:p>
                <a:pPr lvl="1"/>
                <a:r>
                  <a:rPr lang="en-US" dirty="0">
                    <a:latin typeface="Calibri"/>
                    <a:cs typeface="Calibri"/>
                  </a:rPr>
                  <a:t>cargo</a:t>
                </a:r>
                <a:r>
                  <a:rPr lang="en-US" dirty="0"/>
                  <a:t>(</a:t>
                </a:r>
                <a:r>
                  <a:rPr lang="en-US" i="1" dirty="0"/>
                  <a:t>r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Containers </a:t>
                </a:r>
                <a:r>
                  <a:rPr lang="en-US" dirty="0"/>
                  <a:t>⋃ {</a:t>
                </a:r>
                <a:r>
                  <a:rPr lang="en-US" dirty="0">
                    <a:latin typeface="Calibri"/>
                    <a:cs typeface="Calibri"/>
                  </a:rPr>
                  <a:t>nil</a:t>
                </a:r>
                <a:r>
                  <a:rPr lang="en-US" dirty="0"/>
                  <a:t>}</a:t>
                </a:r>
              </a:p>
              <a:p>
                <a:pPr lvl="1"/>
                <a:r>
                  <a:rPr lang="en-US" dirty="0">
                    <a:latin typeface="Calibri"/>
                    <a:cs typeface="Calibri"/>
                  </a:rPr>
                  <a:t>pos</a:t>
                </a:r>
                <a:r>
                  <a:rPr lang="en-US" dirty="0"/>
                  <a:t>(</a:t>
                </a:r>
                <a:r>
                  <a:rPr lang="en-US" i="1" dirty="0"/>
                  <a:t>c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Locations</a:t>
                </a:r>
                <a:r>
                  <a:rPr lang="en-US" dirty="0"/>
                  <a:t> ⋃ </a:t>
                </a:r>
                <a:r>
                  <a:rPr lang="en-US" i="1" dirty="0"/>
                  <a:t>Robots</a:t>
                </a:r>
                <a:r>
                  <a:rPr lang="en-US" dirty="0"/>
                  <a:t> ⋃ {</a:t>
                </a:r>
                <a:r>
                  <a:rPr lang="en-US" dirty="0">
                    <a:latin typeface="Calibri"/>
                    <a:cs typeface="Calibri"/>
                  </a:rPr>
                  <a:t>unknown</a:t>
                </a:r>
                <a:r>
                  <a:rPr lang="en-US" dirty="0"/>
                  <a:t>}</a:t>
                </a:r>
              </a:p>
              <a:p>
                <a:pPr lvl="1"/>
                <a:r>
                  <a:rPr lang="en-US" dirty="0">
                    <a:latin typeface="Calibri"/>
                    <a:cs typeface="Calibri"/>
                  </a:rPr>
                  <a:t>view</a:t>
                </a:r>
                <a:r>
                  <a:rPr lang="en-US" dirty="0"/>
                  <a:t>(</a:t>
                </a:r>
                <a:r>
                  <a:rPr lang="en-US" i="1" dirty="0"/>
                  <a:t>l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</m:oMath>
                </a14:m>
                <a:r>
                  <a:rPr lang="en-US" dirty="0"/>
                  <a:t> {</a:t>
                </a:r>
                <a:r>
                  <a:rPr lang="en-US" dirty="0">
                    <a:latin typeface="Calibri"/>
                    <a:cs typeface="Calibri"/>
                  </a:rPr>
                  <a:t>T</a:t>
                </a:r>
                <a:r>
                  <a:rPr lang="en-US" dirty="0"/>
                  <a:t>, </a:t>
                </a:r>
                <a:r>
                  <a:rPr lang="en-US" dirty="0">
                    <a:latin typeface="Calibri"/>
                    <a:cs typeface="Calibri"/>
                  </a:rPr>
                  <a:t>F</a:t>
                </a:r>
                <a:r>
                  <a:rPr lang="en-US" dirty="0"/>
                  <a:t>}</a:t>
                </a:r>
              </a:p>
              <a:p>
                <a:pPr lvl="2"/>
                <a:r>
                  <a:rPr lang="en-US" dirty="0"/>
                  <a:t>Whether a robot has looked at location </a:t>
                </a:r>
                <a:r>
                  <a:rPr lang="en-US" i="1" dirty="0"/>
                  <a:t>l</a:t>
                </a:r>
                <a:endParaRPr lang="en-US" dirty="0"/>
              </a:p>
              <a:p>
                <a:pPr lvl="2"/>
                <a:r>
                  <a:rPr lang="en-US" dirty="0"/>
                  <a:t>If </a:t>
                </a:r>
                <a:r>
                  <a:rPr lang="en-US" dirty="0">
                    <a:latin typeface="Calibri"/>
                    <a:cs typeface="Calibri"/>
                  </a:rPr>
                  <a:t>view</a:t>
                </a:r>
                <a:r>
                  <a:rPr lang="en-US" dirty="0"/>
                  <a:t>(</a:t>
                </a:r>
                <a:r>
                  <a:rPr lang="en-US" i="1" dirty="0"/>
                  <a:t>l</a:t>
                </a:r>
                <a:r>
                  <a:rPr lang="en-US" dirty="0"/>
                  <a:t>)</a:t>
                </a:r>
                <a:r>
                  <a:rPr lang="en-US" baseline="-25000" dirty="0"/>
                  <a:t> </a:t>
                </a:r>
                <a:r>
                  <a:rPr lang="en-US" dirty="0"/>
                  <a:t>=</a:t>
                </a:r>
                <a:r>
                  <a:rPr lang="en-US" baseline="-25000" dirty="0"/>
                  <a:t> </a:t>
                </a:r>
                <a:r>
                  <a:rPr lang="en-US" dirty="0">
                    <a:latin typeface="Calibri"/>
                    <a:cs typeface="Calibri"/>
                  </a:rPr>
                  <a:t>T</a:t>
                </a:r>
                <a:r>
                  <a:rPr lang="en-US" dirty="0"/>
                  <a:t> then </a:t>
                </a:r>
                <a:r>
                  <a:rPr lang="en-US" dirty="0">
                    <a:latin typeface="Calibri"/>
                    <a:cs typeface="Calibri"/>
                  </a:rPr>
                  <a:t>pos</a:t>
                </a:r>
                <a:r>
                  <a:rPr lang="en-US" dirty="0"/>
                  <a:t>(</a:t>
                </a:r>
                <a:r>
                  <a:rPr lang="en-US" i="1" dirty="0"/>
                  <a:t>c</a:t>
                </a:r>
                <a:r>
                  <a:rPr lang="en-US" dirty="0"/>
                  <a:t>)</a:t>
                </a:r>
                <a:r>
                  <a:rPr lang="en-US" baseline="-25000" dirty="0"/>
                  <a:t> </a:t>
                </a:r>
                <a:r>
                  <a:rPr lang="fr-FR" dirty="0"/>
                  <a:t>=</a:t>
                </a:r>
                <a:r>
                  <a:rPr lang="en-US" baseline="-25000" dirty="0"/>
                  <a:t> </a:t>
                </a:r>
                <a:r>
                  <a:rPr lang="en-US" i="1" dirty="0"/>
                  <a:t>l</a:t>
                </a:r>
                <a:r>
                  <a:rPr lang="en-US" dirty="0"/>
                  <a:t> for every container </a:t>
                </a:r>
                <a:r>
                  <a:rPr lang="en-US" i="1" dirty="0"/>
                  <a:t>c</a:t>
                </a:r>
                <a:r>
                  <a:rPr lang="en-US" dirty="0"/>
                  <a:t> at </a:t>
                </a:r>
                <a:r>
                  <a:rPr lang="en-US" i="1" dirty="0"/>
                  <a:t>l</a:t>
                </a:r>
                <a:br>
                  <a:rPr lang="en-US" i="1" dirty="0"/>
                </a:br>
                <a:endParaRPr lang="en-US" i="1" dirty="0"/>
              </a:p>
              <a:p>
                <a:r>
                  <a:rPr lang="en-US" dirty="0"/>
                  <a:t>Actions:</a:t>
                </a:r>
              </a:p>
              <a:p>
                <a:pPr lvl="1"/>
                <a:r>
                  <a:rPr lang="en-US" dirty="0">
                    <a:latin typeface="Calibri"/>
                    <a:cs typeface="Calibri"/>
                  </a:rPr>
                  <a:t>take</a:t>
                </a:r>
                <a:r>
                  <a:rPr lang="en-US" dirty="0"/>
                  <a:t>(</a:t>
                </a:r>
                <a:r>
                  <a:rPr lang="en-US" i="1" dirty="0" err="1"/>
                  <a:t>r,o,l</a:t>
                </a:r>
                <a:r>
                  <a:rPr lang="en-US" dirty="0"/>
                  <a:t>): </a:t>
                </a:r>
                <a:r>
                  <a:rPr lang="en-US" i="1" dirty="0"/>
                  <a:t>r</a:t>
                </a:r>
                <a:r>
                  <a:rPr lang="en-US" dirty="0"/>
                  <a:t> takes object </a:t>
                </a:r>
                <a:r>
                  <a:rPr lang="en-US" i="1" dirty="0"/>
                  <a:t>o</a:t>
                </a:r>
                <a:r>
                  <a:rPr lang="en-US" dirty="0"/>
                  <a:t> at location </a:t>
                </a:r>
                <a:r>
                  <a:rPr lang="en-US" i="1" dirty="0"/>
                  <a:t>l</a:t>
                </a:r>
              </a:p>
              <a:p>
                <a:pPr lvl="1"/>
                <a:r>
                  <a:rPr lang="en-US" dirty="0">
                    <a:latin typeface="Calibri"/>
                    <a:cs typeface="Calibri"/>
                  </a:rPr>
                  <a:t>put</a:t>
                </a:r>
                <a:r>
                  <a:rPr lang="en-US" dirty="0"/>
                  <a:t>(</a:t>
                </a:r>
                <a:r>
                  <a:rPr lang="en-US" i="1" dirty="0" err="1"/>
                  <a:t>r,o,l</a:t>
                </a:r>
                <a:r>
                  <a:rPr lang="en-US" dirty="0"/>
                  <a:t>): </a:t>
                </a:r>
                <a:r>
                  <a:rPr lang="en-US" i="1" dirty="0"/>
                  <a:t>r</a:t>
                </a:r>
                <a:r>
                  <a:rPr lang="en-US" dirty="0"/>
                  <a:t> puts </a:t>
                </a:r>
                <a:r>
                  <a:rPr lang="en-US" i="1" dirty="0"/>
                  <a:t>o</a:t>
                </a:r>
                <a:r>
                  <a:rPr lang="en-US" dirty="0"/>
                  <a:t> at location </a:t>
                </a:r>
                <a:r>
                  <a:rPr lang="en-US" i="1" dirty="0"/>
                  <a:t>l</a:t>
                </a:r>
              </a:p>
              <a:p>
                <a:pPr lvl="1"/>
                <a:r>
                  <a:rPr lang="en-US" dirty="0">
                    <a:latin typeface="Calibri"/>
                    <a:cs typeface="Calibri"/>
                  </a:rPr>
                  <a:t>perceive</a:t>
                </a:r>
                <a:r>
                  <a:rPr lang="en-US" dirty="0"/>
                  <a:t>(</a:t>
                </a:r>
                <a:r>
                  <a:rPr lang="en-US" i="1" dirty="0" err="1"/>
                  <a:t>r,l</a:t>
                </a:r>
                <a:r>
                  <a:rPr lang="en-US" dirty="0"/>
                  <a:t>): robot </a:t>
                </a:r>
                <a:r>
                  <a:rPr lang="en-US" i="1" dirty="0"/>
                  <a:t>r</a:t>
                </a:r>
                <a:r>
                  <a:rPr lang="en-US" dirty="0"/>
                  <a:t> perceives what objects are at </a:t>
                </a:r>
                <a:r>
                  <a:rPr lang="en-US" i="1" dirty="0"/>
                  <a:t>l</a:t>
                </a:r>
              </a:p>
              <a:p>
                <a:pPr lvl="1"/>
                <a:r>
                  <a:rPr lang="en-US" dirty="0">
                    <a:latin typeface="Calibri"/>
                    <a:cs typeface="Calibri"/>
                  </a:rPr>
                  <a:t>move-to</a:t>
                </a:r>
                <a:r>
                  <a:rPr lang="en-US" dirty="0"/>
                  <a:t>(</a:t>
                </a:r>
                <a:r>
                  <a:rPr lang="en-US" i="1" dirty="0" err="1"/>
                  <a:t>r,l</a:t>
                </a:r>
                <a:r>
                  <a:rPr lang="en-US" dirty="0"/>
                  <a:t>): robot </a:t>
                </a:r>
                <a:r>
                  <a:rPr lang="en-US" i="1" dirty="0"/>
                  <a:t>r</a:t>
                </a:r>
                <a:r>
                  <a:rPr lang="en-US" dirty="0"/>
                  <a:t> moves to location </a:t>
                </a:r>
                <a:r>
                  <a:rPr lang="en-US" i="1" dirty="0"/>
                  <a:t>l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2948BA-5EC8-1845-9A0B-1FB13511A7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547489" y="1005581"/>
                <a:ext cx="6520788" cy="5658745"/>
              </a:xfrm>
              <a:blipFill>
                <a:blip r:embed="rId2"/>
                <a:stretch>
                  <a:fillRect l="-1028" t="-647" r="-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E25147D4-4B92-3546-B320-0BC26AE56DDA}"/>
              </a:ext>
            </a:extLst>
          </p:cNvPr>
          <p:cNvGrpSpPr/>
          <p:nvPr/>
        </p:nvGrpSpPr>
        <p:grpSpPr>
          <a:xfrm>
            <a:off x="735330" y="834391"/>
            <a:ext cx="4425495" cy="1764581"/>
            <a:chOff x="735330" y="834391"/>
            <a:chExt cx="4425495" cy="1764581"/>
          </a:xfrm>
        </p:grpSpPr>
        <p:sp>
          <p:nvSpPr>
            <p:cNvPr id="88" name="Line 853">
              <a:extLst>
                <a:ext uri="{FF2B5EF4-FFF2-40B4-BE49-F238E27FC236}">
                  <a16:creationId xmlns:a16="http://schemas.microsoft.com/office/drawing/2014/main" id="{A98FF321-3135-FD40-B54C-085F1B651F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0770" y="2594712"/>
              <a:ext cx="1571779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balanced" dir="l"/>
            </a:scene3d>
            <a:sp3d extrusionH="1587500" contourW="6350" prstMaterial="legacyPlastic">
              <a:bevelT w="13500" h="13500" prst="angle"/>
              <a:bevelB w="13500" h="13500" prst="angle"/>
              <a:extrusionClr>
                <a:srgbClr val="FFE4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2000" dirty="0">
                  <a:latin typeface="Calibri"/>
                  <a:ea typeface="Times New Roman"/>
                  <a:cs typeface="Calibri"/>
                </a:rPr>
                <a:t>            loc0</a:t>
              </a:r>
            </a:p>
          </p:txBody>
        </p:sp>
        <p:sp>
          <p:nvSpPr>
            <p:cNvPr id="47" name="Line 853">
              <a:extLst>
                <a:ext uri="{FF2B5EF4-FFF2-40B4-BE49-F238E27FC236}">
                  <a16:creationId xmlns:a16="http://schemas.microsoft.com/office/drawing/2014/main" id="{A09196CD-513C-DC41-9E9C-44778FED36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330" y="2261236"/>
              <a:ext cx="1089529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11176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loc2</a:t>
              </a:r>
            </a:p>
          </p:txBody>
        </p:sp>
        <p:sp>
          <p:nvSpPr>
            <p:cNvPr id="89" name="Line 853">
              <a:extLst>
                <a:ext uri="{FF2B5EF4-FFF2-40B4-BE49-F238E27FC236}">
                  <a16:creationId xmlns:a16="http://schemas.microsoft.com/office/drawing/2014/main" id="{A64E60A6-134B-064E-91B8-CA4229C458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0062" y="2475289"/>
              <a:ext cx="1286000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balanced" dir="l"/>
            </a:scene3d>
            <a:sp3d extrusionH="1397000" contourW="6350" prstMaterial="legacyPlastic">
              <a:bevelT w="13500" h="13500" prst="angle"/>
              <a:bevelB w="13500" h="13500" prst="angle"/>
              <a:extrusionClr>
                <a:srgbClr val="F5DBBD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900" dirty="0">
                  <a:latin typeface="Calibri"/>
                  <a:ea typeface="Times New Roman"/>
                  <a:cs typeface="Calibri"/>
                </a:rPr>
                <a:t>          loc1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7E191B5-FEB9-C944-B288-AA9E5D400BF9}"/>
                </a:ext>
              </a:extLst>
            </p:cNvPr>
            <p:cNvGrpSpPr/>
            <p:nvPr/>
          </p:nvGrpSpPr>
          <p:grpSpPr>
            <a:xfrm>
              <a:off x="1520703" y="1715607"/>
              <a:ext cx="525678" cy="355571"/>
              <a:chOff x="1012668" y="960736"/>
              <a:chExt cx="747559" cy="505651"/>
            </a:xfrm>
          </p:grpSpPr>
          <p:sp>
            <p:nvSpPr>
              <p:cNvPr id="123" name="Line 853">
                <a:extLst>
                  <a:ext uri="{FF2B5EF4-FFF2-40B4-BE49-F238E27FC236}">
                    <a16:creationId xmlns:a16="http://schemas.microsoft.com/office/drawing/2014/main" id="{A5F48B7B-8182-3C45-94C9-930A3D1BED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124" name="Rectangle 876">
                <a:extLst>
                  <a:ext uri="{FF2B5EF4-FFF2-40B4-BE49-F238E27FC236}">
                    <a16:creationId xmlns:a16="http://schemas.microsoft.com/office/drawing/2014/main" id="{599106BF-E900-F54A-9F55-B9C17124D22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9" y="960736"/>
                <a:ext cx="92" cy="393915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125" name="Rectangle 873">
                <a:extLst>
                  <a:ext uri="{FF2B5EF4-FFF2-40B4-BE49-F238E27FC236}">
                    <a16:creationId xmlns:a16="http://schemas.microsoft.com/office/drawing/2014/main" id="{5A0E8F17-D0BF-CC42-9FF5-150BB0393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126" name="Freeform 875">
                <a:extLst>
                  <a:ext uri="{FF2B5EF4-FFF2-40B4-BE49-F238E27FC236}">
                    <a16:creationId xmlns:a16="http://schemas.microsoft.com/office/drawing/2014/main" id="{FBE00F77-937D-FD4C-BE3F-3AD927ED0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sp>
          <p:nvSpPr>
            <p:cNvPr id="91" name="Line 853">
              <a:extLst>
                <a:ext uri="{FF2B5EF4-FFF2-40B4-BE49-F238E27FC236}">
                  <a16:creationId xmlns:a16="http://schemas.microsoft.com/office/drawing/2014/main" id="{5DC0C739-44D4-A148-B976-CBF9D639D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357" y="1291448"/>
              <a:ext cx="714445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800100" contourW="6350" prstMaterial="legacyPlastic">
              <a:bevelT w="13500" h="13500" prst="angle"/>
              <a:bevelB w="13500" h="13500" prst="angle"/>
              <a:extrusionClr>
                <a:srgbClr val="D0B39A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400" dirty="0">
                  <a:latin typeface="Calibri"/>
                  <a:ea typeface="Times New Roman"/>
                  <a:cs typeface="Calibri"/>
                </a:rPr>
                <a:t>         loc4</a:t>
              </a:r>
            </a:p>
          </p:txBody>
        </p:sp>
        <p:sp>
          <p:nvSpPr>
            <p:cNvPr id="92" name="Line 853">
              <a:extLst>
                <a:ext uri="{FF2B5EF4-FFF2-40B4-BE49-F238E27FC236}">
                  <a16:creationId xmlns:a16="http://schemas.microsoft.com/office/drawing/2014/main" id="{41067003-39CA-E344-9EB5-1FEF0D6654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247" y="1699213"/>
              <a:ext cx="893056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914400" contourW="6350" prstMaterial="legacyPlastic">
              <a:bevelT w="13500" h="13500" prst="angle"/>
              <a:bevelB w="13500" h="13500" prst="angle"/>
              <a:extrusionClr>
                <a:srgbClr val="ECD1B9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600" dirty="0">
                  <a:latin typeface="Calibri"/>
                  <a:ea typeface="Times New Roman"/>
                  <a:cs typeface="Calibri"/>
                </a:rPr>
                <a:t>         loc3</a:t>
              </a: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F7C6A3AB-BA4A-6B4D-AE3C-D56415A0B8B0}"/>
                </a:ext>
              </a:extLst>
            </p:cNvPr>
            <p:cNvGrpSpPr/>
            <p:nvPr/>
          </p:nvGrpSpPr>
          <p:grpSpPr>
            <a:xfrm>
              <a:off x="2498056" y="834391"/>
              <a:ext cx="378488" cy="272016"/>
              <a:chOff x="7930394" y="2447547"/>
              <a:chExt cx="387534" cy="278517"/>
            </a:xfrm>
          </p:grpSpPr>
          <p:sp>
            <p:nvSpPr>
              <p:cNvPr id="119" name="Line 853">
                <a:extLst>
                  <a:ext uri="{FF2B5EF4-FFF2-40B4-BE49-F238E27FC236}">
                    <a16:creationId xmlns:a16="http://schemas.microsoft.com/office/drawing/2014/main" id="{82301905-3828-F043-A096-2E8C138EE9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0394" y="2551830"/>
                <a:ext cx="311334" cy="37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190500" contourW="6350" prstMaterial="plastic">
                <a:bevelT w="13500" h="13500" prst="angle"/>
                <a:bevelB w="13500" h="13500" prst="angle"/>
                <a:extrusionClr>
                  <a:srgbClr val="CED286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120" name="Rectangle 876">
                <a:extLst>
                  <a:ext uri="{FF2B5EF4-FFF2-40B4-BE49-F238E27FC236}">
                    <a16:creationId xmlns:a16="http://schemas.microsoft.com/office/drawing/2014/main" id="{E878A0E2-54D8-EB43-A7C6-DF6560AF0B3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954837" y="2447547"/>
                <a:ext cx="67" cy="220593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121" name="Rectangle 873">
                <a:extLst>
                  <a:ext uri="{FF2B5EF4-FFF2-40B4-BE49-F238E27FC236}">
                    <a16:creationId xmlns:a16="http://schemas.microsoft.com/office/drawing/2014/main" id="{9DA40925-9B60-A148-A75E-11C718C245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1094" y="2555538"/>
                <a:ext cx="308086" cy="169843"/>
              </a:xfrm>
              <a:prstGeom prst="rect">
                <a:avLst/>
              </a:prstGeom>
              <a:solidFill>
                <a:srgbClr val="CED28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1400" dirty="0">
                    <a:latin typeface="Calibri"/>
                    <a:ea typeface="Times New Roman"/>
                    <a:cs typeface="Calibri"/>
                  </a:rPr>
                  <a:t>c2</a:t>
                </a:r>
              </a:p>
            </p:txBody>
          </p:sp>
          <p:sp>
            <p:nvSpPr>
              <p:cNvPr id="122" name="Freeform 875">
                <a:extLst>
                  <a:ext uri="{FF2B5EF4-FFF2-40B4-BE49-F238E27FC236}">
                    <a16:creationId xmlns:a16="http://schemas.microsoft.com/office/drawing/2014/main" id="{14C14D21-346F-C54C-92BE-D26A0644A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2084" y="2478623"/>
                <a:ext cx="75844" cy="247441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ED28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29FE94B-891C-DB49-89D0-AEFF13BC5FB3}"/>
                </a:ext>
              </a:extLst>
            </p:cNvPr>
            <p:cNvGrpSpPr/>
            <p:nvPr/>
          </p:nvGrpSpPr>
          <p:grpSpPr>
            <a:xfrm>
              <a:off x="3985592" y="1191835"/>
              <a:ext cx="1175233" cy="997371"/>
              <a:chOff x="10247238" y="4467570"/>
              <a:chExt cx="1175233" cy="997371"/>
            </a:xfrm>
          </p:grpSpPr>
          <p:sp>
            <p:nvSpPr>
              <p:cNvPr id="186" name="Oval 859">
                <a:extLst>
                  <a:ext uri="{FF2B5EF4-FFF2-40B4-BE49-F238E27FC236}">
                    <a16:creationId xmlns:a16="http://schemas.microsoft.com/office/drawing/2014/main" id="{739B7BB5-93E4-D14C-947B-C52D2C705C4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83953" y="5248432"/>
                <a:ext cx="96916" cy="106355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7" name="Oval 861">
                <a:extLst>
                  <a:ext uri="{FF2B5EF4-FFF2-40B4-BE49-F238E27FC236}">
                    <a16:creationId xmlns:a16="http://schemas.microsoft.com/office/drawing/2014/main" id="{216DFCB3-FB7C-FA49-AE37-B3F9DA25AB3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247239" y="5356687"/>
                <a:ext cx="100317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8" name="Oval 862">
                <a:extLst>
                  <a:ext uri="{FF2B5EF4-FFF2-40B4-BE49-F238E27FC236}">
                    <a16:creationId xmlns:a16="http://schemas.microsoft.com/office/drawing/2014/main" id="{BD98DE0D-CA9F-5B4D-B036-C5943D13F54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72293" y="5356687"/>
                <a:ext cx="969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9" name="Oval 863">
                <a:extLst>
                  <a:ext uri="{FF2B5EF4-FFF2-40B4-BE49-F238E27FC236}">
                    <a16:creationId xmlns:a16="http://schemas.microsoft.com/office/drawing/2014/main" id="{5DFC6B05-65DA-8F4C-8FC1-3D48D1F10D6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073676" y="5354788"/>
                <a:ext cx="986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90" name="Oval 863">
                <a:extLst>
                  <a:ext uri="{FF2B5EF4-FFF2-40B4-BE49-F238E27FC236}">
                    <a16:creationId xmlns:a16="http://schemas.microsoft.com/office/drawing/2014/main" id="{810680C7-811D-8345-A711-8666E815F46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58241" y="5356110"/>
                <a:ext cx="986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1D27A255-0B16-EC40-8F6D-CEE04C47450D}"/>
                  </a:ext>
                </a:extLst>
              </p:cNvPr>
              <p:cNvGrpSpPr/>
              <p:nvPr/>
            </p:nvGrpSpPr>
            <p:grpSpPr>
              <a:xfrm>
                <a:off x="10247238" y="4975740"/>
                <a:ext cx="1175233" cy="379051"/>
                <a:chOff x="1320274" y="4580303"/>
                <a:chExt cx="1671281" cy="467246"/>
              </a:xfrm>
              <a:solidFill>
                <a:srgbClr val="CCFDCC"/>
              </a:solidFill>
            </p:grpSpPr>
            <p:sp>
              <p:nvSpPr>
                <p:cNvPr id="192" name="Freeform 860">
                  <a:extLst>
                    <a:ext uri="{FF2B5EF4-FFF2-40B4-BE49-F238E27FC236}">
                      <a16:creationId xmlns:a16="http://schemas.microsoft.com/office/drawing/2014/main" id="{06254465-F374-9C48-B37A-80797A28AB5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93" name="Rectangle 864">
                  <a:extLst>
                    <a:ext uri="{FF2B5EF4-FFF2-40B4-BE49-F238E27FC236}">
                      <a16:creationId xmlns:a16="http://schemas.microsoft.com/office/drawing/2014/main" id="{47766345-5DBC-AA40-8FAB-E2545168E75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Calibri"/>
                      <a:ea typeface="Calibri"/>
                      <a:cs typeface="Calibri"/>
                    </a:rPr>
                    <a:t>r2</a:t>
                  </a:r>
                </a:p>
              </p:txBody>
            </p:sp>
            <p:sp>
              <p:nvSpPr>
                <p:cNvPr id="194" name="Freeform 865">
                  <a:extLst>
                    <a:ext uri="{FF2B5EF4-FFF2-40B4-BE49-F238E27FC236}">
                      <a16:creationId xmlns:a16="http://schemas.microsoft.com/office/drawing/2014/main" id="{750E8FA4-36B3-904C-ADFB-5D556A4AC61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95" name="Freeform 866">
                  <a:extLst>
                    <a:ext uri="{FF2B5EF4-FFF2-40B4-BE49-F238E27FC236}">
                      <a16:creationId xmlns:a16="http://schemas.microsoft.com/office/drawing/2014/main" id="{AE0AC02F-66B9-4341-8478-0675CAE30F0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A5C17A83-7A6B-F345-9630-F99A8D7BEC3A}"/>
                  </a:ext>
                </a:extLst>
              </p:cNvPr>
              <p:cNvGrpSpPr/>
              <p:nvPr/>
            </p:nvGrpSpPr>
            <p:grpSpPr>
              <a:xfrm>
                <a:off x="10732584" y="4467570"/>
                <a:ext cx="388622" cy="835901"/>
                <a:chOff x="1823226" y="3235632"/>
                <a:chExt cx="552654" cy="1188720"/>
              </a:xfrm>
              <a:solidFill>
                <a:srgbClr val="CCFDCC"/>
              </a:solidFill>
            </p:grpSpPr>
            <p:sp>
              <p:nvSpPr>
                <p:cNvPr id="197" name="Oval 878">
                  <a:extLst>
                    <a:ext uri="{FF2B5EF4-FFF2-40B4-BE49-F238E27FC236}">
                      <a16:creationId xmlns:a16="http://schemas.microsoft.com/office/drawing/2014/main" id="{587F186D-5926-4D43-8624-126C5C08B3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98" name="Rectangle 880">
                  <a:extLst>
                    <a:ext uri="{FF2B5EF4-FFF2-40B4-BE49-F238E27FC236}">
                      <a16:creationId xmlns:a16="http://schemas.microsoft.com/office/drawing/2014/main" id="{A5A711A8-72E2-4444-BB96-A8EABA090C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99" name="Oval 878">
                  <a:extLst>
                    <a:ext uri="{FF2B5EF4-FFF2-40B4-BE49-F238E27FC236}">
                      <a16:creationId xmlns:a16="http://schemas.microsoft.com/office/drawing/2014/main" id="{ED73DAEA-DC85-274A-BDB4-A282E9C4B5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00" name="Line 881">
                  <a:extLst>
                    <a:ext uri="{FF2B5EF4-FFF2-40B4-BE49-F238E27FC236}">
                      <a16:creationId xmlns:a16="http://schemas.microsoft.com/office/drawing/2014/main" id="{50EED975-C8EF-364D-BE13-8F41A84692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01" name="Line 882">
                  <a:extLst>
                    <a:ext uri="{FF2B5EF4-FFF2-40B4-BE49-F238E27FC236}">
                      <a16:creationId xmlns:a16="http://schemas.microsoft.com/office/drawing/2014/main" id="{FE62AEDF-58D6-7541-B0E2-6B53FE8587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02" name="Rectangle 880">
                  <a:extLst>
                    <a:ext uri="{FF2B5EF4-FFF2-40B4-BE49-F238E27FC236}">
                      <a16:creationId xmlns:a16="http://schemas.microsoft.com/office/drawing/2014/main" id="{5FCC0405-BD3F-AD41-B174-612CD05C72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03" name="Oval 878">
                  <a:extLst>
                    <a:ext uri="{FF2B5EF4-FFF2-40B4-BE49-F238E27FC236}">
                      <a16:creationId xmlns:a16="http://schemas.microsoft.com/office/drawing/2014/main" id="{421ACD4D-4B28-4C49-9DF4-0A10A85A673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04" name="Line 882">
                  <a:extLst>
                    <a:ext uri="{FF2B5EF4-FFF2-40B4-BE49-F238E27FC236}">
                      <a16:creationId xmlns:a16="http://schemas.microsoft.com/office/drawing/2014/main" id="{6CE515D8-0D4C-984F-B456-A1A85C90BB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05" name="Line 882">
                  <a:extLst>
                    <a:ext uri="{FF2B5EF4-FFF2-40B4-BE49-F238E27FC236}">
                      <a16:creationId xmlns:a16="http://schemas.microsoft.com/office/drawing/2014/main" id="{1F132A31-9656-4A4B-B3DF-2CDB2B4745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06" name="Line 884">
                  <a:extLst>
                    <a:ext uri="{FF2B5EF4-FFF2-40B4-BE49-F238E27FC236}">
                      <a16:creationId xmlns:a16="http://schemas.microsoft.com/office/drawing/2014/main" id="{77DBA713-B26C-984E-BD86-4D6C76A9C3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07" name="Oval 885">
                  <a:extLst>
                    <a:ext uri="{FF2B5EF4-FFF2-40B4-BE49-F238E27FC236}">
                      <a16:creationId xmlns:a16="http://schemas.microsoft.com/office/drawing/2014/main" id="{B9CAC042-1698-C94B-AD86-02288F6A2F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08" name="Line 881">
                  <a:extLst>
                    <a:ext uri="{FF2B5EF4-FFF2-40B4-BE49-F238E27FC236}">
                      <a16:creationId xmlns:a16="http://schemas.microsoft.com/office/drawing/2014/main" id="{AE3E7DE5-CEDD-CE40-8EB1-8C478BD048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09" name="Line 882">
                  <a:extLst>
                    <a:ext uri="{FF2B5EF4-FFF2-40B4-BE49-F238E27FC236}">
                      <a16:creationId xmlns:a16="http://schemas.microsoft.com/office/drawing/2014/main" id="{ECBE46C1-73E3-0A40-887A-231F227FD2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E6D658AD-ADC8-C141-AAA3-4D938EDF13D0}"/>
                </a:ext>
              </a:extLst>
            </p:cNvPr>
            <p:cNvGrpSpPr/>
            <p:nvPr/>
          </p:nvGrpSpPr>
          <p:grpSpPr>
            <a:xfrm>
              <a:off x="3419720" y="1388515"/>
              <a:ext cx="1175233" cy="997371"/>
              <a:chOff x="10247238" y="4467570"/>
              <a:chExt cx="1175233" cy="997371"/>
            </a:xfrm>
          </p:grpSpPr>
          <p:sp>
            <p:nvSpPr>
              <p:cNvPr id="211" name="Oval 859">
                <a:extLst>
                  <a:ext uri="{FF2B5EF4-FFF2-40B4-BE49-F238E27FC236}">
                    <a16:creationId xmlns:a16="http://schemas.microsoft.com/office/drawing/2014/main" id="{22A5D605-E52B-8444-AAEB-5DBBA7668D2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83953" y="5248432"/>
                <a:ext cx="96916" cy="106355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12" name="Oval 861">
                <a:extLst>
                  <a:ext uri="{FF2B5EF4-FFF2-40B4-BE49-F238E27FC236}">
                    <a16:creationId xmlns:a16="http://schemas.microsoft.com/office/drawing/2014/main" id="{FB65368C-D676-A642-9F7D-41816914C0E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247239" y="5356687"/>
                <a:ext cx="100317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13" name="Oval 862">
                <a:extLst>
                  <a:ext uri="{FF2B5EF4-FFF2-40B4-BE49-F238E27FC236}">
                    <a16:creationId xmlns:a16="http://schemas.microsoft.com/office/drawing/2014/main" id="{99DB416D-0599-3347-BAB3-B2DE10CDD2D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72293" y="5356687"/>
                <a:ext cx="969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14" name="Oval 863">
                <a:extLst>
                  <a:ext uri="{FF2B5EF4-FFF2-40B4-BE49-F238E27FC236}">
                    <a16:creationId xmlns:a16="http://schemas.microsoft.com/office/drawing/2014/main" id="{E5C8D25B-1661-0A41-8842-6226DBBA861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073676" y="5354788"/>
                <a:ext cx="986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15" name="Oval 863">
                <a:extLst>
                  <a:ext uri="{FF2B5EF4-FFF2-40B4-BE49-F238E27FC236}">
                    <a16:creationId xmlns:a16="http://schemas.microsoft.com/office/drawing/2014/main" id="{B96A4978-838D-774A-A621-028A589FFB7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58241" y="5356110"/>
                <a:ext cx="986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D5A627DD-6A81-0D46-966C-8B911CF06029}"/>
                  </a:ext>
                </a:extLst>
              </p:cNvPr>
              <p:cNvGrpSpPr/>
              <p:nvPr/>
            </p:nvGrpSpPr>
            <p:grpSpPr>
              <a:xfrm>
                <a:off x="10247238" y="4975740"/>
                <a:ext cx="1175233" cy="379051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231" name="Freeform 860">
                  <a:extLst>
                    <a:ext uri="{FF2B5EF4-FFF2-40B4-BE49-F238E27FC236}">
                      <a16:creationId xmlns:a16="http://schemas.microsoft.com/office/drawing/2014/main" id="{37AF5EAD-3013-B448-9849-C496BBDDC3A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32" name="Rectangle 864">
                  <a:extLst>
                    <a:ext uri="{FF2B5EF4-FFF2-40B4-BE49-F238E27FC236}">
                      <a16:creationId xmlns:a16="http://schemas.microsoft.com/office/drawing/2014/main" id="{8899B73C-5FE2-694C-96ED-A27571293E6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233" name="Freeform 865">
                  <a:extLst>
                    <a:ext uri="{FF2B5EF4-FFF2-40B4-BE49-F238E27FC236}">
                      <a16:creationId xmlns:a16="http://schemas.microsoft.com/office/drawing/2014/main" id="{9880EDE4-9FF6-A04C-ADAB-D4AA04E275E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34" name="Freeform 866">
                  <a:extLst>
                    <a:ext uri="{FF2B5EF4-FFF2-40B4-BE49-F238E27FC236}">
                      <a16:creationId xmlns:a16="http://schemas.microsoft.com/office/drawing/2014/main" id="{1199E64F-B15F-324B-A621-ABA3E9EED17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C27EFE72-712E-BE44-96AC-1E4AC47BE798}"/>
                  </a:ext>
                </a:extLst>
              </p:cNvPr>
              <p:cNvGrpSpPr/>
              <p:nvPr/>
            </p:nvGrpSpPr>
            <p:grpSpPr>
              <a:xfrm>
                <a:off x="10732584" y="4467570"/>
                <a:ext cx="388622" cy="835901"/>
                <a:chOff x="1823226" y="3235632"/>
                <a:chExt cx="552654" cy="1188720"/>
              </a:xfrm>
              <a:solidFill>
                <a:srgbClr val="93D2FE"/>
              </a:solidFill>
            </p:grpSpPr>
            <p:sp>
              <p:nvSpPr>
                <p:cNvPr id="218" name="Oval 878">
                  <a:extLst>
                    <a:ext uri="{FF2B5EF4-FFF2-40B4-BE49-F238E27FC236}">
                      <a16:creationId xmlns:a16="http://schemas.microsoft.com/office/drawing/2014/main" id="{4380909D-C712-4542-9539-693E169090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19" name="Rectangle 880">
                  <a:extLst>
                    <a:ext uri="{FF2B5EF4-FFF2-40B4-BE49-F238E27FC236}">
                      <a16:creationId xmlns:a16="http://schemas.microsoft.com/office/drawing/2014/main" id="{E57F58E8-2551-3A4A-BC28-60A2E4F665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20" name="Oval 878">
                  <a:extLst>
                    <a:ext uri="{FF2B5EF4-FFF2-40B4-BE49-F238E27FC236}">
                      <a16:creationId xmlns:a16="http://schemas.microsoft.com/office/drawing/2014/main" id="{ABE67321-7D8C-7946-99BE-D4A94B20AF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21" name="Line 881">
                  <a:extLst>
                    <a:ext uri="{FF2B5EF4-FFF2-40B4-BE49-F238E27FC236}">
                      <a16:creationId xmlns:a16="http://schemas.microsoft.com/office/drawing/2014/main" id="{0BED533A-CC9F-D747-B150-1AC559DA9C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22" name="Line 882">
                  <a:extLst>
                    <a:ext uri="{FF2B5EF4-FFF2-40B4-BE49-F238E27FC236}">
                      <a16:creationId xmlns:a16="http://schemas.microsoft.com/office/drawing/2014/main" id="{16785EA9-28BB-8F49-9F6C-956F39652F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23" name="Rectangle 880">
                  <a:extLst>
                    <a:ext uri="{FF2B5EF4-FFF2-40B4-BE49-F238E27FC236}">
                      <a16:creationId xmlns:a16="http://schemas.microsoft.com/office/drawing/2014/main" id="{FD45ED93-00CB-6B49-B1C1-0E79226630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24" name="Oval 878">
                  <a:extLst>
                    <a:ext uri="{FF2B5EF4-FFF2-40B4-BE49-F238E27FC236}">
                      <a16:creationId xmlns:a16="http://schemas.microsoft.com/office/drawing/2014/main" id="{11310ED0-3C89-9F4D-B844-CB45698D6A9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25" name="Line 882">
                  <a:extLst>
                    <a:ext uri="{FF2B5EF4-FFF2-40B4-BE49-F238E27FC236}">
                      <a16:creationId xmlns:a16="http://schemas.microsoft.com/office/drawing/2014/main" id="{6E9BC741-BF3E-144C-AA2B-3530ADBBFA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26" name="Line 882">
                  <a:extLst>
                    <a:ext uri="{FF2B5EF4-FFF2-40B4-BE49-F238E27FC236}">
                      <a16:creationId xmlns:a16="http://schemas.microsoft.com/office/drawing/2014/main" id="{0EFC409B-F9BE-224F-BBA1-3BD9011762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27" name="Line 884">
                  <a:extLst>
                    <a:ext uri="{FF2B5EF4-FFF2-40B4-BE49-F238E27FC236}">
                      <a16:creationId xmlns:a16="http://schemas.microsoft.com/office/drawing/2014/main" id="{A01BC7FF-82E0-9B45-9E60-B91CEDC910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28" name="Oval 885">
                  <a:extLst>
                    <a:ext uri="{FF2B5EF4-FFF2-40B4-BE49-F238E27FC236}">
                      <a16:creationId xmlns:a16="http://schemas.microsoft.com/office/drawing/2014/main" id="{FF1CED52-93C8-C043-913E-80BCE5DCB0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29" name="Line 881">
                  <a:extLst>
                    <a:ext uri="{FF2B5EF4-FFF2-40B4-BE49-F238E27FC236}">
                      <a16:creationId xmlns:a16="http://schemas.microsoft.com/office/drawing/2014/main" id="{CFD7D633-67BE-694F-9B5E-85000BA143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30" name="Line 882">
                  <a:extLst>
                    <a:ext uri="{FF2B5EF4-FFF2-40B4-BE49-F238E27FC236}">
                      <a16:creationId xmlns:a16="http://schemas.microsoft.com/office/drawing/2014/main" id="{2D1ED959-37FE-5D44-9671-02F01AC24F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61531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ontent Placeholder 4">
            <a:extLst>
              <a:ext uri="{FF2B5EF4-FFF2-40B4-BE49-F238E27FC236}">
                <a16:creationId xmlns:a16="http://schemas.microsoft.com/office/drawing/2014/main" id="{DEA43587-66B0-A14C-972C-C98842661CFE}"/>
              </a:ext>
            </a:extLst>
          </p:cNvPr>
          <p:cNvSpPr txBox="1">
            <a:spLocks/>
          </p:cNvSpPr>
          <p:nvPr/>
        </p:nvSpPr>
        <p:spPr bwMode="auto">
          <a:xfrm>
            <a:off x="7467424" y="2716583"/>
            <a:ext cx="4689424" cy="299312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vert="horz" wrap="none" lIns="90487" tIns="44450" rIns="91440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400"/>
              </a:spcBef>
              <a:buFont typeface="System Font Regular"/>
              <a:buNone/>
              <a:tabLst>
                <a:tab pos="1262063" algn="l"/>
                <a:tab pos="1546225" algn="l"/>
              </a:tabLst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procedure </a:t>
            </a:r>
            <a:r>
              <a:rPr lang="en-US" sz="1800" kern="0" dirty="0">
                <a:latin typeface="Calibri" panose="020F0502020204030204" pitchFamily="34" charset="0"/>
                <a:cs typeface="Times New Roman"/>
              </a:rPr>
              <a:t>RAE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:</a:t>
            </a:r>
          </a:p>
          <a:p>
            <a:pPr marL="341313" lvl="1" indent="0">
              <a:spcBef>
                <a:spcPts val="400"/>
              </a:spcBef>
              <a:buFont typeface="System Font Regular"/>
              <a:buNone/>
              <a:tabLst>
                <a:tab pos="1262063" algn="l"/>
                <a:tab pos="1546225" algn="l"/>
              </a:tabLst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loop:</a:t>
            </a:r>
          </a:p>
          <a:p>
            <a:pPr marL="738187" lvl="2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for every new external task or event </a:t>
            </a:r>
            <a:r>
              <a:rPr lang="en-US" sz="1800" kern="0" dirty="0" err="1">
                <a:latin typeface="Times New Roman" panose="02020603050405020304" pitchFamily="18" charset="0"/>
                <a:cs typeface="Times New Roman"/>
              </a:rPr>
              <a:t>τ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 do</a:t>
            </a:r>
          </a:p>
          <a:p>
            <a:pPr marL="1089025" lvl="3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choose a method instance </a:t>
            </a:r>
            <a:r>
              <a:rPr lang="en-US" sz="1800" i="1" kern="0" dirty="0">
                <a:latin typeface="Times New Roman" panose="02020603050405020304" pitchFamily="18" charset="0"/>
                <a:cs typeface="Times New Roman"/>
              </a:rPr>
              <a:t>m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 for </a:t>
            </a:r>
            <a:r>
              <a:rPr lang="en-US" sz="1800" kern="0" dirty="0" err="1">
                <a:latin typeface="Times New Roman" panose="02020603050405020304" pitchFamily="18" charset="0"/>
                <a:cs typeface="Times New Roman"/>
              </a:rPr>
              <a:t>τ</a:t>
            </a:r>
            <a:endParaRPr lang="en-US" sz="1800" kern="0" dirty="0">
              <a:latin typeface="Times New Roman" panose="02020603050405020304" pitchFamily="18" charset="0"/>
              <a:cs typeface="Times New Roman"/>
            </a:endParaRPr>
          </a:p>
          <a:p>
            <a:pPr marL="1089025" lvl="3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create a refinement stack for </a:t>
            </a:r>
            <a:r>
              <a:rPr lang="en-US" sz="1800" kern="0" dirty="0" err="1">
                <a:latin typeface="Times New Roman" panose="02020603050405020304" pitchFamily="18" charset="0"/>
                <a:cs typeface="Times New Roman"/>
              </a:rPr>
              <a:t>τ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, </a:t>
            </a:r>
            <a:r>
              <a:rPr lang="en-US" sz="1800" i="1" kern="0" dirty="0">
                <a:latin typeface="Times New Roman" panose="02020603050405020304" pitchFamily="18" charset="0"/>
                <a:cs typeface="Times New Roman"/>
              </a:rPr>
              <a:t>m</a:t>
            </a:r>
          </a:p>
          <a:p>
            <a:pPr marL="1089025" lvl="3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add the stack to </a:t>
            </a:r>
            <a:r>
              <a:rPr lang="en-US" sz="1800" i="1" kern="0" dirty="0">
                <a:latin typeface="Times New Roman" panose="02020603050405020304" pitchFamily="18" charset="0"/>
                <a:cs typeface="Times New Roman"/>
              </a:rPr>
              <a:t>Agenda</a:t>
            </a:r>
            <a:endParaRPr lang="en-US" sz="1800" kern="0" dirty="0">
              <a:latin typeface="Times New Roman" panose="02020603050405020304" pitchFamily="18" charset="0"/>
              <a:cs typeface="Times New Roman"/>
            </a:endParaRPr>
          </a:p>
          <a:p>
            <a:pPr marL="738187" lvl="2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for each stack </a:t>
            </a:r>
            <a:r>
              <a:rPr lang="en-US" sz="1800" i="1" kern="0" dirty="0" err="1">
                <a:latin typeface="Times New Roman" panose="02020603050405020304" pitchFamily="18" charset="0"/>
                <a:cs typeface="Times New Roman"/>
              </a:rPr>
              <a:t>σ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 in </a:t>
            </a:r>
            <a:r>
              <a:rPr lang="en-US" sz="1800" i="1" kern="0" dirty="0">
                <a:latin typeface="Times New Roman" panose="02020603050405020304" pitchFamily="18" charset="0"/>
                <a:cs typeface="Times New Roman"/>
              </a:rPr>
              <a:t>Agenda</a:t>
            </a:r>
            <a:endParaRPr lang="en-US" sz="1800" kern="0" dirty="0">
              <a:latin typeface="Times New Roman" panose="02020603050405020304" pitchFamily="18" charset="0"/>
              <a:cs typeface="Times New Roman"/>
            </a:endParaRPr>
          </a:p>
          <a:p>
            <a:pPr marL="738187" lvl="2" indent="0">
              <a:spcBef>
                <a:spcPts val="400"/>
              </a:spcBef>
              <a:buNone/>
            </a:pPr>
            <a:r>
              <a:rPr lang="en-US" sz="1800" kern="0" dirty="0">
                <a:latin typeface="Times New Roman" panose="02020603050405020304" pitchFamily="18" charset="0"/>
                <a:cs typeface="Calibri"/>
              </a:rPr>
              <a:t>	call </a:t>
            </a:r>
            <a:r>
              <a:rPr lang="en-US" sz="1800" kern="0" dirty="0">
                <a:latin typeface="Calibri" panose="020F0502020204030204" pitchFamily="34" charset="0"/>
                <a:cs typeface="Calibri"/>
              </a:rPr>
              <a:t>Progress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(</a:t>
            </a:r>
            <a:r>
              <a:rPr lang="en-US" sz="1800" i="1" kern="0" dirty="0" err="1">
                <a:latin typeface="Times New Roman" panose="02020603050405020304" pitchFamily="18" charset="0"/>
                <a:cs typeface="Times New Roman"/>
              </a:rPr>
              <a:t>σ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)</a:t>
            </a:r>
          </a:p>
          <a:p>
            <a:pPr marL="738187" lvl="2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	if </a:t>
            </a:r>
            <a:r>
              <a:rPr lang="en-US" sz="1800" i="1" kern="0" dirty="0" err="1">
                <a:latin typeface="Times New Roman" panose="02020603050405020304" pitchFamily="18" charset="0"/>
                <a:cs typeface="Times New Roman"/>
              </a:rPr>
              <a:t>σ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 is finished then remove it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76400" y="11095"/>
            <a:ext cx="8839200" cy="622305"/>
          </a:xfrm>
        </p:spPr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896B80C-EA2A-494A-9C22-3AC33FAC2D2C}"/>
              </a:ext>
            </a:extLst>
          </p:cNvPr>
          <p:cNvSpPr/>
          <p:nvPr/>
        </p:nvSpPr>
        <p:spPr>
          <a:xfrm>
            <a:off x="8584275" y="3389930"/>
            <a:ext cx="3201672" cy="357286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74287F2C-BE5D-BA46-94DE-05AB58635054}"/>
              </a:ext>
            </a:extLst>
          </p:cNvPr>
          <p:cNvSpPr txBox="1">
            <a:spLocks/>
          </p:cNvSpPr>
          <p:nvPr/>
        </p:nvSpPr>
        <p:spPr bwMode="auto">
          <a:xfrm>
            <a:off x="64304" y="330980"/>
            <a:ext cx="2970364" cy="3136756"/>
          </a:xfrm>
          <a:prstGeom prst="rect">
            <a:avLst/>
          </a:prstGeom>
          <a:solidFill>
            <a:srgbClr val="D2EEFF"/>
          </a:solidFill>
          <a:ln w="12700">
            <a:noFill/>
            <a:miter lim="800000"/>
            <a:headEnd/>
            <a:tailEnd/>
          </a:ln>
        </p:spPr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kern="0" dirty="0">
                <a:latin typeface="Calibri"/>
                <a:cs typeface="Calibri"/>
              </a:rPr>
              <a:t>m-fetch1</a:t>
            </a:r>
            <a:r>
              <a:rPr lang="en-US" sz="1800" kern="0" dirty="0"/>
              <a:t>(</a:t>
            </a:r>
            <a:r>
              <a:rPr lang="en-US" sz="1800" i="1" kern="0" dirty="0" err="1"/>
              <a:t>r,c</a:t>
            </a:r>
            <a:r>
              <a:rPr lang="en-US" sz="1800" kern="0" dirty="0"/>
              <a:t>)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task:	</a:t>
            </a:r>
            <a:r>
              <a:rPr lang="en-US" sz="1800" kern="0" dirty="0">
                <a:latin typeface="Calibri"/>
                <a:cs typeface="Calibri"/>
              </a:rPr>
              <a:t>fetch</a:t>
            </a:r>
            <a:r>
              <a:rPr lang="en-US" sz="1800" kern="0" dirty="0"/>
              <a:t>(</a:t>
            </a:r>
            <a:r>
              <a:rPr lang="en-US" sz="1800" i="1" kern="0" dirty="0" err="1"/>
              <a:t>r,c</a:t>
            </a:r>
            <a:r>
              <a:rPr lang="en-US" sz="1800" kern="0" dirty="0"/>
              <a:t>) 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pre: 	</a:t>
            </a:r>
            <a:r>
              <a:rPr lang="en-US" sz="1800" kern="0" dirty="0">
                <a:latin typeface="Calibri"/>
                <a:cs typeface="Calibri"/>
              </a:rPr>
              <a:t>pos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>
                <a:cs typeface="Times New Roman"/>
              </a:rPr>
              <a:t>c</a:t>
            </a:r>
            <a:r>
              <a:rPr lang="en-US" sz="1800" kern="0" dirty="0">
                <a:cs typeface="Times New Roman"/>
              </a:rPr>
              <a:t>) = </a:t>
            </a:r>
            <a:r>
              <a:rPr lang="en-US" sz="1800" kern="0" dirty="0">
                <a:latin typeface="Calibri"/>
                <a:cs typeface="Calibri"/>
              </a:rPr>
              <a:t>unknown</a:t>
            </a:r>
            <a:endParaRPr lang="en-US" sz="1800" kern="0" dirty="0">
              <a:cs typeface="Calibri"/>
            </a:endParaRP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>
                <a:cs typeface="Calibri"/>
              </a:rPr>
              <a:t>	</a:t>
            </a:r>
            <a:r>
              <a:rPr lang="en-US" sz="1800" kern="0" dirty="0"/>
              <a:t>body:	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    if ∃</a:t>
            </a:r>
            <a:r>
              <a:rPr lang="en-US" sz="1800" i="1" kern="0" dirty="0"/>
              <a:t>l</a:t>
            </a:r>
            <a:r>
              <a:rPr lang="en-US" sz="1800" kern="0" dirty="0"/>
              <a:t> (</a:t>
            </a:r>
            <a:r>
              <a:rPr lang="en-US" sz="1800" kern="0" dirty="0">
                <a:latin typeface="Calibri"/>
                <a:cs typeface="Calibri"/>
              </a:rPr>
              <a:t>view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>
                <a:cs typeface="Times New Roman"/>
              </a:rPr>
              <a:t>l</a:t>
            </a:r>
            <a:r>
              <a:rPr lang="en-US" sz="1800" kern="0" dirty="0">
                <a:cs typeface="Times New Roman"/>
              </a:rPr>
              <a:t>) = </a:t>
            </a:r>
            <a:r>
              <a:rPr lang="en-US" sz="1800" kern="0" dirty="0">
                <a:latin typeface="Calibri"/>
                <a:cs typeface="Calibri"/>
              </a:rPr>
              <a:t>F</a:t>
            </a:r>
            <a:r>
              <a:rPr lang="en-US" sz="1800" kern="0" dirty="0">
                <a:cs typeface="Times New Roman"/>
              </a:rPr>
              <a:t>) then</a:t>
            </a:r>
          </a:p>
          <a:p>
            <a:pPr marL="12700" lvl="1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kern="0" dirty="0"/>
              <a:t>		</a:t>
            </a:r>
            <a:r>
              <a:rPr lang="en-US" sz="1800" kern="0" dirty="0">
                <a:latin typeface="Calibri"/>
                <a:cs typeface="Calibri"/>
              </a:rPr>
              <a:t>move-to</a:t>
            </a:r>
            <a:r>
              <a:rPr lang="en-US" sz="1800" kern="0" dirty="0"/>
              <a:t>(</a:t>
            </a:r>
            <a:r>
              <a:rPr lang="en-US" sz="1800" i="1" kern="0" dirty="0" err="1"/>
              <a:t>r,l</a:t>
            </a:r>
            <a:r>
              <a:rPr lang="en-US" sz="1800" kern="0" dirty="0"/>
              <a:t>)</a:t>
            </a:r>
            <a:br>
              <a:rPr lang="en-US" sz="1800" kern="0" dirty="0"/>
            </a:br>
            <a:r>
              <a:rPr lang="en-US" sz="1800" kern="0" dirty="0"/>
              <a:t>		</a:t>
            </a:r>
            <a:r>
              <a:rPr lang="en-US" sz="1800" kern="0" dirty="0">
                <a:latin typeface="Calibri"/>
                <a:cs typeface="Calibri"/>
              </a:rPr>
              <a:t>perceive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 err="1">
                <a:cs typeface="Times New Roman"/>
              </a:rPr>
              <a:t>r,l</a:t>
            </a:r>
            <a:r>
              <a:rPr lang="en-US" sz="1800" kern="0" dirty="0">
                <a:cs typeface="Times New Roman"/>
              </a:rPr>
              <a:t>)</a:t>
            </a:r>
            <a:br>
              <a:rPr lang="en-US" sz="1800" kern="0" dirty="0"/>
            </a:br>
            <a:r>
              <a:rPr lang="en-US" sz="1800" kern="0" dirty="0"/>
              <a:t>		if </a:t>
            </a:r>
            <a:r>
              <a:rPr lang="en-US" sz="1800" kern="0" dirty="0">
                <a:latin typeface="Calibri"/>
                <a:cs typeface="Calibri"/>
              </a:rPr>
              <a:t>pos</a:t>
            </a:r>
            <a:r>
              <a:rPr lang="en-US" sz="1800" kern="0" dirty="0"/>
              <a:t>(</a:t>
            </a:r>
            <a:r>
              <a:rPr lang="en-US" sz="1800" i="1" kern="0" dirty="0"/>
              <a:t>c</a:t>
            </a:r>
            <a:r>
              <a:rPr lang="en-US" sz="1800" kern="0" dirty="0"/>
              <a:t>) = </a:t>
            </a:r>
            <a:r>
              <a:rPr lang="en-US" sz="1800" i="1" kern="0" dirty="0"/>
              <a:t>l</a:t>
            </a:r>
            <a:r>
              <a:rPr lang="en-US" sz="1800" kern="0" dirty="0"/>
              <a:t> then </a:t>
            </a:r>
            <a:br>
              <a:rPr lang="en-US" sz="1800" kern="0" dirty="0"/>
            </a:br>
            <a:r>
              <a:rPr lang="en-US" sz="1800" kern="0" dirty="0"/>
              <a:t>			</a:t>
            </a:r>
            <a:r>
              <a:rPr lang="en-US" sz="1800" kern="0" dirty="0">
                <a:latin typeface="Calibri"/>
                <a:cs typeface="Calibri"/>
              </a:rPr>
              <a:t>take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 err="1">
                <a:cs typeface="Times New Roman"/>
              </a:rPr>
              <a:t>r,c,l</a:t>
            </a:r>
            <a:r>
              <a:rPr lang="en-US" sz="1800" kern="0" dirty="0">
                <a:cs typeface="Times New Roman"/>
              </a:rPr>
              <a:t>)</a:t>
            </a:r>
            <a:br>
              <a:rPr lang="en-US" sz="1800" kern="0" dirty="0">
                <a:cs typeface="Times New Roman"/>
              </a:rPr>
            </a:br>
            <a:r>
              <a:rPr lang="en-US" sz="1800" kern="0" dirty="0">
                <a:cs typeface="Times New Roman"/>
              </a:rPr>
              <a:t>		else </a:t>
            </a:r>
            <a:r>
              <a:rPr lang="en-US" sz="1800" kern="0" dirty="0">
                <a:latin typeface="Calibri"/>
                <a:cs typeface="Calibri"/>
              </a:rPr>
              <a:t>fetch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 err="1">
                <a:cs typeface="Times New Roman"/>
              </a:rPr>
              <a:t>r,c</a:t>
            </a:r>
            <a:r>
              <a:rPr lang="en-US" sz="1800" kern="0" dirty="0">
                <a:cs typeface="Times New Roman"/>
              </a:rPr>
              <a:t>)</a:t>
            </a:r>
            <a:br>
              <a:rPr lang="en-US" sz="1800" kern="0" dirty="0">
                <a:cs typeface="Times New Roman"/>
              </a:rPr>
            </a:br>
            <a:r>
              <a:rPr lang="en-US" sz="1800" kern="0" dirty="0">
                <a:cs typeface="Times New Roman"/>
              </a:rPr>
              <a:t>	    else </a:t>
            </a:r>
            <a:r>
              <a:rPr lang="en-US" sz="1800" kern="0" dirty="0">
                <a:latin typeface="Calibri"/>
                <a:cs typeface="Calibri"/>
              </a:rPr>
              <a:t>fail</a:t>
            </a:r>
            <a:endParaRPr lang="en-US" sz="1800" kern="0" dirty="0">
              <a:cs typeface="Times New Roman"/>
            </a:endParaRPr>
          </a:p>
        </p:txBody>
      </p:sp>
      <p:sp>
        <p:nvSpPr>
          <p:cNvPr id="82" name="Content Placeholder 3">
            <a:extLst>
              <a:ext uri="{FF2B5EF4-FFF2-40B4-BE49-F238E27FC236}">
                <a16:creationId xmlns:a16="http://schemas.microsoft.com/office/drawing/2014/main" id="{C0885E01-D622-1E4E-B08B-68B202C72FA2}"/>
              </a:ext>
            </a:extLst>
          </p:cNvPr>
          <p:cNvSpPr txBox="1">
            <a:spLocks/>
          </p:cNvSpPr>
          <p:nvPr/>
        </p:nvSpPr>
        <p:spPr bwMode="auto">
          <a:xfrm>
            <a:off x="105694" y="3883070"/>
            <a:ext cx="2955614" cy="2582758"/>
          </a:xfrm>
          <a:prstGeom prst="rect">
            <a:avLst/>
          </a:prstGeom>
          <a:solidFill>
            <a:srgbClr val="D2EEFF"/>
          </a:solidFill>
          <a:ln w="12700">
            <a:noFill/>
            <a:miter lim="800000"/>
            <a:headEnd/>
            <a:tailEnd/>
          </a:ln>
        </p:spPr>
        <p:txBody>
          <a:bodyPr vert="horz" wrap="square" lIns="90487" tIns="44450" rIns="0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latin typeface="Calibri"/>
                <a:cs typeface="Calibri"/>
              </a:rPr>
              <a:t>m-fetch2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	</a:t>
            </a:r>
            <a:r>
              <a:rPr lang="en-US" sz="1800" dirty="0">
                <a:latin typeface="Calibri"/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	</a:t>
            </a:r>
            <a:r>
              <a:rPr lang="en-US" sz="1800" dirty="0">
                <a:latin typeface="Calibri"/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≠ </a:t>
            </a:r>
            <a:r>
              <a:rPr lang="en-US" sz="1800" dirty="0">
                <a:latin typeface="Calibri"/>
                <a:cs typeface="Calibri"/>
              </a:rPr>
              <a:t>unknown</a:t>
            </a:r>
            <a:endParaRPr lang="en-US" sz="1800" dirty="0"/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20612DA-F668-BF40-95F3-9B325150F51B}"/>
              </a:ext>
            </a:extLst>
          </p:cNvPr>
          <p:cNvSpPr/>
          <p:nvPr/>
        </p:nvSpPr>
        <p:spPr>
          <a:xfrm>
            <a:off x="6749206" y="534907"/>
            <a:ext cx="1684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  <a:t>Refinement tree</a:t>
            </a:r>
            <a:endParaRPr lang="en-US" dirty="0">
              <a:solidFill>
                <a:schemeClr val="accent5">
                  <a:lumMod val="2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2F8F1546-0DEE-E34E-A046-C663A3ECB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899" y="856171"/>
            <a:ext cx="1587500" cy="419100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795965EE-6BE0-2F4E-B49D-3552AD57C249}"/>
              </a:ext>
            </a:extLst>
          </p:cNvPr>
          <p:cNvSpPr/>
          <p:nvPr/>
        </p:nvSpPr>
        <p:spPr>
          <a:xfrm>
            <a:off x="7453391" y="1004399"/>
            <a:ext cx="268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τ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A034FE1E-CC2C-504B-BB7C-867348AA9254}"/>
              </a:ext>
            </a:extLst>
          </p:cNvPr>
          <p:cNvSpPr/>
          <p:nvPr/>
        </p:nvSpPr>
        <p:spPr>
          <a:xfrm>
            <a:off x="4049281" y="3761119"/>
            <a:ext cx="39998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Container locations unknown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Partially observable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Robot only sees current location</a:t>
            </a: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DD5FFEFA-61DF-8746-A249-0CE16416F5C0}"/>
              </a:ext>
            </a:extLst>
          </p:cNvPr>
          <p:cNvGrpSpPr/>
          <p:nvPr/>
        </p:nvGrpSpPr>
        <p:grpSpPr>
          <a:xfrm>
            <a:off x="3324765" y="4793885"/>
            <a:ext cx="4425495" cy="1764581"/>
            <a:chOff x="735330" y="834391"/>
            <a:chExt cx="4425495" cy="1764581"/>
          </a:xfrm>
        </p:grpSpPr>
        <p:sp>
          <p:nvSpPr>
            <p:cNvPr id="153" name="Line 853">
              <a:extLst>
                <a:ext uri="{FF2B5EF4-FFF2-40B4-BE49-F238E27FC236}">
                  <a16:creationId xmlns:a16="http://schemas.microsoft.com/office/drawing/2014/main" id="{0886FFCA-F1CB-3840-8409-947A6BE155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0770" y="2594712"/>
              <a:ext cx="1571779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balanced" dir="l"/>
            </a:scene3d>
            <a:sp3d extrusionH="1587500" contourW="6350" prstMaterial="legacyPlastic">
              <a:bevelT w="13500" h="13500" prst="angle"/>
              <a:bevelB w="13500" h="13500" prst="angle"/>
              <a:extrusionClr>
                <a:srgbClr val="FFE4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2000" dirty="0">
                  <a:latin typeface="Calibri"/>
                  <a:ea typeface="Times New Roman"/>
                  <a:cs typeface="Calibri"/>
                </a:rPr>
                <a:t>            loc0</a:t>
              </a:r>
            </a:p>
          </p:txBody>
        </p:sp>
        <p:sp>
          <p:nvSpPr>
            <p:cNvPr id="154" name="Line 853">
              <a:extLst>
                <a:ext uri="{FF2B5EF4-FFF2-40B4-BE49-F238E27FC236}">
                  <a16:creationId xmlns:a16="http://schemas.microsoft.com/office/drawing/2014/main" id="{A285A5B2-4F1A-8C4C-B159-5559B697C4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330" y="2261236"/>
              <a:ext cx="1089529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11176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loc2</a:t>
              </a:r>
            </a:p>
          </p:txBody>
        </p:sp>
        <p:sp>
          <p:nvSpPr>
            <p:cNvPr id="155" name="Line 853">
              <a:extLst>
                <a:ext uri="{FF2B5EF4-FFF2-40B4-BE49-F238E27FC236}">
                  <a16:creationId xmlns:a16="http://schemas.microsoft.com/office/drawing/2014/main" id="{1FBA15D4-BD03-334C-AC02-546D7DFA28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0062" y="2475289"/>
              <a:ext cx="1286000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balanced" dir="l"/>
            </a:scene3d>
            <a:sp3d extrusionH="1397000" contourW="6350" prstMaterial="legacyPlastic">
              <a:bevelT w="13500" h="13500" prst="angle"/>
              <a:bevelB w="13500" h="13500" prst="angle"/>
              <a:extrusionClr>
                <a:srgbClr val="F5DBBD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900" dirty="0">
                  <a:latin typeface="Calibri"/>
                  <a:ea typeface="Times New Roman"/>
                  <a:cs typeface="Calibri"/>
                </a:rPr>
                <a:t>          loc1</a:t>
              </a: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215D4C2F-1E8F-0B45-8332-BE401AD15936}"/>
                </a:ext>
              </a:extLst>
            </p:cNvPr>
            <p:cNvGrpSpPr/>
            <p:nvPr/>
          </p:nvGrpSpPr>
          <p:grpSpPr>
            <a:xfrm>
              <a:off x="1520703" y="1715607"/>
              <a:ext cx="525678" cy="355571"/>
              <a:chOff x="1012668" y="960736"/>
              <a:chExt cx="747559" cy="505651"/>
            </a:xfrm>
          </p:grpSpPr>
          <p:sp>
            <p:nvSpPr>
              <p:cNvPr id="214" name="Line 853">
                <a:extLst>
                  <a:ext uri="{FF2B5EF4-FFF2-40B4-BE49-F238E27FC236}">
                    <a16:creationId xmlns:a16="http://schemas.microsoft.com/office/drawing/2014/main" id="{871A6191-ED54-EF41-A8D6-110B507569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15" name="Rectangle 876">
                <a:extLst>
                  <a:ext uri="{FF2B5EF4-FFF2-40B4-BE49-F238E27FC236}">
                    <a16:creationId xmlns:a16="http://schemas.microsoft.com/office/drawing/2014/main" id="{6EBEC242-578D-8643-99C3-0A78DCE46E0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9" y="960736"/>
                <a:ext cx="92" cy="393915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16" name="Rectangle 873">
                <a:extLst>
                  <a:ext uri="{FF2B5EF4-FFF2-40B4-BE49-F238E27FC236}">
                    <a16:creationId xmlns:a16="http://schemas.microsoft.com/office/drawing/2014/main" id="{6DEF494A-01F2-1740-9349-FCB57FDEA1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217" name="Freeform 875">
                <a:extLst>
                  <a:ext uri="{FF2B5EF4-FFF2-40B4-BE49-F238E27FC236}">
                    <a16:creationId xmlns:a16="http://schemas.microsoft.com/office/drawing/2014/main" id="{1DBD4A53-33DC-204E-92C0-252414708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sp>
          <p:nvSpPr>
            <p:cNvPr id="157" name="Line 853">
              <a:extLst>
                <a:ext uri="{FF2B5EF4-FFF2-40B4-BE49-F238E27FC236}">
                  <a16:creationId xmlns:a16="http://schemas.microsoft.com/office/drawing/2014/main" id="{EE106862-0B05-8F48-92A0-DDFCB84CAD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357" y="1291448"/>
              <a:ext cx="714445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800100" contourW="6350" prstMaterial="legacyPlastic">
              <a:bevelT w="13500" h="13500" prst="angle"/>
              <a:bevelB w="13500" h="13500" prst="angle"/>
              <a:extrusionClr>
                <a:srgbClr val="D0B39A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400" dirty="0">
                  <a:latin typeface="Calibri"/>
                  <a:ea typeface="Times New Roman"/>
                  <a:cs typeface="Calibri"/>
                </a:rPr>
                <a:t>         loc4</a:t>
              </a:r>
            </a:p>
          </p:txBody>
        </p:sp>
        <p:sp>
          <p:nvSpPr>
            <p:cNvPr id="158" name="Line 853">
              <a:extLst>
                <a:ext uri="{FF2B5EF4-FFF2-40B4-BE49-F238E27FC236}">
                  <a16:creationId xmlns:a16="http://schemas.microsoft.com/office/drawing/2014/main" id="{E26A57C8-0FD7-4B4D-9395-CB1B64D220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247" y="1699213"/>
              <a:ext cx="893056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914400" contourW="6350" prstMaterial="legacyPlastic">
              <a:bevelT w="13500" h="13500" prst="angle"/>
              <a:bevelB w="13500" h="13500" prst="angle"/>
              <a:extrusionClr>
                <a:srgbClr val="ECD1B9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600" dirty="0">
                  <a:latin typeface="Calibri"/>
                  <a:ea typeface="Times New Roman"/>
                  <a:cs typeface="Calibri"/>
                </a:rPr>
                <a:t>         loc3</a:t>
              </a:r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F991639F-A03C-A34C-8069-1138A9F24584}"/>
                </a:ext>
              </a:extLst>
            </p:cNvPr>
            <p:cNvGrpSpPr/>
            <p:nvPr/>
          </p:nvGrpSpPr>
          <p:grpSpPr>
            <a:xfrm>
              <a:off x="2498056" y="834391"/>
              <a:ext cx="378488" cy="272016"/>
              <a:chOff x="7930394" y="2447547"/>
              <a:chExt cx="387534" cy="278517"/>
            </a:xfrm>
          </p:grpSpPr>
          <p:sp>
            <p:nvSpPr>
              <p:cNvPr id="210" name="Line 853">
                <a:extLst>
                  <a:ext uri="{FF2B5EF4-FFF2-40B4-BE49-F238E27FC236}">
                    <a16:creationId xmlns:a16="http://schemas.microsoft.com/office/drawing/2014/main" id="{9E058074-0B5F-5D4B-A708-9AA2F3D33B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0394" y="2551830"/>
                <a:ext cx="311334" cy="37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190500" contourW="6350" prstMaterial="plastic">
                <a:bevelT w="13500" h="13500" prst="angle"/>
                <a:bevelB w="13500" h="13500" prst="angle"/>
                <a:extrusionClr>
                  <a:srgbClr val="CED286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11" name="Rectangle 876">
                <a:extLst>
                  <a:ext uri="{FF2B5EF4-FFF2-40B4-BE49-F238E27FC236}">
                    <a16:creationId xmlns:a16="http://schemas.microsoft.com/office/drawing/2014/main" id="{FE273B80-D28A-0241-8969-4740E09088F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954837" y="2447547"/>
                <a:ext cx="67" cy="220593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12" name="Rectangle 873">
                <a:extLst>
                  <a:ext uri="{FF2B5EF4-FFF2-40B4-BE49-F238E27FC236}">
                    <a16:creationId xmlns:a16="http://schemas.microsoft.com/office/drawing/2014/main" id="{B21108AD-EBE4-C74E-9B1B-FD08757505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1094" y="2555538"/>
                <a:ext cx="308086" cy="169843"/>
              </a:xfrm>
              <a:prstGeom prst="rect">
                <a:avLst/>
              </a:prstGeom>
              <a:solidFill>
                <a:srgbClr val="CED28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1400" dirty="0">
                    <a:latin typeface="Calibri"/>
                    <a:ea typeface="Times New Roman"/>
                    <a:cs typeface="Calibri"/>
                  </a:rPr>
                  <a:t>c2</a:t>
                </a:r>
              </a:p>
            </p:txBody>
          </p:sp>
          <p:sp>
            <p:nvSpPr>
              <p:cNvPr id="213" name="Freeform 875">
                <a:extLst>
                  <a:ext uri="{FF2B5EF4-FFF2-40B4-BE49-F238E27FC236}">
                    <a16:creationId xmlns:a16="http://schemas.microsoft.com/office/drawing/2014/main" id="{DD002C26-75BE-DB4D-A46D-3E74F4EE6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2084" y="2478623"/>
                <a:ext cx="75844" cy="247441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ED28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40E20F87-F9A2-5040-920D-940CA66AC80B}"/>
                </a:ext>
              </a:extLst>
            </p:cNvPr>
            <p:cNvGrpSpPr/>
            <p:nvPr/>
          </p:nvGrpSpPr>
          <p:grpSpPr>
            <a:xfrm>
              <a:off x="3985592" y="1191835"/>
              <a:ext cx="1175233" cy="997371"/>
              <a:chOff x="10247238" y="4467570"/>
              <a:chExt cx="1175233" cy="997371"/>
            </a:xfrm>
          </p:grpSpPr>
          <p:sp>
            <p:nvSpPr>
              <p:cNvPr id="186" name="Oval 859">
                <a:extLst>
                  <a:ext uri="{FF2B5EF4-FFF2-40B4-BE49-F238E27FC236}">
                    <a16:creationId xmlns:a16="http://schemas.microsoft.com/office/drawing/2014/main" id="{D5D84710-31E0-4D4B-806D-1852F743E0D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83953" y="5248432"/>
                <a:ext cx="96916" cy="106355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7" name="Oval 861">
                <a:extLst>
                  <a:ext uri="{FF2B5EF4-FFF2-40B4-BE49-F238E27FC236}">
                    <a16:creationId xmlns:a16="http://schemas.microsoft.com/office/drawing/2014/main" id="{33443DA1-11DC-E848-BC03-CC2EBB247A2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247239" y="5356687"/>
                <a:ext cx="100317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8" name="Oval 862">
                <a:extLst>
                  <a:ext uri="{FF2B5EF4-FFF2-40B4-BE49-F238E27FC236}">
                    <a16:creationId xmlns:a16="http://schemas.microsoft.com/office/drawing/2014/main" id="{CCD98957-A4AD-4F4B-8AF7-E8D14A72C2C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72293" y="5356687"/>
                <a:ext cx="969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9" name="Oval 863">
                <a:extLst>
                  <a:ext uri="{FF2B5EF4-FFF2-40B4-BE49-F238E27FC236}">
                    <a16:creationId xmlns:a16="http://schemas.microsoft.com/office/drawing/2014/main" id="{7F947C87-D913-DB42-9676-A5471358597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073676" y="5354788"/>
                <a:ext cx="986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90" name="Oval 863">
                <a:extLst>
                  <a:ext uri="{FF2B5EF4-FFF2-40B4-BE49-F238E27FC236}">
                    <a16:creationId xmlns:a16="http://schemas.microsoft.com/office/drawing/2014/main" id="{E806C863-B56C-F349-B7D5-E443D9120A0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58241" y="5356110"/>
                <a:ext cx="986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5A981E39-9658-4041-8029-C5B474BB4E46}"/>
                  </a:ext>
                </a:extLst>
              </p:cNvPr>
              <p:cNvGrpSpPr/>
              <p:nvPr/>
            </p:nvGrpSpPr>
            <p:grpSpPr>
              <a:xfrm>
                <a:off x="10247238" y="4975740"/>
                <a:ext cx="1175233" cy="379051"/>
                <a:chOff x="1320274" y="4580303"/>
                <a:chExt cx="1671281" cy="467246"/>
              </a:xfrm>
              <a:solidFill>
                <a:srgbClr val="CCFDCC"/>
              </a:solidFill>
            </p:grpSpPr>
            <p:sp>
              <p:nvSpPr>
                <p:cNvPr id="206" name="Freeform 860">
                  <a:extLst>
                    <a:ext uri="{FF2B5EF4-FFF2-40B4-BE49-F238E27FC236}">
                      <a16:creationId xmlns:a16="http://schemas.microsoft.com/office/drawing/2014/main" id="{09A949F1-1F7D-6047-A7A5-E7772FA1D44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07" name="Rectangle 864">
                  <a:extLst>
                    <a:ext uri="{FF2B5EF4-FFF2-40B4-BE49-F238E27FC236}">
                      <a16:creationId xmlns:a16="http://schemas.microsoft.com/office/drawing/2014/main" id="{5F2608B3-F839-4142-B828-CEE8A4AB3B5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Calibri"/>
                      <a:ea typeface="Calibri"/>
                      <a:cs typeface="Calibri"/>
                    </a:rPr>
                    <a:t>r2</a:t>
                  </a:r>
                </a:p>
              </p:txBody>
            </p:sp>
            <p:sp>
              <p:nvSpPr>
                <p:cNvPr id="208" name="Freeform 865">
                  <a:extLst>
                    <a:ext uri="{FF2B5EF4-FFF2-40B4-BE49-F238E27FC236}">
                      <a16:creationId xmlns:a16="http://schemas.microsoft.com/office/drawing/2014/main" id="{ED363FA9-4F64-DD4D-8B3F-D3771FC9D10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09" name="Freeform 866">
                  <a:extLst>
                    <a:ext uri="{FF2B5EF4-FFF2-40B4-BE49-F238E27FC236}">
                      <a16:creationId xmlns:a16="http://schemas.microsoft.com/office/drawing/2014/main" id="{1EC0344C-357B-9746-B4F8-18B2582F732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6EDC2055-D5D3-C045-822E-5C72BE22D2F3}"/>
                  </a:ext>
                </a:extLst>
              </p:cNvPr>
              <p:cNvGrpSpPr/>
              <p:nvPr/>
            </p:nvGrpSpPr>
            <p:grpSpPr>
              <a:xfrm>
                <a:off x="10732584" y="4467570"/>
                <a:ext cx="388622" cy="835901"/>
                <a:chOff x="1823226" y="3235632"/>
                <a:chExt cx="552654" cy="1188720"/>
              </a:xfrm>
              <a:solidFill>
                <a:srgbClr val="CCFDCC"/>
              </a:solidFill>
            </p:grpSpPr>
            <p:sp>
              <p:nvSpPr>
                <p:cNvPr id="193" name="Oval 878">
                  <a:extLst>
                    <a:ext uri="{FF2B5EF4-FFF2-40B4-BE49-F238E27FC236}">
                      <a16:creationId xmlns:a16="http://schemas.microsoft.com/office/drawing/2014/main" id="{303D4B87-FE05-EF49-B767-F69A5DB88F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94" name="Rectangle 880">
                  <a:extLst>
                    <a:ext uri="{FF2B5EF4-FFF2-40B4-BE49-F238E27FC236}">
                      <a16:creationId xmlns:a16="http://schemas.microsoft.com/office/drawing/2014/main" id="{D58C7799-5580-814F-9C2D-DDE3A70150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95" name="Oval 878">
                  <a:extLst>
                    <a:ext uri="{FF2B5EF4-FFF2-40B4-BE49-F238E27FC236}">
                      <a16:creationId xmlns:a16="http://schemas.microsoft.com/office/drawing/2014/main" id="{EADC36C0-E7C7-3946-9D5E-6FBA8ED629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96" name="Line 881">
                  <a:extLst>
                    <a:ext uri="{FF2B5EF4-FFF2-40B4-BE49-F238E27FC236}">
                      <a16:creationId xmlns:a16="http://schemas.microsoft.com/office/drawing/2014/main" id="{02AC07F1-01D3-5E4D-8F42-DBDD312E22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97" name="Line 882">
                  <a:extLst>
                    <a:ext uri="{FF2B5EF4-FFF2-40B4-BE49-F238E27FC236}">
                      <a16:creationId xmlns:a16="http://schemas.microsoft.com/office/drawing/2014/main" id="{37941A35-7175-B347-9C3F-0542F81205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98" name="Rectangle 880">
                  <a:extLst>
                    <a:ext uri="{FF2B5EF4-FFF2-40B4-BE49-F238E27FC236}">
                      <a16:creationId xmlns:a16="http://schemas.microsoft.com/office/drawing/2014/main" id="{FC3FA128-E3FF-4646-992A-16ADD227E0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99" name="Oval 878">
                  <a:extLst>
                    <a:ext uri="{FF2B5EF4-FFF2-40B4-BE49-F238E27FC236}">
                      <a16:creationId xmlns:a16="http://schemas.microsoft.com/office/drawing/2014/main" id="{F735B113-577A-AD4D-8406-850AA9CF4A2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00" name="Line 882">
                  <a:extLst>
                    <a:ext uri="{FF2B5EF4-FFF2-40B4-BE49-F238E27FC236}">
                      <a16:creationId xmlns:a16="http://schemas.microsoft.com/office/drawing/2014/main" id="{4BE08F50-4792-1C4D-BACD-1D561C9092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01" name="Line 882">
                  <a:extLst>
                    <a:ext uri="{FF2B5EF4-FFF2-40B4-BE49-F238E27FC236}">
                      <a16:creationId xmlns:a16="http://schemas.microsoft.com/office/drawing/2014/main" id="{886E4225-22AA-084D-8E2A-9D4B4BB4F9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02" name="Line 884">
                  <a:extLst>
                    <a:ext uri="{FF2B5EF4-FFF2-40B4-BE49-F238E27FC236}">
                      <a16:creationId xmlns:a16="http://schemas.microsoft.com/office/drawing/2014/main" id="{C9C8ACEA-439C-5346-8D83-46ED5FA3BB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03" name="Oval 885">
                  <a:extLst>
                    <a:ext uri="{FF2B5EF4-FFF2-40B4-BE49-F238E27FC236}">
                      <a16:creationId xmlns:a16="http://schemas.microsoft.com/office/drawing/2014/main" id="{44E235C1-FEBE-4A4A-80D1-6FA0F286C9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04" name="Line 881">
                  <a:extLst>
                    <a:ext uri="{FF2B5EF4-FFF2-40B4-BE49-F238E27FC236}">
                      <a16:creationId xmlns:a16="http://schemas.microsoft.com/office/drawing/2014/main" id="{69E286ED-2B47-FA41-BC2D-B8D3B6F109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05" name="Line 882">
                  <a:extLst>
                    <a:ext uri="{FF2B5EF4-FFF2-40B4-BE49-F238E27FC236}">
                      <a16:creationId xmlns:a16="http://schemas.microsoft.com/office/drawing/2014/main" id="{7028AB6F-7ED5-3541-8CBF-692CBDD009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EDF6B82B-722D-0A48-968D-E8E8297CD937}"/>
                </a:ext>
              </a:extLst>
            </p:cNvPr>
            <p:cNvGrpSpPr/>
            <p:nvPr/>
          </p:nvGrpSpPr>
          <p:grpSpPr>
            <a:xfrm>
              <a:off x="3419720" y="1388515"/>
              <a:ext cx="1175233" cy="997371"/>
              <a:chOff x="10247238" y="4467570"/>
              <a:chExt cx="1175233" cy="997371"/>
            </a:xfrm>
          </p:grpSpPr>
          <p:sp>
            <p:nvSpPr>
              <p:cNvPr id="162" name="Oval 859">
                <a:extLst>
                  <a:ext uri="{FF2B5EF4-FFF2-40B4-BE49-F238E27FC236}">
                    <a16:creationId xmlns:a16="http://schemas.microsoft.com/office/drawing/2014/main" id="{4DCCE6F0-C6F6-B145-B9C4-81FB1E43201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83953" y="5248432"/>
                <a:ext cx="96916" cy="106355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63" name="Oval 861">
                <a:extLst>
                  <a:ext uri="{FF2B5EF4-FFF2-40B4-BE49-F238E27FC236}">
                    <a16:creationId xmlns:a16="http://schemas.microsoft.com/office/drawing/2014/main" id="{3959D9C2-9112-2643-801B-A285CD23A24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247239" y="5356687"/>
                <a:ext cx="100317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64" name="Oval 862">
                <a:extLst>
                  <a:ext uri="{FF2B5EF4-FFF2-40B4-BE49-F238E27FC236}">
                    <a16:creationId xmlns:a16="http://schemas.microsoft.com/office/drawing/2014/main" id="{E47DD72D-124F-3246-9DC1-3AA4CF0C37A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72293" y="5356687"/>
                <a:ext cx="969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65" name="Oval 863">
                <a:extLst>
                  <a:ext uri="{FF2B5EF4-FFF2-40B4-BE49-F238E27FC236}">
                    <a16:creationId xmlns:a16="http://schemas.microsoft.com/office/drawing/2014/main" id="{F3987BD1-0598-BF4D-8E04-8C10D96FC78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073676" y="5354788"/>
                <a:ext cx="986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66" name="Oval 863">
                <a:extLst>
                  <a:ext uri="{FF2B5EF4-FFF2-40B4-BE49-F238E27FC236}">
                    <a16:creationId xmlns:a16="http://schemas.microsoft.com/office/drawing/2014/main" id="{1B4FD23A-196A-D747-A609-C9B92DC97E4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58241" y="5356110"/>
                <a:ext cx="986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0BCCE6C5-9A36-EC4E-9CA6-76FC8794B5CB}"/>
                  </a:ext>
                </a:extLst>
              </p:cNvPr>
              <p:cNvGrpSpPr/>
              <p:nvPr/>
            </p:nvGrpSpPr>
            <p:grpSpPr>
              <a:xfrm>
                <a:off x="10247238" y="4975740"/>
                <a:ext cx="1175233" cy="379051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182" name="Freeform 860">
                  <a:extLst>
                    <a:ext uri="{FF2B5EF4-FFF2-40B4-BE49-F238E27FC236}">
                      <a16:creationId xmlns:a16="http://schemas.microsoft.com/office/drawing/2014/main" id="{935DCE35-882E-724E-AE82-02051D0907C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3" name="Rectangle 864">
                  <a:extLst>
                    <a:ext uri="{FF2B5EF4-FFF2-40B4-BE49-F238E27FC236}">
                      <a16:creationId xmlns:a16="http://schemas.microsoft.com/office/drawing/2014/main" id="{C79DC22D-FC7E-E54F-A733-584D3D09539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184" name="Freeform 865">
                  <a:extLst>
                    <a:ext uri="{FF2B5EF4-FFF2-40B4-BE49-F238E27FC236}">
                      <a16:creationId xmlns:a16="http://schemas.microsoft.com/office/drawing/2014/main" id="{52390716-EACB-174A-B7B5-89D6534F88C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5" name="Freeform 866">
                  <a:extLst>
                    <a:ext uri="{FF2B5EF4-FFF2-40B4-BE49-F238E27FC236}">
                      <a16:creationId xmlns:a16="http://schemas.microsoft.com/office/drawing/2014/main" id="{9C9E3E89-DD86-704F-9115-255CB01D840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0DDBA49C-00B2-BB41-B668-090C9F13CC62}"/>
                  </a:ext>
                </a:extLst>
              </p:cNvPr>
              <p:cNvGrpSpPr/>
              <p:nvPr/>
            </p:nvGrpSpPr>
            <p:grpSpPr>
              <a:xfrm>
                <a:off x="10732584" y="4467570"/>
                <a:ext cx="388622" cy="835901"/>
                <a:chOff x="1823226" y="3235632"/>
                <a:chExt cx="552654" cy="1188720"/>
              </a:xfrm>
              <a:solidFill>
                <a:srgbClr val="93D2FE"/>
              </a:solidFill>
            </p:grpSpPr>
            <p:sp>
              <p:nvSpPr>
                <p:cNvPr id="169" name="Oval 878">
                  <a:extLst>
                    <a:ext uri="{FF2B5EF4-FFF2-40B4-BE49-F238E27FC236}">
                      <a16:creationId xmlns:a16="http://schemas.microsoft.com/office/drawing/2014/main" id="{AEB018D0-3C2D-7148-B067-0CB4D3A90C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0" name="Rectangle 880">
                  <a:extLst>
                    <a:ext uri="{FF2B5EF4-FFF2-40B4-BE49-F238E27FC236}">
                      <a16:creationId xmlns:a16="http://schemas.microsoft.com/office/drawing/2014/main" id="{DFD61078-E12D-AA44-A827-7E20BBAE01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1" name="Oval 878">
                  <a:extLst>
                    <a:ext uri="{FF2B5EF4-FFF2-40B4-BE49-F238E27FC236}">
                      <a16:creationId xmlns:a16="http://schemas.microsoft.com/office/drawing/2014/main" id="{DEA0441A-29EC-0541-94D6-F8CD17468F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2" name="Line 881">
                  <a:extLst>
                    <a:ext uri="{FF2B5EF4-FFF2-40B4-BE49-F238E27FC236}">
                      <a16:creationId xmlns:a16="http://schemas.microsoft.com/office/drawing/2014/main" id="{313D3B59-D6E2-EC4D-8670-C4AD9517FC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3" name="Line 882">
                  <a:extLst>
                    <a:ext uri="{FF2B5EF4-FFF2-40B4-BE49-F238E27FC236}">
                      <a16:creationId xmlns:a16="http://schemas.microsoft.com/office/drawing/2014/main" id="{1C8F5010-91A6-BD41-A86F-1CE733ABA7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4" name="Rectangle 880">
                  <a:extLst>
                    <a:ext uri="{FF2B5EF4-FFF2-40B4-BE49-F238E27FC236}">
                      <a16:creationId xmlns:a16="http://schemas.microsoft.com/office/drawing/2014/main" id="{375677F4-B32E-244E-99AF-770552FDE2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5" name="Oval 878">
                  <a:extLst>
                    <a:ext uri="{FF2B5EF4-FFF2-40B4-BE49-F238E27FC236}">
                      <a16:creationId xmlns:a16="http://schemas.microsoft.com/office/drawing/2014/main" id="{F19E0825-ED1D-0140-B71B-EA7AEC123C9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6" name="Line 882">
                  <a:extLst>
                    <a:ext uri="{FF2B5EF4-FFF2-40B4-BE49-F238E27FC236}">
                      <a16:creationId xmlns:a16="http://schemas.microsoft.com/office/drawing/2014/main" id="{F82D9EA5-6989-B640-B5B8-B903F69E25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7" name="Line 882">
                  <a:extLst>
                    <a:ext uri="{FF2B5EF4-FFF2-40B4-BE49-F238E27FC236}">
                      <a16:creationId xmlns:a16="http://schemas.microsoft.com/office/drawing/2014/main" id="{F3611B13-F318-294E-B432-0DB985F8DC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8" name="Line 884">
                  <a:extLst>
                    <a:ext uri="{FF2B5EF4-FFF2-40B4-BE49-F238E27FC236}">
                      <a16:creationId xmlns:a16="http://schemas.microsoft.com/office/drawing/2014/main" id="{A84BDED0-782D-304E-860F-0B5A361772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9" name="Oval 885">
                  <a:extLst>
                    <a:ext uri="{FF2B5EF4-FFF2-40B4-BE49-F238E27FC236}">
                      <a16:creationId xmlns:a16="http://schemas.microsoft.com/office/drawing/2014/main" id="{A797388A-780E-CB45-A544-7B1994DA5C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0" name="Line 881">
                  <a:extLst>
                    <a:ext uri="{FF2B5EF4-FFF2-40B4-BE49-F238E27FC236}">
                      <a16:creationId xmlns:a16="http://schemas.microsoft.com/office/drawing/2014/main" id="{739C66B5-5AEA-A143-BFDA-5919FB7DD9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1" name="Line 882">
                  <a:extLst>
                    <a:ext uri="{FF2B5EF4-FFF2-40B4-BE49-F238E27FC236}">
                      <a16:creationId xmlns:a16="http://schemas.microsoft.com/office/drawing/2014/main" id="{60887CF9-E66A-1947-98B3-CD6967F23E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96173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76400" y="11095"/>
            <a:ext cx="8839200" cy="622305"/>
          </a:xfrm>
        </p:spPr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A073F6F7-0362-014A-BC74-4E3B42526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04" y="330980"/>
            <a:ext cx="2970364" cy="3136756"/>
          </a:xfrm>
          <a:solidFill>
            <a:srgbClr val="D2EEFF"/>
          </a:solidFill>
        </p:spPr>
        <p:txBody>
          <a:bodyPr wrap="none">
            <a:spAutoFit/>
          </a:bodyPr>
          <a:lstStyle/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latin typeface="Calibri"/>
                <a:cs typeface="Calibri"/>
              </a:rPr>
              <a:t>m-fetch1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latin typeface="Calibri"/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>
                <a:latin typeface="Calibri"/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latin typeface="Calibri"/>
                <a:cs typeface="Calibri"/>
              </a:rPr>
              <a:t>unknown</a:t>
            </a:r>
            <a:endParaRPr lang="en-US" sz="1800" dirty="0">
              <a:cs typeface="Calibri"/>
            </a:endParaRP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12700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latin typeface="Calibri"/>
                <a:cs typeface="Calibri"/>
              </a:rPr>
              <a:t>view</a:t>
            </a:r>
            <a:r>
              <a:rPr lang="en-US" sz="1800" dirty="0">
                <a:latin typeface="Times New Roman" panose="02020603050405020304" pitchFamily="18" charset="0"/>
                <a:cs typeface="Calibri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latin typeface="Calibri"/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12700" lvl="1" indent="0">
              <a:spcBef>
                <a:spcPts val="0"/>
              </a:spcBef>
              <a:buNone/>
              <a:tabLst>
                <a:tab pos="333375" algn="l"/>
                <a:tab pos="962025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latin typeface="Calibri"/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latin typeface="Calibri"/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latin typeface="Calibri"/>
                <a:cs typeface="Calibri"/>
              </a:rPr>
              <a:t>fetch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latin typeface="Calibri"/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90" name="Content Placeholder 3">
            <a:extLst>
              <a:ext uri="{FF2B5EF4-FFF2-40B4-BE49-F238E27FC236}">
                <a16:creationId xmlns:a16="http://schemas.microsoft.com/office/drawing/2014/main" id="{43728F16-A36D-4B4B-A8C8-5EC4E303DDA9}"/>
              </a:ext>
            </a:extLst>
          </p:cNvPr>
          <p:cNvSpPr txBox="1">
            <a:spLocks/>
          </p:cNvSpPr>
          <p:nvPr/>
        </p:nvSpPr>
        <p:spPr bwMode="auto">
          <a:xfrm>
            <a:off x="105694" y="3883070"/>
            <a:ext cx="2955614" cy="2582758"/>
          </a:xfrm>
          <a:prstGeom prst="rect">
            <a:avLst/>
          </a:prstGeom>
          <a:solidFill>
            <a:srgbClr val="D2EEFF"/>
          </a:solidFill>
          <a:ln w="12700">
            <a:noFill/>
            <a:miter lim="800000"/>
            <a:headEnd/>
            <a:tailEnd/>
          </a:ln>
        </p:spPr>
        <p:txBody>
          <a:bodyPr vert="horz" wrap="square" lIns="90487" tIns="44450" rIns="0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latin typeface="Calibri"/>
                <a:cs typeface="Calibri"/>
              </a:rPr>
              <a:t>m-fetch2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	</a:t>
            </a:r>
            <a:r>
              <a:rPr lang="en-US" sz="1800" dirty="0">
                <a:latin typeface="Calibri"/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	</a:t>
            </a:r>
            <a:r>
              <a:rPr lang="en-US" sz="1800" dirty="0">
                <a:latin typeface="Calibri"/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≠ </a:t>
            </a:r>
            <a:r>
              <a:rPr lang="en-US" sz="1800" dirty="0">
                <a:latin typeface="Calibri"/>
                <a:cs typeface="Calibri"/>
              </a:rPr>
              <a:t>unknown</a:t>
            </a:r>
            <a:endParaRPr lang="en-US" sz="1800" dirty="0"/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latin typeface="Calibri"/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latin typeface="Calibri"/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sp>
        <p:nvSpPr>
          <p:cNvPr id="110" name="Content Placeholder 4">
            <a:extLst>
              <a:ext uri="{FF2B5EF4-FFF2-40B4-BE49-F238E27FC236}">
                <a16:creationId xmlns:a16="http://schemas.microsoft.com/office/drawing/2014/main" id="{DEA43587-66B0-A14C-972C-C98842661CFE}"/>
              </a:ext>
            </a:extLst>
          </p:cNvPr>
          <p:cNvSpPr txBox="1">
            <a:spLocks/>
          </p:cNvSpPr>
          <p:nvPr/>
        </p:nvSpPr>
        <p:spPr bwMode="auto">
          <a:xfrm>
            <a:off x="7467424" y="2716583"/>
            <a:ext cx="4689424" cy="299312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vert="horz" wrap="none" lIns="90487" tIns="44450" rIns="91440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400"/>
              </a:spcBef>
              <a:buFont typeface="System Font Regular"/>
              <a:buNone/>
              <a:tabLst>
                <a:tab pos="1262063" algn="l"/>
                <a:tab pos="1546225" algn="l"/>
              </a:tabLst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procedure </a:t>
            </a:r>
            <a:r>
              <a:rPr lang="en-US" sz="1800" kern="0" dirty="0">
                <a:latin typeface="Calibri" panose="020F0502020204030204" pitchFamily="34" charset="0"/>
                <a:cs typeface="Times New Roman"/>
              </a:rPr>
              <a:t>RAE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:</a:t>
            </a:r>
          </a:p>
          <a:p>
            <a:pPr marL="341313" lvl="1" indent="0">
              <a:spcBef>
                <a:spcPts val="400"/>
              </a:spcBef>
              <a:buFont typeface="System Font Regular"/>
              <a:buNone/>
              <a:tabLst>
                <a:tab pos="1262063" algn="l"/>
                <a:tab pos="1546225" algn="l"/>
              </a:tabLst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loop:</a:t>
            </a:r>
          </a:p>
          <a:p>
            <a:pPr marL="738187" lvl="2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for every new external task or event </a:t>
            </a:r>
            <a:r>
              <a:rPr lang="en-US" sz="1800" kern="0" dirty="0" err="1">
                <a:latin typeface="Times New Roman" panose="02020603050405020304" pitchFamily="18" charset="0"/>
                <a:cs typeface="Times New Roman"/>
              </a:rPr>
              <a:t>τ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 do</a:t>
            </a:r>
          </a:p>
          <a:p>
            <a:pPr marL="1089025" lvl="3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choose a method instance </a:t>
            </a:r>
            <a:r>
              <a:rPr lang="en-US" sz="1800" i="1" kern="0" dirty="0">
                <a:latin typeface="Times New Roman" panose="02020603050405020304" pitchFamily="18" charset="0"/>
                <a:cs typeface="Times New Roman"/>
              </a:rPr>
              <a:t>m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 for </a:t>
            </a:r>
            <a:r>
              <a:rPr lang="en-US" sz="1800" kern="0" dirty="0" err="1">
                <a:latin typeface="Times New Roman" panose="02020603050405020304" pitchFamily="18" charset="0"/>
                <a:cs typeface="Times New Roman"/>
              </a:rPr>
              <a:t>τ</a:t>
            </a:r>
            <a:endParaRPr lang="en-US" sz="1800" kern="0" dirty="0">
              <a:latin typeface="Times New Roman" panose="02020603050405020304" pitchFamily="18" charset="0"/>
              <a:cs typeface="Times New Roman"/>
            </a:endParaRPr>
          </a:p>
          <a:p>
            <a:pPr marL="1089025" lvl="3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create a refinement stack for </a:t>
            </a:r>
            <a:r>
              <a:rPr lang="en-US" sz="1800" kern="0" dirty="0" err="1">
                <a:latin typeface="Times New Roman" panose="02020603050405020304" pitchFamily="18" charset="0"/>
                <a:cs typeface="Times New Roman"/>
              </a:rPr>
              <a:t>τ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, </a:t>
            </a:r>
            <a:r>
              <a:rPr lang="en-US" sz="1800" i="1" kern="0" dirty="0">
                <a:latin typeface="Times New Roman" panose="02020603050405020304" pitchFamily="18" charset="0"/>
                <a:cs typeface="Times New Roman"/>
              </a:rPr>
              <a:t>m</a:t>
            </a:r>
          </a:p>
          <a:p>
            <a:pPr marL="1089025" lvl="3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add the stack to </a:t>
            </a:r>
            <a:r>
              <a:rPr lang="en-US" sz="1800" i="1" kern="0" dirty="0">
                <a:latin typeface="Times New Roman" panose="02020603050405020304" pitchFamily="18" charset="0"/>
                <a:cs typeface="Times New Roman"/>
              </a:rPr>
              <a:t>Agenda</a:t>
            </a:r>
            <a:endParaRPr lang="en-US" sz="1800" kern="0" dirty="0">
              <a:latin typeface="Times New Roman" panose="02020603050405020304" pitchFamily="18" charset="0"/>
              <a:cs typeface="Times New Roman"/>
            </a:endParaRPr>
          </a:p>
          <a:p>
            <a:pPr marL="738187" lvl="2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for each stack </a:t>
            </a:r>
            <a:r>
              <a:rPr lang="en-US" sz="1800" i="1" kern="0" dirty="0" err="1">
                <a:latin typeface="Times New Roman" panose="02020603050405020304" pitchFamily="18" charset="0"/>
                <a:cs typeface="Times New Roman"/>
              </a:rPr>
              <a:t>σ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 in </a:t>
            </a:r>
            <a:r>
              <a:rPr lang="en-US" sz="1800" i="1" kern="0" dirty="0">
                <a:latin typeface="Times New Roman" panose="02020603050405020304" pitchFamily="18" charset="0"/>
                <a:cs typeface="Times New Roman"/>
              </a:rPr>
              <a:t>Agenda</a:t>
            </a:r>
            <a:endParaRPr lang="en-US" sz="1800" kern="0" dirty="0">
              <a:latin typeface="Times New Roman" panose="02020603050405020304" pitchFamily="18" charset="0"/>
              <a:cs typeface="Times New Roman"/>
            </a:endParaRPr>
          </a:p>
          <a:p>
            <a:pPr marL="738187" lvl="2" indent="0">
              <a:spcBef>
                <a:spcPts val="400"/>
              </a:spcBef>
              <a:buNone/>
            </a:pPr>
            <a:r>
              <a:rPr lang="en-US" sz="1800" kern="0" dirty="0">
                <a:latin typeface="Times New Roman" panose="02020603050405020304" pitchFamily="18" charset="0"/>
                <a:cs typeface="Calibri"/>
              </a:rPr>
              <a:t>	call </a:t>
            </a:r>
            <a:r>
              <a:rPr lang="en-US" sz="1800" kern="0" dirty="0">
                <a:latin typeface="Calibri" panose="020F0502020204030204" pitchFamily="34" charset="0"/>
                <a:cs typeface="Calibri"/>
              </a:rPr>
              <a:t>Progress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(</a:t>
            </a:r>
            <a:r>
              <a:rPr lang="en-US" sz="1800" i="1" kern="0" dirty="0" err="1">
                <a:latin typeface="Times New Roman" panose="02020603050405020304" pitchFamily="18" charset="0"/>
                <a:cs typeface="Times New Roman"/>
              </a:rPr>
              <a:t>σ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)</a:t>
            </a:r>
          </a:p>
          <a:p>
            <a:pPr marL="738187" lvl="2" indent="0">
              <a:spcBef>
                <a:spcPts val="400"/>
              </a:spcBef>
              <a:buFont typeface="System Font Regular"/>
              <a:buNone/>
            </a:pP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	if </a:t>
            </a:r>
            <a:r>
              <a:rPr lang="en-US" sz="1800" i="1" kern="0" dirty="0" err="1">
                <a:latin typeface="Times New Roman" panose="02020603050405020304" pitchFamily="18" charset="0"/>
                <a:cs typeface="Times New Roman"/>
              </a:rPr>
              <a:t>σ</a:t>
            </a:r>
            <a:r>
              <a:rPr lang="en-US" sz="1800" kern="0" dirty="0">
                <a:latin typeface="Times New Roman" panose="02020603050405020304" pitchFamily="18" charset="0"/>
                <a:cs typeface="Times New Roman"/>
              </a:rPr>
              <a:t> is finished then remove it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769CBD3-A8E7-C04C-9AB0-D981ECF76193}"/>
              </a:ext>
            </a:extLst>
          </p:cNvPr>
          <p:cNvSpPr/>
          <p:nvPr/>
        </p:nvSpPr>
        <p:spPr>
          <a:xfrm>
            <a:off x="3570399" y="958565"/>
            <a:ext cx="21220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Candidates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 </a:t>
            </a:r>
            <a:b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</a:b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 = {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  <a:t>m-fetch1(r1,c2),</a:t>
            </a:r>
            <a:r>
              <a:rPr lang="en-US" baseline="-25000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  <a:t>  </a:t>
            </a:r>
            <a:br>
              <a:rPr lang="en-US" baseline="-25000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</a:br>
            <a:r>
              <a:rPr lang="en-US" baseline="-25000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  <a:t>          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  <a:t>m-fetch1(r2,c2)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}</a:t>
            </a:r>
          </a:p>
        </p:txBody>
      </p:sp>
      <p:cxnSp>
        <p:nvCxnSpPr>
          <p:cNvPr id="88" name="Curved Connector 87">
            <a:extLst>
              <a:ext uri="{FF2B5EF4-FFF2-40B4-BE49-F238E27FC236}">
                <a16:creationId xmlns:a16="http://schemas.microsoft.com/office/drawing/2014/main" id="{D9F40999-5493-3C44-BEA6-7DF0798AB8F7}"/>
              </a:ext>
            </a:extLst>
          </p:cNvPr>
          <p:cNvCxnSpPr>
            <a:cxnSpLocks/>
            <a:endCxn id="95" idx="1"/>
          </p:cNvCxnSpPr>
          <p:nvPr/>
        </p:nvCxnSpPr>
        <p:spPr>
          <a:xfrm>
            <a:off x="2925808" y="856171"/>
            <a:ext cx="3136091" cy="209550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arrow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4D59909-F08C-EC41-ADAF-ACDB5D82D526}"/>
              </a:ext>
            </a:extLst>
          </p:cNvPr>
          <p:cNvSpPr/>
          <p:nvPr/>
        </p:nvSpPr>
        <p:spPr>
          <a:xfrm>
            <a:off x="1491054" y="282977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r</a:t>
            </a:r>
            <a:r>
              <a:rPr lang="en-US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0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,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 =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c2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90B3DAF-2739-C54F-ABB3-09B87CD164EA}"/>
              </a:ext>
            </a:extLst>
          </p:cNvPr>
          <p:cNvSpPr/>
          <p:nvPr/>
        </p:nvSpPr>
        <p:spPr>
          <a:xfrm>
            <a:off x="8584275" y="3719114"/>
            <a:ext cx="3201672" cy="357286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EEE970C7-4C5F-6144-92F8-6F3DEBD2E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899" y="856171"/>
            <a:ext cx="1587500" cy="419100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D49454A6-CF9E-454B-9EE0-CF619FE507BF}"/>
              </a:ext>
            </a:extLst>
          </p:cNvPr>
          <p:cNvSpPr/>
          <p:nvPr/>
        </p:nvSpPr>
        <p:spPr>
          <a:xfrm>
            <a:off x="7453391" y="1004399"/>
            <a:ext cx="268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/>
              </a:rPr>
              <a:t>τ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3887F66-5649-3844-9FF3-3E450BDD4E9E}"/>
              </a:ext>
            </a:extLst>
          </p:cNvPr>
          <p:cNvSpPr/>
          <p:nvPr/>
        </p:nvSpPr>
        <p:spPr>
          <a:xfrm>
            <a:off x="4049281" y="3761119"/>
            <a:ext cx="39998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Container locations unknown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Partially observable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Calibri"/>
              </a:rPr>
              <a:t>Robot only sees current location</a:t>
            </a: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091245D6-5E12-7F43-ACC2-672103B9321E}"/>
              </a:ext>
            </a:extLst>
          </p:cNvPr>
          <p:cNvGrpSpPr/>
          <p:nvPr/>
        </p:nvGrpSpPr>
        <p:grpSpPr>
          <a:xfrm>
            <a:off x="3324765" y="4793885"/>
            <a:ext cx="4425495" cy="1764581"/>
            <a:chOff x="735330" y="834391"/>
            <a:chExt cx="4425495" cy="1764581"/>
          </a:xfrm>
        </p:grpSpPr>
        <p:sp>
          <p:nvSpPr>
            <p:cNvPr id="157" name="Line 853">
              <a:extLst>
                <a:ext uri="{FF2B5EF4-FFF2-40B4-BE49-F238E27FC236}">
                  <a16:creationId xmlns:a16="http://schemas.microsoft.com/office/drawing/2014/main" id="{3842FA7E-A59B-5E4F-AD0B-135DB37355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0770" y="2594712"/>
              <a:ext cx="1571779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balanced" dir="l"/>
            </a:scene3d>
            <a:sp3d extrusionH="1587500" contourW="6350" prstMaterial="legacyPlastic">
              <a:bevelT w="13500" h="13500" prst="angle"/>
              <a:bevelB w="13500" h="13500" prst="angle"/>
              <a:extrusionClr>
                <a:srgbClr val="FFE4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2000" dirty="0">
                  <a:latin typeface="Calibri"/>
                  <a:ea typeface="Times New Roman"/>
                  <a:cs typeface="Calibri"/>
                </a:rPr>
                <a:t>            loc0</a:t>
              </a:r>
            </a:p>
          </p:txBody>
        </p:sp>
        <p:sp>
          <p:nvSpPr>
            <p:cNvPr id="158" name="Line 853">
              <a:extLst>
                <a:ext uri="{FF2B5EF4-FFF2-40B4-BE49-F238E27FC236}">
                  <a16:creationId xmlns:a16="http://schemas.microsoft.com/office/drawing/2014/main" id="{84517668-678A-5444-9000-AACDAED478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330" y="2261236"/>
              <a:ext cx="1089529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11176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loc2</a:t>
              </a:r>
            </a:p>
          </p:txBody>
        </p:sp>
        <p:sp>
          <p:nvSpPr>
            <p:cNvPr id="159" name="Line 853">
              <a:extLst>
                <a:ext uri="{FF2B5EF4-FFF2-40B4-BE49-F238E27FC236}">
                  <a16:creationId xmlns:a16="http://schemas.microsoft.com/office/drawing/2014/main" id="{E58AC26D-E43E-3942-99F0-54A9E748D4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0062" y="2475289"/>
              <a:ext cx="1286000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balanced" dir="l"/>
            </a:scene3d>
            <a:sp3d extrusionH="1397000" contourW="6350" prstMaterial="legacyPlastic">
              <a:bevelT w="13500" h="13500" prst="angle"/>
              <a:bevelB w="13500" h="13500" prst="angle"/>
              <a:extrusionClr>
                <a:srgbClr val="F5DBBD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900" dirty="0">
                  <a:latin typeface="Calibri"/>
                  <a:ea typeface="Times New Roman"/>
                  <a:cs typeface="Calibri"/>
                </a:rPr>
                <a:t>          loc1</a:t>
              </a:r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72579773-0EA6-F245-BCD2-47D73BF7CB49}"/>
                </a:ext>
              </a:extLst>
            </p:cNvPr>
            <p:cNvGrpSpPr/>
            <p:nvPr/>
          </p:nvGrpSpPr>
          <p:grpSpPr>
            <a:xfrm>
              <a:off x="1520703" y="1715607"/>
              <a:ext cx="525678" cy="355571"/>
              <a:chOff x="1012668" y="960736"/>
              <a:chExt cx="747559" cy="505651"/>
            </a:xfrm>
          </p:grpSpPr>
          <p:sp>
            <p:nvSpPr>
              <p:cNvPr id="218" name="Line 853">
                <a:extLst>
                  <a:ext uri="{FF2B5EF4-FFF2-40B4-BE49-F238E27FC236}">
                    <a16:creationId xmlns:a16="http://schemas.microsoft.com/office/drawing/2014/main" id="{DE553E62-DBFB-814A-8C65-9991CB8EFA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19" name="Rectangle 876">
                <a:extLst>
                  <a:ext uri="{FF2B5EF4-FFF2-40B4-BE49-F238E27FC236}">
                    <a16:creationId xmlns:a16="http://schemas.microsoft.com/office/drawing/2014/main" id="{7C0FB5F4-85AA-F94A-948E-5A0A0752897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9" y="960736"/>
                <a:ext cx="92" cy="393915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20" name="Rectangle 873">
                <a:extLst>
                  <a:ext uri="{FF2B5EF4-FFF2-40B4-BE49-F238E27FC236}">
                    <a16:creationId xmlns:a16="http://schemas.microsoft.com/office/drawing/2014/main" id="{53D7798C-F882-2343-85A8-8CAF38A8AC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221" name="Freeform 875">
                <a:extLst>
                  <a:ext uri="{FF2B5EF4-FFF2-40B4-BE49-F238E27FC236}">
                    <a16:creationId xmlns:a16="http://schemas.microsoft.com/office/drawing/2014/main" id="{6C13A8A6-365F-164E-B0DB-5D097F855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sp>
          <p:nvSpPr>
            <p:cNvPr id="161" name="Line 853">
              <a:extLst>
                <a:ext uri="{FF2B5EF4-FFF2-40B4-BE49-F238E27FC236}">
                  <a16:creationId xmlns:a16="http://schemas.microsoft.com/office/drawing/2014/main" id="{4BE7B0A4-60AE-8C40-B87F-D6802EA373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357" y="1291448"/>
              <a:ext cx="714445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800100" contourW="6350" prstMaterial="legacyPlastic">
              <a:bevelT w="13500" h="13500" prst="angle"/>
              <a:bevelB w="13500" h="13500" prst="angle"/>
              <a:extrusionClr>
                <a:srgbClr val="D0B39A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400" dirty="0">
                  <a:latin typeface="Calibri"/>
                  <a:ea typeface="Times New Roman"/>
                  <a:cs typeface="Calibri"/>
                </a:rPr>
                <a:t>         loc4</a:t>
              </a:r>
            </a:p>
          </p:txBody>
        </p:sp>
        <p:sp>
          <p:nvSpPr>
            <p:cNvPr id="162" name="Line 853">
              <a:extLst>
                <a:ext uri="{FF2B5EF4-FFF2-40B4-BE49-F238E27FC236}">
                  <a16:creationId xmlns:a16="http://schemas.microsoft.com/office/drawing/2014/main" id="{F9CCFDD2-7BAC-174A-86F6-24BE2ACAB0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247" y="1699213"/>
              <a:ext cx="893056" cy="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soft" dir="l"/>
            </a:scene3d>
            <a:sp3d extrusionH="914400" contourW="6350" prstMaterial="legacyPlastic">
              <a:bevelT w="13500" h="13500" prst="angle"/>
              <a:bevelB w="13500" h="13500" prst="angle"/>
              <a:extrusionClr>
                <a:srgbClr val="ECD1B9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600" dirty="0">
                  <a:latin typeface="Calibri"/>
                  <a:ea typeface="Times New Roman"/>
                  <a:cs typeface="Calibri"/>
                </a:rPr>
                <a:t>         loc3</a:t>
              </a:r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D41FB1C8-77FF-504D-970B-B4A7D3F4232A}"/>
                </a:ext>
              </a:extLst>
            </p:cNvPr>
            <p:cNvGrpSpPr/>
            <p:nvPr/>
          </p:nvGrpSpPr>
          <p:grpSpPr>
            <a:xfrm>
              <a:off x="2498056" y="834391"/>
              <a:ext cx="378488" cy="272016"/>
              <a:chOff x="7930394" y="2447547"/>
              <a:chExt cx="387534" cy="278517"/>
            </a:xfrm>
          </p:grpSpPr>
          <p:sp>
            <p:nvSpPr>
              <p:cNvPr id="214" name="Line 853">
                <a:extLst>
                  <a:ext uri="{FF2B5EF4-FFF2-40B4-BE49-F238E27FC236}">
                    <a16:creationId xmlns:a16="http://schemas.microsoft.com/office/drawing/2014/main" id="{1CC581ED-0ED0-9E4A-A2E7-B1A5A99F38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0394" y="2551830"/>
                <a:ext cx="311334" cy="37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190500" contourW="6350" prstMaterial="plastic">
                <a:bevelT w="13500" h="13500" prst="angle"/>
                <a:bevelB w="13500" h="13500" prst="angle"/>
                <a:extrusionClr>
                  <a:srgbClr val="CED286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15" name="Rectangle 876">
                <a:extLst>
                  <a:ext uri="{FF2B5EF4-FFF2-40B4-BE49-F238E27FC236}">
                    <a16:creationId xmlns:a16="http://schemas.microsoft.com/office/drawing/2014/main" id="{755AD12E-BA8C-104E-946B-1C2FB53D788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954837" y="2447547"/>
                <a:ext cx="67" cy="220593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16" name="Rectangle 873">
                <a:extLst>
                  <a:ext uri="{FF2B5EF4-FFF2-40B4-BE49-F238E27FC236}">
                    <a16:creationId xmlns:a16="http://schemas.microsoft.com/office/drawing/2014/main" id="{BDA9286E-35F1-1E4B-884B-5F0570F36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1094" y="2555538"/>
                <a:ext cx="308086" cy="169843"/>
              </a:xfrm>
              <a:prstGeom prst="rect">
                <a:avLst/>
              </a:prstGeom>
              <a:solidFill>
                <a:srgbClr val="CED28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1400" dirty="0">
                    <a:latin typeface="Calibri"/>
                    <a:ea typeface="Times New Roman"/>
                    <a:cs typeface="Calibri"/>
                  </a:rPr>
                  <a:t>c2</a:t>
                </a:r>
              </a:p>
            </p:txBody>
          </p:sp>
          <p:sp>
            <p:nvSpPr>
              <p:cNvPr id="217" name="Freeform 875">
                <a:extLst>
                  <a:ext uri="{FF2B5EF4-FFF2-40B4-BE49-F238E27FC236}">
                    <a16:creationId xmlns:a16="http://schemas.microsoft.com/office/drawing/2014/main" id="{022007D2-A788-5841-B0BC-C24AFBCA0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2084" y="2478623"/>
                <a:ext cx="75844" cy="247441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ED28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sz="1400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9F319AC8-0294-DD45-B8BE-55AA5FE3750C}"/>
                </a:ext>
              </a:extLst>
            </p:cNvPr>
            <p:cNvGrpSpPr/>
            <p:nvPr/>
          </p:nvGrpSpPr>
          <p:grpSpPr>
            <a:xfrm>
              <a:off x="3985592" y="1191835"/>
              <a:ext cx="1175233" cy="997371"/>
              <a:chOff x="10247238" y="4467570"/>
              <a:chExt cx="1175233" cy="997371"/>
            </a:xfrm>
          </p:grpSpPr>
          <p:sp>
            <p:nvSpPr>
              <p:cNvPr id="190" name="Oval 859">
                <a:extLst>
                  <a:ext uri="{FF2B5EF4-FFF2-40B4-BE49-F238E27FC236}">
                    <a16:creationId xmlns:a16="http://schemas.microsoft.com/office/drawing/2014/main" id="{9F1D0BCA-518E-0642-8076-323328F752D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83953" y="5248432"/>
                <a:ext cx="96916" cy="106355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91" name="Oval 861">
                <a:extLst>
                  <a:ext uri="{FF2B5EF4-FFF2-40B4-BE49-F238E27FC236}">
                    <a16:creationId xmlns:a16="http://schemas.microsoft.com/office/drawing/2014/main" id="{BA1BEB70-47BE-4345-851F-704394237FD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247239" y="5356687"/>
                <a:ext cx="100317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92" name="Oval 862">
                <a:extLst>
                  <a:ext uri="{FF2B5EF4-FFF2-40B4-BE49-F238E27FC236}">
                    <a16:creationId xmlns:a16="http://schemas.microsoft.com/office/drawing/2014/main" id="{A32E15E3-41C8-BD4C-B209-FBEBEDB5B9A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72293" y="5356687"/>
                <a:ext cx="969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93" name="Oval 863">
                <a:extLst>
                  <a:ext uri="{FF2B5EF4-FFF2-40B4-BE49-F238E27FC236}">
                    <a16:creationId xmlns:a16="http://schemas.microsoft.com/office/drawing/2014/main" id="{ED9D1769-515B-E64F-8336-38AC8C97239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073676" y="5354788"/>
                <a:ext cx="986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94" name="Oval 863">
                <a:extLst>
                  <a:ext uri="{FF2B5EF4-FFF2-40B4-BE49-F238E27FC236}">
                    <a16:creationId xmlns:a16="http://schemas.microsoft.com/office/drawing/2014/main" id="{0A64341E-8C8A-9940-BB9A-8169928DA64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58241" y="5356110"/>
                <a:ext cx="98616" cy="108254"/>
              </a:xfrm>
              <a:prstGeom prst="ellipse">
                <a:avLst/>
              </a:prstGeom>
              <a:solidFill>
                <a:srgbClr val="C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300DBA1C-4001-FF43-BE3C-08CB5D76CCEE}"/>
                  </a:ext>
                </a:extLst>
              </p:cNvPr>
              <p:cNvGrpSpPr/>
              <p:nvPr/>
            </p:nvGrpSpPr>
            <p:grpSpPr>
              <a:xfrm>
                <a:off x="10247238" y="4975740"/>
                <a:ext cx="1175233" cy="379051"/>
                <a:chOff x="1320274" y="4580303"/>
                <a:chExt cx="1671281" cy="467246"/>
              </a:xfrm>
              <a:solidFill>
                <a:srgbClr val="CCFDCC"/>
              </a:solidFill>
            </p:grpSpPr>
            <p:sp>
              <p:nvSpPr>
                <p:cNvPr id="210" name="Freeform 860">
                  <a:extLst>
                    <a:ext uri="{FF2B5EF4-FFF2-40B4-BE49-F238E27FC236}">
                      <a16:creationId xmlns:a16="http://schemas.microsoft.com/office/drawing/2014/main" id="{BA46914C-7F06-8042-BEE8-1521CB8AB2F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11" name="Rectangle 864">
                  <a:extLst>
                    <a:ext uri="{FF2B5EF4-FFF2-40B4-BE49-F238E27FC236}">
                      <a16:creationId xmlns:a16="http://schemas.microsoft.com/office/drawing/2014/main" id="{C22A3E89-E4BE-494B-9184-60747E12DEB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Calibri"/>
                      <a:ea typeface="Calibri"/>
                      <a:cs typeface="Calibri"/>
                    </a:rPr>
                    <a:t>r2</a:t>
                  </a:r>
                </a:p>
              </p:txBody>
            </p:sp>
            <p:sp>
              <p:nvSpPr>
                <p:cNvPr id="212" name="Freeform 865">
                  <a:extLst>
                    <a:ext uri="{FF2B5EF4-FFF2-40B4-BE49-F238E27FC236}">
                      <a16:creationId xmlns:a16="http://schemas.microsoft.com/office/drawing/2014/main" id="{062438BD-BF3B-864F-8CED-EBDCE02177F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13" name="Freeform 866">
                  <a:extLst>
                    <a:ext uri="{FF2B5EF4-FFF2-40B4-BE49-F238E27FC236}">
                      <a16:creationId xmlns:a16="http://schemas.microsoft.com/office/drawing/2014/main" id="{9A958FBE-ECAB-5B4B-8177-D2863B5109C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6386EB19-2BFB-B64F-BC06-261ED5EF7A39}"/>
                  </a:ext>
                </a:extLst>
              </p:cNvPr>
              <p:cNvGrpSpPr/>
              <p:nvPr/>
            </p:nvGrpSpPr>
            <p:grpSpPr>
              <a:xfrm>
                <a:off x="10732584" y="4467570"/>
                <a:ext cx="388622" cy="835901"/>
                <a:chOff x="1823226" y="3235632"/>
                <a:chExt cx="552654" cy="1188720"/>
              </a:xfrm>
              <a:solidFill>
                <a:srgbClr val="CCFDCC"/>
              </a:solidFill>
            </p:grpSpPr>
            <p:sp>
              <p:nvSpPr>
                <p:cNvPr id="197" name="Oval 878">
                  <a:extLst>
                    <a:ext uri="{FF2B5EF4-FFF2-40B4-BE49-F238E27FC236}">
                      <a16:creationId xmlns:a16="http://schemas.microsoft.com/office/drawing/2014/main" id="{4B3E3D58-2231-9643-8EE2-1E12CDBFF6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98" name="Rectangle 880">
                  <a:extLst>
                    <a:ext uri="{FF2B5EF4-FFF2-40B4-BE49-F238E27FC236}">
                      <a16:creationId xmlns:a16="http://schemas.microsoft.com/office/drawing/2014/main" id="{CFCD46B3-565C-D847-9265-B0B44F0F5F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99" name="Oval 878">
                  <a:extLst>
                    <a:ext uri="{FF2B5EF4-FFF2-40B4-BE49-F238E27FC236}">
                      <a16:creationId xmlns:a16="http://schemas.microsoft.com/office/drawing/2014/main" id="{502729AF-CF27-E04E-A495-8077EF30CC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00" name="Line 881">
                  <a:extLst>
                    <a:ext uri="{FF2B5EF4-FFF2-40B4-BE49-F238E27FC236}">
                      <a16:creationId xmlns:a16="http://schemas.microsoft.com/office/drawing/2014/main" id="{039FC0F2-7DD7-A244-B4B5-57D1ED074B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01" name="Line 882">
                  <a:extLst>
                    <a:ext uri="{FF2B5EF4-FFF2-40B4-BE49-F238E27FC236}">
                      <a16:creationId xmlns:a16="http://schemas.microsoft.com/office/drawing/2014/main" id="{E1F9A4EB-9B61-774A-B4F1-4287A1FDE2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02" name="Rectangle 880">
                  <a:extLst>
                    <a:ext uri="{FF2B5EF4-FFF2-40B4-BE49-F238E27FC236}">
                      <a16:creationId xmlns:a16="http://schemas.microsoft.com/office/drawing/2014/main" id="{4FA09FE1-74E2-994B-A6DF-27515AF0C2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03" name="Oval 878">
                  <a:extLst>
                    <a:ext uri="{FF2B5EF4-FFF2-40B4-BE49-F238E27FC236}">
                      <a16:creationId xmlns:a16="http://schemas.microsoft.com/office/drawing/2014/main" id="{CE0CA528-8406-844D-86C0-757A24AAB2D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04" name="Line 882">
                  <a:extLst>
                    <a:ext uri="{FF2B5EF4-FFF2-40B4-BE49-F238E27FC236}">
                      <a16:creationId xmlns:a16="http://schemas.microsoft.com/office/drawing/2014/main" id="{8CAB3312-807C-EA48-9D91-46456CD933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05" name="Line 882">
                  <a:extLst>
                    <a:ext uri="{FF2B5EF4-FFF2-40B4-BE49-F238E27FC236}">
                      <a16:creationId xmlns:a16="http://schemas.microsoft.com/office/drawing/2014/main" id="{2FECE646-1F18-874A-8F48-E3C33A8A27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06" name="Line 884">
                  <a:extLst>
                    <a:ext uri="{FF2B5EF4-FFF2-40B4-BE49-F238E27FC236}">
                      <a16:creationId xmlns:a16="http://schemas.microsoft.com/office/drawing/2014/main" id="{303EB0F7-D1AB-254A-865E-23627C23F5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07" name="Oval 885">
                  <a:extLst>
                    <a:ext uri="{FF2B5EF4-FFF2-40B4-BE49-F238E27FC236}">
                      <a16:creationId xmlns:a16="http://schemas.microsoft.com/office/drawing/2014/main" id="{AC7BF8DE-732A-4F4F-A908-EC8042D7EB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08" name="Line 881">
                  <a:extLst>
                    <a:ext uri="{FF2B5EF4-FFF2-40B4-BE49-F238E27FC236}">
                      <a16:creationId xmlns:a16="http://schemas.microsoft.com/office/drawing/2014/main" id="{D55A6E0D-1468-DC42-9721-BF296D60AF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09" name="Line 882">
                  <a:extLst>
                    <a:ext uri="{FF2B5EF4-FFF2-40B4-BE49-F238E27FC236}">
                      <a16:creationId xmlns:a16="http://schemas.microsoft.com/office/drawing/2014/main" id="{B2A079E3-4B24-7440-8954-1F62DC20CD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9669CD55-9EA8-8B43-A5A2-A79B4388DD36}"/>
                </a:ext>
              </a:extLst>
            </p:cNvPr>
            <p:cNvGrpSpPr/>
            <p:nvPr/>
          </p:nvGrpSpPr>
          <p:grpSpPr>
            <a:xfrm>
              <a:off x="3419720" y="1388515"/>
              <a:ext cx="1175233" cy="997371"/>
              <a:chOff x="10247238" y="4467570"/>
              <a:chExt cx="1175233" cy="997371"/>
            </a:xfrm>
          </p:grpSpPr>
          <p:sp>
            <p:nvSpPr>
              <p:cNvPr id="166" name="Oval 859">
                <a:extLst>
                  <a:ext uri="{FF2B5EF4-FFF2-40B4-BE49-F238E27FC236}">
                    <a16:creationId xmlns:a16="http://schemas.microsoft.com/office/drawing/2014/main" id="{40644B6B-4608-534B-94EC-822618106B8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83953" y="5248432"/>
                <a:ext cx="96916" cy="106355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67" name="Oval 861">
                <a:extLst>
                  <a:ext uri="{FF2B5EF4-FFF2-40B4-BE49-F238E27FC236}">
                    <a16:creationId xmlns:a16="http://schemas.microsoft.com/office/drawing/2014/main" id="{4A7DCAAC-8DF6-EC4E-8FAE-1D7294B4BC6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247239" y="5356687"/>
                <a:ext cx="100317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68" name="Oval 862">
                <a:extLst>
                  <a:ext uri="{FF2B5EF4-FFF2-40B4-BE49-F238E27FC236}">
                    <a16:creationId xmlns:a16="http://schemas.microsoft.com/office/drawing/2014/main" id="{37D92DBE-A4F4-5B49-A05E-DA60C7747F9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72293" y="5356687"/>
                <a:ext cx="969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69" name="Oval 863">
                <a:extLst>
                  <a:ext uri="{FF2B5EF4-FFF2-40B4-BE49-F238E27FC236}">
                    <a16:creationId xmlns:a16="http://schemas.microsoft.com/office/drawing/2014/main" id="{35A8071A-6E60-2A4C-AD7F-3CF9CDFF4D4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073676" y="5354788"/>
                <a:ext cx="986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70" name="Oval 863">
                <a:extLst>
                  <a:ext uri="{FF2B5EF4-FFF2-40B4-BE49-F238E27FC236}">
                    <a16:creationId xmlns:a16="http://schemas.microsoft.com/office/drawing/2014/main" id="{1E925D23-62B8-854E-ADAA-A18994DFC0E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58241" y="5356110"/>
                <a:ext cx="98616" cy="108254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BE3E765A-EAA8-E14C-8CBD-D9A7D6716CA4}"/>
                  </a:ext>
                </a:extLst>
              </p:cNvPr>
              <p:cNvGrpSpPr/>
              <p:nvPr/>
            </p:nvGrpSpPr>
            <p:grpSpPr>
              <a:xfrm>
                <a:off x="10247238" y="4975740"/>
                <a:ext cx="1175233" cy="379051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186" name="Freeform 860">
                  <a:extLst>
                    <a:ext uri="{FF2B5EF4-FFF2-40B4-BE49-F238E27FC236}">
                      <a16:creationId xmlns:a16="http://schemas.microsoft.com/office/drawing/2014/main" id="{399639E5-B5FA-B848-8B75-B77F64E4D89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7" name="Rectangle 864">
                  <a:extLst>
                    <a:ext uri="{FF2B5EF4-FFF2-40B4-BE49-F238E27FC236}">
                      <a16:creationId xmlns:a16="http://schemas.microsoft.com/office/drawing/2014/main" id="{275D2CDE-1C1A-4847-A926-9E9D077AC1D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188" name="Freeform 865">
                  <a:extLst>
                    <a:ext uri="{FF2B5EF4-FFF2-40B4-BE49-F238E27FC236}">
                      <a16:creationId xmlns:a16="http://schemas.microsoft.com/office/drawing/2014/main" id="{28B98084-3632-3F42-ABDB-E2D0D3C1056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9" name="Freeform 866">
                  <a:extLst>
                    <a:ext uri="{FF2B5EF4-FFF2-40B4-BE49-F238E27FC236}">
                      <a16:creationId xmlns:a16="http://schemas.microsoft.com/office/drawing/2014/main" id="{C44C93AC-DC6F-DB4D-860B-3BC5FC7BF65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F81602B6-6C31-E74E-9DD3-60F8C09AFE0D}"/>
                  </a:ext>
                </a:extLst>
              </p:cNvPr>
              <p:cNvGrpSpPr/>
              <p:nvPr/>
            </p:nvGrpSpPr>
            <p:grpSpPr>
              <a:xfrm>
                <a:off x="10732584" y="4467570"/>
                <a:ext cx="388622" cy="835901"/>
                <a:chOff x="1823226" y="3235632"/>
                <a:chExt cx="552654" cy="1188720"/>
              </a:xfrm>
              <a:solidFill>
                <a:srgbClr val="93D2FE"/>
              </a:solidFill>
            </p:grpSpPr>
            <p:sp>
              <p:nvSpPr>
                <p:cNvPr id="173" name="Oval 878">
                  <a:extLst>
                    <a:ext uri="{FF2B5EF4-FFF2-40B4-BE49-F238E27FC236}">
                      <a16:creationId xmlns:a16="http://schemas.microsoft.com/office/drawing/2014/main" id="{37226E77-9EE5-3848-A1A5-D69BCE531E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4" name="Rectangle 880">
                  <a:extLst>
                    <a:ext uri="{FF2B5EF4-FFF2-40B4-BE49-F238E27FC236}">
                      <a16:creationId xmlns:a16="http://schemas.microsoft.com/office/drawing/2014/main" id="{DF9033CE-DA85-4643-ACFA-F2AEBC7824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5" name="Oval 878">
                  <a:extLst>
                    <a:ext uri="{FF2B5EF4-FFF2-40B4-BE49-F238E27FC236}">
                      <a16:creationId xmlns:a16="http://schemas.microsoft.com/office/drawing/2014/main" id="{F5D7D0D4-9CCD-8D42-8BB1-A910988EE7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6" name="Line 881">
                  <a:extLst>
                    <a:ext uri="{FF2B5EF4-FFF2-40B4-BE49-F238E27FC236}">
                      <a16:creationId xmlns:a16="http://schemas.microsoft.com/office/drawing/2014/main" id="{FCD4F800-005C-9C40-98ED-110C159F80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7" name="Line 882">
                  <a:extLst>
                    <a:ext uri="{FF2B5EF4-FFF2-40B4-BE49-F238E27FC236}">
                      <a16:creationId xmlns:a16="http://schemas.microsoft.com/office/drawing/2014/main" id="{058E3AB6-4BDC-344F-A187-2259F3760F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8" name="Rectangle 880">
                  <a:extLst>
                    <a:ext uri="{FF2B5EF4-FFF2-40B4-BE49-F238E27FC236}">
                      <a16:creationId xmlns:a16="http://schemas.microsoft.com/office/drawing/2014/main" id="{4DFA2202-148C-9A44-A03C-0DDB7461EC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9" name="Oval 878">
                  <a:extLst>
                    <a:ext uri="{FF2B5EF4-FFF2-40B4-BE49-F238E27FC236}">
                      <a16:creationId xmlns:a16="http://schemas.microsoft.com/office/drawing/2014/main" id="{E665FC5B-87F4-F640-8F85-FDB2F980A9A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0" name="Line 882">
                  <a:extLst>
                    <a:ext uri="{FF2B5EF4-FFF2-40B4-BE49-F238E27FC236}">
                      <a16:creationId xmlns:a16="http://schemas.microsoft.com/office/drawing/2014/main" id="{ABB107A9-E964-3C43-AD2F-119126522A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1" name="Line 882">
                  <a:extLst>
                    <a:ext uri="{FF2B5EF4-FFF2-40B4-BE49-F238E27FC236}">
                      <a16:creationId xmlns:a16="http://schemas.microsoft.com/office/drawing/2014/main" id="{7F48E5ED-869D-0D43-B279-FAF3C7C478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2" name="Line 884">
                  <a:extLst>
                    <a:ext uri="{FF2B5EF4-FFF2-40B4-BE49-F238E27FC236}">
                      <a16:creationId xmlns:a16="http://schemas.microsoft.com/office/drawing/2014/main" id="{81164A55-C392-E54C-893D-58FFF5A1E1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3" name="Oval 885">
                  <a:extLst>
                    <a:ext uri="{FF2B5EF4-FFF2-40B4-BE49-F238E27FC236}">
                      <a16:creationId xmlns:a16="http://schemas.microsoft.com/office/drawing/2014/main" id="{6144A453-F370-7546-87C4-2CA077B47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4" name="Line 881">
                  <a:extLst>
                    <a:ext uri="{FF2B5EF4-FFF2-40B4-BE49-F238E27FC236}">
                      <a16:creationId xmlns:a16="http://schemas.microsoft.com/office/drawing/2014/main" id="{0251963B-AC5F-084E-A5E9-4889061840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5" name="Line 882">
                  <a:extLst>
                    <a:ext uri="{FF2B5EF4-FFF2-40B4-BE49-F238E27FC236}">
                      <a16:creationId xmlns:a16="http://schemas.microsoft.com/office/drawing/2014/main" id="{1DB71D14-8D66-8B4C-98C2-E9F85D8AFA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6CF24B06-7906-9F42-B919-E9AE6162E4F3}"/>
              </a:ext>
            </a:extLst>
          </p:cNvPr>
          <p:cNvSpPr/>
          <p:nvPr/>
        </p:nvSpPr>
        <p:spPr>
          <a:xfrm>
            <a:off x="6749206" y="534907"/>
            <a:ext cx="1684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accent5">
                    <a:lumMod val="25000"/>
                  </a:schemeClr>
                </a:solidFill>
                <a:latin typeface="Calibri"/>
                <a:cs typeface="Calibri"/>
              </a:rPr>
              <a:t>Refinement tree</a:t>
            </a:r>
            <a:endParaRPr lang="en-US" dirty="0">
              <a:solidFill>
                <a:schemeClr val="accent5">
                  <a:lumMod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5580393"/>
      </p:ext>
    </p:extLst>
  </p:cSld>
  <p:clrMapOvr>
    <a:masterClrMapping/>
  </p:clrMapOvr>
</p:sld>
</file>

<file path=ppt/theme/theme1.xml><?xml version="1.0" encoding="utf-8"?>
<a:theme xmlns:a="http://schemas.openxmlformats.org/drawingml/2006/main" name="8_Nau - reasoning about adversarie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2EE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E5F5FF"/>
      </a:accent5>
      <a:accent6>
        <a:srgbClr val="8AE7B9"/>
      </a:accent6>
      <a:hlink>
        <a:srgbClr val="CC00CC"/>
      </a:hlink>
      <a:folHlink>
        <a:srgbClr val="B2B2B2"/>
      </a:folHlink>
    </a:clrScheme>
    <a:fontScheme name="Nau - reasoning about adversari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u - reasoning about adversari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 - reasoning about adversari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062E669D20CD41AC535D03010A5C0D" ma:contentTypeVersion="14" ma:contentTypeDescription="Create a new document." ma:contentTypeScope="" ma:versionID="3a0e4d532352f04ad695343b89ea98e1">
  <xsd:schema xmlns:xsd="http://www.w3.org/2001/XMLSchema" xmlns:xs="http://www.w3.org/2001/XMLSchema" xmlns:p="http://schemas.microsoft.com/office/2006/metadata/properties" xmlns:ns2="677ff083-cab9-4ac6-8959-3f73e4b3d886" xmlns:ns3="601c8aaa-3ebb-4096-aa80-eb320f5b17de" targetNamespace="http://schemas.microsoft.com/office/2006/metadata/properties" ma:root="true" ma:fieldsID="53f71ba7ba1a0c942857e96ed27e75fa" ns2:_="" ns3:_="">
    <xsd:import namespace="677ff083-cab9-4ac6-8959-3f73e4b3d886"/>
    <xsd:import namespace="601c8aaa-3ebb-4096-aa80-eb320f5b1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ff083-cab9-4ac6-8959-3f73e4b3d8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2b7a358-f8a0-4ad9-9703-fa52161a84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c8aaa-3ebb-4096-aa80-eb320f5b17d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8cdfe7a-63b1-4c70-b8d5-95325560d07d}" ma:internalName="TaxCatchAll" ma:showField="CatchAllData" ma:web="601c8aaa-3ebb-4096-aa80-eb320f5b1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70FF47-A569-402B-B190-CA6018016D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7ff083-cab9-4ac6-8959-3f73e4b3d886"/>
    <ds:schemaRef ds:uri="601c8aaa-3ebb-4096-aa80-eb320f5b17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BE8EBF-492C-469A-B4D4-CE5795ABBB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22218</TotalTime>
  <Pages>32</Pages>
  <Words>4934</Words>
  <Application>Microsoft Macintosh PowerPoint</Application>
  <PresentationFormat>Widescreen</PresentationFormat>
  <Paragraphs>690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ＭＳ Ｐゴシック</vt:lpstr>
      <vt:lpstr>Arial</vt:lpstr>
      <vt:lpstr>Calibri</vt:lpstr>
      <vt:lpstr>Cambria Math</vt:lpstr>
      <vt:lpstr>Symbol</vt:lpstr>
      <vt:lpstr>System Font Regular</vt:lpstr>
      <vt:lpstr>Times</vt:lpstr>
      <vt:lpstr>Times New Roman</vt:lpstr>
      <vt:lpstr>8_Nau - reasoning about adversaries</vt:lpstr>
      <vt:lpstr>Chapter 14 Acting with Hierarchical Refinement</vt:lpstr>
      <vt:lpstr>Planning and Acting</vt:lpstr>
      <vt:lpstr>Example</vt:lpstr>
      <vt:lpstr>Example (continued)</vt:lpstr>
      <vt:lpstr>Tasks and Refinement Methods</vt:lpstr>
      <vt:lpstr>RAE (Refinement Acting Engine)</vt:lpstr>
      <vt:lpstr>Example (reminder)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Extensions to RAE</vt:lpstr>
      <vt:lpstr>Summary</vt:lpstr>
    </vt:vector>
  </TitlesOfParts>
  <Company>University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CMSC722 - Ch. 14</dc:title>
  <dc:subject/>
  <dc:creator>Dana Nau</dc:creator>
  <cp:keywords/>
  <dc:description/>
  <cp:lastModifiedBy>Dana Nau</cp:lastModifiedBy>
  <cp:revision>2522</cp:revision>
  <cp:lastPrinted>2019-02-28T18:22:09Z</cp:lastPrinted>
  <dcterms:created xsi:type="dcterms:W3CDTF">2009-11-05T19:06:50Z</dcterms:created>
  <dcterms:modified xsi:type="dcterms:W3CDTF">2025-03-08T04:07:49Z</dcterms:modified>
</cp:coreProperties>
</file>