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4" r:id="rId3"/>
  </p:sldMasterIdLst>
  <p:notesMasterIdLst>
    <p:notesMasterId r:id="rId33"/>
  </p:notesMasterIdLst>
  <p:handoutMasterIdLst>
    <p:handoutMasterId r:id="rId34"/>
  </p:handoutMasterIdLst>
  <p:sldIdLst>
    <p:sldId id="858" r:id="rId4"/>
    <p:sldId id="1294" r:id="rId5"/>
    <p:sldId id="1326" r:id="rId6"/>
    <p:sldId id="1325" r:id="rId7"/>
    <p:sldId id="1295" r:id="rId8"/>
    <p:sldId id="1282" r:id="rId9"/>
    <p:sldId id="1321" r:id="rId10"/>
    <p:sldId id="1313" r:id="rId11"/>
    <p:sldId id="1314" r:id="rId12"/>
    <p:sldId id="1323" r:id="rId13"/>
    <p:sldId id="1304" r:id="rId14"/>
    <p:sldId id="1315" r:id="rId15"/>
    <p:sldId id="1305" r:id="rId16"/>
    <p:sldId id="1296" r:id="rId17"/>
    <p:sldId id="277" r:id="rId18"/>
    <p:sldId id="1298" r:id="rId19"/>
    <p:sldId id="1299" r:id="rId20"/>
    <p:sldId id="1300" r:id="rId21"/>
    <p:sldId id="1318" r:id="rId22"/>
    <p:sldId id="1319" r:id="rId23"/>
    <p:sldId id="1320" r:id="rId24"/>
    <p:sldId id="1301" r:id="rId25"/>
    <p:sldId id="1307" r:id="rId26"/>
    <p:sldId id="1288" r:id="rId27"/>
    <p:sldId id="1290" r:id="rId28"/>
    <p:sldId id="1308" r:id="rId29"/>
    <p:sldId id="263" r:id="rId30"/>
    <p:sldId id="435" r:id="rId31"/>
    <p:sldId id="1324" r:id="rId32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EAC"/>
    <a:srgbClr val="FDFF0A"/>
    <a:srgbClr val="FFFFFF"/>
    <a:srgbClr val="EC792B"/>
    <a:srgbClr val="A5A6A5"/>
    <a:srgbClr val="719CF1"/>
    <a:srgbClr val="ED7D2F"/>
    <a:srgbClr val="CCFDCC"/>
    <a:srgbClr val="FFD5DC"/>
    <a:srgbClr val="FFB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5510" autoAdjust="0"/>
  </p:normalViewPr>
  <p:slideViewPr>
    <p:cSldViewPr snapToGrid="0">
      <p:cViewPr varScale="1">
        <p:scale>
          <a:sx n="118" d="100"/>
          <a:sy n="118" d="100"/>
        </p:scale>
        <p:origin x="904" y="192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18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F631515B-0B9E-42B5-B456-5B185A7E05E2}"/>
    <pc:docChg chg="delSld">
      <pc:chgData name="Mak Roberts" userId="9f338eff-2743-45c8-be3d-ba747cbf8532" providerId="ADAL" clId="{F631515B-0B9E-42B5-B456-5B185A7E05E2}" dt="2025-01-30T00:51:50.173" v="0" actId="47"/>
      <pc:docMkLst>
        <pc:docMk/>
      </pc:docMkLst>
      <pc:sldChg chg="del">
        <pc:chgData name="Mak Roberts" userId="9f338eff-2743-45c8-be3d-ba747cbf8532" providerId="ADAL" clId="{F631515B-0B9E-42B5-B456-5B185A7E05E2}" dt="2025-01-30T00:51:50.173" v="0" actId="47"/>
        <pc:sldMkLst>
          <pc:docMk/>
          <pc:sldMk cId="2192628693" sldId="1327"/>
        </pc:sldMkLst>
      </pc:sldChg>
    </pc:docChg>
  </pc:docChgLst>
  <pc:docChgLst>
    <pc:chgData name="Mak Roberts" userId="9f338eff-2743-45c8-be3d-ba747cbf8532" providerId="ADAL" clId="{A3D2BF26-18AC-4E3F-8A2C-786C255545B8}"/>
    <pc:docChg chg="undo custSel addSld modSld">
      <pc:chgData name="Mak Roberts" userId="9f338eff-2743-45c8-be3d-ba747cbf8532" providerId="ADAL" clId="{A3D2BF26-18AC-4E3F-8A2C-786C255545B8}" dt="2024-10-26T17:02:37.568" v="1619"/>
      <pc:docMkLst>
        <pc:docMk/>
      </pc:docMkLst>
      <pc:sldChg chg="modSp mod">
        <pc:chgData name="Mak Roberts" userId="9f338eff-2743-45c8-be3d-ba747cbf8532" providerId="ADAL" clId="{A3D2BF26-18AC-4E3F-8A2C-786C255545B8}" dt="2024-10-21T18:30:32.827" v="325" actId="20577"/>
        <pc:sldMkLst>
          <pc:docMk/>
          <pc:sldMk cId="3127650826" sldId="277"/>
        </pc:sldMkLst>
      </pc:sldChg>
      <pc:sldChg chg="addSp delSp modSp mod">
        <pc:chgData name="Mak Roberts" userId="9f338eff-2743-45c8-be3d-ba747cbf8532" providerId="ADAL" clId="{A3D2BF26-18AC-4E3F-8A2C-786C255545B8}" dt="2024-10-21T18:45:58.148" v="389" actId="21"/>
        <pc:sldMkLst>
          <pc:docMk/>
          <pc:sldMk cId="2392487165" sldId="1294"/>
        </pc:sldMkLst>
      </pc:sldChg>
      <pc:sldChg chg="addSp delSp mod">
        <pc:chgData name="Mak Roberts" userId="9f338eff-2743-45c8-be3d-ba747cbf8532" providerId="ADAL" clId="{A3D2BF26-18AC-4E3F-8A2C-786C255545B8}" dt="2024-10-21T18:39:54.288" v="330" actId="21"/>
        <pc:sldMkLst>
          <pc:docMk/>
          <pc:sldMk cId="3822759416" sldId="1295"/>
        </pc:sldMkLst>
      </pc:sldChg>
      <pc:sldChg chg="modSp mod modAnim">
        <pc:chgData name="Mak Roberts" userId="9f338eff-2743-45c8-be3d-ba747cbf8532" providerId="ADAL" clId="{A3D2BF26-18AC-4E3F-8A2C-786C255545B8}" dt="2024-10-21T18:15:01.741" v="193" actId="20577"/>
        <pc:sldMkLst>
          <pc:docMk/>
          <pc:sldMk cId="909480504" sldId="1304"/>
        </pc:sldMkLst>
      </pc:sldChg>
      <pc:sldChg chg="modSp mod">
        <pc:chgData name="Mak Roberts" userId="9f338eff-2743-45c8-be3d-ba747cbf8532" providerId="ADAL" clId="{A3D2BF26-18AC-4E3F-8A2C-786C255545B8}" dt="2024-10-21T18:27:41.984" v="318" actId="1036"/>
        <pc:sldMkLst>
          <pc:docMk/>
          <pc:sldMk cId="778031226" sldId="1305"/>
        </pc:sldMkLst>
      </pc:sldChg>
      <pc:sldChg chg="addSp modSp mod">
        <pc:chgData name="Mak Roberts" userId="9f338eff-2743-45c8-be3d-ba747cbf8532" providerId="ADAL" clId="{A3D2BF26-18AC-4E3F-8A2C-786C255545B8}" dt="2024-10-21T18:11:36.768" v="123" actId="404"/>
        <pc:sldMkLst>
          <pc:docMk/>
          <pc:sldMk cId="2706761634" sldId="1313"/>
        </pc:sldMkLst>
      </pc:sldChg>
      <pc:sldChg chg="addSp modSp mod">
        <pc:chgData name="Mak Roberts" userId="9f338eff-2743-45c8-be3d-ba747cbf8532" providerId="ADAL" clId="{A3D2BF26-18AC-4E3F-8A2C-786C255545B8}" dt="2024-10-21T18:12:17.803" v="125"/>
        <pc:sldMkLst>
          <pc:docMk/>
          <pc:sldMk cId="3873020490" sldId="1314"/>
        </pc:sldMkLst>
      </pc:sldChg>
      <pc:sldChg chg="modSp mod modAnim">
        <pc:chgData name="Mak Roberts" userId="9f338eff-2743-45c8-be3d-ba747cbf8532" providerId="ADAL" clId="{A3D2BF26-18AC-4E3F-8A2C-786C255545B8}" dt="2024-10-21T18:15:52.610" v="199"/>
        <pc:sldMkLst>
          <pc:docMk/>
          <pc:sldMk cId="3598945537" sldId="1315"/>
        </pc:sldMkLst>
      </pc:sldChg>
      <pc:sldChg chg="addSp modSp mod modAnim">
        <pc:chgData name="Mak Roberts" userId="9f338eff-2743-45c8-be3d-ba747cbf8532" providerId="ADAL" clId="{A3D2BF26-18AC-4E3F-8A2C-786C255545B8}" dt="2024-10-26T17:02:32.298" v="1618"/>
        <pc:sldMkLst>
          <pc:docMk/>
          <pc:sldMk cId="1754828649" sldId="1318"/>
        </pc:sldMkLst>
      </pc:sldChg>
      <pc:sldChg chg="addSp modSp mod modAnim">
        <pc:chgData name="Mak Roberts" userId="9f338eff-2743-45c8-be3d-ba747cbf8532" providerId="ADAL" clId="{A3D2BF26-18AC-4E3F-8A2C-786C255545B8}" dt="2024-10-26T17:02:37.568" v="1619"/>
        <pc:sldMkLst>
          <pc:docMk/>
          <pc:sldMk cId="79228835" sldId="1319"/>
        </pc:sldMkLst>
      </pc:sldChg>
      <pc:sldChg chg="modSp mod">
        <pc:chgData name="Mak Roberts" userId="9f338eff-2743-45c8-be3d-ba747cbf8532" providerId="ADAL" clId="{A3D2BF26-18AC-4E3F-8A2C-786C255545B8}" dt="2024-10-21T20:23:42.864" v="1481" actId="20577"/>
        <pc:sldMkLst>
          <pc:docMk/>
          <pc:sldMk cId="3312278411" sldId="1320"/>
        </pc:sldMkLst>
      </pc:sldChg>
      <pc:sldChg chg="addSp delSp modSp new mod">
        <pc:chgData name="Mak Roberts" userId="9f338eff-2743-45c8-be3d-ba747cbf8532" providerId="ADAL" clId="{A3D2BF26-18AC-4E3F-8A2C-786C255545B8}" dt="2024-10-21T18:42:20.396" v="372" actId="1076"/>
        <pc:sldMkLst>
          <pc:docMk/>
          <pc:sldMk cId="2385079632" sldId="1325"/>
        </pc:sldMkLst>
      </pc:sldChg>
      <pc:sldChg chg="addSp delSp modSp new mod">
        <pc:chgData name="Mak Roberts" userId="9f338eff-2743-45c8-be3d-ba747cbf8532" providerId="ADAL" clId="{A3D2BF26-18AC-4E3F-8A2C-786C255545B8}" dt="2024-10-21T18:54:18.515" v="647" actId="20577"/>
        <pc:sldMkLst>
          <pc:docMk/>
          <pc:sldMk cId="80628896" sldId="1326"/>
        </pc:sldMkLst>
      </pc:sldChg>
      <pc:sldChg chg="addSp modSp new mod">
        <pc:chgData name="Mak Roberts" userId="9f338eff-2743-45c8-be3d-ba747cbf8532" providerId="ADAL" clId="{A3D2BF26-18AC-4E3F-8A2C-786C255545B8}" dt="2024-10-21T19:11:31.323" v="1479" actId="20577"/>
        <pc:sldMkLst>
          <pc:docMk/>
          <pc:sldMk cId="2192628693" sldId="13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83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83190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6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44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2B1B-C11A-BA43-A27B-71E96336DD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9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3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2B1B-C11A-BA43-A27B-71E96336DD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1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8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1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485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11:07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ACB19EB-0798-D873-C60C-A70EF8D305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4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16290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87523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96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74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63278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77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21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citations?user=vlbX4J8AAAA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rtint.2021.103523" TargetMode="External"/><Relationship Id="rId2" Type="http://schemas.openxmlformats.org/officeDocument/2006/relationships/hyperlink" Target="https://doi.org/10.1609/aaai.v33i01.330176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Ficheiro:User_icon_BLACK-01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bitbucket.org/sunandita/RA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Ficheiro:User_icon_BLACK-01.pn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Ficheiro:User_icon_BLACK-01.pn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t.wikipedia.org/wiki/Ficheiro:User_icon_BLACK-01.png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md.edu/~nau/papers/patra2021using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sunandita/RAE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Chapters 15, 16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Hierarchical Refinement Planning, Learning</a:t>
            </a:r>
            <a:endParaRPr lang="en-US" sz="2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B6E15AC-9BC3-0D03-E977-EC305F2048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3318" y="3929744"/>
            <a:ext cx="8385365" cy="2438400"/>
          </a:xfrm>
          <a:noFill/>
        </p:spPr>
        <p:txBody>
          <a:bodyPr numCol="1" anchor="ctr"/>
          <a:lstStyle/>
          <a:p>
            <a:r>
              <a:rPr lang="en-US" sz="2300" dirty="0">
                <a:latin typeface="Times New Roman" panose="02020603050405020304" pitchFamily="18" charset="0"/>
              </a:rPr>
              <a:t>Dana S. </a:t>
            </a:r>
            <a:r>
              <a:rPr lang="en-US" sz="2300">
                <a:latin typeface="Times New Roman" panose="02020603050405020304" pitchFamily="18" charset="0"/>
              </a:rPr>
              <a:t>Nau</a:t>
            </a:r>
          </a:p>
          <a:p>
            <a:r>
              <a:rPr lang="en-US" sz="2200" dirty="0">
                <a:latin typeface="Times New Roman" panose="02020603050405020304" pitchFamily="18" charset="0"/>
              </a:rPr>
              <a:t>University of Maryland</a:t>
            </a:r>
          </a:p>
          <a:p>
            <a:pPr>
              <a:spcBef>
                <a:spcPts val="2400"/>
              </a:spcBef>
            </a:pPr>
            <a:r>
              <a:rPr lang="en-US" sz="2200" dirty="0">
                <a:latin typeface="Times New Roman" panose="02020603050405020304" pitchFamily="18" charset="0"/>
              </a:rPr>
              <a:t>with contributions from</a:t>
            </a:r>
          </a:p>
          <a:p>
            <a:r>
              <a:rPr lang="en-US" sz="2200" kern="0" dirty="0">
                <a:latin typeface="Times New Roman" panose="02020603050405020304" pitchFamily="18" charset="0"/>
                <a:hlinkClick r:id="rId2"/>
              </a:rPr>
              <a:t>Mark “mak” Roberts</a:t>
            </a:r>
            <a:endParaRPr lang="en-US" sz="2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7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64D4F90-6BCE-F944-9059-D5CA8D2F3FC9}"/>
              </a:ext>
            </a:extLst>
          </p:cNvPr>
          <p:cNvSpPr txBox="1">
            <a:spLocks/>
          </p:cNvSpPr>
          <p:nvPr/>
        </p:nvSpPr>
        <p:spPr bwMode="auto">
          <a:xfrm>
            <a:off x="7173463" y="4383302"/>
            <a:ext cx="3655875" cy="1372844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101600">
              <a:spcBef>
                <a:spcPts val="0"/>
              </a:spcBef>
              <a:buNone/>
              <a:tabLst>
                <a:tab pos="4573588" algn="l"/>
              </a:tabLst>
            </a:pPr>
            <a:endParaRPr lang="en-US" baseline="-250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1999647-B1B3-2E42-A806-1F957504E307}"/>
              </a:ext>
            </a:extLst>
          </p:cNvPr>
          <p:cNvSpPr txBox="1">
            <a:spLocks/>
          </p:cNvSpPr>
          <p:nvPr/>
        </p:nvSpPr>
        <p:spPr bwMode="auto">
          <a:xfrm>
            <a:off x="7173463" y="2947489"/>
            <a:ext cx="3341976" cy="1242372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101600">
              <a:spcBef>
                <a:spcPts val="0"/>
              </a:spcBef>
              <a:buNone/>
              <a:tabLst>
                <a:tab pos="4573588" algn="l"/>
              </a:tabLst>
            </a:pPr>
            <a:endParaRPr lang="en-US" baseline="-250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188CC50-2BDC-9646-B1FC-2E00432BE25C}"/>
              </a:ext>
            </a:extLst>
          </p:cNvPr>
          <p:cNvSpPr txBox="1">
            <a:spLocks/>
          </p:cNvSpPr>
          <p:nvPr/>
        </p:nvSpPr>
        <p:spPr bwMode="auto">
          <a:xfrm>
            <a:off x="7173463" y="1455525"/>
            <a:ext cx="3901535" cy="125384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101600">
              <a:spcBef>
                <a:spcPts val="0"/>
              </a:spcBef>
              <a:buNone/>
              <a:tabLst>
                <a:tab pos="4573588" algn="l"/>
              </a:tabLst>
            </a:pPr>
            <a:endParaRPr lang="en-US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046C1-DACD-2C4C-B254-C2688237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SeRPE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68E92-6D5E-4D4D-8196-9BB7F0C8F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4" y="1281234"/>
            <a:ext cx="5704114" cy="4936124"/>
          </a:xfrm>
        </p:spPr>
        <p:txBody>
          <a:bodyPr/>
          <a:lstStyle/>
          <a:p>
            <a:pPr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i="1" dirty="0">
                <a:latin typeface="Times New Roman" panose="02020603050405020304" pitchFamily="18" charset="0"/>
                <a:cs typeface="Times New Roman"/>
              </a:rPr>
              <a:t>Problem 2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: limitations of classical action models</a:t>
            </a:r>
          </a:p>
          <a:p>
            <a:pPr>
              <a:spcBef>
                <a:spcPts val="400"/>
              </a:spcBef>
              <a:tabLst>
                <a:tab pos="1262063" algn="l"/>
                <a:tab pos="1546225" algn="l"/>
              </a:tabLst>
            </a:pPr>
            <a:endParaRPr lang="en-US" dirty="0">
              <a:latin typeface="Times New Roman" panose="02020603050405020304" pitchFamily="18" charset="0"/>
              <a:cs typeface="Times New Roman"/>
            </a:endParaRP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e.g., the </a:t>
            </a:r>
            <a:r>
              <a:rPr lang="en-US" i="1" dirty="0">
                <a:latin typeface="Times New Roman" panose="02020603050405020304" pitchFamily="18" charset="0"/>
                <a:cs typeface="Times New Roman"/>
              </a:rPr>
              <a:t>fetch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example</a:t>
            </a: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endParaRPr lang="en-US" dirty="0">
              <a:latin typeface="Times New Roman" panose="02020603050405020304" pitchFamily="18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We don’t know in advance what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perceive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’s effects will be</a:t>
            </a: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If we did,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perceive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wouldn’t actually be needed</a:t>
            </a:r>
          </a:p>
          <a:p>
            <a:pPr>
              <a:spcBef>
                <a:spcPts val="400"/>
              </a:spcBef>
              <a:tabLst>
                <a:tab pos="1262063" algn="l"/>
                <a:tab pos="1546225" algn="l"/>
              </a:tabLs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F783-23DB-DC48-8287-28D6CC90F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2596" y="1504100"/>
            <a:ext cx="5033111" cy="5237891"/>
          </a:xfrm>
        </p:spPr>
        <p:txBody>
          <a:bodyPr/>
          <a:lstStyle/>
          <a:p>
            <a:pPr marL="276225" lvl="1" indent="0">
              <a:buNone/>
              <a:tabLst>
                <a:tab pos="574675" algn="l"/>
              </a:tabLst>
            </a:pPr>
            <a:r>
              <a:rPr lang="en-US" sz="1800" dirty="0">
                <a:latin typeface="Calibri"/>
              </a:rPr>
              <a:t>take(</a:t>
            </a:r>
            <a:r>
              <a:rPr lang="ro-RO" sz="1800" i="1" dirty="0" err="1"/>
              <a:t>r,o,l</a:t>
            </a:r>
            <a:r>
              <a:rPr lang="ro-RO" sz="1800" dirty="0"/>
              <a:t>)</a:t>
            </a:r>
          </a:p>
          <a:p>
            <a:pPr marL="276225" lvl="1" indent="0">
              <a:buNone/>
              <a:tabLst>
                <a:tab pos="574675" algn="l"/>
              </a:tabLst>
            </a:pPr>
            <a:r>
              <a:rPr lang="ro-RO" sz="1800" dirty="0"/>
              <a:t>	// </a:t>
            </a:r>
            <a:r>
              <a:rPr lang="en-US" sz="1800" dirty="0"/>
              <a:t>robot </a:t>
            </a:r>
            <a:r>
              <a:rPr lang="en-US" sz="1800" i="1" dirty="0"/>
              <a:t>r</a:t>
            </a:r>
            <a:r>
              <a:rPr lang="en-US" sz="1800" dirty="0"/>
              <a:t> takes object </a:t>
            </a:r>
            <a:r>
              <a:rPr lang="en-US" sz="1800" i="1" dirty="0"/>
              <a:t>o</a:t>
            </a:r>
            <a:r>
              <a:rPr lang="en-US" sz="1800" dirty="0"/>
              <a:t> at location </a:t>
            </a:r>
            <a:r>
              <a:rPr lang="en-US" sz="1800" i="1" dirty="0"/>
              <a:t>l</a:t>
            </a:r>
            <a:br>
              <a:rPr lang="ro-RO" sz="1800" dirty="0"/>
            </a:br>
            <a:r>
              <a:rPr lang="ro-RO" sz="1800" dirty="0"/>
              <a:t>	pre:  </a:t>
            </a:r>
            <a:r>
              <a:rPr lang="ro-RO" sz="1800" dirty="0">
                <a:latin typeface="Calibri"/>
              </a:rPr>
              <a:t>cargo</a:t>
            </a:r>
            <a:r>
              <a:rPr lang="ro-RO" sz="1800" dirty="0">
                <a:cs typeface="Times New Roman"/>
              </a:rPr>
              <a:t>(</a:t>
            </a:r>
            <a:r>
              <a:rPr lang="ro-RO" sz="1800" i="1" dirty="0">
                <a:cs typeface="Times New Roman"/>
              </a:rPr>
              <a:t>r</a:t>
            </a:r>
            <a:r>
              <a:rPr lang="ro-RO" sz="1800" dirty="0">
                <a:cs typeface="Times New Roman"/>
              </a:rPr>
              <a:t>)</a:t>
            </a:r>
            <a:r>
              <a:rPr lang="ro-RO" sz="1800" dirty="0">
                <a:latin typeface="Calibri"/>
              </a:rPr>
              <a:t> = </a:t>
            </a:r>
            <a:r>
              <a:rPr lang="ro-RO" sz="1800" dirty="0" err="1">
                <a:latin typeface="Calibri"/>
              </a:rPr>
              <a:t>nil</a:t>
            </a:r>
            <a:r>
              <a:rPr lang="ro-RO" sz="1800" dirty="0">
                <a:latin typeface="Calibri"/>
              </a:rPr>
              <a:t>, loc</a:t>
            </a:r>
            <a:r>
              <a:rPr lang="ro-RO" sz="1800" dirty="0">
                <a:cs typeface="Times New Roman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</a:t>
            </a:r>
            <a:r>
              <a:rPr lang="en-US" sz="1800" baseline="-25000" dirty="0"/>
              <a:t> </a:t>
            </a:r>
            <a:r>
              <a:rPr lang="en-US" sz="1800" dirty="0"/>
              <a:t>=</a:t>
            </a:r>
            <a:r>
              <a:rPr lang="en-US" sz="1800" baseline="-25000" dirty="0"/>
              <a:t> 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</a:rPr>
              <a:t>loc</a:t>
            </a:r>
            <a:r>
              <a:rPr lang="en-US" sz="1800" dirty="0">
                <a:cs typeface="Times New Roman"/>
              </a:rPr>
              <a:t>(</a:t>
            </a:r>
            <a:r>
              <a:rPr lang="ro-RO" sz="1800" i="1" dirty="0">
                <a:cs typeface="Times New Roman"/>
              </a:rPr>
              <a:t>o</a:t>
            </a:r>
            <a:r>
              <a:rPr lang="ro-RO" sz="1800" dirty="0"/>
              <a:t>)</a:t>
            </a:r>
            <a:r>
              <a:rPr lang="ro-RO" sz="1800" baseline="-25000" dirty="0"/>
              <a:t> </a:t>
            </a:r>
            <a:r>
              <a:rPr lang="ro-RO" sz="1800" dirty="0"/>
              <a:t>=</a:t>
            </a:r>
            <a:r>
              <a:rPr lang="ro-RO" sz="1800" baseline="-25000" dirty="0"/>
              <a:t> </a:t>
            </a:r>
            <a:r>
              <a:rPr lang="ro-RO" sz="1800" i="1" dirty="0"/>
              <a:t>l</a:t>
            </a:r>
            <a:r>
              <a:rPr lang="ro-RO" sz="1800" dirty="0"/>
              <a:t> </a:t>
            </a:r>
            <a:br>
              <a:rPr lang="ro-RO" sz="1800" dirty="0">
                <a:latin typeface="Calibri"/>
              </a:rPr>
            </a:br>
            <a:r>
              <a:rPr lang="ro-RO" sz="1800" dirty="0">
                <a:latin typeface="Calibri"/>
              </a:rPr>
              <a:t>	</a:t>
            </a:r>
            <a:r>
              <a:rPr lang="ro-RO" sz="1800" dirty="0" err="1"/>
              <a:t>eff</a:t>
            </a:r>
            <a:r>
              <a:rPr lang="ro-RO" sz="1800" dirty="0"/>
              <a:t>:  </a:t>
            </a:r>
            <a:r>
              <a:rPr lang="ro-RO" sz="1800" dirty="0">
                <a:latin typeface="Calibri"/>
              </a:rPr>
              <a:t>cargo</a:t>
            </a:r>
            <a:r>
              <a:rPr lang="ro-RO" sz="1800" dirty="0">
                <a:cs typeface="Times New Roman"/>
              </a:rPr>
              <a:t>(</a:t>
            </a:r>
            <a:r>
              <a:rPr lang="ro-RO" sz="1800" i="1" dirty="0">
                <a:cs typeface="Times New Roman"/>
              </a:rPr>
              <a:t>r</a:t>
            </a:r>
            <a:r>
              <a:rPr lang="ro-RO" sz="1800" dirty="0">
                <a:cs typeface="Times New Roman"/>
              </a:rPr>
              <a:t>)</a:t>
            </a:r>
            <a:r>
              <a:rPr lang="ro-RO" sz="1800" dirty="0"/>
              <a:t> ← </a:t>
            </a:r>
            <a:r>
              <a:rPr lang="ro-RO" sz="1800" i="1" dirty="0">
                <a:cs typeface="Times New Roman"/>
              </a:rPr>
              <a:t>o</a:t>
            </a:r>
            <a:r>
              <a:rPr lang="ro-RO" sz="1800" dirty="0"/>
              <a:t>, </a:t>
            </a:r>
            <a:r>
              <a:rPr lang="ro-RO" sz="1800" dirty="0">
                <a:latin typeface="Calibri"/>
              </a:rPr>
              <a:t>loc</a:t>
            </a:r>
            <a:r>
              <a:rPr lang="ro-RO" sz="1800" dirty="0">
                <a:cs typeface="Times New Roman"/>
              </a:rPr>
              <a:t>(</a:t>
            </a:r>
            <a:r>
              <a:rPr lang="ro-RO" sz="1800" i="1" dirty="0"/>
              <a:t>o</a:t>
            </a:r>
            <a:r>
              <a:rPr lang="ro-RO" sz="1800" dirty="0"/>
              <a:t>) ← </a:t>
            </a:r>
            <a:r>
              <a:rPr lang="ro-RO" sz="1800" i="1" dirty="0"/>
              <a:t>r</a:t>
            </a:r>
            <a:br>
              <a:rPr lang="ro-RO" sz="1800" i="1" dirty="0"/>
            </a:br>
            <a:endParaRPr lang="ro-RO" sz="1800" i="1" baseline="-25000" dirty="0"/>
          </a:p>
          <a:p>
            <a:pPr marL="276225" lvl="1" indent="0">
              <a:buNone/>
              <a:tabLst>
                <a:tab pos="574675" algn="l"/>
              </a:tabLst>
            </a:pPr>
            <a:r>
              <a:rPr lang="ro-RO" sz="1800" dirty="0">
                <a:latin typeface="Calibri"/>
              </a:rPr>
              <a:t>put(</a:t>
            </a:r>
            <a:r>
              <a:rPr lang="ro-RO" sz="1800" i="1" dirty="0" err="1"/>
              <a:t>r,o,l</a:t>
            </a:r>
            <a:r>
              <a:rPr lang="ro-RO" sz="1800" dirty="0"/>
              <a:t>)</a:t>
            </a:r>
          </a:p>
          <a:p>
            <a:pPr marL="276225" lvl="1" indent="0">
              <a:buNone/>
              <a:tabLst>
                <a:tab pos="574675" algn="l"/>
              </a:tabLst>
            </a:pPr>
            <a:r>
              <a:rPr lang="ro-RO" sz="1800" dirty="0"/>
              <a:t>	// </a:t>
            </a:r>
            <a:r>
              <a:rPr lang="en-US" sz="1800" i="1" dirty="0"/>
              <a:t>r</a:t>
            </a:r>
            <a:r>
              <a:rPr lang="en-US" sz="1800" dirty="0"/>
              <a:t> puts </a:t>
            </a:r>
            <a:r>
              <a:rPr lang="en-US" sz="1800" i="1" dirty="0"/>
              <a:t>o</a:t>
            </a:r>
            <a:r>
              <a:rPr lang="en-US" sz="1800" dirty="0"/>
              <a:t> at location </a:t>
            </a:r>
            <a:r>
              <a:rPr lang="en-US" sz="1800" i="1" dirty="0"/>
              <a:t>l</a:t>
            </a:r>
            <a:br>
              <a:rPr lang="ro-RO" sz="1800" dirty="0"/>
            </a:br>
            <a:r>
              <a:rPr lang="ro-RO" sz="1800" dirty="0"/>
              <a:t>	pre:  </a:t>
            </a:r>
            <a:r>
              <a:rPr lang="ro-RO" sz="1800" dirty="0">
                <a:latin typeface="Calibri"/>
              </a:rPr>
              <a:t>loc</a:t>
            </a:r>
            <a:r>
              <a:rPr lang="ro-RO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r</a:t>
            </a:r>
            <a:r>
              <a:rPr lang="en-US" sz="1800" dirty="0">
                <a:cs typeface="Times New Roman"/>
              </a:rPr>
              <a:t>)</a:t>
            </a:r>
            <a:r>
              <a:rPr lang="en-US" sz="1800" baseline="-25000" dirty="0"/>
              <a:t> </a:t>
            </a:r>
            <a:r>
              <a:rPr lang="en-US" sz="1800" dirty="0"/>
              <a:t>=</a:t>
            </a:r>
            <a:r>
              <a:rPr lang="en-US" sz="1800" baseline="-25000" dirty="0"/>
              <a:t> 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</a:rPr>
              <a:t>loc</a:t>
            </a:r>
            <a:r>
              <a:rPr lang="en-US" sz="1800" dirty="0">
                <a:cs typeface="Times New Roman"/>
              </a:rPr>
              <a:t>(</a:t>
            </a:r>
            <a:r>
              <a:rPr lang="ro-RO" sz="1800" i="1" dirty="0"/>
              <a:t>o</a:t>
            </a:r>
            <a:r>
              <a:rPr lang="ro-RO" sz="1800" dirty="0"/>
              <a:t>)</a:t>
            </a:r>
            <a:r>
              <a:rPr lang="ro-RO" sz="1800" baseline="-25000" dirty="0"/>
              <a:t> </a:t>
            </a:r>
            <a:r>
              <a:rPr lang="ro-RO" sz="1800" dirty="0"/>
              <a:t>=</a:t>
            </a:r>
            <a:r>
              <a:rPr lang="ro-RO" sz="1800" baseline="-25000" dirty="0"/>
              <a:t> </a:t>
            </a:r>
            <a:r>
              <a:rPr lang="ro-RO" sz="1800" i="1" dirty="0"/>
              <a:t>r</a:t>
            </a:r>
            <a:br>
              <a:rPr lang="ro-RO" sz="1800" i="1" dirty="0"/>
            </a:br>
            <a:r>
              <a:rPr lang="ro-RO" sz="1800" i="1" dirty="0"/>
              <a:t>	</a:t>
            </a:r>
            <a:r>
              <a:rPr lang="ro-RO" sz="1800" dirty="0" err="1"/>
              <a:t>eff</a:t>
            </a:r>
            <a:r>
              <a:rPr lang="ro-RO" sz="1800" dirty="0"/>
              <a:t>:  </a:t>
            </a:r>
            <a:r>
              <a:rPr lang="ro-RO" sz="1800" dirty="0">
                <a:latin typeface="Calibri"/>
              </a:rPr>
              <a:t>cargo</a:t>
            </a:r>
            <a:r>
              <a:rPr lang="ro-RO" sz="1800" dirty="0">
                <a:cs typeface="Times New Roman"/>
              </a:rPr>
              <a:t>(</a:t>
            </a:r>
            <a:r>
              <a:rPr lang="ro-RO" sz="1800" i="1" dirty="0">
                <a:cs typeface="Times New Roman"/>
              </a:rPr>
              <a:t>r</a:t>
            </a:r>
            <a:r>
              <a:rPr lang="ro-RO" sz="1800" dirty="0">
                <a:cs typeface="Times New Roman"/>
              </a:rPr>
              <a:t>)</a:t>
            </a:r>
            <a:r>
              <a:rPr lang="ro-RO" sz="1800" dirty="0"/>
              <a:t> ← </a:t>
            </a:r>
            <a:r>
              <a:rPr lang="ro-RO" sz="1800" dirty="0" err="1">
                <a:latin typeface="Calibri"/>
              </a:rPr>
              <a:t>nil</a:t>
            </a:r>
            <a:r>
              <a:rPr lang="ro-RO" sz="1800" dirty="0"/>
              <a:t>, </a:t>
            </a:r>
            <a:r>
              <a:rPr lang="ro-RO" sz="1800" dirty="0">
                <a:latin typeface="Calibri"/>
              </a:rPr>
              <a:t>loc</a:t>
            </a:r>
            <a:r>
              <a:rPr lang="ro-RO" sz="1800" dirty="0">
                <a:cs typeface="Times New Roman"/>
              </a:rPr>
              <a:t>(</a:t>
            </a:r>
            <a:r>
              <a:rPr lang="ro-RO" sz="1800" i="1" dirty="0">
                <a:cs typeface="Times New Roman"/>
              </a:rPr>
              <a:t>o</a:t>
            </a:r>
            <a:r>
              <a:rPr lang="ro-RO" sz="1800" dirty="0"/>
              <a:t>) ← </a:t>
            </a:r>
            <a:r>
              <a:rPr lang="ro-RO" sz="1800" i="1" dirty="0"/>
              <a:t>l</a:t>
            </a:r>
            <a:br>
              <a:rPr lang="ro-RO" sz="1800" i="1" dirty="0"/>
            </a:br>
            <a:endParaRPr lang="ro-RO" sz="1800" i="1" baseline="-25000" dirty="0"/>
          </a:p>
          <a:p>
            <a:pPr marL="276225" lvl="1" indent="0">
              <a:buNone/>
              <a:tabLst>
                <a:tab pos="574675" algn="l"/>
              </a:tabLst>
            </a:pPr>
            <a:r>
              <a:rPr lang="en-US" sz="1800" dirty="0">
                <a:latin typeface="Calibri"/>
                <a:cs typeface="Calibri"/>
              </a:rPr>
              <a:t>perceive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): </a:t>
            </a:r>
          </a:p>
          <a:p>
            <a:pPr marL="276225" lvl="1" indent="0">
              <a:buNone/>
              <a:tabLst>
                <a:tab pos="574675" algn="l"/>
              </a:tabLst>
            </a:pPr>
            <a:r>
              <a:rPr lang="en-US" sz="1800" i="1" dirty="0"/>
              <a:t>	// </a:t>
            </a:r>
            <a:r>
              <a:rPr lang="en-US" sz="1800" dirty="0"/>
              <a:t>robot </a:t>
            </a:r>
            <a:r>
              <a:rPr lang="en-US" sz="1800" i="1" dirty="0"/>
              <a:t>r</a:t>
            </a:r>
            <a:r>
              <a:rPr lang="en-US" sz="1800" dirty="0"/>
              <a:t> sees what objects are at </a:t>
            </a:r>
            <a:r>
              <a:rPr lang="en-US" sz="1800" i="1" dirty="0"/>
              <a:t>l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ro-RO" sz="1800" dirty="0"/>
              <a:t>pre:  </a:t>
            </a:r>
            <a:r>
              <a:rPr lang="ro-RO" sz="1800" dirty="0">
                <a:latin typeface="Calibri"/>
              </a:rPr>
              <a:t>loc</a:t>
            </a:r>
            <a:r>
              <a:rPr lang="ro-RO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r</a:t>
            </a:r>
            <a:r>
              <a:rPr lang="en-US" sz="1800" dirty="0">
                <a:cs typeface="Times New Roman"/>
              </a:rPr>
              <a:t>)</a:t>
            </a:r>
            <a:r>
              <a:rPr lang="en-US" sz="1800" baseline="-25000" dirty="0"/>
              <a:t> </a:t>
            </a:r>
            <a:r>
              <a:rPr lang="en-US" sz="1800" dirty="0"/>
              <a:t>=</a:t>
            </a:r>
            <a:r>
              <a:rPr lang="en-US" sz="1800" baseline="-25000" dirty="0"/>
              <a:t> </a:t>
            </a:r>
            <a:r>
              <a:rPr lang="en-US" sz="1800" i="1" dirty="0"/>
              <a:t>l</a:t>
            </a:r>
            <a:endParaRPr lang="en-US" sz="1800" dirty="0"/>
          </a:p>
          <a:p>
            <a:pPr marL="276225" lvl="1" indent="0">
              <a:buNone/>
              <a:tabLst>
                <a:tab pos="574675" algn="l"/>
              </a:tabLst>
            </a:pPr>
            <a:r>
              <a:rPr lang="en-US" sz="1800" dirty="0"/>
              <a:t>	eff:   </a:t>
            </a:r>
            <a:r>
              <a:rPr lang="ro-RO" sz="1800" b="1" i="1" dirty="0"/>
              <a:t>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2A2659-FC5B-4A49-9CB5-EB9AAFDE4276}"/>
              </a:ext>
            </a:extLst>
          </p:cNvPr>
          <p:cNvGrpSpPr/>
          <p:nvPr/>
        </p:nvGrpSpPr>
        <p:grpSpPr>
          <a:xfrm>
            <a:off x="1089252" y="4584073"/>
            <a:ext cx="4425495" cy="1764581"/>
            <a:chOff x="735330" y="834391"/>
            <a:chExt cx="4425495" cy="1764581"/>
          </a:xfrm>
        </p:grpSpPr>
        <p:sp>
          <p:nvSpPr>
            <p:cNvPr id="20" name="Line 853">
              <a:extLst>
                <a:ext uri="{FF2B5EF4-FFF2-40B4-BE49-F238E27FC236}">
                  <a16:creationId xmlns:a16="http://schemas.microsoft.com/office/drawing/2014/main" id="{D5151ED9-6DB3-9D4A-9596-901EE4354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21" name="Line 853">
              <a:extLst>
                <a:ext uri="{FF2B5EF4-FFF2-40B4-BE49-F238E27FC236}">
                  <a16:creationId xmlns:a16="http://schemas.microsoft.com/office/drawing/2014/main" id="{90B75919-5026-8F42-8A14-8F6146C8F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22" name="Line 853">
              <a:extLst>
                <a:ext uri="{FF2B5EF4-FFF2-40B4-BE49-F238E27FC236}">
                  <a16:creationId xmlns:a16="http://schemas.microsoft.com/office/drawing/2014/main" id="{87E599E4-A9FC-4B4C-9201-61DC54F051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AA0B5F-FC4D-1046-B380-CAB0DA01ABD5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81" name="Line 853">
                <a:extLst>
                  <a:ext uri="{FF2B5EF4-FFF2-40B4-BE49-F238E27FC236}">
                    <a16:creationId xmlns:a16="http://schemas.microsoft.com/office/drawing/2014/main" id="{4C3DBD1C-28B0-D14D-A3F7-DF8F92217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82" name="Rectangle 876">
                <a:extLst>
                  <a:ext uri="{FF2B5EF4-FFF2-40B4-BE49-F238E27FC236}">
                    <a16:creationId xmlns:a16="http://schemas.microsoft.com/office/drawing/2014/main" id="{979BEB4B-D12F-EC49-A4C6-57B699488ED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83" name="Rectangle 873">
                <a:extLst>
                  <a:ext uri="{FF2B5EF4-FFF2-40B4-BE49-F238E27FC236}">
                    <a16:creationId xmlns:a16="http://schemas.microsoft.com/office/drawing/2014/main" id="{A01C06C5-7CB8-8E44-90FC-BB03A03F8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84" name="Freeform 875">
                <a:extLst>
                  <a:ext uri="{FF2B5EF4-FFF2-40B4-BE49-F238E27FC236}">
                    <a16:creationId xmlns:a16="http://schemas.microsoft.com/office/drawing/2014/main" id="{A42DF715-7333-A24E-A497-C6875F1F0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4" name="Line 853">
              <a:extLst>
                <a:ext uri="{FF2B5EF4-FFF2-40B4-BE49-F238E27FC236}">
                  <a16:creationId xmlns:a16="http://schemas.microsoft.com/office/drawing/2014/main" id="{4284E057-03BC-6F46-ACE0-E5660888E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25" name="Line 853">
              <a:extLst>
                <a:ext uri="{FF2B5EF4-FFF2-40B4-BE49-F238E27FC236}">
                  <a16:creationId xmlns:a16="http://schemas.microsoft.com/office/drawing/2014/main" id="{20A4B514-6252-B94E-9323-6B3D2D25E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7EAC9A-F988-CE43-B5FC-0863EE7A420C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77" name="Line 853">
                <a:extLst>
                  <a:ext uri="{FF2B5EF4-FFF2-40B4-BE49-F238E27FC236}">
                    <a16:creationId xmlns:a16="http://schemas.microsoft.com/office/drawing/2014/main" id="{C9362EF7-6E4C-674B-8AE4-D6E9DB535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78" name="Rectangle 876">
                <a:extLst>
                  <a:ext uri="{FF2B5EF4-FFF2-40B4-BE49-F238E27FC236}">
                    <a16:creationId xmlns:a16="http://schemas.microsoft.com/office/drawing/2014/main" id="{A7A848BD-25DE-3946-8661-27C614F9386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79" name="Rectangle 873">
                <a:extLst>
                  <a:ext uri="{FF2B5EF4-FFF2-40B4-BE49-F238E27FC236}">
                    <a16:creationId xmlns:a16="http://schemas.microsoft.com/office/drawing/2014/main" id="{D9865151-768F-FE41-82C6-52343FE64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80" name="Freeform 875">
                <a:extLst>
                  <a:ext uri="{FF2B5EF4-FFF2-40B4-BE49-F238E27FC236}">
                    <a16:creationId xmlns:a16="http://schemas.microsoft.com/office/drawing/2014/main" id="{6A06695D-5409-FD43-99E3-22A6B9854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BF6168-AE56-3245-826F-722323BD2402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53" name="Oval 859">
                <a:extLst>
                  <a:ext uri="{FF2B5EF4-FFF2-40B4-BE49-F238E27FC236}">
                    <a16:creationId xmlns:a16="http://schemas.microsoft.com/office/drawing/2014/main" id="{45BB42CB-A2D6-244E-908F-748251914AD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61">
                <a:extLst>
                  <a:ext uri="{FF2B5EF4-FFF2-40B4-BE49-F238E27FC236}">
                    <a16:creationId xmlns:a16="http://schemas.microsoft.com/office/drawing/2014/main" id="{52FF86DC-D365-D84C-92AA-FA0F4ECB8D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Oval 862">
                <a:extLst>
                  <a:ext uri="{FF2B5EF4-FFF2-40B4-BE49-F238E27FC236}">
                    <a16:creationId xmlns:a16="http://schemas.microsoft.com/office/drawing/2014/main" id="{1660BDAC-08A1-8E40-9874-445B57390F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Oval 863">
                <a:extLst>
                  <a:ext uri="{FF2B5EF4-FFF2-40B4-BE49-F238E27FC236}">
                    <a16:creationId xmlns:a16="http://schemas.microsoft.com/office/drawing/2014/main" id="{958870D3-FE11-EF49-AEEF-12699FDEC1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Oval 863">
                <a:extLst>
                  <a:ext uri="{FF2B5EF4-FFF2-40B4-BE49-F238E27FC236}">
                    <a16:creationId xmlns:a16="http://schemas.microsoft.com/office/drawing/2014/main" id="{649D2AC1-4643-5943-905C-18EE61C2EF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2FE68EF-A520-7C4B-AD21-A34F7337856A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73" name="Freeform 860">
                  <a:extLst>
                    <a:ext uri="{FF2B5EF4-FFF2-40B4-BE49-F238E27FC236}">
                      <a16:creationId xmlns:a16="http://schemas.microsoft.com/office/drawing/2014/main" id="{FA969FE4-7BAB-D948-B024-1E22709210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4" name="Rectangle 864">
                  <a:extLst>
                    <a:ext uri="{FF2B5EF4-FFF2-40B4-BE49-F238E27FC236}">
                      <a16:creationId xmlns:a16="http://schemas.microsoft.com/office/drawing/2014/main" id="{9FFAEB6D-ACF3-6941-AA54-D209857B29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75" name="Freeform 865">
                  <a:extLst>
                    <a:ext uri="{FF2B5EF4-FFF2-40B4-BE49-F238E27FC236}">
                      <a16:creationId xmlns:a16="http://schemas.microsoft.com/office/drawing/2014/main" id="{A1472745-9365-8F4B-98CF-C5F39D343B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6" name="Freeform 866">
                  <a:extLst>
                    <a:ext uri="{FF2B5EF4-FFF2-40B4-BE49-F238E27FC236}">
                      <a16:creationId xmlns:a16="http://schemas.microsoft.com/office/drawing/2014/main" id="{341057CD-BD0F-8C45-9E40-2D3005C937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9995BA1-8815-2F42-A13B-CFFACC7A3101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60" name="Oval 878">
                  <a:extLst>
                    <a:ext uri="{FF2B5EF4-FFF2-40B4-BE49-F238E27FC236}">
                      <a16:creationId xmlns:a16="http://schemas.microsoft.com/office/drawing/2014/main" id="{0DC75D60-FF6A-144F-9876-741B3D27E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1" name="Rectangle 880">
                  <a:extLst>
                    <a:ext uri="{FF2B5EF4-FFF2-40B4-BE49-F238E27FC236}">
                      <a16:creationId xmlns:a16="http://schemas.microsoft.com/office/drawing/2014/main" id="{8E9EBF0A-4189-3740-9D2D-4D57278C5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2" name="Oval 878">
                  <a:extLst>
                    <a:ext uri="{FF2B5EF4-FFF2-40B4-BE49-F238E27FC236}">
                      <a16:creationId xmlns:a16="http://schemas.microsoft.com/office/drawing/2014/main" id="{EC30E40A-23A1-5A40-9E7C-49640A6D3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3" name="Line 881">
                  <a:extLst>
                    <a:ext uri="{FF2B5EF4-FFF2-40B4-BE49-F238E27FC236}">
                      <a16:creationId xmlns:a16="http://schemas.microsoft.com/office/drawing/2014/main" id="{D8A53DFF-84BB-884C-8957-EAF0CF1DCA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4" name="Line 882">
                  <a:extLst>
                    <a:ext uri="{FF2B5EF4-FFF2-40B4-BE49-F238E27FC236}">
                      <a16:creationId xmlns:a16="http://schemas.microsoft.com/office/drawing/2014/main" id="{D06C9BCF-50B9-F744-AF97-6FB4C72149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80">
                  <a:extLst>
                    <a:ext uri="{FF2B5EF4-FFF2-40B4-BE49-F238E27FC236}">
                      <a16:creationId xmlns:a16="http://schemas.microsoft.com/office/drawing/2014/main" id="{67E07838-8826-3D4B-89C9-E8DCE8902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6" name="Oval 878">
                  <a:extLst>
                    <a:ext uri="{FF2B5EF4-FFF2-40B4-BE49-F238E27FC236}">
                      <a16:creationId xmlns:a16="http://schemas.microsoft.com/office/drawing/2014/main" id="{51B02E82-7A55-0442-9069-AF4CF5CEAF2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7" name="Line 882">
                  <a:extLst>
                    <a:ext uri="{FF2B5EF4-FFF2-40B4-BE49-F238E27FC236}">
                      <a16:creationId xmlns:a16="http://schemas.microsoft.com/office/drawing/2014/main" id="{629F92CB-7F62-2B49-9DE2-46AF7ADAE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8" name="Line 882">
                  <a:extLst>
                    <a:ext uri="{FF2B5EF4-FFF2-40B4-BE49-F238E27FC236}">
                      <a16:creationId xmlns:a16="http://schemas.microsoft.com/office/drawing/2014/main" id="{1DB8B318-B0E1-FE40-B2A6-D9D2315DB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9" name="Line 884">
                  <a:extLst>
                    <a:ext uri="{FF2B5EF4-FFF2-40B4-BE49-F238E27FC236}">
                      <a16:creationId xmlns:a16="http://schemas.microsoft.com/office/drawing/2014/main" id="{A403792D-FAF2-044A-93CA-A0AD38FB3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0" name="Oval 885">
                  <a:extLst>
                    <a:ext uri="{FF2B5EF4-FFF2-40B4-BE49-F238E27FC236}">
                      <a16:creationId xmlns:a16="http://schemas.microsoft.com/office/drawing/2014/main" id="{277D08F9-B3B4-E849-910E-51F03F93B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1" name="Line 881">
                  <a:extLst>
                    <a:ext uri="{FF2B5EF4-FFF2-40B4-BE49-F238E27FC236}">
                      <a16:creationId xmlns:a16="http://schemas.microsoft.com/office/drawing/2014/main" id="{EABFE6D7-27BE-F048-A8DD-CFCFCD98C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2" name="Line 882">
                  <a:extLst>
                    <a:ext uri="{FF2B5EF4-FFF2-40B4-BE49-F238E27FC236}">
                      <a16:creationId xmlns:a16="http://schemas.microsoft.com/office/drawing/2014/main" id="{D3FBA2AE-858E-FD44-8BBE-19E11B96D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18135E-531C-FF49-BF04-AAA934424373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29" name="Oval 859">
                <a:extLst>
                  <a:ext uri="{FF2B5EF4-FFF2-40B4-BE49-F238E27FC236}">
                    <a16:creationId xmlns:a16="http://schemas.microsoft.com/office/drawing/2014/main" id="{0686537B-C8BE-0F42-8CFA-7DAC9801AD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Oval 861">
                <a:extLst>
                  <a:ext uri="{FF2B5EF4-FFF2-40B4-BE49-F238E27FC236}">
                    <a16:creationId xmlns:a16="http://schemas.microsoft.com/office/drawing/2014/main" id="{7E5995B0-6164-8A40-99DB-EB330A537C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Oval 862">
                <a:extLst>
                  <a:ext uri="{FF2B5EF4-FFF2-40B4-BE49-F238E27FC236}">
                    <a16:creationId xmlns:a16="http://schemas.microsoft.com/office/drawing/2014/main" id="{292C0700-D594-E849-BD9B-07C775273B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63">
                <a:extLst>
                  <a:ext uri="{FF2B5EF4-FFF2-40B4-BE49-F238E27FC236}">
                    <a16:creationId xmlns:a16="http://schemas.microsoft.com/office/drawing/2014/main" id="{26602871-9640-914E-AB5D-03514D173C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Oval 863">
                <a:extLst>
                  <a:ext uri="{FF2B5EF4-FFF2-40B4-BE49-F238E27FC236}">
                    <a16:creationId xmlns:a16="http://schemas.microsoft.com/office/drawing/2014/main" id="{884FC970-628C-BA4C-AFA4-8C41C7F120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6EB97F7-427D-CC48-8241-20ECE80453AB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9" name="Freeform 860">
                  <a:extLst>
                    <a:ext uri="{FF2B5EF4-FFF2-40B4-BE49-F238E27FC236}">
                      <a16:creationId xmlns:a16="http://schemas.microsoft.com/office/drawing/2014/main" id="{25686EEA-53C7-E843-AE05-A06710B7BC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0" name="Rectangle 864">
                  <a:extLst>
                    <a:ext uri="{FF2B5EF4-FFF2-40B4-BE49-F238E27FC236}">
                      <a16:creationId xmlns:a16="http://schemas.microsoft.com/office/drawing/2014/main" id="{2A72704E-09A1-4148-87BB-B6DCA51565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51" name="Freeform 865">
                  <a:extLst>
                    <a:ext uri="{FF2B5EF4-FFF2-40B4-BE49-F238E27FC236}">
                      <a16:creationId xmlns:a16="http://schemas.microsoft.com/office/drawing/2014/main" id="{E735772D-7A11-B449-AFA8-DB703C8EF23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2" name="Freeform 866">
                  <a:extLst>
                    <a:ext uri="{FF2B5EF4-FFF2-40B4-BE49-F238E27FC236}">
                      <a16:creationId xmlns:a16="http://schemas.microsoft.com/office/drawing/2014/main" id="{6C316105-B0CA-E34F-892D-6E5A4A52A5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5C6C92-4F5E-1748-81C4-3AD1D4B9B53D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F38358B5-0328-394D-97E7-921A94EAA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7" name="Rectangle 880">
                  <a:extLst>
                    <a:ext uri="{FF2B5EF4-FFF2-40B4-BE49-F238E27FC236}">
                      <a16:creationId xmlns:a16="http://schemas.microsoft.com/office/drawing/2014/main" id="{7B5720C6-0C37-E14D-A913-F8083037FB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7226140A-DA8B-DD4B-8AFC-4061FCC5D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9" name="Line 881">
                  <a:extLst>
                    <a:ext uri="{FF2B5EF4-FFF2-40B4-BE49-F238E27FC236}">
                      <a16:creationId xmlns:a16="http://schemas.microsoft.com/office/drawing/2014/main" id="{515941CB-9827-9A43-864E-05DD31AFF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0" name="Line 882">
                  <a:extLst>
                    <a:ext uri="{FF2B5EF4-FFF2-40B4-BE49-F238E27FC236}">
                      <a16:creationId xmlns:a16="http://schemas.microsoft.com/office/drawing/2014/main" id="{B75F60DD-3861-C247-8E2B-54335D84E3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1" name="Rectangle 880">
                  <a:extLst>
                    <a:ext uri="{FF2B5EF4-FFF2-40B4-BE49-F238E27FC236}">
                      <a16:creationId xmlns:a16="http://schemas.microsoft.com/office/drawing/2014/main" id="{67919D41-4C66-E84E-B19C-8ADF6CCF7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2" name="Oval 878">
                  <a:extLst>
                    <a:ext uri="{FF2B5EF4-FFF2-40B4-BE49-F238E27FC236}">
                      <a16:creationId xmlns:a16="http://schemas.microsoft.com/office/drawing/2014/main" id="{B77F45E3-3AD9-594B-AB9B-783B8C9B57A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Line 882">
                  <a:extLst>
                    <a:ext uri="{FF2B5EF4-FFF2-40B4-BE49-F238E27FC236}">
                      <a16:creationId xmlns:a16="http://schemas.microsoft.com/office/drawing/2014/main" id="{253A165B-5095-A64F-9BCC-A52F31873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4" name="Line 882">
                  <a:extLst>
                    <a:ext uri="{FF2B5EF4-FFF2-40B4-BE49-F238E27FC236}">
                      <a16:creationId xmlns:a16="http://schemas.microsoft.com/office/drawing/2014/main" id="{213E47D4-1896-0842-94ED-06BA7D5D2B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Line 884">
                  <a:extLst>
                    <a:ext uri="{FF2B5EF4-FFF2-40B4-BE49-F238E27FC236}">
                      <a16:creationId xmlns:a16="http://schemas.microsoft.com/office/drawing/2014/main" id="{D8011575-3AF7-0643-880E-82367D6BE1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6" name="Oval 885">
                  <a:extLst>
                    <a:ext uri="{FF2B5EF4-FFF2-40B4-BE49-F238E27FC236}">
                      <a16:creationId xmlns:a16="http://schemas.microsoft.com/office/drawing/2014/main" id="{37533945-E80E-0849-AC62-2EDCCD01BA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7" name="Line 881">
                  <a:extLst>
                    <a:ext uri="{FF2B5EF4-FFF2-40B4-BE49-F238E27FC236}">
                      <a16:creationId xmlns:a16="http://schemas.microsoft.com/office/drawing/2014/main" id="{0D207CF8-9CDB-6242-8D01-11B110FCB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8" name="Line 882">
                  <a:extLst>
                    <a:ext uri="{FF2B5EF4-FFF2-40B4-BE49-F238E27FC236}">
                      <a16:creationId xmlns:a16="http://schemas.microsoft.com/office/drawing/2014/main" id="{8C062F74-9052-904A-9144-500EF674F2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7574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0796-44D7-694D-9B19-448F2238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7950149" cy="676320"/>
          </a:xfrm>
        </p:spPr>
        <p:txBody>
          <a:bodyPr>
            <a:normAutofit/>
          </a:bodyPr>
          <a:lstStyle/>
          <a:p>
            <a:r>
              <a:rPr lang="en-US" dirty="0"/>
              <a:t>Planning for Rae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513F5-9EBF-2A4A-9600-140675D9A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365" y="8753"/>
            <a:ext cx="474060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476B10-5012-CF43-B49A-4E7FC0902A60}"/>
              </a:ext>
            </a:extLst>
          </p:cNvPr>
          <p:cNvSpPr/>
          <p:nvPr/>
        </p:nvSpPr>
        <p:spPr>
          <a:xfrm>
            <a:off x="6838887" y="19904"/>
            <a:ext cx="1314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77812" algn="r">
              <a:spcBef>
                <a:spcPts val="0"/>
              </a:spcBef>
              <a:tabLst>
                <a:tab pos="681038" algn="l"/>
              </a:tabLst>
            </a:pPr>
            <a:r>
              <a:rPr lang="en-US" dirty="0">
                <a:latin typeface="Calibri" charset="0"/>
                <a:cs typeface="Calibri"/>
              </a:rPr>
              <a:t>Progress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l-GR" i="1" dirty="0">
                <a:latin typeface="Times New Roman" charset="0"/>
              </a:rPr>
              <a:t>σ</a:t>
            </a:r>
            <a:r>
              <a:rPr lang="en-US" dirty="0">
                <a:latin typeface="Times New Roman" charset="0"/>
              </a:rPr>
              <a:t>):</a:t>
            </a:r>
            <a:endParaRPr lang="en-US" dirty="0">
              <a:latin typeface="Times New Roman" charset="0"/>
              <a:cs typeface="Times New Roman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98E0F60-AEAF-6F4F-A268-2F8DCBF843C5}"/>
              </a:ext>
            </a:extLst>
          </p:cNvPr>
          <p:cNvSpPr txBox="1">
            <a:spLocks/>
          </p:cNvSpPr>
          <p:nvPr/>
        </p:nvSpPr>
        <p:spPr bwMode="auto">
          <a:xfrm>
            <a:off x="10377622" y="2465057"/>
            <a:ext cx="1744226" cy="644472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</a:rPr>
              <a:t>retry </a:t>
            </a:r>
            <a:r>
              <a:rPr lang="el-GR" sz="1700" dirty="0">
                <a:latin typeface="Times New Roman" panose="02020603050405020304" pitchFamily="18" charset="0"/>
              </a:rPr>
              <a:t>τ </a:t>
            </a:r>
            <a:r>
              <a:rPr lang="en-US" sz="1700" dirty="0">
                <a:latin typeface="Times New Roman" panose="02020603050405020304" pitchFamily="18" charset="0"/>
              </a:rPr>
              <a:t>using an</a:t>
            </a:r>
            <a:br>
              <a:rPr lang="en-US" sz="1700" dirty="0">
                <a:latin typeface="Times New Roman" panose="02020603050405020304" pitchFamily="18" charset="0"/>
              </a:rPr>
            </a:br>
            <a:r>
              <a:rPr lang="en-US" sz="1700" dirty="0">
                <a:latin typeface="Times New Roman" panose="02020603050405020304" pitchFamily="18" charset="0"/>
              </a:rPr>
              <a:t>untried candidate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1B66EE9-364E-CF48-AF52-A001F98DCAE3}"/>
              </a:ext>
            </a:extLst>
          </p:cNvPr>
          <p:cNvSpPr txBox="1">
            <a:spLocks/>
          </p:cNvSpPr>
          <p:nvPr/>
        </p:nvSpPr>
        <p:spPr bwMode="auto">
          <a:xfrm>
            <a:off x="10167769" y="6215295"/>
            <a:ext cx="1744226" cy="644472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</a:rPr>
              <a:t>retry </a:t>
            </a:r>
            <a:r>
              <a:rPr lang="el-GR" sz="1700" dirty="0">
                <a:latin typeface="Times New Roman" panose="02020603050405020304" pitchFamily="18" charset="0"/>
              </a:rPr>
              <a:t>τ </a:t>
            </a:r>
            <a:r>
              <a:rPr lang="en-US" sz="1700" dirty="0">
                <a:latin typeface="Times New Roman" panose="02020603050405020304" pitchFamily="18" charset="0"/>
              </a:rPr>
              <a:t>using an untried candidate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5E13112-C5A7-9844-80AC-66DBB481696D}"/>
              </a:ext>
            </a:extLst>
          </p:cNvPr>
          <p:cNvSpPr txBox="1">
            <a:spLocks/>
          </p:cNvSpPr>
          <p:nvPr/>
        </p:nvSpPr>
        <p:spPr bwMode="auto">
          <a:xfrm>
            <a:off x="7308058" y="6215295"/>
            <a:ext cx="2075248" cy="644472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none" lIns="45720" tIns="4572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>
                <a:latin typeface="Times New Roman" panose="02020603050405020304" pitchFamily="18" charset="0"/>
              </a:rPr>
              <a:t>choose a candidate </a:t>
            </a:r>
            <a:r>
              <a:rPr lang="en-US" sz="1700" i="1" dirty="0">
                <a:latin typeface="Times New Roman" panose="02020603050405020304" pitchFamily="18" charset="0"/>
              </a:rPr>
              <a:t>m′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>
                <a:latin typeface="Times New Roman" panose="02020603050405020304" pitchFamily="18" charset="0"/>
              </a:rPr>
              <a:t>push (</a:t>
            </a:r>
            <a:r>
              <a:rPr lang="en-US" sz="1700" i="1" dirty="0" err="1">
                <a:latin typeface="Times New Roman" panose="02020603050405020304" pitchFamily="18" charset="0"/>
              </a:rPr>
              <a:t>τ</a:t>
            </a:r>
            <a:r>
              <a:rPr lang="en-US" sz="1700" i="1" dirty="0">
                <a:latin typeface="Times New Roman" panose="02020603050405020304" pitchFamily="18" charset="0"/>
              </a:rPr>
              <a:t>′</a:t>
            </a:r>
            <a:r>
              <a:rPr lang="en-US" sz="1700" dirty="0">
                <a:latin typeface="Times New Roman" panose="02020603050405020304" pitchFamily="18" charset="0"/>
              </a:rPr>
              <a:t>, </a:t>
            </a:r>
            <a:r>
              <a:rPr lang="en-US" sz="1700" i="1" dirty="0">
                <a:latin typeface="Times New Roman" panose="02020603050405020304" pitchFamily="18" charset="0"/>
              </a:rPr>
              <a:t>m′</a:t>
            </a:r>
            <a:r>
              <a:rPr lang="en-US" sz="1700" dirty="0">
                <a:latin typeface="Times New Roman" panose="02020603050405020304" pitchFamily="18" charset="0"/>
              </a:rPr>
              <a:t>, …) onto </a:t>
            </a:r>
            <a:r>
              <a:rPr lang="en-US" sz="1700" i="1" dirty="0" err="1">
                <a:latin typeface="Times New Roman" panose="02020603050405020304" pitchFamily="18" charset="0"/>
              </a:rPr>
              <a:t>σ</a:t>
            </a:r>
            <a:endParaRPr lang="en-US" sz="1700" i="1" dirty="0">
              <a:latin typeface="Times New Roman" panose="02020603050405020304" pitchFamily="18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2BE4DC2-50AC-D241-AEC9-387F42F1121B}"/>
              </a:ext>
            </a:extLst>
          </p:cNvPr>
          <p:cNvSpPr txBox="1">
            <a:spLocks/>
          </p:cNvSpPr>
          <p:nvPr/>
        </p:nvSpPr>
        <p:spPr bwMode="auto">
          <a:xfrm>
            <a:off x="1527481" y="5745059"/>
            <a:ext cx="3482020" cy="75405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/>
              <a:t>Poll</a:t>
            </a:r>
            <a:r>
              <a:rPr lang="en-US" sz="1800" dirty="0"/>
              <a:t>: is this a reasonable approach?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800" dirty="0"/>
              <a:t>A) Yes	B) No	C) It depends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C76BBC-3C4D-AB44-96FC-98CA4A7CEAEA}"/>
              </a:ext>
            </a:extLst>
          </p:cNvPr>
          <p:cNvGrpSpPr/>
          <p:nvPr/>
        </p:nvGrpSpPr>
        <p:grpSpPr>
          <a:xfrm>
            <a:off x="1230826" y="866892"/>
            <a:ext cx="4689424" cy="2787943"/>
            <a:chOff x="1230826" y="866892"/>
            <a:chExt cx="4689424" cy="2787943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A5B3E443-D1AF-304E-BDF7-315ABF4A89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1671" y="1772435"/>
              <a:ext cx="3318845" cy="356701"/>
            </a:xfrm>
            <a:prstGeom prst="rect">
              <a:avLst/>
            </a:prstGeom>
            <a:solidFill>
              <a:srgbClr val="DAF8CD"/>
            </a:solidFill>
            <a:ln w="12700">
              <a:solidFill>
                <a:srgbClr val="2030FF"/>
              </a:solidFill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344488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1363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0000"/>
                <a:buFont typeface="Wingdings" charset="2"/>
                <a:buChar char="Ø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38238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5000"/>
                <a:buFont typeface="Lucida Grande"/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547813" indent="-341313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Lucida Grande"/>
                <a:buChar char="▸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944688" indent="-344488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5000"/>
                <a:buFont typeface="Lucida Grande"/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341563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0000"/>
                <a:buFont typeface="Lucida Grande"/>
                <a:buChar char="›"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692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149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700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9" name="Content Placeholder 4">
              <a:extLst>
                <a:ext uri="{FF2B5EF4-FFF2-40B4-BE49-F238E27FC236}">
                  <a16:creationId xmlns:a16="http://schemas.microsoft.com/office/drawing/2014/main" id="{943EC314-5CA2-3341-8B39-F598CC3D34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30826" y="866892"/>
              <a:ext cx="4689424" cy="278794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none" lIns="90487" tIns="44450" rIns="91440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200"/>
                </a:spcBef>
                <a:buFont typeface="System Font Regular"/>
                <a:buNone/>
                <a:tabLst>
                  <a:tab pos="1262063" algn="l"/>
                  <a:tab pos="1546225" algn="l"/>
                </a:tabLst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procedure </a:t>
              </a:r>
              <a:r>
                <a:rPr lang="en-US" sz="1800" kern="0" dirty="0">
                  <a:latin typeface="Calibri" panose="020F0502020204030204" pitchFamily="34" charset="0"/>
                  <a:cs typeface="Times New Roman"/>
                </a:rPr>
                <a:t>RAE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:</a:t>
              </a:r>
            </a:p>
            <a:p>
              <a:pPr marL="341313" lvl="1" indent="0">
                <a:spcBef>
                  <a:spcPts val="200"/>
                </a:spcBef>
                <a:buFont typeface="System Font Regular"/>
                <a:buNone/>
                <a:tabLst>
                  <a:tab pos="1262063" algn="l"/>
                  <a:tab pos="1546225" algn="l"/>
                </a:tabLst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loop:</a:t>
              </a: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for every new external task or event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do</a:t>
              </a:r>
            </a:p>
            <a:p>
              <a:pPr marL="1089025" lvl="3" indent="0">
                <a:spcBef>
                  <a:spcPts val="200"/>
                </a:spcBef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choose a method instance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m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for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1089025" lvl="3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create a refinement stack for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m</a:t>
              </a:r>
            </a:p>
            <a:p>
              <a:pPr marL="1089025" lvl="3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add the stack to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Agenda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for each stack 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in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Agenda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Calibri"/>
                </a:rPr>
                <a:t>	call </a:t>
              </a:r>
              <a:r>
                <a:rPr lang="en-US" sz="1800" kern="0" dirty="0">
                  <a:latin typeface="Calibri" panose="020F0502020204030204" pitchFamily="34" charset="0"/>
                  <a:cs typeface="Calibri"/>
                </a:rPr>
                <a:t>Progress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(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)</a:t>
              </a: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	if 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is finished then remove it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3632EA-B29E-4D4D-8CE5-EB05EA882CDD}"/>
              </a:ext>
            </a:extLst>
          </p:cNvPr>
          <p:cNvSpPr txBox="1">
            <a:spLocks/>
          </p:cNvSpPr>
          <p:nvPr/>
        </p:nvSpPr>
        <p:spPr bwMode="auto">
          <a:xfrm>
            <a:off x="203200" y="3721474"/>
            <a:ext cx="5815694" cy="1956946"/>
          </a:xfrm>
          <a:prstGeom prst="rect">
            <a:avLst/>
          </a:prstGeom>
          <a:solidFill>
            <a:srgbClr val="FBFEA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Idea 2: simulation with</a:t>
            </a:r>
            <a:r>
              <a:rPr lang="en-US" sz="1800" dirty="0"/>
              <a:t> multithreading or multiprocessing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Run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Rae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in simulated environment</a:t>
            </a:r>
          </a:p>
          <a:p>
            <a:pPr lvl="2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Simulate the actions (see next page)</a:t>
            </a: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To choose among method instances, try all of them</a:t>
            </a:r>
          </a:p>
          <a:p>
            <a:pPr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Planner returns the method instance </a:t>
            </a:r>
            <a:r>
              <a:rPr lang="en-US" sz="1800" i="1" dirty="0">
                <a:cs typeface="Times New Roman"/>
              </a:rPr>
              <a:t>m</a:t>
            </a:r>
            <a:r>
              <a:rPr lang="en-US" sz="1800" dirty="0">
                <a:cs typeface="Times New Roman"/>
              </a:rPr>
              <a:t> 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having the highest </a:t>
            </a:r>
            <a:br>
              <a:rPr lang="en-US" sz="1800" kern="0" dirty="0">
                <a:latin typeface="Times New Roman" panose="02020603050405020304" pitchFamily="18" charset="0"/>
                <a:cs typeface="Times New Roman"/>
              </a:rPr>
            </a:b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expected utility (≈ least expected cost)</a:t>
            </a:r>
          </a:p>
        </p:txBody>
      </p:sp>
    </p:spTree>
    <p:extLst>
      <p:ext uri="{BB962C8B-B14F-4D97-AF65-F5344CB8AC3E}">
        <p14:creationId xmlns:p14="http://schemas.microsoft.com/office/powerpoint/2010/main" val="9094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1A1273-873B-4E48-8A9A-8F54EC2BB975}"/>
              </a:ext>
            </a:extLst>
          </p:cNvPr>
          <p:cNvSpPr/>
          <p:nvPr/>
        </p:nvSpPr>
        <p:spPr>
          <a:xfrm>
            <a:off x="1584920" y="1509550"/>
            <a:ext cx="3395642" cy="1828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F915-2D08-054A-BC6A-E50E5369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07119"/>
          </a:xfrm>
        </p:spPr>
        <p:txBody>
          <a:bodyPr>
            <a:normAutofit/>
          </a:bodyPr>
          <a:lstStyle/>
          <a:p>
            <a:r>
              <a:rPr lang="en-US" dirty="0"/>
              <a:t>Simulating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A2B0-3F8D-1640-AD29-56A5479BA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08720"/>
            <a:ext cx="10972800" cy="5689934"/>
          </a:xfrm>
        </p:spPr>
        <p:txBody>
          <a:bodyPr>
            <a:normAutofit/>
          </a:bodyPr>
          <a:lstStyle/>
          <a:p>
            <a:r>
              <a:rPr lang="en-US" dirty="0"/>
              <a:t>Simplest case: </a:t>
            </a:r>
          </a:p>
          <a:p>
            <a:pPr lvl="1"/>
            <a:r>
              <a:rPr lang="en-US" dirty="0"/>
              <a:t>probabilistic action template</a:t>
            </a:r>
          </a:p>
          <a:p>
            <a:pPr marL="690562" lvl="2" indent="0">
              <a:buNone/>
              <a:tabLst>
                <a:tab pos="1422400" algn="l"/>
              </a:tabLst>
            </a:pPr>
            <a:r>
              <a:rPr lang="en-US" i="1" dirty="0"/>
              <a:t>    a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)</a:t>
            </a:r>
          </a:p>
          <a:p>
            <a:pPr marL="690562" lvl="2" indent="0">
              <a:spcBef>
                <a:spcPts val="400"/>
              </a:spcBef>
              <a:buNone/>
              <a:tabLst>
                <a:tab pos="1422400" algn="l"/>
              </a:tabLst>
            </a:pPr>
            <a:r>
              <a:rPr lang="en-US" dirty="0"/>
              <a:t>	pre: …</a:t>
            </a:r>
          </a:p>
          <a:p>
            <a:pPr marL="690562" lvl="2" indent="0">
              <a:spcBef>
                <a:spcPts val="400"/>
              </a:spcBef>
              <a:buNone/>
              <a:tabLst>
                <a:tab pos="1422400" algn="l"/>
              </a:tabLst>
            </a:pPr>
            <a:r>
              <a:rPr lang="en-US" dirty="0"/>
              <a:t>	 (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) effects</a:t>
            </a:r>
            <a:r>
              <a:rPr lang="en-US" baseline="-25000" dirty="0"/>
              <a:t>1</a:t>
            </a:r>
            <a:r>
              <a:rPr lang="en-US" dirty="0"/>
              <a:t>:  </a:t>
            </a:r>
            <a:r>
              <a:rPr lang="en-US" i="1" dirty="0"/>
              <a:t>e</a:t>
            </a:r>
            <a:r>
              <a:rPr lang="en-US" baseline="-25000" dirty="0"/>
              <a:t>11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12</a:t>
            </a:r>
            <a:r>
              <a:rPr lang="en-US" dirty="0"/>
              <a:t>, …	</a:t>
            </a:r>
          </a:p>
          <a:p>
            <a:pPr marL="690562" lvl="2" indent="0">
              <a:spcBef>
                <a:spcPts val="400"/>
              </a:spcBef>
              <a:buNone/>
              <a:tabLst>
                <a:tab pos="1422400" algn="l"/>
              </a:tabLst>
            </a:pPr>
            <a:r>
              <a:rPr lang="en-US" dirty="0"/>
              <a:t>		…		</a:t>
            </a:r>
            <a:endParaRPr lang="en-US" i="1" dirty="0"/>
          </a:p>
          <a:p>
            <a:pPr marL="690562" lvl="2" indent="0">
              <a:spcBef>
                <a:spcPts val="400"/>
              </a:spcBef>
              <a:buNone/>
              <a:tabLst>
                <a:tab pos="1422400" algn="l"/>
              </a:tabLst>
            </a:pPr>
            <a:r>
              <a:rPr lang="en-US" dirty="0"/>
              <a:t>	(</a:t>
            </a:r>
            <a:r>
              <a:rPr lang="en-US" i="1" dirty="0"/>
              <a:t>p</a:t>
            </a:r>
            <a:r>
              <a:rPr lang="en-US" i="1" baseline="-25000" dirty="0"/>
              <a:t>m</a:t>
            </a:r>
            <a:r>
              <a:rPr lang="en-US" dirty="0"/>
              <a:t>) </a:t>
            </a:r>
            <a:r>
              <a:rPr lang="en-US" dirty="0" err="1"/>
              <a:t>effects</a:t>
            </a:r>
            <a:r>
              <a:rPr lang="en-US" i="1" baseline="-25000" dirty="0" err="1"/>
              <a:t>m</a:t>
            </a:r>
            <a:r>
              <a:rPr lang="en-US" dirty="0"/>
              <a:t>:  </a:t>
            </a:r>
            <a:r>
              <a:rPr lang="en-US" i="1" dirty="0"/>
              <a:t>e</a:t>
            </a:r>
            <a:r>
              <a:rPr lang="en-US" i="1" baseline="-25000" dirty="0"/>
              <a:t>m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i="1" baseline="-25000" dirty="0"/>
              <a:t>m</a:t>
            </a:r>
            <a:r>
              <a:rPr lang="en-US" baseline="-25000" dirty="0"/>
              <a:t>2</a:t>
            </a:r>
            <a:r>
              <a:rPr lang="en-US" dirty="0"/>
              <a:t>, …</a:t>
            </a:r>
            <a:br>
              <a:rPr lang="en-US" baseline="-25000" dirty="0"/>
            </a:br>
            <a:endParaRPr lang="en-US" baseline="-25000" dirty="0"/>
          </a:p>
          <a:p>
            <a:pPr lvl="1"/>
            <a:r>
              <a:rPr lang="en-US" dirty="0"/>
              <a:t>Choose </a:t>
            </a:r>
            <a:r>
              <a:rPr lang="en-US" dirty="0" err="1"/>
              <a:t>effects</a:t>
            </a:r>
            <a:r>
              <a:rPr lang="en-US" i="1" baseline="-25000" dirty="0" err="1"/>
              <a:t>i</a:t>
            </a:r>
            <a:r>
              <a:rPr lang="en-US" dirty="0"/>
              <a:t> at random with probability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br>
              <a:rPr lang="en-US" dirty="0"/>
            </a:br>
            <a:r>
              <a:rPr lang="en-US" dirty="0"/>
              <a:t>and use it to update the current state</a:t>
            </a:r>
          </a:p>
          <a:p>
            <a:pPr lvl="1"/>
            <a:endParaRPr lang="en-US" baseline="-25000" dirty="0"/>
          </a:p>
          <a:p>
            <a:r>
              <a:rPr lang="en-US" dirty="0"/>
              <a:t>More general: </a:t>
            </a:r>
          </a:p>
          <a:p>
            <a:pPr lvl="1"/>
            <a:r>
              <a:rPr lang="en-US" dirty="0"/>
              <a:t>Arbitrary computation, e.g.,</a:t>
            </a:r>
            <a:br>
              <a:rPr lang="en-US" dirty="0"/>
            </a:br>
            <a:r>
              <a:rPr lang="en-US" dirty="0"/>
              <a:t>physics-based simulation</a:t>
            </a:r>
          </a:p>
          <a:p>
            <a:pPr lvl="1"/>
            <a:r>
              <a:rPr lang="en-US" dirty="0"/>
              <a:t>Run the code to get simulated effects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378BF-6401-974F-BC19-8EBD2C11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11" y="4567533"/>
            <a:ext cx="2667192" cy="17176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FA064B-7872-D945-A922-B5D4F3F94982}"/>
              </a:ext>
            </a:extLst>
          </p:cNvPr>
          <p:cNvGrpSpPr/>
          <p:nvPr/>
        </p:nvGrpSpPr>
        <p:grpSpPr>
          <a:xfrm>
            <a:off x="6127576" y="465433"/>
            <a:ext cx="5886521" cy="4102100"/>
            <a:chOff x="6127576" y="292437"/>
            <a:chExt cx="5886521" cy="4102100"/>
          </a:xfrm>
        </p:grpSpPr>
        <p:sp>
          <p:nvSpPr>
            <p:cNvPr id="20" name="Isosceles Triangle 7">
              <a:extLst>
                <a:ext uri="{FF2B5EF4-FFF2-40B4-BE49-F238E27FC236}">
                  <a16:creationId xmlns:a16="http://schemas.microsoft.com/office/drawing/2014/main" id="{07CE5750-DAAB-3B48-B2A6-16083B91FEDE}"/>
                </a:ext>
              </a:extLst>
            </p:cNvPr>
            <p:cNvSpPr/>
            <p:nvPr/>
          </p:nvSpPr>
          <p:spPr>
            <a:xfrm>
              <a:off x="10098956" y="1608755"/>
              <a:ext cx="1915141" cy="1616681"/>
            </a:xfrm>
            <a:prstGeom prst="triangle">
              <a:avLst>
                <a:gd name="adj" fmla="val 40917"/>
              </a:avLst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lumMod val="89000"/>
                    <a:lumOff val="1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EA6CC7-17E0-EA4E-B25F-9DFDC83F4BD5}"/>
                </a:ext>
              </a:extLst>
            </p:cNvPr>
            <p:cNvSpPr txBox="1"/>
            <p:nvPr/>
          </p:nvSpPr>
          <p:spPr>
            <a:xfrm>
              <a:off x="10225900" y="2819844"/>
              <a:ext cx="1769114" cy="33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i="1" dirty="0">
                  <a:latin typeface="Times New Roman" panose="02020603050405020304" pitchFamily="18" charset="0"/>
                </a:rPr>
                <a:t>subtree below </a:t>
              </a:r>
              <a:r>
                <a:rPr lang="en-US" sz="1700" i="1" dirty="0" err="1">
                  <a:latin typeface="Times New Roman" panose="02020603050405020304" pitchFamily="18" charset="0"/>
                </a:rPr>
                <a:t>m</a:t>
              </a:r>
              <a:r>
                <a:rPr lang="en-US" sz="1700" i="1" baseline="-25000" dirty="0" err="1">
                  <a:latin typeface="Times New Roman" panose="02020603050405020304" pitchFamily="18" charset="0"/>
                </a:rPr>
                <a:t>k</a:t>
              </a:r>
              <a:endParaRPr lang="en-US" sz="1700" i="1" baseline="-25000" dirty="0">
                <a:latin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D5E9346-EDAF-0E48-8D10-CD565845A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7576" y="292437"/>
              <a:ext cx="5207000" cy="410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9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09C89E1-41EC-5D4B-BD42-15CE95365EF8}"/>
              </a:ext>
            </a:extLst>
          </p:cNvPr>
          <p:cNvSpPr/>
          <p:nvPr/>
        </p:nvSpPr>
        <p:spPr>
          <a:xfrm>
            <a:off x="146210" y="5648557"/>
            <a:ext cx="7099963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-457200">
              <a:tabLst>
                <a:tab pos="1262063" algn="l"/>
                <a:tab pos="1546225" algn="l"/>
              </a:tabLst>
            </a:pPr>
            <a:r>
              <a:rPr lang="en-US" sz="1100" dirty="0">
                <a:latin typeface="Times New Roman" panose="02020603050405020304" pitchFamily="18" charset="0"/>
              </a:rPr>
              <a:t>Patra, Mason, Kumar, Traverso, </a:t>
            </a:r>
            <a:r>
              <a:rPr lang="en-US" sz="1100" dirty="0" err="1">
                <a:latin typeface="Times New Roman" panose="02020603050405020304" pitchFamily="18" charset="0"/>
              </a:rPr>
              <a:t>Ghallab</a:t>
            </a:r>
            <a:r>
              <a:rPr lang="en-US" sz="1100" dirty="0">
                <a:latin typeface="Times New Roman" panose="02020603050405020304" pitchFamily="18" charset="0"/>
              </a:rPr>
              <a:t>, and Nau. Integrating Acting, Planning, and Learning in Hierarchical Operational Models. </a:t>
            </a:r>
            <a:r>
              <a:rPr lang="en-US" sz="1100" i="1" dirty="0">
                <a:latin typeface="Times New Roman" panose="02020603050405020304" pitchFamily="18" charset="0"/>
              </a:rPr>
              <a:t>ICAPS</a:t>
            </a:r>
            <a:r>
              <a:rPr lang="en-US" sz="1100" dirty="0">
                <a:latin typeface="Times New Roman" panose="02020603050405020304" pitchFamily="18" charset="0"/>
              </a:rPr>
              <a:t>, 2020. </a:t>
            </a:r>
            <a:r>
              <a:rPr lang="en-US" sz="1100" b="1" dirty="0">
                <a:latin typeface="Times New Roman" panose="02020603050405020304" pitchFamily="18" charset="0"/>
              </a:rPr>
              <a:t>Best student paper honorable mention award. </a:t>
            </a:r>
            <a:r>
              <a:rPr lang="en-US" sz="1100" dirty="0">
                <a:latin typeface="Calibri" panose="020F0502020204030204" pitchFamily="34" charset="0"/>
                <a:hlinkClick r:id="rId2"/>
              </a:rPr>
              <a:t>https://doi.org/10.1609/aaai.v33i01.33017691</a:t>
            </a:r>
            <a:r>
              <a:rPr lang="en-US" sz="1100" dirty="0">
                <a:latin typeface="Calibri" panose="020F0502020204030204" pitchFamily="34" charset="0"/>
              </a:rPr>
              <a:t> </a:t>
            </a:r>
          </a:p>
          <a:p>
            <a:pPr indent="-457200">
              <a:tabLst>
                <a:tab pos="1262063" algn="l"/>
                <a:tab pos="1546225" algn="l"/>
              </a:tabLst>
            </a:pPr>
            <a:endParaRPr lang="en-US" sz="1100" dirty="0">
              <a:latin typeface="Times New Roman" panose="02020603050405020304" pitchFamily="18" charset="0"/>
            </a:endParaRPr>
          </a:p>
          <a:p>
            <a:pPr indent="-457200">
              <a:tabLst>
                <a:tab pos="1262063" algn="l"/>
                <a:tab pos="1546225" algn="l"/>
              </a:tabLst>
            </a:pPr>
            <a:r>
              <a:rPr lang="en-US" sz="1100" dirty="0">
                <a:latin typeface="Times New Roman" panose="02020603050405020304" pitchFamily="18" charset="0"/>
              </a:rPr>
              <a:t>Patra, Mason, Kumar, </a:t>
            </a:r>
            <a:r>
              <a:rPr lang="en-US" sz="1100" dirty="0" err="1">
                <a:latin typeface="Times New Roman" panose="02020603050405020304" pitchFamily="18" charset="0"/>
              </a:rPr>
              <a:t>Ghallab</a:t>
            </a:r>
            <a:r>
              <a:rPr lang="en-US" sz="1100" dirty="0">
                <a:latin typeface="Times New Roman" panose="02020603050405020304" pitchFamily="18" charset="0"/>
              </a:rPr>
              <a:t>, Nau, and Traverso. </a:t>
            </a:r>
            <a:r>
              <a:rPr lang="en-US" sz="1100" dirty="0">
                <a:latin typeface="Calibri" panose="020F0502020204030204" pitchFamily="34" charset="0"/>
              </a:rPr>
              <a:t>Deliberative acting, planning and learning with hierarchical operational models.  Art. Intel. Journal. Vol. 299, 2021.   </a:t>
            </a:r>
            <a:r>
              <a:rPr lang="en-US" sz="1100" dirty="0">
                <a:latin typeface="Calibri" panose="020F0502020204030204" pitchFamily="34" charset="0"/>
                <a:hlinkClick r:id="rId3"/>
              </a:rPr>
              <a:t>https://doi.org/10.1016/j.artint.2021.103523</a:t>
            </a:r>
            <a:r>
              <a:rPr lang="en-US" sz="11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70796-44D7-694D-9B19-448F2238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7950149" cy="676320"/>
          </a:xfrm>
        </p:spPr>
        <p:txBody>
          <a:bodyPr>
            <a:normAutofit/>
          </a:bodyPr>
          <a:lstStyle/>
          <a:p>
            <a:r>
              <a:rPr lang="en-US" dirty="0"/>
              <a:t>Planning for Rae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513F5-9EBF-2A4A-9600-140675D9A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365" y="8753"/>
            <a:ext cx="474060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476B10-5012-CF43-B49A-4E7FC0902A60}"/>
              </a:ext>
            </a:extLst>
          </p:cNvPr>
          <p:cNvSpPr/>
          <p:nvPr/>
        </p:nvSpPr>
        <p:spPr>
          <a:xfrm>
            <a:off x="6838887" y="19904"/>
            <a:ext cx="1314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77812" algn="r">
              <a:spcBef>
                <a:spcPts val="0"/>
              </a:spcBef>
              <a:tabLst>
                <a:tab pos="681038" algn="l"/>
              </a:tabLst>
            </a:pPr>
            <a:r>
              <a:rPr lang="en-US" dirty="0">
                <a:latin typeface="Calibri" charset="0"/>
                <a:cs typeface="Calibri"/>
              </a:rPr>
              <a:t>Progress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l-GR" i="1" dirty="0">
                <a:latin typeface="Times New Roman" charset="0"/>
              </a:rPr>
              <a:t>σ</a:t>
            </a:r>
            <a:r>
              <a:rPr lang="en-US" dirty="0">
                <a:latin typeface="Times New Roman" charset="0"/>
              </a:rPr>
              <a:t>):</a:t>
            </a:r>
            <a:endParaRPr lang="en-US" dirty="0">
              <a:latin typeface="Times New Roman" charset="0"/>
              <a:cs typeface="Times New Roman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98E0F60-AEAF-6F4F-A268-2F8DCBF843C5}"/>
              </a:ext>
            </a:extLst>
          </p:cNvPr>
          <p:cNvSpPr txBox="1">
            <a:spLocks/>
          </p:cNvSpPr>
          <p:nvPr/>
        </p:nvSpPr>
        <p:spPr bwMode="auto">
          <a:xfrm>
            <a:off x="10377622" y="2465057"/>
            <a:ext cx="1744226" cy="644472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</a:rPr>
              <a:t>retry </a:t>
            </a:r>
            <a:r>
              <a:rPr lang="el-GR" sz="1700" dirty="0">
                <a:latin typeface="Times New Roman" panose="02020603050405020304" pitchFamily="18" charset="0"/>
              </a:rPr>
              <a:t>τ </a:t>
            </a:r>
            <a:r>
              <a:rPr lang="en-US" sz="1700" dirty="0">
                <a:latin typeface="Times New Roman" panose="02020603050405020304" pitchFamily="18" charset="0"/>
              </a:rPr>
              <a:t>using an</a:t>
            </a:r>
            <a:br>
              <a:rPr lang="en-US" sz="1700" dirty="0">
                <a:latin typeface="Times New Roman" panose="02020603050405020304" pitchFamily="18" charset="0"/>
              </a:rPr>
            </a:br>
            <a:r>
              <a:rPr lang="en-US" sz="1700" dirty="0">
                <a:latin typeface="Times New Roman" panose="02020603050405020304" pitchFamily="18" charset="0"/>
              </a:rPr>
              <a:t>untried candidate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1B66EE9-364E-CF48-AF52-A001F98DCAE3}"/>
              </a:ext>
            </a:extLst>
          </p:cNvPr>
          <p:cNvSpPr txBox="1">
            <a:spLocks/>
          </p:cNvSpPr>
          <p:nvPr/>
        </p:nvSpPr>
        <p:spPr bwMode="auto">
          <a:xfrm>
            <a:off x="10167769" y="6215295"/>
            <a:ext cx="1744226" cy="644472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</a:rPr>
              <a:t>retry </a:t>
            </a:r>
            <a:r>
              <a:rPr lang="el-GR" sz="1700" dirty="0">
                <a:latin typeface="Times New Roman" panose="02020603050405020304" pitchFamily="18" charset="0"/>
              </a:rPr>
              <a:t>τ </a:t>
            </a:r>
            <a:r>
              <a:rPr lang="en-US" sz="1700" dirty="0">
                <a:latin typeface="Times New Roman" panose="02020603050405020304" pitchFamily="18" charset="0"/>
              </a:rPr>
              <a:t>using an untried candidate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5E13112-C5A7-9844-80AC-66DBB481696D}"/>
              </a:ext>
            </a:extLst>
          </p:cNvPr>
          <p:cNvSpPr txBox="1">
            <a:spLocks/>
          </p:cNvSpPr>
          <p:nvPr/>
        </p:nvSpPr>
        <p:spPr bwMode="auto">
          <a:xfrm>
            <a:off x="7308058" y="6215295"/>
            <a:ext cx="2075248" cy="644472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none" lIns="45720" tIns="4572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>
                <a:latin typeface="Times New Roman" panose="02020603050405020304" pitchFamily="18" charset="0"/>
              </a:rPr>
              <a:t>choose a candidate </a:t>
            </a:r>
            <a:r>
              <a:rPr lang="en-US" sz="1700" i="1" dirty="0">
                <a:latin typeface="Times New Roman" panose="02020603050405020304" pitchFamily="18" charset="0"/>
              </a:rPr>
              <a:t>m′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>
                <a:latin typeface="Times New Roman" panose="02020603050405020304" pitchFamily="18" charset="0"/>
              </a:rPr>
              <a:t>push (</a:t>
            </a:r>
            <a:r>
              <a:rPr lang="en-US" sz="1700" i="1" dirty="0" err="1">
                <a:latin typeface="Times New Roman" panose="02020603050405020304" pitchFamily="18" charset="0"/>
              </a:rPr>
              <a:t>τ</a:t>
            </a:r>
            <a:r>
              <a:rPr lang="en-US" sz="1700" i="1" dirty="0">
                <a:latin typeface="Times New Roman" panose="02020603050405020304" pitchFamily="18" charset="0"/>
              </a:rPr>
              <a:t>′</a:t>
            </a:r>
            <a:r>
              <a:rPr lang="en-US" sz="1700" dirty="0">
                <a:latin typeface="Times New Roman" panose="02020603050405020304" pitchFamily="18" charset="0"/>
              </a:rPr>
              <a:t>, </a:t>
            </a:r>
            <a:r>
              <a:rPr lang="en-US" sz="1700" i="1" dirty="0">
                <a:latin typeface="Times New Roman" panose="02020603050405020304" pitchFamily="18" charset="0"/>
              </a:rPr>
              <a:t>m′</a:t>
            </a:r>
            <a:r>
              <a:rPr lang="en-US" sz="1700" dirty="0">
                <a:latin typeface="Times New Roman" panose="02020603050405020304" pitchFamily="18" charset="0"/>
              </a:rPr>
              <a:t>, …) onto </a:t>
            </a:r>
            <a:r>
              <a:rPr lang="en-US" sz="1700" i="1" dirty="0" err="1">
                <a:latin typeface="Times New Roman" panose="02020603050405020304" pitchFamily="18" charset="0"/>
              </a:rPr>
              <a:t>σ</a:t>
            </a:r>
            <a:endParaRPr lang="en-US" sz="1700" i="1" dirty="0">
              <a:latin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59FC13-A93D-B942-A9A0-8724FEB83204}"/>
              </a:ext>
            </a:extLst>
          </p:cNvPr>
          <p:cNvGrpSpPr/>
          <p:nvPr/>
        </p:nvGrpSpPr>
        <p:grpSpPr>
          <a:xfrm>
            <a:off x="1230826" y="866892"/>
            <a:ext cx="4689424" cy="2787943"/>
            <a:chOff x="1230826" y="866892"/>
            <a:chExt cx="4689424" cy="2787943"/>
          </a:xfrm>
        </p:grpSpPr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FF85288E-B63E-CB4B-B4FC-48B0F262A3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1671" y="1772435"/>
              <a:ext cx="3318845" cy="356701"/>
            </a:xfrm>
            <a:prstGeom prst="rect">
              <a:avLst/>
            </a:prstGeom>
            <a:solidFill>
              <a:srgbClr val="DAF8CD"/>
            </a:solidFill>
            <a:ln w="12700">
              <a:solidFill>
                <a:srgbClr val="2030FF"/>
              </a:solidFill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344488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1363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0000"/>
                <a:buFont typeface="Wingdings" charset="2"/>
                <a:buChar char="Ø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38238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5000"/>
                <a:buFont typeface="Lucida Grande"/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547813" indent="-341313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Lucida Grande"/>
                <a:buChar char="▸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944688" indent="-344488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5000"/>
                <a:buFont typeface="Lucida Grande"/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341563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0000"/>
                <a:buFont typeface="Lucida Grande"/>
                <a:buChar char="›"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692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149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700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2" name="Content Placeholder 4">
              <a:extLst>
                <a:ext uri="{FF2B5EF4-FFF2-40B4-BE49-F238E27FC236}">
                  <a16:creationId xmlns:a16="http://schemas.microsoft.com/office/drawing/2014/main" id="{7981F5DA-DD4D-A24A-905B-FEA9C763498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30826" y="866892"/>
              <a:ext cx="4689424" cy="278794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none" lIns="90487" tIns="44450" rIns="91440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200"/>
                </a:spcBef>
                <a:buFont typeface="System Font Regular"/>
                <a:buNone/>
                <a:tabLst>
                  <a:tab pos="1262063" algn="l"/>
                  <a:tab pos="1546225" algn="l"/>
                </a:tabLst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procedure </a:t>
              </a:r>
              <a:r>
                <a:rPr lang="en-US" sz="1800" kern="0" dirty="0">
                  <a:latin typeface="Calibri" panose="020F0502020204030204" pitchFamily="34" charset="0"/>
                  <a:cs typeface="Times New Roman"/>
                </a:rPr>
                <a:t>RAE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:</a:t>
              </a:r>
            </a:p>
            <a:p>
              <a:pPr marL="341313" lvl="1" indent="0">
                <a:spcBef>
                  <a:spcPts val="200"/>
                </a:spcBef>
                <a:buFont typeface="System Font Regular"/>
                <a:buNone/>
                <a:tabLst>
                  <a:tab pos="1262063" algn="l"/>
                  <a:tab pos="1546225" algn="l"/>
                </a:tabLst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loop:</a:t>
              </a: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for every new external task or event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do</a:t>
              </a:r>
            </a:p>
            <a:p>
              <a:pPr marL="1089025" lvl="3" indent="0">
                <a:spcBef>
                  <a:spcPts val="200"/>
                </a:spcBef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choose a method instance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m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for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1089025" lvl="3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create a refinement stack for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m</a:t>
              </a:r>
            </a:p>
            <a:p>
              <a:pPr marL="1089025" lvl="3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add the stack to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Agenda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for each stack 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in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Agenda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Calibri"/>
                </a:rPr>
                <a:t>	call </a:t>
              </a:r>
              <a:r>
                <a:rPr lang="en-US" sz="1800" kern="0" dirty="0">
                  <a:latin typeface="Calibri" panose="020F0502020204030204" pitchFamily="34" charset="0"/>
                  <a:cs typeface="Calibri"/>
                </a:rPr>
                <a:t>Progress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(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)</a:t>
              </a: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	if 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is finished then remove it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D586F7-2E5E-F04C-8AE2-B10534B8DF8F}"/>
              </a:ext>
            </a:extLst>
          </p:cNvPr>
          <p:cNvSpPr txBox="1">
            <a:spLocks/>
          </p:cNvSpPr>
          <p:nvPr/>
        </p:nvSpPr>
        <p:spPr bwMode="auto">
          <a:xfrm>
            <a:off x="383047" y="3724306"/>
            <a:ext cx="6962161" cy="1679947"/>
          </a:xfrm>
          <a:prstGeom prst="rect">
            <a:avLst/>
          </a:prstGeom>
          <a:solidFill>
            <a:srgbClr val="FBFEA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sz="1800" dirty="0"/>
              <a:t>Idea 3: simulation with Monte Carlo rollouts</a:t>
            </a: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sz="1800" dirty="0"/>
              <a:t>Multiple runs</a:t>
            </a:r>
          </a:p>
          <a:p>
            <a:pPr lvl="2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sz="1800" dirty="0"/>
              <a:t>Random choices and outcomes in each run</a:t>
            </a: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Maintain statistics to estimate each choice’s expected utility</a:t>
            </a: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Return the method instance </a:t>
            </a:r>
            <a:r>
              <a:rPr lang="en-US" sz="1800" i="1" dirty="0">
                <a:cs typeface="Times New Roman"/>
              </a:rPr>
              <a:t>m</a:t>
            </a:r>
            <a:r>
              <a:rPr lang="en-US" sz="1800" dirty="0">
                <a:cs typeface="Times New Roman"/>
              </a:rPr>
              <a:t> that 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has the highest estimated utility</a:t>
            </a:r>
          </a:p>
        </p:txBody>
      </p:sp>
    </p:spTree>
    <p:extLst>
      <p:ext uri="{BB962C8B-B14F-4D97-AF65-F5344CB8AC3E}">
        <p14:creationId xmlns:p14="http://schemas.microsoft.com/office/powerpoint/2010/main" val="77803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3FA95-F8B5-B848-A2B0-B816476C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365" y="8753"/>
            <a:ext cx="4740607" cy="6858000"/>
          </a:xfrm>
          <a:prstGeom prst="rect">
            <a:avLst/>
          </a:prstGeom>
        </p:spPr>
      </p:pic>
      <p:sp>
        <p:nvSpPr>
          <p:cNvPr id="5" name="Diamond 4">
            <a:extLst>
              <a:ext uri="{FF2B5EF4-FFF2-40B4-BE49-F238E27FC236}">
                <a16:creationId xmlns:a16="http://schemas.microsoft.com/office/drawing/2014/main" id="{72CBE79A-4CA5-B148-B89A-8061F713D199}"/>
              </a:ext>
            </a:extLst>
          </p:cNvPr>
          <p:cNvSpPr/>
          <p:nvPr/>
        </p:nvSpPr>
        <p:spPr>
          <a:xfrm>
            <a:off x="8898340" y="1880282"/>
            <a:ext cx="1538881" cy="801431"/>
          </a:xfrm>
          <a:prstGeom prst="diamond">
            <a:avLst/>
          </a:prstGeom>
          <a:solidFill>
            <a:srgbClr val="FFFF00"/>
          </a:solidFill>
          <a:ln w="12700">
            <a:solidFill>
              <a:srgbClr val="203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0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</a:rPr>
              <a:t>simulation</a:t>
            </a:r>
            <a:b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</a:rPr>
              <a:t>status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EDBAF7-4238-A94D-9828-DFF112CDB50F}"/>
              </a:ext>
            </a:extLst>
          </p:cNvPr>
          <p:cNvSpPr/>
          <p:nvPr/>
        </p:nvSpPr>
        <p:spPr>
          <a:xfrm>
            <a:off x="5952234" y="19904"/>
            <a:ext cx="2201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77812" algn="r">
              <a:spcBef>
                <a:spcPts val="0"/>
              </a:spcBef>
              <a:tabLst>
                <a:tab pos="681038" algn="l"/>
              </a:tabLst>
            </a:pPr>
            <a:r>
              <a:rPr lang="en-US" dirty="0">
                <a:highlight>
                  <a:srgbClr val="FFFF00"/>
                </a:highlight>
                <a:latin typeface="Calibri" charset="0"/>
                <a:cs typeface="Calibri"/>
              </a:rPr>
              <a:t>Simulate-Progress</a:t>
            </a:r>
            <a:r>
              <a:rPr lang="en-US" dirty="0">
                <a:highlight>
                  <a:srgbClr val="FFFF00"/>
                </a:highlight>
                <a:latin typeface="Times New Roman" charset="0"/>
                <a:cs typeface="Times New Roman"/>
              </a:rPr>
              <a:t>(</a:t>
            </a:r>
            <a:r>
              <a:rPr lang="el-GR" i="1" dirty="0">
                <a:highlight>
                  <a:srgbClr val="FFFF00"/>
                </a:highlight>
                <a:latin typeface="Times New Roman" charset="0"/>
              </a:rPr>
              <a:t>σ</a:t>
            </a:r>
            <a:r>
              <a:rPr lang="en-US" dirty="0">
                <a:highlight>
                  <a:srgbClr val="FFFF00"/>
                </a:highlight>
                <a:latin typeface="Times New Roman" charset="0"/>
              </a:rPr>
              <a:t>):</a:t>
            </a:r>
            <a:endParaRPr lang="en-US" dirty="0">
              <a:highlight>
                <a:srgbClr val="FFFF00"/>
              </a:highlight>
              <a:latin typeface="Times New Roman" charset="0"/>
              <a:cs typeface="Times New Roman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30D7455-37B5-594D-9BF7-6152908687FA}"/>
              </a:ext>
            </a:extLst>
          </p:cNvPr>
          <p:cNvSpPr txBox="1">
            <a:spLocks/>
          </p:cNvSpPr>
          <p:nvPr/>
        </p:nvSpPr>
        <p:spPr bwMode="auto">
          <a:xfrm>
            <a:off x="10277939" y="5076748"/>
            <a:ext cx="1744226" cy="644472"/>
          </a:xfrm>
          <a:prstGeom prst="rect">
            <a:avLst/>
          </a:prstGeom>
          <a:solidFill>
            <a:srgbClr val="FFFF00"/>
          </a:solidFill>
          <a:ln w="19050">
            <a:solidFill>
              <a:srgbClr val="2030FF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</a:rPr>
              <a:t>start simulation of </a:t>
            </a:r>
            <a:r>
              <a:rPr lang="en-US" sz="1700" i="1" dirty="0" err="1">
                <a:latin typeface="Times New Roman" panose="02020603050405020304" pitchFamily="18" charset="0"/>
              </a:rPr>
              <a:t>τ</a:t>
            </a:r>
            <a:r>
              <a:rPr lang="en-US" sz="1700" i="1" dirty="0">
                <a:latin typeface="Times New Roman" panose="02020603050405020304" pitchFamily="18" charset="0"/>
              </a:rPr>
              <a:t>′</a:t>
            </a:r>
            <a:endParaRPr lang="en-US" sz="1700" dirty="0">
              <a:latin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EB55F9-0534-D348-9A75-EBA120A57B5B}"/>
              </a:ext>
            </a:extLst>
          </p:cNvPr>
          <p:cNvSpPr txBox="1">
            <a:spLocks/>
          </p:cNvSpPr>
          <p:nvPr/>
        </p:nvSpPr>
        <p:spPr bwMode="auto">
          <a:xfrm>
            <a:off x="674916" y="3478005"/>
            <a:ext cx="4511170" cy="200824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dirty="0">
                <a:latin typeface="Calibri" panose="020F0502020204030204" pitchFamily="34" charset="0"/>
                <a:cs typeface="Times New Roman"/>
              </a:rPr>
              <a:t>UPOM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800" i="1" dirty="0" err="1">
                <a:latin typeface="Times New Roman" panose="02020603050405020304" pitchFamily="18" charset="0"/>
              </a:rPr>
              <a:t>τ</a:t>
            </a:r>
            <a:r>
              <a:rPr lang="en-US" sz="1800" dirty="0">
                <a:latin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:</a:t>
            </a:r>
            <a:endParaRPr lang="en-US" sz="1800" i="1" dirty="0">
              <a:latin typeface="Times New Roman" panose="02020603050405020304" pitchFamily="18" charset="0"/>
              <a:cs typeface="Times New Roman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choose a method instance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for </a:t>
            </a:r>
            <a:r>
              <a:rPr lang="en-US" sz="1800" i="1" dirty="0" err="1">
                <a:latin typeface="Times New Roman" panose="02020603050405020304" pitchFamily="18" charset="0"/>
                <a:cs typeface="Times New Roman"/>
              </a:rPr>
              <a:t>τ</a:t>
            </a:r>
            <a:endParaRPr lang="en-US" sz="1800" i="1" dirty="0">
              <a:latin typeface="Times New Roman" panose="02020603050405020304" pitchFamily="18" charset="0"/>
              <a:cs typeface="Times New Roman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create refinement stack </a:t>
            </a:r>
            <a:r>
              <a:rPr lang="el-GR" sz="1800" i="1" dirty="0">
                <a:latin typeface="Times New Roman" panose="02020603050405020304" pitchFamily="18" charset="0"/>
              </a:rPr>
              <a:t>σ</a:t>
            </a:r>
            <a:r>
              <a:rPr lang="en-US" sz="1800" dirty="0">
                <a:latin typeface="Times New Roman" panose="02020603050405020304" pitchFamily="18" charset="0"/>
              </a:rPr>
              <a:t> for </a:t>
            </a:r>
            <a:r>
              <a:rPr lang="en-US" sz="1800" i="1" dirty="0" err="1">
                <a:latin typeface="Times New Roman" panose="02020603050405020304" pitchFamily="18" charset="0"/>
              </a:rPr>
              <a:t>τ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and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m</a:t>
            </a: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loop while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/>
              </a:rPr>
              <a:t>Simulate-Progress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l-GR" sz="1800" i="1" dirty="0">
                <a:highlight>
                  <a:srgbClr val="FFFF00"/>
                </a:highlight>
                <a:latin typeface="Times New Roman" panose="02020603050405020304" pitchFamily="18" charset="0"/>
              </a:rPr>
              <a:t>σ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</a:rPr>
              <a:t> ≠ </a:t>
            </a:r>
            <a:r>
              <a:rPr lang="en-US" sz="1800" i="1" dirty="0">
                <a:latin typeface="Times New Roman" panose="02020603050405020304" pitchFamily="18" charset="0"/>
              </a:rPr>
              <a:t>failure</a:t>
            </a:r>
            <a:endParaRPr lang="en-US" sz="1800" dirty="0">
              <a:latin typeface="Times New Roman" panose="02020603050405020304" pitchFamily="18" charset="0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	if </a:t>
            </a:r>
            <a:r>
              <a:rPr lang="en-US" sz="1800" i="1" dirty="0" err="1">
                <a:latin typeface="Times New Roman" panose="02020603050405020304" pitchFamily="18" charset="0"/>
              </a:rPr>
              <a:t>σ</a:t>
            </a:r>
            <a:r>
              <a:rPr lang="en-US" sz="1800" i="1" dirty="0">
                <a:latin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</a:rPr>
              <a:t>is completed then return (</a:t>
            </a:r>
            <a:r>
              <a:rPr lang="en-US" sz="1800" i="1" dirty="0">
                <a:latin typeface="Times New Roman" panose="02020603050405020304" pitchFamily="18" charset="0"/>
              </a:rPr>
              <a:t>m, utility</a:t>
            </a:r>
            <a:r>
              <a:rPr lang="en-US" sz="1800" dirty="0">
                <a:latin typeface="Times New Roman" panose="02020603050405020304" pitchFamily="18" charset="0"/>
              </a:rPr>
              <a:t>)</a:t>
            </a:r>
            <a:endParaRPr lang="en-US" sz="1800" i="1" dirty="0">
              <a:latin typeface="Times New Roman" panose="02020603050405020304" pitchFamily="18" charset="0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return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failure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6815438" cy="63461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Avenir Book"/>
              </a:rPr>
              <a:t>Planner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A93D2-EF91-8A45-AA7F-2E060F2F0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21219"/>
            <a:ext cx="6409038" cy="714505"/>
          </a:xfrm>
        </p:spPr>
        <p:txBody>
          <a:bodyPr/>
          <a:lstStyle/>
          <a:p>
            <a:r>
              <a:rPr lang="en-US" dirty="0"/>
              <a:t>Each call to </a:t>
            </a:r>
            <a:r>
              <a:rPr lang="en-US" dirty="0">
                <a:latin typeface="Calibri" panose="020F0502020204030204" pitchFamily="34" charset="0"/>
              </a:rPr>
              <a:t>UPOM</a:t>
            </a:r>
            <a:r>
              <a:rPr lang="en-US" dirty="0"/>
              <a:t> does a Monte Carlo rollout</a:t>
            </a:r>
          </a:p>
          <a:p>
            <a:pPr lvl="1"/>
            <a:r>
              <a:rPr lang="en-US" dirty="0"/>
              <a:t>Simulated execution of </a:t>
            </a:r>
            <a:r>
              <a:rPr lang="en-US" dirty="0">
                <a:latin typeface="Calibri" panose="020F0502020204030204" pitchFamily="34" charset="0"/>
              </a:rPr>
              <a:t>RAE</a:t>
            </a:r>
            <a:r>
              <a:rPr lang="en-US" dirty="0"/>
              <a:t> on </a:t>
            </a:r>
            <a:r>
              <a:rPr lang="en-US" i="1" dirty="0" err="1"/>
              <a:t>τ</a:t>
            </a:r>
            <a:endParaRPr lang="en-US" i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64D9D-D71E-DC42-8C90-E233BAA955D8}"/>
              </a:ext>
            </a:extLst>
          </p:cNvPr>
          <p:cNvSpPr txBox="1">
            <a:spLocks/>
          </p:cNvSpPr>
          <p:nvPr/>
        </p:nvSpPr>
        <p:spPr bwMode="auto">
          <a:xfrm>
            <a:off x="422200" y="971185"/>
            <a:ext cx="6093820" cy="228524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46037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Calibri" panose="020F0502020204030204" pitchFamily="34" charset="0"/>
                <a:cs typeface="Times New Roman"/>
              </a:rPr>
              <a:t>Plan-with-UPOM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(task </a:t>
            </a:r>
            <a:r>
              <a:rPr lang="el-GR" sz="1800" i="1" dirty="0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l-GR" sz="1800" dirty="0">
                <a:latin typeface="Times New Roman" panose="02020603050405020304" pitchFamily="18" charset="0"/>
                <a:cs typeface="Times New Roman"/>
              </a:rPr>
              <a:t>):</a:t>
            </a: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Candidates ← 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{method instances relevant for </a:t>
            </a:r>
            <a:r>
              <a:rPr lang="en-US" sz="1800" i="1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}</a:t>
            </a: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for </a:t>
            </a:r>
            <a:r>
              <a:rPr lang="en-US" sz="1800" i="1" dirty="0" err="1">
                <a:latin typeface="Times New Roman" panose="02020603050405020304" pitchFamily="18" charset="0"/>
                <a:cs typeface="Times New Roman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← 1 to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n</a:t>
            </a:r>
            <a:endParaRPr lang="en-US" sz="1800" dirty="0">
              <a:latin typeface="Times New Roman" panose="02020603050405020304" pitchFamily="18" charset="0"/>
              <a:cs typeface="Times New Roman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	call </a:t>
            </a:r>
            <a:r>
              <a:rPr lang="en-US" sz="1800" dirty="0">
                <a:latin typeface="Calibri" panose="020F0502020204030204" pitchFamily="34" charset="0"/>
                <a:cs typeface="Times New Roman"/>
              </a:rPr>
              <a:t>UPOM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l-GR" sz="1800" dirty="0">
                <a:latin typeface="Times New Roman" panose="02020603050405020304" pitchFamily="18" charset="0"/>
                <a:cs typeface="Times New Roman"/>
              </a:rPr>
              <a:t>τ)</a:t>
            </a:r>
            <a:endParaRPr lang="en-US" sz="1800" i="1" dirty="0">
              <a:latin typeface="Times New Roman" panose="02020603050405020304" pitchFamily="18" charset="0"/>
              <a:cs typeface="Times New Roman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	update estimates of methods’ expected utility </a:t>
            </a: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return the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∈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Candidates 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that has </a:t>
            </a:r>
            <a:br>
              <a:rPr lang="en-US" sz="1800" dirty="0">
                <a:latin typeface="Times New Roman" panose="02020603050405020304" pitchFamily="18" charset="0"/>
                <a:cs typeface="Times New Roman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	the highest estimated utility</a:t>
            </a:r>
          </a:p>
        </p:txBody>
      </p:sp>
    </p:spTree>
    <p:extLst>
      <p:ext uri="{BB962C8B-B14F-4D97-AF65-F5344CB8AC3E}">
        <p14:creationId xmlns:p14="http://schemas.microsoft.com/office/powerpoint/2010/main" val="219287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80DB522-B202-D646-81A3-A39A90D3F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878" y="1885592"/>
            <a:ext cx="5779770" cy="4553331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9766570" y="3354155"/>
            <a:ext cx="2222230" cy="1875913"/>
          </a:xfrm>
          <a:prstGeom prst="triangle">
            <a:avLst>
              <a:gd name="adj" fmla="val 4091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lumMod val="66000"/>
                  <a:lumOff val="34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70738" y="4783466"/>
            <a:ext cx="178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subtree below </a:t>
            </a:r>
            <a:r>
              <a:rPr lang="en-US" i="1" dirty="0" err="1">
                <a:latin typeface="Times New Roman" panose="02020603050405020304" pitchFamily="18" charset="0"/>
              </a:rPr>
              <a:t>m</a:t>
            </a:r>
            <a:r>
              <a:rPr lang="en-US" i="1" baseline="-25000" dirty="0" err="1">
                <a:latin typeface="Times New Roman" panose="02020603050405020304" pitchFamily="18" charset="0"/>
              </a:rPr>
              <a:t>k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83126" y="2263223"/>
            <a:ext cx="243416" cy="26458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293700" y="2273946"/>
            <a:ext cx="243416" cy="264583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91916" y="2272951"/>
            <a:ext cx="243416" cy="264583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1E44F7A-A8E5-7248-B383-5E55A208E7C3}"/>
              </a:ext>
            </a:extLst>
          </p:cNvPr>
          <p:cNvSpPr txBox="1">
            <a:spLocks/>
          </p:cNvSpPr>
          <p:nvPr/>
        </p:nvSpPr>
        <p:spPr bwMode="auto">
          <a:xfrm>
            <a:off x="674916" y="3478005"/>
            <a:ext cx="4511170" cy="200824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dirty="0">
                <a:latin typeface="Calibri" panose="020F0502020204030204" pitchFamily="34" charset="0"/>
                <a:cs typeface="Times New Roman"/>
              </a:rPr>
              <a:t>UPOM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800" i="1" dirty="0" err="1">
                <a:latin typeface="Times New Roman" panose="02020603050405020304" pitchFamily="18" charset="0"/>
              </a:rPr>
              <a:t>τ</a:t>
            </a:r>
            <a:r>
              <a:rPr lang="en-US" sz="1800" dirty="0">
                <a:latin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:</a:t>
            </a:r>
            <a:endParaRPr lang="en-US" sz="1800" i="1" dirty="0">
              <a:latin typeface="Times New Roman" panose="02020603050405020304" pitchFamily="18" charset="0"/>
              <a:cs typeface="Times New Roman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choose a method instance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for </a:t>
            </a:r>
            <a:r>
              <a:rPr lang="en-US" sz="1800" i="1" dirty="0" err="1">
                <a:latin typeface="Times New Roman" panose="02020603050405020304" pitchFamily="18" charset="0"/>
                <a:cs typeface="Times New Roman"/>
              </a:rPr>
              <a:t>τ</a:t>
            </a:r>
            <a:endParaRPr lang="en-US" sz="1800" i="1" dirty="0">
              <a:latin typeface="Times New Roman" panose="02020603050405020304" pitchFamily="18" charset="0"/>
              <a:cs typeface="Times New Roman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create refinement stack </a:t>
            </a:r>
            <a:r>
              <a:rPr lang="el-GR" sz="1800" i="1" dirty="0">
                <a:latin typeface="Times New Roman" panose="02020603050405020304" pitchFamily="18" charset="0"/>
              </a:rPr>
              <a:t>σ</a:t>
            </a:r>
            <a:r>
              <a:rPr lang="en-US" sz="1800" dirty="0">
                <a:latin typeface="Times New Roman" panose="02020603050405020304" pitchFamily="18" charset="0"/>
              </a:rPr>
              <a:t> for </a:t>
            </a:r>
            <a:r>
              <a:rPr lang="en-US" sz="1800" i="1" dirty="0" err="1">
                <a:latin typeface="Times New Roman" panose="02020603050405020304" pitchFamily="18" charset="0"/>
              </a:rPr>
              <a:t>τ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and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m</a:t>
            </a: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loop while </a:t>
            </a:r>
            <a:r>
              <a:rPr lang="en-US" sz="1800" dirty="0">
                <a:latin typeface="Calibri" panose="020F0502020204030204" pitchFamily="34" charset="0"/>
                <a:cs typeface="Calibri"/>
              </a:rPr>
              <a:t>Simulate-Progress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l-GR" sz="1800" i="1" dirty="0">
                <a:latin typeface="Times New Roman" panose="02020603050405020304" pitchFamily="18" charset="0"/>
              </a:rPr>
              <a:t>σ</a:t>
            </a:r>
            <a:r>
              <a:rPr lang="en-US" sz="1800" dirty="0">
                <a:latin typeface="Times New Roman" panose="02020603050405020304" pitchFamily="18" charset="0"/>
              </a:rPr>
              <a:t>) ≠ </a:t>
            </a:r>
            <a:r>
              <a:rPr lang="en-US" sz="1800" i="1" dirty="0">
                <a:latin typeface="Times New Roman" panose="02020603050405020304" pitchFamily="18" charset="0"/>
              </a:rPr>
              <a:t>failure</a:t>
            </a:r>
            <a:endParaRPr lang="en-US" sz="1800" dirty="0">
              <a:latin typeface="Times New Roman" panose="02020603050405020304" pitchFamily="18" charset="0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	if </a:t>
            </a:r>
            <a:r>
              <a:rPr lang="en-US" sz="1800" i="1" dirty="0" err="1">
                <a:latin typeface="Times New Roman" panose="02020603050405020304" pitchFamily="18" charset="0"/>
              </a:rPr>
              <a:t>σ</a:t>
            </a:r>
            <a:r>
              <a:rPr lang="en-US" sz="1800" i="1" dirty="0">
                <a:latin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</a:rPr>
              <a:t>is completed then return (</a:t>
            </a:r>
            <a:r>
              <a:rPr lang="en-US" sz="1800" i="1" dirty="0">
                <a:latin typeface="Times New Roman" panose="02020603050405020304" pitchFamily="18" charset="0"/>
              </a:rPr>
              <a:t>m, utility</a:t>
            </a:r>
            <a:r>
              <a:rPr lang="en-US" sz="1800" dirty="0">
                <a:latin typeface="Times New Roman" panose="02020603050405020304" pitchFamily="18" charset="0"/>
              </a:rPr>
              <a:t>)</a:t>
            </a:r>
            <a:endParaRPr lang="en-US" sz="1800" i="1" dirty="0">
              <a:latin typeface="Times New Roman" panose="02020603050405020304" pitchFamily="18" charset="0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return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failure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7ECE30C-A8CF-1C45-8ADE-FF5786E3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3461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Avenir Book"/>
              </a:rPr>
              <a:t>Monte-Carlo rollouts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34BC3254-1AD8-0940-9B66-0F867891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21219"/>
            <a:ext cx="6409038" cy="714505"/>
          </a:xfrm>
        </p:spPr>
        <p:txBody>
          <a:bodyPr/>
          <a:lstStyle/>
          <a:p>
            <a:r>
              <a:rPr lang="en-US" dirty="0"/>
              <a:t>Each call to </a:t>
            </a:r>
            <a:r>
              <a:rPr lang="en-US" dirty="0">
                <a:latin typeface="Calibri" panose="020F0502020204030204" pitchFamily="34" charset="0"/>
              </a:rPr>
              <a:t>UPOM</a:t>
            </a:r>
            <a:r>
              <a:rPr lang="en-US" dirty="0"/>
              <a:t> does a Monte Carlo rollout</a:t>
            </a:r>
          </a:p>
          <a:p>
            <a:pPr lvl="1"/>
            <a:r>
              <a:rPr lang="en-US" dirty="0"/>
              <a:t>Simulated execution of </a:t>
            </a:r>
            <a:r>
              <a:rPr lang="en-US" dirty="0">
                <a:latin typeface="Calibri" panose="020F0502020204030204" pitchFamily="34" charset="0"/>
              </a:rPr>
              <a:t>RAE</a:t>
            </a:r>
            <a:r>
              <a:rPr lang="en-US" dirty="0"/>
              <a:t> on </a:t>
            </a:r>
            <a:r>
              <a:rPr lang="en-US" i="1" dirty="0" err="1"/>
              <a:t>τ</a:t>
            </a:r>
            <a:endParaRPr lang="en-US" i="1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C578D8A-6C1A-3B44-9D8B-5AABBF5E7E30}"/>
              </a:ext>
            </a:extLst>
          </p:cNvPr>
          <p:cNvSpPr txBox="1">
            <a:spLocks/>
          </p:cNvSpPr>
          <p:nvPr/>
        </p:nvSpPr>
        <p:spPr bwMode="auto">
          <a:xfrm>
            <a:off x="422200" y="971185"/>
            <a:ext cx="6093820" cy="200824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46037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Calibri" panose="020F0502020204030204" pitchFamily="34" charset="0"/>
                <a:cs typeface="Times New Roman"/>
              </a:rPr>
              <a:t>Plan-with-UPOM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(task </a:t>
            </a:r>
            <a:r>
              <a:rPr lang="el-GR" sz="1800" i="1" dirty="0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l-GR" sz="1800" dirty="0">
                <a:latin typeface="Times New Roman" panose="02020603050405020304" pitchFamily="18" charset="0"/>
                <a:cs typeface="Times New Roman"/>
              </a:rPr>
              <a:t>):</a:t>
            </a: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Candidates ← 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{method instances relevant for </a:t>
            </a:r>
            <a:r>
              <a:rPr lang="en-US" sz="1800" i="1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}</a:t>
            </a: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for </a:t>
            </a:r>
            <a:r>
              <a:rPr lang="en-US" sz="1800" i="1" dirty="0" err="1">
                <a:latin typeface="Times New Roman" panose="02020603050405020304" pitchFamily="18" charset="0"/>
                <a:cs typeface="Times New Roman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← 1 to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n</a:t>
            </a:r>
            <a:endParaRPr lang="en-US" sz="1800" dirty="0">
              <a:latin typeface="Times New Roman" panose="02020603050405020304" pitchFamily="18" charset="0"/>
              <a:cs typeface="Times New Roman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	call </a:t>
            </a:r>
            <a:r>
              <a:rPr lang="en-US" sz="1800" dirty="0">
                <a:latin typeface="Calibri" panose="020F0502020204030204" pitchFamily="34" charset="0"/>
                <a:cs typeface="Times New Roman"/>
              </a:rPr>
              <a:t>UPOM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l-GR" sz="1800" dirty="0">
                <a:latin typeface="Times New Roman" panose="02020603050405020304" pitchFamily="18" charset="0"/>
                <a:cs typeface="Times New Roman"/>
              </a:rPr>
              <a:t>τ)</a:t>
            </a:r>
            <a:endParaRPr lang="en-US" sz="1800" i="1" dirty="0">
              <a:latin typeface="Times New Roman" panose="02020603050405020304" pitchFamily="18" charset="0"/>
              <a:cs typeface="Times New Roman"/>
            </a:endParaRP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	update estimates of methods’ expected utility </a:t>
            </a:r>
          </a:p>
          <a:p>
            <a:pPr marL="295276" lvl="1" indent="0">
              <a:spcBef>
                <a:spcPts val="400"/>
              </a:spcBef>
              <a:buNone/>
              <a:tabLst>
                <a:tab pos="681038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return the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∈ 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Candidates 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with the highest estimated utility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9 0.05787 C -0.05769 0.08333 -0.07553 0.10903 -0.10378 0.14352 C -0.13204 0.17801 -0.19076 0.2331 -0.20951 0.26505 C -0.22826 0.29722 -0.23099 0.33102 -0.2168 0.33681 C -0.20261 0.34259 -0.14584 0.28009 -0.12448 0.29954 C -0.10313 0.31898 -0.09271 0.42685 -0.08816 0.45301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C -0.02279 0.02523 -0.04545 0.05046 -0.08594 0.09954 C -0.12644 0.14861 -0.2198 0.2419 -0.24245 0.29421 C -0.26524 0.34676 -0.24076 0.41643 -0.22266 0.41435 C -0.20469 0.41227 -0.17396 0.29838 -0.13373 0.28171 C -0.09336 0.26505 -0.01342 0.2787 0.01875 0.31481 C 0.05091 0.35092 0.0526 0.4618 0.05924 0.49861 " pathEditMode="relative" rAng="0" ptsTypes="AAAAAAA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2176 C 0.0358 0.04745 0.07096 0.07315 0.08554 0.10602 C 0.10013 0.13889 0.09414 0.18866 0.08763 0.21944 C 0.08125 0.25 0.05143 0.2581 0.04726 0.29097 C 0.04309 0.32384 0.03242 0.40625 0.06263 0.41667 C 0.09283 0.42708 0.16067 0.39005 0.22864 0.35324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BFF7745-AFDA-1C42-9793-74F1A85D2AF3}"/>
              </a:ext>
            </a:extLst>
          </p:cNvPr>
          <p:cNvSpPr txBox="1">
            <a:spLocks/>
          </p:cNvSpPr>
          <p:nvPr/>
        </p:nvSpPr>
        <p:spPr bwMode="auto">
          <a:xfrm>
            <a:off x="4595850" y="967751"/>
            <a:ext cx="6278880" cy="22432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Calibri" panose="020F0502020204030204" pitchFamily="34" charset="0"/>
              </a:rPr>
              <a:t>UPOM</a:t>
            </a:r>
            <a:r>
              <a:rPr lang="en-US" kern="0" dirty="0">
                <a:latin typeface="Times New Roman" panose="02020603050405020304" pitchFamily="18" charset="0"/>
              </a:rPr>
              <a:t> search tree more complicated 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</a:rPr>
              <a:t>tasks, method instances, actions, code execution</a:t>
            </a:r>
          </a:p>
          <a:p>
            <a:r>
              <a:rPr lang="en-US" kern="0" dirty="0">
                <a:latin typeface="Times New Roman" panose="02020603050405020304" pitchFamily="18" charset="0"/>
              </a:rPr>
              <a:t>If no exogenous events, 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</a:rPr>
              <a:t>Can map it to </a:t>
            </a:r>
            <a:r>
              <a:rPr lang="en-US" kern="0" dirty="0">
                <a:latin typeface="Calibri" panose="020F0502020204030204" pitchFamily="34" charset="0"/>
              </a:rPr>
              <a:t>UCT</a:t>
            </a:r>
            <a:r>
              <a:rPr lang="en-US" kern="0" dirty="0">
                <a:latin typeface="Times New Roman" panose="02020603050405020304" pitchFamily="18" charset="0"/>
              </a:rPr>
              <a:t> search of a complicated MDP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</a:rPr>
              <a:t>Proof of convergence to optimal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5A596B-F4A2-ED42-9E2C-79D7490C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331" y="2549558"/>
            <a:ext cx="5829300" cy="410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89CB4-E91A-3644-8CD5-24E58DCB3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55" y="2676212"/>
            <a:ext cx="3466380" cy="3848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4BD9D-9806-9848-A8A8-5FE4E828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0961"/>
            <a:ext cx="8805863" cy="651667"/>
          </a:xfrm>
        </p:spPr>
        <p:txBody>
          <a:bodyPr>
            <a:normAutofit/>
          </a:bodyPr>
          <a:lstStyle/>
          <a:p>
            <a:r>
              <a:rPr lang="en-US" dirty="0"/>
              <a:t>UCT and UPOM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11F6C-7287-284F-92B1-8290FC28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4" y="1027588"/>
            <a:ext cx="4045480" cy="353770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UCT</a:t>
            </a:r>
            <a:r>
              <a:rPr lang="en-US" dirty="0"/>
              <a:t> algorithm: </a:t>
            </a:r>
          </a:p>
          <a:p>
            <a:pPr lvl="1"/>
            <a:r>
              <a:rPr lang="en-US" dirty="0"/>
              <a:t>Monte Carlo rollouts on MDPs</a:t>
            </a:r>
          </a:p>
          <a:p>
            <a:pPr lvl="1"/>
            <a:r>
              <a:rPr lang="en-US" dirty="0"/>
              <a:t>Call it many times, choice converges to optimal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Planning for Rae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highlight>
                  <a:srgbClr val="FFFF00"/>
                </a:highlight>
              </a:rPr>
              <a:t>Acting with Planning</a:t>
            </a:r>
            <a:r>
              <a:rPr lang="en-US" sz="2400" dirty="0">
                <a:highlight>
                  <a:srgbClr val="FFFF00"/>
                </a:highlight>
              </a:rPr>
              <a:t> (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</a:rPr>
              <a:t>RAE+UPOM</a:t>
            </a:r>
            <a:r>
              <a:rPr lang="en-US" sz="2400" dirty="0">
                <a:highlight>
                  <a:srgbClr val="FFFF00"/>
                </a:highlight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Evaluation, Application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5B8E15-B853-8C41-B463-01DCA3575628}"/>
              </a:ext>
            </a:extLst>
          </p:cNvPr>
          <p:cNvGrpSpPr/>
          <p:nvPr/>
        </p:nvGrpSpPr>
        <p:grpSpPr>
          <a:xfrm>
            <a:off x="6212512" y="1397001"/>
            <a:ext cx="5776288" cy="4375258"/>
            <a:chOff x="6212512" y="1397001"/>
            <a:chExt cx="5776288" cy="437525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B962D5-6B6A-4746-AE82-7EA6000A112C}"/>
                </a:ext>
              </a:extLst>
            </p:cNvPr>
            <p:cNvSpPr/>
            <p:nvPr/>
          </p:nvSpPr>
          <p:spPr>
            <a:xfrm>
              <a:off x="7744967" y="1397001"/>
              <a:ext cx="2749851" cy="266273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BCD8762-6FF0-374C-B72E-5939C69455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4508" y="3555081"/>
              <a:ext cx="600320" cy="396319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0271B12-75A5-BA40-8332-0A77AD7BD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4331" y="4430285"/>
              <a:ext cx="669055" cy="226673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33" descr="world.png">
              <a:extLst>
                <a:ext uri="{FF2B5EF4-FFF2-40B4-BE49-F238E27FC236}">
                  <a16:creationId xmlns:a16="http://schemas.microsoft.com/office/drawing/2014/main" id="{E78030B8-E892-A745-BB34-01907CF49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813" y="5121575"/>
              <a:ext cx="697161" cy="65068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EC890D-5FA9-6F4E-8CA5-B10511580F66}"/>
                </a:ext>
              </a:extLst>
            </p:cNvPr>
            <p:cNvSpPr/>
            <p:nvPr/>
          </p:nvSpPr>
          <p:spPr>
            <a:xfrm>
              <a:off x="8036658" y="4470892"/>
              <a:ext cx="2382178" cy="372133"/>
            </a:xfrm>
            <a:prstGeom prst="rect">
              <a:avLst/>
            </a:prstGeom>
            <a:solidFill>
              <a:srgbClr val="719CF1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Execution Platform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664293D-9383-6547-ACAC-6FAA9A69CAA0}"/>
                </a:ext>
              </a:extLst>
            </p:cNvPr>
            <p:cNvSpPr/>
            <p:nvPr/>
          </p:nvSpPr>
          <p:spPr>
            <a:xfrm>
              <a:off x="10876924" y="3840549"/>
              <a:ext cx="864661" cy="724474"/>
            </a:xfrm>
            <a:prstGeom prst="ellipse">
              <a:avLst/>
            </a:prstGeom>
            <a:solidFill>
              <a:srgbClr val="719CF1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State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FA820070-CB0F-F745-B618-53DBF33B6840}"/>
                </a:ext>
              </a:extLst>
            </p:cNvPr>
            <p:cNvCxnSpPr>
              <a:cxnSpLocks/>
            </p:cNvCxnSpPr>
            <p:nvPr/>
          </p:nvCxnSpPr>
          <p:spPr>
            <a:xfrm>
              <a:off x="8532000" y="4843025"/>
              <a:ext cx="438912" cy="603893"/>
            </a:xfrm>
            <a:prstGeom prst="curvedConnector3">
              <a:avLst>
                <a:gd name="adj1" fmla="val 2311"/>
              </a:avLst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3D3226-B488-4945-A38D-C85CAF5F8013}"/>
                </a:ext>
              </a:extLst>
            </p:cNvPr>
            <p:cNvSpPr txBox="1"/>
            <p:nvPr/>
          </p:nvSpPr>
          <p:spPr>
            <a:xfrm>
              <a:off x="7401173" y="5095287"/>
              <a:ext cx="1200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Actuation</a:t>
              </a:r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F1034892-606C-DB43-B41E-65CA83B8777B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 flipV="1">
              <a:off x="9664973" y="4843025"/>
              <a:ext cx="357690" cy="603893"/>
            </a:xfrm>
            <a:prstGeom prst="curvedConnector2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07E18D-816D-394C-8A8C-2026C0058EA6}"/>
                </a:ext>
              </a:extLst>
            </p:cNvPr>
            <p:cNvSpPr txBox="1"/>
            <p:nvPr/>
          </p:nvSpPr>
          <p:spPr>
            <a:xfrm>
              <a:off x="9967635" y="5130875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Sensing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35326BF-2ECA-B44B-BEEC-B7EAEBD70325}"/>
                </a:ext>
              </a:extLst>
            </p:cNvPr>
            <p:cNvCxnSpPr/>
            <p:nvPr/>
          </p:nvCxnSpPr>
          <p:spPr>
            <a:xfrm>
              <a:off x="8606213" y="4059735"/>
              <a:ext cx="0" cy="411156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D19AE67-5A55-EC49-84AF-342C820F136C}"/>
                </a:ext>
              </a:extLst>
            </p:cNvPr>
            <p:cNvCxnSpPr/>
            <p:nvPr/>
          </p:nvCxnSpPr>
          <p:spPr>
            <a:xfrm flipV="1">
              <a:off x="9750775" y="4059735"/>
              <a:ext cx="0" cy="411156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8FA74AF-6AD6-744C-83C4-2F674149FCF8}"/>
                </a:ext>
              </a:extLst>
            </p:cNvPr>
            <p:cNvSpPr txBox="1"/>
            <p:nvPr/>
          </p:nvSpPr>
          <p:spPr>
            <a:xfrm>
              <a:off x="7566266" y="4072005"/>
              <a:ext cx="95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Actions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9C5C29-C577-4B43-8BB1-1B9708738985}"/>
                </a:ext>
              </a:extLst>
            </p:cNvPr>
            <p:cNvSpPr txBox="1"/>
            <p:nvPr/>
          </p:nvSpPr>
          <p:spPr>
            <a:xfrm>
              <a:off x="9827652" y="4070865"/>
              <a:ext cx="864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Events</a:t>
              </a:r>
            </a:p>
          </p:txBody>
        </p:sp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07D3CFA1-C25C-D84D-A54A-B9F0E0F48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840883" y="2183905"/>
              <a:ext cx="1147917" cy="1016947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C15A65D-9C0E-8948-B826-9045F09DD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9616" y="2660750"/>
              <a:ext cx="667512" cy="0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5FE4AA-C411-0B43-BEF3-1758A5CF597E}"/>
                </a:ext>
              </a:extLst>
            </p:cNvPr>
            <p:cNvSpPr txBox="1"/>
            <p:nvPr/>
          </p:nvSpPr>
          <p:spPr>
            <a:xfrm>
              <a:off x="10474938" y="2197167"/>
              <a:ext cx="729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Tasks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2676A17-9E0B-0441-B648-33FB62B1DAE6}"/>
                </a:ext>
              </a:extLst>
            </p:cNvPr>
            <p:cNvSpPr txBox="1"/>
            <p:nvPr/>
          </p:nvSpPr>
          <p:spPr>
            <a:xfrm>
              <a:off x="7768338" y="1411229"/>
              <a:ext cx="86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n>
                    <a:solidFill>
                      <a:schemeClr val="tx2"/>
                    </a:solidFill>
                  </a:ln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Actor</a:t>
              </a:r>
            </a:p>
          </p:txBody>
        </p:sp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6E83AD4F-B885-3240-82A9-4B4188675901}"/>
                </a:ext>
              </a:extLst>
            </p:cNvPr>
            <p:cNvSpPr/>
            <p:nvPr/>
          </p:nvSpPr>
          <p:spPr>
            <a:xfrm rot="12051112" flipH="1">
              <a:off x="7086021" y="3288652"/>
              <a:ext cx="868680" cy="228600"/>
            </a:xfrm>
            <a:prstGeom prst="rightArrow">
              <a:avLst>
                <a:gd name="adj1" fmla="val 57970"/>
                <a:gd name="adj2" fmla="val 50000"/>
              </a:avLst>
            </a:prstGeom>
            <a:ln>
              <a:solidFill>
                <a:srgbClr val="C7642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B4BB181-A951-2A40-BCE3-2388D3027F48}"/>
                </a:ext>
              </a:extLst>
            </p:cNvPr>
            <p:cNvSpPr/>
            <p:nvPr/>
          </p:nvSpPr>
          <p:spPr>
            <a:xfrm>
              <a:off x="6212512" y="2677741"/>
              <a:ext cx="1340671" cy="1021556"/>
            </a:xfrm>
            <a:prstGeom prst="roundRect">
              <a:avLst/>
            </a:prstGeom>
            <a:solidFill>
              <a:srgbClr val="ED7D2F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lIns="45720" rIns="4572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Hierarchical 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Operational 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Models</a:t>
              </a:r>
            </a:p>
          </p:txBody>
        </p:sp>
        <p:sp>
          <p:nvSpPr>
            <p:cNvPr id="51" name="Up Arrow 50">
              <a:extLst>
                <a:ext uri="{FF2B5EF4-FFF2-40B4-BE49-F238E27FC236}">
                  <a16:creationId xmlns:a16="http://schemas.microsoft.com/office/drawing/2014/main" id="{090B166B-4F63-544B-AE35-A3FB33864540}"/>
                </a:ext>
              </a:extLst>
            </p:cNvPr>
            <p:cNvSpPr/>
            <p:nvPr/>
          </p:nvSpPr>
          <p:spPr>
            <a:xfrm>
              <a:off x="8987424" y="2676616"/>
              <a:ext cx="245506" cy="932005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EC792B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52" name="Down Arrow 51">
              <a:extLst>
                <a:ext uri="{FF2B5EF4-FFF2-40B4-BE49-F238E27FC236}">
                  <a16:creationId xmlns:a16="http://schemas.microsoft.com/office/drawing/2014/main" id="{BE2F8FE6-6CB3-2D4B-B1B6-181A288743C3}"/>
                </a:ext>
              </a:extLst>
            </p:cNvPr>
            <p:cNvSpPr/>
            <p:nvPr/>
          </p:nvSpPr>
          <p:spPr>
            <a:xfrm>
              <a:off x="9363316" y="2311950"/>
              <a:ext cx="232146" cy="947303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A6A5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F7F2A95-3199-254C-A68A-DBB341930933}"/>
                </a:ext>
              </a:extLst>
            </p:cNvPr>
            <p:cNvSpPr txBox="1"/>
            <p:nvPr/>
          </p:nvSpPr>
          <p:spPr>
            <a:xfrm>
              <a:off x="8169450" y="277520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Queries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5BAB3A-D491-9941-952D-775D1B558123}"/>
                </a:ext>
              </a:extLst>
            </p:cNvPr>
            <p:cNvSpPr txBox="1"/>
            <p:nvPr/>
          </p:nvSpPr>
          <p:spPr>
            <a:xfrm>
              <a:off x="9517030" y="2765365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Plans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3ED5ED-D1FC-1242-9511-7E0949BDAD85}"/>
                </a:ext>
              </a:extLst>
            </p:cNvPr>
            <p:cNvSpPr/>
            <p:nvPr/>
          </p:nvSpPr>
          <p:spPr>
            <a:xfrm>
              <a:off x="8240485" y="1893744"/>
              <a:ext cx="1905000" cy="756483"/>
            </a:xfrm>
            <a:prstGeom prst="rect">
              <a:avLst/>
            </a:prstGeom>
            <a:solidFill>
              <a:srgbClr val="A5A6A5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Planner (UPOM)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160B0F-31C0-9A4B-93B7-8D20AC20214B}"/>
                </a:ext>
              </a:extLst>
            </p:cNvPr>
            <p:cNvSpPr/>
            <p:nvPr/>
          </p:nvSpPr>
          <p:spPr>
            <a:xfrm>
              <a:off x="7969555" y="3261594"/>
              <a:ext cx="2292178" cy="592603"/>
            </a:xfrm>
            <a:prstGeom prst="rect">
              <a:avLst/>
            </a:prstGeom>
            <a:solidFill>
              <a:srgbClr val="FF6966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Acting Engine (RAE)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312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0796-44D7-694D-9B19-448F2238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8501888" cy="676320"/>
          </a:xfrm>
        </p:spPr>
        <p:txBody>
          <a:bodyPr>
            <a:normAutofit/>
          </a:bodyPr>
          <a:lstStyle/>
          <a:p>
            <a:r>
              <a:rPr lang="en-US" dirty="0"/>
              <a:t>RAE + UPOM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F185-82D1-0F40-B0FF-CB6887782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54" y="4273743"/>
            <a:ext cx="5679754" cy="214832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>Whenever </a:t>
            </a:r>
            <a:r>
              <a:rPr lang="en-US" dirty="0">
                <a:latin typeface="Calibri" panose="020F0502020204030204" pitchFamily="34" charset="0"/>
              </a:rPr>
              <a:t>RAE</a:t>
            </a:r>
            <a:r>
              <a:rPr lang="en-US" dirty="0"/>
              <a:t> needs to choose a method instance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alibri" panose="020F0502020204030204" pitchFamily="34" charset="0"/>
              </a:rPr>
              <a:t>Plan-with-UPOM</a:t>
            </a:r>
            <a:r>
              <a:rPr lang="en-US" dirty="0">
                <a:latin typeface="Times New Roman" panose="02020603050405020304" pitchFamily="18" charset="0"/>
              </a:rPr>
              <a:t>, use the method instance it returns</a:t>
            </a:r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/>
              <a:t>Open-source Python implementation: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hlinkClick r:id="rId2"/>
              </a:rPr>
              <a:t>https://bitbucket.org/sunandita/RAE/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513F5-9EBF-2A4A-9600-140675D9A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365" y="8753"/>
            <a:ext cx="474060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476B10-5012-CF43-B49A-4E7FC0902A60}"/>
              </a:ext>
            </a:extLst>
          </p:cNvPr>
          <p:cNvSpPr/>
          <p:nvPr/>
        </p:nvSpPr>
        <p:spPr>
          <a:xfrm>
            <a:off x="6838887" y="19904"/>
            <a:ext cx="1314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77812" algn="r">
              <a:spcBef>
                <a:spcPts val="0"/>
              </a:spcBef>
              <a:tabLst>
                <a:tab pos="681038" algn="l"/>
              </a:tabLst>
            </a:pPr>
            <a:r>
              <a:rPr lang="en-US" dirty="0">
                <a:latin typeface="Calibri" charset="0"/>
                <a:cs typeface="Calibri"/>
              </a:rPr>
              <a:t>Progress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l-GR" i="1" dirty="0">
                <a:latin typeface="Times New Roman" charset="0"/>
              </a:rPr>
              <a:t>σ</a:t>
            </a:r>
            <a:r>
              <a:rPr lang="en-US" dirty="0">
                <a:latin typeface="Times New Roman" charset="0"/>
              </a:rPr>
              <a:t>):</a:t>
            </a:r>
            <a:endParaRPr lang="en-US" dirty="0">
              <a:latin typeface="Times New Roman" charset="0"/>
              <a:cs typeface="Times New Roman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3601DC-681D-6E48-AC70-DB258F3D388A}"/>
              </a:ext>
            </a:extLst>
          </p:cNvPr>
          <p:cNvSpPr txBox="1">
            <a:spLocks/>
          </p:cNvSpPr>
          <p:nvPr/>
        </p:nvSpPr>
        <p:spPr bwMode="auto">
          <a:xfrm>
            <a:off x="10377622" y="2465057"/>
            <a:ext cx="1744226" cy="644472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</a:rPr>
              <a:t>retry </a:t>
            </a:r>
            <a:r>
              <a:rPr lang="el-GR" sz="1700" dirty="0">
                <a:latin typeface="Times New Roman" panose="02020603050405020304" pitchFamily="18" charset="0"/>
              </a:rPr>
              <a:t>τ </a:t>
            </a:r>
            <a:r>
              <a:rPr lang="en-US" sz="1700" dirty="0">
                <a:latin typeface="Times New Roman" panose="02020603050405020304" pitchFamily="18" charset="0"/>
              </a:rPr>
              <a:t>using an</a:t>
            </a:r>
            <a:br>
              <a:rPr lang="en-US" sz="1700" dirty="0">
                <a:latin typeface="Times New Roman" panose="02020603050405020304" pitchFamily="18" charset="0"/>
              </a:rPr>
            </a:br>
            <a:r>
              <a:rPr lang="en-US" sz="1700" dirty="0">
                <a:latin typeface="Times New Roman" panose="02020603050405020304" pitchFamily="18" charset="0"/>
              </a:rPr>
              <a:t>untried candidate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16D55E7-8409-014E-B8A1-5D6E63ECE816}"/>
              </a:ext>
            </a:extLst>
          </p:cNvPr>
          <p:cNvSpPr txBox="1">
            <a:spLocks/>
          </p:cNvSpPr>
          <p:nvPr/>
        </p:nvSpPr>
        <p:spPr bwMode="auto">
          <a:xfrm>
            <a:off x="10167769" y="6215295"/>
            <a:ext cx="1744226" cy="644472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</a:rPr>
              <a:t>retry </a:t>
            </a:r>
            <a:r>
              <a:rPr lang="el-GR" sz="1700" dirty="0">
                <a:latin typeface="Times New Roman" panose="02020603050405020304" pitchFamily="18" charset="0"/>
              </a:rPr>
              <a:t>τ </a:t>
            </a:r>
            <a:r>
              <a:rPr lang="en-US" sz="1700" dirty="0">
                <a:latin typeface="Times New Roman" panose="02020603050405020304" pitchFamily="18" charset="0"/>
              </a:rPr>
              <a:t>using an untried candidate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692AFD-773B-4542-83BF-879D34AF293E}"/>
              </a:ext>
            </a:extLst>
          </p:cNvPr>
          <p:cNvSpPr txBox="1">
            <a:spLocks/>
          </p:cNvSpPr>
          <p:nvPr/>
        </p:nvSpPr>
        <p:spPr bwMode="auto">
          <a:xfrm>
            <a:off x="7318944" y="6215295"/>
            <a:ext cx="2075248" cy="644472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none" lIns="45720" tIns="4572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>
                <a:latin typeface="Times New Roman" panose="02020603050405020304" pitchFamily="18" charset="0"/>
              </a:rPr>
              <a:t>choose a candidate </a:t>
            </a:r>
            <a:r>
              <a:rPr lang="en-US" sz="1700" i="1" dirty="0">
                <a:latin typeface="Times New Roman" panose="02020603050405020304" pitchFamily="18" charset="0"/>
              </a:rPr>
              <a:t>m′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>
                <a:latin typeface="Times New Roman" panose="02020603050405020304" pitchFamily="18" charset="0"/>
              </a:rPr>
              <a:t>push (</a:t>
            </a:r>
            <a:r>
              <a:rPr lang="en-US" sz="1700" i="1" dirty="0" err="1">
                <a:latin typeface="Times New Roman" panose="02020603050405020304" pitchFamily="18" charset="0"/>
              </a:rPr>
              <a:t>τ</a:t>
            </a:r>
            <a:r>
              <a:rPr lang="en-US" sz="1700" i="1" dirty="0">
                <a:latin typeface="Times New Roman" panose="02020603050405020304" pitchFamily="18" charset="0"/>
              </a:rPr>
              <a:t>′</a:t>
            </a:r>
            <a:r>
              <a:rPr lang="en-US" sz="1700" dirty="0">
                <a:latin typeface="Times New Roman" panose="02020603050405020304" pitchFamily="18" charset="0"/>
              </a:rPr>
              <a:t>, </a:t>
            </a:r>
            <a:r>
              <a:rPr lang="en-US" sz="1700" i="1" dirty="0">
                <a:latin typeface="Times New Roman" panose="02020603050405020304" pitchFamily="18" charset="0"/>
              </a:rPr>
              <a:t>m′</a:t>
            </a:r>
            <a:r>
              <a:rPr lang="en-US" sz="1700" dirty="0">
                <a:latin typeface="Times New Roman" panose="02020603050405020304" pitchFamily="18" charset="0"/>
              </a:rPr>
              <a:t>, …) onto </a:t>
            </a:r>
            <a:r>
              <a:rPr lang="en-US" sz="1700" i="1" dirty="0" err="1">
                <a:latin typeface="Times New Roman" panose="02020603050405020304" pitchFamily="18" charset="0"/>
              </a:rPr>
              <a:t>σ</a:t>
            </a:r>
            <a:endParaRPr lang="en-US" sz="1700" i="1" dirty="0">
              <a:latin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18468F-1CFC-584C-B547-582AF77E3090}"/>
              </a:ext>
            </a:extLst>
          </p:cNvPr>
          <p:cNvGrpSpPr/>
          <p:nvPr/>
        </p:nvGrpSpPr>
        <p:grpSpPr>
          <a:xfrm>
            <a:off x="1230826" y="866892"/>
            <a:ext cx="4689424" cy="2993127"/>
            <a:chOff x="1230826" y="866892"/>
            <a:chExt cx="4689424" cy="299312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D8D1295-FB41-E145-BDC1-1960D6B100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1671" y="1870409"/>
              <a:ext cx="3318845" cy="356701"/>
            </a:xfrm>
            <a:prstGeom prst="rect">
              <a:avLst/>
            </a:prstGeom>
            <a:solidFill>
              <a:srgbClr val="DAF8CD"/>
            </a:solidFill>
            <a:ln w="12700">
              <a:solidFill>
                <a:srgbClr val="2030FF"/>
              </a:solidFill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344488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1363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0000"/>
                <a:buFont typeface="Wingdings" charset="2"/>
                <a:buChar char="Ø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38238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5000"/>
                <a:buFont typeface="Lucida Grande"/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547813" indent="-341313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Lucida Grande"/>
                <a:buChar char="▸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944688" indent="-344488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5000"/>
                <a:buFont typeface="Lucida Grande"/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341563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0000"/>
                <a:buFont typeface="Lucida Grande"/>
                <a:buChar char="›"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692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149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700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45231B45-D124-9D47-824D-AE83A6FBB9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30826" y="866892"/>
              <a:ext cx="4689424" cy="2993127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none" lIns="90487" tIns="44450" rIns="91440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400"/>
                </a:spcBef>
                <a:buFont typeface="System Font Regular"/>
                <a:buNone/>
                <a:tabLst>
                  <a:tab pos="1262063" algn="l"/>
                  <a:tab pos="1546225" algn="l"/>
                </a:tabLst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procedure </a:t>
              </a:r>
              <a:r>
                <a:rPr lang="en-US" sz="1800" kern="0" dirty="0">
                  <a:latin typeface="Calibri" panose="020F0502020204030204" pitchFamily="34" charset="0"/>
                  <a:cs typeface="Times New Roman"/>
                </a:rPr>
                <a:t>RAE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:</a:t>
              </a:r>
            </a:p>
            <a:p>
              <a:pPr marL="341313" lvl="1" indent="0">
                <a:spcBef>
                  <a:spcPts val="400"/>
                </a:spcBef>
                <a:buFont typeface="System Font Regular"/>
                <a:buNone/>
                <a:tabLst>
                  <a:tab pos="1262063" algn="l"/>
                  <a:tab pos="1546225" algn="l"/>
                </a:tabLst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loop:</a:t>
              </a:r>
            </a:p>
            <a:p>
              <a:pPr marL="738187" lvl="2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for every new external task or event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do</a:t>
              </a:r>
            </a:p>
            <a:p>
              <a:pPr marL="1089025" lvl="3" indent="0">
                <a:spcBef>
                  <a:spcPts val="400"/>
                </a:spcBef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choose a method instance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m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for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1089025" lvl="3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create a refinement stack for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m</a:t>
              </a:r>
            </a:p>
            <a:p>
              <a:pPr marL="1089025" lvl="3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add the stack to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Agenda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738187" lvl="2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for each stack 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in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Agenda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738187" lvl="2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Calibri"/>
                </a:rPr>
                <a:t>	call </a:t>
              </a:r>
              <a:r>
                <a:rPr lang="en-US" sz="1800" kern="0" dirty="0">
                  <a:latin typeface="Calibri" panose="020F0502020204030204" pitchFamily="34" charset="0"/>
                  <a:cs typeface="Calibri"/>
                </a:rPr>
                <a:t>Progress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(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)</a:t>
              </a:r>
            </a:p>
            <a:p>
              <a:pPr marL="738187" lvl="2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	if 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is finished then remove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18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84C8E4-D814-1848-B567-5CE9CA88C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323850"/>
            <a:ext cx="5638800" cy="5981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FFE42-D9CA-4E4A-94F4-54CC6BE8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3" y="101601"/>
            <a:ext cx="9278257" cy="812800"/>
          </a:xfrm>
        </p:spPr>
        <p:txBody>
          <a:bodyPr/>
          <a:lstStyle/>
          <a:p>
            <a:pPr algn="l"/>
            <a:r>
              <a:rPr lang="en-US" sz="2800" dirty="0"/>
              <a:t>Could we use UPOM with HTN-Run-Lookahead?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CFE60-F0BF-A34C-8C24-2BFFB209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try to use </a:t>
            </a:r>
            <a:r>
              <a:rPr lang="en-US" dirty="0">
                <a:latin typeface="Calibri" panose="020F0502020204030204" pitchFamily="34" charset="0"/>
              </a:rPr>
              <a:t>Run-Lookahead</a:t>
            </a:r>
            <a:r>
              <a:rPr lang="en-US" dirty="0"/>
              <a:t> with a </a:t>
            </a:r>
            <a:br>
              <a:rPr lang="en-US" dirty="0"/>
            </a:br>
            <a:r>
              <a:rPr lang="en-US" dirty="0"/>
              <a:t>modified version of </a:t>
            </a:r>
            <a:r>
              <a:rPr lang="en-US" dirty="0">
                <a:latin typeface="Calibri" panose="020F0502020204030204" pitchFamily="34" charset="0"/>
              </a:rPr>
              <a:t>UPOM</a:t>
            </a:r>
            <a:r>
              <a:rPr lang="en-US" dirty="0">
                <a:latin typeface="Times New Roman" panose="02020603050405020304" pitchFamily="18" charset="0"/>
              </a:rPr>
              <a:t> (call it </a:t>
            </a:r>
            <a:r>
              <a:rPr lang="en-US" dirty="0">
                <a:latin typeface="Calibri" panose="020F0502020204030204" pitchFamily="34" charset="0"/>
              </a:rPr>
              <a:t>UPOM′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Instead of returning method instance </a:t>
            </a:r>
            <a:r>
              <a:rPr lang="en-US" i="1" dirty="0">
                <a:latin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, return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the actions in the last Monte Carlo rollout</a:t>
            </a:r>
          </a:p>
          <a:p>
            <a:pPr lvl="2"/>
            <a:r>
              <a:rPr lang="en-US" dirty="0">
                <a:latin typeface="Times New Roman" panose="02020603050405020304" pitchFamily="18" charset="0"/>
              </a:rPr>
              <a:t>π = ⟨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</a:rPr>
              <a:t> a</a:t>
            </a:r>
            <a:r>
              <a:rPr lang="en-US" baseline="-25000" dirty="0">
                <a:latin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</a:rPr>
              <a:t>⟩</a:t>
            </a:r>
          </a:p>
          <a:p>
            <a:r>
              <a:rPr lang="en-US" dirty="0">
                <a:latin typeface="Times New Roman" panose="02020603050405020304" pitchFamily="18" charset="0"/>
              </a:rPr>
              <a:t>Problem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Run-lookahead</a:t>
            </a:r>
            <a:r>
              <a:rPr lang="en-US" dirty="0"/>
              <a:t> calls </a:t>
            </a:r>
            <a:r>
              <a:rPr lang="en-US" dirty="0">
                <a:latin typeface="Calibri" panose="020F0502020204030204" pitchFamily="34" charset="0"/>
              </a:rPr>
              <a:t>UPOM′</a:t>
            </a:r>
            <a:r>
              <a:rPr lang="en-US" dirty="0"/>
              <a:t>, gets π,</a:t>
            </a:r>
            <a:br>
              <a:rPr lang="en-US" dirty="0"/>
            </a:br>
            <a:r>
              <a:rPr lang="en-US" dirty="0"/>
              <a:t>executes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>
                <a:latin typeface="Times New Roman" panose="02020603050405020304" pitchFamily="18" charset="0"/>
              </a:rPr>
              <a:t>, then calls </a:t>
            </a:r>
            <a:r>
              <a:rPr lang="en-US" dirty="0">
                <a:latin typeface="Calibri" panose="020F0502020204030204" pitchFamily="34" charset="0"/>
              </a:rPr>
              <a:t>UPOM′</a:t>
            </a:r>
            <a:r>
              <a:rPr lang="en-US" dirty="0">
                <a:latin typeface="Times New Roman" panose="02020603050405020304" pitchFamily="18" charset="0"/>
              </a:rPr>
              <a:t> again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This time, </a:t>
            </a:r>
            <a:r>
              <a:rPr lang="en-US" dirty="0">
                <a:latin typeface="Calibri" panose="020F0502020204030204" pitchFamily="34" charset="0"/>
              </a:rPr>
              <a:t>UPOM′ </a:t>
            </a:r>
            <a:r>
              <a:rPr lang="en-US" dirty="0">
                <a:latin typeface="Times New Roman" panose="02020603050405020304" pitchFamily="18" charset="0"/>
              </a:rPr>
              <a:t>needs to plan for 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in state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 rather than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There might not be an applicable method</a:t>
            </a:r>
          </a:p>
          <a:p>
            <a:r>
              <a:rPr lang="en-US" dirty="0">
                <a:latin typeface="Times New Roman" panose="02020603050405020304" pitchFamily="18" charset="0"/>
              </a:rPr>
              <a:t>If we want to use </a:t>
            </a:r>
            <a:r>
              <a:rPr lang="en-US" dirty="0">
                <a:latin typeface="Calibri" panose="020F0502020204030204" pitchFamily="34" charset="0"/>
              </a:rPr>
              <a:t>Run-Lookahead</a:t>
            </a:r>
            <a:r>
              <a:rPr lang="en-US" dirty="0">
                <a:latin typeface="Times New Roman" panose="02020603050405020304" pitchFamily="18" charset="0"/>
              </a:rPr>
              <a:t>, we need to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ensure that methods can work in unexpected states</a:t>
            </a:r>
          </a:p>
        </p:txBody>
      </p:sp>
    </p:spTree>
    <p:extLst>
      <p:ext uri="{BB962C8B-B14F-4D97-AF65-F5344CB8AC3E}">
        <p14:creationId xmlns:p14="http://schemas.microsoft.com/office/powerpoint/2010/main" val="17548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highlight>
                  <a:srgbClr val="FFFF00"/>
                </a:highlight>
              </a:rPr>
              <a:t>Planning for </a:t>
            </a:r>
            <a:r>
              <a:rPr 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Rae</a:t>
            </a:r>
            <a:endParaRPr lang="en-US" sz="2400" i="1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Acting with Planning (</a:t>
            </a:r>
            <a:r>
              <a:rPr lang="en-US" sz="2400" dirty="0">
                <a:latin typeface="Calibri" panose="020F0502020204030204" pitchFamily="34" charset="0"/>
              </a:rPr>
              <a:t>RAE+UPOM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Evaluation, Application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614CF-5E35-D849-A9C8-3A05BEF8A98D}"/>
              </a:ext>
            </a:extLst>
          </p:cNvPr>
          <p:cNvGrpSpPr/>
          <p:nvPr/>
        </p:nvGrpSpPr>
        <p:grpSpPr>
          <a:xfrm>
            <a:off x="6212512" y="1397001"/>
            <a:ext cx="5776288" cy="4375258"/>
            <a:chOff x="6212512" y="1397001"/>
            <a:chExt cx="5776288" cy="437525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A0E20DC-867A-B940-B1F0-711175B2E1CD}"/>
                </a:ext>
              </a:extLst>
            </p:cNvPr>
            <p:cNvSpPr/>
            <p:nvPr/>
          </p:nvSpPr>
          <p:spPr>
            <a:xfrm>
              <a:off x="7744967" y="1397001"/>
              <a:ext cx="2749851" cy="266273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C1B63BB-48F4-C241-81D1-1F2E24E1D1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4508" y="3555081"/>
              <a:ext cx="600320" cy="396319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A59B1B17-3267-3E42-B445-1415FC670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4331" y="4430285"/>
              <a:ext cx="669055" cy="226673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91" name="Picture 90" descr="world.png">
              <a:extLst>
                <a:ext uri="{FF2B5EF4-FFF2-40B4-BE49-F238E27FC236}">
                  <a16:creationId xmlns:a16="http://schemas.microsoft.com/office/drawing/2014/main" id="{C66E3978-F3D0-AA49-87D9-9236A960F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813" y="5121575"/>
              <a:ext cx="697161" cy="650684"/>
            </a:xfrm>
            <a:prstGeom prst="rect">
              <a:avLst/>
            </a:prstGeom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9A2DC1A-E727-174B-801B-91470ABB1F27}"/>
                </a:ext>
              </a:extLst>
            </p:cNvPr>
            <p:cNvSpPr/>
            <p:nvPr/>
          </p:nvSpPr>
          <p:spPr>
            <a:xfrm>
              <a:off x="8036658" y="4470892"/>
              <a:ext cx="2382178" cy="372133"/>
            </a:xfrm>
            <a:prstGeom prst="rect">
              <a:avLst/>
            </a:prstGeom>
            <a:solidFill>
              <a:srgbClr val="719CF1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Execution Platform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492186F-B7D7-B945-A88A-508E7582D48B}"/>
                </a:ext>
              </a:extLst>
            </p:cNvPr>
            <p:cNvSpPr/>
            <p:nvPr/>
          </p:nvSpPr>
          <p:spPr>
            <a:xfrm>
              <a:off x="10876924" y="3840549"/>
              <a:ext cx="864661" cy="724474"/>
            </a:xfrm>
            <a:prstGeom prst="ellipse">
              <a:avLst/>
            </a:prstGeom>
            <a:solidFill>
              <a:srgbClr val="719CF1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State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94" name="Curved Connector 93">
              <a:extLst>
                <a:ext uri="{FF2B5EF4-FFF2-40B4-BE49-F238E27FC236}">
                  <a16:creationId xmlns:a16="http://schemas.microsoft.com/office/drawing/2014/main" id="{830DF4B6-D6F2-5E48-AD8D-EBCCCE7BBA58}"/>
                </a:ext>
              </a:extLst>
            </p:cNvPr>
            <p:cNvCxnSpPr>
              <a:cxnSpLocks/>
            </p:cNvCxnSpPr>
            <p:nvPr/>
          </p:nvCxnSpPr>
          <p:spPr>
            <a:xfrm>
              <a:off x="8532000" y="4843025"/>
              <a:ext cx="438912" cy="603893"/>
            </a:xfrm>
            <a:prstGeom prst="curvedConnector3">
              <a:avLst>
                <a:gd name="adj1" fmla="val 2311"/>
              </a:avLst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6BFD26A-9C9A-7246-A33D-72DDA653A430}"/>
                </a:ext>
              </a:extLst>
            </p:cNvPr>
            <p:cNvSpPr txBox="1"/>
            <p:nvPr/>
          </p:nvSpPr>
          <p:spPr>
            <a:xfrm>
              <a:off x="7401173" y="5095287"/>
              <a:ext cx="1200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Actuation</a:t>
              </a:r>
            </a:p>
          </p:txBody>
        </p:sp>
        <p:cxnSp>
          <p:nvCxnSpPr>
            <p:cNvPr id="96" name="Curved Connector 95">
              <a:extLst>
                <a:ext uri="{FF2B5EF4-FFF2-40B4-BE49-F238E27FC236}">
                  <a16:creationId xmlns:a16="http://schemas.microsoft.com/office/drawing/2014/main" id="{C8A66C72-3B6E-6845-8249-6A06E59D0308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 flipV="1">
              <a:off x="9664973" y="4843025"/>
              <a:ext cx="357690" cy="603893"/>
            </a:xfrm>
            <a:prstGeom prst="curvedConnector2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6CFC2FE-279C-D846-A710-699D379338CA}"/>
                </a:ext>
              </a:extLst>
            </p:cNvPr>
            <p:cNvSpPr txBox="1"/>
            <p:nvPr/>
          </p:nvSpPr>
          <p:spPr>
            <a:xfrm>
              <a:off x="9967635" y="5130875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Sensing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92EFEFB-0855-024F-9DBA-19A415C6D7A3}"/>
                </a:ext>
              </a:extLst>
            </p:cNvPr>
            <p:cNvCxnSpPr/>
            <p:nvPr/>
          </p:nvCxnSpPr>
          <p:spPr>
            <a:xfrm>
              <a:off x="8606213" y="4059735"/>
              <a:ext cx="0" cy="411156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4E4B0E91-1B58-0A47-937D-0D22DEB9F12A}"/>
                </a:ext>
              </a:extLst>
            </p:cNvPr>
            <p:cNvCxnSpPr/>
            <p:nvPr/>
          </p:nvCxnSpPr>
          <p:spPr>
            <a:xfrm flipV="1">
              <a:off x="9750775" y="4059735"/>
              <a:ext cx="0" cy="411156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639E131-4B3F-F444-9A66-890C766A7538}"/>
                </a:ext>
              </a:extLst>
            </p:cNvPr>
            <p:cNvSpPr txBox="1"/>
            <p:nvPr/>
          </p:nvSpPr>
          <p:spPr>
            <a:xfrm>
              <a:off x="7165519" y="4072005"/>
              <a:ext cx="1359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Actions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FE2EA0C-8854-994D-95BC-5F0B1DC194F4}"/>
                </a:ext>
              </a:extLst>
            </p:cNvPr>
            <p:cNvSpPr txBox="1"/>
            <p:nvPr/>
          </p:nvSpPr>
          <p:spPr>
            <a:xfrm>
              <a:off x="9827652" y="4070865"/>
              <a:ext cx="864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Events</a:t>
              </a:r>
            </a:p>
          </p:txBody>
        </p:sp>
        <p:pic>
          <p:nvPicPr>
            <p:cNvPr id="102" name="Picture 101" descr="A close up of a logo&#10;&#10;Description automatically generated">
              <a:extLst>
                <a:ext uri="{FF2B5EF4-FFF2-40B4-BE49-F238E27FC236}">
                  <a16:creationId xmlns:a16="http://schemas.microsoft.com/office/drawing/2014/main" id="{AC6C2F01-81A0-B441-A3ED-DBB0D96C8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840883" y="2183905"/>
              <a:ext cx="1147917" cy="1016947"/>
            </a:xfrm>
            <a:prstGeom prst="rect">
              <a:avLst/>
            </a:prstGeom>
          </p:spPr>
        </p:pic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4EEF8B8-5D08-5E42-8047-8E2BEC1DE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9616" y="2660750"/>
              <a:ext cx="667512" cy="0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2B1D745-73B1-F245-B24E-1E6B4681DA54}"/>
                </a:ext>
              </a:extLst>
            </p:cNvPr>
            <p:cNvSpPr txBox="1"/>
            <p:nvPr/>
          </p:nvSpPr>
          <p:spPr>
            <a:xfrm>
              <a:off x="10474938" y="2197167"/>
              <a:ext cx="729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Tasks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F858F16-6C45-244E-97E1-B4741E1D1F24}"/>
                </a:ext>
              </a:extLst>
            </p:cNvPr>
            <p:cNvSpPr txBox="1"/>
            <p:nvPr/>
          </p:nvSpPr>
          <p:spPr>
            <a:xfrm>
              <a:off x="7768338" y="1411229"/>
              <a:ext cx="86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n>
                    <a:solidFill>
                      <a:schemeClr val="tx2"/>
                    </a:solidFill>
                  </a:ln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Actor</a:t>
              </a:r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8BED31DB-7749-A34E-82AB-AE0DA25AC042}"/>
                </a:ext>
              </a:extLst>
            </p:cNvPr>
            <p:cNvSpPr/>
            <p:nvPr/>
          </p:nvSpPr>
          <p:spPr>
            <a:xfrm rot="12051112" flipH="1">
              <a:off x="7086021" y="3288652"/>
              <a:ext cx="868680" cy="228600"/>
            </a:xfrm>
            <a:prstGeom prst="rightArrow">
              <a:avLst>
                <a:gd name="adj1" fmla="val 57970"/>
                <a:gd name="adj2" fmla="val 50000"/>
              </a:avLst>
            </a:prstGeom>
            <a:ln>
              <a:solidFill>
                <a:srgbClr val="C7642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7A8489E0-6A1C-B347-841F-FACB2BA9058A}"/>
                </a:ext>
              </a:extLst>
            </p:cNvPr>
            <p:cNvSpPr/>
            <p:nvPr/>
          </p:nvSpPr>
          <p:spPr>
            <a:xfrm>
              <a:off x="6212512" y="2677741"/>
              <a:ext cx="1340671" cy="1021556"/>
            </a:xfrm>
            <a:prstGeom prst="roundRect">
              <a:avLst/>
            </a:prstGeom>
            <a:solidFill>
              <a:srgbClr val="ED7D2F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lIns="45720" rIns="4572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Hierarchical 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Operational 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Models</a:t>
              </a:r>
            </a:p>
          </p:txBody>
        </p:sp>
        <p:sp>
          <p:nvSpPr>
            <p:cNvPr id="30" name="Up Arrow 29">
              <a:extLst>
                <a:ext uri="{FF2B5EF4-FFF2-40B4-BE49-F238E27FC236}">
                  <a16:creationId xmlns:a16="http://schemas.microsoft.com/office/drawing/2014/main" id="{D8A26B9A-C44B-F54D-94B3-67875862E742}"/>
                </a:ext>
              </a:extLst>
            </p:cNvPr>
            <p:cNvSpPr/>
            <p:nvPr/>
          </p:nvSpPr>
          <p:spPr>
            <a:xfrm>
              <a:off x="8987424" y="2676616"/>
              <a:ext cx="245506" cy="932005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EC792B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31" name="Down Arrow 30">
              <a:extLst>
                <a:ext uri="{FF2B5EF4-FFF2-40B4-BE49-F238E27FC236}">
                  <a16:creationId xmlns:a16="http://schemas.microsoft.com/office/drawing/2014/main" id="{5406F501-9658-B043-8F3C-0C575FFACF17}"/>
                </a:ext>
              </a:extLst>
            </p:cNvPr>
            <p:cNvSpPr/>
            <p:nvPr/>
          </p:nvSpPr>
          <p:spPr>
            <a:xfrm>
              <a:off x="9363316" y="2311950"/>
              <a:ext cx="232146" cy="947303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A6A5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10D9D7-770D-7345-B12D-CE467B25B1F0}"/>
                </a:ext>
              </a:extLst>
            </p:cNvPr>
            <p:cNvSpPr txBox="1"/>
            <p:nvPr/>
          </p:nvSpPr>
          <p:spPr>
            <a:xfrm>
              <a:off x="8169450" y="277520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Queries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F624F1-D185-784C-80B7-0315412AB22B}"/>
                </a:ext>
              </a:extLst>
            </p:cNvPr>
            <p:cNvSpPr txBox="1"/>
            <p:nvPr/>
          </p:nvSpPr>
          <p:spPr>
            <a:xfrm>
              <a:off x="9517030" y="2765365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Plans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35E19A-4867-C04C-87EC-A788FB3C0EB4}"/>
                </a:ext>
              </a:extLst>
            </p:cNvPr>
            <p:cNvSpPr/>
            <p:nvPr/>
          </p:nvSpPr>
          <p:spPr>
            <a:xfrm>
              <a:off x="8769655" y="1893744"/>
              <a:ext cx="1038571" cy="756483"/>
            </a:xfrm>
            <a:prstGeom prst="rect">
              <a:avLst/>
            </a:prstGeom>
            <a:solidFill>
              <a:srgbClr val="A5A6A5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Planner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43FC99-7504-7548-9618-7CDBE2F9D7F8}"/>
                </a:ext>
              </a:extLst>
            </p:cNvPr>
            <p:cNvSpPr/>
            <p:nvPr/>
          </p:nvSpPr>
          <p:spPr>
            <a:xfrm>
              <a:off x="7969555" y="3261594"/>
              <a:ext cx="2292178" cy="592603"/>
            </a:xfrm>
            <a:prstGeom prst="rect">
              <a:avLst/>
            </a:prstGeom>
            <a:solidFill>
              <a:srgbClr val="FF6966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Acting Engine (RAE)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487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FE42-D9CA-4E4A-94F4-54CC6BE8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6" y="55106"/>
            <a:ext cx="9176295" cy="812800"/>
          </a:xfrm>
        </p:spPr>
        <p:txBody>
          <a:bodyPr/>
          <a:lstStyle/>
          <a:p>
            <a:pPr algn="l"/>
            <a:r>
              <a:rPr lang="en-US" sz="2800" dirty="0"/>
              <a:t>Could we use UPOM with HTN-Run-Lazy-Lookahead?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CFE60-F0BF-A34C-8C24-2BFFB209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7" y="1152525"/>
            <a:ext cx="6204856" cy="52832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Run-Lazy-Lookahead</a:t>
            </a:r>
            <a:r>
              <a:rPr lang="en-US" dirty="0"/>
              <a:t> calls </a:t>
            </a:r>
            <a:r>
              <a:rPr lang="en-US" dirty="0">
                <a:latin typeface="Calibri" panose="020F0502020204030204" pitchFamily="34" charset="0"/>
              </a:rPr>
              <a:t>UPOM′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</a:rPr>
              <a:t>UPOM′ </a:t>
            </a:r>
            <a:r>
              <a:rPr lang="en-US" dirty="0">
                <a:latin typeface="Times New Roman" panose="02020603050405020304" pitchFamily="18" charset="0"/>
              </a:rPr>
              <a:t>returns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π = ⟨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</a:rPr>
              <a:t> a</a:t>
            </a:r>
            <a:r>
              <a:rPr lang="en-US" baseline="-25000" dirty="0">
                <a:latin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</a:rPr>
              <a:t>⟩</a:t>
            </a:r>
          </a:p>
          <a:p>
            <a:r>
              <a:rPr lang="en-US" dirty="0">
                <a:latin typeface="Calibri" panose="020F0502020204030204" pitchFamily="34" charset="0"/>
              </a:rPr>
              <a:t>Run-Lazy-Lookahead </a:t>
            </a:r>
            <a:r>
              <a:rPr lang="en-US" dirty="0"/>
              <a:t>executes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</a:rPr>
              <a:t> a</a:t>
            </a:r>
            <a:r>
              <a:rPr lang="en-US" baseline="-25000" dirty="0">
                <a:latin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won’t call </a:t>
            </a:r>
            <a:r>
              <a:rPr lang="en-US" dirty="0">
                <a:latin typeface="Calibri" panose="020F0502020204030204" pitchFamily="34" charset="0"/>
              </a:rPr>
              <a:t>UPOM′</a:t>
            </a:r>
            <a:r>
              <a:rPr lang="en-US" dirty="0">
                <a:latin typeface="Times New Roman" panose="02020603050405020304" pitchFamily="18" charset="0"/>
              </a:rPr>
              <a:t> again unless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something unexpected happens, e.g.,</a:t>
            </a:r>
          </a:p>
          <a:p>
            <a:pPr lvl="2"/>
            <a:r>
              <a:rPr lang="en-US" dirty="0">
                <a:latin typeface="Times New Roman" panose="02020603050405020304" pitchFamily="18" charset="0"/>
              </a:rPr>
              <a:t>action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 has an execution failure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 produces a state in which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</a:rPr>
              <a:t> is inapplicable</a:t>
            </a:r>
          </a:p>
          <a:p>
            <a:pPr lvl="2"/>
            <a:r>
              <a:rPr lang="en-US" dirty="0">
                <a:latin typeface="Times New Roman" panose="02020603050405020304" pitchFamily="18" charset="0"/>
              </a:rPr>
              <a:t>an exogenous event makes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</a:rPr>
              <a:t> inapplicable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Method </a:t>
            </a:r>
            <a:r>
              <a:rPr lang="en-US" i="1" dirty="0">
                <a:latin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 fails; we need to replan task 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</a:p>
          <a:p>
            <a:r>
              <a:rPr lang="en-US" dirty="0">
                <a:latin typeface="Times New Roman" panose="02020603050405020304" pitchFamily="18" charset="0"/>
              </a:rPr>
              <a:t>Need to modify </a:t>
            </a:r>
            <a:r>
              <a:rPr lang="en-US" dirty="0">
                <a:latin typeface="Calibri" panose="020F0502020204030204" pitchFamily="34" charset="0"/>
              </a:rPr>
              <a:t>Run-Lazy-Lookahead </a:t>
            </a:r>
            <a:r>
              <a:rPr lang="en-US" dirty="0">
                <a:latin typeface="Times New Roman" panose="02020603050405020304" pitchFamily="18" charset="0"/>
              </a:rPr>
              <a:t>so that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when a failure occurs, it knows which task to replan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Need to modify the methods to work in unexpected states</a:t>
            </a: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776D2-2280-2143-980F-7CFB0B79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323850"/>
            <a:ext cx="56388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FE42-D9CA-4E4A-94F4-54CC6BE8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6537"/>
            <a:ext cx="11785600" cy="8128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CFE60-F0BF-A34C-8C24-2BFFB209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50" y="967563"/>
            <a:ext cx="7035208" cy="5566587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</a:rPr>
              <a:t>Rae</a:t>
            </a:r>
            <a:r>
              <a:rPr lang="en-US" sz="1800" baseline="-25000" dirty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+</a:t>
            </a:r>
            <a:r>
              <a:rPr lang="en-US" sz="1800" baseline="-25000" dirty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UPOM </a:t>
            </a:r>
            <a:r>
              <a:rPr lang="en-US" sz="1800" dirty="0">
                <a:latin typeface="Times New Roman" panose="02020603050405020304" pitchFamily="18" charset="0"/>
              </a:rPr>
              <a:t>has tighter coupling between planning and acting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works better than </a:t>
            </a:r>
            <a:r>
              <a:rPr lang="en-US" sz="1800" dirty="0">
                <a:latin typeface="Calibri" panose="020F0502020204030204" pitchFamily="34" charset="0"/>
              </a:rPr>
              <a:t>Run-Lazy-Lookahead</a:t>
            </a:r>
            <a:r>
              <a:rPr lang="en-US" sz="1800" baseline="-25000" dirty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+</a:t>
            </a:r>
            <a:r>
              <a:rPr lang="en-US" sz="1800" baseline="-25000" dirty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UPOM′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Example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Case 1: </a:t>
            </a:r>
            <a:r>
              <a:rPr lang="en-US" sz="1800" dirty="0">
                <a:latin typeface="Calibri" panose="020F0502020204030204" pitchFamily="34" charset="0"/>
              </a:rPr>
              <a:t>Run-Lazy-Lookahead</a:t>
            </a:r>
            <a:r>
              <a:rPr lang="en-US" sz="1800" dirty="0"/>
              <a:t> calls </a:t>
            </a:r>
            <a:r>
              <a:rPr lang="en-US" sz="1800" dirty="0">
                <a:latin typeface="Calibri" panose="020F0502020204030204" pitchFamily="34" charset="0"/>
              </a:rPr>
              <a:t>UPOM′</a:t>
            </a:r>
            <a:r>
              <a:rPr lang="en-US" sz="1800" dirty="0">
                <a:latin typeface="Times New Roman" panose="02020603050405020304" pitchFamily="18" charset="0"/>
              </a:rPr>
              <a:t> for </a:t>
            </a:r>
            <a:r>
              <a:rPr lang="en-US" sz="1800" i="1" dirty="0">
                <a:latin typeface="Times New Roman" panose="02020603050405020304" pitchFamily="18" charset="0"/>
              </a:rPr>
              <a:t>t</a:t>
            </a:r>
            <a:r>
              <a:rPr lang="en-US" sz="1800" baseline="-25000" dirty="0">
                <a:latin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</a:rPr>
              <a:t> in state </a:t>
            </a: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</a:rPr>
              <a:t>0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UPOM′ </a:t>
            </a:r>
            <a:r>
              <a:rPr lang="en-US" sz="1800" dirty="0">
                <a:latin typeface="Times New Roman" panose="02020603050405020304" pitchFamily="18" charset="0"/>
              </a:rPr>
              <a:t>returns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</a:rPr>
              <a:t>π = ⟨</a:t>
            </a:r>
            <a:r>
              <a:rPr lang="en-US" sz="1800" i="1" dirty="0">
                <a:latin typeface="Times New Roman" panose="02020603050405020304" pitchFamily="18" charset="0"/>
              </a:rPr>
              <a:t>a</a:t>
            </a:r>
            <a:r>
              <a:rPr lang="en-US" sz="1800" baseline="-25000" dirty="0">
                <a:latin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</a:rPr>
              <a:t>a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</a:rPr>
              <a:t>a</a:t>
            </a:r>
            <a:r>
              <a:rPr lang="en-US" sz="1800" baseline="-25000" dirty="0">
                <a:latin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</a:rPr>
              <a:t>,</a:t>
            </a:r>
            <a:r>
              <a:rPr lang="en-US" sz="1800" i="1" dirty="0">
                <a:latin typeface="Times New Roman" panose="02020603050405020304" pitchFamily="18" charset="0"/>
              </a:rPr>
              <a:t> a</a:t>
            </a:r>
            <a:r>
              <a:rPr lang="en-US" sz="1800" baseline="-25000" dirty="0">
                <a:latin typeface="Times New Roman" panose="02020603050405020304" pitchFamily="18" charset="0"/>
              </a:rPr>
              <a:t>4</a:t>
            </a:r>
            <a:r>
              <a:rPr lang="en-US" sz="1800" dirty="0">
                <a:latin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</a:rPr>
              <a:t>a</a:t>
            </a:r>
            <a:r>
              <a:rPr lang="en-US" sz="1800" baseline="-25000" dirty="0">
                <a:latin typeface="Times New Roman" panose="02020603050405020304" pitchFamily="18" charset="0"/>
              </a:rPr>
              <a:t>5</a:t>
            </a:r>
            <a:r>
              <a:rPr lang="en-US" sz="1800" dirty="0">
                <a:latin typeface="Times New Roman" panose="02020603050405020304" pitchFamily="18" charset="0"/>
              </a:rPr>
              <a:t>⟩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Run-Lazy-Lookahead</a:t>
            </a:r>
            <a:r>
              <a:rPr lang="en-US" sz="1800" dirty="0">
                <a:latin typeface="Times New Roman" panose="02020603050405020304" pitchFamily="18" charset="0"/>
              </a:rPr>
              <a:t> executes </a:t>
            </a:r>
            <a:r>
              <a:rPr lang="en-US" sz="1800" i="1" dirty="0">
                <a:latin typeface="Times New Roman" panose="02020603050405020304" pitchFamily="18" charset="0"/>
              </a:rPr>
              <a:t>a</a:t>
            </a:r>
            <a:r>
              <a:rPr lang="en-US" sz="1800" baseline="-25000" dirty="0">
                <a:latin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</a:rPr>
              <a:t>, gets state </a:t>
            </a: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</a:rPr>
              <a:t>′ (not </a:t>
            </a: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</a:rPr>
              <a:t>)</a:t>
            </a:r>
          </a:p>
          <a:p>
            <a:pPr lvl="3"/>
            <a:r>
              <a:rPr lang="en-US" sz="1800" dirty="0">
                <a:latin typeface="Times New Roman" panose="02020603050405020304" pitchFamily="18" charset="0"/>
              </a:rPr>
              <a:t>Suppose this makes </a:t>
            </a:r>
            <a:r>
              <a:rPr lang="en-US" sz="1800" i="1" dirty="0">
                <a:latin typeface="Times New Roman" panose="02020603050405020304" pitchFamily="18" charset="0"/>
              </a:rPr>
              <a:t>a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</a:rPr>
              <a:t> redundant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Run-Lazy-Lookahead</a:t>
            </a:r>
            <a:r>
              <a:rPr lang="en-US" sz="1800" dirty="0">
                <a:latin typeface="Times New Roman" panose="02020603050405020304" pitchFamily="18" charset="0"/>
              </a:rPr>
              <a:t> doesn’t have a way to </a:t>
            </a:r>
            <a:br>
              <a:rPr lang="en-US" sz="1800" dirty="0">
                <a:latin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</a:rPr>
              <a:t>detect this; continues with the rest of π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Case 2:</a:t>
            </a:r>
            <a:r>
              <a:rPr lang="en-US" sz="1800" dirty="0">
                <a:latin typeface="Calibri" panose="020F0502020204030204" pitchFamily="34" charset="0"/>
              </a:rPr>
              <a:t> Rae</a:t>
            </a:r>
            <a:r>
              <a:rPr lang="en-US" sz="1800" dirty="0">
                <a:latin typeface="Times New Roman" panose="02020603050405020304" pitchFamily="18" charset="0"/>
              </a:rPr>
              <a:t> calls </a:t>
            </a:r>
            <a:r>
              <a:rPr lang="en-US" sz="1800" dirty="0">
                <a:latin typeface="Calibri" panose="020F0502020204030204" pitchFamily="34" charset="0"/>
              </a:rPr>
              <a:t>UPOM</a:t>
            </a:r>
            <a:r>
              <a:rPr lang="en-US" sz="1800" dirty="0">
                <a:latin typeface="Times New Roman" panose="02020603050405020304" pitchFamily="18" charset="0"/>
              </a:rPr>
              <a:t> for </a:t>
            </a:r>
            <a:r>
              <a:rPr lang="en-US" sz="1800" i="1" dirty="0">
                <a:latin typeface="Times New Roman" panose="02020603050405020304" pitchFamily="18" charset="0"/>
              </a:rPr>
              <a:t>t</a:t>
            </a:r>
            <a:r>
              <a:rPr lang="en-US" sz="1800" baseline="-25000" dirty="0">
                <a:latin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</a:rPr>
              <a:t> in state </a:t>
            </a: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</a:rPr>
              <a:t>0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UPOM</a:t>
            </a:r>
            <a:r>
              <a:rPr lang="en-US" sz="1800" dirty="0">
                <a:latin typeface="Times New Roman" panose="02020603050405020304" pitchFamily="18" charset="0"/>
              </a:rPr>
              <a:t> returns </a:t>
            </a:r>
            <a:r>
              <a:rPr lang="en-US" sz="1800" i="1" dirty="0">
                <a:latin typeface="Times New Roman" panose="02020603050405020304" pitchFamily="18" charset="0"/>
              </a:rPr>
              <a:t>m</a:t>
            </a:r>
            <a:r>
              <a:rPr lang="en-US" sz="1800" baseline="-25000" dirty="0">
                <a:latin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</a:rPr>
              <a:t>, </a:t>
            </a:r>
            <a:r>
              <a:rPr lang="en-US" sz="1800" dirty="0">
                <a:latin typeface="Calibri" panose="020F0502020204030204" pitchFamily="34" charset="0"/>
              </a:rPr>
              <a:t>Rae </a:t>
            </a:r>
            <a:r>
              <a:rPr lang="en-US" sz="1800">
                <a:latin typeface="Times New Roman" panose="02020603050405020304" pitchFamily="18" charset="0"/>
              </a:rPr>
              <a:t>executes </a:t>
            </a:r>
            <a:r>
              <a:rPr lang="en-US" sz="1800" i="1" dirty="0">
                <a:latin typeface="Times New Roman" panose="02020603050405020304" pitchFamily="18" charset="0"/>
              </a:rPr>
              <a:t>a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</a:rPr>
              <a:t>, gets state </a:t>
            </a: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</a:rPr>
              <a:t>′</a:t>
            </a:r>
            <a:endParaRPr lang="en-US" sz="1800" baseline="-25000" dirty="0">
              <a:latin typeface="Times New Roman" panose="02020603050405020304" pitchFamily="18" charset="0"/>
            </a:endParaRP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Rae</a:t>
            </a:r>
            <a:r>
              <a:rPr lang="en-US" sz="1800" dirty="0">
                <a:latin typeface="Times New Roman" panose="02020603050405020304" pitchFamily="18" charset="0"/>
              </a:rPr>
              <a:t> calls </a:t>
            </a:r>
            <a:r>
              <a:rPr lang="en-US" sz="1800" dirty="0">
                <a:latin typeface="Calibri" panose="020F0502020204030204" pitchFamily="34" charset="0"/>
              </a:rPr>
              <a:t>UPOM</a:t>
            </a:r>
            <a:r>
              <a:rPr lang="en-US" sz="1800" dirty="0">
                <a:latin typeface="Times New Roman" panose="02020603050405020304" pitchFamily="18" charset="0"/>
              </a:rPr>
              <a:t> for </a:t>
            </a:r>
            <a:r>
              <a:rPr lang="en-US" sz="1800" i="1" dirty="0">
                <a:latin typeface="Times New Roman" panose="02020603050405020304" pitchFamily="18" charset="0"/>
              </a:rPr>
              <a:t>t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</a:rPr>
              <a:t> in state </a:t>
            </a: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</a:rPr>
              <a:t>′</a:t>
            </a:r>
          </a:p>
          <a:p>
            <a:pPr lvl="3"/>
            <a:r>
              <a:rPr lang="en-US" sz="1800" dirty="0">
                <a:latin typeface="Calibri" panose="020F0502020204030204" pitchFamily="34" charset="0"/>
              </a:rPr>
              <a:t>UPOM </a:t>
            </a:r>
            <a:r>
              <a:rPr lang="en-US" sz="1800" dirty="0">
                <a:latin typeface="Times New Roman" panose="02020603050405020304" pitchFamily="18" charset="0"/>
              </a:rPr>
              <a:t>might return a better method instance</a:t>
            </a:r>
          </a:p>
          <a:p>
            <a:pPr lvl="3"/>
            <a:r>
              <a:rPr lang="en-US" sz="1800" dirty="0">
                <a:latin typeface="Times New Roman" panose="02020603050405020304" pitchFamily="18" charset="0"/>
              </a:rPr>
              <a:t>Or maybe </a:t>
            </a:r>
            <a:r>
              <a:rPr lang="en-US" sz="1800" dirty="0">
                <a:latin typeface="Calibri" panose="020F0502020204030204" pitchFamily="34" charset="0"/>
              </a:rPr>
              <a:t>UPOM</a:t>
            </a:r>
            <a:r>
              <a:rPr lang="en-US" sz="1800" dirty="0">
                <a:latin typeface="Times New Roman" panose="02020603050405020304" pitchFamily="18" charset="0"/>
              </a:rPr>
              <a:t> returns </a:t>
            </a:r>
            <a:r>
              <a:rPr lang="en-US" sz="1800" i="1" dirty="0">
                <a:latin typeface="Times New Roman" panose="02020603050405020304" pitchFamily="18" charset="0"/>
              </a:rPr>
              <a:t>m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</a:rPr>
              <a:t>, but </a:t>
            </a:r>
            <a:r>
              <a:rPr lang="en-US" sz="1800" i="1" dirty="0">
                <a:latin typeface="Times New Roman" panose="02020603050405020304" pitchFamily="18" charset="0"/>
              </a:rPr>
              <a:t>m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</a:rPr>
              <a:t>’s body </a:t>
            </a:r>
            <a:br>
              <a:rPr lang="en-US" sz="1800" dirty="0">
                <a:latin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</a:rPr>
              <a:t>includes an if-test to omit </a:t>
            </a:r>
            <a:r>
              <a:rPr lang="en-US" sz="1800" i="1" dirty="0">
                <a:latin typeface="Times New Roman" panose="02020603050405020304" pitchFamily="18" charset="0"/>
              </a:rPr>
              <a:t>a</a:t>
            </a:r>
            <a:r>
              <a:rPr lang="en-US" sz="1800" baseline="-25000" dirty="0">
                <a:latin typeface="Times New Roman" panose="02020603050405020304" pitchFamily="18" charset="0"/>
              </a:rPr>
              <a:t>2 </a:t>
            </a:r>
            <a:r>
              <a:rPr lang="en-US" sz="1800" dirty="0">
                <a:latin typeface="Times New Roman" panose="02020603050405020304" pitchFamily="18" charset="0"/>
              </a:rPr>
              <a:t>if it’s redundant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D43429-1AD4-E94F-A8EE-A352D7B3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323850"/>
            <a:ext cx="56388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7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Planning for </a:t>
            </a:r>
            <a:r>
              <a:rPr lang="en-US" sz="2400" dirty="0">
                <a:latin typeface="Calibri" panose="020F0502020204030204" pitchFamily="34" charset="0"/>
              </a:rPr>
              <a:t>Rae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Acting with Planning (</a:t>
            </a:r>
            <a:r>
              <a:rPr lang="en-US" sz="2400" dirty="0">
                <a:latin typeface="Calibri" panose="020F0502020204030204" pitchFamily="34" charset="0"/>
              </a:rPr>
              <a:t>RAE+UPOM</a:t>
            </a:r>
            <a:r>
              <a:rPr lang="en-US" sz="2400" dirty="0"/>
              <a:t>)</a:t>
            </a:r>
            <a:endParaRPr lang="en-US" sz="2400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highlight>
                  <a:srgbClr val="FFFF00"/>
                </a:highlight>
              </a:rPr>
              <a:t>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Evaluation, Application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94290BA-9D91-A442-91E8-55AF13875816}"/>
              </a:ext>
            </a:extLst>
          </p:cNvPr>
          <p:cNvGrpSpPr/>
          <p:nvPr/>
        </p:nvGrpSpPr>
        <p:grpSpPr>
          <a:xfrm>
            <a:off x="6212512" y="1766829"/>
            <a:ext cx="5776288" cy="4005430"/>
            <a:chOff x="2991046" y="1321669"/>
            <a:chExt cx="5776288" cy="400543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E156B8B-37E4-114A-B908-79A0A4F17FE0}"/>
                </a:ext>
              </a:extLst>
            </p:cNvPr>
            <p:cNvGrpSpPr/>
            <p:nvPr/>
          </p:nvGrpSpPr>
          <p:grpSpPr>
            <a:xfrm>
              <a:off x="3954940" y="1321669"/>
              <a:ext cx="4812394" cy="4005430"/>
              <a:chOff x="7135555" y="69201"/>
              <a:chExt cx="4812394" cy="400543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9EFF4CB-A94C-2A4E-9FD5-7C277784A296}"/>
                  </a:ext>
                </a:extLst>
              </p:cNvPr>
              <p:cNvSpPr/>
              <p:nvPr/>
            </p:nvSpPr>
            <p:spPr>
              <a:xfrm>
                <a:off x="7704116" y="69201"/>
                <a:ext cx="2749851" cy="2292905"/>
              </a:xfrm>
              <a:prstGeom prst="rect">
                <a:avLst/>
              </a:prstGeom>
              <a:ln w="127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78D68E2-9D75-A446-AD36-8C8B4BC8DDB0}"/>
                  </a:ext>
                </a:extLst>
              </p:cNvPr>
              <p:cNvSpPr/>
              <p:nvPr/>
            </p:nvSpPr>
            <p:spPr>
              <a:xfrm>
                <a:off x="7928704" y="1563966"/>
                <a:ext cx="2292178" cy="592603"/>
              </a:xfrm>
              <a:prstGeom prst="rect">
                <a:avLst/>
              </a:prstGeom>
              <a:solidFill>
                <a:srgbClr val="FF6966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Acting Engine (RAE)</a:t>
                </a:r>
              </a:p>
            </p:txBody>
          </p: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448193B3-40B5-8649-8CEA-DD9AB79EE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433657" y="1857453"/>
                <a:ext cx="600320" cy="396319"/>
              </a:xfrm>
              <a:prstGeom prst="straightConnector1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8A629858-844B-044C-A785-C19790A736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3480" y="2732657"/>
                <a:ext cx="669055" cy="226673"/>
              </a:xfrm>
              <a:prstGeom prst="straightConnector1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17" name="Picture 116" descr="world.png">
                <a:extLst>
                  <a:ext uri="{FF2B5EF4-FFF2-40B4-BE49-F238E27FC236}">
                    <a16:creationId xmlns:a16="http://schemas.microsoft.com/office/drawing/2014/main" id="{0009A473-53E0-E149-9EA8-A567F7282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6962" y="3423947"/>
                <a:ext cx="697161" cy="650684"/>
              </a:xfrm>
              <a:prstGeom prst="rect">
                <a:avLst/>
              </a:prstGeom>
            </p:spPr>
          </p:pic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EA89246-5C49-9F45-BA97-3709AFCCFCAB}"/>
                  </a:ext>
                </a:extLst>
              </p:cNvPr>
              <p:cNvSpPr/>
              <p:nvPr/>
            </p:nvSpPr>
            <p:spPr>
              <a:xfrm>
                <a:off x="7995807" y="2773264"/>
                <a:ext cx="2382178" cy="372133"/>
              </a:xfrm>
              <a:prstGeom prst="rect">
                <a:avLst/>
              </a:prstGeom>
              <a:solidFill>
                <a:srgbClr val="719CF1"/>
              </a:solidFill>
              <a:ln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Execution Platform</a:t>
                </a: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41417216-4AEC-D84E-BD2A-9ECC7E40224D}"/>
                  </a:ext>
                </a:extLst>
              </p:cNvPr>
              <p:cNvSpPr/>
              <p:nvPr/>
            </p:nvSpPr>
            <p:spPr>
              <a:xfrm>
                <a:off x="10836073" y="2142921"/>
                <a:ext cx="864661" cy="724474"/>
              </a:xfrm>
              <a:prstGeom prst="ellipse">
                <a:avLst/>
              </a:prstGeom>
              <a:solidFill>
                <a:srgbClr val="719CF1"/>
              </a:solidFill>
              <a:ln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State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120" name="Curved Connector 119">
                <a:extLst>
                  <a:ext uri="{FF2B5EF4-FFF2-40B4-BE49-F238E27FC236}">
                    <a16:creationId xmlns:a16="http://schemas.microsoft.com/office/drawing/2014/main" id="{A7E3C5BB-F4F0-6C42-8EAE-0EDBF87E98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1149" y="3145397"/>
                <a:ext cx="438912" cy="603893"/>
              </a:xfrm>
              <a:prstGeom prst="curvedConnector3">
                <a:avLst>
                  <a:gd name="adj1" fmla="val 2311"/>
                </a:avLst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0920357-B37F-0549-BBD2-D3C3247103DD}"/>
                  </a:ext>
                </a:extLst>
              </p:cNvPr>
              <p:cNvSpPr txBox="1"/>
              <p:nvPr/>
            </p:nvSpPr>
            <p:spPr>
              <a:xfrm>
                <a:off x="7360322" y="3397659"/>
                <a:ext cx="1200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Actuation</a:t>
                </a:r>
              </a:p>
            </p:txBody>
          </p:sp>
          <p:cxnSp>
            <p:nvCxnSpPr>
              <p:cNvPr id="122" name="Curved Connector 121">
                <a:extLst>
                  <a:ext uri="{FF2B5EF4-FFF2-40B4-BE49-F238E27FC236}">
                    <a16:creationId xmlns:a16="http://schemas.microsoft.com/office/drawing/2014/main" id="{05FAC497-1293-9846-AF0F-CC0CDDC7CB96}"/>
                  </a:ext>
                </a:extLst>
              </p:cNvPr>
              <p:cNvCxnSpPr>
                <a:cxnSpLocks/>
                <a:stCxn id="117" idx="3"/>
              </p:cNvCxnSpPr>
              <p:nvPr/>
            </p:nvCxnSpPr>
            <p:spPr>
              <a:xfrm flipV="1">
                <a:off x="9624122" y="3145397"/>
                <a:ext cx="357690" cy="603893"/>
              </a:xfrm>
              <a:prstGeom prst="curvedConnector2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ABD4387-2407-8A49-823F-62D2DF37C0EE}"/>
                  </a:ext>
                </a:extLst>
              </p:cNvPr>
              <p:cNvSpPr txBox="1"/>
              <p:nvPr/>
            </p:nvSpPr>
            <p:spPr>
              <a:xfrm>
                <a:off x="9926784" y="3433247"/>
                <a:ext cx="981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Sensing</a:t>
                </a:r>
              </a:p>
            </p:txBody>
          </p: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334945C5-68C2-254C-919C-5D2EA54E1ACC}"/>
                  </a:ext>
                </a:extLst>
              </p:cNvPr>
              <p:cNvCxnSpPr/>
              <p:nvPr/>
            </p:nvCxnSpPr>
            <p:spPr>
              <a:xfrm>
                <a:off x="8565362" y="2362107"/>
                <a:ext cx="0" cy="411156"/>
              </a:xfrm>
              <a:prstGeom prst="straightConnector1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B4D86BC0-FA93-5C4E-92A4-6E3469D8A67A}"/>
                  </a:ext>
                </a:extLst>
              </p:cNvPr>
              <p:cNvCxnSpPr/>
              <p:nvPr/>
            </p:nvCxnSpPr>
            <p:spPr>
              <a:xfrm flipV="1">
                <a:off x="9709924" y="2362107"/>
                <a:ext cx="0" cy="411156"/>
              </a:xfrm>
              <a:prstGeom prst="straightConnector1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B3BBA21-88E5-B44E-AC70-C9E9AEBCF5AE}"/>
                  </a:ext>
                </a:extLst>
              </p:cNvPr>
              <p:cNvSpPr txBox="1"/>
              <p:nvPr/>
            </p:nvSpPr>
            <p:spPr>
              <a:xfrm>
                <a:off x="7135555" y="2374377"/>
                <a:ext cx="13596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Actions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43DF266-7417-7D49-B491-46568EC96238}"/>
                  </a:ext>
                </a:extLst>
              </p:cNvPr>
              <p:cNvSpPr txBox="1"/>
              <p:nvPr/>
            </p:nvSpPr>
            <p:spPr>
              <a:xfrm>
                <a:off x="9786801" y="2373237"/>
                <a:ext cx="864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Events</a:t>
                </a:r>
              </a:p>
            </p:txBody>
          </p:sp>
          <p:pic>
            <p:nvPicPr>
              <p:cNvPr id="128" name="Picture 12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7333ABD-84B9-A445-ACB8-9A310EAC5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800032" y="486277"/>
                <a:ext cx="1147917" cy="1016947"/>
              </a:xfrm>
              <a:prstGeom prst="rect">
                <a:avLst/>
              </a:prstGeom>
            </p:spPr>
          </p:pic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35B4483C-C560-4342-806E-B971C7D559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88765" y="963122"/>
                <a:ext cx="667512" cy="0"/>
              </a:xfrm>
              <a:prstGeom prst="straightConnector1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2F6E651-0ABF-E740-9CB5-C858CE03484A}"/>
                  </a:ext>
                </a:extLst>
              </p:cNvPr>
              <p:cNvSpPr txBox="1"/>
              <p:nvPr/>
            </p:nvSpPr>
            <p:spPr>
              <a:xfrm>
                <a:off x="10434087" y="499539"/>
                <a:ext cx="729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Tasks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043FB7B-C894-4740-8C73-4D0F295C80A8}"/>
                  </a:ext>
                </a:extLst>
              </p:cNvPr>
              <p:cNvSpPr txBox="1"/>
              <p:nvPr/>
            </p:nvSpPr>
            <p:spPr>
              <a:xfrm>
                <a:off x="8667287" y="69201"/>
                <a:ext cx="8613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n>
                      <a:solidFill>
                        <a:schemeClr val="tx2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Actor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E10026A-D7F3-FA45-850B-DC257B6FB5D4}"/>
                  </a:ext>
                </a:extLst>
              </p:cNvPr>
              <p:cNvSpPr/>
              <p:nvPr/>
            </p:nvSpPr>
            <p:spPr>
              <a:xfrm>
                <a:off x="7928704" y="602516"/>
                <a:ext cx="1038571" cy="756483"/>
              </a:xfrm>
              <a:prstGeom prst="rect">
                <a:avLst/>
              </a:prstGeom>
              <a:solidFill>
                <a:srgbClr val="A5A6A5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Planner</a:t>
                </a:r>
                <a:br>
                  <a:rPr lang="en-US" sz="2000" dirty="0">
                    <a:latin typeface="Calibri" panose="020F0502020204030204" pitchFamily="34" charset="0"/>
                  </a:rPr>
                </a:br>
                <a:r>
                  <a:rPr lang="en-US" sz="2000" dirty="0">
                    <a:latin typeface="Calibri" panose="020F0502020204030204" pitchFamily="34" charset="0"/>
                  </a:rPr>
                  <a:t>(UPOM)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CB2406A-7273-B448-A7D1-31B14D4089BD}"/>
                  </a:ext>
                </a:extLst>
              </p:cNvPr>
              <p:cNvSpPr/>
              <p:nvPr/>
            </p:nvSpPr>
            <p:spPr>
              <a:xfrm>
                <a:off x="9182311" y="602417"/>
                <a:ext cx="1038571" cy="748148"/>
              </a:xfrm>
              <a:prstGeom prst="rect">
                <a:avLst/>
              </a:prstGeom>
              <a:solidFill>
                <a:srgbClr val="4471C4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Learning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0" name="Right Arrow 109">
              <a:extLst>
                <a:ext uri="{FF2B5EF4-FFF2-40B4-BE49-F238E27FC236}">
                  <a16:creationId xmlns:a16="http://schemas.microsoft.com/office/drawing/2014/main" id="{90965ECA-C694-3A42-B458-87A6E69AE38D}"/>
                </a:ext>
              </a:extLst>
            </p:cNvPr>
            <p:cNvSpPr/>
            <p:nvPr/>
          </p:nvSpPr>
          <p:spPr>
            <a:xfrm rot="9580312" flipH="1">
              <a:off x="3856105" y="2377327"/>
              <a:ext cx="868680" cy="228600"/>
            </a:xfrm>
            <a:prstGeom prst="rightArrow">
              <a:avLst>
                <a:gd name="adj1" fmla="val 57970"/>
                <a:gd name="adj2" fmla="val 50000"/>
              </a:avLst>
            </a:prstGeom>
            <a:ln>
              <a:solidFill>
                <a:srgbClr val="C7642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id="{AB6697A1-A8BA-F94C-8786-16AAD606CEE8}"/>
                </a:ext>
              </a:extLst>
            </p:cNvPr>
            <p:cNvSpPr/>
            <p:nvPr/>
          </p:nvSpPr>
          <p:spPr>
            <a:xfrm rot="12051112" flipH="1">
              <a:off x="3864555" y="2843492"/>
              <a:ext cx="868680" cy="228600"/>
            </a:xfrm>
            <a:prstGeom prst="rightArrow">
              <a:avLst>
                <a:gd name="adj1" fmla="val 57970"/>
                <a:gd name="adj2" fmla="val 50000"/>
              </a:avLst>
            </a:prstGeom>
            <a:ln>
              <a:solidFill>
                <a:srgbClr val="C7642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C5E41B42-60EA-1441-A0D7-5EE764F9F05D}"/>
                </a:ext>
              </a:extLst>
            </p:cNvPr>
            <p:cNvSpPr/>
            <p:nvPr/>
          </p:nvSpPr>
          <p:spPr>
            <a:xfrm>
              <a:off x="2991046" y="2232581"/>
              <a:ext cx="1340671" cy="1021556"/>
            </a:xfrm>
            <a:prstGeom prst="roundRect">
              <a:avLst/>
            </a:prstGeom>
            <a:solidFill>
              <a:srgbClr val="ED7D2F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lIns="45720" rIns="4572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Hierarchical 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Operational 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Models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34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3623"/>
            <a:ext cx="8839200" cy="537274"/>
          </a:xfrm>
        </p:spPr>
        <p:txBody>
          <a:bodyPr>
            <a:no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4653D7E-EBF1-C74F-933D-543DA72F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536" y="1025611"/>
            <a:ext cx="6020419" cy="553863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Plan-with-UPOM </a:t>
            </a:r>
            <a:r>
              <a:rPr lang="en-US" dirty="0"/>
              <a:t>is called by </a:t>
            </a:r>
            <a:r>
              <a:rPr lang="en-US" dirty="0">
                <a:latin typeface="Calibri" panose="020F0502020204030204" pitchFamily="34" charset="0"/>
              </a:rPr>
              <a:t>RAE</a:t>
            </a:r>
            <a:r>
              <a:rPr lang="en-US" dirty="0"/>
              <a:t>, runs online</a:t>
            </a:r>
          </a:p>
          <a:p>
            <a:pPr lvl="1"/>
            <a:r>
              <a:rPr lang="en-US" dirty="0"/>
              <a:t>Time constraints might not allow complete search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Case 1: no time to search at all</a:t>
            </a:r>
          </a:p>
          <a:p>
            <a:pPr lvl="1"/>
            <a:r>
              <a:rPr lang="en-US" dirty="0"/>
              <a:t>need a choice function</a:t>
            </a:r>
          </a:p>
          <a:p>
            <a:r>
              <a:rPr lang="en-US" dirty="0"/>
              <a:t>Case 2: enough time to do partial search</a:t>
            </a:r>
          </a:p>
          <a:p>
            <a:pPr lvl="1"/>
            <a:r>
              <a:rPr lang="en-US" dirty="0"/>
              <a:t>Receding horizon</a:t>
            </a:r>
          </a:p>
          <a:p>
            <a:pPr lvl="2"/>
            <a:r>
              <a:rPr lang="en-US" dirty="0"/>
              <a:t>Cut off search at depth </a:t>
            </a:r>
            <a:r>
              <a:rPr lang="en-US" i="1" dirty="0" err="1"/>
              <a:t>d</a:t>
            </a:r>
            <a:r>
              <a:rPr lang="en-US" i="1" baseline="-25000" dirty="0" err="1"/>
              <a:t>max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or when we run out of time</a:t>
            </a:r>
          </a:p>
          <a:p>
            <a:pPr lvl="2"/>
            <a:r>
              <a:rPr lang="en-US" dirty="0"/>
              <a:t>At leaf nodes, use heuristic function</a:t>
            </a:r>
            <a:br>
              <a:rPr lang="en-US" dirty="0"/>
            </a:br>
            <a:r>
              <a:rPr lang="en-US" dirty="0"/>
              <a:t>to estimated expected utility</a:t>
            </a:r>
          </a:p>
          <a:p>
            <a:pPr lvl="1"/>
            <a:endParaRPr lang="en-US" dirty="0"/>
          </a:p>
          <a:p>
            <a:r>
              <a:rPr lang="en-US" dirty="0"/>
              <a:t>Learning algorithms:</a:t>
            </a:r>
          </a:p>
          <a:p>
            <a:pPr lvl="1"/>
            <a:r>
              <a:rPr lang="en-US" dirty="0"/>
              <a:t>Learn</a:t>
            </a:r>
            <a:r>
              <a:rPr lang="en-US" b="1" dirty="0"/>
              <a:t>π</a:t>
            </a:r>
            <a:r>
              <a:rPr lang="en-US" dirty="0"/>
              <a:t>: learns a choice function </a:t>
            </a:r>
            <a:endParaRPr lang="en-US" b="1" dirty="0"/>
          </a:p>
          <a:p>
            <a:pPr lvl="1"/>
            <a:r>
              <a:rPr lang="en-US" dirty="0" err="1"/>
              <a:t>LearnH</a:t>
            </a:r>
            <a:r>
              <a:rPr lang="en-US" dirty="0"/>
              <a:t>: learns a heuristic function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FCB3CE-0B35-1F41-BF02-57FB84BDE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089" y="1892038"/>
            <a:ext cx="4762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388B-2E05-894F-9737-8BF635EA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Integration with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5353-56EC-B04A-9FBD-03A4C08D5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482" y="1307935"/>
            <a:ext cx="5384800" cy="1184306"/>
          </a:xfrm>
        </p:spPr>
        <p:txBody>
          <a:bodyPr/>
          <a:lstStyle/>
          <a:p>
            <a:r>
              <a:rPr lang="en-US" dirty="0"/>
              <a:t>Gather training data from acting-and-planning traces of </a:t>
            </a:r>
            <a:r>
              <a:rPr lang="en-US" dirty="0">
                <a:latin typeface="Calibri" panose="020F0502020204030204" pitchFamily="34" charset="0"/>
              </a:rPr>
              <a:t>RAE</a:t>
            </a:r>
            <a:r>
              <a:rPr lang="en-US" dirty="0"/>
              <a:t> and </a:t>
            </a:r>
            <a:r>
              <a:rPr lang="en-US" dirty="0">
                <a:latin typeface="Calibri" panose="020F0502020204030204" pitchFamily="34" charset="0"/>
              </a:rPr>
              <a:t>Plan-with-UPOM</a:t>
            </a:r>
          </a:p>
          <a:p>
            <a:r>
              <a:rPr lang="en-US" dirty="0"/>
              <a:t>Train classifiers (feed-forward </a:t>
            </a:r>
            <a:r>
              <a:rPr lang="en-US" dirty="0" err="1"/>
              <a:t>neural nets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716BFB-24CD-5243-B0B2-1256E1ADE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9001" y="1360875"/>
            <a:ext cx="5682533" cy="2007837"/>
          </a:xfrm>
        </p:spPr>
        <p:txBody>
          <a:bodyPr/>
          <a:lstStyle/>
          <a:p>
            <a:r>
              <a:rPr lang="en-US" dirty="0"/>
              <a:t>Learn</a:t>
            </a:r>
            <a:r>
              <a:rPr lang="en-US" b="1" dirty="0"/>
              <a:t>π</a:t>
            </a:r>
            <a:endParaRPr lang="en-US" dirty="0"/>
          </a:p>
          <a:p>
            <a:pPr lvl="1"/>
            <a:r>
              <a:rPr lang="en-US" dirty="0"/>
              <a:t>Learns function for choosing a method</a:t>
            </a:r>
          </a:p>
          <a:p>
            <a:pPr lvl="1"/>
            <a:r>
              <a:rPr lang="en-US" dirty="0"/>
              <a:t>Given current task and context (state </a:t>
            </a:r>
            <a:br>
              <a:rPr lang="en-US" dirty="0"/>
            </a:br>
            <a:r>
              <a:rPr lang="en-US" dirty="0"/>
              <a:t>and other information), choose </a:t>
            </a:r>
            <a:r>
              <a:rPr lang="en-US" i="1" dirty="0"/>
              <a:t>m</a:t>
            </a:r>
            <a:r>
              <a:rPr lang="en-US" dirty="0"/>
              <a:t> from </a:t>
            </a:r>
            <a:br>
              <a:rPr lang="en-US" dirty="0"/>
            </a:br>
            <a:r>
              <a:rPr lang="en-US" dirty="0"/>
              <a:t>the set of available refinement methods</a:t>
            </a:r>
          </a:p>
          <a:p>
            <a:pPr lvl="1"/>
            <a:r>
              <a:rPr lang="en-US" dirty="0"/>
              <a:t>Useful if there isn’t enough time to use </a:t>
            </a:r>
            <a:r>
              <a:rPr lang="en-US" dirty="0">
                <a:latin typeface="Calibri" panose="020F0502020204030204" pitchFamily="34" charset="0"/>
              </a:rPr>
              <a:t>UPOM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14F05C-B8D3-5143-B3CC-4148E4CC6E68}"/>
              </a:ext>
            </a:extLst>
          </p:cNvPr>
          <p:cNvCxnSpPr>
            <a:cxnSpLocks/>
          </p:cNvCxnSpPr>
          <p:nvPr/>
        </p:nvCxnSpPr>
        <p:spPr>
          <a:xfrm flipH="1" flipV="1">
            <a:off x="2779847" y="6203282"/>
            <a:ext cx="9235603" cy="37484"/>
          </a:xfrm>
          <a:prstGeom prst="line">
            <a:avLst/>
          </a:prstGeom>
          <a:ln w="1905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86849B-E4D8-5F48-AAA5-A726CAEB2484}"/>
              </a:ext>
            </a:extLst>
          </p:cNvPr>
          <p:cNvGrpSpPr/>
          <p:nvPr/>
        </p:nvGrpSpPr>
        <p:grpSpPr>
          <a:xfrm>
            <a:off x="6412375" y="3697467"/>
            <a:ext cx="4190035" cy="2754976"/>
            <a:chOff x="948118" y="3361659"/>
            <a:chExt cx="4190035" cy="275497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78131-E472-8541-9BDD-94E5737CFA6B}"/>
                </a:ext>
              </a:extLst>
            </p:cNvPr>
            <p:cNvSpPr/>
            <p:nvPr/>
          </p:nvSpPr>
          <p:spPr>
            <a:xfrm>
              <a:off x="948118" y="3361659"/>
              <a:ext cx="4190035" cy="275497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B684C20-895B-A848-9BDF-4C6C3F0BE952}"/>
                </a:ext>
              </a:extLst>
            </p:cNvPr>
            <p:cNvSpPr/>
            <p:nvPr/>
          </p:nvSpPr>
          <p:spPr>
            <a:xfrm>
              <a:off x="1200233" y="5462368"/>
              <a:ext cx="3645156" cy="454858"/>
            </a:xfrm>
            <a:prstGeom prst="rect">
              <a:avLst/>
            </a:prstGeom>
            <a:solidFill>
              <a:srgbClr val="FF6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Acting Engine (RAE)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3E2F8B-849C-D04E-ABB1-C4692D9FC57A}"/>
                </a:ext>
              </a:extLst>
            </p:cNvPr>
            <p:cNvSpPr txBox="1"/>
            <p:nvPr/>
          </p:nvSpPr>
          <p:spPr>
            <a:xfrm>
              <a:off x="2429189" y="5043781"/>
              <a:ext cx="154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76424"/>
                  </a:solidFill>
                </a:rPr>
                <a:t>Task, context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F130B1-7351-B948-882E-CA8433738A4D}"/>
                </a:ext>
              </a:extLst>
            </p:cNvPr>
            <p:cNvSpPr/>
            <p:nvPr/>
          </p:nvSpPr>
          <p:spPr>
            <a:xfrm>
              <a:off x="1200233" y="3969509"/>
              <a:ext cx="1302693" cy="868182"/>
            </a:xfrm>
            <a:prstGeom prst="rect">
              <a:avLst/>
            </a:prstGeom>
            <a:solidFill>
              <a:srgbClr val="A5A6A5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Planning</a:t>
              </a:r>
              <a:br>
                <a:rPr lang="en-US" sz="2000" dirty="0">
                  <a:latin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</a:rPr>
                <a:t>(UPOM)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782F5F-F844-2D48-8998-75D6D3D79CEA}"/>
                </a:ext>
              </a:extLst>
            </p:cNvPr>
            <p:cNvSpPr txBox="1"/>
            <p:nvPr/>
          </p:nvSpPr>
          <p:spPr>
            <a:xfrm>
              <a:off x="4432754" y="4943715"/>
              <a:ext cx="412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76424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40F50E3-034F-E348-82EA-FDCF5AE9DE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3730" y="4852652"/>
              <a:ext cx="0" cy="610909"/>
            </a:xfrm>
            <a:prstGeom prst="straightConnector1">
              <a:avLst/>
            </a:prstGeom>
            <a:ln w="762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2EB1E34-803C-304D-994B-7FE48F8E263A}"/>
                </a:ext>
              </a:extLst>
            </p:cNvPr>
            <p:cNvCxnSpPr>
              <a:cxnSpLocks/>
            </p:cNvCxnSpPr>
            <p:nvPr/>
          </p:nvCxnSpPr>
          <p:spPr>
            <a:xfrm>
              <a:off x="4332351" y="4852651"/>
              <a:ext cx="0" cy="610909"/>
            </a:xfrm>
            <a:prstGeom prst="straightConnector1">
              <a:avLst/>
            </a:prstGeom>
            <a:ln w="762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C0BD357-9C72-6A4D-A751-96BD6AEF7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123" y="4843079"/>
              <a:ext cx="0" cy="610909"/>
            </a:xfrm>
            <a:prstGeom prst="straightConnector1">
              <a:avLst/>
            </a:prstGeom>
            <a:ln w="762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30E7126-85CD-0D40-97C7-4191BE4F0AFE}"/>
                </a:ext>
              </a:extLst>
            </p:cNvPr>
            <p:cNvCxnSpPr>
              <a:cxnSpLocks/>
            </p:cNvCxnSpPr>
            <p:nvPr/>
          </p:nvCxnSpPr>
          <p:spPr>
            <a:xfrm>
              <a:off x="2005744" y="4843078"/>
              <a:ext cx="0" cy="610909"/>
            </a:xfrm>
            <a:prstGeom prst="straightConnector1">
              <a:avLst/>
            </a:prstGeom>
            <a:ln w="76200">
              <a:solidFill>
                <a:srgbClr val="7E7F7E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9BB6B0-1836-E94C-AB1F-D58D3DBADE10}"/>
                </a:ext>
              </a:extLst>
            </p:cNvPr>
            <p:cNvSpPr txBox="1"/>
            <p:nvPr/>
          </p:nvSpPr>
          <p:spPr>
            <a:xfrm>
              <a:off x="1200233" y="3436818"/>
              <a:ext cx="10010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Actor:</a:t>
              </a:r>
              <a:endParaRPr lang="en-US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DA9DE56-28D3-9F46-B3F7-66E585417145}"/>
                </a:ext>
              </a:extLst>
            </p:cNvPr>
            <p:cNvSpPr/>
            <p:nvPr/>
          </p:nvSpPr>
          <p:spPr>
            <a:xfrm>
              <a:off x="3477344" y="3969508"/>
              <a:ext cx="1368044" cy="868183"/>
            </a:xfrm>
            <a:prstGeom prst="rect">
              <a:avLst/>
            </a:prstGeom>
            <a:solidFill>
              <a:srgbClr val="719CF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</a:rPr>
                <a:t>Learn</a:t>
              </a:r>
              <a:r>
                <a:rPr lang="en-US" sz="2000" b="1" dirty="0">
                  <a:latin typeface="Times New Roman" panose="02020603050405020304" pitchFamily="18" charset="0"/>
                </a:rPr>
                <a:t>π</a:t>
              </a:r>
              <a:endParaRPr lang="en-US" sz="20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2449CBA4-E696-CD41-B248-A966DD526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740" y="3085389"/>
            <a:ext cx="3365500" cy="149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057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D2B2AF5-DBB2-634B-BED2-466A4FB6F98B}"/>
              </a:ext>
            </a:extLst>
          </p:cNvPr>
          <p:cNvSpPr/>
          <p:nvPr/>
        </p:nvSpPr>
        <p:spPr>
          <a:xfrm>
            <a:off x="6412374" y="3697467"/>
            <a:ext cx="5139159" cy="27549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B388B-2E05-894F-9737-8BF635EA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Integration with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5353-56EC-B04A-9FBD-03A4C08D5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482" y="1307935"/>
            <a:ext cx="5384800" cy="1184306"/>
          </a:xfrm>
        </p:spPr>
        <p:txBody>
          <a:bodyPr/>
          <a:lstStyle/>
          <a:p>
            <a:r>
              <a:rPr lang="en-US" dirty="0"/>
              <a:t>Gather training data from acting-and-planning traces of </a:t>
            </a:r>
            <a:r>
              <a:rPr lang="en-US" dirty="0">
                <a:latin typeface="Calibri" panose="020F0502020204030204" pitchFamily="34" charset="0"/>
              </a:rPr>
              <a:t>RAE</a:t>
            </a:r>
            <a:r>
              <a:rPr lang="en-US" dirty="0"/>
              <a:t> and </a:t>
            </a:r>
            <a:r>
              <a:rPr lang="en-US" dirty="0">
                <a:latin typeface="Calibri" panose="020F0502020204030204" pitchFamily="34" charset="0"/>
              </a:rPr>
              <a:t>Plan-with-UPOM</a:t>
            </a:r>
          </a:p>
          <a:p>
            <a:r>
              <a:rPr lang="en-US" dirty="0"/>
              <a:t>Train classifiers (feed-forward </a:t>
            </a:r>
            <a:r>
              <a:rPr lang="en-US" dirty="0" err="1"/>
              <a:t>neural nets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716BFB-24CD-5243-B0B2-1256E1ADE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9002" y="1360875"/>
            <a:ext cx="6056516" cy="2157427"/>
          </a:xfrm>
        </p:spPr>
        <p:txBody>
          <a:bodyPr/>
          <a:lstStyle/>
          <a:p>
            <a:r>
              <a:rPr lang="en-US" dirty="0" err="1"/>
              <a:t>LearnH</a:t>
            </a:r>
            <a:endParaRPr lang="en-US" dirty="0"/>
          </a:p>
          <a:p>
            <a:pPr lvl="1"/>
            <a:r>
              <a:rPr lang="en-US" dirty="0"/>
              <a:t>Learns a heuristic function to guide </a:t>
            </a:r>
            <a:r>
              <a:rPr lang="en-US" dirty="0">
                <a:latin typeface="Calibri" panose="020F0502020204030204" pitchFamily="34" charset="0"/>
              </a:rPr>
              <a:t>UPOM</a:t>
            </a:r>
            <a:r>
              <a:rPr lang="en-US" dirty="0"/>
              <a:t>’s search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UPOM </a:t>
            </a:r>
            <a:r>
              <a:rPr lang="en-US" dirty="0"/>
              <a:t>can use it to estimate expected utility at leaf nodes</a:t>
            </a:r>
          </a:p>
          <a:p>
            <a:pPr lvl="1"/>
            <a:r>
              <a:rPr lang="en-US" dirty="0"/>
              <a:t>Useful if there isn’t enough time to search all the way to the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24E9D-BD70-7D41-9905-6719617D1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33" y="3090641"/>
            <a:ext cx="4762500" cy="34544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B684C20-895B-A848-9BDF-4C6C3F0BE952}"/>
              </a:ext>
            </a:extLst>
          </p:cNvPr>
          <p:cNvSpPr/>
          <p:nvPr/>
        </p:nvSpPr>
        <p:spPr>
          <a:xfrm>
            <a:off x="6664490" y="5798176"/>
            <a:ext cx="4634871" cy="454858"/>
          </a:xfrm>
          <a:prstGeom prst="rect">
            <a:avLst/>
          </a:prstGeom>
          <a:solidFill>
            <a:srgbClr val="FF6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Acting Engine (RAE)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AE0D020-687F-3343-A809-95646A0A8436}"/>
              </a:ext>
            </a:extLst>
          </p:cNvPr>
          <p:cNvCxnSpPr>
            <a:cxnSpLocks/>
          </p:cNvCxnSpPr>
          <p:nvPr/>
        </p:nvCxnSpPr>
        <p:spPr>
          <a:xfrm>
            <a:off x="7125912" y="4642139"/>
            <a:ext cx="1786700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D3E2F8B-849C-D04E-ABB1-C4692D9FC57A}"/>
              </a:ext>
            </a:extLst>
          </p:cNvPr>
          <p:cNvSpPr txBox="1"/>
          <p:nvPr/>
        </p:nvSpPr>
        <p:spPr>
          <a:xfrm>
            <a:off x="8946748" y="5379589"/>
            <a:ext cx="154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76424"/>
                </a:solidFill>
              </a:rPr>
              <a:t>Task, context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3AC41D-FD00-6D45-9B3A-5530F5C473C4}"/>
              </a:ext>
            </a:extLst>
          </p:cNvPr>
          <p:cNvSpPr txBox="1"/>
          <p:nvPr/>
        </p:nvSpPr>
        <p:spPr>
          <a:xfrm>
            <a:off x="7938888" y="3846264"/>
            <a:ext cx="102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</a:rPr>
              <a:t>m</a:t>
            </a:r>
            <a:r>
              <a:rPr lang="en-US" dirty="0"/>
              <a:t>, task, </a:t>
            </a:r>
            <a:br>
              <a:rPr lang="en-US" dirty="0"/>
            </a:br>
            <a:r>
              <a:rPr lang="en-US" dirty="0"/>
              <a:t>context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C406BC-8401-B442-B8BD-6157108AA9AC}"/>
              </a:ext>
            </a:extLst>
          </p:cNvPr>
          <p:cNvSpPr txBox="1"/>
          <p:nvPr/>
        </p:nvSpPr>
        <p:spPr>
          <a:xfrm>
            <a:off x="8224329" y="4917790"/>
            <a:ext cx="63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782F5F-F844-2D48-8998-75D6D3D79CEA}"/>
              </a:ext>
            </a:extLst>
          </p:cNvPr>
          <p:cNvSpPr txBox="1"/>
          <p:nvPr/>
        </p:nvSpPr>
        <p:spPr>
          <a:xfrm>
            <a:off x="10950313" y="5279523"/>
            <a:ext cx="41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76424"/>
                </a:solidFill>
                <a:latin typeface="Times New Roman" panose="02020603050405020304" pitchFamily="18" charset="0"/>
              </a:rPr>
              <a:t>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40F50E3-034F-E348-82EA-FDCF5AE9DE39}"/>
              </a:ext>
            </a:extLst>
          </p:cNvPr>
          <p:cNvCxnSpPr>
            <a:cxnSpLocks/>
          </p:cNvCxnSpPr>
          <p:nvPr/>
        </p:nvCxnSpPr>
        <p:spPr>
          <a:xfrm flipV="1">
            <a:off x="10511289" y="5188460"/>
            <a:ext cx="0" cy="610909"/>
          </a:xfrm>
          <a:prstGeom prst="straightConnector1">
            <a:avLst/>
          </a:prstGeom>
          <a:ln w="76200">
            <a:solidFill>
              <a:srgbClr val="EC792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2EB1E34-803C-304D-994B-7FE48F8E263A}"/>
              </a:ext>
            </a:extLst>
          </p:cNvPr>
          <p:cNvCxnSpPr>
            <a:cxnSpLocks/>
          </p:cNvCxnSpPr>
          <p:nvPr/>
        </p:nvCxnSpPr>
        <p:spPr>
          <a:xfrm>
            <a:off x="10849910" y="5188459"/>
            <a:ext cx="0" cy="610909"/>
          </a:xfrm>
          <a:prstGeom prst="straightConnector1">
            <a:avLst/>
          </a:prstGeom>
          <a:ln w="76200">
            <a:solidFill>
              <a:srgbClr val="EC792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03DB9C9-2E0C-F147-9BC8-20621E07F15F}"/>
              </a:ext>
            </a:extLst>
          </p:cNvPr>
          <p:cNvCxnSpPr>
            <a:cxnSpLocks/>
          </p:cNvCxnSpPr>
          <p:nvPr/>
        </p:nvCxnSpPr>
        <p:spPr>
          <a:xfrm flipH="1">
            <a:off x="7968884" y="4896463"/>
            <a:ext cx="1822198" cy="241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9BB6B0-1836-E94C-AB1F-D58D3DBADE10}"/>
              </a:ext>
            </a:extLst>
          </p:cNvPr>
          <p:cNvSpPr txBox="1"/>
          <p:nvPr/>
        </p:nvSpPr>
        <p:spPr>
          <a:xfrm>
            <a:off x="6664490" y="3772626"/>
            <a:ext cx="1001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Actor: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782ECA-D26E-0D4A-80C7-3987BD697C84}"/>
              </a:ext>
            </a:extLst>
          </p:cNvPr>
          <p:cNvSpPr/>
          <p:nvPr/>
        </p:nvSpPr>
        <p:spPr>
          <a:xfrm>
            <a:off x="6664490" y="4305317"/>
            <a:ext cx="1302693" cy="868182"/>
          </a:xfrm>
          <a:prstGeom prst="rect">
            <a:avLst/>
          </a:prstGeom>
          <a:solidFill>
            <a:srgbClr val="A5A6A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Planning</a:t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>(UPOM)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0AEC52-E88F-964E-AC49-B826B3124B2C}"/>
              </a:ext>
            </a:extLst>
          </p:cNvPr>
          <p:cNvCxnSpPr>
            <a:cxnSpLocks/>
          </p:cNvCxnSpPr>
          <p:nvPr/>
        </p:nvCxnSpPr>
        <p:spPr>
          <a:xfrm flipV="1">
            <a:off x="7131380" y="5178887"/>
            <a:ext cx="0" cy="610909"/>
          </a:xfrm>
          <a:prstGeom prst="straightConnector1">
            <a:avLst/>
          </a:prstGeom>
          <a:ln w="76200">
            <a:solidFill>
              <a:srgbClr val="EC792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68843D-CE06-5D4C-A31E-020F6D988F3D}"/>
              </a:ext>
            </a:extLst>
          </p:cNvPr>
          <p:cNvCxnSpPr>
            <a:cxnSpLocks/>
          </p:cNvCxnSpPr>
          <p:nvPr/>
        </p:nvCxnSpPr>
        <p:spPr>
          <a:xfrm>
            <a:off x="7470001" y="5178886"/>
            <a:ext cx="0" cy="610909"/>
          </a:xfrm>
          <a:prstGeom prst="straightConnector1">
            <a:avLst/>
          </a:prstGeom>
          <a:ln w="76200">
            <a:solidFill>
              <a:srgbClr val="7E7F7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7243294-0F53-A647-AFC5-475DDD382207}"/>
              </a:ext>
            </a:extLst>
          </p:cNvPr>
          <p:cNvSpPr/>
          <p:nvPr/>
        </p:nvSpPr>
        <p:spPr>
          <a:xfrm>
            <a:off x="8911087" y="4302556"/>
            <a:ext cx="1094474" cy="868182"/>
          </a:xfrm>
          <a:prstGeom prst="rect">
            <a:avLst/>
          </a:prstGeom>
          <a:solidFill>
            <a:srgbClr val="719CF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</a:rPr>
              <a:t>LearnH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13B2DB-5BFD-264C-9EFF-479337DE9A97}"/>
              </a:ext>
            </a:extLst>
          </p:cNvPr>
          <p:cNvSpPr/>
          <p:nvPr/>
        </p:nvSpPr>
        <p:spPr>
          <a:xfrm>
            <a:off x="10155017" y="4305316"/>
            <a:ext cx="1094474" cy="868182"/>
          </a:xfrm>
          <a:prstGeom prst="rect">
            <a:avLst/>
          </a:prstGeom>
          <a:solidFill>
            <a:srgbClr val="719CF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</a:rPr>
              <a:t>Learn</a:t>
            </a:r>
            <a:r>
              <a:rPr lang="en-US" sz="2000" b="1" dirty="0">
                <a:latin typeface="Times New Roman" panose="02020603050405020304" pitchFamily="18" charset="0"/>
              </a:rPr>
              <a:t>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06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Planning for </a:t>
            </a:r>
            <a:r>
              <a:rPr lang="en-US" sz="2400" dirty="0">
                <a:latin typeface="Calibri" panose="020F0502020204030204" pitchFamily="34" charset="0"/>
              </a:rPr>
              <a:t>Rae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Acting with Planning (</a:t>
            </a:r>
            <a:r>
              <a:rPr lang="en-US" sz="2400" dirty="0">
                <a:latin typeface="Calibri" panose="020F0502020204030204" pitchFamily="34" charset="0"/>
              </a:rPr>
              <a:t>RAE+UPOM</a:t>
            </a:r>
            <a:r>
              <a:rPr lang="en-US" sz="2400" dirty="0"/>
              <a:t>)</a:t>
            </a:r>
            <a:endParaRPr lang="en-US" sz="2400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highlight>
                  <a:srgbClr val="FFFF00"/>
                </a:highlight>
              </a:rPr>
              <a:t>Evaluation, Application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B088FAE-D9B3-B94B-A5B6-E0C39CB83BD0}"/>
              </a:ext>
            </a:extLst>
          </p:cNvPr>
          <p:cNvGrpSpPr/>
          <p:nvPr/>
        </p:nvGrpSpPr>
        <p:grpSpPr>
          <a:xfrm>
            <a:off x="6212512" y="1766829"/>
            <a:ext cx="5776288" cy="4005430"/>
            <a:chOff x="2991046" y="1321669"/>
            <a:chExt cx="5776288" cy="40054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E5F3C83-534D-4C46-901C-F465E88E212B}"/>
                </a:ext>
              </a:extLst>
            </p:cNvPr>
            <p:cNvGrpSpPr/>
            <p:nvPr/>
          </p:nvGrpSpPr>
          <p:grpSpPr>
            <a:xfrm>
              <a:off x="4179707" y="1321669"/>
              <a:ext cx="4587627" cy="4005430"/>
              <a:chOff x="7360322" y="69201"/>
              <a:chExt cx="4587627" cy="400543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B0FDA9C-80F1-9241-B772-F5B478247031}"/>
                  </a:ext>
                </a:extLst>
              </p:cNvPr>
              <p:cNvSpPr/>
              <p:nvPr/>
            </p:nvSpPr>
            <p:spPr>
              <a:xfrm>
                <a:off x="7704116" y="69201"/>
                <a:ext cx="2749851" cy="2292905"/>
              </a:xfrm>
              <a:prstGeom prst="rect">
                <a:avLst/>
              </a:prstGeom>
              <a:ln w="127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0EDD923-161E-F74E-8BF3-7702E2F456C1}"/>
                  </a:ext>
                </a:extLst>
              </p:cNvPr>
              <p:cNvSpPr/>
              <p:nvPr/>
            </p:nvSpPr>
            <p:spPr>
              <a:xfrm>
                <a:off x="7928704" y="1563966"/>
                <a:ext cx="2292178" cy="592603"/>
              </a:xfrm>
              <a:prstGeom prst="rect">
                <a:avLst/>
              </a:prstGeom>
              <a:solidFill>
                <a:srgbClr val="FF6966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Acting Engine (RAE)</a:t>
                </a:r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FE2DEDFC-D88C-4E4F-9C06-72198039B9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433657" y="1857453"/>
                <a:ext cx="600320" cy="396319"/>
              </a:xfrm>
              <a:prstGeom prst="straightConnector1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AD052252-2326-5543-AA9B-4209CB2B85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3480" y="2732657"/>
                <a:ext cx="669055" cy="226673"/>
              </a:xfrm>
              <a:prstGeom prst="straightConnector1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91" name="Picture 90" descr="world.png">
                <a:extLst>
                  <a:ext uri="{FF2B5EF4-FFF2-40B4-BE49-F238E27FC236}">
                    <a16:creationId xmlns:a16="http://schemas.microsoft.com/office/drawing/2014/main" id="{2D366433-AE28-9E4A-8EAA-8AD6FAAFC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6962" y="3423947"/>
                <a:ext cx="697161" cy="650684"/>
              </a:xfrm>
              <a:prstGeom prst="rect">
                <a:avLst/>
              </a:prstGeom>
            </p:spPr>
          </p:pic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D76A4A1-92C8-A445-8067-795771E5381C}"/>
                  </a:ext>
                </a:extLst>
              </p:cNvPr>
              <p:cNvSpPr/>
              <p:nvPr/>
            </p:nvSpPr>
            <p:spPr>
              <a:xfrm>
                <a:off x="7995807" y="2773264"/>
                <a:ext cx="2382178" cy="372133"/>
              </a:xfrm>
              <a:prstGeom prst="rect">
                <a:avLst/>
              </a:prstGeom>
              <a:solidFill>
                <a:srgbClr val="719CF1"/>
              </a:solidFill>
              <a:ln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Execution Platform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9EC8DE8-B535-924E-BFB2-206FE4898121}"/>
                  </a:ext>
                </a:extLst>
              </p:cNvPr>
              <p:cNvSpPr/>
              <p:nvPr/>
            </p:nvSpPr>
            <p:spPr>
              <a:xfrm>
                <a:off x="10836073" y="2142921"/>
                <a:ext cx="864661" cy="724474"/>
              </a:xfrm>
              <a:prstGeom prst="ellipse">
                <a:avLst/>
              </a:prstGeom>
              <a:solidFill>
                <a:srgbClr val="719CF1"/>
              </a:solidFill>
              <a:ln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State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76156314-FE65-6F41-B351-7CA7415148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1149" y="3145397"/>
                <a:ext cx="438912" cy="603893"/>
              </a:xfrm>
              <a:prstGeom prst="curvedConnector3">
                <a:avLst>
                  <a:gd name="adj1" fmla="val 2311"/>
                </a:avLst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1659923-3D08-234B-904C-67A18E7AC6F6}"/>
                  </a:ext>
                </a:extLst>
              </p:cNvPr>
              <p:cNvSpPr txBox="1"/>
              <p:nvPr/>
            </p:nvSpPr>
            <p:spPr>
              <a:xfrm>
                <a:off x="7360322" y="3397659"/>
                <a:ext cx="1200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Actuation</a:t>
                </a:r>
              </a:p>
            </p:txBody>
          </p: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D7722077-0DE6-AD40-B6CB-4D04879813CF}"/>
                  </a:ext>
                </a:extLst>
              </p:cNvPr>
              <p:cNvCxnSpPr>
                <a:cxnSpLocks/>
                <a:stCxn id="91" idx="3"/>
              </p:cNvCxnSpPr>
              <p:nvPr/>
            </p:nvCxnSpPr>
            <p:spPr>
              <a:xfrm flipV="1">
                <a:off x="9624122" y="3145397"/>
                <a:ext cx="357690" cy="603893"/>
              </a:xfrm>
              <a:prstGeom prst="curvedConnector2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F7FF784-91A2-D748-9483-A677180E4639}"/>
                  </a:ext>
                </a:extLst>
              </p:cNvPr>
              <p:cNvSpPr txBox="1"/>
              <p:nvPr/>
            </p:nvSpPr>
            <p:spPr>
              <a:xfrm>
                <a:off x="9926784" y="3433247"/>
                <a:ext cx="981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Sensing</a:t>
                </a:r>
              </a:p>
            </p:txBody>
          </p: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807EF3C6-F2F3-6D46-96A7-359F5C91EE72}"/>
                  </a:ext>
                </a:extLst>
              </p:cNvPr>
              <p:cNvCxnSpPr/>
              <p:nvPr/>
            </p:nvCxnSpPr>
            <p:spPr>
              <a:xfrm>
                <a:off x="8565362" y="2362107"/>
                <a:ext cx="0" cy="411156"/>
              </a:xfrm>
              <a:prstGeom prst="straightConnector1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0869A9C-6EC2-9D40-A782-537128AE2072}"/>
                  </a:ext>
                </a:extLst>
              </p:cNvPr>
              <p:cNvCxnSpPr/>
              <p:nvPr/>
            </p:nvCxnSpPr>
            <p:spPr>
              <a:xfrm flipV="1">
                <a:off x="9709924" y="2362107"/>
                <a:ext cx="0" cy="411156"/>
              </a:xfrm>
              <a:prstGeom prst="straightConnector1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856AFB3-DD8A-2247-BD0A-AE5F4ED391FA}"/>
                  </a:ext>
                </a:extLst>
              </p:cNvPr>
              <p:cNvSpPr txBox="1"/>
              <p:nvPr/>
            </p:nvSpPr>
            <p:spPr>
              <a:xfrm>
                <a:off x="7525419" y="2374377"/>
                <a:ext cx="9589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Actions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83A5DBD-663A-D642-93D7-1ABA7F3C0CA1}"/>
                  </a:ext>
                </a:extLst>
              </p:cNvPr>
              <p:cNvSpPr txBox="1"/>
              <p:nvPr/>
            </p:nvSpPr>
            <p:spPr>
              <a:xfrm>
                <a:off x="9786801" y="2373237"/>
                <a:ext cx="864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Events</a:t>
                </a:r>
              </a:p>
            </p:txBody>
          </p:sp>
          <p:pic>
            <p:nvPicPr>
              <p:cNvPr id="102" name="Picture 10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2020F715-6002-7446-86E8-AC0A248F03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10800032" y="486277"/>
                <a:ext cx="1147917" cy="1016947"/>
              </a:xfrm>
              <a:prstGeom prst="rect">
                <a:avLst/>
              </a:prstGeom>
            </p:spPr>
          </p:pic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3CE1C5D2-C09B-6F48-B996-4F4175969F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88765" y="963122"/>
                <a:ext cx="667512" cy="0"/>
              </a:xfrm>
              <a:prstGeom prst="straightConnector1">
                <a:avLst/>
              </a:prstGeom>
              <a:ln w="50800">
                <a:solidFill>
                  <a:srgbClr val="EC792B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16DAABF-764A-6144-ADF0-BF0FA3EA0C6A}"/>
                  </a:ext>
                </a:extLst>
              </p:cNvPr>
              <p:cNvSpPr txBox="1"/>
              <p:nvPr/>
            </p:nvSpPr>
            <p:spPr>
              <a:xfrm>
                <a:off x="10434087" y="499539"/>
                <a:ext cx="729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Tasks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31F3F5F-3EC5-3044-91B2-82291109B804}"/>
                  </a:ext>
                </a:extLst>
              </p:cNvPr>
              <p:cNvSpPr txBox="1"/>
              <p:nvPr/>
            </p:nvSpPr>
            <p:spPr>
              <a:xfrm>
                <a:off x="8667287" y="69201"/>
                <a:ext cx="8613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n>
                      <a:solidFill>
                        <a:schemeClr val="tx2"/>
                      </a:solidFill>
                    </a:ln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Actor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80FF201-E24E-DC42-8A51-AB0C208B1999}"/>
                  </a:ext>
                </a:extLst>
              </p:cNvPr>
              <p:cNvSpPr/>
              <p:nvPr/>
            </p:nvSpPr>
            <p:spPr>
              <a:xfrm>
                <a:off x="7928704" y="602516"/>
                <a:ext cx="1038571" cy="756483"/>
              </a:xfrm>
              <a:prstGeom prst="rect">
                <a:avLst/>
              </a:prstGeom>
              <a:solidFill>
                <a:srgbClr val="A5A6A5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Planning</a:t>
                </a:r>
                <a:br>
                  <a:rPr lang="en-US" sz="2000" dirty="0">
                    <a:latin typeface="Calibri" panose="020F0502020204030204" pitchFamily="34" charset="0"/>
                  </a:rPr>
                </a:br>
                <a:r>
                  <a:rPr lang="en-US" sz="2000" dirty="0">
                    <a:latin typeface="Calibri" panose="020F0502020204030204" pitchFamily="34" charset="0"/>
                  </a:rPr>
                  <a:t>(UPOM)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974E307-CCE3-B74B-8909-9CD3F6CC7930}"/>
                  </a:ext>
                </a:extLst>
              </p:cNvPr>
              <p:cNvSpPr/>
              <p:nvPr/>
            </p:nvSpPr>
            <p:spPr>
              <a:xfrm>
                <a:off x="9182311" y="602417"/>
                <a:ext cx="1038571" cy="748148"/>
              </a:xfrm>
              <a:prstGeom prst="rect">
                <a:avLst/>
              </a:prstGeom>
              <a:solidFill>
                <a:srgbClr val="4471C4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Learning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4" name="Right Arrow 83">
              <a:extLst>
                <a:ext uri="{FF2B5EF4-FFF2-40B4-BE49-F238E27FC236}">
                  <a16:creationId xmlns:a16="http://schemas.microsoft.com/office/drawing/2014/main" id="{A140B403-D410-3541-91AB-8165D260363E}"/>
                </a:ext>
              </a:extLst>
            </p:cNvPr>
            <p:cNvSpPr/>
            <p:nvPr/>
          </p:nvSpPr>
          <p:spPr>
            <a:xfrm rot="9580312" flipH="1">
              <a:off x="3856105" y="2377327"/>
              <a:ext cx="868680" cy="228600"/>
            </a:xfrm>
            <a:prstGeom prst="rightArrow">
              <a:avLst>
                <a:gd name="adj1" fmla="val 57970"/>
                <a:gd name="adj2" fmla="val 50000"/>
              </a:avLst>
            </a:prstGeom>
            <a:ln>
              <a:solidFill>
                <a:srgbClr val="C7642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5F71D9BB-9C8B-FA48-B1B7-81147337E5EC}"/>
                </a:ext>
              </a:extLst>
            </p:cNvPr>
            <p:cNvSpPr/>
            <p:nvPr/>
          </p:nvSpPr>
          <p:spPr>
            <a:xfrm rot="12051112" flipH="1">
              <a:off x="3864555" y="2843492"/>
              <a:ext cx="868680" cy="228600"/>
            </a:xfrm>
            <a:prstGeom prst="rightArrow">
              <a:avLst>
                <a:gd name="adj1" fmla="val 57970"/>
                <a:gd name="adj2" fmla="val 50000"/>
              </a:avLst>
            </a:prstGeom>
            <a:ln>
              <a:solidFill>
                <a:srgbClr val="C7642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FD58003E-A637-EC47-8A64-C904247BA05F}"/>
                </a:ext>
              </a:extLst>
            </p:cNvPr>
            <p:cNvSpPr/>
            <p:nvPr/>
          </p:nvSpPr>
          <p:spPr>
            <a:xfrm>
              <a:off x="2991046" y="2232581"/>
              <a:ext cx="1340671" cy="1021556"/>
            </a:xfrm>
            <a:prstGeom prst="roundRect">
              <a:avLst/>
            </a:prstGeom>
            <a:solidFill>
              <a:srgbClr val="ED7D2F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lIns="45720" rIns="4572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Hierarchical 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Operational 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Models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774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Avenir Book"/>
              </a:rPr>
              <a:t>Experimental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41D112-427A-9046-9FF2-BA9B29A1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4639"/>
            <a:ext cx="10972800" cy="2331085"/>
          </a:xfrm>
        </p:spPr>
        <p:txBody>
          <a:bodyPr/>
          <a:lstStyle/>
          <a:p>
            <a:r>
              <a:rPr lang="en-US" dirty="0"/>
              <a:t>Five different domains, different combinations of characteristics</a:t>
            </a:r>
          </a:p>
          <a:p>
            <a:r>
              <a:rPr lang="en-US" dirty="0"/>
              <a:t>Evaluation criteria: efficiency (reciprocal of cost), successes vs failures</a:t>
            </a:r>
          </a:p>
          <a:p>
            <a:r>
              <a:rPr lang="en-US" dirty="0"/>
              <a:t>Result: Planning and learning help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RAE </a:t>
            </a:r>
            <a:r>
              <a:rPr lang="en-US" dirty="0"/>
              <a:t>operates better with </a:t>
            </a:r>
            <a:r>
              <a:rPr lang="en-US" dirty="0">
                <a:latin typeface="Calibri" panose="020F0502020204030204" pitchFamily="34" charset="0"/>
              </a:rPr>
              <a:t>UPOM</a:t>
            </a:r>
            <a:r>
              <a:rPr lang="en-US" dirty="0"/>
              <a:t> or learning than without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RAE</a:t>
            </a:r>
            <a:r>
              <a:rPr lang="en-US" dirty="0"/>
              <a:t>’s performance improves with more planning</a:t>
            </a:r>
          </a:p>
          <a:p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A9185D9-BA06-FD44-8D93-36D51A7DE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2108" y="1250207"/>
            <a:ext cx="9687783" cy="25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5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8AA8-9380-2A43-B67B-91D7ED87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Prototype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6837-5049-B34E-A005-FE919103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479"/>
            <a:ext cx="10972800" cy="2739276"/>
          </a:xfrm>
        </p:spPr>
        <p:txBody>
          <a:bodyPr/>
          <a:lstStyle/>
          <a:p>
            <a:r>
              <a:rPr lang="en-US" dirty="0">
                <a:cs typeface="Avenir Book"/>
              </a:rPr>
              <a:t>Software-defined networks</a:t>
            </a:r>
          </a:p>
          <a:p>
            <a:pPr lvl="1"/>
            <a:r>
              <a:rPr lang="en-US" dirty="0">
                <a:cs typeface="Avenir Book"/>
              </a:rPr>
              <a:t>Decoupled control and data layers</a:t>
            </a:r>
          </a:p>
          <a:p>
            <a:pPr lvl="1"/>
            <a:r>
              <a:rPr lang="en-US" dirty="0">
                <a:cs typeface="Avenir Book"/>
              </a:rPr>
              <a:t>Prone to high-volume, fast-paced online attacks</a:t>
            </a:r>
          </a:p>
          <a:p>
            <a:pPr lvl="1"/>
            <a:r>
              <a:rPr lang="en-US" dirty="0">
                <a:cs typeface="Avenir Book"/>
              </a:rPr>
              <a:t>Need automated attack recovery</a:t>
            </a:r>
          </a:p>
          <a:p>
            <a:r>
              <a:rPr lang="en-US" dirty="0">
                <a:cs typeface="Avenir Book"/>
              </a:rPr>
              <a:t>Prototype solution using </a:t>
            </a:r>
            <a:r>
              <a:rPr lang="en-US" dirty="0">
                <a:latin typeface="Calibri" panose="020F0502020204030204" pitchFamily="34" charset="0"/>
                <a:cs typeface="Avenir Book"/>
              </a:rPr>
              <a:t>RAE+UPOM</a:t>
            </a:r>
          </a:p>
          <a:p>
            <a:pPr lvl="1"/>
            <a:r>
              <a:rPr lang="en-US" dirty="0">
                <a:cs typeface="Avenir Book"/>
              </a:rPr>
              <a:t>Expert writes recovery procedures as refinement methods</a:t>
            </a:r>
          </a:p>
          <a:p>
            <a:pPr marL="400050"/>
            <a:r>
              <a:rPr lang="en-US" dirty="0"/>
              <a:t>Experimental results</a:t>
            </a:r>
          </a:p>
          <a:p>
            <a:pPr marL="741363" lvl="1"/>
            <a:r>
              <a:rPr lang="en-US" dirty="0"/>
              <a:t>Improved efficiency, retry ratio, success ratio, </a:t>
            </a:r>
            <a:br>
              <a:rPr lang="en-US" dirty="0"/>
            </a:br>
            <a:r>
              <a:rPr lang="en-US" dirty="0"/>
              <a:t>resilience compared to human expert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>
              <a:cs typeface="Avenir Book"/>
            </a:endParaRPr>
          </a:p>
          <a:p>
            <a:endParaRPr 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647DD6-89AC-A844-8F41-666D58EB668F}"/>
              </a:ext>
            </a:extLst>
          </p:cNvPr>
          <p:cNvGrpSpPr/>
          <p:nvPr/>
        </p:nvGrpSpPr>
        <p:grpSpPr>
          <a:xfrm>
            <a:off x="7617628" y="1341481"/>
            <a:ext cx="4271683" cy="4862381"/>
            <a:chOff x="5943600" y="4038600"/>
            <a:chExt cx="3160713" cy="2216947"/>
          </a:xfrm>
        </p:grpSpPr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id="{4780080A-D700-CF4A-9D97-C93C195FD8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943600" y="4038600"/>
              <a:ext cx="3160713" cy="190017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0FFFF"/>
                </a:gs>
                <a:gs pos="64999">
                  <a:srgbClr val="DDFEFF"/>
                </a:gs>
                <a:gs pos="100000">
                  <a:srgbClr val="CFFFFF"/>
                </a:gs>
              </a:gsLst>
              <a:lin ang="5400000" scaled="1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rapezoid 6">
              <a:extLst>
                <a:ext uri="{FF2B5EF4-FFF2-40B4-BE49-F238E27FC236}">
                  <a16:creationId xmlns:a16="http://schemas.microsoft.com/office/drawing/2014/main" id="{A9EDD9B6-3DB7-3544-8627-EE3FA1FF6C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943600" y="4038600"/>
              <a:ext cx="3160713" cy="299491"/>
            </a:xfrm>
            <a:custGeom>
              <a:avLst/>
              <a:gdLst>
                <a:gd name="T0" fmla="*/ 1736379 w 4953000"/>
                <a:gd name="T1" fmla="*/ 0 h 457200"/>
                <a:gd name="T2" fmla="*/ 126466 w 4953000"/>
                <a:gd name="T3" fmla="*/ 192442 h 457200"/>
                <a:gd name="T4" fmla="*/ 1736379 w 4953000"/>
                <a:gd name="T5" fmla="*/ 384882 h 457200"/>
                <a:gd name="T6" fmla="*/ 3346292 w 4953000"/>
                <a:gd name="T7" fmla="*/ 192442 h 457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0496 w 4953000"/>
                <a:gd name="T13" fmla="*/ 22200 h 457200"/>
                <a:gd name="T14" fmla="*/ 4712504 w 4953000"/>
                <a:gd name="T15" fmla="*/ 457200 h 457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53000" h="457200">
                  <a:moveTo>
                    <a:pt x="0" y="457200"/>
                  </a:moveTo>
                  <a:lnTo>
                    <a:pt x="360745" y="0"/>
                  </a:lnTo>
                  <a:lnTo>
                    <a:pt x="4592255" y="0"/>
                  </a:lnTo>
                  <a:lnTo>
                    <a:pt x="4953000" y="457200"/>
                  </a:lnTo>
                  <a:lnTo>
                    <a:pt x="0" y="457200"/>
                  </a:lnTo>
                  <a:close/>
                </a:path>
              </a:pathLst>
            </a:custGeom>
            <a:gradFill rotWithShape="1">
              <a:gsLst>
                <a:gs pos="0">
                  <a:srgbClr val="F0FFFF"/>
                </a:gs>
                <a:gs pos="64999">
                  <a:srgbClr val="DDFEFF"/>
                </a:gs>
                <a:gs pos="100000">
                  <a:srgbClr val="CFFFFF"/>
                </a:gs>
              </a:gsLst>
              <a:lin ang="5400000" scaled="1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endParaRPr lang="en-US" sz="2000">
                <a:latin typeface="Calibri" panose="020F0502020204030204" pitchFamily="34" charset="0"/>
              </a:endParaRPr>
            </a:p>
          </p:txBody>
        </p:sp>
        <p:sp>
          <p:nvSpPr>
            <p:cNvPr id="9" name="Trapezoid 7">
              <a:extLst>
                <a:ext uri="{FF2B5EF4-FFF2-40B4-BE49-F238E27FC236}">
                  <a16:creationId xmlns:a16="http://schemas.microsoft.com/office/drawing/2014/main" id="{A815D907-C580-AA42-AB52-8C784B5CC0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187660" y="4338091"/>
              <a:ext cx="2672593" cy="251062"/>
            </a:xfrm>
            <a:custGeom>
              <a:avLst/>
              <a:gdLst>
                <a:gd name="T0" fmla="*/ 1465722 w 4190999"/>
                <a:gd name="T1" fmla="*/ 0 h 381000"/>
                <a:gd name="T2" fmla="*/ 120666 w 4190999"/>
                <a:gd name="T3" fmla="*/ 163959 h 381000"/>
                <a:gd name="T4" fmla="*/ 1465722 w 4190999"/>
                <a:gd name="T5" fmla="*/ 327918 h 381000"/>
                <a:gd name="T6" fmla="*/ 2810776 w 4190999"/>
                <a:gd name="T7" fmla="*/ 163959 h 381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0017 w 4190999"/>
                <a:gd name="T13" fmla="*/ 20911 h 381000"/>
                <a:gd name="T14" fmla="*/ 3960983 w 4190999"/>
                <a:gd name="T15" fmla="*/ 381000 h 381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90999" h="381000">
                  <a:moveTo>
                    <a:pt x="0" y="381000"/>
                  </a:moveTo>
                  <a:lnTo>
                    <a:pt x="345026" y="0"/>
                  </a:lnTo>
                  <a:lnTo>
                    <a:pt x="3845973" y="0"/>
                  </a:lnTo>
                  <a:lnTo>
                    <a:pt x="4190999" y="381000"/>
                  </a:lnTo>
                  <a:lnTo>
                    <a:pt x="0" y="381000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rot="10800000" anchor="ctr"/>
            <a:lstStyle/>
            <a:p>
              <a:endParaRPr lang="en-US" sz="2000">
                <a:latin typeface="Calibri" panose="020F0502020204030204" pitchFamily="34" charset="0"/>
              </a:endParaRPr>
            </a:p>
          </p:txBody>
        </p:sp>
        <p:sp>
          <p:nvSpPr>
            <p:cNvPr id="10" name="Trapezoid 8">
              <a:extLst>
                <a:ext uri="{FF2B5EF4-FFF2-40B4-BE49-F238E27FC236}">
                  <a16:creationId xmlns:a16="http://schemas.microsoft.com/office/drawing/2014/main" id="{E7151323-E194-D845-BDCA-B53C18D900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396855" y="4589154"/>
              <a:ext cx="2251522" cy="299491"/>
            </a:xfrm>
            <a:custGeom>
              <a:avLst/>
              <a:gdLst>
                <a:gd name="T0" fmla="*/ 1146551 w 3581400"/>
                <a:gd name="T1" fmla="*/ 0 h 457200"/>
                <a:gd name="T2" fmla="*/ 121887 w 3581400"/>
                <a:gd name="T3" fmla="*/ 192442 h 457200"/>
                <a:gd name="T4" fmla="*/ 1146551 w 3581400"/>
                <a:gd name="T5" fmla="*/ 384882 h 457200"/>
                <a:gd name="T6" fmla="*/ 2171215 w 3581400"/>
                <a:gd name="T7" fmla="*/ 192442 h 457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819 w 3581400"/>
                <a:gd name="T13" fmla="*/ 32402 h 457200"/>
                <a:gd name="T14" fmla="*/ 3327581 w 3581400"/>
                <a:gd name="T15" fmla="*/ 457200 h 457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81400" h="457200">
                  <a:moveTo>
                    <a:pt x="0" y="457200"/>
                  </a:moveTo>
                  <a:lnTo>
                    <a:pt x="380729" y="0"/>
                  </a:lnTo>
                  <a:lnTo>
                    <a:pt x="3200671" y="0"/>
                  </a:lnTo>
                  <a:lnTo>
                    <a:pt x="3581400" y="457200"/>
                  </a:lnTo>
                  <a:lnTo>
                    <a:pt x="0" y="457200"/>
                  </a:lnTo>
                  <a:close/>
                </a:path>
              </a:pathLst>
            </a:custGeom>
            <a:gradFill rotWithShape="1">
              <a:gsLst>
                <a:gs pos="0">
                  <a:srgbClr val="E8E8FA"/>
                </a:gs>
                <a:gs pos="64999">
                  <a:srgbClr val="C3C3EF"/>
                </a:gs>
                <a:gs pos="100000">
                  <a:srgbClr val="A8A8EA"/>
                </a:gs>
              </a:gsLst>
              <a:lin ang="5400000" scaled="1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endParaRPr lang="en-US" sz="2000">
                <a:latin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D0B0F7-A3E8-8448-A439-DBED2AED4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8809" y="4093245"/>
              <a:ext cx="1807897" cy="18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1">
                  <a:latin typeface="Calibri" panose="020F0502020204030204" pitchFamily="34" charset="0"/>
                </a:rPr>
                <a:t>Billions of Data Points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2C1711-5C1F-CE41-8926-A84CB81FB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3244" y="4374864"/>
              <a:ext cx="1430671" cy="18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1">
                  <a:latin typeface="Calibri" panose="020F0502020204030204" pitchFamily="34" charset="0"/>
                </a:rPr>
                <a:t>Millions of Alerts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0CE4B4-C18B-AE48-B0D5-6C0D1D3B3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365" y="4592246"/>
              <a:ext cx="2130562" cy="32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panose="020F0502020204030204" pitchFamily="34" charset="0"/>
                </a:rPr>
                <a:t>High-volume, fast-paced</a:t>
              </a:r>
            </a:p>
            <a:p>
              <a:pPr algn="ctr" eaLnBrk="1" hangingPunct="1"/>
              <a:r>
                <a:rPr lang="en-US" sz="2000" i="1">
                  <a:latin typeface="Calibri" panose="020F0502020204030204" pitchFamily="34" charset="0"/>
                </a:rPr>
                <a:t>Cyber Events</a:t>
              </a:r>
            </a:p>
          </p:txBody>
        </p:sp>
        <p:sp>
          <p:nvSpPr>
            <p:cNvPr id="14" name="Trapezoid 12">
              <a:extLst>
                <a:ext uri="{FF2B5EF4-FFF2-40B4-BE49-F238E27FC236}">
                  <a16:creationId xmlns:a16="http://schemas.microsoft.com/office/drawing/2014/main" id="{B1050AFB-171E-0B41-847D-D69DD572D9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984631" y="5287541"/>
              <a:ext cx="1087673" cy="451148"/>
            </a:xfrm>
            <a:custGeom>
              <a:avLst/>
              <a:gdLst>
                <a:gd name="T0" fmla="*/ 507907 w 1447800"/>
                <a:gd name="T1" fmla="*/ 0 h 533400"/>
                <a:gd name="T2" fmla="*/ 155826 w 1447800"/>
                <a:gd name="T3" fmla="*/ 227270 h 533400"/>
                <a:gd name="T4" fmla="*/ 507907 w 1447800"/>
                <a:gd name="T5" fmla="*/ 454541 h 533400"/>
                <a:gd name="T6" fmla="*/ 859989 w 1447800"/>
                <a:gd name="T7" fmla="*/ 227270 h 533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22 w 1447800"/>
                <a:gd name="T13" fmla="*/ 109098 h 533400"/>
                <a:gd name="T14" fmla="*/ 1151679 w 1447800"/>
                <a:gd name="T15" fmla="*/ 533400 h 533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7800" h="533400">
                  <a:moveTo>
                    <a:pt x="0" y="533400"/>
                  </a:moveTo>
                  <a:lnTo>
                    <a:pt x="444184" y="0"/>
                  </a:lnTo>
                  <a:lnTo>
                    <a:pt x="1003616" y="0"/>
                  </a:lnTo>
                  <a:lnTo>
                    <a:pt x="1447800" y="533400"/>
                  </a:lnTo>
                  <a:lnTo>
                    <a:pt x="0" y="533400"/>
                  </a:lnTo>
                  <a:close/>
                </a:path>
              </a:pathLst>
            </a:cu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rot="10800000" anchor="ctr"/>
            <a:lstStyle/>
            <a:p>
              <a:endParaRPr lang="en-US" sz="2000">
                <a:latin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33E708-3D07-1F44-BA1D-6A54D2A88984}"/>
                </a:ext>
              </a:extLst>
            </p:cNvPr>
            <p:cNvSpPr txBox="1"/>
            <p:nvPr/>
          </p:nvSpPr>
          <p:spPr bwMode="auto">
            <a:xfrm>
              <a:off x="7407000" y="4938348"/>
              <a:ext cx="364369" cy="451148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US" sz="2000">
                  <a:latin typeface="Calibri" panose="020F0502020204030204" pitchFamily="34" charset="0"/>
                </a:rPr>
                <a:t>. . .</a:t>
              </a:r>
            </a:p>
          </p:txBody>
        </p:sp>
        <p:sp>
          <p:nvSpPr>
            <p:cNvPr id="16" name="Text Box 38">
              <a:extLst>
                <a:ext uri="{FF2B5EF4-FFF2-40B4-BE49-F238E27FC236}">
                  <a16:creationId xmlns:a16="http://schemas.microsoft.com/office/drawing/2014/main" id="{4E7AA906-702D-C64A-A429-ACA60B578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5219" y="5676013"/>
              <a:ext cx="136687" cy="18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000" i="1">
                <a:latin typeface="Calibri" panose="020F0502020204030204" pitchFamily="34" charset="0"/>
              </a:endParaRPr>
            </a:p>
          </p:txBody>
        </p:sp>
        <p:sp>
          <p:nvSpPr>
            <p:cNvPr id="17" name="Trapezoid 20">
              <a:extLst>
                <a:ext uri="{FF2B5EF4-FFF2-40B4-BE49-F238E27FC236}">
                  <a16:creationId xmlns:a16="http://schemas.microsoft.com/office/drawing/2014/main" id="{AF103DB6-943B-1A47-976A-596C0148D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5159" y="5734617"/>
              <a:ext cx="1962761" cy="520930"/>
            </a:xfrm>
            <a:custGeom>
              <a:avLst/>
              <a:gdLst>
                <a:gd name="T0" fmla="*/ 1486529 w 2975103"/>
                <a:gd name="T1" fmla="*/ 0 h 639399"/>
                <a:gd name="T2" fmla="*/ 417112 w 2975103"/>
                <a:gd name="T3" fmla="*/ 322618 h 639399"/>
                <a:gd name="T4" fmla="*/ 1486529 w 2975103"/>
                <a:gd name="T5" fmla="*/ 645231 h 639399"/>
                <a:gd name="T6" fmla="*/ 2555943 w 2975103"/>
                <a:gd name="T7" fmla="*/ 322618 h 6393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6533 w 2975103"/>
                <a:gd name="T13" fmla="*/ 119608 h 639399"/>
                <a:gd name="T14" fmla="*/ 2418571 w 2975103"/>
                <a:gd name="T15" fmla="*/ 639399 h 6393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5103" h="639399">
                  <a:moveTo>
                    <a:pt x="0" y="639399"/>
                  </a:moveTo>
                  <a:lnTo>
                    <a:pt x="834799" y="0"/>
                  </a:lnTo>
                  <a:lnTo>
                    <a:pt x="2140304" y="0"/>
                  </a:lnTo>
                  <a:lnTo>
                    <a:pt x="2975103" y="639399"/>
                  </a:lnTo>
                  <a:lnTo>
                    <a:pt x="0" y="639399"/>
                  </a:lnTo>
                  <a:close/>
                </a:path>
              </a:pathLst>
            </a:custGeom>
            <a:solidFill>
              <a:srgbClr val="CAE175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</a:endParaRPr>
            </a:p>
          </p:txBody>
        </p:sp>
        <p:sp>
          <p:nvSpPr>
            <p:cNvPr id="18" name="Text Box 28">
              <a:extLst>
                <a:ext uri="{FF2B5EF4-FFF2-40B4-BE49-F238E27FC236}">
                  <a16:creationId xmlns:a16="http://schemas.microsoft.com/office/drawing/2014/main" id="{701EE069-D9B3-BB4D-8334-7081464CA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5770035"/>
              <a:ext cx="913095" cy="46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i="1" dirty="0">
                  <a:latin typeface="Calibri" panose="020F0502020204030204" pitchFamily="34" charset="0"/>
                </a:rPr>
                <a:t>Complex </a:t>
              </a:r>
            </a:p>
            <a:p>
              <a:pPr algn="ctr" eaLnBrk="1" hangingPunct="1"/>
              <a:r>
                <a:rPr lang="en-US" sz="2000" i="1" dirty="0">
                  <a:latin typeface="Calibri" panose="020F0502020204030204" pitchFamily="34" charset="0"/>
                </a:rPr>
                <a:t>Systems to Defend</a:t>
              </a:r>
            </a:p>
          </p:txBody>
        </p:sp>
      </p:grpSp>
      <p:sp>
        <p:nvSpPr>
          <p:cNvPr id="21" name="TextBox 13">
            <a:extLst>
              <a:ext uri="{FF2B5EF4-FFF2-40B4-BE49-F238E27FC236}">
                <a16:creationId xmlns:a16="http://schemas.microsoft.com/office/drawing/2014/main" id="{653BE03F-5AC0-4D44-8EB8-539AA1863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550" y="4234921"/>
            <a:ext cx="1145214" cy="5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Cyber Warriors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330131-7B75-1A4E-AE90-D99F43C39E15}"/>
              </a:ext>
            </a:extLst>
          </p:cNvPr>
          <p:cNvSpPr/>
          <p:nvPr/>
        </p:nvSpPr>
        <p:spPr>
          <a:xfrm>
            <a:off x="1030070" y="5175228"/>
            <a:ext cx="598783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262063" algn="l"/>
                <a:tab pos="1546225" algn="l"/>
              </a:tabLst>
            </a:pPr>
            <a:r>
              <a:rPr lang="en-US" sz="1600" dirty="0">
                <a:latin typeface="Times New Roman" panose="02020603050405020304" pitchFamily="18" charset="0"/>
              </a:rPr>
              <a:t>S. Patra, A. Velasquez, M. Kang, and D. Nau. Using online planning and acting to recover from cyberattacks on software-defined networks. In </a:t>
            </a:r>
            <a:r>
              <a:rPr lang="en-US" sz="1600" i="1" dirty="0">
                <a:latin typeface="Times New Roman" panose="02020603050405020304" pitchFamily="18" charset="0"/>
              </a:rPr>
              <a:t>Proc. Innovative Applications of AI Conference (IAAI)</a:t>
            </a:r>
            <a:r>
              <a:rPr lang="en-US" sz="1600" dirty="0">
                <a:latin typeface="Times New Roman" panose="02020603050405020304" pitchFamily="18" charset="0"/>
              </a:rPr>
              <a:t>, Feb. 2021. </a:t>
            </a:r>
            <a:r>
              <a:rPr lang="en-US" sz="1600" dirty="0">
                <a:latin typeface="Calibri" panose="020F0502020204030204" pitchFamily="34" charset="0"/>
                <a:hlinkClick r:id="rId2"/>
              </a:rPr>
              <a:t>https://www.cs.umd.edu/~nau/papers/patra2021using.pdf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259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Chapter 15: Hierarchical Refinement Planning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Plan by simulating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Rae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on </a:t>
            </a:r>
            <a:r>
              <a:rPr lang="en-US" dirty="0">
                <a:cs typeface="Times New Roman"/>
              </a:rPr>
              <a:t>a single external task/event/goal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Times New Roman"/>
              </a:rPr>
              <a:t>SeRPE</a:t>
            </a:r>
            <a:r>
              <a:rPr lang="en-US" dirty="0">
                <a:cs typeface="Times New Roman"/>
              </a:rPr>
              <a:t> uses classical action models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/>
              </a:rPr>
              <a:t>UPOM </a:t>
            </a:r>
            <a:r>
              <a:rPr lang="en-US" dirty="0">
                <a:cs typeface="Times New Roman"/>
              </a:rPr>
              <a:t>simulates the actor’s actions, does Monte Carlo rollouts</a:t>
            </a:r>
          </a:p>
          <a:p>
            <a:r>
              <a:rPr lang="en-US" dirty="0"/>
              <a:t>Acting and planning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Rae</a:t>
            </a:r>
            <a:r>
              <a:rPr lang="en-US" baseline="-250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+</a:t>
            </a:r>
            <a:r>
              <a:rPr lang="en-US" baseline="-250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UPOM</a:t>
            </a:r>
          </a:p>
          <a:p>
            <a:pPr lvl="1"/>
            <a:r>
              <a:rPr lang="en-US" dirty="0"/>
              <a:t>Comparison: </a:t>
            </a:r>
            <a:r>
              <a:rPr lang="en-US" dirty="0">
                <a:latin typeface="Calibri" panose="020F0502020204030204" pitchFamily="34" charset="0"/>
              </a:rPr>
              <a:t>Run-Lazy-Lookahead + UPOM′</a:t>
            </a:r>
          </a:p>
          <a:p>
            <a:pPr lvl="1"/>
            <a:r>
              <a:rPr lang="en-US" dirty="0"/>
              <a:t>Open-source Python implementation: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hlinkClick r:id="rId2"/>
              </a:rPr>
              <a:t>https://bitbucket.org/sunandita/RAE/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BB37C-F086-7144-863D-2A8414D790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Chapter 16: Learning</a:t>
            </a:r>
          </a:p>
          <a:p>
            <a:pPr lvl="1"/>
            <a:r>
              <a:rPr lang="en-US" dirty="0"/>
              <a:t>Learning a function to choose a method</a:t>
            </a:r>
          </a:p>
          <a:p>
            <a:pPr lvl="1"/>
            <a:r>
              <a:rPr lang="en-US" dirty="0"/>
              <a:t>Learning heuristics to guide search</a:t>
            </a:r>
          </a:p>
          <a:p>
            <a:endParaRPr lang="en-US" dirty="0"/>
          </a:p>
          <a:p>
            <a:r>
              <a:rPr lang="en-US" dirty="0"/>
              <a:t>Additional material not in the book</a:t>
            </a:r>
          </a:p>
          <a:p>
            <a:pPr lvl="1"/>
            <a:r>
              <a:rPr lang="en-US" dirty="0"/>
              <a:t>Experimental evaluation</a:t>
            </a:r>
          </a:p>
          <a:p>
            <a:pPr lvl="1"/>
            <a:r>
              <a:rPr lang="en-US" dirty="0"/>
              <a:t>Prototype application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6201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11A7-F2CB-8254-75B8-C7D0E2EC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RAE (Ch. 14 Review)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E5B07-7F6C-D865-2988-ED2F1F04E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71" y="1198063"/>
            <a:ext cx="7076038" cy="49506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32EF3B-EA63-60BF-08E8-E4A8C16B53C8}"/>
              </a:ext>
            </a:extLst>
          </p:cNvPr>
          <p:cNvSpPr/>
          <p:nvPr/>
        </p:nvSpPr>
        <p:spPr>
          <a:xfrm>
            <a:off x="6764215" y="4446740"/>
            <a:ext cx="3030415" cy="17408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Ch. 14, Guide was a heuristic choice.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will explore some possible ways to do Guide.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D04042-9079-B1FB-60F4-0B069A102B01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5287108" y="2725615"/>
            <a:ext cx="1477107" cy="2591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13450FF-782D-9BCE-1468-43FA169A815B}"/>
              </a:ext>
            </a:extLst>
          </p:cNvPr>
          <p:cNvSpPr txBox="1">
            <a:spLocks/>
          </p:cNvSpPr>
          <p:nvPr/>
        </p:nvSpPr>
        <p:spPr bwMode="auto">
          <a:xfrm>
            <a:off x="6260025" y="1428430"/>
            <a:ext cx="4689424" cy="278794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0487" tIns="44450" rIns="91440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procedure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RAE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:</a:t>
            </a:r>
          </a:p>
          <a:p>
            <a:pPr marL="341313" lvl="1" indent="0">
              <a:spcBef>
                <a:spcPts val="2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loop:</a:t>
            </a:r>
          </a:p>
          <a:p>
            <a:pPr marL="738187" lvl="2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every new external task or event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do</a:t>
            </a:r>
          </a:p>
          <a:p>
            <a:pPr marL="1089025" lvl="3" indent="0">
              <a:spcBef>
                <a:spcPts val="200"/>
              </a:spcBef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choose a method instance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1089025" lvl="3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create a refinement stack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,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</a:p>
          <a:p>
            <a:pPr marL="1089025" lvl="3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add the stack to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each stack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in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	call </a:t>
            </a:r>
            <a:r>
              <a:rPr lang="en-US" sz="1800" kern="0" dirty="0">
                <a:latin typeface="Calibri" panose="020F0502020204030204" pitchFamily="34" charset="0"/>
                <a:cs typeface="Calibri"/>
              </a:rPr>
              <a:t>Progress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)</a:t>
            </a:r>
          </a:p>
          <a:p>
            <a:pPr marL="738187" lvl="2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	if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is finished then remove 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D87E0-0C54-3D7E-65E5-193E3B51D29C}"/>
              </a:ext>
            </a:extLst>
          </p:cNvPr>
          <p:cNvSpPr txBox="1"/>
          <p:nvPr/>
        </p:nvSpPr>
        <p:spPr>
          <a:xfrm>
            <a:off x="6260025" y="1060938"/>
            <a:ext cx="468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abstraction of RAE we will use:</a:t>
            </a:r>
          </a:p>
        </p:txBody>
      </p:sp>
    </p:spTree>
    <p:extLst>
      <p:ext uri="{BB962C8B-B14F-4D97-AF65-F5344CB8AC3E}">
        <p14:creationId xmlns:p14="http://schemas.microsoft.com/office/powerpoint/2010/main" val="8062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AD43-BE16-F9A2-FD74-92A7C140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(Ch. 14 Review)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F872F-5C9B-008E-9CE3-78077E0F8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7" y="914402"/>
            <a:ext cx="5239373" cy="4013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426047-DE70-D32E-6EEE-107733D80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88A2F-006A-0DB6-09F3-6D0DD2EB0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77" y="4928016"/>
            <a:ext cx="4918305" cy="15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7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230B062-F998-ED4C-8992-2469F00F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70796-44D7-694D-9B19-448F2238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7950149" cy="676320"/>
          </a:xfrm>
        </p:spPr>
        <p:txBody>
          <a:bodyPr>
            <a:normAutofit/>
          </a:bodyPr>
          <a:lstStyle/>
          <a:p>
            <a:r>
              <a:rPr lang="en-US" dirty="0"/>
              <a:t>Planning for Rae?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F185-82D1-0F40-B0FF-CB6887782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12" y="3888276"/>
            <a:ext cx="6863502" cy="2500685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/>
              <a:t>Four places where </a:t>
            </a:r>
            <a:r>
              <a:rPr lang="en-US" dirty="0">
                <a:latin typeface="Calibri" panose="020F0502020204030204" pitchFamily="34" charset="0"/>
              </a:rPr>
              <a:t>Rae</a:t>
            </a:r>
            <a:r>
              <a:rPr lang="en-US" dirty="0"/>
              <a:t> and </a:t>
            </a:r>
            <a:r>
              <a:rPr lang="en-US" dirty="0">
                <a:latin typeface="Calibri" panose="020F0502020204030204" pitchFamily="34" charset="0"/>
              </a:rPr>
              <a:t>Progress </a:t>
            </a:r>
            <a:r>
              <a:rPr lang="en-US" dirty="0"/>
              <a:t>choose a method instance for a task</a:t>
            </a:r>
          </a:p>
          <a:p>
            <a:pPr>
              <a:spcBef>
                <a:spcPts val="400"/>
              </a:spcBef>
            </a:pPr>
            <a:r>
              <a:rPr lang="en-US" dirty="0"/>
              <a:t>Bad choice may lead to 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more costly solution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failure - need to recover, sometimes unrecoverable</a:t>
            </a:r>
          </a:p>
          <a:p>
            <a:pPr marL="350837" indent="-342900">
              <a:spcBef>
                <a:spcPts val="400"/>
              </a:spcBef>
            </a:pPr>
            <a:r>
              <a:rPr lang="en-US" dirty="0"/>
              <a:t>Solution: </a:t>
            </a:r>
          </a:p>
          <a:p>
            <a:pPr marL="692150" lvl="1" indent="-342900">
              <a:spcBef>
                <a:spcPts val="400"/>
              </a:spcBef>
            </a:pPr>
            <a:r>
              <a:rPr lang="en-US" dirty="0"/>
              <a:t>call a planner, choose the method instance it suggests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16E67C-24D6-5840-B07C-D32F46811F40}"/>
              </a:ext>
            </a:extLst>
          </p:cNvPr>
          <p:cNvGrpSpPr/>
          <p:nvPr/>
        </p:nvGrpSpPr>
        <p:grpSpPr>
          <a:xfrm>
            <a:off x="1230826" y="866892"/>
            <a:ext cx="4689424" cy="2787943"/>
            <a:chOff x="1230826" y="866892"/>
            <a:chExt cx="4689424" cy="2787943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2C4B14B9-A4E6-2B4B-BE68-9B4C3F06CE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1671" y="1772435"/>
              <a:ext cx="3318845" cy="356701"/>
            </a:xfrm>
            <a:prstGeom prst="rect">
              <a:avLst/>
            </a:prstGeom>
            <a:solidFill>
              <a:srgbClr val="DAF8CD"/>
            </a:solidFill>
            <a:ln w="12700">
              <a:solidFill>
                <a:srgbClr val="2030FF"/>
              </a:solidFill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344488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1363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0000"/>
                <a:buFont typeface="Wingdings" charset="2"/>
                <a:buChar char="Ø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38238" indent="-3444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5000"/>
                <a:buFont typeface="Lucida Grande"/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547813" indent="-341313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Lucida Grande"/>
                <a:buChar char="▸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944688" indent="-344488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5000"/>
                <a:buFont typeface="Lucida Grande"/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341563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0000"/>
                <a:buFont typeface="Lucida Grande"/>
                <a:buChar char="›"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692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149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700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836E87B4-18F2-4948-B99D-800E62CF3BB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30826" y="866892"/>
              <a:ext cx="4689424" cy="278794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none" lIns="90487" tIns="44450" rIns="91440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200"/>
                </a:spcBef>
                <a:buFont typeface="System Font Regular"/>
                <a:buNone/>
                <a:tabLst>
                  <a:tab pos="1262063" algn="l"/>
                  <a:tab pos="1546225" algn="l"/>
                </a:tabLst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procedure </a:t>
              </a:r>
              <a:r>
                <a:rPr lang="en-US" sz="1800" kern="0" dirty="0">
                  <a:latin typeface="Calibri" panose="020F0502020204030204" pitchFamily="34" charset="0"/>
                  <a:cs typeface="Times New Roman"/>
                </a:rPr>
                <a:t>RAE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:</a:t>
              </a:r>
            </a:p>
            <a:p>
              <a:pPr marL="341313" lvl="1" indent="0">
                <a:spcBef>
                  <a:spcPts val="200"/>
                </a:spcBef>
                <a:buFont typeface="System Font Regular"/>
                <a:buNone/>
                <a:tabLst>
                  <a:tab pos="1262063" algn="l"/>
                  <a:tab pos="1546225" algn="l"/>
                </a:tabLst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loop:</a:t>
              </a: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for every new external task or event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do</a:t>
              </a:r>
            </a:p>
            <a:p>
              <a:pPr marL="1089025" lvl="3" indent="0">
                <a:spcBef>
                  <a:spcPts val="200"/>
                </a:spcBef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choose a method instance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m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for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1089025" lvl="3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create a refinement stack for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m</a:t>
              </a:r>
            </a:p>
            <a:p>
              <a:pPr marL="1089025" lvl="3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add the stack to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Agenda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for each stack 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in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Agenda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Calibri"/>
                </a:rPr>
                <a:t>	call </a:t>
              </a:r>
              <a:r>
                <a:rPr lang="en-US" sz="1800" kern="0" dirty="0">
                  <a:latin typeface="Calibri" panose="020F0502020204030204" pitchFamily="34" charset="0"/>
                  <a:cs typeface="Calibri"/>
                </a:rPr>
                <a:t>Progress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(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)</a:t>
              </a:r>
            </a:p>
            <a:p>
              <a:pPr marL="738187" lvl="2" indent="0">
                <a:spcBef>
                  <a:spcPts val="2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	if 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is finished then remove it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98E0F60-AEAF-6F4F-A268-2F8DCBF843C5}"/>
              </a:ext>
            </a:extLst>
          </p:cNvPr>
          <p:cNvSpPr txBox="1">
            <a:spLocks/>
          </p:cNvSpPr>
          <p:nvPr/>
        </p:nvSpPr>
        <p:spPr bwMode="auto">
          <a:xfrm>
            <a:off x="10584254" y="2821105"/>
            <a:ext cx="1606208" cy="611834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</a:rPr>
              <a:t>retry </a:t>
            </a:r>
            <a:r>
              <a:rPr lang="el-GR" sz="1600" dirty="0">
                <a:latin typeface="Times New Roman" panose="02020603050405020304" pitchFamily="18" charset="0"/>
              </a:rPr>
              <a:t>τ </a:t>
            </a:r>
            <a:r>
              <a:rPr lang="en-US" sz="1600" dirty="0">
                <a:latin typeface="Times New Roman" panose="02020603050405020304" pitchFamily="18" charset="0"/>
              </a:rPr>
              <a:t>using an</a:t>
            </a:r>
            <a:br>
              <a:rPr lang="en-US" sz="1600" dirty="0">
                <a:latin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</a:rPr>
              <a:t>untried candidate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7D91048-0674-0345-B9E4-ECD1588951F3}"/>
              </a:ext>
            </a:extLst>
          </p:cNvPr>
          <p:cNvSpPr txBox="1">
            <a:spLocks/>
          </p:cNvSpPr>
          <p:nvPr/>
        </p:nvSpPr>
        <p:spPr bwMode="auto">
          <a:xfrm>
            <a:off x="10319435" y="6228943"/>
            <a:ext cx="1606208" cy="611834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</a:rPr>
              <a:t>retry </a:t>
            </a:r>
            <a:r>
              <a:rPr lang="el-GR" sz="1600" dirty="0">
                <a:latin typeface="Times New Roman" panose="02020603050405020304" pitchFamily="18" charset="0"/>
              </a:rPr>
              <a:t>τ </a:t>
            </a:r>
            <a:r>
              <a:rPr lang="en-US" sz="1600" dirty="0">
                <a:latin typeface="Times New Roman" panose="02020603050405020304" pitchFamily="18" charset="0"/>
              </a:rPr>
              <a:t>using an</a:t>
            </a:r>
            <a:br>
              <a:rPr lang="en-US" sz="1600" dirty="0">
                <a:latin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</a:rPr>
              <a:t>untried candidate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1F22C3C-CFFD-244B-91F9-4BD3E5068CBB}"/>
              </a:ext>
            </a:extLst>
          </p:cNvPr>
          <p:cNvSpPr txBox="1">
            <a:spLocks/>
          </p:cNvSpPr>
          <p:nvPr/>
        </p:nvSpPr>
        <p:spPr bwMode="auto">
          <a:xfrm>
            <a:off x="7837562" y="6228943"/>
            <a:ext cx="1908536" cy="613117"/>
          </a:xfrm>
          <a:prstGeom prst="rect">
            <a:avLst/>
          </a:prstGeom>
          <a:solidFill>
            <a:srgbClr val="DAF8CD"/>
          </a:solidFill>
          <a:ln w="12700">
            <a:solidFill>
              <a:srgbClr val="2030FF"/>
            </a:solidFill>
            <a:miter lim="800000"/>
            <a:headEnd/>
            <a:tailEnd/>
          </a:ln>
        </p:spPr>
        <p:txBody>
          <a:bodyPr vert="horz" wrap="none" lIns="45720" tIns="4572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</a:rPr>
              <a:t>choose a candidate </a:t>
            </a:r>
            <a:r>
              <a:rPr lang="en-US" sz="1600" i="1" dirty="0">
                <a:latin typeface="Times New Roman" panose="02020603050405020304" pitchFamily="18" charset="0"/>
              </a:rPr>
              <a:t>m′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</a:rPr>
              <a:t>push (</a:t>
            </a:r>
            <a:r>
              <a:rPr lang="en-US" sz="1600" i="1" dirty="0" err="1">
                <a:latin typeface="Times New Roman" panose="02020603050405020304" pitchFamily="18" charset="0"/>
              </a:rPr>
              <a:t>τ</a:t>
            </a:r>
            <a:r>
              <a:rPr lang="en-US" sz="1600" i="1" dirty="0">
                <a:latin typeface="Times New Roman" panose="02020603050405020304" pitchFamily="18" charset="0"/>
              </a:rPr>
              <a:t>′</a:t>
            </a:r>
            <a:r>
              <a:rPr lang="en-US" sz="1600" dirty="0">
                <a:latin typeface="Times New Roman" panose="02020603050405020304" pitchFamily="18" charset="0"/>
              </a:rPr>
              <a:t>,</a:t>
            </a:r>
            <a:r>
              <a:rPr lang="en-US" sz="1600" i="1" dirty="0">
                <a:latin typeface="Times New Roman" panose="02020603050405020304" pitchFamily="18" charset="0"/>
              </a:rPr>
              <a:t>m′</a:t>
            </a:r>
            <a:r>
              <a:rPr lang="en-US" sz="1600" dirty="0">
                <a:latin typeface="Times New Roman" panose="02020603050405020304" pitchFamily="18" charset="0"/>
              </a:rPr>
              <a:t>, …) onto </a:t>
            </a:r>
            <a:r>
              <a:rPr lang="en-US" sz="1600" i="1" dirty="0" err="1">
                <a:latin typeface="Times New Roman" panose="02020603050405020304" pitchFamily="18" charset="0"/>
              </a:rPr>
              <a:t>σ</a:t>
            </a:r>
            <a:endParaRPr lang="en-US" sz="16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5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60AD-63F2-FE41-81A6-1D7D35C0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Acting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647B-B385-3647-BF79-043C53C75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2525"/>
            <a:ext cx="7086600" cy="5034266"/>
          </a:xfrm>
        </p:spPr>
        <p:txBody>
          <a:bodyPr/>
          <a:lstStyle/>
          <a:p>
            <a:r>
              <a:rPr lang="en-US" dirty="0"/>
              <a:t>Planner’s action models are abstractions</a:t>
            </a:r>
          </a:p>
          <a:p>
            <a:pPr lvl="1"/>
            <a:r>
              <a:rPr lang="en-US" dirty="0"/>
              <a:t>The planned actions are tasks for the actor to refine</a:t>
            </a:r>
          </a:p>
          <a:p>
            <a:r>
              <a:rPr lang="en-US" dirty="0"/>
              <a:t>Consistency problem:</a:t>
            </a:r>
          </a:p>
          <a:p>
            <a:pPr lvl="1"/>
            <a:r>
              <a:rPr lang="en-US" dirty="0"/>
              <a:t>How to get action models that</a:t>
            </a:r>
            <a:br>
              <a:rPr lang="en-US" dirty="0"/>
            </a:br>
            <a:r>
              <a:rPr lang="en-US" dirty="0"/>
              <a:t>describe what the actor will do?</a:t>
            </a:r>
          </a:p>
          <a:p>
            <a:r>
              <a:rPr lang="en-US" dirty="0"/>
              <a:t>One possible solution: </a:t>
            </a:r>
          </a:p>
          <a:p>
            <a:pPr lvl="1"/>
            <a:r>
              <a:rPr lang="en-US" dirty="0"/>
              <a:t>Actor and planner both use the same representation</a:t>
            </a:r>
          </a:p>
          <a:p>
            <a:pPr lvl="2"/>
            <a:r>
              <a:rPr lang="en-US" dirty="0"/>
              <a:t>Must be operational; descriptive models too abstract</a:t>
            </a:r>
          </a:p>
          <a:p>
            <a:pPr lvl="2"/>
            <a:r>
              <a:rPr lang="en-US" dirty="0"/>
              <a:t>Need planning algorithms that can use operational models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9519FB3-1506-2645-A4C4-CC09F42BAD99}"/>
              </a:ext>
            </a:extLst>
          </p:cNvPr>
          <p:cNvGrpSpPr/>
          <p:nvPr/>
        </p:nvGrpSpPr>
        <p:grpSpPr>
          <a:xfrm>
            <a:off x="5389637" y="1108669"/>
            <a:ext cx="6682335" cy="4190664"/>
            <a:chOff x="5261618" y="877173"/>
            <a:chExt cx="6682335" cy="4190664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DCAD6447-A3B6-3D48-BA8D-5F8BEC2BCF83}"/>
                </a:ext>
              </a:extLst>
            </p:cNvPr>
            <p:cNvSpPr/>
            <p:nvPr/>
          </p:nvSpPr>
          <p:spPr>
            <a:xfrm>
              <a:off x="7440597" y="2632097"/>
              <a:ext cx="2150733" cy="1021556"/>
            </a:xfrm>
            <a:prstGeom prst="roundRect">
              <a:avLst/>
            </a:prstGeom>
            <a:solidFill>
              <a:srgbClr val="EC792B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</a:rPr>
                <a:t>Operational models</a:t>
              </a:r>
            </a:p>
            <a:p>
              <a:pPr marL="230188"/>
              <a:r>
                <a:rPr lang="en-US" dirty="0">
                  <a:latin typeface="Calibri" panose="020F0502020204030204" pitchFamily="34" charset="0"/>
                </a:rPr>
                <a:t>How to </a:t>
              </a:r>
              <a:br>
                <a:rPr lang="en-US" dirty="0">
                  <a:latin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</a:rPr>
                <a:t>perform tasks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2F5E88-FC51-5448-BA12-0E4B1B2BF62A}"/>
                </a:ext>
              </a:extLst>
            </p:cNvPr>
            <p:cNvSpPr txBox="1"/>
            <p:nvPr/>
          </p:nvSpPr>
          <p:spPr>
            <a:xfrm>
              <a:off x="5261618" y="2298981"/>
              <a:ext cx="1899396" cy="399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Consistent?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BF15DCE-0FF8-4F4A-9A39-6DFD582EF00F}"/>
                </a:ext>
              </a:extLst>
            </p:cNvPr>
            <p:cNvGrpSpPr/>
            <p:nvPr/>
          </p:nvGrpSpPr>
          <p:grpSpPr>
            <a:xfrm flipH="1">
              <a:off x="6853067" y="2121319"/>
              <a:ext cx="585352" cy="770986"/>
              <a:chOff x="8476644" y="1891566"/>
              <a:chExt cx="424638" cy="1040996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B8DD2C16-912B-BB4E-8D4D-F60967EF5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76644" y="1891566"/>
                <a:ext cx="424637" cy="376530"/>
              </a:xfrm>
              <a:prstGeom prst="straightConnector1">
                <a:avLst/>
              </a:prstGeom>
              <a:ln w="57150" cmpd="sng">
                <a:solidFill>
                  <a:srgbClr val="EC792B"/>
                </a:solidFill>
                <a:tailEnd type="arrow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B58CAA81-9940-B747-A018-5002BBD0A6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78023" y="2562171"/>
                <a:ext cx="423259" cy="370391"/>
              </a:xfrm>
              <a:prstGeom prst="straightConnector1">
                <a:avLst/>
              </a:prstGeom>
              <a:ln w="57150" cmpd="sng">
                <a:solidFill>
                  <a:srgbClr val="EC792B"/>
                </a:solidFill>
                <a:tailEnd type="arrow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6CF587-17E1-8E4B-B773-045908F53A64}"/>
                </a:ext>
              </a:extLst>
            </p:cNvPr>
            <p:cNvSpPr/>
            <p:nvPr/>
          </p:nvSpPr>
          <p:spPr>
            <a:xfrm>
              <a:off x="9702186" y="877173"/>
              <a:ext cx="2227630" cy="295252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pic>
          <p:nvPicPr>
            <p:cNvPr id="8" name="Picture 7" descr="world.png">
              <a:extLst>
                <a:ext uri="{FF2B5EF4-FFF2-40B4-BE49-F238E27FC236}">
                  <a16:creationId xmlns:a16="http://schemas.microsoft.com/office/drawing/2014/main" id="{FD43387F-3728-704D-A6A8-EBA24BFDD04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138" y="4336317"/>
              <a:ext cx="731520" cy="731520"/>
            </a:xfrm>
            <a:prstGeom prst="rect">
              <a:avLst/>
            </a:prstGeom>
          </p:spPr>
        </p:pic>
        <p:sp>
          <p:nvSpPr>
            <p:cNvPr id="9" name="Curved Right Arrow 8">
              <a:extLst>
                <a:ext uri="{FF2B5EF4-FFF2-40B4-BE49-F238E27FC236}">
                  <a16:creationId xmlns:a16="http://schemas.microsoft.com/office/drawing/2014/main" id="{BC28D8C4-5834-A440-9F4A-462DF257AA9D}"/>
                </a:ext>
              </a:extLst>
            </p:cNvPr>
            <p:cNvSpPr/>
            <p:nvPr/>
          </p:nvSpPr>
          <p:spPr>
            <a:xfrm>
              <a:off x="9751944" y="3934718"/>
              <a:ext cx="662340" cy="946133"/>
            </a:xfrm>
            <a:prstGeom prst="curved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Curved Right Arrow 9">
              <a:extLst>
                <a:ext uri="{FF2B5EF4-FFF2-40B4-BE49-F238E27FC236}">
                  <a16:creationId xmlns:a16="http://schemas.microsoft.com/office/drawing/2014/main" id="{F441CD61-3D62-594A-B0B5-4ADAF2564510}"/>
                </a:ext>
              </a:extLst>
            </p:cNvPr>
            <p:cNvSpPr/>
            <p:nvPr/>
          </p:nvSpPr>
          <p:spPr>
            <a:xfrm flipH="1" flipV="1">
              <a:off x="11281613" y="3846789"/>
              <a:ext cx="662340" cy="946133"/>
            </a:xfrm>
            <a:prstGeom prst="curved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Up Arrow 10">
              <a:extLst>
                <a:ext uri="{FF2B5EF4-FFF2-40B4-BE49-F238E27FC236}">
                  <a16:creationId xmlns:a16="http://schemas.microsoft.com/office/drawing/2014/main" id="{4F69B0E9-F26C-AE46-8BB2-B8FBD9FC7AB1}"/>
                </a:ext>
              </a:extLst>
            </p:cNvPr>
            <p:cNvSpPr/>
            <p:nvPr/>
          </p:nvSpPr>
          <p:spPr>
            <a:xfrm>
              <a:off x="10521220" y="2137494"/>
              <a:ext cx="339874" cy="1016053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EC792B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E71695CA-6E23-D24A-B758-9CDF4DA78D98}"/>
                </a:ext>
              </a:extLst>
            </p:cNvPr>
            <p:cNvSpPr/>
            <p:nvPr/>
          </p:nvSpPr>
          <p:spPr>
            <a:xfrm>
              <a:off x="11011215" y="1933631"/>
              <a:ext cx="321378" cy="891959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788A57-7EC3-2247-B3C2-C9D455455AA9}"/>
                </a:ext>
              </a:extLst>
            </p:cNvPr>
            <p:cNvSpPr/>
            <p:nvPr/>
          </p:nvSpPr>
          <p:spPr>
            <a:xfrm>
              <a:off x="10184018" y="1517164"/>
              <a:ext cx="1454749" cy="594360"/>
            </a:xfrm>
            <a:prstGeom prst="rect">
              <a:avLst/>
            </a:prstGeom>
            <a:solidFill>
              <a:srgbClr val="A5A6A5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Planning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B130F5-3A52-2544-AF24-7885A3A67CAB}"/>
                </a:ext>
              </a:extLst>
            </p:cNvPr>
            <p:cNvSpPr/>
            <p:nvPr/>
          </p:nvSpPr>
          <p:spPr>
            <a:xfrm>
              <a:off x="10135041" y="2860047"/>
              <a:ext cx="1595310" cy="587828"/>
            </a:xfrm>
            <a:prstGeom prst="rect">
              <a:avLst/>
            </a:prstGeom>
            <a:solidFill>
              <a:srgbClr val="FF6966"/>
            </a:solidFill>
            <a:ln>
              <a:solidFill>
                <a:srgbClr val="EC792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Acting (RAE)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0CE51F9-816C-A047-83CB-4383E53FD445}"/>
                </a:ext>
              </a:extLst>
            </p:cNvPr>
            <p:cNvSpPr txBox="1"/>
            <p:nvPr/>
          </p:nvSpPr>
          <p:spPr>
            <a:xfrm>
              <a:off x="9702185" y="877174"/>
              <a:ext cx="86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n>
                    <a:solidFill>
                      <a:schemeClr val="tx2"/>
                    </a:solidFill>
                  </a:ln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Actor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F50111-AD77-F442-8A12-E7FE095AD67E}"/>
                </a:ext>
              </a:extLst>
            </p:cNvPr>
            <p:cNvCxnSpPr/>
            <p:nvPr/>
          </p:nvCxnSpPr>
          <p:spPr>
            <a:xfrm flipH="1" flipV="1">
              <a:off x="5506728" y="2776301"/>
              <a:ext cx="6635" cy="1201937"/>
            </a:xfrm>
            <a:prstGeom prst="line">
              <a:avLst/>
            </a:prstGeom>
            <a:ln w="190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EDC0D6-10E1-604B-ABE8-770224A1D41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9557516" y="3152540"/>
              <a:ext cx="577525" cy="1421"/>
            </a:xfrm>
            <a:prstGeom prst="straightConnector1">
              <a:avLst/>
            </a:prstGeom>
            <a:ln w="101600">
              <a:solidFill>
                <a:srgbClr val="EC792B"/>
              </a:solidFill>
              <a:tailEnd type="triangl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D8B0783-C2E9-F84E-8E82-9DA29F2B94E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9536260" y="1810523"/>
              <a:ext cx="647758" cy="3821"/>
            </a:xfrm>
            <a:prstGeom prst="straightConnector1">
              <a:avLst/>
            </a:prstGeom>
            <a:ln w="101600">
              <a:solidFill>
                <a:srgbClr val="A5A5A5"/>
              </a:solidFill>
              <a:tailEnd type="triangl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2843EDE-9F8D-8646-8819-B7142AF90E92}"/>
                </a:ext>
              </a:extLst>
            </p:cNvPr>
            <p:cNvSpPr txBox="1"/>
            <p:nvPr/>
          </p:nvSpPr>
          <p:spPr>
            <a:xfrm>
              <a:off x="9703549" y="2351296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Queries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743800E-809E-2444-8576-35FF26D3B5BB}"/>
                </a:ext>
              </a:extLst>
            </p:cNvPr>
            <p:cNvSpPr txBox="1"/>
            <p:nvPr/>
          </p:nvSpPr>
          <p:spPr>
            <a:xfrm>
              <a:off x="11251424" y="2343325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Plans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F0E8D3F-3825-A543-8022-4A488B67C062}"/>
                </a:ext>
              </a:extLst>
            </p:cNvPr>
            <p:cNvSpPr/>
            <p:nvPr/>
          </p:nvSpPr>
          <p:spPr>
            <a:xfrm>
              <a:off x="7440597" y="1312254"/>
              <a:ext cx="2146199" cy="1021556"/>
            </a:xfrm>
            <a:prstGeom prst="roundRect">
              <a:avLst/>
            </a:prstGeom>
            <a:solidFill>
              <a:srgbClr val="647C3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</a:rPr>
                <a:t>Descriptive models</a:t>
              </a:r>
            </a:p>
            <a:p>
              <a:pPr marL="230188"/>
              <a:r>
                <a:rPr lang="en-US" dirty="0">
                  <a:latin typeface="Calibri" panose="020F0502020204030204" pitchFamily="34" charset="0"/>
                </a:rPr>
                <a:t>What the </a:t>
              </a:r>
              <a:br>
                <a:rPr lang="en-US" dirty="0">
                  <a:latin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</a:rPr>
                <a:t>actions 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236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60AD-63F2-FE41-81A6-1D7D35C0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Acting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647B-B385-3647-BF79-043C53C75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2525"/>
            <a:ext cx="7118337" cy="5034266"/>
          </a:xfrm>
        </p:spPr>
        <p:txBody>
          <a:bodyPr/>
          <a:lstStyle/>
          <a:p>
            <a:r>
              <a:rPr lang="en-US" dirty="0"/>
              <a:t>Planner’s action models are abstractions</a:t>
            </a:r>
          </a:p>
          <a:p>
            <a:pPr lvl="1"/>
            <a:r>
              <a:rPr lang="en-US" dirty="0"/>
              <a:t>The planned actions are tasks for the actor to refine</a:t>
            </a:r>
          </a:p>
          <a:p>
            <a:r>
              <a:rPr lang="en-US" dirty="0"/>
              <a:t>Consistency problem:</a:t>
            </a:r>
          </a:p>
          <a:p>
            <a:pPr lvl="1"/>
            <a:r>
              <a:rPr lang="en-US" dirty="0"/>
              <a:t>How to get action models that</a:t>
            </a:r>
            <a:br>
              <a:rPr lang="en-US" dirty="0"/>
            </a:br>
            <a:r>
              <a:rPr lang="en-US" dirty="0"/>
              <a:t>describe what the actor will do?</a:t>
            </a:r>
          </a:p>
          <a:p>
            <a:r>
              <a:rPr lang="en-US" dirty="0"/>
              <a:t>One possible solution: </a:t>
            </a:r>
          </a:p>
          <a:p>
            <a:pPr lvl="1"/>
            <a:r>
              <a:rPr lang="en-US" dirty="0"/>
              <a:t>Actor and planner both use the same representation</a:t>
            </a:r>
          </a:p>
          <a:p>
            <a:pPr lvl="2"/>
            <a:r>
              <a:rPr lang="en-US" dirty="0"/>
              <a:t>Must be operational; descriptive models too abstract</a:t>
            </a:r>
          </a:p>
          <a:p>
            <a:pPr lvl="2"/>
            <a:r>
              <a:rPr lang="en-US" dirty="0"/>
              <a:t>Need planning algorithms that can use operational models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9519FB3-1506-2645-A4C4-CC09F42BAD99}"/>
              </a:ext>
            </a:extLst>
          </p:cNvPr>
          <p:cNvGrpSpPr/>
          <p:nvPr/>
        </p:nvGrpSpPr>
        <p:grpSpPr>
          <a:xfrm>
            <a:off x="5389637" y="1108669"/>
            <a:ext cx="6682335" cy="4190664"/>
            <a:chOff x="5261618" y="877173"/>
            <a:chExt cx="6682335" cy="4190664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DCAD6447-A3B6-3D48-BA8D-5F8BEC2BCF83}"/>
                </a:ext>
              </a:extLst>
            </p:cNvPr>
            <p:cNvSpPr/>
            <p:nvPr/>
          </p:nvSpPr>
          <p:spPr>
            <a:xfrm>
              <a:off x="7440597" y="2632097"/>
              <a:ext cx="2150733" cy="1021556"/>
            </a:xfrm>
            <a:prstGeom prst="roundRect">
              <a:avLst/>
            </a:prstGeom>
            <a:solidFill>
              <a:srgbClr val="EC792B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</a:rPr>
                <a:t>Operational models</a:t>
              </a:r>
            </a:p>
            <a:p>
              <a:pPr marL="230188"/>
              <a:r>
                <a:rPr lang="en-US" dirty="0">
                  <a:latin typeface="Calibri" panose="020F0502020204030204" pitchFamily="34" charset="0"/>
                </a:rPr>
                <a:t>How to </a:t>
              </a:r>
              <a:br>
                <a:rPr lang="en-US" dirty="0">
                  <a:latin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</a:rPr>
                <a:t>perform tasks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2F5E88-FC51-5448-BA12-0E4B1B2BF62A}"/>
                </a:ext>
              </a:extLst>
            </p:cNvPr>
            <p:cNvSpPr txBox="1"/>
            <p:nvPr/>
          </p:nvSpPr>
          <p:spPr>
            <a:xfrm>
              <a:off x="5261618" y="2298981"/>
              <a:ext cx="1899396" cy="399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Consistent?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BF15DCE-0FF8-4F4A-9A39-6DFD582EF00F}"/>
                </a:ext>
              </a:extLst>
            </p:cNvPr>
            <p:cNvGrpSpPr/>
            <p:nvPr/>
          </p:nvGrpSpPr>
          <p:grpSpPr>
            <a:xfrm flipH="1">
              <a:off x="6853067" y="2121319"/>
              <a:ext cx="585352" cy="770986"/>
              <a:chOff x="8476644" y="1891566"/>
              <a:chExt cx="424638" cy="1040996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B8DD2C16-912B-BB4E-8D4D-F60967EF5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76644" y="1891566"/>
                <a:ext cx="424637" cy="376530"/>
              </a:xfrm>
              <a:prstGeom prst="straightConnector1">
                <a:avLst/>
              </a:prstGeom>
              <a:ln w="57150" cmpd="sng">
                <a:solidFill>
                  <a:srgbClr val="EC792B"/>
                </a:solidFill>
                <a:tailEnd type="arrow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B58CAA81-9940-B747-A018-5002BBD0A6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78023" y="2562171"/>
                <a:ext cx="423259" cy="370391"/>
              </a:xfrm>
              <a:prstGeom prst="straightConnector1">
                <a:avLst/>
              </a:prstGeom>
              <a:ln w="57150" cmpd="sng">
                <a:solidFill>
                  <a:srgbClr val="EC792B"/>
                </a:solidFill>
                <a:tailEnd type="arrow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6CF587-17E1-8E4B-B773-045908F53A64}"/>
                </a:ext>
              </a:extLst>
            </p:cNvPr>
            <p:cNvSpPr/>
            <p:nvPr/>
          </p:nvSpPr>
          <p:spPr>
            <a:xfrm>
              <a:off x="9702186" y="877173"/>
              <a:ext cx="2227630" cy="295252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pic>
          <p:nvPicPr>
            <p:cNvPr id="8" name="Picture 7" descr="world.png">
              <a:extLst>
                <a:ext uri="{FF2B5EF4-FFF2-40B4-BE49-F238E27FC236}">
                  <a16:creationId xmlns:a16="http://schemas.microsoft.com/office/drawing/2014/main" id="{FD43387F-3728-704D-A6A8-EBA24BFDD04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138" y="4336317"/>
              <a:ext cx="731520" cy="731520"/>
            </a:xfrm>
            <a:prstGeom prst="rect">
              <a:avLst/>
            </a:prstGeom>
          </p:spPr>
        </p:pic>
        <p:sp>
          <p:nvSpPr>
            <p:cNvPr id="9" name="Curved Right Arrow 8">
              <a:extLst>
                <a:ext uri="{FF2B5EF4-FFF2-40B4-BE49-F238E27FC236}">
                  <a16:creationId xmlns:a16="http://schemas.microsoft.com/office/drawing/2014/main" id="{BC28D8C4-5834-A440-9F4A-462DF257AA9D}"/>
                </a:ext>
              </a:extLst>
            </p:cNvPr>
            <p:cNvSpPr/>
            <p:nvPr/>
          </p:nvSpPr>
          <p:spPr>
            <a:xfrm>
              <a:off x="9751944" y="3934718"/>
              <a:ext cx="662340" cy="946133"/>
            </a:xfrm>
            <a:prstGeom prst="curved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Curved Right Arrow 9">
              <a:extLst>
                <a:ext uri="{FF2B5EF4-FFF2-40B4-BE49-F238E27FC236}">
                  <a16:creationId xmlns:a16="http://schemas.microsoft.com/office/drawing/2014/main" id="{F441CD61-3D62-594A-B0B5-4ADAF2564510}"/>
                </a:ext>
              </a:extLst>
            </p:cNvPr>
            <p:cNvSpPr/>
            <p:nvPr/>
          </p:nvSpPr>
          <p:spPr>
            <a:xfrm flipH="1" flipV="1">
              <a:off x="11281613" y="3846789"/>
              <a:ext cx="662340" cy="946133"/>
            </a:xfrm>
            <a:prstGeom prst="curved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Up Arrow 10">
              <a:extLst>
                <a:ext uri="{FF2B5EF4-FFF2-40B4-BE49-F238E27FC236}">
                  <a16:creationId xmlns:a16="http://schemas.microsoft.com/office/drawing/2014/main" id="{4F69B0E9-F26C-AE46-8BB2-B8FBD9FC7AB1}"/>
                </a:ext>
              </a:extLst>
            </p:cNvPr>
            <p:cNvSpPr/>
            <p:nvPr/>
          </p:nvSpPr>
          <p:spPr>
            <a:xfrm>
              <a:off x="10521220" y="2137494"/>
              <a:ext cx="339874" cy="1016053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EC792B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E71695CA-6E23-D24A-B758-9CDF4DA78D98}"/>
                </a:ext>
              </a:extLst>
            </p:cNvPr>
            <p:cNvSpPr/>
            <p:nvPr/>
          </p:nvSpPr>
          <p:spPr>
            <a:xfrm>
              <a:off x="11011215" y="1933631"/>
              <a:ext cx="321378" cy="891959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788A57-7EC3-2247-B3C2-C9D455455AA9}"/>
                </a:ext>
              </a:extLst>
            </p:cNvPr>
            <p:cNvSpPr/>
            <p:nvPr/>
          </p:nvSpPr>
          <p:spPr>
            <a:xfrm>
              <a:off x="10184018" y="1517164"/>
              <a:ext cx="1454749" cy="594360"/>
            </a:xfrm>
            <a:prstGeom prst="rect">
              <a:avLst/>
            </a:prstGeom>
            <a:solidFill>
              <a:srgbClr val="A5A6A5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Planning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B130F5-3A52-2544-AF24-7885A3A67CAB}"/>
                </a:ext>
              </a:extLst>
            </p:cNvPr>
            <p:cNvSpPr/>
            <p:nvPr/>
          </p:nvSpPr>
          <p:spPr>
            <a:xfrm>
              <a:off x="10135041" y="2860047"/>
              <a:ext cx="1595310" cy="587828"/>
            </a:xfrm>
            <a:prstGeom prst="rect">
              <a:avLst/>
            </a:prstGeom>
            <a:solidFill>
              <a:srgbClr val="FF6966"/>
            </a:solidFill>
            <a:ln>
              <a:solidFill>
                <a:srgbClr val="EC792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Acting (RAE)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0CE51F9-816C-A047-83CB-4383E53FD445}"/>
                </a:ext>
              </a:extLst>
            </p:cNvPr>
            <p:cNvSpPr txBox="1"/>
            <p:nvPr/>
          </p:nvSpPr>
          <p:spPr>
            <a:xfrm>
              <a:off x="9702185" y="877174"/>
              <a:ext cx="86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n>
                    <a:solidFill>
                      <a:schemeClr val="tx2"/>
                    </a:solidFill>
                  </a:ln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Actor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F50111-AD77-F442-8A12-E7FE095AD67E}"/>
                </a:ext>
              </a:extLst>
            </p:cNvPr>
            <p:cNvCxnSpPr/>
            <p:nvPr/>
          </p:nvCxnSpPr>
          <p:spPr>
            <a:xfrm flipH="1" flipV="1">
              <a:off x="5506728" y="2776301"/>
              <a:ext cx="6635" cy="1201937"/>
            </a:xfrm>
            <a:prstGeom prst="line">
              <a:avLst/>
            </a:prstGeom>
            <a:ln w="190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EDC0D6-10E1-604B-ABE8-770224A1D41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9557516" y="3152540"/>
              <a:ext cx="577525" cy="1421"/>
            </a:xfrm>
            <a:prstGeom prst="straightConnector1">
              <a:avLst/>
            </a:prstGeom>
            <a:ln w="101600">
              <a:solidFill>
                <a:srgbClr val="EC792B"/>
              </a:solidFill>
              <a:tailEnd type="triangl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D8B0783-C2E9-F84E-8E82-9DA29F2B94E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9536260" y="1810523"/>
              <a:ext cx="647758" cy="3821"/>
            </a:xfrm>
            <a:prstGeom prst="straightConnector1">
              <a:avLst/>
            </a:prstGeom>
            <a:ln w="101600">
              <a:solidFill>
                <a:srgbClr val="A5A5A5"/>
              </a:solidFill>
              <a:tailEnd type="triangl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2843EDE-9F8D-8646-8819-B7142AF90E92}"/>
                </a:ext>
              </a:extLst>
            </p:cNvPr>
            <p:cNvSpPr txBox="1"/>
            <p:nvPr/>
          </p:nvSpPr>
          <p:spPr>
            <a:xfrm>
              <a:off x="9703549" y="2351296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Queries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743800E-809E-2444-8576-35FF26D3B5BB}"/>
                </a:ext>
              </a:extLst>
            </p:cNvPr>
            <p:cNvSpPr txBox="1"/>
            <p:nvPr/>
          </p:nvSpPr>
          <p:spPr>
            <a:xfrm>
              <a:off x="11251424" y="2343325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Plans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F0E8D3F-3825-A543-8022-4A488B67C062}"/>
                </a:ext>
              </a:extLst>
            </p:cNvPr>
            <p:cNvSpPr/>
            <p:nvPr/>
          </p:nvSpPr>
          <p:spPr>
            <a:xfrm>
              <a:off x="7440597" y="1312254"/>
              <a:ext cx="2146199" cy="1021556"/>
            </a:xfrm>
            <a:prstGeom prst="roundRect">
              <a:avLst/>
            </a:prstGeom>
            <a:solidFill>
              <a:srgbClr val="647C3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</a:rPr>
                <a:t>Descriptive models</a:t>
              </a:r>
            </a:p>
            <a:p>
              <a:pPr marL="230188"/>
              <a:r>
                <a:rPr lang="en-US" dirty="0">
                  <a:latin typeface="Calibri" panose="020F0502020204030204" pitchFamily="34" charset="0"/>
                </a:rPr>
                <a:t>What the </a:t>
              </a:r>
              <a:br>
                <a:rPr lang="en-US" dirty="0">
                  <a:latin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</a:rPr>
                <a:t>actions do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3D075D9-54D4-824E-91F1-E45A9AB2A00C}"/>
              </a:ext>
            </a:extLst>
          </p:cNvPr>
          <p:cNvSpPr txBox="1">
            <a:spLocks/>
          </p:cNvSpPr>
          <p:nvPr/>
        </p:nvSpPr>
        <p:spPr bwMode="auto">
          <a:xfrm>
            <a:off x="1027602" y="4712567"/>
            <a:ext cx="7508786" cy="1551707"/>
          </a:xfrm>
          <a:prstGeom prst="rect">
            <a:avLst/>
          </a:prstGeom>
          <a:solidFill>
            <a:srgbClr val="FBFEA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Idea 1: </a:t>
            </a:r>
          </a:p>
          <a:p>
            <a:pPr lvl="1"/>
            <a:r>
              <a:rPr lang="en-US" kern="0" dirty="0"/>
              <a:t>Planner uses </a:t>
            </a:r>
            <a:r>
              <a:rPr lang="en-US" kern="0" dirty="0">
                <a:latin typeface="Calibri" panose="020F0502020204030204" pitchFamily="34" charset="0"/>
              </a:rPr>
              <a:t>Rae</a:t>
            </a:r>
            <a:r>
              <a:rPr lang="en-US" kern="0" dirty="0"/>
              <a:t>’s tasks and refinement methods</a:t>
            </a:r>
          </a:p>
          <a:p>
            <a:pPr lvl="1"/>
            <a:r>
              <a:rPr lang="en-US" kern="0" dirty="0"/>
              <a:t>For each of </a:t>
            </a:r>
            <a:r>
              <a:rPr lang="en-US" kern="0" dirty="0">
                <a:latin typeface="Calibri" panose="020F0502020204030204" pitchFamily="34" charset="0"/>
              </a:rPr>
              <a:t>Rae</a:t>
            </a:r>
            <a:r>
              <a:rPr lang="en-US" kern="0" dirty="0"/>
              <a:t>’s actions, have a classical action model</a:t>
            </a:r>
          </a:p>
          <a:p>
            <a:pPr lvl="1"/>
            <a:r>
              <a:rPr lang="en-US" kern="0" dirty="0"/>
              <a:t>DFS or GBFS search among alternatives to see which works best</a:t>
            </a:r>
          </a:p>
        </p:txBody>
      </p:sp>
    </p:spTree>
    <p:extLst>
      <p:ext uri="{BB962C8B-B14F-4D97-AF65-F5344CB8AC3E}">
        <p14:creationId xmlns:p14="http://schemas.microsoft.com/office/powerpoint/2010/main" val="301467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6-02-01 at 3.3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1" y="1258760"/>
            <a:ext cx="4451096" cy="14000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14" y="101601"/>
            <a:ext cx="8208370" cy="812800"/>
          </a:xfrm>
        </p:spPr>
        <p:txBody>
          <a:bodyPr/>
          <a:lstStyle/>
          <a:p>
            <a:r>
              <a:rPr lang="en-US" dirty="0" err="1"/>
              <a:t>SeRPE</a:t>
            </a:r>
            <a:r>
              <a:rPr lang="en-US" dirty="0"/>
              <a:t> (Sequential Refinement Planning Engine)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9C1D0-5971-9A4F-ACA4-8E8FF5AC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4" y="3066497"/>
            <a:ext cx="6444342" cy="3274803"/>
          </a:xfrm>
        </p:spPr>
        <p:txBody>
          <a:bodyPr/>
          <a:lstStyle/>
          <a:p>
            <a:r>
              <a:rPr lang="en-US" dirty="0"/>
              <a:t>Like </a:t>
            </a:r>
            <a:r>
              <a:rPr lang="en-US" dirty="0">
                <a:latin typeface="Calibri" panose="020F0502020204030204" pitchFamily="34" charset="0"/>
              </a:rPr>
              <a:t>Rae</a:t>
            </a:r>
            <a:r>
              <a:rPr lang="en-US" dirty="0"/>
              <a:t> with just one external task</a:t>
            </a:r>
          </a:p>
          <a:p>
            <a:pPr lvl="1"/>
            <a:r>
              <a:rPr lang="en-US" dirty="0"/>
              <a:t>Progress it all the way to the end,</a:t>
            </a:r>
            <a:br>
              <a:rPr lang="en-US" dirty="0"/>
            </a:br>
            <a:r>
              <a:rPr lang="en-US" dirty="0"/>
              <a:t>like </a:t>
            </a:r>
            <a:r>
              <a:rPr lang="en-US" dirty="0">
                <a:latin typeface="Calibri" panose="020F0502020204030204" pitchFamily="34" charset="0"/>
              </a:rPr>
              <a:t>Progress</a:t>
            </a:r>
            <a:r>
              <a:rPr lang="en-US" dirty="0"/>
              <a:t> with a loop around it</a:t>
            </a:r>
          </a:p>
          <a:p>
            <a:pPr lvl="1"/>
            <a:r>
              <a:rPr lang="en-US" dirty="0"/>
              <a:t>Plan rather than act</a:t>
            </a:r>
          </a:p>
          <a:p>
            <a:pPr lvl="2"/>
            <a:r>
              <a:rPr lang="en-US" dirty="0"/>
              <a:t>For each action, use a classical action model</a:t>
            </a:r>
          </a:p>
          <a:p>
            <a:r>
              <a:rPr lang="en-US" dirty="0"/>
              <a:t>This has some problems …</a:t>
            </a:r>
          </a:p>
        </p:txBody>
      </p:sp>
      <p:pic>
        <p:nvPicPr>
          <p:cNvPr id="16" name="Picture 15" descr="Screen Shot 2016-02-01 at 3.38.35 PM.png">
            <a:extLst>
              <a:ext uri="{FF2B5EF4-FFF2-40B4-BE49-F238E27FC236}">
                <a16:creationId xmlns:a16="http://schemas.microsoft.com/office/drawing/2014/main" id="{3BEE56ED-58E8-C74C-831A-896369940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82" y="1258760"/>
            <a:ext cx="4686300" cy="5232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Content Placeholder 15"/>
          <p:cNvSpPr txBox="1">
            <a:spLocks/>
          </p:cNvSpPr>
          <p:nvPr/>
        </p:nvSpPr>
        <p:spPr bwMode="auto">
          <a:xfrm>
            <a:off x="442781" y="1321430"/>
            <a:ext cx="2162450" cy="12747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Lucida Calligraphy"/>
                <a:cs typeface="Lucida Calligraphy"/>
              </a:rPr>
              <a:t>M</a:t>
            </a:r>
            <a:r>
              <a:rPr lang="en-US" sz="1800" dirty="0">
                <a:cs typeface="Times New Roman"/>
              </a:rPr>
              <a:t> = {methods}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Lucida Calligraphy"/>
                <a:cs typeface="Lucida Calligraphy"/>
              </a:rPr>
              <a:t>A</a:t>
            </a:r>
            <a:r>
              <a:rPr lang="en-US" sz="1800" dirty="0">
                <a:cs typeface="Times New Roman"/>
              </a:rPr>
              <a:t> = {action models}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i="1" dirty="0">
                <a:cs typeface="Times New Roman"/>
              </a:rPr>
              <a:t>  s</a:t>
            </a:r>
            <a:r>
              <a:rPr lang="en-US" sz="1800" dirty="0">
                <a:cs typeface="Times New Roman"/>
              </a:rPr>
              <a:t> = initial state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i="1" dirty="0"/>
              <a:t>  </a:t>
            </a:r>
            <a:r>
              <a:rPr lang="el-GR" sz="1800" i="1" dirty="0"/>
              <a:t>τ</a:t>
            </a:r>
            <a:r>
              <a:rPr lang="en-US" sz="1800" dirty="0">
                <a:cs typeface="Times New Roman"/>
              </a:rPr>
              <a:t> = task or goal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19D01C-26D0-8C30-AFA9-F97E4A5D34BE}"/>
              </a:ext>
            </a:extLst>
          </p:cNvPr>
          <p:cNvSpPr/>
          <p:nvPr/>
        </p:nvSpPr>
        <p:spPr>
          <a:xfrm>
            <a:off x="8756542" y="366840"/>
            <a:ext cx="3060632" cy="542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Automated Planning and Acting Ch. 3.3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676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46C1-DACD-2C4C-B254-C2688237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SeRPE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68E92-6D5E-4D4D-8196-9BB7F0C8F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4" y="1393371"/>
            <a:ext cx="5464625" cy="4987923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i="1" dirty="0"/>
              <a:t>Problem 1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: difficult to implement</a:t>
            </a:r>
            <a:br>
              <a:rPr lang="en-US" baseline="-25000" dirty="0">
                <a:latin typeface="Times New Roman" panose="02020603050405020304" pitchFamily="18" charset="0"/>
                <a:cs typeface="Times New Roman"/>
              </a:rPr>
            </a:br>
            <a:endParaRPr lang="en-US" baseline="-25000" dirty="0">
              <a:latin typeface="Times New Roman" panose="02020603050405020304" pitchFamily="18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Each time a method invokes a subtask, </a:t>
            </a:r>
            <a:r>
              <a:rPr lang="en-US" dirty="0" err="1">
                <a:latin typeface="Calibri" panose="020F0502020204030204" pitchFamily="34" charset="0"/>
                <a:cs typeface="Times New Roman"/>
              </a:rPr>
              <a:t>SeRPE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makes a nondeterministic choice</a:t>
            </a:r>
          </a:p>
          <a:p>
            <a:pPr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To implement deterministically</a:t>
            </a: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Each path in the search space is an execution trace of the body of a method</a:t>
            </a: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Need to backtrack over code execution </a:t>
            </a:r>
            <a:br>
              <a:rPr lang="en-US" dirty="0">
                <a:latin typeface="Times New Roman" panose="02020603050405020304" pitchFamily="18" charset="0"/>
                <a:cs typeface="Times New Roman"/>
              </a:rPr>
            </a:br>
            <a:endParaRPr lang="en-US" dirty="0">
              <a:latin typeface="Times New Roman" panose="02020603050405020304" pitchFamily="18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Need to write a compiler that can do backtracking</a:t>
            </a:r>
          </a:p>
          <a:p>
            <a:pPr lvl="1">
              <a:spcBef>
                <a:spcPts val="400"/>
              </a:spcBef>
              <a:tabLst>
                <a:tab pos="1262063" algn="l"/>
                <a:tab pos="15462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Is it worth the effort?</a:t>
            </a:r>
            <a:br>
              <a:rPr lang="en-US" dirty="0">
                <a:latin typeface="Times New Roman" panose="02020603050405020304" pitchFamily="18" charset="0"/>
                <a:cs typeface="Times New Roman"/>
              </a:rPr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131A5A-32F7-E145-A2D3-6657BE5C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313" y="2198914"/>
            <a:ext cx="4971054" cy="423681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Example:</a:t>
            </a:r>
          </a:p>
          <a:p>
            <a:r>
              <a:rPr lang="en-US"/>
              <a:t>Suppose that </a:t>
            </a:r>
          </a:p>
          <a:p>
            <a:pPr lvl="1"/>
            <a:r>
              <a:rPr lang="en-US"/>
              <a:t>Each task has two applicable methods</a:t>
            </a:r>
            <a:endParaRPr lang="en-US">
              <a:latin typeface="Calibri" panose="020F0502020204030204" pitchFamily="34" charset="0"/>
            </a:endParaRPr>
          </a:p>
          <a:p>
            <a:pPr lvl="1"/>
            <a:r>
              <a:rPr lang="en-US">
                <a:latin typeface="Times New Roman" panose="02020603050405020304" pitchFamily="18" charset="0"/>
              </a:rPr>
              <a:t>When </a:t>
            </a:r>
            <a:r>
              <a:rPr lang="en-US" i="1">
                <a:latin typeface="Times New Roman" panose="02020603050405020304" pitchFamily="18" charset="0"/>
              </a:rPr>
              <a:t>i=</a:t>
            </a:r>
            <a:r>
              <a:rPr lang="en-US">
                <a:latin typeface="Times New Roman" panose="02020603050405020304" pitchFamily="18" charset="0"/>
              </a:rPr>
              <a:t>2, the 1</a:t>
            </a:r>
            <a:r>
              <a:rPr lang="en-US" baseline="30000">
                <a:latin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</a:rPr>
              <a:t> method for </a:t>
            </a:r>
            <a:r>
              <a:rPr lang="en-US">
                <a:latin typeface="Calibri" panose="020F0502020204030204" pitchFamily="34" charset="0"/>
              </a:rPr>
              <a:t>baz(2) </a:t>
            </a:r>
            <a:r>
              <a:rPr lang="en-US">
                <a:latin typeface="Times New Roman" panose="02020603050405020304" pitchFamily="18" charset="0"/>
              </a:rPr>
              <a:t>fails</a:t>
            </a:r>
          </a:p>
          <a:p>
            <a:r>
              <a:rPr lang="en-US">
                <a:latin typeface="Times New Roman" panose="02020603050405020304" pitchFamily="18" charset="0"/>
              </a:rPr>
              <a:t>Backtracking:</a:t>
            </a:r>
          </a:p>
          <a:p>
            <a:pPr lvl="1"/>
            <a:r>
              <a:rPr lang="en-US">
                <a:latin typeface="Times New Roman" panose="02020603050405020304" pitchFamily="18" charset="0"/>
              </a:rPr>
              <a:t>Try 2</a:t>
            </a:r>
            <a:r>
              <a:rPr lang="en-US" baseline="30000">
                <a:latin typeface="Times New Roman" panose="02020603050405020304" pitchFamily="18" charset="0"/>
              </a:rPr>
              <a:t>nd</a:t>
            </a:r>
            <a:r>
              <a:rPr lang="en-US">
                <a:latin typeface="Times New Roman" panose="02020603050405020304" pitchFamily="18" charset="0"/>
              </a:rPr>
              <a:t> method for </a:t>
            </a:r>
            <a:r>
              <a:rPr lang="en-US">
                <a:latin typeface="Calibri" panose="020F0502020204030204" pitchFamily="34" charset="0"/>
              </a:rPr>
              <a:t>baz(2)</a:t>
            </a:r>
            <a:endParaRPr lang="en-US">
              <a:latin typeface="Times New Roman" panose="02020603050405020304" pitchFamily="18" charset="0"/>
            </a:endParaRPr>
          </a:p>
          <a:p>
            <a:pPr lvl="1"/>
            <a:r>
              <a:rPr lang="en-US">
                <a:latin typeface="Times New Roman" panose="02020603050405020304" pitchFamily="18" charset="0"/>
              </a:rPr>
              <a:t>If it fails, try 2</a:t>
            </a:r>
            <a:r>
              <a:rPr lang="en-US" baseline="30000">
                <a:latin typeface="Times New Roman" panose="02020603050405020304" pitchFamily="18" charset="0"/>
              </a:rPr>
              <a:t>nd</a:t>
            </a:r>
            <a:r>
              <a:rPr lang="en-US">
                <a:latin typeface="Times New Roman" panose="02020603050405020304" pitchFamily="18" charset="0"/>
              </a:rPr>
              <a:t> method for </a:t>
            </a:r>
            <a:r>
              <a:rPr lang="en-US">
                <a:latin typeface="Calibri" panose="020F0502020204030204" pitchFamily="34" charset="0"/>
              </a:rPr>
              <a:t>bar(2)</a:t>
            </a:r>
            <a:endParaRPr lang="en-US">
              <a:latin typeface="Times New Roman" panose="02020603050405020304" pitchFamily="18" charset="0"/>
            </a:endParaRPr>
          </a:p>
          <a:p>
            <a:pPr lvl="1"/>
            <a:r>
              <a:rPr lang="en-US">
                <a:latin typeface="Times New Roman" panose="02020603050405020304" pitchFamily="18" charset="0"/>
              </a:rPr>
              <a:t>If it fails, backtrack to </a:t>
            </a:r>
            <a:r>
              <a:rPr lang="en-US" i="1">
                <a:latin typeface="Times New Roman" panose="02020603050405020304" pitchFamily="18" charset="0"/>
              </a:rPr>
              <a:t>i</a:t>
            </a:r>
            <a:r>
              <a:rPr lang="en-US">
                <a:latin typeface="Times New Roman" panose="02020603050405020304" pitchFamily="18" charset="0"/>
              </a:rPr>
              <a:t> = 1</a:t>
            </a:r>
          </a:p>
          <a:p>
            <a:pPr lvl="2"/>
            <a:r>
              <a:rPr lang="en-US">
                <a:latin typeface="Times New Roman" panose="02020603050405020304" pitchFamily="18" charset="0"/>
              </a:rPr>
              <a:t>Try 2</a:t>
            </a:r>
            <a:r>
              <a:rPr lang="en-US" baseline="30000">
                <a:latin typeface="Times New Roman" panose="02020603050405020304" pitchFamily="18" charset="0"/>
              </a:rPr>
              <a:t>nd</a:t>
            </a:r>
            <a:r>
              <a:rPr lang="en-US">
                <a:latin typeface="Times New Roman" panose="02020603050405020304" pitchFamily="18" charset="0"/>
              </a:rPr>
              <a:t> method for </a:t>
            </a:r>
            <a:r>
              <a:rPr lang="en-US">
                <a:latin typeface="Calibri" panose="020F0502020204030204" pitchFamily="34" charset="0"/>
              </a:rPr>
              <a:t>baz(1)</a:t>
            </a:r>
            <a:endParaRPr lang="en-US">
              <a:latin typeface="Times New Roman" panose="02020603050405020304" pitchFamily="18" charset="0"/>
            </a:endParaRPr>
          </a:p>
          <a:p>
            <a:pPr lvl="2"/>
            <a:r>
              <a:rPr lang="en-US">
                <a:latin typeface="Times New Roman" panose="02020603050405020304" pitchFamily="18" charset="0"/>
              </a:rPr>
              <a:t>If it fails, try 2</a:t>
            </a:r>
            <a:r>
              <a:rPr lang="en-US" baseline="30000">
                <a:latin typeface="Times New Roman" panose="02020603050405020304" pitchFamily="18" charset="0"/>
              </a:rPr>
              <a:t>nd</a:t>
            </a:r>
            <a:r>
              <a:rPr lang="en-US">
                <a:latin typeface="Times New Roman" panose="02020603050405020304" pitchFamily="18" charset="0"/>
              </a:rPr>
              <a:t> method for </a:t>
            </a:r>
            <a:r>
              <a:rPr lang="en-US">
                <a:latin typeface="Calibri" panose="020F0502020204030204" pitchFamily="34" charset="0"/>
              </a:rPr>
              <a:t>bar(1)</a:t>
            </a:r>
          </a:p>
          <a:p>
            <a:pPr lvl="1"/>
            <a:r>
              <a:rPr lang="en-US">
                <a:latin typeface="Times New Roman" panose="02020603050405020304" pitchFamily="18" charset="0"/>
              </a:rPr>
              <a:t>If it fails, backtrack to task </a:t>
            </a:r>
            <a:r>
              <a:rPr lang="en-US">
                <a:latin typeface="Calibri" panose="020F0502020204030204" pitchFamily="34" charset="0"/>
              </a:rPr>
              <a:t>foo</a:t>
            </a:r>
            <a:r>
              <a:rPr lang="en-US">
                <a:latin typeface="Times New Roman" panose="02020603050405020304" pitchFamily="18" charset="0"/>
              </a:rPr>
              <a:t>(</a:t>
            </a:r>
            <a:r>
              <a:rPr lang="en-US" i="1">
                <a:latin typeface="Times New Roman" panose="02020603050405020304" pitchFamily="18" charset="0"/>
              </a:rPr>
              <a:t>k</a:t>
            </a:r>
            <a:r>
              <a:rPr lang="en-US">
                <a:latin typeface="Times New Roman" panose="02020603050405020304" pitchFamily="18" charset="0"/>
              </a:rPr>
              <a:t>) …</a:t>
            </a:r>
          </a:p>
          <a:p>
            <a:pPr lvl="1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4CE19C8-5FAC-0E41-9677-08F43F742740}"/>
              </a:ext>
            </a:extLst>
          </p:cNvPr>
          <p:cNvSpPr txBox="1">
            <a:spLocks/>
          </p:cNvSpPr>
          <p:nvPr/>
        </p:nvSpPr>
        <p:spPr bwMode="auto">
          <a:xfrm>
            <a:off x="4860033" y="4352533"/>
            <a:ext cx="2077491" cy="2028761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m-foo</a:t>
            </a:r>
            <a:r>
              <a:rPr lang="en-US" sz="1800" kern="0" dirty="0"/>
              <a:t>(</a:t>
            </a:r>
            <a:r>
              <a:rPr lang="en-US" sz="1800" i="1" kern="0" dirty="0" err="1"/>
              <a:t>k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foo</a:t>
            </a:r>
            <a:r>
              <a:rPr lang="en-US" sz="1800" kern="0" dirty="0"/>
              <a:t>(</a:t>
            </a:r>
            <a:r>
              <a:rPr lang="en-US" sz="1800" i="1" kern="0" dirty="0" err="1"/>
              <a:t>k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…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for i ← 1 to </a:t>
            </a:r>
            <a:r>
              <a:rPr lang="en-US" sz="1800" i="1" kern="0" dirty="0"/>
              <a:t>k:</a:t>
            </a:r>
            <a:endParaRPr lang="en-US" sz="1800" kern="0" dirty="0">
              <a:cs typeface="Times New Roman"/>
            </a:endParaRP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bar</a:t>
            </a:r>
            <a:r>
              <a:rPr lang="en-US" sz="1800" kern="0" dirty="0"/>
              <a:t>(</a:t>
            </a:r>
            <a:r>
              <a:rPr lang="en-US" sz="1800" i="1" kern="0" dirty="0" err="1"/>
              <a:t>i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baz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i</a:t>
            </a:r>
            <a:r>
              <a:rPr lang="en-US" sz="1800" kern="0" dirty="0">
                <a:cs typeface="Times New Roman"/>
              </a:rPr>
              <a:t>)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80E0F5-2476-8742-ABE2-BE129C43DA39}"/>
              </a:ext>
            </a:extLst>
          </p:cNvPr>
          <p:cNvCxnSpPr>
            <a:cxnSpLocks/>
          </p:cNvCxnSpPr>
          <p:nvPr/>
        </p:nvCxnSpPr>
        <p:spPr>
          <a:xfrm flipV="1">
            <a:off x="5344886" y="2525484"/>
            <a:ext cx="1444341" cy="1317173"/>
          </a:xfrm>
          <a:prstGeom prst="straightConnector1">
            <a:avLst/>
          </a:prstGeom>
          <a:ln w="28575" cmpd="sng">
            <a:solidFill>
              <a:srgbClr val="EC792B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F41941-EEAD-DBE2-C046-4144D2E3C59E}"/>
              </a:ext>
            </a:extLst>
          </p:cNvPr>
          <p:cNvSpPr/>
          <p:nvPr/>
        </p:nvSpPr>
        <p:spPr>
          <a:xfrm>
            <a:off x="8756542" y="366840"/>
            <a:ext cx="3060632" cy="542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Automated Planning and Acting Ch. 3.3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3020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4.3|7.7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5.7|2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5.7|25.3"/>
</p:tagLst>
</file>

<file path=ppt/theme/theme1.xml><?xml version="1.0" encoding="utf-8"?>
<a:theme xmlns:a="http://schemas.openxmlformats.org/drawingml/2006/main" name="11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8E887F-B34C-41CB-8012-8A8CFDBB4C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F6A90-C3AD-4AD1-B918-8598F2594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22409</TotalTime>
  <Pages>32</Pages>
  <Words>2827</Words>
  <Application>Microsoft Macintosh PowerPoint</Application>
  <PresentationFormat>Widescreen</PresentationFormat>
  <Paragraphs>458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Avenir Book</vt:lpstr>
      <vt:lpstr>Calibri</vt:lpstr>
      <vt:lpstr>Lucida Calligraphy</vt:lpstr>
      <vt:lpstr>System Font Regular</vt:lpstr>
      <vt:lpstr>Times</vt:lpstr>
      <vt:lpstr>Times New Roman</vt:lpstr>
      <vt:lpstr>11_Nau - reasoning about adversaries</vt:lpstr>
      <vt:lpstr>Chapters 15, 16 Hierarchical Refinement Planning, Learning</vt:lpstr>
      <vt:lpstr>Outline</vt:lpstr>
      <vt:lpstr>RAE (Ch. 14 Review)</vt:lpstr>
      <vt:lpstr>Progress (Ch. 14 Review)</vt:lpstr>
      <vt:lpstr>Planning for Rae?</vt:lpstr>
      <vt:lpstr>Planning and Acting Integration</vt:lpstr>
      <vt:lpstr>Planning and Acting Integration</vt:lpstr>
      <vt:lpstr>SeRPE (Sequential Refinement Planning Engine)</vt:lpstr>
      <vt:lpstr>Problems with SeRPE</vt:lpstr>
      <vt:lpstr>Problems with SeRPE</vt:lpstr>
      <vt:lpstr>Planning for Rae</vt:lpstr>
      <vt:lpstr>Simulating Actions</vt:lpstr>
      <vt:lpstr>Planning for Rae</vt:lpstr>
      <vt:lpstr>Planner</vt:lpstr>
      <vt:lpstr>Monte-Carlo rollouts</vt:lpstr>
      <vt:lpstr>UCT and UPOM</vt:lpstr>
      <vt:lpstr>Outline</vt:lpstr>
      <vt:lpstr>RAE + UPOM</vt:lpstr>
      <vt:lpstr>Could we use UPOM with HTN-Run-Lookahead?</vt:lpstr>
      <vt:lpstr>Could we use UPOM with HTN-Run-Lazy-Lookahead?</vt:lpstr>
      <vt:lpstr>Comparison</vt:lpstr>
      <vt:lpstr>Outline</vt:lpstr>
      <vt:lpstr>Motivation</vt:lpstr>
      <vt:lpstr>Integration with Learning</vt:lpstr>
      <vt:lpstr>Integration with Learning</vt:lpstr>
      <vt:lpstr>Outline</vt:lpstr>
      <vt:lpstr>Experimental Evaluation</vt:lpstr>
      <vt:lpstr>Prototype Application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CMSC722 - Chs. 15-16</dc:title>
  <dc:subject/>
  <dc:creator>Dana Nau</dc:creator>
  <cp:keywords/>
  <dc:description/>
  <cp:lastModifiedBy>Dana Nau</cp:lastModifiedBy>
  <cp:revision>2504</cp:revision>
  <cp:lastPrinted>2019-02-28T18:22:09Z</cp:lastPrinted>
  <dcterms:created xsi:type="dcterms:W3CDTF">2009-11-05T19:06:50Z</dcterms:created>
  <dcterms:modified xsi:type="dcterms:W3CDTF">2025-03-08T04:08:00Z</dcterms:modified>
</cp:coreProperties>
</file>