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9" r:id="rId3"/>
  </p:sldMasterIdLst>
  <p:notesMasterIdLst>
    <p:notesMasterId r:id="rId56"/>
  </p:notesMasterIdLst>
  <p:handoutMasterIdLst>
    <p:handoutMasterId r:id="rId57"/>
  </p:handoutMasterIdLst>
  <p:sldIdLst>
    <p:sldId id="657" r:id="rId4"/>
    <p:sldId id="747" r:id="rId5"/>
    <p:sldId id="751" r:id="rId6"/>
    <p:sldId id="755" r:id="rId7"/>
    <p:sldId id="812" r:id="rId8"/>
    <p:sldId id="757" r:id="rId9"/>
    <p:sldId id="813" r:id="rId10"/>
    <p:sldId id="948" r:id="rId11"/>
    <p:sldId id="817" r:id="rId12"/>
    <p:sldId id="816" r:id="rId13"/>
    <p:sldId id="762" r:id="rId14"/>
    <p:sldId id="763" r:id="rId15"/>
    <p:sldId id="970" r:id="rId16"/>
    <p:sldId id="885" r:id="rId17"/>
    <p:sldId id="969" r:id="rId18"/>
    <p:sldId id="824" r:id="rId19"/>
    <p:sldId id="772" r:id="rId20"/>
    <p:sldId id="967" r:id="rId21"/>
    <p:sldId id="891" r:id="rId22"/>
    <p:sldId id="952" r:id="rId23"/>
    <p:sldId id="842" r:id="rId24"/>
    <p:sldId id="954" r:id="rId25"/>
    <p:sldId id="956" r:id="rId26"/>
    <p:sldId id="957" r:id="rId27"/>
    <p:sldId id="958" r:id="rId28"/>
    <p:sldId id="961" r:id="rId29"/>
    <p:sldId id="959" r:id="rId30"/>
    <p:sldId id="962" r:id="rId31"/>
    <p:sldId id="966" r:id="rId32"/>
    <p:sldId id="963" r:id="rId33"/>
    <p:sldId id="851" r:id="rId34"/>
    <p:sldId id="857" r:id="rId35"/>
    <p:sldId id="868" r:id="rId36"/>
    <p:sldId id="943" r:id="rId37"/>
    <p:sldId id="860" r:id="rId38"/>
    <p:sldId id="871" r:id="rId39"/>
    <p:sldId id="894" r:id="rId40"/>
    <p:sldId id="862" r:id="rId41"/>
    <p:sldId id="874" r:id="rId42"/>
    <p:sldId id="951" r:id="rId43"/>
    <p:sldId id="881" r:id="rId44"/>
    <p:sldId id="883" r:id="rId45"/>
    <p:sldId id="877" r:id="rId46"/>
    <p:sldId id="864" r:id="rId47"/>
    <p:sldId id="876" r:id="rId48"/>
    <p:sldId id="945" r:id="rId49"/>
    <p:sldId id="865" r:id="rId50"/>
    <p:sldId id="866" r:id="rId51"/>
    <p:sldId id="879" r:id="rId52"/>
    <p:sldId id="801" r:id="rId53"/>
    <p:sldId id="880" r:id="rId54"/>
    <p:sldId id="745" r:id="rId55"/>
  </p:sldIdLst>
  <p:sldSz cx="12192000" cy="6858000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1E8"/>
    <a:srgbClr val="010180"/>
    <a:srgbClr val="1F2FF7"/>
    <a:srgbClr val="D2EEFF"/>
    <a:srgbClr val="2031FF"/>
    <a:srgbClr val="DBFFB2"/>
    <a:srgbClr val="E1FFF0"/>
    <a:srgbClr val="1E2EF2"/>
    <a:srgbClr val="E6E9E7"/>
    <a:srgbClr val="CB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/>
    <p:restoredTop sz="95986" autoAdjust="0"/>
  </p:normalViewPr>
  <p:slideViewPr>
    <p:cSldViewPr snapToGrid="0">
      <p:cViewPr varScale="1">
        <p:scale>
          <a:sx n="118" d="100"/>
          <a:sy n="118" d="100"/>
        </p:scale>
        <p:origin x="1152" y="200"/>
      </p:cViewPr>
      <p:guideLst>
        <p:guide orient="horz" pos="16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152"/>
    </p:cViewPr>
  </p:sorterViewPr>
  <p:notesViewPr>
    <p:cSldViewPr snapToGrid="0">
      <p:cViewPr varScale="1">
        <p:scale>
          <a:sx n="91" d="100"/>
          <a:sy n="91" d="100"/>
        </p:scale>
        <p:origin x="-183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k Roberts" userId="9f338eff-2743-45c8-be3d-ba747cbf8532" providerId="ADAL" clId="{DE737BCB-ADE7-4478-841D-1BED9F173DAE}"/>
    <pc:docChg chg="delSld modSld">
      <pc:chgData name="Mak Roberts" userId="9f338eff-2743-45c8-be3d-ba747cbf8532" providerId="ADAL" clId="{DE737BCB-ADE7-4478-841D-1BED9F173DAE}" dt="2025-01-30T00:52:34.611" v="2" actId="47"/>
      <pc:docMkLst>
        <pc:docMk/>
      </pc:docMkLst>
      <pc:sldChg chg="modSp mod">
        <pc:chgData name="Mak Roberts" userId="9f338eff-2743-45c8-be3d-ba747cbf8532" providerId="ADAL" clId="{DE737BCB-ADE7-4478-841D-1BED9F173DAE}" dt="2025-01-30T00:52:19.184" v="1" actId="20577"/>
        <pc:sldMkLst>
          <pc:docMk/>
          <pc:sldMk cId="2085125183" sldId="657"/>
        </pc:sldMkLst>
        <pc:spChg chg="mod">
          <ac:chgData name="Mak Roberts" userId="9f338eff-2743-45c8-be3d-ba747cbf8532" providerId="ADAL" clId="{DE737BCB-ADE7-4478-841D-1BED9F173DAE}" dt="2025-01-30T00:52:19.184" v="1" actId="20577"/>
          <ac:spMkLst>
            <pc:docMk/>
            <pc:sldMk cId="2085125183" sldId="657"/>
            <ac:spMk id="4099" creationId="{00000000-0000-0000-0000-000000000000}"/>
          </ac:spMkLst>
        </pc:spChg>
      </pc:sldChg>
      <pc:sldChg chg="del">
        <pc:chgData name="Mak Roberts" userId="9f338eff-2743-45c8-be3d-ba747cbf8532" providerId="ADAL" clId="{DE737BCB-ADE7-4478-841D-1BED9F173DAE}" dt="2025-01-30T00:52:34.611" v="2" actId="47"/>
        <pc:sldMkLst>
          <pc:docMk/>
          <pc:sldMk cId="2592612076" sldId="971"/>
        </pc:sldMkLst>
      </pc:sldChg>
    </pc:docChg>
  </pc:docChgLst>
  <pc:docChgLst>
    <pc:chgData name="Mak Roberts" userId="9f338eff-2743-45c8-be3d-ba747cbf8532" providerId="ADAL" clId="{47374820-E0CB-4DBD-AE89-0674B7ACC905}"/>
    <pc:docChg chg="undo custSel addSld delSld modSld sldOrd">
      <pc:chgData name="Mak Roberts" userId="9f338eff-2743-45c8-be3d-ba747cbf8532" providerId="ADAL" clId="{47374820-E0CB-4DBD-AE89-0674B7ACC905}" dt="2024-11-11T20:00:22.045" v="620" actId="14100"/>
      <pc:docMkLst>
        <pc:docMk/>
      </pc:docMkLst>
      <pc:sldChg chg="modSp mod">
        <pc:chgData name="Mak Roberts" userId="9f338eff-2743-45c8-be3d-ba747cbf8532" providerId="ADAL" clId="{47374820-E0CB-4DBD-AE89-0674B7ACC905}" dt="2024-10-26T16:15:47.757" v="43" actId="20577"/>
        <pc:sldMkLst>
          <pc:docMk/>
          <pc:sldMk cId="2085125183" sldId="657"/>
        </pc:sldMkLst>
      </pc:sldChg>
      <pc:sldChg chg="modSp mod">
        <pc:chgData name="Mak Roberts" userId="9f338eff-2743-45c8-be3d-ba747cbf8532" providerId="ADAL" clId="{47374820-E0CB-4DBD-AE89-0674B7ACC905}" dt="2024-11-04T20:02:09.500" v="312"/>
        <pc:sldMkLst>
          <pc:docMk/>
          <pc:sldMk cId="2020134645" sldId="755"/>
        </pc:sldMkLst>
        <pc:spChg chg="mod">
          <ac:chgData name="Mak Roberts" userId="9f338eff-2743-45c8-be3d-ba747cbf8532" providerId="ADAL" clId="{47374820-E0CB-4DBD-AE89-0674B7ACC905}" dt="2024-11-04T20:02:09.500" v="312"/>
          <ac:spMkLst>
            <pc:docMk/>
            <pc:sldMk cId="2020134645" sldId="755"/>
            <ac:spMk id="215" creationId="{00000000-0000-0000-0000-000000000000}"/>
          </ac:spMkLst>
        </pc:spChg>
      </pc:sldChg>
      <pc:sldChg chg="modSp mod">
        <pc:chgData name="Mak Roberts" userId="9f338eff-2743-45c8-be3d-ba747cbf8532" providerId="ADAL" clId="{47374820-E0CB-4DBD-AE89-0674B7ACC905}" dt="2024-10-26T16:17:56.508" v="47" actId="13822"/>
        <pc:sldMkLst>
          <pc:docMk/>
          <pc:sldMk cId="2050160431" sldId="757"/>
        </pc:sldMkLst>
      </pc:sldChg>
      <pc:sldChg chg="modSp mod">
        <pc:chgData name="Mak Roberts" userId="9f338eff-2743-45c8-be3d-ba747cbf8532" providerId="ADAL" clId="{47374820-E0CB-4DBD-AE89-0674B7ACC905}" dt="2024-10-26T16:18:04.063" v="48" actId="13822"/>
        <pc:sldMkLst>
          <pc:docMk/>
          <pc:sldMk cId="1572668840" sldId="812"/>
        </pc:sldMkLst>
      </pc:sldChg>
      <pc:sldChg chg="modSp mod">
        <pc:chgData name="Mak Roberts" userId="9f338eff-2743-45c8-be3d-ba747cbf8532" providerId="ADAL" clId="{47374820-E0CB-4DBD-AE89-0674B7ACC905}" dt="2024-10-26T16:20:47.260" v="53" actId="207"/>
        <pc:sldMkLst>
          <pc:docMk/>
          <pc:sldMk cId="455464653" sldId="813"/>
        </pc:sldMkLst>
      </pc:sldChg>
      <pc:sldChg chg="mod ord modShow">
        <pc:chgData name="Mak Roberts" userId="9f338eff-2743-45c8-be3d-ba747cbf8532" providerId="ADAL" clId="{47374820-E0CB-4DBD-AE89-0674B7ACC905}" dt="2024-10-26T16:43:44.055" v="154"/>
        <pc:sldMkLst>
          <pc:docMk/>
          <pc:sldMk cId="726276440" sldId="821"/>
        </pc:sldMkLst>
      </pc:sldChg>
      <pc:sldChg chg="modSp mod modAnim">
        <pc:chgData name="Mak Roberts" userId="9f338eff-2743-45c8-be3d-ba747cbf8532" providerId="ADAL" clId="{47374820-E0CB-4DBD-AE89-0674B7ACC905}" dt="2024-10-26T16:52:57.795" v="273" actId="14100"/>
        <pc:sldMkLst>
          <pc:docMk/>
          <pc:sldMk cId="2183869374" sldId="860"/>
        </pc:sldMkLst>
      </pc:sldChg>
      <pc:sldChg chg="modSp mod">
        <pc:chgData name="Mak Roberts" userId="9f338eff-2743-45c8-be3d-ba747cbf8532" providerId="ADAL" clId="{47374820-E0CB-4DBD-AE89-0674B7ACC905}" dt="2024-11-11T19:45:05.552" v="589" actId="692"/>
        <pc:sldMkLst>
          <pc:docMk/>
          <pc:sldMk cId="365890817" sldId="864"/>
        </pc:sldMkLst>
        <pc:spChg chg="mod">
          <ac:chgData name="Mak Roberts" userId="9f338eff-2743-45c8-be3d-ba747cbf8532" providerId="ADAL" clId="{47374820-E0CB-4DBD-AE89-0674B7ACC905}" dt="2024-11-11T19:45:05.552" v="589" actId="692"/>
          <ac:spMkLst>
            <pc:docMk/>
            <pc:sldMk cId="365890817" sldId="864"/>
            <ac:spMk id="7" creationId="{6E9CA890-3F1A-3DE7-A5C3-1940C6C5DD22}"/>
          </ac:spMkLst>
        </pc:spChg>
        <pc:spChg chg="mod">
          <ac:chgData name="Mak Roberts" userId="9f338eff-2743-45c8-be3d-ba747cbf8532" providerId="ADAL" clId="{47374820-E0CB-4DBD-AE89-0674B7ACC905}" dt="2024-11-11T19:44:46.340" v="588" actId="207"/>
          <ac:spMkLst>
            <pc:docMk/>
            <pc:sldMk cId="365890817" sldId="864"/>
            <ac:spMk id="8" creationId="{2470C66A-98D9-F9F4-24CB-073647632536}"/>
          </ac:spMkLst>
        </pc:spChg>
      </pc:sldChg>
      <pc:sldChg chg="addSp delSp modSp mod">
        <pc:chgData name="Mak Roberts" userId="9f338eff-2743-45c8-be3d-ba747cbf8532" providerId="ADAL" clId="{47374820-E0CB-4DBD-AE89-0674B7ACC905}" dt="2024-11-11T19:46:15.859" v="596"/>
        <pc:sldMkLst>
          <pc:docMk/>
          <pc:sldMk cId="2280043777" sldId="865"/>
        </pc:sldMkLst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9" creationId="{612D93C8-9429-E02C-1A20-F15E81CF80AA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0" creationId="{9F5D00A3-BF0F-35BC-4D7E-A6176BA1F9AA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1" creationId="{3F5F9C49-1C7D-0416-BEC4-407DAC4BA702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2" creationId="{6638E472-40BB-D4B7-5913-406E31AA59EA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3" creationId="{2939116D-C2A2-8F9B-BD2E-62F0D7656235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4" creationId="{4FC35894-4E69-7EA1-F697-5A86B4BE9F49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5" creationId="{BA5E3FF7-043D-BC35-CAA8-BC347963A554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6" creationId="{0B1EE313-1CA2-91C4-7EA6-E8E2EF6376EF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7" creationId="{4BD7D602-0465-E972-E964-CA6215C92272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8" creationId="{CEEC24AE-1096-4A7C-61E0-7EECAA3B34A6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19" creationId="{6E7792DB-B1E8-5E6C-4087-6CA2B9F8A1C5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0" creationId="{0F29F50B-9E8F-3C89-6578-AC43BD4E21F0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1" creationId="{484DB75E-F8A3-958F-5F43-E37C772F0410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2" creationId="{CE5444DC-9E36-F2C2-B176-168C46C3D61C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3" creationId="{4831A3CC-8FC2-2BBF-55C8-1113232FFB2C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4" creationId="{C5D06E40-6215-647F-3C22-239156F8786C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5" creationId="{5650F445-85D5-14A1-5B7B-E8465812936F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6" creationId="{4C2B997D-D55C-CB82-2CB6-1CC579414EBC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7" creationId="{1FD966E9-D48D-1BDD-C6E8-A167CC641CFA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8" creationId="{4DE0BD1D-0AC4-B04A-A429-D85BF40E4CA7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29" creationId="{F8D382DE-129F-1F55-43AC-54992D39DDD0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0" creationId="{8E7F8605-AFDC-8CB7-B649-6B89051C0540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1" creationId="{6AE25237-B439-999A-6B00-963C249FAFDA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2" creationId="{9A4A8261-040F-1AA6-EDAA-10479B4E1983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3" creationId="{334664D6-CCB0-E115-0709-A5A9A5F11318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4" creationId="{C563F214-EA38-DDDC-446B-4C90758412E1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5" creationId="{4235E727-2055-C80C-4256-8575810CF594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6" creationId="{505ECAAB-8DAC-CD6A-6BF1-3AB218163406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7" creationId="{59CFAB8F-1934-AA89-8D7F-86D8160EB254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8" creationId="{A644FA7A-A23A-6EC1-26DB-D15107487CF0}"/>
          </ac:spMkLst>
        </pc:spChg>
        <pc:spChg chg="mod">
          <ac:chgData name="Mak Roberts" userId="9f338eff-2743-45c8-be3d-ba747cbf8532" providerId="ADAL" clId="{47374820-E0CB-4DBD-AE89-0674B7ACC905}" dt="2024-11-11T19:46:15.859" v="596"/>
          <ac:spMkLst>
            <pc:docMk/>
            <pc:sldMk cId="2280043777" sldId="865"/>
            <ac:spMk id="39" creationId="{D1E076C6-25D4-6A9D-50C6-B17874919A27}"/>
          </ac:spMkLst>
        </pc:spChg>
        <pc:grpChg chg="add mod">
          <ac:chgData name="Mak Roberts" userId="9f338eff-2743-45c8-be3d-ba747cbf8532" providerId="ADAL" clId="{47374820-E0CB-4DBD-AE89-0674B7ACC905}" dt="2024-11-11T19:46:15.859" v="596"/>
          <ac:grpSpMkLst>
            <pc:docMk/>
            <pc:sldMk cId="2280043777" sldId="865"/>
            <ac:grpSpMk id="4" creationId="{B786497F-AEE0-0F73-1D35-D44B2CB6393E}"/>
          </ac:grpSpMkLst>
        </pc:grpChg>
        <pc:grpChg chg="mod">
          <ac:chgData name="Mak Roberts" userId="9f338eff-2743-45c8-be3d-ba747cbf8532" providerId="ADAL" clId="{47374820-E0CB-4DBD-AE89-0674B7ACC905}" dt="2024-11-11T19:46:15.859" v="596"/>
          <ac:grpSpMkLst>
            <pc:docMk/>
            <pc:sldMk cId="2280043777" sldId="865"/>
            <ac:grpSpMk id="8" creationId="{E829D587-2115-B90C-9FB1-35B4687799C2}"/>
          </ac:grpSpMkLst>
        </pc:grpChg>
      </pc:sldChg>
      <pc:sldChg chg="addSp delSp modSp mod">
        <pc:chgData name="Mak Roberts" userId="9f338eff-2743-45c8-be3d-ba747cbf8532" providerId="ADAL" clId="{47374820-E0CB-4DBD-AE89-0674B7ACC905}" dt="2024-11-11T19:46:36.923" v="599" actId="1076"/>
        <pc:sldMkLst>
          <pc:docMk/>
          <pc:sldMk cId="1321955721" sldId="866"/>
        </pc:sldMkLst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6" creationId="{12AA8A59-B98D-31FB-9E62-060F0E37372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7" creationId="{36635DB1-81E5-9EF4-1C2E-A37DFD20C58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8" creationId="{AE2B02E6-AD1C-C111-3EE2-36F2E30349A4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9" creationId="{1DAE8767-41BF-A430-E775-4ECF66AEBCF0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0" creationId="{A27E52C5-741F-5770-001E-152BB6F7C22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1" creationId="{46215CAB-A0C4-96DD-FA2E-D85609595573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2" creationId="{0C89DD24-DE32-68A5-2858-5A7840A459E7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3" creationId="{A0B5BFC4-F00A-716C-CCD5-9AF3E75C9770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4" creationId="{31EDD08A-7D49-9D8E-3431-B66DB5D1C595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5" creationId="{EA3B9AF9-BB7A-8BA7-8E73-6E93D2ADEEE7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6" creationId="{43FFD53F-103C-100A-7B22-E8BE4F024F31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7" creationId="{686FCEDE-CABB-1CF8-9BF0-C278E23CD0D0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8" creationId="{0F196DD0-2230-372A-C035-BDD746D7D948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19" creationId="{8DB28200-658D-9C39-C122-FC427B34EDF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0" creationId="{854531A8-065B-1F51-CBA4-CBAE800F44DE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1" creationId="{61B7F7F9-525E-AF47-1D62-17BAAD75A782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2" creationId="{1D44BB1F-F35A-034F-91FF-53B23C3B3C07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3" creationId="{EC8A624F-FE21-FC99-A85B-9CCDFA5974EF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4" creationId="{6B9B9A1A-06D7-67F8-62BE-46C1B93FDEA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5" creationId="{1ED0A568-2566-88F3-FC71-8E786B9709BF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6" creationId="{9D761B3B-2853-E75E-CF73-0857D9AF4320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7" creationId="{7068ECCD-BFAA-A274-C76B-3867FEC78EE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8" creationId="{697F454F-B39D-83B4-ED8E-18DE25625BEB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29" creationId="{DAB6C48A-18E2-DB9F-3B94-ADCD2AFBA954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0" creationId="{E9CD4188-E5D7-AB6E-C22F-59EEF7AF1898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1" creationId="{0D8A0629-D8F6-083F-2DD9-333E16567F17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2" creationId="{42A58010-1769-3111-F488-F8FC55910D05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3" creationId="{FCD8C695-0E2C-AC77-6E78-8C48F2FBFB1F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4" creationId="{6FCD1447-9468-D962-2E99-062B4539FE5D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5" creationId="{830C015A-E13E-43CB-E4D8-9DF96E4DCD2E}"/>
          </ac:spMkLst>
        </pc:spChg>
        <pc:spChg chg="mod">
          <ac:chgData name="Mak Roberts" userId="9f338eff-2743-45c8-be3d-ba747cbf8532" providerId="ADAL" clId="{47374820-E0CB-4DBD-AE89-0674B7ACC905}" dt="2024-11-11T19:46:32.095" v="598"/>
          <ac:spMkLst>
            <pc:docMk/>
            <pc:sldMk cId="1321955721" sldId="866"/>
            <ac:spMk id="36" creationId="{E840F508-8686-C311-A7BC-BE6686C1CD76}"/>
          </ac:spMkLst>
        </pc:spChg>
        <pc:grpChg chg="add mod">
          <ac:chgData name="Mak Roberts" userId="9f338eff-2743-45c8-be3d-ba747cbf8532" providerId="ADAL" clId="{47374820-E0CB-4DBD-AE89-0674B7ACC905}" dt="2024-11-11T19:46:36.923" v="599" actId="1076"/>
          <ac:grpSpMkLst>
            <pc:docMk/>
            <pc:sldMk cId="1321955721" sldId="866"/>
            <ac:grpSpMk id="4" creationId="{373BD682-4CCB-D38B-A109-42FB652A715F}"/>
          </ac:grpSpMkLst>
        </pc:grpChg>
        <pc:grpChg chg="mod">
          <ac:chgData name="Mak Roberts" userId="9f338eff-2743-45c8-be3d-ba747cbf8532" providerId="ADAL" clId="{47374820-E0CB-4DBD-AE89-0674B7ACC905}" dt="2024-11-11T19:46:32.095" v="598"/>
          <ac:grpSpMkLst>
            <pc:docMk/>
            <pc:sldMk cId="1321955721" sldId="866"/>
            <ac:grpSpMk id="5" creationId="{15391A57-C072-1047-38C0-F1BE2BB250EB}"/>
          </ac:grpSpMkLst>
        </pc:grpChg>
      </pc:sldChg>
      <pc:sldChg chg="addSp modSp mod modAnim">
        <pc:chgData name="Mak Roberts" userId="9f338eff-2743-45c8-be3d-ba747cbf8532" providerId="ADAL" clId="{47374820-E0CB-4DBD-AE89-0674B7ACC905}" dt="2024-10-26T16:55:04.053" v="300"/>
        <pc:sldMkLst>
          <pc:docMk/>
          <pc:sldMk cId="3003598004" sldId="871"/>
        </pc:sldMkLst>
      </pc:sldChg>
      <pc:sldChg chg="modSp mod">
        <pc:chgData name="Mak Roberts" userId="9f338eff-2743-45c8-be3d-ba747cbf8532" providerId="ADAL" clId="{47374820-E0CB-4DBD-AE89-0674B7ACC905}" dt="2024-11-11T19:45:19.363" v="591" actId="692"/>
        <pc:sldMkLst>
          <pc:docMk/>
          <pc:sldMk cId="4127256130" sldId="876"/>
        </pc:sldMkLst>
        <pc:spChg chg="mod">
          <ac:chgData name="Mak Roberts" userId="9f338eff-2743-45c8-be3d-ba747cbf8532" providerId="ADAL" clId="{47374820-E0CB-4DBD-AE89-0674B7ACC905}" dt="2024-11-11T19:45:19.363" v="591" actId="692"/>
          <ac:spMkLst>
            <pc:docMk/>
            <pc:sldMk cId="4127256130" sldId="876"/>
            <ac:spMk id="70" creationId="{05AFF028-C613-B50F-D6FB-B77429CCA2A6}"/>
          </ac:spMkLst>
        </pc:spChg>
        <pc:spChg chg="mod">
          <ac:chgData name="Mak Roberts" userId="9f338eff-2743-45c8-be3d-ba747cbf8532" providerId="ADAL" clId="{47374820-E0CB-4DBD-AE89-0674B7ACC905}" dt="2024-11-11T19:45:13.364" v="590" actId="207"/>
          <ac:spMkLst>
            <pc:docMk/>
            <pc:sldMk cId="4127256130" sldId="876"/>
            <ac:spMk id="74" creationId="{A8A11DB8-CBC8-EFE0-059F-C014D57DCA37}"/>
          </ac:spMkLst>
        </pc:spChg>
      </pc:sldChg>
      <pc:sldChg chg="modSp mod">
        <pc:chgData name="Mak Roberts" userId="9f338eff-2743-45c8-be3d-ba747cbf8532" providerId="ADAL" clId="{47374820-E0CB-4DBD-AE89-0674B7ACC905}" dt="2024-11-04T20:01:46.941" v="310"/>
        <pc:sldMkLst>
          <pc:docMk/>
          <pc:sldMk cId="117421837" sldId="877"/>
        </pc:sldMkLst>
        <pc:spChg chg="mod">
          <ac:chgData name="Mak Roberts" userId="9f338eff-2743-45c8-be3d-ba747cbf8532" providerId="ADAL" clId="{47374820-E0CB-4DBD-AE89-0674B7ACC905}" dt="2024-11-04T20:01:46.941" v="310"/>
          <ac:spMkLst>
            <pc:docMk/>
            <pc:sldMk cId="117421837" sldId="877"/>
            <ac:spMk id="1067" creationId="{00000000-0000-0000-0000-000000000000}"/>
          </ac:spMkLst>
        </pc:spChg>
      </pc:sldChg>
      <pc:sldChg chg="add">
        <pc:chgData name="Mak Roberts" userId="9f338eff-2743-45c8-be3d-ba747cbf8532" providerId="ADAL" clId="{47374820-E0CB-4DBD-AE89-0674B7ACC905}" dt="2024-11-04T20:01:28.848" v="306"/>
        <pc:sldMkLst>
          <pc:docMk/>
          <pc:sldMk cId="1340766377" sldId="881"/>
        </pc:sldMkLst>
      </pc:sldChg>
      <pc:sldChg chg="del">
        <pc:chgData name="Mak Roberts" userId="9f338eff-2743-45c8-be3d-ba747cbf8532" providerId="ADAL" clId="{47374820-E0CB-4DBD-AE89-0674B7ACC905}" dt="2024-11-04T20:01:10.250" v="303" actId="2696"/>
        <pc:sldMkLst>
          <pc:docMk/>
          <pc:sldMk cId="2153947375" sldId="881"/>
        </pc:sldMkLst>
      </pc:sldChg>
      <pc:sldChg chg="add del">
        <pc:chgData name="Mak Roberts" userId="9f338eff-2743-45c8-be3d-ba747cbf8532" providerId="ADAL" clId="{47374820-E0CB-4DBD-AE89-0674B7ACC905}" dt="2024-11-04T20:01:27.024" v="305"/>
        <pc:sldMkLst>
          <pc:docMk/>
          <pc:sldMk cId="2550186204" sldId="881"/>
        </pc:sldMkLst>
      </pc:sldChg>
      <pc:sldChg chg="add">
        <pc:chgData name="Mak Roberts" userId="9f338eff-2743-45c8-be3d-ba747cbf8532" providerId="ADAL" clId="{47374820-E0CB-4DBD-AE89-0674B7ACC905}" dt="2024-11-04T20:01:28.848" v="306"/>
        <pc:sldMkLst>
          <pc:docMk/>
          <pc:sldMk cId="486783226" sldId="883"/>
        </pc:sldMkLst>
      </pc:sldChg>
      <pc:sldChg chg="del">
        <pc:chgData name="Mak Roberts" userId="9f338eff-2743-45c8-be3d-ba747cbf8532" providerId="ADAL" clId="{47374820-E0CB-4DBD-AE89-0674B7ACC905}" dt="2024-11-04T20:01:10.250" v="303" actId="2696"/>
        <pc:sldMkLst>
          <pc:docMk/>
          <pc:sldMk cId="1625129228" sldId="883"/>
        </pc:sldMkLst>
      </pc:sldChg>
      <pc:sldChg chg="add del">
        <pc:chgData name="Mak Roberts" userId="9f338eff-2743-45c8-be3d-ba747cbf8532" providerId="ADAL" clId="{47374820-E0CB-4DBD-AE89-0674B7ACC905}" dt="2024-11-04T20:01:27.024" v="305"/>
        <pc:sldMkLst>
          <pc:docMk/>
          <pc:sldMk cId="3634382168" sldId="883"/>
        </pc:sldMkLst>
      </pc:sldChg>
      <pc:sldChg chg="modSp mod">
        <pc:chgData name="Mak Roberts" userId="9f338eff-2743-45c8-be3d-ba747cbf8532" providerId="ADAL" clId="{47374820-E0CB-4DBD-AE89-0674B7ACC905}" dt="2024-10-26T16:46:44.841" v="261" actId="6549"/>
        <pc:sldMkLst>
          <pc:docMk/>
          <pc:sldMk cId="1428849409" sldId="891"/>
        </pc:sldMkLst>
      </pc:sldChg>
      <pc:sldChg chg="mod ord modShow">
        <pc:chgData name="Mak Roberts" userId="9f338eff-2743-45c8-be3d-ba747cbf8532" providerId="ADAL" clId="{47374820-E0CB-4DBD-AE89-0674B7ACC905}" dt="2024-10-26T16:43:44.055" v="154"/>
        <pc:sldMkLst>
          <pc:docMk/>
          <pc:sldMk cId="1874930218" sldId="919"/>
        </pc:sldMkLst>
      </pc:sldChg>
      <pc:sldChg chg="modSp mod">
        <pc:chgData name="Mak Roberts" userId="9f338eff-2743-45c8-be3d-ba747cbf8532" providerId="ADAL" clId="{47374820-E0CB-4DBD-AE89-0674B7ACC905}" dt="2024-11-11T20:00:22.045" v="620" actId="14100"/>
        <pc:sldMkLst>
          <pc:docMk/>
          <pc:sldMk cId="71174956" sldId="945"/>
        </pc:sldMkLst>
        <pc:spChg chg="mod">
          <ac:chgData name="Mak Roberts" userId="9f338eff-2743-45c8-be3d-ba747cbf8532" providerId="ADAL" clId="{47374820-E0CB-4DBD-AE89-0674B7ACC905}" dt="2024-11-11T19:45:39.023" v="593" actId="692"/>
          <ac:spMkLst>
            <pc:docMk/>
            <pc:sldMk cId="71174956" sldId="945"/>
            <ac:spMk id="48" creationId="{80941153-0515-506A-D7FA-A9A7C56C762B}"/>
          </ac:spMkLst>
        </pc:spChg>
        <pc:spChg chg="mod">
          <ac:chgData name="Mak Roberts" userId="9f338eff-2743-45c8-be3d-ba747cbf8532" providerId="ADAL" clId="{47374820-E0CB-4DBD-AE89-0674B7ACC905}" dt="2024-11-11T19:45:33.034" v="592" actId="207"/>
          <ac:spMkLst>
            <pc:docMk/>
            <pc:sldMk cId="71174956" sldId="945"/>
            <ac:spMk id="49" creationId="{C15CCB77-87EA-AAED-6192-715060E8278C}"/>
          </ac:spMkLst>
        </pc:spChg>
        <pc:spChg chg="mod">
          <ac:chgData name="Mak Roberts" userId="9f338eff-2743-45c8-be3d-ba747cbf8532" providerId="ADAL" clId="{47374820-E0CB-4DBD-AE89-0674B7ACC905}" dt="2024-11-11T20:00:22.045" v="620" actId="14100"/>
          <ac:spMkLst>
            <pc:docMk/>
            <pc:sldMk cId="71174956" sldId="945"/>
            <ac:spMk id="82" creationId="{04791343-A720-7306-CDEE-E8D8167E4896}"/>
          </ac:spMkLst>
        </pc:spChg>
        <pc:grpChg chg="mod">
          <ac:chgData name="Mak Roberts" userId="9f338eff-2743-45c8-be3d-ba747cbf8532" providerId="ADAL" clId="{47374820-E0CB-4DBD-AE89-0674B7ACC905}" dt="2024-11-11T19:46:07.319" v="594" actId="1036"/>
          <ac:grpSpMkLst>
            <pc:docMk/>
            <pc:sldMk cId="71174956" sldId="945"/>
            <ac:grpSpMk id="46" creationId="{12BC4DEE-98C2-4A37-95F0-BE01B3C172DE}"/>
          </ac:grpSpMkLst>
        </pc:grpChg>
      </pc:sldChg>
      <pc:sldChg chg="modSp add mod">
        <pc:chgData name="Mak Roberts" userId="9f338eff-2743-45c8-be3d-ba747cbf8532" providerId="ADAL" clId="{47374820-E0CB-4DBD-AE89-0674B7ACC905}" dt="2024-11-04T20:01:37.042" v="308"/>
        <pc:sldMkLst>
          <pc:docMk/>
          <pc:sldMk cId="211936329" sldId="951"/>
        </pc:sldMkLst>
        <pc:spChg chg="mod">
          <ac:chgData name="Mak Roberts" userId="9f338eff-2743-45c8-be3d-ba747cbf8532" providerId="ADAL" clId="{47374820-E0CB-4DBD-AE89-0674B7ACC905}" dt="2024-11-04T20:01:37.042" v="308"/>
          <ac:spMkLst>
            <pc:docMk/>
            <pc:sldMk cId="211936329" sldId="951"/>
            <ac:spMk id="215" creationId="{5DC1CE70-25C5-C590-9B1D-91BEA4047898}"/>
          </ac:spMkLst>
        </pc:spChg>
      </pc:sldChg>
      <pc:sldChg chg="add del">
        <pc:chgData name="Mak Roberts" userId="9f338eff-2743-45c8-be3d-ba747cbf8532" providerId="ADAL" clId="{47374820-E0CB-4DBD-AE89-0674B7ACC905}" dt="2024-11-04T20:01:27.024" v="305"/>
        <pc:sldMkLst>
          <pc:docMk/>
          <pc:sldMk cId="265437339" sldId="951"/>
        </pc:sldMkLst>
      </pc:sldChg>
      <pc:sldChg chg="del">
        <pc:chgData name="Mak Roberts" userId="9f338eff-2743-45c8-be3d-ba747cbf8532" providerId="ADAL" clId="{47374820-E0CB-4DBD-AE89-0674B7ACC905}" dt="2024-11-04T20:01:10.250" v="303" actId="2696"/>
        <pc:sldMkLst>
          <pc:docMk/>
          <pc:sldMk cId="404065039" sldId="951"/>
        </pc:sldMkLst>
      </pc:sldChg>
      <pc:sldChg chg="modSp mod">
        <pc:chgData name="Mak Roberts" userId="9f338eff-2743-45c8-be3d-ba747cbf8532" providerId="ADAL" clId="{47374820-E0CB-4DBD-AE89-0674B7ACC905}" dt="2024-11-04T20:00:04.275" v="302"/>
        <pc:sldMkLst>
          <pc:docMk/>
          <pc:sldMk cId="1474920162" sldId="952"/>
        </pc:sldMkLst>
        <pc:spChg chg="mod">
          <ac:chgData name="Mak Roberts" userId="9f338eff-2743-45c8-be3d-ba747cbf8532" providerId="ADAL" clId="{47374820-E0CB-4DBD-AE89-0674B7ACC905}" dt="2024-11-04T20:00:04.275" v="302"/>
          <ac:spMkLst>
            <pc:docMk/>
            <pc:sldMk cId="1474920162" sldId="952"/>
            <ac:spMk id="215" creationId="{00000000-0000-0000-0000-000000000000}"/>
          </ac:spMkLst>
        </pc:spChg>
      </pc:sldChg>
      <pc:sldChg chg="addSp modSp mod">
        <pc:chgData name="Mak Roberts" userId="9f338eff-2743-45c8-be3d-ba747cbf8532" providerId="ADAL" clId="{47374820-E0CB-4DBD-AE89-0674B7ACC905}" dt="2024-11-06T16:50:39.618" v="532" actId="20577"/>
        <pc:sldMkLst>
          <pc:docMk/>
          <pc:sldMk cId="4212674680" sldId="958"/>
        </pc:sldMkLst>
        <pc:spChg chg="add mod">
          <ac:chgData name="Mak Roberts" userId="9f338eff-2743-45c8-be3d-ba747cbf8532" providerId="ADAL" clId="{47374820-E0CB-4DBD-AE89-0674B7ACC905}" dt="2024-11-06T16:47:31.327" v="424" actId="207"/>
          <ac:spMkLst>
            <pc:docMk/>
            <pc:sldMk cId="4212674680" sldId="958"/>
            <ac:spMk id="2" creationId="{C0B50341-0958-7757-D466-2C9D5D220BE8}"/>
          </ac:spMkLst>
        </pc:spChg>
        <pc:spChg chg="mod">
          <ac:chgData name="Mak Roberts" userId="9f338eff-2743-45c8-be3d-ba747cbf8532" providerId="ADAL" clId="{47374820-E0CB-4DBD-AE89-0674B7ACC905}" dt="2024-11-06T16:50:39.618" v="532" actId="20577"/>
          <ac:spMkLst>
            <pc:docMk/>
            <pc:sldMk cId="4212674680" sldId="958"/>
            <ac:spMk id="6" creationId="{00000000-0000-0000-0000-000000000000}"/>
          </ac:spMkLst>
        </pc:spChg>
      </pc:sldChg>
      <pc:sldChg chg="addSp modSp mod">
        <pc:chgData name="Mak Roberts" userId="9f338eff-2743-45c8-be3d-ba747cbf8532" providerId="ADAL" clId="{47374820-E0CB-4DBD-AE89-0674B7ACC905}" dt="2024-11-06T20:48:48.342" v="586" actId="1036"/>
        <pc:sldMkLst>
          <pc:docMk/>
          <pc:sldMk cId="1659717085" sldId="959"/>
        </pc:sldMkLst>
        <pc:spChg chg="add mod">
          <ac:chgData name="Mak Roberts" userId="9f338eff-2743-45c8-be3d-ba747cbf8532" providerId="ADAL" clId="{47374820-E0CB-4DBD-AE89-0674B7ACC905}" dt="2024-11-06T20:48:48.342" v="586" actId="1036"/>
          <ac:spMkLst>
            <pc:docMk/>
            <pc:sldMk cId="1659717085" sldId="959"/>
            <ac:spMk id="2" creationId="{6CE05256-4403-E7BF-9581-8E46DFCDB189}"/>
          </ac:spMkLst>
        </pc:spChg>
        <pc:spChg chg="mod">
          <ac:chgData name="Mak Roberts" userId="9f338eff-2743-45c8-be3d-ba747cbf8532" providerId="ADAL" clId="{47374820-E0CB-4DBD-AE89-0674B7ACC905}" dt="2024-11-06T16:51:24.150" v="562" actId="20577"/>
          <ac:spMkLst>
            <pc:docMk/>
            <pc:sldMk cId="1659717085" sldId="959"/>
            <ac:spMk id="6" creationId="{00000000-0000-0000-0000-000000000000}"/>
          </ac:spMkLst>
        </pc:spChg>
        <pc:spChg chg="mod">
          <ac:chgData name="Mak Roberts" userId="9f338eff-2743-45c8-be3d-ba747cbf8532" providerId="ADAL" clId="{47374820-E0CB-4DBD-AE89-0674B7ACC905}" dt="2024-11-06T16:51:58.978" v="572" actId="6549"/>
          <ac:spMkLst>
            <pc:docMk/>
            <pc:sldMk cId="1659717085" sldId="959"/>
            <ac:spMk id="32" creationId="{A81E76D1-376B-484F-B1E7-ABAC700F892B}"/>
          </ac:spMkLst>
        </pc:spChg>
      </pc:sldChg>
      <pc:sldChg chg="addSp modSp mod ord">
        <pc:chgData name="Mak Roberts" userId="9f338eff-2743-45c8-be3d-ba747cbf8532" providerId="ADAL" clId="{47374820-E0CB-4DBD-AE89-0674B7ACC905}" dt="2024-11-06T20:45:20.291" v="584" actId="1036"/>
        <pc:sldMkLst>
          <pc:docMk/>
          <pc:sldMk cId="281709300" sldId="961"/>
        </pc:sldMkLst>
        <pc:spChg chg="add mod">
          <ac:chgData name="Mak Roberts" userId="9f338eff-2743-45c8-be3d-ba747cbf8532" providerId="ADAL" clId="{47374820-E0CB-4DBD-AE89-0674B7ACC905}" dt="2024-11-06T20:45:20.291" v="584" actId="1036"/>
          <ac:spMkLst>
            <pc:docMk/>
            <pc:sldMk cId="281709300" sldId="961"/>
            <ac:spMk id="4" creationId="{CF85DD67-3397-EC44-3A37-C424AC029356}"/>
          </ac:spMkLst>
        </pc:spChg>
      </pc:sldChg>
      <pc:sldChg chg="modSp mod">
        <pc:chgData name="Mak Roberts" userId="9f338eff-2743-45c8-be3d-ba747cbf8532" providerId="ADAL" clId="{47374820-E0CB-4DBD-AE89-0674B7ACC905}" dt="2024-11-06T20:58:12.114" v="587" actId="1036"/>
        <pc:sldMkLst>
          <pc:docMk/>
          <pc:sldMk cId="99686154" sldId="962"/>
        </pc:sldMkLst>
        <pc:spChg chg="mod">
          <ac:chgData name="Mak Roberts" userId="9f338eff-2743-45c8-be3d-ba747cbf8532" providerId="ADAL" clId="{47374820-E0CB-4DBD-AE89-0674B7ACC905}" dt="2024-11-06T20:58:12.114" v="587" actId="1036"/>
          <ac:spMkLst>
            <pc:docMk/>
            <pc:sldMk cId="99686154" sldId="962"/>
            <ac:spMk id="2" creationId="{00000000-0000-0000-0000-000000000000}"/>
          </ac:spMkLst>
        </pc:spChg>
      </pc:sldChg>
      <pc:sldChg chg="modSp mod ord modAnim">
        <pc:chgData name="Mak Roberts" userId="9f338eff-2743-45c8-be3d-ba747cbf8532" providerId="ADAL" clId="{47374820-E0CB-4DBD-AE89-0674B7ACC905}" dt="2024-11-06T17:01:37.945" v="578"/>
        <pc:sldMkLst>
          <pc:docMk/>
          <pc:sldMk cId="4199916994" sldId="966"/>
        </pc:sldMkLst>
        <pc:spChg chg="mod">
          <ac:chgData name="Mak Roberts" userId="9f338eff-2743-45c8-be3d-ba747cbf8532" providerId="ADAL" clId="{47374820-E0CB-4DBD-AE89-0674B7ACC905}" dt="2024-11-06T16:58:57.519" v="576"/>
          <ac:spMkLst>
            <pc:docMk/>
            <pc:sldMk cId="4199916994" sldId="966"/>
            <ac:spMk id="6" creationId="{00000000-0000-0000-0000-000000000000}"/>
          </ac:spMkLst>
        </pc:spChg>
      </pc:sldChg>
      <pc:sldChg chg="modSp mod">
        <pc:chgData name="Mak Roberts" userId="9f338eff-2743-45c8-be3d-ba747cbf8532" providerId="ADAL" clId="{47374820-E0CB-4DBD-AE89-0674B7ACC905}" dt="2024-11-04T20:02:23.636" v="314"/>
        <pc:sldMkLst>
          <pc:docMk/>
          <pc:sldMk cId="2525047106" sldId="967"/>
        </pc:sldMkLst>
        <pc:spChg chg="mod">
          <ac:chgData name="Mak Roberts" userId="9f338eff-2743-45c8-be3d-ba747cbf8532" providerId="ADAL" clId="{47374820-E0CB-4DBD-AE89-0674B7ACC905}" dt="2024-11-04T20:02:23.636" v="314"/>
          <ac:spMkLst>
            <pc:docMk/>
            <pc:sldMk cId="2525047106" sldId="967"/>
            <ac:spMk id="215" creationId="{00000000-0000-0000-0000-000000000000}"/>
          </ac:spMkLst>
        </pc:spChg>
      </pc:sldChg>
      <pc:sldChg chg="mod ord modShow">
        <pc:chgData name="Mak Roberts" userId="9f338eff-2743-45c8-be3d-ba747cbf8532" providerId="ADAL" clId="{47374820-E0CB-4DBD-AE89-0674B7ACC905}" dt="2024-11-06T17:03:42.789" v="582"/>
        <pc:sldMkLst>
          <pc:docMk/>
          <pc:sldMk cId="1689107177" sldId="968"/>
        </pc:sldMkLst>
      </pc:sldChg>
      <pc:sldChg chg="modSp add mod">
        <pc:chgData name="Mak Roberts" userId="9f338eff-2743-45c8-be3d-ba747cbf8532" providerId="ADAL" clId="{47374820-E0CB-4DBD-AE89-0674B7ACC905}" dt="2024-10-26T16:42:12.066" v="148" actId="1036"/>
        <pc:sldMkLst>
          <pc:docMk/>
          <pc:sldMk cId="1510704807" sldId="969"/>
        </pc:sldMkLst>
      </pc:sldChg>
      <pc:sldChg chg="add">
        <pc:chgData name="Mak Roberts" userId="9f338eff-2743-45c8-be3d-ba747cbf8532" providerId="ADAL" clId="{47374820-E0CB-4DBD-AE89-0674B7ACC905}" dt="2024-10-26T16:43:30.721" v="149"/>
        <pc:sldMkLst>
          <pc:docMk/>
          <pc:sldMk cId="1139889235" sldId="970"/>
        </pc:sldMkLst>
      </pc:sldChg>
      <pc:sldChg chg="addSp delSp modSp new mod">
        <pc:chgData name="Mak Roberts" userId="9f338eff-2743-45c8-be3d-ba747cbf8532" providerId="ADAL" clId="{47374820-E0CB-4DBD-AE89-0674B7ACC905}" dt="2024-11-04T20:16:51.982" v="360" actId="478"/>
        <pc:sldMkLst>
          <pc:docMk/>
          <pc:sldMk cId="2592612076" sldId="971"/>
        </pc:sldMkLst>
        <pc:spChg chg="mod">
          <ac:chgData name="Mak Roberts" userId="9f338eff-2743-45c8-be3d-ba747cbf8532" providerId="ADAL" clId="{47374820-E0CB-4DBD-AE89-0674B7ACC905}" dt="2024-11-04T20:16:37.976" v="357" actId="20577"/>
          <ac:spMkLst>
            <pc:docMk/>
            <pc:sldMk cId="2592612076" sldId="971"/>
            <ac:spMk id="2" creationId="{91670B96-D8C4-38D8-0AE5-AFE1B50555D6}"/>
          </ac:spMkLst>
        </pc:spChg>
        <pc:picChg chg="add mod modCrop">
          <ac:chgData name="Mak Roberts" userId="9f338eff-2743-45c8-be3d-ba747cbf8532" providerId="ADAL" clId="{47374820-E0CB-4DBD-AE89-0674B7ACC905}" dt="2024-11-04T20:16:42.894" v="358" actId="1076"/>
          <ac:picMkLst>
            <pc:docMk/>
            <pc:sldMk cId="2592612076" sldId="971"/>
            <ac:picMk id="8" creationId="{38991391-A13E-ED19-A11D-7C95F89A40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31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notes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216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2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3" name="Shape 123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51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Exploring the Borrelly comet and Braille asteroid (99-01)</a:t>
            </a:r>
          </a:p>
          <a:p>
            <a:r>
              <a:rPr dirty="0"/>
              <a:t>environment well structured and predictable </a:t>
            </a:r>
          </a:p>
        </p:txBody>
      </p:sp>
    </p:spTree>
    <p:extLst>
      <p:ext uri="{BB962C8B-B14F-4D97-AF65-F5344CB8AC3E}">
        <p14:creationId xmlns:p14="http://schemas.microsoft.com/office/powerpoint/2010/main" val="15068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6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5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34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5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94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8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www.laas.fr/planning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480" y="2484850"/>
            <a:ext cx="9683040" cy="11930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3318" y="4343400"/>
            <a:ext cx="8385365" cy="1481136"/>
          </a:xfrm>
        </p:spPr>
        <p:txBody>
          <a:bodyPr numCol="2"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649A04-D97F-5B48-B40B-C9A663E78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031" y="155962"/>
            <a:ext cx="3054169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18288" rIns="91440" bIns="18288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Last update: </a:t>
            </a:r>
            <a:fld id="{3803D667-BCC7-C54B-95F6-7274BF95C821}" type="datetime12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11:08 PM</a:t>
            </a:fld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, </a:t>
            </a:r>
            <a:fld id="{2F632069-14E1-8446-92A8-22B2743EF94E}" type="datetime4">
              <a:rPr lang="en-US" sz="140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March 7, 2025</a:t>
            </a:fld>
            <a:endParaRPr lang="en-US" sz="1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217BBA81-D28A-A243-3228-8C9652DBB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26320" y="41945"/>
            <a:ext cx="2225040" cy="319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1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240036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52525"/>
            <a:ext cx="5384800" cy="5283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113922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85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03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65992"/>
            <a:ext cx="10972800" cy="59697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361921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018BD-D6CC-EE26-B461-FF537FCB62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97600" y="1156970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C0AEC2-46C5-EBD7-D1B5-4E465EB102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152525"/>
            <a:ext cx="5384800" cy="5283200"/>
          </a:xfrm>
        </p:spPr>
        <p:txBody>
          <a:bodyPr/>
          <a:lstStyle>
            <a:lvl1pPr marL="288925" indent="-288925">
              <a:buClr>
                <a:schemeClr val="tx1"/>
              </a:buClr>
              <a:buFont typeface="System Font Regular"/>
              <a:buChar char="•"/>
              <a:defRPr/>
            </a:lvl1pPr>
            <a:lvl2pPr marL="630238" indent="-280988">
              <a:buClr>
                <a:schemeClr val="tx1"/>
              </a:buClr>
              <a:buFont typeface="System Font Regular"/>
              <a:buChar char="▸"/>
              <a:defRPr/>
            </a:lvl2pPr>
            <a:lvl3pPr marL="971550" indent="-280988">
              <a:buClr>
                <a:schemeClr val="tx1"/>
              </a:buClr>
              <a:buFont typeface="System Font Regular"/>
              <a:buChar char="•"/>
              <a:defRPr/>
            </a:lvl3pPr>
            <a:lvl4pPr marL="1322388" indent="-288925">
              <a:buClr>
                <a:schemeClr val="tx1"/>
              </a:buClr>
              <a:buFont typeface="System Font Regular"/>
              <a:buChar char="▸"/>
              <a:defRPr/>
            </a:lvl4pPr>
            <a:lvl5pPr marL="1663700" indent="-288925">
              <a:buClr>
                <a:schemeClr val="tx1"/>
              </a:buClr>
              <a:buFont typeface="System Font Regular"/>
              <a:buChar char="•"/>
              <a:defRPr/>
            </a:lvl5pPr>
            <a:lvl6pPr marL="2005013" indent="-280988">
              <a:buClr>
                <a:schemeClr val="tx1"/>
              </a:buClr>
              <a:buFont typeface="System Font Regular"/>
              <a:buChar char="▸"/>
              <a:defRPr/>
            </a:lvl6pPr>
            <a:lvl7pPr marL="2346325" indent="-279400">
              <a:buClr>
                <a:schemeClr val="tx1"/>
              </a:buClr>
              <a:buSzPct val="100000"/>
              <a:buFont typeface="System Font Regular"/>
              <a:buChar char="•"/>
              <a:defRPr/>
            </a:lvl7pPr>
            <a:lvl8pPr marL="2687638" indent="-279400">
              <a:buClr>
                <a:schemeClr val="tx1"/>
              </a:buClr>
              <a:buFont typeface="System Font Regular"/>
              <a:buChar char="▸"/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94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024467" y="1"/>
            <a:ext cx="11065935" cy="762001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40638" marR="40638" algn="r" defTabSz="914367">
              <a:defRPr sz="3516" b="1">
                <a:uFill>
                  <a:solidFill>
                    <a:srgbClr val="FF2600"/>
                  </a:solidFill>
                </a:u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74134" y="939800"/>
            <a:ext cx="11582401" cy="5791200"/>
          </a:xfrm>
          <a:prstGeom prst="rect">
            <a:avLst/>
          </a:prstGeom>
        </p:spPr>
        <p:txBody>
          <a:bodyPr lIns="72248" tIns="72248" rIns="72248" bIns="72248"/>
          <a:lstStyle>
            <a:lvl1pPr marL="355771" marR="40638" indent="-327197" defTabSz="914367">
              <a:buClrTx/>
              <a:buFont typeface="Lucida Grande"/>
              <a:buChar char="‣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622696" marR="40638" indent="-272664" defTabSz="914367">
              <a:buClrTx/>
              <a:buFontTx/>
              <a:buChar char="•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889620" marR="40638" indent="-218131" defTabSz="914367">
              <a:buClrTx/>
              <a:buFontTx/>
              <a:buChar char="-"/>
              <a:defRPr sz="2672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193856" marR="40638" indent="-227699" defTabSz="914367">
              <a:buClrTx/>
              <a:buFontTx/>
              <a:buChar char="•"/>
              <a:defRPr sz="239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488525" marR="40638" indent="-227699" defTabSz="914367">
              <a:buClrTx/>
              <a:buFontTx/>
              <a:buChar char="-"/>
              <a:defRPr sz="2391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11800465" y="6588323"/>
            <a:ext cx="299411" cy="244476"/>
          </a:xfrm>
          <a:prstGeom prst="rect">
            <a:avLst/>
          </a:prstGeom>
        </p:spPr>
        <p:txBody>
          <a:bodyPr lIns="72248" tIns="72248" rIns="72248" bIns="72248"/>
          <a:lstStyle>
            <a:lvl1pPr defTabSz="584179">
              <a:defRPr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1296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creativecommons.org/licenses/by-sa/4.0/deed.en" TargetMode="Externa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projects.laas.fr/planning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01601"/>
            <a:ext cx="11785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52525"/>
            <a:ext cx="10972800" cy="52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1858576" y="6667181"/>
            <a:ext cx="333424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18288" rIns="90487" bIns="18288">
            <a:spAutoFit/>
          </a:bodyPr>
          <a:lstStyle/>
          <a:p>
            <a:pPr algn="r">
              <a:spcBef>
                <a:spcPct val="50000"/>
              </a:spcBef>
            </a:pPr>
            <a:fld id="{BB1DE22D-1F88-724A-9844-77DDC52CEC6A}" type="slidenum">
              <a:rPr lang="en-US" sz="10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pPr algn="r">
                <a:spcBef>
                  <a:spcPct val="50000"/>
                </a:spcBef>
              </a:pPr>
              <a:t>‹#›</a:t>
            </a:fld>
            <a:endParaRPr lang="en-US" sz="1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3" y="6667181"/>
            <a:ext cx="4546437" cy="19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18288" bIns="1828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Lecture slides for </a:t>
            </a:r>
            <a:r>
              <a:rPr lang="en-US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0"/>
              </a:rPr>
              <a:t>Acting, Planning, and Learning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 Creative Commons 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hlinkClick r:id="rId11"/>
              </a:rPr>
              <a:t>CC BY-SA 4.0</a:t>
            </a:r>
            <a:endParaRPr lang="en-US" sz="1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30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/>
          <a:ea typeface="ＭＳ Ｐゴシック" charset="-128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●"/>
        <a:tabLst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0238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971550" indent="-280988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322388" indent="-288925" algn="l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▸"/>
        <a:tabLst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63700" indent="-288925" algn="l" defTabSz="911225" rtl="0" eaLnBrk="1" fontAlgn="base" hangingPunct="1">
        <a:spcBef>
          <a:spcPts val="600"/>
        </a:spcBef>
        <a:spcAft>
          <a:spcPct val="0"/>
        </a:spcAft>
        <a:buClr>
          <a:srgbClr val="0033CC"/>
        </a:buClr>
        <a:buSzPct val="100000"/>
        <a:buFont typeface="System Font Regular"/>
        <a:buChar char="•"/>
        <a:tabLst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05013" indent="-28098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6pPr>
      <a:lvl7pPr marL="2346325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5000"/>
        <a:buFont typeface="System Font Regular"/>
        <a:buChar char="∙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7pPr>
      <a:lvl8pPr marL="2687638" indent="-2794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100000"/>
        <a:buFont typeface="System Font Regular"/>
        <a:buChar char="‣"/>
        <a:tabLst/>
        <a:defRPr sz="2000" baseline="0">
          <a:solidFill>
            <a:schemeClr val="tx1"/>
          </a:solidFill>
          <a:latin typeface="+mn-lt"/>
          <a:ea typeface="ＭＳ Ｐゴシック" charset="-128"/>
        </a:defRPr>
      </a:lvl8pPr>
      <a:lvl9pPr marL="36068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Times" charset="0"/>
        <a:buChar char="-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vlbX4J8AAAAJ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318" y="2403570"/>
            <a:ext cx="8385364" cy="1319344"/>
          </a:xfrm>
        </p:spPr>
        <p:txBody>
          <a:bodyPr/>
          <a:lstStyle/>
          <a:p>
            <a:r>
              <a:rPr lang="en-US" dirty="0">
                <a:ea typeface="Calibri"/>
              </a:rPr>
              <a:t>Chapters 17, 18</a:t>
            </a:r>
            <a:br>
              <a:rPr lang="en-US" dirty="0">
                <a:ea typeface="Calibri"/>
              </a:rPr>
            </a:br>
            <a:r>
              <a:rPr lang="en-US" dirty="0">
                <a:ea typeface="Calibri"/>
              </a:rPr>
              <a:t>Temporal Represention, Acting, Planning</a:t>
            </a:r>
            <a:endParaRPr lang="en-US" sz="26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8755C0C-63D4-4951-3947-A4BD3A2A80E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3318" y="4038604"/>
            <a:ext cx="8385365" cy="2438400"/>
          </a:xfrm>
          <a:noFill/>
        </p:spPr>
        <p:txBody>
          <a:bodyPr numCol="1" anchor="ctr"/>
          <a:lstStyle/>
          <a:p>
            <a:r>
              <a:rPr lang="en-US" sz="2300" dirty="0">
                <a:latin typeface="Times New Roman" panose="02020603050405020304" pitchFamily="18" charset="0"/>
              </a:rPr>
              <a:t>Dana S. </a:t>
            </a:r>
            <a:r>
              <a:rPr lang="en-US" sz="2300">
                <a:latin typeface="Times New Roman" panose="02020603050405020304" pitchFamily="18" charset="0"/>
              </a:rPr>
              <a:t>Nau</a:t>
            </a:r>
          </a:p>
          <a:p>
            <a:r>
              <a:rPr lang="en-US" sz="2200" dirty="0">
                <a:latin typeface="Times New Roman" panose="02020603050405020304" pitchFamily="18" charset="0"/>
              </a:rPr>
              <a:t>University of Maryland</a:t>
            </a:r>
          </a:p>
          <a:p>
            <a:pPr>
              <a:spcBef>
                <a:spcPts val="2400"/>
              </a:spcBef>
            </a:pPr>
            <a:r>
              <a:rPr lang="en-US" sz="2200" dirty="0">
                <a:latin typeface="Times New Roman" panose="02020603050405020304" pitchFamily="18" charset="0"/>
              </a:rPr>
              <a:t>with contributions from</a:t>
            </a:r>
          </a:p>
          <a:p>
            <a:r>
              <a:rPr lang="en-US" sz="2200" kern="0" dirty="0">
                <a:latin typeface="Times New Roman" panose="02020603050405020304" pitchFamily="18" charset="0"/>
                <a:hlinkClick r:id="rId3"/>
              </a:rPr>
              <a:t>Mark “mak” Roberts</a:t>
            </a:r>
            <a:endParaRPr lang="en-US" sz="2200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12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Establishing causal support</a:t>
            </a:r>
            <a:endParaRPr dirty="0"/>
          </a:p>
        </p:txBody>
      </p:sp>
      <p:sp>
        <p:nvSpPr>
          <p:cNvPr id="296" name="Shape 296"/>
          <p:cNvSpPr>
            <a:spLocks noGrp="1"/>
          </p:cNvSpPr>
          <p:nvPr>
            <p:ph idx="1"/>
          </p:nvPr>
        </p:nvSpPr>
        <p:spPr>
          <a:xfrm>
            <a:off x="1981200" y="4377302"/>
            <a:ext cx="8229600" cy="20772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</a:t>
            </a:r>
            <a:r>
              <a:rPr lang="en-US" dirty="0">
                <a:latin typeface="Times New Roman" panose="02020603050405020304" pitchFamily="18" charset="0"/>
              </a:rPr>
              <a:t>[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] </a:t>
            </a:r>
            <a:r>
              <a:rPr lang="en-US" dirty="0">
                <a:latin typeface="Calibri"/>
              </a:rPr>
              <a:t>loc</a:t>
            </a:r>
            <a:r>
              <a:rPr lang="en-US" dirty="0">
                <a:latin typeface="Times New Roman" charset="0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r1</a:t>
            </a:r>
            <a:r>
              <a:rPr lang="en-US" dirty="0">
                <a:latin typeface="Times New Roman" charset="0"/>
              </a:rPr>
              <a:t>) = </a:t>
            </a:r>
            <a:r>
              <a:rPr lang="en-US" dirty="0">
                <a:latin typeface="Calibri"/>
              </a:rPr>
              <a:t>loc2</a:t>
            </a:r>
            <a:endParaRPr lang="en-US" dirty="0"/>
          </a:p>
          <a:p>
            <a:pPr lvl="1"/>
            <a:r>
              <a:rPr lang="en-US" dirty="0"/>
              <a:t>Supported by the first </a:t>
            </a:r>
            <a:br>
              <a:rPr lang="en-US" dirty="0"/>
            </a:br>
            <a:r>
              <a:rPr lang="en-US" dirty="0"/>
              <a:t>temporal assertion</a:t>
            </a:r>
          </a:p>
          <a:p>
            <a:pPr lvl="1"/>
            <a:r>
              <a:rPr lang="en-US" dirty="0"/>
              <a:t>Supports the second one</a:t>
            </a:r>
            <a:endParaRPr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755969" y="1340323"/>
            <a:ext cx="4114800" cy="1890177"/>
            <a:chOff x="4155776" y="1708628"/>
            <a:chExt cx="3974581" cy="1825766"/>
          </a:xfrm>
        </p:grpSpPr>
        <p:sp>
          <p:nvSpPr>
            <p:cNvPr id="29" name="Shape 298"/>
            <p:cNvSpPr/>
            <p:nvPr/>
          </p:nvSpPr>
          <p:spPr>
            <a:xfrm>
              <a:off x="4443231" y="3225881"/>
              <a:ext cx="3513900" cy="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0" name="Shape 299"/>
            <p:cNvSpPr/>
            <p:nvPr/>
          </p:nvSpPr>
          <p:spPr>
            <a:xfrm flipV="1">
              <a:off x="4532527" y="1758914"/>
              <a:ext cx="1" cy="1556264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1" name="Shape 300"/>
            <p:cNvSpPr/>
            <p:nvPr/>
          </p:nvSpPr>
          <p:spPr>
            <a:xfrm>
              <a:off x="7481635" y="3191206"/>
              <a:ext cx="453675" cy="337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32" name="Shape 301"/>
            <p:cNvSpPr/>
            <p:nvPr/>
          </p:nvSpPr>
          <p:spPr>
            <a:xfrm rot="16200000">
              <a:off x="3988904" y="1984214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loc(r1)</a:t>
              </a:r>
            </a:p>
          </p:txBody>
        </p:sp>
        <p:sp>
          <p:nvSpPr>
            <p:cNvPr id="33" name="Shape 302"/>
            <p:cNvSpPr/>
            <p:nvPr/>
          </p:nvSpPr>
          <p:spPr>
            <a:xfrm>
              <a:off x="4632354" y="1868129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loc1</a:t>
              </a:r>
            </a:p>
          </p:txBody>
        </p:sp>
        <p:sp>
          <p:nvSpPr>
            <p:cNvPr id="34" name="Shape 303"/>
            <p:cNvSpPr/>
            <p:nvPr/>
          </p:nvSpPr>
          <p:spPr>
            <a:xfrm>
              <a:off x="6438928" y="2305684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/>
                <a:t>loc</a:t>
              </a:r>
              <a:r>
                <a:rPr lang="en-US" sz="1800" dirty="0"/>
                <a:t>3</a:t>
              </a:r>
              <a:endParaRPr sz="1800" dirty="0"/>
            </a:p>
          </p:txBody>
        </p:sp>
        <p:sp>
          <p:nvSpPr>
            <p:cNvPr id="37" name="Shape 306"/>
            <p:cNvSpPr/>
            <p:nvPr/>
          </p:nvSpPr>
          <p:spPr>
            <a:xfrm>
              <a:off x="4732519" y="3185259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1</a:t>
              </a:r>
            </a:p>
          </p:txBody>
        </p:sp>
        <p:sp>
          <p:nvSpPr>
            <p:cNvPr id="38" name="Shape 307"/>
            <p:cNvSpPr/>
            <p:nvPr/>
          </p:nvSpPr>
          <p:spPr>
            <a:xfrm>
              <a:off x="5450178" y="3185259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2</a:t>
              </a:r>
            </a:p>
          </p:txBody>
        </p:sp>
        <p:sp>
          <p:nvSpPr>
            <p:cNvPr id="39" name="Shape 308"/>
            <p:cNvSpPr/>
            <p:nvPr/>
          </p:nvSpPr>
          <p:spPr>
            <a:xfrm>
              <a:off x="5834155" y="3185259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3</a:t>
              </a:r>
            </a:p>
          </p:txBody>
        </p:sp>
        <p:sp>
          <p:nvSpPr>
            <p:cNvPr id="40" name="Shape 309"/>
            <p:cNvSpPr/>
            <p:nvPr/>
          </p:nvSpPr>
          <p:spPr>
            <a:xfrm>
              <a:off x="6441375" y="3185259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4</a:t>
              </a:r>
            </a:p>
          </p:txBody>
        </p:sp>
        <p:sp>
          <p:nvSpPr>
            <p:cNvPr id="41" name="Shape 310"/>
            <p:cNvSpPr/>
            <p:nvPr/>
          </p:nvSpPr>
          <p:spPr>
            <a:xfrm flipV="1">
              <a:off x="5530036" y="2057564"/>
              <a:ext cx="1" cy="11680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2" name="Shape 311"/>
            <p:cNvSpPr/>
            <p:nvPr/>
          </p:nvSpPr>
          <p:spPr>
            <a:xfrm flipV="1">
              <a:off x="5985450" y="2057564"/>
              <a:ext cx="1" cy="11680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3" name="Shape 312"/>
            <p:cNvSpPr/>
            <p:nvPr/>
          </p:nvSpPr>
          <p:spPr>
            <a:xfrm flipV="1">
              <a:off x="4838949" y="2176493"/>
              <a:ext cx="1" cy="10490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4" name="Shape 313"/>
            <p:cNvSpPr/>
            <p:nvPr/>
          </p:nvSpPr>
          <p:spPr>
            <a:xfrm flipV="1">
              <a:off x="6529158" y="2538433"/>
              <a:ext cx="1" cy="6871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45" name="Picture 44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866619">
              <a:off x="4751936" y="2107330"/>
              <a:ext cx="826388" cy="89298"/>
            </a:xfrm>
            <a:prstGeom prst="rect">
              <a:avLst/>
            </a:prstGeom>
            <a:effectLst/>
          </p:spPr>
        </p:pic>
        <p:pic>
          <p:nvPicPr>
            <p:cNvPr id="46" name="Picture 4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4728">
              <a:off x="5862170" y="2239150"/>
              <a:ext cx="769644" cy="89298"/>
            </a:xfrm>
            <a:prstGeom prst="rect">
              <a:avLst/>
            </a:prstGeom>
            <a:effectLst/>
          </p:spPr>
        </p:pic>
        <p:pic>
          <p:nvPicPr>
            <p:cNvPr id="47" name="Picture 4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7566" y="2674241"/>
              <a:ext cx="659588" cy="89298"/>
            </a:xfrm>
            <a:prstGeom prst="rect">
              <a:avLst/>
            </a:prstGeom>
            <a:effectLst/>
          </p:spPr>
        </p:pic>
        <p:sp>
          <p:nvSpPr>
            <p:cNvPr id="48" name="Shape 320"/>
            <p:cNvSpPr/>
            <p:nvPr/>
          </p:nvSpPr>
          <p:spPr>
            <a:xfrm>
              <a:off x="7067566" y="2370533"/>
              <a:ext cx="73738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i="1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Change</a:t>
              </a:r>
            </a:p>
          </p:txBody>
        </p:sp>
        <p:sp>
          <p:nvSpPr>
            <p:cNvPr id="49" name="Shape 321"/>
            <p:cNvSpPr/>
            <p:nvPr/>
          </p:nvSpPr>
          <p:spPr>
            <a:xfrm>
              <a:off x="7072031" y="2245401"/>
              <a:ext cx="539784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50" name="Shape 322"/>
            <p:cNvSpPr/>
            <p:nvPr/>
          </p:nvSpPr>
          <p:spPr>
            <a:xfrm>
              <a:off x="7067566" y="1961892"/>
              <a:ext cx="1062791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i="1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dirty="0"/>
                <a:t>Persistence</a:t>
              </a:r>
            </a:p>
          </p:txBody>
        </p:sp>
        <p:sp>
          <p:nvSpPr>
            <p:cNvPr id="52" name="Shape 303"/>
            <p:cNvSpPr/>
            <p:nvPr/>
          </p:nvSpPr>
          <p:spPr>
            <a:xfrm>
              <a:off x="5331247" y="1716805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/>
                <a:t>loc</a:t>
              </a:r>
              <a:r>
                <a:rPr lang="en-US" sz="1800" dirty="0"/>
                <a:t>2</a:t>
              </a:r>
              <a:endParaRPr sz="1800" dirty="0"/>
            </a:p>
          </p:txBody>
        </p:sp>
        <p:sp>
          <p:nvSpPr>
            <p:cNvPr id="53" name="Shape 303"/>
            <p:cNvSpPr/>
            <p:nvPr/>
          </p:nvSpPr>
          <p:spPr>
            <a:xfrm>
              <a:off x="5887840" y="1708628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/>
                <a:t>loc</a:t>
              </a:r>
              <a:r>
                <a:rPr lang="en-US" sz="1800" dirty="0"/>
                <a:t>2</a:t>
              </a:r>
              <a:endParaRPr sz="1800" dirty="0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648377" y="4304962"/>
            <a:ext cx="4114800" cy="1890177"/>
            <a:chOff x="4040706" y="4618646"/>
            <a:chExt cx="3974581" cy="1825766"/>
          </a:xfrm>
        </p:grpSpPr>
        <p:sp>
          <p:nvSpPr>
            <p:cNvPr id="298" name="Shape 298"/>
            <p:cNvSpPr/>
            <p:nvPr/>
          </p:nvSpPr>
          <p:spPr>
            <a:xfrm>
              <a:off x="4328161" y="6135899"/>
              <a:ext cx="3513900" cy="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99" name="Shape 299"/>
            <p:cNvSpPr/>
            <p:nvPr/>
          </p:nvSpPr>
          <p:spPr>
            <a:xfrm flipV="1">
              <a:off x="4417457" y="4668932"/>
              <a:ext cx="1" cy="1556264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00" name="Shape 300"/>
            <p:cNvSpPr/>
            <p:nvPr/>
          </p:nvSpPr>
          <p:spPr>
            <a:xfrm>
              <a:off x="7366565" y="6101224"/>
              <a:ext cx="453675" cy="337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301" name="Shape 301"/>
            <p:cNvSpPr/>
            <p:nvPr/>
          </p:nvSpPr>
          <p:spPr>
            <a:xfrm rot="16200000">
              <a:off x="3873834" y="4894232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loc(r1)</a:t>
              </a:r>
            </a:p>
          </p:txBody>
        </p:sp>
        <p:sp>
          <p:nvSpPr>
            <p:cNvPr id="302" name="Shape 302"/>
            <p:cNvSpPr/>
            <p:nvPr/>
          </p:nvSpPr>
          <p:spPr>
            <a:xfrm>
              <a:off x="4517284" y="4778147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loc1</a:t>
              </a:r>
            </a:p>
          </p:txBody>
        </p:sp>
        <p:sp>
          <p:nvSpPr>
            <p:cNvPr id="303" name="Shape 303"/>
            <p:cNvSpPr/>
            <p:nvPr/>
          </p:nvSpPr>
          <p:spPr>
            <a:xfrm>
              <a:off x="6323858" y="5215702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loc2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5405523" y="4925032"/>
              <a:ext cx="481056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06" name="Shape 306"/>
            <p:cNvSpPr/>
            <p:nvPr/>
          </p:nvSpPr>
          <p:spPr>
            <a:xfrm>
              <a:off x="4617449" y="6095277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1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5335108" y="6095277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2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5719085" y="6095277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3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6326305" y="6095277"/>
              <a:ext cx="221215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 i="1">
                  <a:solidFill>
                    <a:srgbClr val="011993"/>
                  </a:solidFill>
                </a:defRPr>
              </a:pPr>
              <a:r>
                <a:rPr sz="1800"/>
                <a:t>t</a:t>
              </a:r>
              <a:r>
                <a:rPr sz="1800" baseline="-5999"/>
                <a:t>4</a:t>
              </a:r>
            </a:p>
          </p:txBody>
        </p:sp>
        <p:sp>
          <p:nvSpPr>
            <p:cNvPr id="310" name="Shape 310"/>
            <p:cNvSpPr/>
            <p:nvPr/>
          </p:nvSpPr>
          <p:spPr>
            <a:xfrm flipV="1">
              <a:off x="5414966" y="4967582"/>
              <a:ext cx="1" cy="11680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11" name="Shape 311"/>
            <p:cNvSpPr/>
            <p:nvPr/>
          </p:nvSpPr>
          <p:spPr>
            <a:xfrm flipV="1">
              <a:off x="5870380" y="4967582"/>
              <a:ext cx="1" cy="11680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12" name="Shape 312"/>
            <p:cNvSpPr/>
            <p:nvPr/>
          </p:nvSpPr>
          <p:spPr>
            <a:xfrm flipV="1">
              <a:off x="4723879" y="5086511"/>
              <a:ext cx="1" cy="104907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13" name="Shape 313"/>
            <p:cNvSpPr/>
            <p:nvPr/>
          </p:nvSpPr>
          <p:spPr>
            <a:xfrm flipV="1">
              <a:off x="6414088" y="5448451"/>
              <a:ext cx="1" cy="68713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314" name="Picture 31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866619">
              <a:off x="4636866" y="5017348"/>
              <a:ext cx="826388" cy="89298"/>
            </a:xfrm>
            <a:prstGeom prst="rect">
              <a:avLst/>
            </a:prstGeom>
            <a:effectLst/>
          </p:spPr>
        </p:pic>
        <p:pic>
          <p:nvPicPr>
            <p:cNvPr id="316" name="Picture 3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454728">
              <a:off x="5747100" y="5149168"/>
              <a:ext cx="769644" cy="89298"/>
            </a:xfrm>
            <a:prstGeom prst="rect">
              <a:avLst/>
            </a:prstGeom>
            <a:effectLst/>
          </p:spPr>
        </p:pic>
        <p:pic>
          <p:nvPicPr>
            <p:cNvPr id="318" name="Picture 317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2496" y="5584259"/>
              <a:ext cx="659588" cy="89298"/>
            </a:xfrm>
            <a:prstGeom prst="rect">
              <a:avLst/>
            </a:prstGeom>
            <a:effectLst/>
          </p:spPr>
        </p:pic>
        <p:sp>
          <p:nvSpPr>
            <p:cNvPr id="320" name="Shape 320"/>
            <p:cNvSpPr/>
            <p:nvPr/>
          </p:nvSpPr>
          <p:spPr>
            <a:xfrm>
              <a:off x="6952496" y="5280551"/>
              <a:ext cx="73738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i="1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Change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6956961" y="5155419"/>
              <a:ext cx="539784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22" name="Shape 322"/>
            <p:cNvSpPr/>
            <p:nvPr/>
          </p:nvSpPr>
          <p:spPr>
            <a:xfrm>
              <a:off x="6952496" y="4871910"/>
              <a:ext cx="1062791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800" i="1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dirty="0"/>
                <a:t>Persistence</a:t>
              </a:r>
            </a:p>
          </p:txBody>
        </p:sp>
        <p:sp>
          <p:nvSpPr>
            <p:cNvPr id="56" name="Shape 303"/>
            <p:cNvSpPr/>
            <p:nvPr/>
          </p:nvSpPr>
          <p:spPr>
            <a:xfrm>
              <a:off x="5413399" y="4618646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/>
                <a:t>loc</a:t>
              </a:r>
              <a:r>
                <a:rPr lang="en-US" sz="1800" dirty="0"/>
                <a:t>2</a:t>
              </a:r>
              <a:endParaRPr sz="18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849613" y="1373290"/>
            <a:ext cx="3326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charset="0"/>
              </a:rPr>
              <a:t>(1) Add a persistence assertion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8AEA1-84F3-3744-A5C4-F95990B619C2}"/>
              </a:ext>
            </a:extLst>
          </p:cNvPr>
          <p:cNvSpPr/>
          <p:nvPr/>
        </p:nvSpPr>
        <p:spPr>
          <a:xfrm>
            <a:off x="2352249" y="2329374"/>
            <a:ext cx="34868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Lucida Handwriting"/>
                <a:cs typeface="Lucida Handwriting"/>
              </a:rPr>
              <a:t>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</a:rPr>
              <a:t>= {</a:t>
            </a:r>
            <a:r>
              <a:rPr lang="en-US" sz="2000" dirty="0">
                <a:latin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] </a:t>
            </a:r>
            <a:r>
              <a:rPr lang="en-US" sz="2000" dirty="0" err="1">
                <a:latin typeface="Calibri"/>
              </a:rPr>
              <a:t>loc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dirty="0">
                <a:latin typeface="Calibri" charset="0"/>
                <a:cs typeface="Times New Roman"/>
              </a:rPr>
              <a:t>r1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/>
              <a:t>:(</a:t>
            </a:r>
            <a:r>
              <a:rPr lang="en-US" sz="2000" dirty="0">
                <a:latin typeface="Calibri"/>
              </a:rPr>
              <a:t>loc1,loc2)</a:t>
            </a:r>
            <a:r>
              <a:rPr lang="en-US" sz="2000" dirty="0">
                <a:latin typeface="Times New Roman" panose="02020603050405020304" pitchFamily="18" charset="0"/>
              </a:rPr>
              <a:t>, 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     [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</a:rPr>
              <a:t>] </a:t>
            </a:r>
            <a:r>
              <a:rPr lang="en-US" sz="2000" dirty="0" err="1">
                <a:latin typeface="Calibri"/>
              </a:rPr>
              <a:t>loc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dirty="0">
                <a:latin typeface="Calibri" charset="0"/>
                <a:cs typeface="Times New Roman"/>
              </a:rPr>
              <a:t>r1</a:t>
            </a:r>
            <a:r>
              <a:rPr lang="en-US" sz="2000" dirty="0">
                <a:latin typeface="Times New Roman" panose="02020603050405020304" pitchFamily="18" charset="0"/>
              </a:rPr>
              <a:t>):(</a:t>
            </a:r>
            <a:r>
              <a:rPr lang="en-US" sz="2000" dirty="0">
                <a:latin typeface="Calibri" panose="020F0502020204030204" pitchFamily="34" charset="0"/>
              </a:rPr>
              <a:t>loc2,loc3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r>
              <a:rPr lang="fr-FR" sz="2000" dirty="0">
                <a:latin typeface="Times New Roman" panose="02020603050405020304" pitchFamily="18" charset="0"/>
              </a:rPr>
              <a:t>}</a:t>
            </a:r>
          </a:p>
          <a:p>
            <a:endParaRPr lang="en-US" sz="2000" dirty="0">
              <a:latin typeface="Lucida Handwriting"/>
              <a:cs typeface="Lucida Handwriting"/>
            </a:endParaRPr>
          </a:p>
          <a:p>
            <a:r>
              <a:rPr lang="en-US" sz="2000" dirty="0">
                <a:latin typeface="Lucida Handwriting"/>
                <a:cs typeface="Lucida Handwriting"/>
              </a:rPr>
              <a:t>C</a:t>
            </a:r>
            <a:r>
              <a:rPr lang="en-US" sz="2000" dirty="0">
                <a:latin typeface="Times New Roman" panose="02020603050405020304" pitchFamily="18" charset="0"/>
              </a:rPr>
              <a:t> = {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2297463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Establishing </a:t>
            </a:r>
            <a:r>
              <a:rPr dirty="0"/>
              <a:t>causal support</a:t>
            </a:r>
          </a:p>
        </p:txBody>
      </p:sp>
      <p:sp>
        <p:nvSpPr>
          <p:cNvPr id="358" name="Shape 358"/>
          <p:cNvSpPr>
            <a:spLocks noGrp="1"/>
          </p:cNvSpPr>
          <p:nvPr>
            <p:ph idx="1"/>
          </p:nvPr>
        </p:nvSpPr>
        <p:spPr>
          <a:xfrm>
            <a:off x="2381880" y="4710036"/>
            <a:ext cx="3522630" cy="17256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Add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</a:rPr>
              <a:t> = </a:t>
            </a:r>
            <a:r>
              <a:rPr lang="en-US" dirty="0">
                <a:latin typeface="Calibri" charset="0"/>
                <a:cs typeface="Times New Roman"/>
              </a:rPr>
              <a:t>r1</a:t>
            </a:r>
            <a:r>
              <a:rPr lang="en-US" dirty="0">
                <a:latin typeface="Times New Roman" charset="0"/>
              </a:rPr>
              <a:t>, </a:t>
            </a:r>
            <a:r>
              <a:rPr lang="en-US" i="1" dirty="0">
                <a:latin typeface="Times New Roman" charset="0"/>
              </a:rPr>
              <a:t>l</a:t>
            </a:r>
            <a:r>
              <a:rPr lang="en-US" dirty="0">
                <a:latin typeface="Times New Roman" charset="0"/>
              </a:rPr>
              <a:t> = </a:t>
            </a:r>
            <a:r>
              <a:rPr lang="en-US" dirty="0">
                <a:latin typeface="Calibri"/>
              </a:rPr>
              <a:t>loc2</a:t>
            </a:r>
            <a:r>
              <a:rPr lang="en-US" dirty="0"/>
              <a:t> </a:t>
            </a:r>
            <a:endParaRPr i="1" dirty="0"/>
          </a:p>
        </p:txBody>
      </p:sp>
      <p:grpSp>
        <p:nvGrpSpPr>
          <p:cNvPr id="381" name="Group 381"/>
          <p:cNvGrpSpPr>
            <a:grpSpLocks noChangeAspect="1"/>
          </p:cNvGrpSpPr>
          <p:nvPr/>
        </p:nvGrpSpPr>
        <p:grpSpPr>
          <a:xfrm>
            <a:off x="6269712" y="1121882"/>
            <a:ext cx="3781001" cy="2299740"/>
            <a:chOff x="607473" y="292100"/>
            <a:chExt cx="6880934" cy="4185229"/>
          </a:xfrm>
        </p:grpSpPr>
        <p:sp>
          <p:nvSpPr>
            <p:cNvPr id="362" name="Shape 362"/>
            <p:cNvSpPr/>
            <p:nvPr/>
          </p:nvSpPr>
          <p:spPr>
            <a:xfrm>
              <a:off x="607473" y="3854297"/>
              <a:ext cx="682808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63" name="Shape 363"/>
            <p:cNvSpPr/>
            <p:nvPr/>
          </p:nvSpPr>
          <p:spPr>
            <a:xfrm flipV="1">
              <a:off x="801157" y="672475"/>
              <a:ext cx="1" cy="3375506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64" name="Shape 364"/>
            <p:cNvSpPr/>
            <p:nvPr/>
          </p:nvSpPr>
          <p:spPr>
            <a:xfrm>
              <a:off x="6425638" y="3760700"/>
              <a:ext cx="1062769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4328816" y="1969198"/>
              <a:ext cx="1273628" cy="72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 dirty="0" err="1"/>
                <a:t>loc</a:t>
              </a:r>
              <a:r>
                <a:rPr sz="1800" dirty="0"/>
                <a:t>(</a:t>
              </a:r>
              <a:r>
                <a:rPr sz="1800" i="1" dirty="0">
                  <a:latin typeface="Times"/>
                  <a:ea typeface="Times"/>
                  <a:cs typeface="Times"/>
                  <a:sym typeface="Times"/>
                </a:rPr>
                <a:t>r</a:t>
              </a:r>
              <a:r>
                <a:rPr sz="1800" dirty="0"/>
                <a:t>)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1017679" y="929679"/>
              <a:ext cx="1046427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loc1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2614561" y="292100"/>
              <a:ext cx="1046427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loc2</a:t>
              </a:r>
            </a:p>
          </p:txBody>
        </p:sp>
        <p:sp>
          <p:nvSpPr>
            <p:cNvPr id="372" name="Shape 372"/>
            <p:cNvSpPr/>
            <p:nvPr/>
          </p:nvSpPr>
          <p:spPr>
            <a:xfrm flipV="1">
              <a:off x="3314591" y="912012"/>
              <a:ext cx="1" cy="2915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3" name="Shape 373"/>
            <p:cNvSpPr/>
            <p:nvPr/>
          </p:nvSpPr>
          <p:spPr>
            <a:xfrm flipV="1">
              <a:off x="4302375" y="1943950"/>
              <a:ext cx="1" cy="18838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4" name="Shape 374"/>
            <p:cNvSpPr/>
            <p:nvPr/>
          </p:nvSpPr>
          <p:spPr>
            <a:xfrm flipV="1">
              <a:off x="1465779" y="1578194"/>
              <a:ext cx="1" cy="22754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75" name="Shape 375"/>
            <p:cNvSpPr/>
            <p:nvPr/>
          </p:nvSpPr>
          <p:spPr>
            <a:xfrm flipV="1">
              <a:off x="5287983" y="1943950"/>
              <a:ext cx="1" cy="188386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376" name="Picture 375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97390">
              <a:off x="1244462" y="1224493"/>
              <a:ext cx="2174850" cy="127001"/>
            </a:xfrm>
            <a:prstGeom prst="rect">
              <a:avLst/>
            </a:prstGeom>
            <a:effectLst/>
          </p:spPr>
        </p:pic>
        <p:sp>
          <p:nvSpPr>
            <p:cNvPr id="378" name="Shape 378"/>
            <p:cNvSpPr/>
            <p:nvPr/>
          </p:nvSpPr>
          <p:spPr>
            <a:xfrm>
              <a:off x="4292848" y="1765423"/>
              <a:ext cx="1043400" cy="166568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79" name="Shape 379"/>
            <p:cNvSpPr/>
            <p:nvPr/>
          </p:nvSpPr>
          <p:spPr>
            <a:xfrm>
              <a:off x="4599374" y="1137889"/>
              <a:ext cx="391611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380" name="Shape 380"/>
            <p:cNvSpPr/>
            <p:nvPr/>
          </p:nvSpPr>
          <p:spPr>
            <a:xfrm rot="20157314">
              <a:off x="1760760" y="1218563"/>
              <a:ext cx="1298585" cy="72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 err="1"/>
                <a:t>loc</a:t>
              </a:r>
              <a:r>
                <a:rPr lang="en-US" sz="1800" dirty="0"/>
                <a:t>(r1)</a:t>
              </a:r>
            </a:p>
          </p:txBody>
        </p:sp>
      </p:grpSp>
      <p:grpSp>
        <p:nvGrpSpPr>
          <p:cNvPr id="29" name="Group 381"/>
          <p:cNvGrpSpPr>
            <a:grpSpLocks noChangeAspect="1"/>
          </p:cNvGrpSpPr>
          <p:nvPr/>
        </p:nvGrpSpPr>
        <p:grpSpPr>
          <a:xfrm>
            <a:off x="6269712" y="4135806"/>
            <a:ext cx="3781001" cy="2381178"/>
            <a:chOff x="607473" y="143892"/>
            <a:chExt cx="6880934" cy="4333437"/>
          </a:xfrm>
        </p:grpSpPr>
        <p:sp>
          <p:nvSpPr>
            <p:cNvPr id="30" name="Shape 362"/>
            <p:cNvSpPr/>
            <p:nvPr/>
          </p:nvSpPr>
          <p:spPr>
            <a:xfrm>
              <a:off x="607473" y="3854297"/>
              <a:ext cx="6828088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1" name="Shape 363"/>
            <p:cNvSpPr/>
            <p:nvPr/>
          </p:nvSpPr>
          <p:spPr>
            <a:xfrm flipV="1">
              <a:off x="801157" y="672475"/>
              <a:ext cx="1" cy="3375506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2" name="Shape 364"/>
            <p:cNvSpPr/>
            <p:nvPr/>
          </p:nvSpPr>
          <p:spPr>
            <a:xfrm>
              <a:off x="6425638" y="3760700"/>
              <a:ext cx="1062769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latin typeface="Times New Roman" panose="02020603050405020304" pitchFamily="18" charset="0"/>
                </a:rPr>
                <a:t>time</a:t>
              </a:r>
            </a:p>
          </p:txBody>
        </p:sp>
        <p:sp>
          <p:nvSpPr>
            <p:cNvPr id="33" name="Shape 365"/>
            <p:cNvSpPr/>
            <p:nvPr/>
          </p:nvSpPr>
          <p:spPr>
            <a:xfrm>
              <a:off x="3750195" y="924380"/>
              <a:ext cx="1273628" cy="72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 dirty="0" err="1"/>
                <a:t>loc</a:t>
              </a:r>
              <a:r>
                <a:rPr sz="1800" dirty="0"/>
                <a:t>(</a:t>
              </a:r>
              <a:r>
                <a:rPr lang="en-US" sz="1800" dirty="0"/>
                <a:t>r1</a:t>
              </a:r>
              <a:r>
                <a:rPr sz="1800" dirty="0"/>
                <a:t>)</a:t>
              </a:r>
            </a:p>
          </p:txBody>
        </p:sp>
        <p:sp>
          <p:nvSpPr>
            <p:cNvPr id="34" name="Shape 366"/>
            <p:cNvSpPr/>
            <p:nvPr/>
          </p:nvSpPr>
          <p:spPr>
            <a:xfrm>
              <a:off x="1017679" y="929679"/>
              <a:ext cx="1046427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loc1</a:t>
              </a:r>
            </a:p>
          </p:txBody>
        </p:sp>
        <p:sp>
          <p:nvSpPr>
            <p:cNvPr id="35" name="Shape 367"/>
            <p:cNvSpPr/>
            <p:nvPr/>
          </p:nvSpPr>
          <p:spPr>
            <a:xfrm>
              <a:off x="2614561" y="292100"/>
              <a:ext cx="1046427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loc2</a:t>
              </a:r>
            </a:p>
          </p:txBody>
        </p:sp>
        <p:sp>
          <p:nvSpPr>
            <p:cNvPr id="40" name="Shape 372"/>
            <p:cNvSpPr/>
            <p:nvPr/>
          </p:nvSpPr>
          <p:spPr>
            <a:xfrm flipV="1">
              <a:off x="3314591" y="912012"/>
              <a:ext cx="1" cy="29158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2" name="Shape 374"/>
            <p:cNvSpPr/>
            <p:nvPr/>
          </p:nvSpPr>
          <p:spPr>
            <a:xfrm flipV="1">
              <a:off x="1465779" y="1578194"/>
              <a:ext cx="1" cy="22754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3" name="Shape 375"/>
            <p:cNvSpPr/>
            <p:nvPr/>
          </p:nvSpPr>
          <p:spPr>
            <a:xfrm flipV="1">
              <a:off x="5319092" y="877700"/>
              <a:ext cx="0" cy="29953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pic>
          <p:nvPicPr>
            <p:cNvPr id="44" name="Picture 4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197390">
              <a:off x="1244462" y="1224493"/>
              <a:ext cx="2174850" cy="127001"/>
            </a:xfrm>
            <a:prstGeom prst="rect">
              <a:avLst/>
            </a:prstGeom>
            <a:effectLst/>
          </p:spPr>
        </p:pic>
        <p:sp>
          <p:nvSpPr>
            <p:cNvPr id="45" name="Shape 378"/>
            <p:cNvSpPr/>
            <p:nvPr/>
          </p:nvSpPr>
          <p:spPr>
            <a:xfrm>
              <a:off x="3355245" y="771425"/>
              <a:ext cx="1996908" cy="166567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6" name="Shape 379"/>
            <p:cNvSpPr/>
            <p:nvPr/>
          </p:nvSpPr>
          <p:spPr>
            <a:xfrm>
              <a:off x="3800449" y="143892"/>
              <a:ext cx="1074849" cy="7166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/>
                <a:t>l</a:t>
              </a:r>
              <a:r>
                <a:rPr lang="en-US" sz="1800" i="0" dirty="0"/>
                <a:t>oc2</a:t>
              </a:r>
              <a:endParaRPr sz="1800" i="0" dirty="0"/>
            </a:p>
          </p:txBody>
        </p:sp>
        <p:sp>
          <p:nvSpPr>
            <p:cNvPr id="47" name="Shape 380"/>
            <p:cNvSpPr/>
            <p:nvPr/>
          </p:nvSpPr>
          <p:spPr>
            <a:xfrm rot="20157314">
              <a:off x="1801691" y="1201377"/>
              <a:ext cx="1293759" cy="7252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 err="1"/>
                <a:t>loc</a:t>
              </a:r>
              <a:r>
                <a:rPr lang="en-US" sz="1800" dirty="0"/>
                <a:t>(</a:t>
              </a:r>
              <a:r>
                <a:rPr sz="1800" dirty="0"/>
                <a:t>r1</a:t>
              </a:r>
              <a:r>
                <a:rPr lang="en-US" sz="1800" dirty="0"/>
                <a:t>)</a:t>
              </a:r>
              <a:endParaRPr sz="1800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124197" y="1319689"/>
            <a:ext cx="2147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charset="0"/>
              </a:rPr>
              <a:t>(2) Add constraints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1CAFCC-6F0D-7642-9C32-D560128C06CB}"/>
              </a:ext>
            </a:extLst>
          </p:cNvPr>
          <p:cNvSpPr/>
          <p:nvPr/>
        </p:nvSpPr>
        <p:spPr>
          <a:xfrm>
            <a:off x="2381880" y="2184329"/>
            <a:ext cx="34868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Lucida Handwriting"/>
                <a:cs typeface="Lucida Handwriting"/>
              </a:rPr>
              <a:t>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</a:rPr>
              <a:t>= {</a:t>
            </a:r>
            <a:r>
              <a:rPr lang="en-US" sz="2000" dirty="0">
                <a:latin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] </a:t>
            </a:r>
            <a:r>
              <a:rPr lang="en-US" sz="2000" dirty="0" err="1">
                <a:latin typeface="Calibri"/>
              </a:rPr>
              <a:t>loc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dirty="0">
                <a:latin typeface="Calibri" charset="0"/>
                <a:cs typeface="Times New Roman"/>
              </a:rPr>
              <a:t>r1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/>
              <a:t>:(</a:t>
            </a:r>
            <a:r>
              <a:rPr lang="en-US" sz="2000" dirty="0">
                <a:latin typeface="Calibri"/>
              </a:rPr>
              <a:t>loc1,loc2)</a:t>
            </a:r>
            <a:r>
              <a:rPr lang="en-US" sz="2000" dirty="0">
                <a:latin typeface="Times New Roman" panose="02020603050405020304" pitchFamily="18" charset="0"/>
              </a:rPr>
              <a:t>, 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     [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</a:rPr>
              <a:t>] </a:t>
            </a:r>
            <a:r>
              <a:rPr lang="en-US" sz="2000" dirty="0" err="1">
                <a:latin typeface="Calibri"/>
              </a:rPr>
              <a:t>loc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/>
              </a:rPr>
              <a:t>r</a:t>
            </a:r>
            <a:r>
              <a:rPr lang="en-US" sz="2000" dirty="0">
                <a:latin typeface="Times New Roman" panose="02020603050405020304" pitchFamily="18" charset="0"/>
              </a:rPr>
              <a:t>) = </a:t>
            </a:r>
            <a:r>
              <a:rPr lang="en-US" sz="2000" i="1" dirty="0">
                <a:latin typeface="Times New Roman" panose="02020603050405020304" pitchFamily="18" charset="0"/>
              </a:rPr>
              <a:t>l</a:t>
            </a:r>
            <a:r>
              <a:rPr lang="fr-FR" sz="2000" dirty="0">
                <a:latin typeface="Times New Roman" panose="02020603050405020304" pitchFamily="18" charset="0"/>
              </a:rPr>
              <a:t>}</a:t>
            </a:r>
          </a:p>
          <a:p>
            <a:endParaRPr lang="en-US" sz="2000" dirty="0">
              <a:latin typeface="Lucida Handwriting"/>
              <a:cs typeface="Lucida Handwriting"/>
            </a:endParaRPr>
          </a:p>
          <a:p>
            <a:r>
              <a:rPr lang="en-US" sz="2000" dirty="0">
                <a:latin typeface="Lucida Handwriting"/>
                <a:cs typeface="Lucida Handwriting"/>
              </a:rPr>
              <a:t>C</a:t>
            </a:r>
            <a:r>
              <a:rPr lang="en-US" sz="2000" dirty="0">
                <a:latin typeface="Times New Roman" panose="02020603050405020304" pitchFamily="18" charset="0"/>
              </a:rPr>
              <a:t> = {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</a:rPr>
              <a:t>}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6C70311-AA86-8D48-BBDD-EE5F54EB20F5}"/>
              </a:ext>
            </a:extLst>
          </p:cNvPr>
          <p:cNvSpPr/>
          <p:nvPr/>
        </p:nvSpPr>
        <p:spPr>
          <a:xfrm>
            <a:off x="6583243" y="6167902"/>
            <a:ext cx="247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           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             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D7995C-4635-CD48-B387-386FB50330EC}"/>
              </a:ext>
            </a:extLst>
          </p:cNvPr>
          <p:cNvSpPr/>
          <p:nvPr/>
        </p:nvSpPr>
        <p:spPr>
          <a:xfrm>
            <a:off x="6626171" y="3026067"/>
            <a:ext cx="247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           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     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        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2801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Establishing </a:t>
            </a:r>
            <a:r>
              <a:rPr dirty="0"/>
              <a:t>causal support</a:t>
            </a:r>
          </a:p>
        </p:txBody>
      </p:sp>
      <p:sp>
        <p:nvSpPr>
          <p:cNvPr id="385" name="Shape 385"/>
          <p:cNvSpPr>
            <a:spLocks noGrp="1"/>
          </p:cNvSpPr>
          <p:nvPr>
            <p:ph idx="1"/>
          </p:nvPr>
        </p:nvSpPr>
        <p:spPr>
          <a:xfrm>
            <a:off x="1981200" y="4537986"/>
            <a:ext cx="3776346" cy="1205778"/>
          </a:xfrm>
          <a:prstGeom prst="rect">
            <a:avLst/>
          </a:prstGeom>
        </p:spPr>
        <p:txBody>
          <a:bodyPr/>
          <a:lstStyle/>
          <a:p>
            <a:r>
              <a:rPr dirty="0"/>
              <a:t>Add</a:t>
            </a:r>
            <a:r>
              <a:rPr lang="en-US" dirty="0"/>
              <a:t> an action that includes</a:t>
            </a:r>
          </a:p>
          <a:p>
            <a:pPr marL="349250" lvl="1" indent="0">
              <a:buNone/>
            </a:pPr>
            <a:r>
              <a:rPr lang="en-US" dirty="0">
                <a:latin typeface="Times New Roman" panose="02020603050405020304" pitchFamily="18" charset="0"/>
              </a:rPr>
              <a:t>[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</a:rPr>
              <a:t>] </a:t>
            </a:r>
            <a:r>
              <a:rPr lang="en-US" dirty="0">
                <a:latin typeface="Calibri"/>
              </a:rPr>
              <a:t>loc</a:t>
            </a:r>
            <a:r>
              <a:rPr lang="en-US" dirty="0">
                <a:latin typeface="Times New Roman" charset="0"/>
              </a:rPr>
              <a:t>(</a:t>
            </a:r>
            <a:r>
              <a:rPr lang="en-US" dirty="0">
                <a:latin typeface="Calibri" charset="0"/>
                <a:cs typeface="Times New Roman"/>
              </a:rPr>
              <a:t>r1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/>
              <a:t>:(</a:t>
            </a:r>
            <a:r>
              <a:rPr lang="en-US" dirty="0">
                <a:latin typeface="Calibri"/>
              </a:rPr>
              <a:t>loc1,loc3)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81554" y="4259969"/>
            <a:ext cx="4142233" cy="1920242"/>
            <a:chOff x="4384401" y="4113665"/>
            <a:chExt cx="4142233" cy="1920242"/>
          </a:xfrm>
        </p:grpSpPr>
        <p:sp>
          <p:nvSpPr>
            <p:cNvPr id="389" name="Shape 389"/>
            <p:cNvSpPr/>
            <p:nvPr/>
          </p:nvSpPr>
          <p:spPr>
            <a:xfrm>
              <a:off x="7157907" y="4116381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loc4</a:t>
              </a:r>
            </a:p>
          </p:txBody>
        </p:sp>
        <p:grpSp>
          <p:nvGrpSpPr>
            <p:cNvPr id="405" name="Group 405"/>
            <p:cNvGrpSpPr/>
            <p:nvPr/>
          </p:nvGrpSpPr>
          <p:grpSpPr>
            <a:xfrm>
              <a:off x="4384401" y="4113665"/>
              <a:ext cx="4142233" cy="1920242"/>
              <a:chOff x="-1" y="-1"/>
              <a:chExt cx="6336218" cy="3364061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398286" y="2794253"/>
                <a:ext cx="5790142" cy="1"/>
              </a:xfrm>
              <a:prstGeom prst="line">
                <a:avLst/>
              </a:prstGeom>
              <a:noFill/>
              <a:ln w="25400" cap="sq">
                <a:solidFill>
                  <a:srgbClr val="01199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391" name="Shape 391"/>
              <p:cNvSpPr/>
              <p:nvPr/>
            </p:nvSpPr>
            <p:spPr>
              <a:xfrm flipV="1">
                <a:off x="568377" y="-1"/>
                <a:ext cx="1" cy="2964346"/>
              </a:xfrm>
              <a:prstGeom prst="line">
                <a:avLst/>
              </a:prstGeom>
              <a:noFill/>
              <a:ln w="25400" cap="sq">
                <a:solidFill>
                  <a:srgbClr val="01199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5402901" y="2734722"/>
                <a:ext cx="933316" cy="6293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panose="02020603050405020304" pitchFamily="18" charset="0"/>
                  </a:rPr>
                  <a:t>time</a:t>
                </a:r>
              </a:p>
            </p:txBody>
          </p:sp>
          <p:sp>
            <p:nvSpPr>
              <p:cNvPr id="393" name="Shape 393"/>
              <p:cNvSpPr/>
              <p:nvPr/>
            </p:nvSpPr>
            <p:spPr>
              <a:xfrm rot="16200000">
                <a:off x="-339754" y="450395"/>
                <a:ext cx="1308846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/>
                  <a:t>loc(r1)</a:t>
                </a:r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2960231" y="1378924"/>
                <a:ext cx="918966" cy="6293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/>
                  <a:t>loc3</a:t>
                </a:r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949318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1</a:t>
                </a:r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2063078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2</a:t>
                </a:r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3047696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3</a:t>
                </a:r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4204318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4</a:t>
                </a:r>
              </a:p>
            </p:txBody>
          </p:sp>
          <p:sp>
            <p:nvSpPr>
              <p:cNvPr id="399" name="Shape 399"/>
              <p:cNvSpPr/>
              <p:nvPr/>
            </p:nvSpPr>
            <p:spPr>
              <a:xfrm flipV="1">
                <a:off x="2300234" y="795395"/>
                <a:ext cx="1" cy="19982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400" name="Shape 400"/>
              <p:cNvSpPr/>
              <p:nvPr/>
            </p:nvSpPr>
            <p:spPr>
              <a:xfrm flipV="1">
                <a:off x="3278663" y="1484813"/>
                <a:ext cx="1" cy="130884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401" name="Shape 401"/>
              <p:cNvSpPr/>
              <p:nvPr/>
            </p:nvSpPr>
            <p:spPr>
              <a:xfrm flipV="1">
                <a:off x="1152044" y="795395"/>
                <a:ext cx="1" cy="19982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402" name="Shape 402"/>
              <p:cNvSpPr/>
              <p:nvPr/>
            </p:nvSpPr>
            <p:spPr>
              <a:xfrm flipV="1">
                <a:off x="4371525" y="568864"/>
                <a:ext cx="1" cy="222479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403" name="Picture 402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21621">
                <a:off x="3082177" y="932834"/>
                <a:ext cx="1516187" cy="127002"/>
              </a:xfrm>
              <a:prstGeom prst="rect">
                <a:avLst/>
              </a:prstGeom>
              <a:effectLst/>
            </p:spPr>
          </p:pic>
        </p:grpSp>
        <p:sp>
          <p:nvSpPr>
            <p:cNvPr id="406" name="Shape 406"/>
            <p:cNvSpPr/>
            <p:nvPr/>
          </p:nvSpPr>
          <p:spPr>
            <a:xfrm>
              <a:off x="5145908" y="4508624"/>
              <a:ext cx="742246" cy="83498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407" name="Shape 407"/>
            <p:cNvSpPr/>
            <p:nvPr/>
          </p:nvSpPr>
          <p:spPr>
            <a:xfrm>
              <a:off x="5153343" y="4210622"/>
              <a:ext cx="600763" cy="35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loc1</a:t>
              </a:r>
            </a:p>
          </p:txBody>
        </p:sp>
        <p:pic>
          <p:nvPicPr>
            <p:cNvPr id="47" name="Picture 46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2789991">
              <a:off x="5780944" y="4719962"/>
              <a:ext cx="850392" cy="72494"/>
            </a:xfrm>
            <a:prstGeom prst="rect">
              <a:avLst/>
            </a:prstGeom>
            <a:effectLst/>
          </p:spPr>
        </p:pic>
      </p:grpSp>
      <p:grpSp>
        <p:nvGrpSpPr>
          <p:cNvPr id="48" name="Group 408"/>
          <p:cNvGrpSpPr>
            <a:grpSpLocks/>
          </p:cNvGrpSpPr>
          <p:nvPr/>
        </p:nvGrpSpPr>
        <p:grpSpPr>
          <a:xfrm>
            <a:off x="5863944" y="1314283"/>
            <a:ext cx="4105657" cy="1920242"/>
            <a:chOff x="-1" y="-2"/>
            <a:chExt cx="6280268" cy="3364063"/>
          </a:xfrm>
        </p:grpSpPr>
        <p:sp>
          <p:nvSpPr>
            <p:cNvPr id="49" name="Shape 389"/>
            <p:cNvSpPr/>
            <p:nvPr/>
          </p:nvSpPr>
          <p:spPr>
            <a:xfrm>
              <a:off x="4242525" y="4756"/>
              <a:ext cx="918965" cy="629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loc4</a:t>
              </a:r>
            </a:p>
          </p:txBody>
        </p:sp>
        <p:grpSp>
          <p:nvGrpSpPr>
            <p:cNvPr id="50" name="Group 405"/>
            <p:cNvGrpSpPr/>
            <p:nvPr/>
          </p:nvGrpSpPr>
          <p:grpSpPr>
            <a:xfrm>
              <a:off x="-1" y="-2"/>
              <a:ext cx="6280268" cy="3364063"/>
              <a:chOff x="-1" y="-1"/>
              <a:chExt cx="6280267" cy="3364061"/>
            </a:xfrm>
          </p:grpSpPr>
          <p:sp>
            <p:nvSpPr>
              <p:cNvPr id="53" name="Shape 390"/>
              <p:cNvSpPr/>
              <p:nvPr/>
            </p:nvSpPr>
            <p:spPr>
              <a:xfrm>
                <a:off x="398286" y="2794253"/>
                <a:ext cx="5790142" cy="1"/>
              </a:xfrm>
              <a:prstGeom prst="line">
                <a:avLst/>
              </a:prstGeom>
              <a:noFill/>
              <a:ln w="25400" cap="sq">
                <a:solidFill>
                  <a:srgbClr val="01199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54" name="Shape 391"/>
              <p:cNvSpPr/>
              <p:nvPr/>
            </p:nvSpPr>
            <p:spPr>
              <a:xfrm flipV="1">
                <a:off x="568377" y="-1"/>
                <a:ext cx="1" cy="2964346"/>
              </a:xfrm>
              <a:prstGeom prst="line">
                <a:avLst/>
              </a:prstGeom>
              <a:noFill/>
              <a:ln w="25400" cap="sq">
                <a:solidFill>
                  <a:srgbClr val="01199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55" name="Shape 392"/>
              <p:cNvSpPr/>
              <p:nvPr/>
            </p:nvSpPr>
            <p:spPr>
              <a:xfrm>
                <a:off x="5346951" y="2734722"/>
                <a:ext cx="933315" cy="6293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panose="02020603050405020304" pitchFamily="18" charset="0"/>
                  </a:rPr>
                  <a:t>time</a:t>
                </a:r>
              </a:p>
            </p:txBody>
          </p:sp>
          <p:sp>
            <p:nvSpPr>
              <p:cNvPr id="56" name="Shape 393"/>
              <p:cNvSpPr/>
              <p:nvPr/>
            </p:nvSpPr>
            <p:spPr>
              <a:xfrm rot="16200000">
                <a:off x="-339754" y="450395"/>
                <a:ext cx="1308846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/>
                  <a:t>loc(r1)</a:t>
                </a:r>
              </a:p>
            </p:txBody>
          </p:sp>
          <p:sp>
            <p:nvSpPr>
              <p:cNvPr id="57" name="Shape 394"/>
              <p:cNvSpPr/>
              <p:nvPr/>
            </p:nvSpPr>
            <p:spPr>
              <a:xfrm>
                <a:off x="2960231" y="1378924"/>
                <a:ext cx="918966" cy="6293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4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/>
                  <a:t>loc3</a:t>
                </a:r>
              </a:p>
            </p:txBody>
          </p:sp>
          <p:sp>
            <p:nvSpPr>
              <p:cNvPr id="58" name="Shape 395"/>
              <p:cNvSpPr/>
              <p:nvPr/>
            </p:nvSpPr>
            <p:spPr>
              <a:xfrm>
                <a:off x="949318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1</a:t>
                </a:r>
              </a:p>
            </p:txBody>
          </p:sp>
          <p:sp>
            <p:nvSpPr>
              <p:cNvPr id="59" name="Shape 396"/>
              <p:cNvSpPr/>
              <p:nvPr/>
            </p:nvSpPr>
            <p:spPr>
              <a:xfrm>
                <a:off x="2063078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 dirty="0"/>
                  <a:t>t</a:t>
                </a:r>
                <a:r>
                  <a:rPr sz="1800" baseline="-5999" dirty="0"/>
                  <a:t>2</a:t>
                </a:r>
              </a:p>
            </p:txBody>
          </p:sp>
          <p:sp>
            <p:nvSpPr>
              <p:cNvPr id="60" name="Shape 397"/>
              <p:cNvSpPr/>
              <p:nvPr/>
            </p:nvSpPr>
            <p:spPr>
              <a:xfrm>
                <a:off x="3047696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3</a:t>
                </a:r>
              </a:p>
            </p:txBody>
          </p:sp>
          <p:sp>
            <p:nvSpPr>
              <p:cNvPr id="61" name="Shape 398"/>
              <p:cNvSpPr/>
              <p:nvPr/>
            </p:nvSpPr>
            <p:spPr>
              <a:xfrm>
                <a:off x="4204318" y="2734721"/>
                <a:ext cx="474313" cy="629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2400" i="1">
                    <a:solidFill>
                      <a:srgbClr val="011993"/>
                    </a:solidFill>
                  </a:defRPr>
                </a:pPr>
                <a:r>
                  <a:rPr sz="1800"/>
                  <a:t>t</a:t>
                </a:r>
                <a:r>
                  <a:rPr sz="1800" baseline="-5999"/>
                  <a:t>4</a:t>
                </a:r>
              </a:p>
            </p:txBody>
          </p:sp>
          <p:sp>
            <p:nvSpPr>
              <p:cNvPr id="62" name="Shape 399"/>
              <p:cNvSpPr/>
              <p:nvPr/>
            </p:nvSpPr>
            <p:spPr>
              <a:xfrm flipV="1">
                <a:off x="2300234" y="795395"/>
                <a:ext cx="1" cy="19982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63" name="Shape 400"/>
              <p:cNvSpPr/>
              <p:nvPr/>
            </p:nvSpPr>
            <p:spPr>
              <a:xfrm flipV="1">
                <a:off x="3278663" y="1484813"/>
                <a:ext cx="1" cy="130884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64" name="Shape 401"/>
              <p:cNvSpPr/>
              <p:nvPr/>
            </p:nvSpPr>
            <p:spPr>
              <a:xfrm flipV="1">
                <a:off x="1152044" y="795395"/>
                <a:ext cx="1" cy="199826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sp>
            <p:nvSpPr>
              <p:cNvPr id="65" name="Shape 402"/>
              <p:cNvSpPr/>
              <p:nvPr/>
            </p:nvSpPr>
            <p:spPr>
              <a:xfrm flipV="1">
                <a:off x="4371525" y="568864"/>
                <a:ext cx="1" cy="222479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66" name="Picture 65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8621621">
                <a:off x="3082177" y="932834"/>
                <a:ext cx="1516187" cy="127002"/>
              </a:xfrm>
              <a:prstGeom prst="rect">
                <a:avLst/>
              </a:prstGeom>
              <a:effectLst/>
            </p:spPr>
          </p:pic>
        </p:grpSp>
        <p:sp>
          <p:nvSpPr>
            <p:cNvPr id="51" name="Shape 406"/>
            <p:cNvSpPr/>
            <p:nvPr/>
          </p:nvSpPr>
          <p:spPr>
            <a:xfrm>
              <a:off x="1164848" y="691925"/>
              <a:ext cx="1135386" cy="146279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52" name="Shape 407"/>
            <p:cNvSpPr/>
            <p:nvPr/>
          </p:nvSpPr>
          <p:spPr>
            <a:xfrm>
              <a:off x="1176220" y="169856"/>
              <a:ext cx="918964" cy="629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/>
                <a:t>loc1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068958" y="1319908"/>
            <a:ext cx="2034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charset="0"/>
              </a:rPr>
              <a:t>(3) Add an action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831B554-8A6D-5849-A3E1-21460DC85F38}"/>
              </a:ext>
            </a:extLst>
          </p:cNvPr>
          <p:cNvSpPr/>
          <p:nvPr/>
        </p:nvSpPr>
        <p:spPr>
          <a:xfrm>
            <a:off x="2329388" y="2449440"/>
            <a:ext cx="33570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Lucida Handwriting"/>
                <a:cs typeface="Lucida Handwriting"/>
              </a:rPr>
              <a:t>T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</a:rPr>
              <a:t>= {</a:t>
            </a:r>
            <a:r>
              <a:rPr lang="en-US" sz="2000" dirty="0">
                <a:latin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] </a:t>
            </a:r>
            <a:r>
              <a:rPr lang="en-US" sz="2000" dirty="0" err="1">
                <a:latin typeface="Calibri"/>
              </a:rPr>
              <a:t>loc</a:t>
            </a:r>
            <a:r>
              <a:rPr lang="en-US" sz="2000" dirty="0">
                <a:latin typeface="Times New Roman" charset="0"/>
              </a:rPr>
              <a:t>(</a:t>
            </a:r>
            <a:r>
              <a:rPr lang="en-US" sz="2000" dirty="0">
                <a:latin typeface="Calibri" charset="0"/>
                <a:cs typeface="Times New Roman"/>
              </a:rPr>
              <a:t>r1</a:t>
            </a:r>
            <a:r>
              <a:rPr lang="en-US" sz="2000" dirty="0">
                <a:latin typeface="Times New Roman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</a:rPr>
              <a:t> = </a:t>
            </a:r>
            <a:r>
              <a:rPr lang="en-US" sz="2000" dirty="0">
                <a:latin typeface="Calibri"/>
              </a:rPr>
              <a:t>loc1</a:t>
            </a:r>
            <a:r>
              <a:rPr lang="en-US" sz="2000" dirty="0">
                <a:latin typeface="Times New Roman" panose="02020603050405020304" pitchFamily="18" charset="0"/>
              </a:rPr>
              <a:t>,  </a:t>
            </a:r>
            <a:br>
              <a:rPr lang="en-US" sz="2000" dirty="0">
                <a:latin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</a:rPr>
              <a:t>         [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</a:rPr>
              <a:t>] </a:t>
            </a:r>
            <a:r>
              <a:rPr lang="en-US" sz="2000" dirty="0" err="1">
                <a:latin typeface="Calibri"/>
              </a:rPr>
              <a:t>loc</a:t>
            </a:r>
            <a:r>
              <a:rPr lang="en-US" sz="2000" dirty="0">
                <a:latin typeface="Times New Roman" panose="02020603050405020304" pitchFamily="18" charset="0"/>
              </a:rPr>
              <a:t>(</a:t>
            </a:r>
            <a:r>
              <a:rPr lang="en-US" sz="2000" dirty="0">
                <a:latin typeface="Calibri" charset="0"/>
                <a:cs typeface="Times New Roman"/>
              </a:rPr>
              <a:t>r1</a:t>
            </a:r>
            <a:r>
              <a:rPr lang="en-US" sz="2000" dirty="0">
                <a:latin typeface="Times New Roman" panose="02020603050405020304" pitchFamily="18" charset="0"/>
              </a:rPr>
              <a:t>):(</a:t>
            </a:r>
            <a:r>
              <a:rPr lang="en-US" sz="2000" dirty="0">
                <a:latin typeface="Calibri" panose="020F0502020204030204" pitchFamily="34" charset="0"/>
              </a:rPr>
              <a:t>loc3,loc4</a:t>
            </a:r>
            <a:r>
              <a:rPr lang="en-US" sz="2000" dirty="0">
                <a:latin typeface="Times New Roman" panose="02020603050405020304" pitchFamily="18" charset="0"/>
              </a:rPr>
              <a:t>)</a:t>
            </a:r>
            <a:r>
              <a:rPr lang="fr-FR" sz="2000" dirty="0">
                <a:latin typeface="Times New Roman" panose="02020603050405020304" pitchFamily="18" charset="0"/>
              </a:rPr>
              <a:t>}</a:t>
            </a:r>
          </a:p>
          <a:p>
            <a:endParaRPr lang="en-US" sz="2000" dirty="0">
              <a:latin typeface="Lucida Handwriting"/>
              <a:cs typeface="Lucida Handwriting"/>
            </a:endParaRPr>
          </a:p>
          <a:p>
            <a:r>
              <a:rPr lang="en-US" sz="2000" dirty="0">
                <a:latin typeface="Lucida Handwriting"/>
                <a:cs typeface="Lucida Handwriting"/>
              </a:rPr>
              <a:t>C</a:t>
            </a:r>
            <a:r>
              <a:rPr lang="en-US" sz="2000" dirty="0">
                <a:latin typeface="Times New Roman" panose="02020603050405020304" pitchFamily="18" charset="0"/>
              </a:rPr>
              <a:t> = {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</a:rPr>
              <a:t>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</a:rPr>
              <a:t> 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</a:rPr>
              <a:t>&lt; </a:t>
            </a:r>
            <a:r>
              <a:rPr lang="en-US" sz="2000" i="1" dirty="0">
                <a:latin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8951966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0E76B-0E6E-55BD-E606-00E85B900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896BED8-3ABF-E7E1-3A69-8FF8C51967FF}"/>
              </a:ext>
            </a:extLst>
          </p:cNvPr>
          <p:cNvGrpSpPr/>
          <p:nvPr/>
        </p:nvGrpSpPr>
        <p:grpSpPr>
          <a:xfrm>
            <a:off x="7966941" y="1059001"/>
            <a:ext cx="2670475" cy="745760"/>
            <a:chOff x="8766085" y="744200"/>
            <a:chExt cx="2670475" cy="745760"/>
          </a:xfrm>
        </p:grpSpPr>
        <p:sp>
          <p:nvSpPr>
            <p:cNvPr id="65" name="Line 853">
              <a:extLst>
                <a:ext uri="{FF2B5EF4-FFF2-40B4-BE49-F238E27FC236}">
                  <a16:creationId xmlns:a16="http://schemas.microsoft.com/office/drawing/2014/main" id="{4EF40218-BBF4-A739-494D-BFFE95E0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66085" y="1485598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55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67" name="Line 853">
              <a:extLst>
                <a:ext uri="{FF2B5EF4-FFF2-40B4-BE49-F238E27FC236}">
                  <a16:creationId xmlns:a16="http://schemas.microsoft.com/office/drawing/2014/main" id="{F936431F-D0CA-97AE-D7AA-CD0A6D732F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27800" y="1485598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Calibri"/>
                  <a:ea typeface="Times New Roman"/>
                  <a:cs typeface="Times New Roman"/>
                </a:rPr>
                <a:t>             </a:t>
              </a:r>
              <a:r>
                <a:rPr lang="en-US" sz="1800" i="1" dirty="0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3A5983F-C605-C018-86B9-204D225BAA96}"/>
                </a:ext>
              </a:extLst>
            </p:cNvPr>
            <p:cNvSpPr/>
            <p:nvPr/>
          </p:nvSpPr>
          <p:spPr>
            <a:xfrm>
              <a:off x="9504092" y="879497"/>
              <a:ext cx="3497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 dirty="0">
                  <a:latin typeface="Times New Roman" charset="0"/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F3C82CF-42B2-881E-9EE9-28D42A0B33A7}"/>
                </a:ext>
              </a:extLst>
            </p:cNvPr>
            <p:cNvGrpSpPr/>
            <p:nvPr/>
          </p:nvGrpSpPr>
          <p:grpSpPr>
            <a:xfrm>
              <a:off x="9981163" y="744200"/>
              <a:ext cx="1203321" cy="500893"/>
              <a:chOff x="6392419" y="5864703"/>
              <a:chExt cx="1203321" cy="500893"/>
            </a:xfrm>
          </p:grpSpPr>
          <p:sp>
            <p:nvSpPr>
              <p:cNvPr id="113" name="Oval 859">
                <a:extLst>
                  <a:ext uri="{FF2B5EF4-FFF2-40B4-BE49-F238E27FC236}">
                    <a16:creationId xmlns:a16="http://schemas.microsoft.com/office/drawing/2014/main" id="{11664F56-DA45-324E-DCC5-1ECE2ABDAF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4" name="Oval 861">
                <a:extLst>
                  <a:ext uri="{FF2B5EF4-FFF2-40B4-BE49-F238E27FC236}">
                    <a16:creationId xmlns:a16="http://schemas.microsoft.com/office/drawing/2014/main" id="{5518D877-0829-564E-A1DC-6C48ADE4DC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Oval 862">
                <a:extLst>
                  <a:ext uri="{FF2B5EF4-FFF2-40B4-BE49-F238E27FC236}">
                    <a16:creationId xmlns:a16="http://schemas.microsoft.com/office/drawing/2014/main" id="{3E00F716-39D6-F781-42E8-FE806302A91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Oval 863">
                <a:extLst>
                  <a:ext uri="{FF2B5EF4-FFF2-40B4-BE49-F238E27FC236}">
                    <a16:creationId xmlns:a16="http://schemas.microsoft.com/office/drawing/2014/main" id="{5EB488DD-5B41-A249-6B4C-9A31340C2BF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7" name="Oval 863">
                <a:extLst>
                  <a:ext uri="{FF2B5EF4-FFF2-40B4-BE49-F238E27FC236}">
                    <a16:creationId xmlns:a16="http://schemas.microsoft.com/office/drawing/2014/main" id="{850F586F-125C-C7D7-BE31-D128511F7B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0FB94B1-313F-775A-71E1-68D32AB3D8F4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19" name="Freeform 860">
                  <a:extLst>
                    <a:ext uri="{FF2B5EF4-FFF2-40B4-BE49-F238E27FC236}">
                      <a16:creationId xmlns:a16="http://schemas.microsoft.com/office/drawing/2014/main" id="{E02CDEBA-3044-C5F2-ADD2-00FBC5A5AC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0" name="Rectangle 864">
                  <a:extLst>
                    <a:ext uri="{FF2B5EF4-FFF2-40B4-BE49-F238E27FC236}">
                      <a16:creationId xmlns:a16="http://schemas.microsoft.com/office/drawing/2014/main" id="{567E600D-CD11-6E38-4290-5D467D05EB8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 dirty="0">
                      <a:latin typeface="Times New Roman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21" name="Freeform 865">
                  <a:extLst>
                    <a:ext uri="{FF2B5EF4-FFF2-40B4-BE49-F238E27FC236}">
                      <a16:creationId xmlns:a16="http://schemas.microsoft.com/office/drawing/2014/main" id="{4548C0EF-9D0B-47DF-32EE-718C2A0AA03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22" name="Freeform 866">
                  <a:extLst>
                    <a:ext uri="{FF2B5EF4-FFF2-40B4-BE49-F238E27FC236}">
                      <a16:creationId xmlns:a16="http://schemas.microsoft.com/office/drawing/2014/main" id="{1B26452E-031E-D437-BD9D-695922F006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9BC756-46D1-0341-35B9-C31A0B6C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2138A-B115-CF9F-401A-C42724D51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518" y="2169230"/>
            <a:ext cx="5676281" cy="4398551"/>
          </a:xfrm>
        </p:spPr>
        <p:txBody>
          <a:bodyPr/>
          <a:lstStyle/>
          <a:p>
            <a:pPr marL="0" indent="-3175">
              <a:buNone/>
              <a:tabLst>
                <a:tab pos="287338" algn="l"/>
                <a:tab pos="1304925" algn="l"/>
              </a:tabLst>
            </a:pPr>
            <a:r>
              <a:rPr lang="pl-PL" dirty="0" err="1">
                <a:latin typeface="Calibri"/>
              </a:rPr>
              <a:t>leave</a:t>
            </a:r>
            <a:r>
              <a:rPr lang="pl-PL" dirty="0"/>
              <a:t>(</a:t>
            </a:r>
            <a:r>
              <a:rPr lang="pl-PL" i="1" dirty="0" err="1"/>
              <a:t>r,d,w</a:t>
            </a:r>
            <a:r>
              <a:rPr lang="pl-PL" dirty="0"/>
              <a:t>)</a:t>
            </a:r>
          </a:p>
          <a:p>
            <a:pPr marL="0" indent="-3175">
              <a:buNone/>
              <a:tabLst>
                <a:tab pos="392113" algn="l"/>
                <a:tab pos="855663" algn="l"/>
              </a:tabLst>
            </a:pPr>
            <a:r>
              <a:rPr lang="pl-PL" dirty="0"/>
              <a:t>	// </a:t>
            </a:r>
            <a:r>
              <a:rPr lang="en-US" dirty="0"/>
              <a:t>robot </a:t>
            </a:r>
            <a:r>
              <a:rPr lang="en-US" i="1" dirty="0"/>
              <a:t>r</a:t>
            </a:r>
            <a:r>
              <a:rPr lang="en-US" dirty="0"/>
              <a:t> goes from loading dock </a:t>
            </a:r>
            <a:r>
              <a:rPr lang="en-US" i="1" dirty="0"/>
              <a:t>d </a:t>
            </a:r>
            <a:r>
              <a:rPr lang="en-US" dirty="0"/>
              <a:t>to waypoint </a:t>
            </a:r>
            <a:r>
              <a:rPr lang="en-US" i="1" dirty="0"/>
              <a:t>w</a:t>
            </a:r>
            <a:endParaRPr lang="pl-PL" dirty="0"/>
          </a:p>
          <a:p>
            <a:pPr marL="0" indent="-3175">
              <a:buNone/>
              <a:tabLst>
                <a:tab pos="392113" algn="l"/>
                <a:tab pos="855663" algn="l"/>
              </a:tabLst>
            </a:pPr>
            <a:r>
              <a:rPr lang="pl-PL" dirty="0"/>
              <a:t>	</a:t>
            </a:r>
            <a:r>
              <a:rPr lang="pl-PL" dirty="0" err="1"/>
              <a:t>assertions</a:t>
            </a:r>
            <a:r>
              <a:rPr lang="pl-PL" dirty="0"/>
              <a:t>:	</a:t>
            </a:r>
          </a:p>
          <a:p>
            <a:pPr marL="0" indent="-3175">
              <a:buNone/>
              <a:tabLst>
                <a:tab pos="392113" algn="l"/>
                <a:tab pos="674688" algn="l"/>
              </a:tabLst>
            </a:pP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>
                <a:latin typeface="Calibri"/>
              </a:rPr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): (</a:t>
            </a:r>
            <a:r>
              <a:rPr lang="pl-PL" i="1" dirty="0" err="1"/>
              <a:t>d,w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>
                <a:latin typeface="Calibri"/>
              </a:rPr>
              <a:t>occupant</a:t>
            </a:r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): (</a:t>
            </a:r>
            <a:r>
              <a:rPr lang="pl-PL" i="1" dirty="0" err="1"/>
              <a:t>r</a:t>
            </a:r>
            <a:r>
              <a:rPr lang="pl-PL" dirty="0" err="1"/>
              <a:t>,</a:t>
            </a:r>
            <a:r>
              <a:rPr lang="pl-PL" dirty="0" err="1">
                <a:latin typeface="Calibri"/>
              </a:rPr>
              <a:t>empty</a:t>
            </a:r>
            <a:r>
              <a:rPr lang="pl-PL" dirty="0"/>
              <a:t>) </a:t>
            </a:r>
          </a:p>
          <a:p>
            <a:pPr marL="396875" lvl="1" indent="-3175">
              <a:buNone/>
              <a:tabLst>
                <a:tab pos="392113" algn="l"/>
                <a:tab pos="855663" algn="l"/>
              </a:tabLst>
            </a:pPr>
            <a:r>
              <a:rPr lang="pl-PL" dirty="0" err="1"/>
              <a:t>constraints</a:t>
            </a:r>
            <a:r>
              <a:rPr lang="pl-PL" dirty="0"/>
              <a:t>:	</a:t>
            </a:r>
          </a:p>
          <a:p>
            <a:pPr marL="0" indent="-3175">
              <a:buNone/>
              <a:tabLst>
                <a:tab pos="392113" algn="l"/>
                <a:tab pos="674688" algn="l"/>
              </a:tabLst>
            </a:pPr>
            <a:r>
              <a:rPr lang="pl-PL" i="1" dirty="0"/>
              <a:t>		t</a:t>
            </a:r>
            <a:r>
              <a:rPr lang="pl-PL" i="1" baseline="-25000" dirty="0"/>
              <a:t>e</a:t>
            </a:r>
            <a:r>
              <a:rPr lang="pl-PL" dirty="0"/>
              <a:t> ≤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/>
              <a:t> + δ</a:t>
            </a:r>
            <a:r>
              <a:rPr lang="pl-PL" baseline="-25000" dirty="0"/>
              <a:t>1</a:t>
            </a:r>
            <a:br>
              <a:rPr lang="pl-PL" dirty="0"/>
            </a:br>
            <a:r>
              <a:rPr lang="pl-PL" dirty="0"/>
              <a:t>		</a:t>
            </a:r>
            <a:r>
              <a:rPr lang="pl-PL" dirty="0" err="1">
                <a:latin typeface="Calibri"/>
              </a:rPr>
              <a:t>adjacent</a:t>
            </a:r>
            <a:r>
              <a:rPr lang="pl-PL" dirty="0"/>
              <a:t>(</a:t>
            </a:r>
            <a:r>
              <a:rPr lang="pl-PL" i="1" dirty="0" err="1"/>
              <a:t>d,w</a:t>
            </a:r>
            <a:r>
              <a:rPr lang="pl-PL" dirty="0"/>
              <a:t>) </a:t>
            </a:r>
            <a:br>
              <a:rPr lang="pl-PL" dirty="0"/>
            </a:br>
            <a:endParaRPr lang="pl-PL" dirty="0">
              <a:latin typeface="Calibri"/>
            </a:endParaRPr>
          </a:p>
          <a:p>
            <a:pPr lvl="1">
              <a:tabLst>
                <a:tab pos="744538" algn="l"/>
                <a:tab pos="1658938" algn="l"/>
              </a:tabLst>
            </a:pPr>
            <a:r>
              <a:rPr lang="pl-PL" dirty="0" err="1">
                <a:latin typeface="Times New Roman" panose="02020603050405020304" pitchFamily="18" charset="0"/>
              </a:rPr>
              <a:t>Action duration 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–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>
                <a:latin typeface="Times New Roman" panose="02020603050405020304" pitchFamily="18" charset="0"/>
              </a:rPr>
              <a:t> </a:t>
            </a:r>
            <a:r>
              <a:rPr lang="pl-PL" dirty="0"/>
              <a:t>≤ δ</a:t>
            </a:r>
            <a:r>
              <a:rPr lang="pl-PL" baseline="-25000" dirty="0"/>
              <a:t>1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pl-PL" dirty="0">
                <a:highlight>
                  <a:srgbClr val="FFFF00"/>
                </a:highlight>
              </a:rPr>
              <a:t>(I’m not sure why it’s ≤ )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A952DDC0-AE31-7273-A389-8C4BDD9E9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287" y="1215548"/>
            <a:ext cx="5437983" cy="4721228"/>
          </a:xfrm>
        </p:spPr>
        <p:txBody>
          <a:bodyPr/>
          <a:lstStyle/>
          <a:p>
            <a:r>
              <a:rPr lang="en-US" i="1" dirty="0"/>
              <a:t>Action schema </a:t>
            </a:r>
            <a:r>
              <a:rPr lang="en-US" dirty="0"/>
              <a:t>(book also calls it a </a:t>
            </a:r>
            <a:r>
              <a:rPr lang="en-US" i="1" dirty="0"/>
              <a:t>primitive</a:t>
            </a:r>
            <a:r>
              <a:rPr lang="en-US" dirty="0"/>
              <a:t>): </a:t>
            </a:r>
          </a:p>
          <a:p>
            <a:pPr lvl="1"/>
            <a:r>
              <a:rPr lang="en-US" dirty="0"/>
              <a:t>a triple (</a:t>
            </a:r>
            <a:r>
              <a:rPr lang="en-US" i="1" dirty="0" err="1"/>
              <a:t>head</a:t>
            </a:r>
            <a:r>
              <a:rPr lang="en-US" dirty="0" err="1"/>
              <a:t>,</a:t>
            </a:r>
            <a:r>
              <a:rPr lang="en-US" dirty="0" err="1">
                <a:latin typeface="Lucida Handwriting"/>
                <a:cs typeface="Lucida Handwriting"/>
              </a:rPr>
              <a:t>T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)</a:t>
            </a:r>
          </a:p>
          <a:p>
            <a:pPr lvl="2"/>
            <a:r>
              <a:rPr lang="en-US" i="1" dirty="0"/>
              <a:t>head</a:t>
            </a:r>
            <a:r>
              <a:rPr lang="en-US" dirty="0"/>
              <a:t> is the name and parameters</a:t>
            </a:r>
            <a:endParaRPr lang="en-US" i="1" dirty="0"/>
          </a:p>
          <a:p>
            <a:pPr lvl="2"/>
            <a:r>
              <a:rPr lang="en-US" dirty="0">
                <a:cs typeface="Times New Roman"/>
              </a:rPr>
              <a:t>(</a:t>
            </a:r>
            <a:r>
              <a:rPr lang="en-US" dirty="0">
                <a:latin typeface="Lucida Handwriting"/>
                <a:cs typeface="Lucida Handwriting"/>
              </a:rPr>
              <a:t>T,C</a:t>
            </a:r>
            <a:r>
              <a:rPr lang="en-US" dirty="0">
                <a:cs typeface="Times New Roman"/>
              </a:rPr>
              <a:t>)</a:t>
            </a:r>
            <a:r>
              <a:rPr lang="en-US" dirty="0"/>
              <a:t> is the union of a set of timelines</a:t>
            </a:r>
            <a:br>
              <a:rPr lang="en-US" baseline="-25000" dirty="0"/>
            </a:br>
            <a:endParaRPr lang="pl-PL" baseline="-25000" dirty="0"/>
          </a:p>
          <a:p>
            <a:pPr>
              <a:tabLst>
                <a:tab pos="744538" algn="l"/>
                <a:tab pos="1658938" algn="l"/>
              </a:tabLst>
            </a:pP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parameters</a:t>
            </a:r>
            <a:r>
              <a:rPr lang="pl-PL" dirty="0"/>
              <a:t>  </a:t>
            </a:r>
          </a:p>
          <a:p>
            <a:pPr lvl="1">
              <a:tabLst>
                <a:tab pos="744538" algn="l"/>
                <a:tab pos="1658938" algn="l"/>
              </a:tabLst>
            </a:pPr>
            <a:r>
              <a:rPr lang="pl-PL" dirty="0" err="1"/>
              <a:t>starting</a:t>
            </a:r>
            <a:r>
              <a:rPr lang="pl-PL" dirty="0"/>
              <a:t> </a:t>
            </a:r>
            <a:r>
              <a:rPr lang="pl-PL" dirty="0" err="1"/>
              <a:t>time</a:t>
            </a:r>
            <a:r>
              <a:rPr lang="pl-PL" dirty="0"/>
              <a:t>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i="1" baseline="-25000" dirty="0"/>
              <a:t> </a:t>
            </a:r>
            <a:r>
              <a:rPr lang="pl-PL" dirty="0">
                <a:latin typeface="Times New Roman" charset="0"/>
              </a:rPr>
              <a:t>, </a:t>
            </a:r>
            <a:r>
              <a:rPr lang="pl-PL" dirty="0" err="1">
                <a:latin typeface="Times New Roman" charset="0"/>
              </a:rPr>
              <a:t>ending</a:t>
            </a:r>
            <a:r>
              <a:rPr lang="pl-PL" dirty="0">
                <a:latin typeface="Times New Roman" charset="0"/>
              </a:rPr>
              <a:t> </a:t>
            </a:r>
            <a:r>
              <a:rPr lang="pl-PL" dirty="0" err="1">
                <a:latin typeface="Times New Roman" charset="0"/>
              </a:rPr>
              <a:t>time</a:t>
            </a:r>
            <a:r>
              <a:rPr lang="pl-PL" dirty="0">
                <a:latin typeface="Times New Roman" charset="0"/>
              </a:rPr>
              <a:t> </a:t>
            </a:r>
            <a:r>
              <a:rPr lang="pl-PL" i="1" dirty="0">
                <a:latin typeface="Times New Roman" charset="0"/>
              </a:rPr>
              <a:t>t</a:t>
            </a:r>
            <a:r>
              <a:rPr lang="pl-PL" i="1" baseline="-25000" dirty="0">
                <a:latin typeface="Times New Roman" charset="0"/>
              </a:rPr>
              <a:t>e</a:t>
            </a:r>
            <a:br>
              <a:rPr lang="pl-PL" baseline="-25000" dirty="0">
                <a:latin typeface="Calibri"/>
              </a:rPr>
            </a:br>
            <a:endParaRPr lang="pl-PL" baseline="-25000" dirty="0">
              <a:latin typeface="Calibri"/>
            </a:endParaRPr>
          </a:p>
          <a:p>
            <a:pPr>
              <a:tabLst>
                <a:tab pos="744538" algn="l"/>
                <a:tab pos="1658938" algn="l"/>
              </a:tabLst>
            </a:pPr>
            <a:r>
              <a:rPr lang="en-US" dirty="0"/>
              <a:t>In each temporal assertion in 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dirty="0"/>
              <a:t>,</a:t>
            </a:r>
          </a:p>
          <a:p>
            <a:pPr lvl="2">
              <a:tabLst>
                <a:tab pos="744538" algn="l"/>
                <a:tab pos="1658938" algn="l"/>
              </a:tabLst>
            </a:pPr>
            <a:r>
              <a:rPr lang="en-US" dirty="0"/>
              <a:t>left endpoint is like a precondition</a:t>
            </a:r>
          </a:p>
          <a:p>
            <a:pPr marL="1206500" lvl="3" indent="0">
              <a:buNone/>
              <a:tabLst>
                <a:tab pos="744538" algn="l"/>
                <a:tab pos="1658938" algn="l"/>
              </a:tabLst>
            </a:pPr>
            <a:r>
              <a:rPr lang="pl-PL" dirty="0">
                <a:sym typeface="Wingdings"/>
              </a:rPr>
              <a:t> </a:t>
            </a:r>
            <a:r>
              <a:rPr lang="pl-PL" dirty="0" err="1"/>
              <a:t>need</a:t>
            </a:r>
            <a:r>
              <a:rPr lang="pl-PL" dirty="0"/>
              <a:t> for </a:t>
            </a:r>
            <a:r>
              <a:rPr lang="pl-PL" dirty="0" err="1"/>
              <a:t>causal</a:t>
            </a:r>
            <a:r>
              <a:rPr lang="pl-PL" dirty="0"/>
              <a:t> </a:t>
            </a:r>
            <a:r>
              <a:rPr lang="pl-PL" dirty="0" err="1"/>
              <a:t>support</a:t>
            </a:r>
            <a:endParaRPr lang="en-US" dirty="0"/>
          </a:p>
          <a:p>
            <a:pPr lvl="2">
              <a:tabLst>
                <a:tab pos="744538" algn="l"/>
                <a:tab pos="1658938" algn="l"/>
              </a:tabLst>
            </a:pPr>
            <a:r>
              <a:rPr lang="en-US" dirty="0"/>
              <a:t>right endpoint is like an effect</a:t>
            </a:r>
          </a:p>
        </p:txBody>
      </p:sp>
    </p:spTree>
    <p:extLst>
      <p:ext uri="{BB962C8B-B14F-4D97-AF65-F5344CB8AC3E}">
        <p14:creationId xmlns:p14="http://schemas.microsoft.com/office/powerpoint/2010/main" val="113988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258" y="2458059"/>
            <a:ext cx="5707000" cy="4145797"/>
          </a:xfrm>
        </p:spPr>
        <p:txBody>
          <a:bodyPr/>
          <a:lstStyle/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pl-PL" dirty="0" err="1">
                <a:latin typeface="Calibri"/>
              </a:rPr>
              <a:t>enter</a:t>
            </a:r>
            <a:r>
              <a:rPr lang="pl-PL" dirty="0"/>
              <a:t>(</a:t>
            </a:r>
            <a:r>
              <a:rPr lang="pl-PL" i="1" dirty="0" err="1"/>
              <a:t>r,d,w</a:t>
            </a:r>
            <a:r>
              <a:rPr lang="pl-PL" dirty="0"/>
              <a:t>)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pl-PL" dirty="0"/>
              <a:t>	// </a:t>
            </a:r>
            <a:r>
              <a:rPr lang="en-US" dirty="0"/>
              <a:t>robot </a:t>
            </a:r>
            <a:r>
              <a:rPr lang="en-US" i="1" dirty="0"/>
              <a:t>r</a:t>
            </a:r>
            <a:r>
              <a:rPr lang="en-US" dirty="0"/>
              <a:t> goes from waypoint </a:t>
            </a:r>
            <a:r>
              <a:rPr lang="en-US" i="1" dirty="0"/>
              <a:t>w</a:t>
            </a:r>
            <a:r>
              <a:rPr lang="en-US" dirty="0"/>
              <a:t> to loading dock </a:t>
            </a:r>
            <a:r>
              <a:rPr lang="en-US" i="1" dirty="0"/>
              <a:t>d </a:t>
            </a:r>
            <a:endParaRPr lang="pl-PL" dirty="0"/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pl-PL" dirty="0"/>
              <a:t>	</a:t>
            </a:r>
            <a:r>
              <a:rPr lang="en-US" dirty="0"/>
              <a:t>assertions:	</a:t>
            </a:r>
          </a:p>
          <a:p>
            <a:pPr marL="0" lvl="2" indent="-3175">
              <a:buSzPct val="110000"/>
              <a:buNone/>
              <a:tabLst>
                <a:tab pos="395288" algn="l"/>
                <a:tab pos="674688" algn="l"/>
              </a:tabLst>
            </a:pPr>
            <a:r>
              <a:rPr lang="en-US" dirty="0"/>
              <a:t>		</a:t>
            </a:r>
            <a:r>
              <a:rPr lang="pl-PL" dirty="0"/>
              <a:t>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>
                <a:latin typeface="Calibri"/>
              </a:rPr>
              <a:t>loc</a:t>
            </a:r>
            <a:r>
              <a:rPr lang="pl-PL" dirty="0"/>
              <a:t>(</a:t>
            </a:r>
            <a:r>
              <a:rPr lang="pl-PL" i="1" dirty="0"/>
              <a:t>r</a:t>
            </a:r>
            <a:r>
              <a:rPr lang="pl-PL" dirty="0"/>
              <a:t>): (</a:t>
            </a:r>
            <a:r>
              <a:rPr lang="pl-PL" i="1" dirty="0" err="1"/>
              <a:t>w,d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		[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/>
              <a:t>,</a:t>
            </a:r>
            <a:r>
              <a:rPr lang="pl-PL" i="1" dirty="0" err="1"/>
              <a:t>t</a:t>
            </a:r>
            <a:r>
              <a:rPr lang="pl-PL" i="1" baseline="-25000" dirty="0" err="1"/>
              <a:t>e</a:t>
            </a:r>
            <a:r>
              <a:rPr lang="pl-PL" dirty="0"/>
              <a:t>] </a:t>
            </a:r>
            <a:r>
              <a:rPr lang="pl-PL" dirty="0" err="1">
                <a:latin typeface="Calibri"/>
              </a:rPr>
              <a:t>occupant</a:t>
            </a:r>
            <a:r>
              <a:rPr lang="pl-PL" dirty="0"/>
              <a:t>(</a:t>
            </a:r>
            <a:r>
              <a:rPr lang="pl-PL" i="1" dirty="0"/>
              <a:t>d</a:t>
            </a:r>
            <a:r>
              <a:rPr lang="pl-PL" dirty="0"/>
              <a:t>): (</a:t>
            </a:r>
            <a:r>
              <a:rPr lang="pl-PL" dirty="0" err="1">
                <a:latin typeface="Calibri"/>
              </a:rPr>
              <a:t>empty</a:t>
            </a:r>
            <a:r>
              <a:rPr lang="pl-PL" dirty="0" err="1">
                <a:cs typeface="Times New Roman"/>
              </a:rPr>
              <a:t>,</a:t>
            </a:r>
            <a:r>
              <a:rPr lang="pl-PL" i="1" dirty="0" err="1">
                <a:cs typeface="Times New Roman"/>
              </a:rPr>
              <a:t>r</a:t>
            </a:r>
            <a:r>
              <a:rPr lang="pl-PL" dirty="0"/>
              <a:t>) </a:t>
            </a:r>
          </a:p>
          <a:p>
            <a:pPr marL="0" lvl="2" indent="-3175">
              <a:buSzPct val="110000"/>
              <a:buNone/>
              <a:tabLst>
                <a:tab pos="395288" algn="l"/>
                <a:tab pos="855663" algn="l"/>
              </a:tabLst>
            </a:pPr>
            <a:r>
              <a:rPr lang="en-US" dirty="0"/>
              <a:t>	constraints:</a:t>
            </a:r>
          </a:p>
          <a:p>
            <a:pPr marL="0" lvl="2" indent="-3175">
              <a:buSzPct val="110000"/>
              <a:buNone/>
              <a:tabLst>
                <a:tab pos="395288" algn="l"/>
                <a:tab pos="674688" algn="l"/>
              </a:tabLst>
            </a:pPr>
            <a:r>
              <a:rPr lang="en-US" dirty="0"/>
              <a:t>		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≤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/>
              <a:t> + δ</a:t>
            </a:r>
            <a:r>
              <a:rPr lang="pl-PL" baseline="-25000" dirty="0"/>
              <a:t>2</a:t>
            </a:r>
            <a:br>
              <a:rPr lang="pl-PL" dirty="0"/>
            </a:br>
            <a:r>
              <a:rPr lang="pl-PL" dirty="0"/>
              <a:t>		</a:t>
            </a:r>
            <a:r>
              <a:rPr lang="pl-PL" dirty="0" err="1">
                <a:latin typeface="Calibri"/>
              </a:rPr>
              <a:t>adjacent</a:t>
            </a:r>
            <a:r>
              <a:rPr lang="pl-PL" dirty="0"/>
              <a:t>(</a:t>
            </a:r>
            <a:r>
              <a:rPr lang="pl-PL" i="1" dirty="0" err="1"/>
              <a:t>d,w</a:t>
            </a:r>
            <a:r>
              <a:rPr lang="pl-PL" dirty="0"/>
              <a:t>) </a:t>
            </a:r>
            <a:br>
              <a:rPr lang="pl-PL" dirty="0"/>
            </a:br>
            <a:endParaRPr lang="pl-PL" dirty="0"/>
          </a:p>
          <a:p>
            <a:pPr lvl="1">
              <a:tabLst>
                <a:tab pos="744538" algn="l"/>
                <a:tab pos="1658938" algn="l"/>
              </a:tabLst>
            </a:pPr>
            <a:r>
              <a:rPr lang="pl-PL" dirty="0" err="1">
                <a:latin typeface="Times New Roman" panose="02020603050405020304" pitchFamily="18" charset="0"/>
              </a:rPr>
              <a:t>Action duration </a:t>
            </a:r>
            <a:r>
              <a:rPr lang="pl-PL" i="1" dirty="0"/>
              <a:t>t</a:t>
            </a:r>
            <a:r>
              <a:rPr lang="pl-PL" i="1" baseline="-25000" dirty="0"/>
              <a:t>e</a:t>
            </a:r>
            <a:r>
              <a:rPr lang="pl-PL" dirty="0"/>
              <a:t> – </a:t>
            </a:r>
            <a:r>
              <a:rPr lang="pl-PL" i="1" dirty="0" err="1"/>
              <a:t>t</a:t>
            </a:r>
            <a:r>
              <a:rPr lang="pl-PL" i="1" baseline="-25000" dirty="0" err="1"/>
              <a:t>s</a:t>
            </a:r>
            <a:r>
              <a:rPr lang="pl-PL" dirty="0" err="1">
                <a:latin typeface="Times New Roman" panose="02020603050405020304" pitchFamily="18" charset="0"/>
              </a:rPr>
              <a:t> </a:t>
            </a:r>
            <a:r>
              <a:rPr lang="pl-PL" dirty="0"/>
              <a:t>≤ δ</a:t>
            </a:r>
            <a:r>
              <a:rPr lang="pl-PL" baseline="-25000" dirty="0"/>
              <a:t>2</a:t>
            </a:r>
            <a:endParaRPr lang="pl-PL" i="1" dirty="0"/>
          </a:p>
          <a:p>
            <a:pPr lvl="1">
              <a:tabLst>
                <a:tab pos="744538" algn="l"/>
                <a:tab pos="1658938" algn="l"/>
              </a:tabLst>
            </a:pPr>
            <a:r>
              <a:rPr lang="pl-PL" dirty="0" err="1"/>
              <a:t>Dock</a:t>
            </a:r>
            <a:r>
              <a:rPr lang="pl-PL" dirty="0"/>
              <a:t> </a:t>
            </a:r>
            <a:r>
              <a:rPr lang="pl-PL" i="1" dirty="0"/>
              <a:t>d</a:t>
            </a:r>
            <a:r>
              <a:rPr lang="pl-PL" dirty="0"/>
              <a:t> </a:t>
            </a:r>
            <a:r>
              <a:rPr lang="pl-PL" dirty="0" err="1"/>
              <a:t>becomes</a:t>
            </a:r>
            <a:r>
              <a:rPr lang="pl-PL" dirty="0"/>
              <a:t> </a:t>
            </a:r>
            <a:r>
              <a:rPr lang="pl-PL" dirty="0" err="1"/>
              <a:t>occupied</a:t>
            </a:r>
            <a:r>
              <a:rPr lang="pl-PL" dirty="0"/>
              <a:t> by </a:t>
            </a:r>
            <a:r>
              <a:rPr lang="pl-PL" i="1" dirty="0"/>
              <a:t>r</a:t>
            </a:r>
            <a:endParaRPr lang="pl-PL" i="1" baseline="-25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F9BF9E-A3CD-524A-9159-9D1CBB30E9E6}"/>
              </a:ext>
            </a:extLst>
          </p:cNvPr>
          <p:cNvGrpSpPr/>
          <p:nvPr/>
        </p:nvGrpSpPr>
        <p:grpSpPr>
          <a:xfrm>
            <a:off x="575006" y="725752"/>
            <a:ext cx="2670475" cy="1399238"/>
            <a:chOff x="8771757" y="101600"/>
            <a:chExt cx="2670475" cy="1399238"/>
          </a:xfrm>
        </p:grpSpPr>
        <p:sp>
          <p:nvSpPr>
            <p:cNvPr id="21" name="Line 853">
              <a:extLst>
                <a:ext uri="{FF2B5EF4-FFF2-40B4-BE49-F238E27FC236}">
                  <a16:creationId xmlns:a16="http://schemas.microsoft.com/office/drawing/2014/main" id="{640D399B-8864-2F4F-B96F-D5D051112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1757" y="1496476"/>
              <a:ext cx="11430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3556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2" name="Line 853">
              <a:extLst>
                <a:ext uri="{FF2B5EF4-FFF2-40B4-BE49-F238E27FC236}">
                  <a16:creationId xmlns:a16="http://schemas.microsoft.com/office/drawing/2014/main" id="{2DEA0170-88B1-2146-AD0A-69C579E4B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3472" y="1496476"/>
              <a:ext cx="15087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Calibri"/>
                  <a:ea typeface="Times New Roman"/>
                  <a:cs typeface="Times New Roman"/>
                </a:rPr>
                <a:t>             </a:t>
              </a:r>
              <a:r>
                <a:rPr lang="en-US" sz="1800" i="1" dirty="0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05CAC2-7849-E445-8230-E6C5941DB42F}"/>
                </a:ext>
              </a:extLst>
            </p:cNvPr>
            <p:cNvSpPr/>
            <p:nvPr/>
          </p:nvSpPr>
          <p:spPr>
            <a:xfrm>
              <a:off x="9509764" y="890375"/>
              <a:ext cx="3497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i="1" dirty="0">
                  <a:latin typeface="Times New Roman" charset="0"/>
                  <a:ea typeface="Calibri"/>
                  <a:cs typeface="Calibri"/>
                </a:rPr>
                <a:t>w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1D4D72F-DF7C-5043-88ED-6851970130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98269" y="101600"/>
              <a:ext cx="1174071" cy="1116643"/>
              <a:chOff x="2015901" y="2747479"/>
              <a:chExt cx="1677244" cy="1595204"/>
            </a:xfrm>
          </p:grpSpPr>
          <p:sp>
            <p:nvSpPr>
              <p:cNvPr id="25" name="Oval 859">
                <a:extLst>
                  <a:ext uri="{FF2B5EF4-FFF2-40B4-BE49-F238E27FC236}">
                    <a16:creationId xmlns:a16="http://schemas.microsoft.com/office/drawing/2014/main" id="{F6BEDCF7-FD6C-AD46-8ADD-E22536A9EF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17327" y="4034790"/>
                <a:ext cx="137823" cy="1512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1">
                <a:extLst>
                  <a:ext uri="{FF2B5EF4-FFF2-40B4-BE49-F238E27FC236}">
                    <a16:creationId xmlns:a16="http://schemas.microsoft.com/office/drawing/2014/main" id="{CA89A7C5-2495-C345-B9A0-73985EB4D2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43031" y="4188737"/>
                <a:ext cx="142659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62">
                <a:extLst>
                  <a:ext uri="{FF2B5EF4-FFF2-40B4-BE49-F238E27FC236}">
                    <a16:creationId xmlns:a16="http://schemas.microsoft.com/office/drawing/2014/main" id="{303E5E29-3B8F-CD47-B812-D4C0EDB5EF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58536" y="4188737"/>
                <a:ext cx="137823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Oval 863">
                <a:extLst>
                  <a:ext uri="{FF2B5EF4-FFF2-40B4-BE49-F238E27FC236}">
                    <a16:creationId xmlns:a16="http://schemas.microsoft.com/office/drawing/2014/main" id="{6C2C0C9F-ACD1-5C42-8B5E-9062D20A408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93788" y="4186036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Oval 863">
                <a:extLst>
                  <a:ext uri="{FF2B5EF4-FFF2-40B4-BE49-F238E27FC236}">
                    <a16:creationId xmlns:a16="http://schemas.microsoft.com/office/drawing/2014/main" id="{1B524262-7D25-6B45-AC22-18F8AD28485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27511" y="4187917"/>
                <a:ext cx="140241" cy="153946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0" name="Freeform 866">
                <a:extLst>
                  <a:ext uri="{FF2B5EF4-FFF2-40B4-BE49-F238E27FC236}">
                    <a16:creationId xmlns:a16="http://schemas.microsoft.com/office/drawing/2014/main" id="{CAFF9F02-D445-904D-A008-61AA6120B48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5901" y="3991061"/>
                <a:ext cx="1114187" cy="194966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Oval 878">
                <a:extLst>
                  <a:ext uri="{FF2B5EF4-FFF2-40B4-BE49-F238E27FC236}">
                    <a16:creationId xmlns:a16="http://schemas.microsoft.com/office/drawing/2014/main" id="{7F9F98B2-CB31-6D43-AB64-AC7C160DBE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9800000">
                <a:off x="2458640" y="2825528"/>
                <a:ext cx="69069" cy="3900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Line 882">
                <a:extLst>
                  <a:ext uri="{FF2B5EF4-FFF2-40B4-BE49-F238E27FC236}">
                    <a16:creationId xmlns:a16="http://schemas.microsoft.com/office/drawing/2014/main" id="{C46B5A8F-3F49-9A44-AFD3-2BF70BDF1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7993" y="2750586"/>
                <a:ext cx="147328" cy="577282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Rectangle 880">
                <a:extLst>
                  <a:ext uri="{FF2B5EF4-FFF2-40B4-BE49-F238E27FC236}">
                    <a16:creationId xmlns:a16="http://schemas.microsoft.com/office/drawing/2014/main" id="{34EDD041-8874-0941-BE7F-C118ADA37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2672201" y="2787414"/>
                <a:ext cx="66541" cy="857951"/>
              </a:xfrm>
              <a:prstGeom prst="rect">
                <a:avLst/>
              </a:prstGeom>
              <a:solidFill>
                <a:srgbClr val="93D2F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4" name="Line 881">
                <a:extLst>
                  <a:ext uri="{FF2B5EF4-FFF2-40B4-BE49-F238E27FC236}">
                    <a16:creationId xmlns:a16="http://schemas.microsoft.com/office/drawing/2014/main" id="{D86A5B1A-A6E9-0943-BCF4-9BA0C53AA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76659" y="2804049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5" name="Line 882">
                <a:extLst>
                  <a:ext uri="{FF2B5EF4-FFF2-40B4-BE49-F238E27FC236}">
                    <a16:creationId xmlns:a16="http://schemas.microsoft.com/office/drawing/2014/main" id="{04CFA0F5-40DC-744C-BFB1-A16D53D34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V="1">
                <a:off x="2738029" y="2768617"/>
                <a:ext cx="0" cy="857951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6" name="Line 882">
                <a:extLst>
                  <a:ext uri="{FF2B5EF4-FFF2-40B4-BE49-F238E27FC236}">
                    <a16:creationId xmlns:a16="http://schemas.microsoft.com/office/drawing/2014/main" id="{C63612EB-A0C4-504B-AD66-528DAE7831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9800000" flipH="1" flipV="1">
                <a:off x="2650720" y="2747479"/>
                <a:ext cx="166195" cy="553247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7" name="Line 884">
                <a:extLst>
                  <a:ext uri="{FF2B5EF4-FFF2-40B4-BE49-F238E27FC236}">
                    <a16:creationId xmlns:a16="http://schemas.microsoft.com/office/drawing/2014/main" id="{9930F52E-4AA5-7042-B279-707B92679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 flipH="1">
                <a:off x="2464718" y="2850001"/>
                <a:ext cx="0" cy="103603"/>
              </a:xfrm>
              <a:prstGeom prst="lin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8" name="Oval 885">
                <a:extLst>
                  <a:ext uri="{FF2B5EF4-FFF2-40B4-BE49-F238E27FC236}">
                    <a16:creationId xmlns:a16="http://schemas.microsoft.com/office/drawing/2014/main" id="{203BFBF2-903B-EB4D-82E5-91FC1A2CF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415" y="2958866"/>
                <a:ext cx="31996" cy="70709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sz="2800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254720C-B400-1749-B672-63609ABBFF00}"/>
                  </a:ext>
                </a:extLst>
              </p:cNvPr>
              <p:cNvGrpSpPr/>
              <p:nvPr/>
            </p:nvGrpSpPr>
            <p:grpSpPr>
              <a:xfrm>
                <a:off x="2874612" y="3158422"/>
                <a:ext cx="114261" cy="962935"/>
                <a:chOff x="5166044" y="2085068"/>
                <a:chExt cx="114261" cy="962935"/>
              </a:xfrm>
            </p:grpSpPr>
            <p:sp>
              <p:nvSpPr>
                <p:cNvPr id="44" name="Oval 878">
                  <a:extLst>
                    <a:ext uri="{FF2B5EF4-FFF2-40B4-BE49-F238E27FC236}">
                      <a16:creationId xmlns:a16="http://schemas.microsoft.com/office/drawing/2014/main" id="{9762562F-F987-1845-B953-5B8EE1384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6044" y="2998083"/>
                  <a:ext cx="110510" cy="499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5704314-8879-5040-B1AE-ED9F9E1C33C2}"/>
                    </a:ext>
                  </a:extLst>
                </p:cNvPr>
                <p:cNvGrpSpPr/>
                <p:nvPr/>
              </p:nvGrpSpPr>
              <p:grpSpPr>
                <a:xfrm>
                  <a:off x="5166154" y="2106857"/>
                  <a:ext cx="114151" cy="914400"/>
                  <a:chOff x="5166154" y="2106857"/>
                  <a:chExt cx="114151" cy="1132631"/>
                </a:xfrm>
              </p:grpSpPr>
              <p:sp>
                <p:nvSpPr>
                  <p:cNvPr id="47" name="Rectangle 880">
                    <a:extLst>
                      <a:ext uri="{FF2B5EF4-FFF2-40B4-BE49-F238E27FC236}">
                        <a16:creationId xmlns:a16="http://schemas.microsoft.com/office/drawing/2014/main" id="{FC01B1CD-63A0-0A43-AB60-CC4C591DBE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66155" y="2106857"/>
                    <a:ext cx="109828" cy="1132631"/>
                  </a:xfrm>
                  <a:prstGeom prst="rect">
                    <a:avLst/>
                  </a:prstGeom>
                  <a:solidFill>
                    <a:srgbClr val="93D2FE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/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8" name="Line 881">
                    <a:extLst>
                      <a:ext uri="{FF2B5EF4-FFF2-40B4-BE49-F238E27FC236}">
                        <a16:creationId xmlns:a16="http://schemas.microsoft.com/office/drawing/2014/main" id="{ADBCBA76-0A0D-9A49-8E31-B6EECF5228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66154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/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  <p:sp>
                <p:nvSpPr>
                  <p:cNvPr id="49" name="Line 882">
                    <a:extLst>
                      <a:ext uri="{FF2B5EF4-FFF2-40B4-BE49-F238E27FC236}">
                        <a16:creationId xmlns:a16="http://schemas.microsoft.com/office/drawing/2014/main" id="{A846EA6C-1E6B-CC44-8C04-F504FE3C6B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280305" y="2106857"/>
                    <a:ext cx="0" cy="1132631"/>
                  </a:xfrm>
                  <a:prstGeom prst="line">
                    <a:avLst/>
                  </a:prstGeom>
                  <a:solidFill>
                    <a:srgbClr val="93D2FE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r"/>
                    <a:endParaRPr lang="en-US" sz="2800" dirty="0">
                      <a:latin typeface="Calibri"/>
                      <a:ea typeface="Calibri"/>
                      <a:cs typeface="Calibri"/>
                    </a:endParaRPr>
                  </a:p>
                </p:txBody>
              </p:sp>
            </p:grpSp>
            <p:sp>
              <p:nvSpPr>
                <p:cNvPr id="46" name="Oval 878">
                  <a:extLst>
                    <a:ext uri="{FF2B5EF4-FFF2-40B4-BE49-F238E27FC236}">
                      <a16:creationId xmlns:a16="http://schemas.microsoft.com/office/drawing/2014/main" id="{E142AA4F-5DB6-0B43-8286-A54E3426B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67662" y="2085068"/>
                  <a:ext cx="110510" cy="45720"/>
                </a:xfrm>
                <a:prstGeom prst="ellipse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A3CB254-1FD9-534F-8290-8A375C09F197}"/>
                  </a:ext>
                </a:extLst>
              </p:cNvPr>
              <p:cNvGrpSpPr/>
              <p:nvPr/>
            </p:nvGrpSpPr>
            <p:grpSpPr>
              <a:xfrm>
                <a:off x="2949280" y="3646999"/>
                <a:ext cx="743865" cy="539042"/>
                <a:chOff x="5686720" y="1648860"/>
                <a:chExt cx="743865" cy="539042"/>
              </a:xfrm>
            </p:grpSpPr>
            <p:sp>
              <p:nvSpPr>
                <p:cNvPr id="41" name="Freeform 860">
                  <a:extLst>
                    <a:ext uri="{FF2B5EF4-FFF2-40B4-BE49-F238E27FC236}">
                      <a16:creationId xmlns:a16="http://schemas.microsoft.com/office/drawing/2014/main" id="{2796DABB-3581-7448-AE4D-6288E6B847E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686720" y="1648860"/>
                  <a:ext cx="743865" cy="18071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42" name="Rectangle 864">
                  <a:extLst>
                    <a:ext uri="{FF2B5EF4-FFF2-40B4-BE49-F238E27FC236}">
                      <a16:creationId xmlns:a16="http://schemas.microsoft.com/office/drawing/2014/main" id="{C90517F3-1C0A-FA45-8A35-2E9C2DF168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686720" y="1829582"/>
                  <a:ext cx="557094" cy="358320"/>
                </a:xfrm>
                <a:prstGeom prst="rect">
                  <a:avLst/>
                </a:prstGeom>
                <a:solidFill>
                  <a:srgbClr val="93D2FE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r>
                    <a:rPr lang="en-US" sz="1700" i="1" dirty="0">
                      <a:latin typeface="Times New Roman" panose="02020603050405020304" pitchFamily="18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43" name="Freeform 865">
                  <a:extLst>
                    <a:ext uri="{FF2B5EF4-FFF2-40B4-BE49-F238E27FC236}">
                      <a16:creationId xmlns:a16="http://schemas.microsoft.com/office/drawing/2014/main" id="{C89E7170-E5FD-2047-A686-CDB12757CBD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43814" y="1648860"/>
                  <a:ext cx="186771" cy="539037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93D2F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sz="2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</p:grp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4A35C5DD-1BCA-C644-ACE4-725C84A4AD29}"/>
              </a:ext>
            </a:extLst>
          </p:cNvPr>
          <p:cNvSpPr txBox="1">
            <a:spLocks/>
          </p:cNvSpPr>
          <p:nvPr/>
        </p:nvSpPr>
        <p:spPr bwMode="auto">
          <a:xfrm>
            <a:off x="6008592" y="2549396"/>
            <a:ext cx="6181552" cy="36104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buFont typeface="System Font Regular"/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en-US" kern="0" dirty="0">
                <a:latin typeface="Calibri"/>
              </a:rPr>
              <a:t>take</a:t>
            </a:r>
            <a:r>
              <a:rPr lang="en-US" kern="0" dirty="0"/>
              <a:t>(</a:t>
            </a:r>
            <a:r>
              <a:rPr lang="en-US" i="1" kern="0" dirty="0" err="1"/>
              <a:t>k,c,r,d</a:t>
            </a:r>
            <a:r>
              <a:rPr lang="en-US" kern="0" dirty="0"/>
              <a:t>)</a:t>
            </a:r>
          </a:p>
          <a:p>
            <a:pPr marL="0" indent="-3175"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pl-PL" dirty="0"/>
              <a:t>	// </a:t>
            </a:r>
            <a:r>
              <a:rPr lang="en-US" kern="0" dirty="0"/>
              <a:t>crane </a:t>
            </a:r>
            <a:r>
              <a:rPr lang="en-US" i="1" kern="0" dirty="0"/>
              <a:t>k</a:t>
            </a:r>
            <a:r>
              <a:rPr lang="en-US" kern="0" dirty="0"/>
              <a:t> takes container </a:t>
            </a:r>
            <a:r>
              <a:rPr lang="en-US" i="1" kern="0" dirty="0"/>
              <a:t>c</a:t>
            </a:r>
            <a:r>
              <a:rPr lang="en-US" kern="0" dirty="0"/>
              <a:t> from robot </a:t>
            </a:r>
            <a:r>
              <a:rPr lang="en-US" i="1" kern="0" dirty="0"/>
              <a:t>r</a:t>
            </a:r>
            <a:r>
              <a:rPr lang="en-US" i="1" dirty="0"/>
              <a:t> </a:t>
            </a:r>
            <a:endParaRPr lang="pl-PL" i="1" dirty="0"/>
          </a:p>
          <a:p>
            <a:pPr marL="0" indent="-3175"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pl-PL" i="1" kern="0" dirty="0"/>
              <a:t>	</a:t>
            </a:r>
            <a:r>
              <a:rPr lang="en-US" kern="0" dirty="0"/>
              <a:t>assertions:</a:t>
            </a:r>
          </a:p>
          <a:p>
            <a:pPr marL="0" indent="-3175"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en-US" kern="0" dirty="0"/>
              <a:t>		[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s</a:t>
            </a:r>
            <a:r>
              <a:rPr lang="en-US" kern="0" dirty="0" err="1"/>
              <a:t>,</a:t>
            </a:r>
            <a:r>
              <a:rPr lang="en-US" i="1" kern="0" dirty="0" err="1"/>
              <a:t>t</a:t>
            </a:r>
            <a:r>
              <a:rPr lang="en-US" i="1" kern="0" baseline="-25000" dirty="0" err="1"/>
              <a:t>e</a:t>
            </a:r>
            <a:r>
              <a:rPr lang="en-US" kern="0" dirty="0"/>
              <a:t>] </a:t>
            </a:r>
            <a:r>
              <a:rPr lang="en-US" kern="0" dirty="0">
                <a:latin typeface="Calibri"/>
              </a:rPr>
              <a:t>pos</a:t>
            </a:r>
            <a:r>
              <a:rPr lang="en-US" kern="0" dirty="0"/>
              <a:t>(</a:t>
            </a:r>
            <a:r>
              <a:rPr lang="en-US" i="1" kern="0" dirty="0"/>
              <a:t>c</a:t>
            </a:r>
            <a:r>
              <a:rPr lang="en-US" kern="0" dirty="0"/>
              <a:t>): (</a:t>
            </a:r>
            <a:r>
              <a:rPr lang="en-US" i="1" kern="0" dirty="0"/>
              <a:t>r</a:t>
            </a:r>
            <a:r>
              <a:rPr lang="en-US" kern="0" dirty="0"/>
              <a:t>, </a:t>
            </a:r>
            <a:r>
              <a:rPr lang="en-US" i="1" kern="0" dirty="0"/>
              <a:t>k</a:t>
            </a:r>
            <a:r>
              <a:rPr lang="en-US" kern="0" dirty="0"/>
              <a:t>) 	</a:t>
            </a:r>
            <a:r>
              <a:rPr lang="pl-PL" kern="0" dirty="0">
                <a:latin typeface="Times New Roman" charset="0"/>
              </a:rPr>
              <a:t>// </a:t>
            </a:r>
            <a:r>
              <a:rPr lang="pl-PL" kern="0" dirty="0" err="1">
                <a:latin typeface="Times New Roman" charset="0"/>
              </a:rPr>
              <a:t>where</a:t>
            </a:r>
            <a:r>
              <a:rPr lang="pl-PL" kern="0" dirty="0">
                <a:latin typeface="Times New Roman" charset="0"/>
              </a:rPr>
              <a:t> </a:t>
            </a:r>
            <a:r>
              <a:rPr lang="pl-PL" i="1" kern="0" dirty="0">
                <a:latin typeface="Times New Roman" charset="0"/>
              </a:rPr>
              <a:t>c</a:t>
            </a:r>
            <a:r>
              <a:rPr lang="pl-PL" kern="0" dirty="0">
                <a:latin typeface="Times New Roman" charset="0"/>
              </a:rPr>
              <a:t> </a:t>
            </a:r>
            <a:r>
              <a:rPr lang="pl-PL" kern="0" dirty="0" err="1">
                <a:latin typeface="Times New Roman" charset="0"/>
              </a:rPr>
              <a:t>is</a:t>
            </a:r>
            <a:endParaRPr lang="en-US" kern="0" dirty="0"/>
          </a:p>
          <a:p>
            <a:pPr marL="0" indent="-3175">
              <a:buFont typeface="System Font Regular"/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en-US" kern="0" dirty="0"/>
              <a:t>		</a:t>
            </a:r>
            <a:r>
              <a:rPr lang="pl-PL" kern="0" dirty="0"/>
              <a:t>[</a:t>
            </a:r>
            <a:r>
              <a:rPr lang="pl-PL" i="1" kern="0" dirty="0" err="1"/>
              <a:t>t</a:t>
            </a:r>
            <a:r>
              <a:rPr lang="pl-PL" i="1" kern="0" baseline="-25000" dirty="0" err="1"/>
              <a:t>s</a:t>
            </a:r>
            <a:r>
              <a:rPr lang="pl-PL" kern="0" dirty="0" err="1"/>
              <a:t>,</a:t>
            </a:r>
            <a:r>
              <a:rPr lang="pl-PL" i="1" kern="0" dirty="0" err="1"/>
              <a:t>t</a:t>
            </a:r>
            <a:r>
              <a:rPr lang="en-US" i="1" kern="0" baseline="-25000" dirty="0"/>
              <a:t>e</a:t>
            </a:r>
            <a:r>
              <a:rPr lang="en-US" kern="0" dirty="0"/>
              <a:t>] </a:t>
            </a:r>
            <a:r>
              <a:rPr lang="en-US" kern="0" dirty="0">
                <a:latin typeface="Calibri"/>
              </a:rPr>
              <a:t>grip</a:t>
            </a:r>
            <a:r>
              <a:rPr lang="en-US" kern="0" dirty="0"/>
              <a:t>(</a:t>
            </a:r>
            <a:r>
              <a:rPr lang="en-US" i="1" kern="0" dirty="0"/>
              <a:t>k</a:t>
            </a:r>
            <a:r>
              <a:rPr lang="en-US" kern="0" dirty="0"/>
              <a:t>): (</a:t>
            </a:r>
            <a:r>
              <a:rPr lang="en-US" kern="0" dirty="0">
                <a:latin typeface="Calibri"/>
              </a:rPr>
              <a:t>empty</a:t>
            </a:r>
            <a:r>
              <a:rPr lang="en-US" kern="0" dirty="0"/>
              <a:t>, </a:t>
            </a:r>
            <a:r>
              <a:rPr lang="en-US" i="1" kern="0" dirty="0"/>
              <a:t>c</a:t>
            </a:r>
            <a:r>
              <a:rPr lang="en-US" kern="0" dirty="0"/>
              <a:t>)	</a:t>
            </a:r>
            <a:r>
              <a:rPr lang="pl-PL" kern="0" dirty="0"/>
              <a:t>// </a:t>
            </a:r>
            <a:r>
              <a:rPr lang="pl-PL" kern="0" dirty="0" err="1"/>
              <a:t>what’s</a:t>
            </a:r>
            <a:r>
              <a:rPr lang="pl-PL" kern="0" dirty="0"/>
              <a:t> in </a:t>
            </a:r>
            <a:r>
              <a:rPr lang="pl-PL" i="1" kern="0" dirty="0" err="1"/>
              <a:t>k</a:t>
            </a:r>
            <a:r>
              <a:rPr lang="pl-PL" kern="0" dirty="0" err="1"/>
              <a:t>’s</a:t>
            </a:r>
            <a:r>
              <a:rPr lang="pl-PL" kern="0" dirty="0"/>
              <a:t> </a:t>
            </a:r>
            <a:r>
              <a:rPr lang="pl-PL" kern="0" dirty="0" err="1"/>
              <a:t>gripper</a:t>
            </a:r>
            <a:endParaRPr lang="en-US" kern="0" dirty="0"/>
          </a:p>
          <a:p>
            <a:pPr marL="0" indent="-3175">
              <a:buFont typeface="System Font Regular"/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en-US" kern="0" dirty="0"/>
              <a:t>		</a:t>
            </a:r>
            <a:r>
              <a:rPr lang="pl-PL" kern="0" dirty="0"/>
              <a:t>[</a:t>
            </a:r>
            <a:r>
              <a:rPr lang="pl-PL" i="1" kern="0" dirty="0" err="1"/>
              <a:t>t</a:t>
            </a:r>
            <a:r>
              <a:rPr lang="pl-PL" i="1" kern="0" baseline="-25000" dirty="0" err="1"/>
              <a:t>s</a:t>
            </a:r>
            <a:r>
              <a:rPr lang="pl-PL" kern="0" dirty="0" err="1"/>
              <a:t>,</a:t>
            </a:r>
            <a:r>
              <a:rPr lang="pl-PL" i="1" kern="0" dirty="0" err="1"/>
              <a:t>t</a:t>
            </a:r>
            <a:r>
              <a:rPr lang="en-US" i="1" kern="0" baseline="-25000" dirty="0"/>
              <a:t>e</a:t>
            </a:r>
            <a:r>
              <a:rPr lang="en-US" kern="0" dirty="0"/>
              <a:t>] </a:t>
            </a:r>
            <a:r>
              <a:rPr lang="en-US" kern="0" dirty="0">
                <a:latin typeface="Calibri"/>
              </a:rPr>
              <a:t>freight</a:t>
            </a:r>
            <a:r>
              <a:rPr lang="en-US" kern="0" dirty="0"/>
              <a:t>(</a:t>
            </a:r>
            <a:r>
              <a:rPr lang="en-US" i="1" kern="0" dirty="0"/>
              <a:t>r</a:t>
            </a:r>
            <a:r>
              <a:rPr lang="en-US" kern="0" dirty="0"/>
              <a:t>): (</a:t>
            </a:r>
            <a:r>
              <a:rPr lang="en-US" i="1" kern="0" dirty="0" err="1"/>
              <a:t>c</a:t>
            </a:r>
            <a:r>
              <a:rPr lang="en-US" kern="0" dirty="0" err="1"/>
              <a:t>,</a:t>
            </a:r>
            <a:r>
              <a:rPr lang="en-US" kern="0" dirty="0" err="1">
                <a:latin typeface="Calibri"/>
              </a:rPr>
              <a:t>empty</a:t>
            </a:r>
            <a:r>
              <a:rPr lang="en-US" kern="0" dirty="0"/>
              <a:t>)	</a:t>
            </a:r>
            <a:r>
              <a:rPr lang="pl-PL" kern="0" dirty="0"/>
              <a:t>// </a:t>
            </a:r>
            <a:r>
              <a:rPr lang="pl-PL" kern="0" dirty="0" err="1"/>
              <a:t>what</a:t>
            </a:r>
            <a:r>
              <a:rPr lang="pl-PL" kern="0" dirty="0"/>
              <a:t> </a:t>
            </a:r>
            <a:r>
              <a:rPr lang="pl-PL" i="1" kern="0" dirty="0"/>
              <a:t>r</a:t>
            </a:r>
            <a:r>
              <a:rPr lang="pl-PL" kern="0" dirty="0"/>
              <a:t> </a:t>
            </a:r>
            <a:r>
              <a:rPr lang="pl-PL" kern="0" dirty="0" err="1"/>
              <a:t>is</a:t>
            </a:r>
            <a:r>
              <a:rPr lang="pl-PL" kern="0" dirty="0"/>
              <a:t> </a:t>
            </a:r>
            <a:r>
              <a:rPr lang="pl-PL" kern="0" dirty="0" err="1"/>
              <a:t>carrying</a:t>
            </a:r>
            <a:endParaRPr lang="en-US" kern="0" dirty="0"/>
          </a:p>
          <a:p>
            <a:pPr marL="0" indent="-3175">
              <a:buFont typeface="System Font Regular"/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en-US" kern="0" dirty="0"/>
              <a:t>		</a:t>
            </a:r>
            <a:r>
              <a:rPr lang="pl-PL" kern="0" dirty="0"/>
              <a:t>[</a:t>
            </a:r>
            <a:r>
              <a:rPr lang="pl-PL" i="1" kern="0" dirty="0" err="1"/>
              <a:t>t</a:t>
            </a:r>
            <a:r>
              <a:rPr lang="pl-PL" i="1" kern="0" baseline="-25000" dirty="0" err="1"/>
              <a:t>s</a:t>
            </a:r>
            <a:r>
              <a:rPr lang="pl-PL" kern="0" dirty="0" err="1"/>
              <a:t>,</a:t>
            </a:r>
            <a:r>
              <a:rPr lang="pl-PL" i="1" kern="0" dirty="0" err="1"/>
              <a:t>t</a:t>
            </a:r>
            <a:r>
              <a:rPr lang="pl-PL" i="1" kern="0" baseline="-25000" dirty="0" err="1"/>
              <a:t>e</a:t>
            </a:r>
            <a:r>
              <a:rPr lang="en-US" kern="0" dirty="0"/>
              <a:t>]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/>
              <a:t>(</a:t>
            </a:r>
            <a:r>
              <a:rPr lang="en-US" i="1" kern="0" dirty="0"/>
              <a:t>r</a:t>
            </a:r>
            <a:r>
              <a:rPr lang="en-US" kern="0" dirty="0"/>
              <a:t>) = </a:t>
            </a:r>
            <a:r>
              <a:rPr lang="en-US" i="1" kern="0" dirty="0"/>
              <a:t>d	</a:t>
            </a:r>
            <a:r>
              <a:rPr lang="pl-PL" kern="0" dirty="0"/>
              <a:t>// </a:t>
            </a:r>
            <a:r>
              <a:rPr lang="pl-PL" kern="0" dirty="0" err="1"/>
              <a:t>where</a:t>
            </a:r>
            <a:r>
              <a:rPr lang="pl-PL" kern="0" dirty="0"/>
              <a:t> </a:t>
            </a:r>
            <a:r>
              <a:rPr lang="pl-PL" i="1" kern="0" dirty="0"/>
              <a:t>r</a:t>
            </a:r>
            <a:r>
              <a:rPr lang="pl-PL" kern="0" dirty="0"/>
              <a:t> </a:t>
            </a:r>
            <a:r>
              <a:rPr lang="pl-PL" kern="0" dirty="0" err="1"/>
              <a:t>is</a:t>
            </a:r>
            <a:endParaRPr lang="pl-PL" kern="0" dirty="0"/>
          </a:p>
          <a:p>
            <a:pPr marL="0" indent="-3175">
              <a:buFont typeface="System Font Regular"/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pl-PL" kern="0" dirty="0"/>
              <a:t>	</a:t>
            </a:r>
            <a:r>
              <a:rPr lang="pl-PL" kern="0" dirty="0" err="1"/>
              <a:t>constraints</a:t>
            </a:r>
            <a:r>
              <a:rPr lang="pl-PL" kern="0" dirty="0"/>
              <a:t>:</a:t>
            </a:r>
          </a:p>
          <a:p>
            <a:pPr marL="0" indent="-3175">
              <a:buFont typeface="System Font Regular"/>
              <a:buNone/>
              <a:tabLst>
                <a:tab pos="444500" algn="l"/>
                <a:tab pos="730250" algn="l"/>
                <a:tab pos="3540125" algn="l"/>
              </a:tabLst>
            </a:pPr>
            <a:r>
              <a:rPr lang="pl-PL" kern="0" dirty="0"/>
              <a:t>		</a:t>
            </a:r>
            <a:r>
              <a:rPr lang="en-US" kern="0" dirty="0">
                <a:latin typeface="Calibri"/>
              </a:rPr>
              <a:t>attached</a:t>
            </a:r>
            <a:r>
              <a:rPr lang="en-US" kern="0" dirty="0"/>
              <a:t>(</a:t>
            </a:r>
            <a:r>
              <a:rPr lang="en-US" i="1" kern="0" dirty="0" err="1"/>
              <a:t>k,d</a:t>
            </a:r>
            <a:r>
              <a:rPr lang="en-US" kern="0" dirty="0"/>
              <a:t>)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4089A1-BE09-C241-8462-C70CC83B79D8}"/>
              </a:ext>
            </a:extLst>
          </p:cNvPr>
          <p:cNvGrpSpPr/>
          <p:nvPr/>
        </p:nvGrpSpPr>
        <p:grpSpPr>
          <a:xfrm>
            <a:off x="8608607" y="575562"/>
            <a:ext cx="2447558" cy="1762989"/>
            <a:chOff x="8608607" y="188285"/>
            <a:chExt cx="2447558" cy="1762989"/>
          </a:xfrm>
        </p:grpSpPr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62E807A0-B737-E543-8A67-9A7FC72A5ADA}"/>
                </a:ext>
              </a:extLst>
            </p:cNvPr>
            <p:cNvSpPr/>
            <p:nvPr/>
          </p:nvSpPr>
          <p:spPr>
            <a:xfrm>
              <a:off x="9679938" y="982054"/>
              <a:ext cx="457200" cy="322326"/>
            </a:xfrm>
            <a:prstGeom prst="cub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1800" i="1" dirty="0">
                  <a:solidFill>
                    <a:schemeClr val="tx1"/>
                  </a:solidFill>
                  <a:latin typeface="Times New Roman" charset="0"/>
                  <a:ea typeface="Calibri"/>
                  <a:cs typeface="Calibri"/>
                </a:rPr>
                <a:t>c</a:t>
              </a:r>
              <a:endParaRPr lang="en-US" sz="1800" i="1" baseline="-25000" dirty="0">
                <a:solidFill>
                  <a:schemeClr val="tx1"/>
                </a:solidFill>
                <a:latin typeface="Times New Roman" charset="0"/>
                <a:ea typeface="Calibri"/>
                <a:cs typeface="Calibri"/>
              </a:endParaRPr>
            </a:p>
          </p:txBody>
        </p:sp>
        <p:sp>
          <p:nvSpPr>
            <p:cNvPr id="54" name="Line 853">
              <a:extLst>
                <a:ext uri="{FF2B5EF4-FFF2-40B4-BE49-F238E27FC236}">
                  <a16:creationId xmlns:a16="http://schemas.microsoft.com/office/drawing/2014/main" id="{FD1C3C37-8D46-5F48-8556-5884F6D34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08607" y="1946912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524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Calibri"/>
                  <a:ea typeface="Times New Roman"/>
                  <a:cs typeface="Times New Roman"/>
                </a:rPr>
                <a:t>                 </a:t>
              </a:r>
              <a:r>
                <a:rPr lang="en-US" sz="1800" i="1" dirty="0">
                  <a:latin typeface="Times New Roman" charset="0"/>
                  <a:ea typeface="Times New Roman"/>
                  <a:cs typeface="Times New Roman"/>
                </a:rPr>
                <a:t>d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3368E82-ADE7-8240-81B4-EB4FC905E72B}"/>
                </a:ext>
              </a:extLst>
            </p:cNvPr>
            <p:cNvGrpSpPr/>
            <p:nvPr/>
          </p:nvGrpSpPr>
          <p:grpSpPr>
            <a:xfrm>
              <a:off x="8921347" y="1216353"/>
              <a:ext cx="1203321" cy="500893"/>
              <a:chOff x="6392419" y="5864703"/>
              <a:chExt cx="1203321" cy="500893"/>
            </a:xfrm>
          </p:grpSpPr>
          <p:sp>
            <p:nvSpPr>
              <p:cNvPr id="56" name="Oval 859">
                <a:extLst>
                  <a:ext uri="{FF2B5EF4-FFF2-40B4-BE49-F238E27FC236}">
                    <a16:creationId xmlns:a16="http://schemas.microsoft.com/office/drawing/2014/main" id="{1B1B320E-449C-F748-9287-C1F1B0D3ED0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7" name="Oval 861">
                <a:extLst>
                  <a:ext uri="{FF2B5EF4-FFF2-40B4-BE49-F238E27FC236}">
                    <a16:creationId xmlns:a16="http://schemas.microsoft.com/office/drawing/2014/main" id="{4ECFFC4C-4B83-F447-9524-1F7BE711817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8" name="Oval 862">
                <a:extLst>
                  <a:ext uri="{FF2B5EF4-FFF2-40B4-BE49-F238E27FC236}">
                    <a16:creationId xmlns:a16="http://schemas.microsoft.com/office/drawing/2014/main" id="{FB3ADA3E-41FE-5A40-8C5F-15E9F3CA0E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Oval 863">
                <a:extLst>
                  <a:ext uri="{FF2B5EF4-FFF2-40B4-BE49-F238E27FC236}">
                    <a16:creationId xmlns:a16="http://schemas.microsoft.com/office/drawing/2014/main" id="{975E679B-72F4-D440-B368-C871781ED5C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Oval 863">
                <a:extLst>
                  <a:ext uri="{FF2B5EF4-FFF2-40B4-BE49-F238E27FC236}">
                    <a16:creationId xmlns:a16="http://schemas.microsoft.com/office/drawing/2014/main" id="{80E6EADA-84E4-E340-924E-2F8C0D9D6D4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460C3653-70C8-5A41-B7D4-4EBF8EBD0D9C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62" name="Freeform 860">
                  <a:extLst>
                    <a:ext uri="{FF2B5EF4-FFF2-40B4-BE49-F238E27FC236}">
                      <a16:creationId xmlns:a16="http://schemas.microsoft.com/office/drawing/2014/main" id="{82BD8F1E-9201-8B4E-BF83-11D52CDD015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3" name="Rectangle 864">
                  <a:extLst>
                    <a:ext uri="{FF2B5EF4-FFF2-40B4-BE49-F238E27FC236}">
                      <a16:creationId xmlns:a16="http://schemas.microsoft.com/office/drawing/2014/main" id="{FBCBC243-8F46-4F4E-B0BF-396349224DD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 dirty="0">
                      <a:latin typeface="Times New Roman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64" name="Freeform 865">
                  <a:extLst>
                    <a:ext uri="{FF2B5EF4-FFF2-40B4-BE49-F238E27FC236}">
                      <a16:creationId xmlns:a16="http://schemas.microsoft.com/office/drawing/2014/main" id="{0BF7814D-E7C3-BF42-8E5A-A7D52C5448B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65" name="Freeform 866">
                  <a:extLst>
                    <a:ext uri="{FF2B5EF4-FFF2-40B4-BE49-F238E27FC236}">
                      <a16:creationId xmlns:a16="http://schemas.microsoft.com/office/drawing/2014/main" id="{A43157E7-5156-F045-AC8D-BAFFE04C721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864E477-7AA1-7744-8794-3DAEBF659163}"/>
                </a:ext>
              </a:extLst>
            </p:cNvPr>
            <p:cNvGrpSpPr/>
            <p:nvPr/>
          </p:nvGrpSpPr>
          <p:grpSpPr>
            <a:xfrm>
              <a:off x="9836965" y="188285"/>
              <a:ext cx="1219200" cy="1278997"/>
              <a:chOff x="4324883" y="4603510"/>
              <a:chExt cx="1219200" cy="1278997"/>
            </a:xfrm>
            <a:solidFill>
              <a:srgbClr val="BD5951"/>
            </a:solidFill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260591BC-0D36-7E49-9AB9-0D94F7766F2A}"/>
                  </a:ext>
                </a:extLst>
              </p:cNvPr>
              <p:cNvGrpSpPr/>
              <p:nvPr/>
            </p:nvGrpSpPr>
            <p:grpSpPr>
              <a:xfrm>
                <a:off x="4943997" y="4725862"/>
                <a:ext cx="88096" cy="1156645"/>
                <a:chOff x="3636432" y="1147233"/>
                <a:chExt cx="88096" cy="1156645"/>
              </a:xfrm>
              <a:grpFill/>
            </p:grpSpPr>
            <p:sp>
              <p:nvSpPr>
                <p:cNvPr id="76" name="Oval 878">
                  <a:extLst>
                    <a:ext uri="{FF2B5EF4-FFF2-40B4-BE49-F238E27FC236}">
                      <a16:creationId xmlns:a16="http://schemas.microsoft.com/office/drawing/2014/main" id="{02A53A40-9A0E-964B-B47A-B40D092D57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639810" y="2256032"/>
                  <a:ext cx="84718" cy="47846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7" name="Rectangle 880">
                  <a:extLst>
                    <a:ext uri="{FF2B5EF4-FFF2-40B4-BE49-F238E27FC236}">
                      <a16:creationId xmlns:a16="http://schemas.microsoft.com/office/drawing/2014/main" id="{2FEC52A8-5D4B-4D42-BE4D-0FFDE88BD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36432" y="1147233"/>
                  <a:ext cx="88094" cy="1135842"/>
                </a:xfrm>
                <a:prstGeom prst="rect">
                  <a:avLst/>
                </a:prstGeom>
                <a:grpFill/>
                <a:ln w="9525">
                  <a:solidFill>
                    <a:srgbClr val="9CDDFE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8" name="Line 881">
                  <a:extLst>
                    <a:ext uri="{FF2B5EF4-FFF2-40B4-BE49-F238E27FC236}">
                      <a16:creationId xmlns:a16="http://schemas.microsoft.com/office/drawing/2014/main" id="{8983B973-D3BF-F744-A633-170748CDF2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636432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9" name="Line 882">
                  <a:extLst>
                    <a:ext uri="{FF2B5EF4-FFF2-40B4-BE49-F238E27FC236}">
                      <a16:creationId xmlns:a16="http://schemas.microsoft.com/office/drawing/2014/main" id="{8897F894-1EE5-BE4A-8B39-CF00CDC59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24527" y="1147233"/>
                  <a:ext cx="0" cy="113584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grpSp>
            <p:nvGrpSpPr>
              <p:cNvPr id="68" name="Group 883">
                <a:extLst>
                  <a:ext uri="{FF2B5EF4-FFF2-40B4-BE49-F238E27FC236}">
                    <a16:creationId xmlns:a16="http://schemas.microsoft.com/office/drawing/2014/main" id="{EA8F7429-5964-7B48-91FF-E0F00176E5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084" y="4680476"/>
                <a:ext cx="42359" cy="763457"/>
                <a:chOff x="960" y="251"/>
                <a:chExt cx="23" cy="367"/>
              </a:xfrm>
              <a:grpFill/>
            </p:grpSpPr>
            <p:sp>
              <p:nvSpPr>
                <p:cNvPr id="74" name="Line 884">
                  <a:extLst>
                    <a:ext uri="{FF2B5EF4-FFF2-40B4-BE49-F238E27FC236}">
                      <a16:creationId xmlns:a16="http://schemas.microsoft.com/office/drawing/2014/main" id="{606F879C-25AB-5C4C-8929-0F645A3170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71" y="251"/>
                  <a:ext cx="0" cy="352"/>
                </a:xfrm>
                <a:prstGeom prst="lin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 type="none" w="sm" len="sm"/>
                  <a:tailEnd type="none" w="med" len="sm"/>
                </a:ln>
              </p:spPr>
              <p:txBody>
                <a:bodyPr wrap="none" anchor="ctr"/>
                <a:lstStyle/>
                <a:p>
                  <a:endParaRPr lang="en-US" sz="2000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5" name="Oval 885">
                  <a:extLst>
                    <a:ext uri="{FF2B5EF4-FFF2-40B4-BE49-F238E27FC236}">
                      <a16:creationId xmlns:a16="http://schemas.microsoft.com/office/drawing/2014/main" id="{9D0F842E-6084-DE4B-99E1-5F154946E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0" y="573"/>
                  <a:ext cx="23" cy="45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  <p:sp>
            <p:nvSpPr>
              <p:cNvPr id="69" name="Rectangle 886">
                <a:extLst>
                  <a:ext uri="{FF2B5EF4-FFF2-40B4-BE49-F238E27FC236}">
                    <a16:creationId xmlns:a16="http://schemas.microsoft.com/office/drawing/2014/main" id="{9D202D82-3AD5-1E4A-94E1-10C574C2B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883" y="4715845"/>
                <a:ext cx="884012" cy="47846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0" name="Freeform 887">
                <a:extLst>
                  <a:ext uri="{FF2B5EF4-FFF2-40B4-BE49-F238E27FC236}">
                    <a16:creationId xmlns:a16="http://schemas.microsoft.com/office/drawing/2014/main" id="{72A41C78-C9F9-D245-95DF-EFA197104D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24883" y="4640955"/>
                <a:ext cx="942946" cy="76970"/>
              </a:xfrm>
              <a:custGeom>
                <a:avLst/>
                <a:gdLst>
                  <a:gd name="T0" fmla="*/ 0 w 672"/>
                  <a:gd name="T1" fmla="*/ 2 h 48"/>
                  <a:gd name="T2" fmla="*/ 2 w 672"/>
                  <a:gd name="T3" fmla="*/ 0 h 48"/>
                  <a:gd name="T4" fmla="*/ 20 w 672"/>
                  <a:gd name="T5" fmla="*/ 0 h 48"/>
                  <a:gd name="T6" fmla="*/ 18 w 672"/>
                  <a:gd name="T7" fmla="*/ 2 h 48"/>
                  <a:gd name="T8" fmla="*/ 0 w 67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2"/>
                  <a:gd name="T16" fmla="*/ 0 h 48"/>
                  <a:gd name="T17" fmla="*/ 672 w 67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2" h="48">
                    <a:moveTo>
                      <a:pt x="0" y="48"/>
                    </a:moveTo>
                    <a:lnTo>
                      <a:pt x="48" y="0"/>
                    </a:lnTo>
                    <a:lnTo>
                      <a:pt x="672" y="0"/>
                    </a:lnTo>
                    <a:lnTo>
                      <a:pt x="624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1" name="Freeform 888">
                <a:extLst>
                  <a:ext uri="{FF2B5EF4-FFF2-40B4-BE49-F238E27FC236}">
                    <a16:creationId xmlns:a16="http://schemas.microsoft.com/office/drawing/2014/main" id="{57E67C8B-EC45-B74A-9B93-3DE2760A6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703363"/>
                <a:ext cx="265204" cy="301640"/>
              </a:xfrm>
              <a:custGeom>
                <a:avLst/>
                <a:gdLst>
                  <a:gd name="T0" fmla="*/ 144 w 144"/>
                  <a:gd name="T1" fmla="*/ 5 h 192"/>
                  <a:gd name="T2" fmla="*/ 0 w 144"/>
                  <a:gd name="T3" fmla="*/ 5 h 192"/>
                  <a:gd name="T4" fmla="*/ 0 w 144"/>
                  <a:gd name="T5" fmla="*/ 0 h 192"/>
                  <a:gd name="T6" fmla="*/ 144 w 144"/>
                  <a:gd name="T7" fmla="*/ 0 h 192"/>
                  <a:gd name="T8" fmla="*/ 144 w 144"/>
                  <a:gd name="T9" fmla="*/ 5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192"/>
                  <a:gd name="T17" fmla="*/ 144 w 144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192">
                    <a:moveTo>
                      <a:pt x="144" y="192"/>
                    </a:moveTo>
                    <a:lnTo>
                      <a:pt x="0" y="192"/>
                    </a:lnTo>
                    <a:lnTo>
                      <a:pt x="0" y="0"/>
                    </a:lnTo>
                    <a:lnTo>
                      <a:pt x="144" y="0"/>
                    </a:lnTo>
                    <a:lnTo>
                      <a:pt x="144" y="192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18872" anchor="ctr"/>
              <a:lstStyle/>
              <a:p>
                <a:pPr algn="ctr"/>
                <a:r>
                  <a:rPr lang="en-US" sz="1800" i="1" dirty="0">
                    <a:solidFill>
                      <a:schemeClr val="bg1"/>
                    </a:solidFill>
                    <a:latin typeface="Times New Roman" charset="0"/>
                    <a:ea typeface="Calibri"/>
                    <a:cs typeface="Calibri"/>
                  </a:rPr>
                  <a:t>k</a:t>
                </a:r>
              </a:p>
            </p:txBody>
          </p:sp>
          <p:sp>
            <p:nvSpPr>
              <p:cNvPr id="72" name="Freeform 889">
                <a:extLst>
                  <a:ext uri="{FF2B5EF4-FFF2-40B4-BE49-F238E27FC236}">
                    <a16:creationId xmlns:a16="http://schemas.microsoft.com/office/drawing/2014/main" id="{F62DD6CA-AE32-654E-9F72-D50A4F0D7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478" y="4603510"/>
                <a:ext cx="353605" cy="99853"/>
              </a:xfrm>
              <a:custGeom>
                <a:avLst/>
                <a:gdLst>
                  <a:gd name="T0" fmla="*/ 144 w 192"/>
                  <a:gd name="T1" fmla="*/ 48 h 48"/>
                  <a:gd name="T2" fmla="*/ 0 w 192"/>
                  <a:gd name="T3" fmla="*/ 48 h 48"/>
                  <a:gd name="T4" fmla="*/ 48 w 192"/>
                  <a:gd name="T5" fmla="*/ 0 h 48"/>
                  <a:gd name="T6" fmla="*/ 192 w 192"/>
                  <a:gd name="T7" fmla="*/ 0 h 48"/>
                  <a:gd name="T8" fmla="*/ 144 w 192"/>
                  <a:gd name="T9" fmla="*/ 4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3" name="Freeform 890">
                <a:extLst>
                  <a:ext uri="{FF2B5EF4-FFF2-40B4-BE49-F238E27FC236}">
                    <a16:creationId xmlns:a16="http://schemas.microsoft.com/office/drawing/2014/main" id="{24EA3C64-FDB5-F648-8846-3B6BBDAD5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682" y="4603510"/>
                <a:ext cx="88401" cy="399413"/>
              </a:xfrm>
              <a:custGeom>
                <a:avLst/>
                <a:gdLst>
                  <a:gd name="T0" fmla="*/ 0 w 48"/>
                  <a:gd name="T1" fmla="*/ 48 h 192"/>
                  <a:gd name="T2" fmla="*/ 48 w 48"/>
                  <a:gd name="T3" fmla="*/ 0 h 192"/>
                  <a:gd name="T4" fmla="*/ 48 w 48"/>
                  <a:gd name="T5" fmla="*/ 144 h 192"/>
                  <a:gd name="T6" fmla="*/ 0 w 48"/>
                  <a:gd name="T7" fmla="*/ 192 h 192"/>
                  <a:gd name="T8" fmla="*/ 0 w 48"/>
                  <a:gd name="T9" fmla="*/ 48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92"/>
                  <a:gd name="T17" fmla="*/ 48 w 4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92">
                    <a:moveTo>
                      <a:pt x="0" y="48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9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2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868D6-A918-4BD7-34F8-D7B838BB1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853">
            <a:extLst>
              <a:ext uri="{FF2B5EF4-FFF2-40B4-BE49-F238E27FC236}">
                <a16:creationId xmlns:a16="http://schemas.microsoft.com/office/drawing/2014/main" id="{F368D15D-7046-C615-2836-DD5FCF4BB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8039" y="6293433"/>
            <a:ext cx="11430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6731000" contourW="6350" prstMaterial="legacyPlastic">
            <a:bevelT w="13500" h="13500" prst="angle"/>
            <a:bevelB w="13500" h="13500" prst="angle"/>
            <a:extrusionClr>
              <a:srgbClr val="EBE6DB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flatTx/>
          </a:bodyPr>
          <a:lstStyle/>
          <a:p>
            <a:endParaRPr lang="en-US" sz="18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8" name="Line 853">
            <a:extLst>
              <a:ext uri="{FF2B5EF4-FFF2-40B4-BE49-F238E27FC236}">
                <a16:creationId xmlns:a16="http://schemas.microsoft.com/office/drawing/2014/main" id="{2DCF59F5-8BB2-1E9E-3DD7-E5499A240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7339" y="4380583"/>
            <a:ext cx="20116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i="1" dirty="0">
                <a:latin typeface="Calibri"/>
                <a:ea typeface="Times New Roman"/>
                <a:cs typeface="Times New Roman"/>
              </a:rPr>
              <a:t>                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d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9F57C69-1F8E-7336-3819-F105C6710CB8}"/>
              </a:ext>
            </a:extLst>
          </p:cNvPr>
          <p:cNvGrpSpPr/>
          <p:nvPr/>
        </p:nvGrpSpPr>
        <p:grpSpPr>
          <a:xfrm>
            <a:off x="9252414" y="3650024"/>
            <a:ext cx="1203321" cy="500893"/>
            <a:chOff x="6392419" y="5864703"/>
            <a:chExt cx="1203321" cy="500893"/>
          </a:xfrm>
        </p:grpSpPr>
        <p:sp>
          <p:nvSpPr>
            <p:cNvPr id="130" name="Oval 859">
              <a:extLst>
                <a:ext uri="{FF2B5EF4-FFF2-40B4-BE49-F238E27FC236}">
                  <a16:creationId xmlns:a16="http://schemas.microsoft.com/office/drawing/2014/main" id="{EBE8872F-BAD1-B617-41E2-4898FE60DE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453912" y="6143913"/>
              <a:ext cx="99232" cy="108897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1" name="Oval 861">
              <a:extLst>
                <a:ext uri="{FF2B5EF4-FFF2-40B4-BE49-F238E27FC236}">
                  <a16:creationId xmlns:a16="http://schemas.microsoft.com/office/drawing/2014/main" id="{F09105F1-8E45-8A18-5E8C-D3B464C9E5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92420" y="6254755"/>
              <a:ext cx="102714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2" name="Oval 862">
              <a:extLst>
                <a:ext uri="{FF2B5EF4-FFF2-40B4-BE49-F238E27FC236}">
                  <a16:creationId xmlns:a16="http://schemas.microsoft.com/office/drawing/2014/main" id="{54BDCDA9-8ECB-B012-E987-13405706D44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39582" y="6254755"/>
              <a:ext cx="99232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3" name="Oval 863">
              <a:extLst>
                <a:ext uri="{FF2B5EF4-FFF2-40B4-BE49-F238E27FC236}">
                  <a16:creationId xmlns:a16="http://schemas.microsoft.com/office/drawing/2014/main" id="{01EE4E4E-4C45-E4E7-F4E8-C25CD7D477B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38609" y="6252810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4" name="Oval 863">
              <a:extLst>
                <a:ext uri="{FF2B5EF4-FFF2-40B4-BE49-F238E27FC236}">
                  <a16:creationId xmlns:a16="http://schemas.microsoft.com/office/drawing/2014/main" id="{74F95688-E61E-63B8-ED1E-E4AFC03102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13245" y="6254164"/>
              <a:ext cx="100973" cy="110841"/>
            </a:xfrm>
            <a:prstGeom prst="ellipse">
              <a:avLst/>
            </a:prstGeom>
            <a:solidFill>
              <a:srgbClr val="93D2F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AFD3A17-7D27-A930-50FE-1481094BDD49}"/>
                </a:ext>
              </a:extLst>
            </p:cNvPr>
            <p:cNvGrpSpPr/>
            <p:nvPr/>
          </p:nvGrpSpPr>
          <p:grpSpPr>
            <a:xfrm>
              <a:off x="6392419" y="5864703"/>
              <a:ext cx="1203321" cy="388110"/>
              <a:chOff x="1320274" y="4580303"/>
              <a:chExt cx="1671281" cy="467246"/>
            </a:xfrm>
            <a:solidFill>
              <a:srgbClr val="93D2FE"/>
            </a:solidFill>
          </p:grpSpPr>
          <p:sp>
            <p:nvSpPr>
              <p:cNvPr id="136" name="Freeform 860">
                <a:extLst>
                  <a:ext uri="{FF2B5EF4-FFF2-40B4-BE49-F238E27FC236}">
                    <a16:creationId xmlns:a16="http://schemas.microsoft.com/office/drawing/2014/main" id="{DF2E6777-7508-AD44-E4A5-37E65FF9C8C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7" name="Rectangle 864">
                <a:extLst>
                  <a:ext uri="{FF2B5EF4-FFF2-40B4-BE49-F238E27FC236}">
                    <a16:creationId xmlns:a16="http://schemas.microsoft.com/office/drawing/2014/main" id="{4AF89161-131F-1BD7-FDCE-7F70BFE6DE2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1800" i="1" dirty="0">
                    <a:latin typeface="Times New Roman" charset="0"/>
                    <a:ea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138" name="Freeform 865">
                <a:extLst>
                  <a:ext uri="{FF2B5EF4-FFF2-40B4-BE49-F238E27FC236}">
                    <a16:creationId xmlns:a16="http://schemas.microsoft.com/office/drawing/2014/main" id="{138BE943-C206-3DB4-3E6A-AE337D4E577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39" name="Freeform 866">
                <a:extLst>
                  <a:ext uri="{FF2B5EF4-FFF2-40B4-BE49-F238E27FC236}">
                    <a16:creationId xmlns:a16="http://schemas.microsoft.com/office/drawing/2014/main" id="{B5B0DE86-6218-7257-9784-4CA7D84C5F1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53" name="Line 853">
            <a:extLst>
              <a:ext uri="{FF2B5EF4-FFF2-40B4-BE49-F238E27FC236}">
                <a16:creationId xmlns:a16="http://schemas.microsoft.com/office/drawing/2014/main" id="{EC293600-EFC4-C0AD-A086-3B585CF71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78218" y="4330455"/>
            <a:ext cx="54864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635000" contourW="6350" prstMaterial="legacyPlastic">
            <a:bevelT w="13500" h="13500" prst="angle"/>
            <a:bevelB w="13500" h="13500" prst="angle"/>
            <a:extrusionClr>
              <a:srgbClr val="FFDE76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bIns="82296" anchor="t">
            <a:flatTx/>
          </a:bodyPr>
          <a:lstStyle/>
          <a:p>
            <a:r>
              <a:rPr lang="en-US" sz="1800" i="1" dirty="0">
                <a:latin typeface="Calibri"/>
                <a:ea typeface="Times New Roman"/>
                <a:cs typeface="Times New Roman"/>
              </a:rPr>
              <a:t>    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p</a:t>
            </a: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5504E796-4945-57EA-5EE9-F3F11E00AEC1}"/>
              </a:ext>
            </a:extLst>
          </p:cNvPr>
          <p:cNvSpPr/>
          <p:nvPr/>
        </p:nvSpPr>
        <p:spPr>
          <a:xfrm>
            <a:off x="10534606" y="3967186"/>
            <a:ext cx="457200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en-US" sz="1800" i="1" baseline="-25000" dirty="0">
              <a:solidFill>
                <a:schemeClr val="tx1"/>
              </a:solidFill>
              <a:latin typeface="Times New Roman" charset="0"/>
              <a:ea typeface="Calibri"/>
              <a:cs typeface="Calibri"/>
            </a:endParaRPr>
          </a:p>
        </p:txBody>
      </p:sp>
      <p:sp>
        <p:nvSpPr>
          <p:cNvPr id="58" name="Cube 57">
            <a:extLst>
              <a:ext uri="{FF2B5EF4-FFF2-40B4-BE49-F238E27FC236}">
                <a16:creationId xmlns:a16="http://schemas.microsoft.com/office/drawing/2014/main" id="{DAE1F3A5-0E4D-30DA-FAD2-E7F95C6DB816}"/>
              </a:ext>
            </a:extLst>
          </p:cNvPr>
          <p:cNvSpPr/>
          <p:nvPr/>
        </p:nvSpPr>
        <p:spPr>
          <a:xfrm>
            <a:off x="10534606" y="3724116"/>
            <a:ext cx="457200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endParaRPr lang="en-US" sz="1800" i="1" baseline="-25000" dirty="0">
              <a:solidFill>
                <a:schemeClr val="tx1"/>
              </a:solidFill>
              <a:latin typeface="Times New Roman" charset="0"/>
              <a:ea typeface="Calibri"/>
              <a:cs typeface="Calibri"/>
            </a:endParaRPr>
          </a:p>
        </p:txBody>
      </p:sp>
      <p:sp>
        <p:nvSpPr>
          <p:cNvPr id="126" name="Cube 125">
            <a:extLst>
              <a:ext uri="{FF2B5EF4-FFF2-40B4-BE49-F238E27FC236}">
                <a16:creationId xmlns:a16="http://schemas.microsoft.com/office/drawing/2014/main" id="{22888B43-CB3A-2BCD-9139-943AB5564383}"/>
              </a:ext>
            </a:extLst>
          </p:cNvPr>
          <p:cNvSpPr/>
          <p:nvPr/>
        </p:nvSpPr>
        <p:spPr>
          <a:xfrm>
            <a:off x="10296924" y="3438875"/>
            <a:ext cx="457200" cy="322326"/>
          </a:xfrm>
          <a:prstGeom prst="cub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0" rtlCol="0" anchor="b"/>
          <a:lstStyle/>
          <a:p>
            <a:pPr algn="ctr"/>
            <a:r>
              <a:rPr lang="en-US" sz="1800" i="1" dirty="0">
                <a:solidFill>
                  <a:schemeClr val="tx1"/>
                </a:solidFill>
                <a:latin typeface="Times New Roman" charset="0"/>
                <a:ea typeface="Calibri"/>
                <a:cs typeface="Calibri"/>
              </a:rPr>
              <a:t>c</a:t>
            </a:r>
            <a:endParaRPr lang="en-US" sz="1800" i="1" baseline="-25000" dirty="0">
              <a:solidFill>
                <a:schemeClr val="tx1"/>
              </a:solidFill>
              <a:latin typeface="Times New Roman" charset="0"/>
              <a:ea typeface="Calibri"/>
              <a:cs typeface="Calibri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0EB9314-0925-439D-8F1B-14346E754E8E}"/>
              </a:ext>
            </a:extLst>
          </p:cNvPr>
          <p:cNvGrpSpPr/>
          <p:nvPr/>
        </p:nvGrpSpPr>
        <p:grpSpPr>
          <a:xfrm>
            <a:off x="10469993" y="2629064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E65D17EF-431D-7177-D313-8406195F5CEA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150" name="Oval 878">
                <a:extLst>
                  <a:ext uri="{FF2B5EF4-FFF2-40B4-BE49-F238E27FC236}">
                    <a16:creationId xmlns:a16="http://schemas.microsoft.com/office/drawing/2014/main" id="{FDDF4FF1-DF11-80CD-C0D2-D0B8779037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1" name="Rectangle 880">
                <a:extLst>
                  <a:ext uri="{FF2B5EF4-FFF2-40B4-BE49-F238E27FC236}">
                    <a16:creationId xmlns:a16="http://schemas.microsoft.com/office/drawing/2014/main" id="{66612B75-7F7A-CBF4-E59E-F80521929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2" name="Line 881">
                <a:extLst>
                  <a:ext uri="{FF2B5EF4-FFF2-40B4-BE49-F238E27FC236}">
                    <a16:creationId xmlns:a16="http://schemas.microsoft.com/office/drawing/2014/main" id="{115E25B8-B030-F901-70AB-A18EAB2AD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Line 882">
                <a:extLst>
                  <a:ext uri="{FF2B5EF4-FFF2-40B4-BE49-F238E27FC236}">
                    <a16:creationId xmlns:a16="http://schemas.microsoft.com/office/drawing/2014/main" id="{331EA5C4-D4BB-5A41-CAF6-871CDDB2B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42" name="Group 883">
              <a:extLst>
                <a:ext uri="{FF2B5EF4-FFF2-40B4-BE49-F238E27FC236}">
                  <a16:creationId xmlns:a16="http://schemas.microsoft.com/office/drawing/2014/main" id="{4BB5D8D2-0967-00F3-D5DA-9E15CCC584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76"/>
              <a:ext cx="42359" cy="763457"/>
              <a:chOff x="960" y="251"/>
              <a:chExt cx="23" cy="367"/>
            </a:xfrm>
            <a:grpFill/>
          </p:grpSpPr>
          <p:sp>
            <p:nvSpPr>
              <p:cNvPr id="148" name="Line 884">
                <a:extLst>
                  <a:ext uri="{FF2B5EF4-FFF2-40B4-BE49-F238E27FC236}">
                    <a16:creationId xmlns:a16="http://schemas.microsoft.com/office/drawing/2014/main" id="{E3FC7A25-6673-618C-AD22-BE57BA02C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3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Oval 885">
                <a:extLst>
                  <a:ext uri="{FF2B5EF4-FFF2-40B4-BE49-F238E27FC236}">
                    <a16:creationId xmlns:a16="http://schemas.microsoft.com/office/drawing/2014/main" id="{08FC7258-6751-4592-F604-8E0EB4AF4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573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143" name="Rectangle 886">
              <a:extLst>
                <a:ext uri="{FF2B5EF4-FFF2-40B4-BE49-F238E27FC236}">
                  <a16:creationId xmlns:a16="http://schemas.microsoft.com/office/drawing/2014/main" id="{ACC57ADE-06AC-ECE9-D263-4500D493A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4" name="Freeform 887">
              <a:extLst>
                <a:ext uri="{FF2B5EF4-FFF2-40B4-BE49-F238E27FC236}">
                  <a16:creationId xmlns:a16="http://schemas.microsoft.com/office/drawing/2014/main" id="{DAAC7E6A-C413-4915-F1A9-63BE57DB08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5" name="Freeform 888">
              <a:extLst>
                <a:ext uri="{FF2B5EF4-FFF2-40B4-BE49-F238E27FC236}">
                  <a16:creationId xmlns:a16="http://schemas.microsoft.com/office/drawing/2014/main" id="{28951FDD-1BCD-9B8C-4114-5342FEA5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i="1" dirty="0">
                  <a:solidFill>
                    <a:schemeClr val="bg1"/>
                  </a:solidFill>
                  <a:latin typeface="Times New Roman" charset="0"/>
                  <a:ea typeface="Calibri"/>
                  <a:cs typeface="Calibri"/>
                </a:rPr>
                <a:t>k</a:t>
              </a:r>
            </a:p>
          </p:txBody>
        </p:sp>
        <p:sp>
          <p:nvSpPr>
            <p:cNvPr id="146" name="Freeform 889">
              <a:extLst>
                <a:ext uri="{FF2B5EF4-FFF2-40B4-BE49-F238E27FC236}">
                  <a16:creationId xmlns:a16="http://schemas.microsoft.com/office/drawing/2014/main" id="{F29AA7D9-F0AA-4AF7-D323-46C6C5987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7" name="Freeform 890">
              <a:extLst>
                <a:ext uri="{FF2B5EF4-FFF2-40B4-BE49-F238E27FC236}">
                  <a16:creationId xmlns:a16="http://schemas.microsoft.com/office/drawing/2014/main" id="{C004601B-4A2C-6947-8557-5D3774213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CC8B8C-D63B-DF55-5EDE-AFC3DF5CF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785600" cy="646331"/>
          </a:xfrm>
        </p:spPr>
        <p:txBody>
          <a:bodyPr/>
          <a:lstStyle/>
          <a:p>
            <a:r>
              <a:rPr lang="en-US" dirty="0"/>
              <a:t>Action 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9A0EB-3F20-614F-3644-CD14724B4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29" y="840009"/>
            <a:ext cx="8095186" cy="3796079"/>
          </a:xfrm>
        </p:spPr>
        <p:txBody>
          <a:bodyPr/>
          <a:lstStyle/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leave</a:t>
            </a:r>
            <a:r>
              <a:rPr lang="en-US" dirty="0"/>
              <a:t>(</a:t>
            </a:r>
            <a:r>
              <a:rPr lang="en-US" i="1" dirty="0" err="1"/>
              <a:t>r,d,w</a:t>
            </a:r>
            <a:r>
              <a:rPr lang="en-US" dirty="0"/>
              <a:t>)	robot </a:t>
            </a:r>
            <a:r>
              <a:rPr lang="en-US" i="1" dirty="0"/>
              <a:t>r</a:t>
            </a:r>
            <a:r>
              <a:rPr lang="en-US" dirty="0"/>
              <a:t> leaves dock </a:t>
            </a:r>
            <a:r>
              <a:rPr lang="en-US" i="1" dirty="0"/>
              <a:t>d</a:t>
            </a:r>
            <a:r>
              <a:rPr lang="en-US" dirty="0"/>
              <a:t> to an adjacent waypoint </a:t>
            </a:r>
            <a:r>
              <a:rPr lang="en-US" i="1" dirty="0"/>
              <a:t>w</a:t>
            </a:r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enter</a:t>
            </a:r>
            <a:r>
              <a:rPr lang="en-US" dirty="0"/>
              <a:t>(</a:t>
            </a:r>
            <a:r>
              <a:rPr lang="en-US" i="1" dirty="0" err="1"/>
              <a:t>r,d,w</a:t>
            </a:r>
            <a:r>
              <a:rPr lang="en-US" dirty="0"/>
              <a:t>)	</a:t>
            </a:r>
            <a:r>
              <a:rPr lang="en-US" i="1" dirty="0"/>
              <a:t>r</a:t>
            </a:r>
            <a:r>
              <a:rPr lang="en-US" dirty="0"/>
              <a:t> enters </a:t>
            </a:r>
            <a:r>
              <a:rPr lang="en-US" i="1" dirty="0"/>
              <a:t>d</a:t>
            </a:r>
            <a:r>
              <a:rPr lang="en-US" dirty="0"/>
              <a:t> from an adjacent waypoint </a:t>
            </a:r>
            <a:r>
              <a:rPr lang="en-US" i="1" dirty="0"/>
              <a:t>w</a:t>
            </a:r>
            <a:br>
              <a:rPr lang="en-US" i="1" baseline="-25000" dirty="0"/>
            </a:br>
            <a:endParaRPr lang="en-US" i="1" baseline="-25000" dirty="0"/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take</a:t>
            </a:r>
            <a:r>
              <a:rPr lang="en-US" dirty="0"/>
              <a:t>(</a:t>
            </a:r>
            <a:r>
              <a:rPr lang="en-US" i="1" dirty="0" err="1"/>
              <a:t>k,c,r</a:t>
            </a:r>
            <a:r>
              <a:rPr lang="en-US" dirty="0"/>
              <a:t>)	crane </a:t>
            </a:r>
            <a:r>
              <a:rPr lang="en-US" i="1" dirty="0"/>
              <a:t>k</a:t>
            </a:r>
            <a:r>
              <a:rPr lang="en-US" dirty="0"/>
              <a:t> takes container </a:t>
            </a:r>
            <a:r>
              <a:rPr lang="en-US" i="1" dirty="0"/>
              <a:t>c</a:t>
            </a:r>
            <a:r>
              <a:rPr lang="en-US" dirty="0"/>
              <a:t> from robot </a:t>
            </a:r>
            <a:r>
              <a:rPr lang="en-US" i="1" dirty="0"/>
              <a:t>r</a:t>
            </a:r>
            <a:endParaRPr lang="pl-PL" dirty="0"/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put</a:t>
            </a:r>
            <a:r>
              <a:rPr lang="en-US" dirty="0"/>
              <a:t>(</a:t>
            </a:r>
            <a:r>
              <a:rPr lang="en-US" i="1" dirty="0" err="1"/>
              <a:t>k,c,r</a:t>
            </a:r>
            <a:r>
              <a:rPr lang="en-US" dirty="0"/>
              <a:t>)	crane </a:t>
            </a:r>
            <a:r>
              <a:rPr lang="en-US" i="1" dirty="0"/>
              <a:t>k</a:t>
            </a:r>
            <a:r>
              <a:rPr lang="en-US" dirty="0"/>
              <a:t> puts container c onto robot </a:t>
            </a:r>
            <a:r>
              <a:rPr lang="en-US" i="1" dirty="0"/>
              <a:t>r</a:t>
            </a:r>
            <a:br>
              <a:rPr lang="en-US" i="1" baseline="-25000" dirty="0"/>
            </a:br>
            <a:endParaRPr lang="en-US" baseline="-25000" dirty="0">
              <a:latin typeface="Calibri"/>
            </a:endParaRPr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navigate</a:t>
            </a:r>
            <a:r>
              <a:rPr lang="en-US" dirty="0"/>
              <a:t>(</a:t>
            </a:r>
            <a:r>
              <a:rPr lang="en-US" i="1" dirty="0" err="1"/>
              <a:t>r,w,w</a:t>
            </a:r>
            <a:r>
              <a:rPr lang="en-US" i="1" dirty="0"/>
              <a:t>′</a:t>
            </a:r>
            <a:r>
              <a:rPr lang="en-US" dirty="0"/>
              <a:t>)	</a:t>
            </a:r>
            <a:r>
              <a:rPr lang="en-US" i="1" dirty="0"/>
              <a:t>r </a:t>
            </a:r>
            <a:r>
              <a:rPr lang="en-US" dirty="0"/>
              <a:t>navigates from waypoint </a:t>
            </a:r>
            <a:r>
              <a:rPr lang="en-US" i="1" dirty="0"/>
              <a:t>w</a:t>
            </a:r>
            <a:r>
              <a:rPr lang="en-US" dirty="0"/>
              <a:t> to adjacent waypoint </a:t>
            </a:r>
            <a:r>
              <a:rPr lang="en-US" i="1" dirty="0"/>
              <a:t>w′</a:t>
            </a:r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connected</a:t>
            </a:r>
            <a:r>
              <a:rPr lang="en-US" dirty="0"/>
              <a:t>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	waypoint </a:t>
            </a:r>
            <a:r>
              <a:rPr lang="en-US" i="1" dirty="0"/>
              <a:t>w</a:t>
            </a:r>
            <a:r>
              <a:rPr lang="en-US" dirty="0"/>
              <a:t> is connected waypoint </a:t>
            </a:r>
            <a:r>
              <a:rPr lang="en-US" i="1" dirty="0"/>
              <a:t>w′</a:t>
            </a:r>
          </a:p>
          <a:p>
            <a:pPr marL="687388" lvl="2" indent="0">
              <a:spcBef>
                <a:spcPts val="300"/>
              </a:spcBef>
              <a:buNone/>
              <a:tabLst>
                <a:tab pos="744538" algn="l"/>
                <a:tab pos="2166938" algn="l"/>
              </a:tabLst>
            </a:pPr>
            <a:endParaRPr lang="en-US" baseline="-25000" dirty="0">
              <a:highlight>
                <a:srgbClr val="FFFF00"/>
              </a:highlight>
            </a:endParaRPr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stack</a:t>
            </a:r>
            <a:r>
              <a:rPr lang="en-US" dirty="0"/>
              <a:t>(</a:t>
            </a:r>
            <a:r>
              <a:rPr lang="en-US" i="1" dirty="0" err="1"/>
              <a:t>k,c,p</a:t>
            </a:r>
            <a:r>
              <a:rPr lang="en-US" dirty="0"/>
              <a:t>)	crane </a:t>
            </a:r>
            <a:r>
              <a:rPr lang="en-US" i="1" dirty="0"/>
              <a:t>k </a:t>
            </a:r>
            <a:r>
              <a:rPr lang="en-US" dirty="0"/>
              <a:t>stacks container </a:t>
            </a:r>
            <a:r>
              <a:rPr lang="en-US" i="1" dirty="0"/>
              <a:t>c</a:t>
            </a:r>
            <a:r>
              <a:rPr lang="en-US" dirty="0"/>
              <a:t> on top of pile </a:t>
            </a:r>
            <a:r>
              <a:rPr lang="en-US" i="1" dirty="0"/>
              <a:t>p</a:t>
            </a:r>
          </a:p>
          <a:p>
            <a:pPr marL="290513" indent="-285750">
              <a:spcBef>
                <a:spcPts val="300"/>
              </a:spcBef>
              <a:tabLst>
                <a:tab pos="744538" algn="l"/>
                <a:tab pos="2166938" algn="l"/>
              </a:tabLst>
            </a:pPr>
            <a:r>
              <a:rPr lang="en-US" dirty="0">
                <a:latin typeface="Calibri"/>
              </a:rPr>
              <a:t>unstack</a:t>
            </a:r>
            <a:r>
              <a:rPr lang="en-US" dirty="0"/>
              <a:t>(</a:t>
            </a:r>
            <a:r>
              <a:rPr lang="en-US" i="1" dirty="0" err="1"/>
              <a:t>k,c,p</a:t>
            </a:r>
            <a:r>
              <a:rPr lang="en-US" dirty="0"/>
              <a:t>)	crane </a:t>
            </a:r>
            <a:r>
              <a:rPr lang="en-US" i="1" dirty="0"/>
              <a:t>k</a:t>
            </a:r>
            <a:r>
              <a:rPr lang="en-US" dirty="0"/>
              <a:t> takes a container </a:t>
            </a:r>
            <a:r>
              <a:rPr lang="en-US" i="1" dirty="0"/>
              <a:t>c</a:t>
            </a:r>
            <a:r>
              <a:rPr lang="en-US" dirty="0"/>
              <a:t> from top of pile </a:t>
            </a:r>
            <a:r>
              <a:rPr lang="en-US" i="1" dirty="0"/>
              <a:t>p</a:t>
            </a:r>
            <a:endParaRPr lang="pl-PL" i="1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EC1C0-C222-8DDD-11C2-044289712BDB}"/>
              </a:ext>
            </a:extLst>
          </p:cNvPr>
          <p:cNvSpPr/>
          <p:nvPr/>
        </p:nvSpPr>
        <p:spPr>
          <a:xfrm>
            <a:off x="6587080" y="569650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latin typeface="Times New Roman" charset="0"/>
                <a:ea typeface="Calibri"/>
                <a:cs typeface="Calibri"/>
              </a:rPr>
              <a:t>• w′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C991720-B049-EBBE-BDE4-C056621820CA}"/>
              </a:ext>
            </a:extLst>
          </p:cNvPr>
          <p:cNvSpPr/>
          <p:nvPr/>
        </p:nvSpPr>
        <p:spPr>
          <a:xfrm>
            <a:off x="8400054" y="3892812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i="1" dirty="0">
                <a:latin typeface="Times New Roman" charset="0"/>
                <a:ea typeface="Calibri"/>
                <a:cs typeface="Calibri"/>
              </a:rPr>
              <a:t>• w</a:t>
            </a:r>
          </a:p>
        </p:txBody>
      </p:sp>
      <p:sp>
        <p:nvSpPr>
          <p:cNvPr id="37" name="Line 853">
            <a:extLst>
              <a:ext uri="{FF2B5EF4-FFF2-40B4-BE49-F238E27FC236}">
                <a16:creationId xmlns:a16="http://schemas.microsoft.com/office/drawing/2014/main" id="{CBA7B031-0C3D-AE7B-DBA4-9F8538641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9141" y="6289248"/>
            <a:ext cx="201168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1524000" contourW="6350" prstMaterial="legacyPlastic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800" i="1" dirty="0">
                <a:latin typeface="Calibri"/>
                <a:ea typeface="Times New Roman"/>
                <a:cs typeface="Times New Roman"/>
              </a:rPr>
              <a:t>                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d′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1AE277-5C24-D34A-CF7D-1C13502C47AE}"/>
              </a:ext>
            </a:extLst>
          </p:cNvPr>
          <p:cNvGrpSpPr/>
          <p:nvPr/>
        </p:nvGrpSpPr>
        <p:grpSpPr>
          <a:xfrm>
            <a:off x="8638161" y="4559122"/>
            <a:ext cx="1219200" cy="1278997"/>
            <a:chOff x="4324883" y="4603510"/>
            <a:chExt cx="1219200" cy="1278997"/>
          </a:xfrm>
          <a:solidFill>
            <a:srgbClr val="BD5951"/>
          </a:solidFill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9128FF3-6EC7-C103-B113-2554D1C5EF01}"/>
                </a:ext>
              </a:extLst>
            </p:cNvPr>
            <p:cNvGrpSpPr/>
            <p:nvPr/>
          </p:nvGrpSpPr>
          <p:grpSpPr>
            <a:xfrm>
              <a:off x="4943997" y="4725862"/>
              <a:ext cx="88096" cy="1156645"/>
              <a:chOff x="3636432" y="1147233"/>
              <a:chExt cx="88096" cy="1156645"/>
            </a:xfrm>
            <a:grpFill/>
          </p:grpSpPr>
          <p:sp>
            <p:nvSpPr>
              <p:cNvPr id="49" name="Oval 878">
                <a:extLst>
                  <a:ext uri="{FF2B5EF4-FFF2-40B4-BE49-F238E27FC236}">
                    <a16:creationId xmlns:a16="http://schemas.microsoft.com/office/drawing/2014/main" id="{22FEADD7-88BD-8BD5-9154-6A7A745DAF2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39810" y="2256032"/>
                <a:ext cx="84718" cy="4784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0" name="Rectangle 880">
                <a:extLst>
                  <a:ext uri="{FF2B5EF4-FFF2-40B4-BE49-F238E27FC236}">
                    <a16:creationId xmlns:a16="http://schemas.microsoft.com/office/drawing/2014/main" id="{13005013-BF6E-FD89-AA5C-93133119FE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6432" y="1147233"/>
                <a:ext cx="88094" cy="1135842"/>
              </a:xfrm>
              <a:prstGeom prst="rect">
                <a:avLst/>
              </a:prstGeom>
              <a:grpFill/>
              <a:ln w="9525">
                <a:solidFill>
                  <a:srgbClr val="9CDDFE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1" name="Line 881">
                <a:extLst>
                  <a:ext uri="{FF2B5EF4-FFF2-40B4-BE49-F238E27FC236}">
                    <a16:creationId xmlns:a16="http://schemas.microsoft.com/office/drawing/2014/main" id="{C72EC57A-B832-5E1F-7859-E75F61CF4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6432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2" name="Line 882">
                <a:extLst>
                  <a:ext uri="{FF2B5EF4-FFF2-40B4-BE49-F238E27FC236}">
                    <a16:creationId xmlns:a16="http://schemas.microsoft.com/office/drawing/2014/main" id="{BE84ACBA-3F01-4D33-135E-7843E86D4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527" y="1147233"/>
                <a:ext cx="0" cy="11358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41" name="Group 883">
              <a:extLst>
                <a:ext uri="{FF2B5EF4-FFF2-40B4-BE49-F238E27FC236}">
                  <a16:creationId xmlns:a16="http://schemas.microsoft.com/office/drawing/2014/main" id="{AB846F9C-2975-E271-3642-561B051EE2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9084" y="4680476"/>
              <a:ext cx="42359" cy="763457"/>
              <a:chOff x="960" y="251"/>
              <a:chExt cx="23" cy="367"/>
            </a:xfrm>
            <a:grpFill/>
          </p:grpSpPr>
          <p:sp>
            <p:nvSpPr>
              <p:cNvPr id="47" name="Line 884">
                <a:extLst>
                  <a:ext uri="{FF2B5EF4-FFF2-40B4-BE49-F238E27FC236}">
                    <a16:creationId xmlns:a16="http://schemas.microsoft.com/office/drawing/2014/main" id="{C5F61C6D-62FA-9DCF-D808-11664D0359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1" y="251"/>
                <a:ext cx="0" cy="3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8" name="Oval 885">
                <a:extLst>
                  <a:ext uri="{FF2B5EF4-FFF2-40B4-BE49-F238E27FC236}">
                    <a16:creationId xmlns:a16="http://schemas.microsoft.com/office/drawing/2014/main" id="{6C8EE20B-FB9A-5EDF-E6C8-E558B2F07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" y="573"/>
                <a:ext cx="23" cy="45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 dirty="0">
                  <a:latin typeface="Calibri"/>
                  <a:ea typeface="Calibri"/>
                  <a:cs typeface="Calibri"/>
                </a:endParaRPr>
              </a:p>
            </p:txBody>
          </p:sp>
        </p:grpSp>
        <p:sp>
          <p:nvSpPr>
            <p:cNvPr id="42" name="Rectangle 886">
              <a:extLst>
                <a:ext uri="{FF2B5EF4-FFF2-40B4-BE49-F238E27FC236}">
                  <a16:creationId xmlns:a16="http://schemas.microsoft.com/office/drawing/2014/main" id="{34B4F7EC-A0A4-A55C-4CA2-A27D58290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883" y="4715845"/>
              <a:ext cx="884012" cy="4784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3" name="Freeform 887">
              <a:extLst>
                <a:ext uri="{FF2B5EF4-FFF2-40B4-BE49-F238E27FC236}">
                  <a16:creationId xmlns:a16="http://schemas.microsoft.com/office/drawing/2014/main" id="{6C53DEA2-58A0-049D-1953-37F08630E5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4883" y="4640955"/>
              <a:ext cx="942946" cy="76970"/>
            </a:xfrm>
            <a:custGeom>
              <a:avLst/>
              <a:gdLst>
                <a:gd name="T0" fmla="*/ 0 w 672"/>
                <a:gd name="T1" fmla="*/ 2 h 48"/>
                <a:gd name="T2" fmla="*/ 2 w 672"/>
                <a:gd name="T3" fmla="*/ 0 h 48"/>
                <a:gd name="T4" fmla="*/ 20 w 672"/>
                <a:gd name="T5" fmla="*/ 0 h 48"/>
                <a:gd name="T6" fmla="*/ 18 w 672"/>
                <a:gd name="T7" fmla="*/ 2 h 48"/>
                <a:gd name="T8" fmla="*/ 0 w 67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48"/>
                <a:gd name="T17" fmla="*/ 672 w 67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48">
                  <a:moveTo>
                    <a:pt x="0" y="48"/>
                  </a:moveTo>
                  <a:lnTo>
                    <a:pt x="48" y="0"/>
                  </a:lnTo>
                  <a:lnTo>
                    <a:pt x="672" y="0"/>
                  </a:lnTo>
                  <a:lnTo>
                    <a:pt x="62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4" name="Freeform 888">
              <a:extLst>
                <a:ext uri="{FF2B5EF4-FFF2-40B4-BE49-F238E27FC236}">
                  <a16:creationId xmlns:a16="http://schemas.microsoft.com/office/drawing/2014/main" id="{461AAA84-33E1-F1A0-E8BE-13581F8A0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703363"/>
              <a:ext cx="265204" cy="301640"/>
            </a:xfrm>
            <a:custGeom>
              <a:avLst/>
              <a:gdLst>
                <a:gd name="T0" fmla="*/ 144 w 144"/>
                <a:gd name="T1" fmla="*/ 5 h 192"/>
                <a:gd name="T2" fmla="*/ 0 w 144"/>
                <a:gd name="T3" fmla="*/ 5 h 192"/>
                <a:gd name="T4" fmla="*/ 0 w 144"/>
                <a:gd name="T5" fmla="*/ 0 h 192"/>
                <a:gd name="T6" fmla="*/ 144 w 144"/>
                <a:gd name="T7" fmla="*/ 0 h 192"/>
                <a:gd name="T8" fmla="*/ 144 w 144"/>
                <a:gd name="T9" fmla="*/ 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92"/>
                <a:gd name="T17" fmla="*/ 144 w 144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92">
                  <a:moveTo>
                    <a:pt x="144" y="192"/>
                  </a:moveTo>
                  <a:lnTo>
                    <a:pt x="0" y="19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18872" anchor="ctr"/>
            <a:lstStyle/>
            <a:p>
              <a:pPr algn="ctr"/>
              <a:r>
                <a:rPr lang="en-US" sz="1800" i="1" dirty="0">
                  <a:solidFill>
                    <a:schemeClr val="bg1"/>
                  </a:solidFill>
                  <a:latin typeface="Times New Roman" charset="0"/>
                  <a:ea typeface="Calibri"/>
                  <a:cs typeface="Calibri"/>
                </a:rPr>
                <a:t>k′</a:t>
              </a:r>
            </a:p>
          </p:txBody>
        </p:sp>
        <p:sp>
          <p:nvSpPr>
            <p:cNvPr id="45" name="Freeform 889">
              <a:extLst>
                <a:ext uri="{FF2B5EF4-FFF2-40B4-BE49-F238E27FC236}">
                  <a16:creationId xmlns:a16="http://schemas.microsoft.com/office/drawing/2014/main" id="{6D0E3EA9-B37B-EB3A-700B-0ADFCE72E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478" y="4603510"/>
              <a:ext cx="353605" cy="99853"/>
            </a:xfrm>
            <a:custGeom>
              <a:avLst/>
              <a:gdLst>
                <a:gd name="T0" fmla="*/ 144 w 192"/>
                <a:gd name="T1" fmla="*/ 48 h 48"/>
                <a:gd name="T2" fmla="*/ 0 w 192"/>
                <a:gd name="T3" fmla="*/ 48 h 48"/>
                <a:gd name="T4" fmla="*/ 48 w 192"/>
                <a:gd name="T5" fmla="*/ 0 h 48"/>
                <a:gd name="T6" fmla="*/ 192 w 192"/>
                <a:gd name="T7" fmla="*/ 0 h 48"/>
                <a:gd name="T8" fmla="*/ 144 w 192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48"/>
                <a:gd name="T17" fmla="*/ 192 w 19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48">
                  <a:moveTo>
                    <a:pt x="144" y="48"/>
                  </a:moveTo>
                  <a:lnTo>
                    <a:pt x="0" y="48"/>
                  </a:lnTo>
                  <a:lnTo>
                    <a:pt x="48" y="0"/>
                  </a:lnTo>
                  <a:lnTo>
                    <a:pt x="192" y="0"/>
                  </a:lnTo>
                  <a:lnTo>
                    <a:pt x="144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" name="Freeform 890">
              <a:extLst>
                <a:ext uri="{FF2B5EF4-FFF2-40B4-BE49-F238E27FC236}">
                  <a16:creationId xmlns:a16="http://schemas.microsoft.com/office/drawing/2014/main" id="{32B049D0-8F7D-9BD4-A9AE-DCF30C698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5682" y="4603510"/>
              <a:ext cx="88401" cy="399413"/>
            </a:xfrm>
            <a:custGeom>
              <a:avLst/>
              <a:gdLst>
                <a:gd name="T0" fmla="*/ 0 w 48"/>
                <a:gd name="T1" fmla="*/ 48 h 192"/>
                <a:gd name="T2" fmla="*/ 48 w 48"/>
                <a:gd name="T3" fmla="*/ 0 h 192"/>
                <a:gd name="T4" fmla="*/ 48 w 48"/>
                <a:gd name="T5" fmla="*/ 144 h 192"/>
                <a:gd name="T6" fmla="*/ 0 w 48"/>
                <a:gd name="T7" fmla="*/ 192 h 192"/>
                <a:gd name="T8" fmla="*/ 0 w 48"/>
                <a:gd name="T9" fmla="*/ 48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92"/>
                <a:gd name="T17" fmla="*/ 48 w 4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92">
                  <a:moveTo>
                    <a:pt x="0" y="48"/>
                  </a:moveTo>
                  <a:lnTo>
                    <a:pt x="48" y="0"/>
                  </a:lnTo>
                  <a:lnTo>
                    <a:pt x="48" y="144"/>
                  </a:lnTo>
                  <a:lnTo>
                    <a:pt x="0" y="19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dirty="0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54" name="Line 853">
            <a:extLst>
              <a:ext uri="{FF2B5EF4-FFF2-40B4-BE49-F238E27FC236}">
                <a16:creationId xmlns:a16="http://schemas.microsoft.com/office/drawing/2014/main" id="{6298427E-ACF6-4D9A-4A03-648B28922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8309" y="6241122"/>
            <a:ext cx="54864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legacyFlat3" dir="l"/>
          </a:scene3d>
          <a:sp3d extrusionH="635000" contourW="6350" prstMaterial="legacyPlastic">
            <a:bevelT w="13500" h="13500" prst="angle"/>
            <a:bevelB w="13500" h="13500" prst="angle"/>
            <a:extrusionClr>
              <a:srgbClr val="FFDE76"/>
            </a:extrusionClr>
          </a:sp3d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bIns="82296" anchor="b">
            <a:flatTx/>
          </a:bodyPr>
          <a:lstStyle/>
          <a:p>
            <a:r>
              <a:rPr lang="en-US" sz="1800" i="1" dirty="0">
                <a:latin typeface="Calibri"/>
                <a:ea typeface="Times New Roman"/>
                <a:cs typeface="Times New Roman"/>
              </a:rPr>
              <a:t>     </a:t>
            </a:r>
            <a:r>
              <a:rPr lang="en-US" sz="1800" i="1" dirty="0">
                <a:latin typeface="Times New Roman" charset="0"/>
                <a:ea typeface="Times New Roman"/>
                <a:cs typeface="Times New Roman"/>
              </a:rPr>
              <a:t>p′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351E4F80-4379-200E-586C-D88ED335F0E9}"/>
              </a:ext>
            </a:extLst>
          </p:cNvPr>
          <p:cNvSpPr txBox="1">
            <a:spLocks/>
          </p:cNvSpPr>
          <p:nvPr/>
        </p:nvSpPr>
        <p:spPr>
          <a:xfrm>
            <a:off x="1825362" y="4242189"/>
            <a:ext cx="2414146" cy="2239808"/>
          </a:xfrm>
          <a:prstGeom prst="rect">
            <a:avLst/>
          </a:prstGeom>
        </p:spPr>
        <p:txBody>
          <a:bodyPr/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300"/>
              </a:spcBef>
              <a:buNone/>
              <a:tabLst>
                <a:tab pos="617538" algn="l"/>
              </a:tabLst>
            </a:pPr>
            <a:r>
              <a:rPr lang="en-US" i="1" kern="0" dirty="0"/>
              <a:t>c, c′	</a:t>
            </a:r>
            <a:r>
              <a:rPr lang="en-US" kern="0" dirty="0">
                <a:latin typeface="Times New Roman" panose="02020603050405020304" pitchFamily="18" charset="0"/>
              </a:rPr>
              <a:t>- containers</a:t>
            </a:r>
          </a:p>
          <a:p>
            <a:pPr marL="0" indent="0">
              <a:spcBef>
                <a:spcPts val="300"/>
              </a:spcBef>
              <a:buNone/>
              <a:tabLst>
                <a:tab pos="617538" algn="l"/>
              </a:tabLst>
            </a:pPr>
            <a:r>
              <a:rPr lang="en-US" i="1" kern="0" dirty="0"/>
              <a:t>d, d′	- </a:t>
            </a:r>
            <a:r>
              <a:rPr lang="en-US" kern="0" dirty="0"/>
              <a:t>loading docks</a:t>
            </a:r>
            <a:endParaRPr lang="en-US" kern="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None/>
              <a:tabLst>
                <a:tab pos="617538" algn="l"/>
              </a:tabLst>
            </a:pPr>
            <a:r>
              <a:rPr lang="en-US" i="1" kern="0" dirty="0"/>
              <a:t>k, k′	</a:t>
            </a:r>
            <a:r>
              <a:rPr lang="en-US" kern="0" dirty="0">
                <a:latin typeface="Times New Roman" panose="02020603050405020304" pitchFamily="18" charset="0"/>
              </a:rPr>
              <a:t>- cranes</a:t>
            </a:r>
          </a:p>
          <a:p>
            <a:pPr marL="0" indent="0">
              <a:spcBef>
                <a:spcPts val="300"/>
              </a:spcBef>
              <a:buFont typeface="System Font Regular"/>
              <a:buNone/>
              <a:tabLst>
                <a:tab pos="617538" algn="l"/>
              </a:tabLst>
            </a:pPr>
            <a:r>
              <a:rPr lang="en-US" i="1" kern="0" dirty="0"/>
              <a:t>p, p′	- </a:t>
            </a:r>
            <a:r>
              <a:rPr lang="en-US" kern="0" dirty="0">
                <a:latin typeface="Times New Roman" panose="02020603050405020304" pitchFamily="18" charset="0"/>
              </a:rPr>
              <a:t>piles</a:t>
            </a:r>
            <a:endParaRPr lang="en-US" i="1" kern="0" dirty="0">
              <a:latin typeface="Times New Roman" panose="02020603050405020304" pitchFamily="18" charset="0"/>
            </a:endParaRPr>
          </a:p>
          <a:p>
            <a:pPr marL="0" indent="0">
              <a:spcBef>
                <a:spcPts val="300"/>
              </a:spcBef>
              <a:buFont typeface="System Font Regular"/>
              <a:buNone/>
              <a:tabLst>
                <a:tab pos="617538" algn="l"/>
              </a:tabLst>
            </a:pPr>
            <a:r>
              <a:rPr lang="en-US" i="1" kern="0" dirty="0"/>
              <a:t>r	</a:t>
            </a:r>
            <a:r>
              <a:rPr lang="en-US" kern="0" dirty="0">
                <a:latin typeface="Times New Roman" panose="02020603050405020304" pitchFamily="18" charset="0"/>
              </a:rPr>
              <a:t>- robot</a:t>
            </a:r>
          </a:p>
          <a:p>
            <a:pPr marL="0" indent="0">
              <a:spcBef>
                <a:spcPts val="300"/>
              </a:spcBef>
              <a:buNone/>
              <a:tabLst>
                <a:tab pos="617538" algn="l"/>
              </a:tabLst>
            </a:pPr>
            <a:r>
              <a:rPr lang="en-US" i="1" kern="0" dirty="0"/>
              <a:t>w, w′	</a:t>
            </a:r>
            <a:r>
              <a:rPr lang="en-US" kern="0" dirty="0">
                <a:latin typeface="Times New Roman" panose="02020603050405020304" pitchFamily="18" charset="0"/>
              </a:rPr>
              <a:t>- waypoints</a:t>
            </a:r>
          </a:p>
        </p:txBody>
      </p:sp>
      <p:sp>
        <p:nvSpPr>
          <p:cNvPr id="62" name="Right Brace 61">
            <a:extLst>
              <a:ext uri="{FF2B5EF4-FFF2-40B4-BE49-F238E27FC236}">
                <a16:creationId xmlns:a16="http://schemas.microsoft.com/office/drawing/2014/main" id="{67A6CF23-C1E9-A7EA-1840-BB0635A66ECE}"/>
              </a:ext>
            </a:extLst>
          </p:cNvPr>
          <p:cNvSpPr/>
          <p:nvPr/>
        </p:nvSpPr>
        <p:spPr>
          <a:xfrm>
            <a:off x="6742759" y="1829502"/>
            <a:ext cx="222913" cy="73356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0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6186942" cy="812800"/>
          </a:xfrm>
        </p:spPr>
        <p:txBody>
          <a:bodyPr/>
          <a:lstStyle/>
          <a:p>
            <a:r>
              <a:rPr lang="en-US" dirty="0"/>
              <a:t>Tasks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826" y="914400"/>
            <a:ext cx="4578654" cy="5634990"/>
          </a:xfrm>
        </p:spPr>
        <p:txBody>
          <a:bodyPr/>
          <a:lstStyle/>
          <a:p>
            <a:pPr>
              <a:tabLst>
                <a:tab pos="509588" algn="l"/>
                <a:tab pos="1033463" algn="l"/>
                <a:tab pos="1998663" algn="l"/>
              </a:tabLst>
            </a:pPr>
            <a:r>
              <a:rPr lang="en-US" dirty="0"/>
              <a:t>Task: move robot </a:t>
            </a:r>
            <a:r>
              <a:rPr lang="en-US" i="1" dirty="0"/>
              <a:t>r</a:t>
            </a:r>
            <a:r>
              <a:rPr lang="en-US" dirty="0"/>
              <a:t> to dock </a:t>
            </a:r>
            <a:r>
              <a:rPr lang="en-US" i="1" dirty="0"/>
              <a:t>d</a:t>
            </a:r>
            <a:r>
              <a:rPr lang="en-US" dirty="0"/>
              <a:t> </a:t>
            </a:r>
            <a:endParaRPr lang="en-US" i="1" baseline="-25000" dirty="0"/>
          </a:p>
          <a:p>
            <a:pPr lvl="1">
              <a:tabLst>
                <a:tab pos="509588" algn="l"/>
                <a:tab pos="1033463" algn="l"/>
                <a:tab pos="1998663" algn="l"/>
              </a:tabLst>
            </a:pPr>
            <a:r>
              <a:rPr lang="en-US" dirty="0"/>
              <a:t>[</a:t>
            </a:r>
            <a:r>
              <a:rPr lang="en-US" i="1" dirty="0" err="1"/>
              <a:t>t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] </a:t>
            </a:r>
            <a:r>
              <a:rPr lang="en-US" dirty="0">
                <a:latin typeface="Calibri"/>
                <a:cs typeface="Calibri"/>
              </a:rPr>
              <a:t>move</a:t>
            </a:r>
            <a:r>
              <a:rPr lang="en-US" dirty="0"/>
              <a:t>(</a:t>
            </a:r>
            <a:r>
              <a:rPr lang="en-US" i="1" dirty="0" err="1"/>
              <a:t>r</a:t>
            </a:r>
            <a:r>
              <a:rPr lang="en-US" dirty="0" err="1"/>
              <a:t>,</a:t>
            </a:r>
            <a:r>
              <a:rPr lang="en-US" i="1" dirty="0" err="1"/>
              <a:t>d</a:t>
            </a:r>
            <a:r>
              <a:rPr lang="en-US" dirty="0"/>
              <a:t>)</a:t>
            </a:r>
            <a:br>
              <a:rPr lang="en-US" baseline="-25000" dirty="0"/>
            </a:br>
            <a:endParaRPr lang="en-US" baseline="-25000" dirty="0">
              <a:latin typeface="Calibri"/>
            </a:endParaRPr>
          </a:p>
          <a:p>
            <a:pPr>
              <a:tabLst>
                <a:tab pos="509588" algn="l"/>
                <a:tab pos="1770063" algn="l"/>
              </a:tabLst>
            </a:pPr>
            <a:r>
              <a:rPr lang="en-US" dirty="0">
                <a:latin typeface="Times New Roman" charset="0"/>
              </a:rPr>
              <a:t>Method:</a:t>
            </a:r>
          </a:p>
          <a:p>
            <a:pPr marL="396875" lvl="1" indent="0">
              <a:buNone/>
              <a:tabLst>
                <a:tab pos="509588" algn="l"/>
                <a:tab pos="1189038" algn="l"/>
                <a:tab pos="4222750" algn="l"/>
              </a:tabLst>
            </a:pPr>
            <a:r>
              <a:rPr lang="en-US" dirty="0">
                <a:latin typeface="Calibri"/>
              </a:rPr>
              <a:t>m-move1</a:t>
            </a:r>
            <a:r>
              <a:rPr lang="en-US" dirty="0"/>
              <a:t>(</a:t>
            </a:r>
            <a:r>
              <a:rPr lang="en-US" i="1" dirty="0"/>
              <a:t>r,d,d′,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</a:t>
            </a:r>
          </a:p>
          <a:p>
            <a:pPr marL="396875" lvl="1" indent="0">
              <a:buNone/>
              <a:tabLst>
                <a:tab pos="509588" algn="l"/>
                <a:tab pos="1189038" algn="l"/>
                <a:tab pos="4222750" algn="l"/>
              </a:tabLst>
            </a:pPr>
            <a:r>
              <a:rPr lang="en-US" dirty="0"/>
              <a:t>    task:	</a:t>
            </a:r>
            <a:r>
              <a:rPr lang="en-US" dirty="0">
                <a:latin typeface="Calibri"/>
              </a:rPr>
              <a:t>move</a:t>
            </a:r>
            <a:r>
              <a:rPr lang="en-US" dirty="0"/>
              <a:t>(</a:t>
            </a:r>
            <a:r>
              <a:rPr lang="en-US" i="1" dirty="0" err="1"/>
              <a:t>r,d</a:t>
            </a:r>
            <a:r>
              <a:rPr lang="en-US" dirty="0"/>
              <a:t>)</a:t>
            </a:r>
          </a:p>
          <a:p>
            <a:pPr marL="396875" lvl="1" indent="0">
              <a:buNone/>
              <a:tabLst>
                <a:tab pos="509588" algn="l"/>
                <a:tab pos="1189038" algn="l"/>
                <a:tab pos="4222750" algn="l"/>
              </a:tabLst>
            </a:pPr>
            <a:r>
              <a:rPr lang="en-US" dirty="0"/>
              <a:t>    refinement: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</a:t>
            </a:r>
            <a:r>
              <a:rPr lang="en-US" dirty="0">
                <a:latin typeface="Calibri"/>
              </a:rPr>
              <a:t>leave</a:t>
            </a:r>
            <a:r>
              <a:rPr lang="en-US" dirty="0"/>
              <a:t>(</a:t>
            </a:r>
            <a:r>
              <a:rPr lang="en-US" i="1" dirty="0" err="1"/>
              <a:t>r,d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′)</a:t>
            </a:r>
            <a:br>
              <a:rPr lang="en-US" sz="1200" dirty="0"/>
            </a:br>
            <a:r>
              <a:rPr lang="en-US" sz="1200" dirty="0"/>
              <a:t>	</a:t>
            </a:r>
            <a:r>
              <a:rPr lang="en-US" dirty="0"/>
              <a:t>	[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i="1" dirty="0"/>
              <a:t>,t</a:t>
            </a:r>
            <a:r>
              <a:rPr lang="en-US" baseline="-25000" dirty="0"/>
              <a:t>3</a:t>
            </a:r>
            <a:r>
              <a:rPr lang="en-US" dirty="0"/>
              <a:t>] </a:t>
            </a:r>
            <a:r>
              <a:rPr lang="en-US" dirty="0">
                <a:latin typeface="Calibri"/>
              </a:rPr>
              <a:t>navigate</a:t>
            </a:r>
            <a:r>
              <a:rPr lang="en-US" dirty="0"/>
              <a:t>(</a:t>
            </a:r>
            <a:r>
              <a:rPr lang="en-US" i="1" dirty="0" err="1"/>
              <a:t>r,w</a:t>
            </a:r>
            <a:r>
              <a:rPr lang="en-US" dirty="0" err="1"/>
              <a:t>′</a:t>
            </a:r>
            <a:r>
              <a:rPr lang="en-US" i="1" dirty="0" err="1"/>
              <a:t>,w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alibri"/>
              </a:rPr>
              <a:t>	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i="1" dirty="0"/>
              <a:t>,t</a:t>
            </a:r>
            <a:r>
              <a:rPr lang="en-US" i="1" baseline="-25000" dirty="0"/>
              <a:t>e</a:t>
            </a:r>
            <a:r>
              <a:rPr lang="en-US" dirty="0"/>
              <a:t>] </a:t>
            </a:r>
            <a:r>
              <a:rPr lang="en-US" dirty="0">
                <a:latin typeface="Calibri"/>
              </a:rPr>
              <a:t>enter</a:t>
            </a:r>
            <a:r>
              <a:rPr lang="en-US" dirty="0"/>
              <a:t>(</a:t>
            </a:r>
            <a:r>
              <a:rPr lang="en-US" i="1" dirty="0" err="1"/>
              <a:t>r,d,w</a:t>
            </a:r>
            <a:r>
              <a:rPr lang="en-US" dirty="0"/>
              <a:t>)	</a:t>
            </a:r>
          </a:p>
          <a:p>
            <a:pPr marL="396875" lvl="1" indent="0">
              <a:buNone/>
              <a:tabLst>
                <a:tab pos="509588" algn="l"/>
                <a:tab pos="1189038" algn="l"/>
                <a:tab pos="4222750" algn="l"/>
              </a:tabLst>
            </a:pPr>
            <a:r>
              <a:rPr lang="en-US" dirty="0"/>
              <a:t>   assertions:</a:t>
            </a:r>
            <a:br>
              <a:rPr lang="en-US" dirty="0"/>
            </a:br>
            <a:r>
              <a:rPr lang="en-US" dirty="0"/>
              <a:t>		[</a:t>
            </a:r>
            <a:r>
              <a:rPr lang="en-US" i="1" dirty="0"/>
              <a:t>t</a:t>
            </a:r>
            <a:r>
              <a:rPr lang="en-US" i="1" baseline="-25000" dirty="0"/>
              <a:t>s</a:t>
            </a:r>
            <a:r>
              <a:rPr lang="en-US" i="1" dirty="0"/>
              <a:t>,t</a:t>
            </a:r>
            <a:r>
              <a:rPr lang="en-US" i="1" baseline="-25000" dirty="0"/>
              <a:t>s</a:t>
            </a:r>
            <a:r>
              <a:rPr lang="en-US" i="1" dirty="0"/>
              <a:t>+</a:t>
            </a:r>
            <a:r>
              <a:rPr lang="en-US" dirty="0"/>
              <a:t>1] </a:t>
            </a:r>
            <a:r>
              <a:rPr lang="en-US" dirty="0" err="1">
                <a:latin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 = </a:t>
            </a:r>
            <a:r>
              <a:rPr lang="en-US" i="1" dirty="0"/>
              <a:t>d</a:t>
            </a:r>
            <a:r>
              <a:rPr lang="en-US" dirty="0"/>
              <a:t>′</a:t>
            </a:r>
            <a:r>
              <a:rPr lang="en-US" dirty="0">
                <a:latin typeface="Calibri"/>
              </a:rPr>
              <a:t> </a:t>
            </a:r>
          </a:p>
          <a:p>
            <a:pPr marL="396875" lvl="1" indent="0">
              <a:buNone/>
              <a:tabLst>
                <a:tab pos="509588" algn="l"/>
                <a:tab pos="1189038" algn="l"/>
                <a:tab pos="4222750" algn="l"/>
              </a:tabLst>
            </a:pPr>
            <a:r>
              <a:rPr lang="en-US" dirty="0">
                <a:latin typeface="Calibri"/>
              </a:rPr>
              <a:t>  </a:t>
            </a:r>
            <a:r>
              <a:rPr lang="en-US" dirty="0">
                <a:latin typeface="Times New Roman"/>
                <a:cs typeface="Times New Roman"/>
              </a:rPr>
              <a:t>constraints: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Calibri"/>
                <a:cs typeface="Times New Roman"/>
              </a:rPr>
              <a:t>		</a:t>
            </a:r>
            <a:r>
              <a:rPr lang="en-US" dirty="0">
                <a:latin typeface="Calibri"/>
              </a:rPr>
              <a:t>adjacent</a:t>
            </a:r>
            <a:r>
              <a:rPr lang="en-US" dirty="0"/>
              <a:t>(</a:t>
            </a:r>
            <a:r>
              <a:rPr lang="en-US" i="1" dirty="0" err="1"/>
              <a:t>d,w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latin typeface="Calibri"/>
              </a:rPr>
              <a:t>adjacent</a:t>
            </a:r>
            <a:r>
              <a:rPr lang="en-US" dirty="0"/>
              <a:t>(</a:t>
            </a:r>
            <a:r>
              <a:rPr lang="en-US" i="1" dirty="0" err="1"/>
              <a:t>d′</a:t>
            </a:r>
            <a:r>
              <a:rPr lang="en-US" dirty="0" err="1"/>
              <a:t>,</a:t>
            </a:r>
            <a:r>
              <a:rPr lang="en-US" i="1" dirty="0" err="1"/>
              <a:t>w</a:t>
            </a:r>
            <a:r>
              <a:rPr lang="en-US" i="1" dirty="0"/>
              <a:t>′</a:t>
            </a:r>
            <a:r>
              <a:rPr lang="en-US" dirty="0"/>
              <a:t>), </a:t>
            </a:r>
            <a:r>
              <a:rPr lang="en-US" i="1" dirty="0"/>
              <a:t>d ≠ d′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latin typeface="Calibri"/>
              </a:rPr>
              <a:t>connected</a:t>
            </a:r>
            <a:r>
              <a:rPr lang="en-US" dirty="0"/>
              <a:t>(</a:t>
            </a:r>
            <a:r>
              <a:rPr lang="en-US" i="1" dirty="0" err="1"/>
              <a:t>w,w</a:t>
            </a:r>
            <a:r>
              <a:rPr lang="en-US" i="1" dirty="0"/>
              <a:t>′</a:t>
            </a:r>
            <a:r>
              <a:rPr lang="en-US" dirty="0"/>
              <a:t>), </a:t>
            </a:r>
            <a:br>
              <a:rPr lang="en-US" dirty="0"/>
            </a:br>
            <a:r>
              <a:rPr lang="en-US" dirty="0"/>
              <a:t>		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≤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br>
              <a:rPr lang="en-US" baseline="-25000" dirty="0"/>
            </a:br>
            <a:endParaRPr lang="en-US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AAFBF-40E6-E78A-1B97-E6B5CA67693C}"/>
              </a:ext>
            </a:extLst>
          </p:cNvPr>
          <p:cNvGrpSpPr/>
          <p:nvPr/>
        </p:nvGrpSpPr>
        <p:grpSpPr>
          <a:xfrm>
            <a:off x="7225989" y="2308227"/>
            <a:ext cx="4715319" cy="680145"/>
            <a:chOff x="7115479" y="3063849"/>
            <a:chExt cx="4715319" cy="680145"/>
          </a:xfrm>
        </p:grpSpPr>
        <p:sp>
          <p:nvSpPr>
            <p:cNvPr id="29" name="Line 853">
              <a:extLst>
                <a:ext uri="{FF2B5EF4-FFF2-40B4-BE49-F238E27FC236}">
                  <a16:creationId xmlns:a16="http://schemas.microsoft.com/office/drawing/2014/main" id="{4DEC83CC-AD5A-8E4B-9518-94CADFEAD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639" y="3702847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853">
              <a:extLst>
                <a:ext uri="{FF2B5EF4-FFF2-40B4-BE49-F238E27FC236}">
                  <a16:creationId xmlns:a16="http://schemas.microsoft.com/office/drawing/2014/main" id="{02F17091-586B-DC45-B4B3-A7618D2FA1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6704" y="3712574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</a:t>
              </a:r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d′</a:t>
              </a:r>
            </a:p>
          </p:txBody>
        </p:sp>
        <p:sp>
          <p:nvSpPr>
            <p:cNvPr id="33" name="Line 853">
              <a:extLst>
                <a:ext uri="{FF2B5EF4-FFF2-40B4-BE49-F238E27FC236}">
                  <a16:creationId xmlns:a16="http://schemas.microsoft.com/office/drawing/2014/main" id="{82AEA405-7806-9141-B816-81258C9B6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479" y="3696493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          d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5822F31-AF38-6842-B7EE-9CF625C2C9E8}"/>
                </a:ext>
              </a:extLst>
            </p:cNvPr>
            <p:cNvSpPr/>
            <p:nvPr/>
          </p:nvSpPr>
          <p:spPr>
            <a:xfrm>
              <a:off x="9752126" y="3365291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w′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1CAA5AE-D1BC-3C44-95F8-A917163BF198}"/>
                </a:ext>
              </a:extLst>
            </p:cNvPr>
            <p:cNvGrpSpPr/>
            <p:nvPr/>
          </p:nvGrpSpPr>
          <p:grpSpPr>
            <a:xfrm>
              <a:off x="10627477" y="3063849"/>
              <a:ext cx="1203321" cy="500893"/>
              <a:chOff x="6392419" y="5864703"/>
              <a:chExt cx="1203321" cy="500893"/>
            </a:xfrm>
          </p:grpSpPr>
          <p:sp>
            <p:nvSpPr>
              <p:cNvPr id="101" name="Oval 859">
                <a:extLst>
                  <a:ext uri="{FF2B5EF4-FFF2-40B4-BE49-F238E27FC236}">
                    <a16:creationId xmlns:a16="http://schemas.microsoft.com/office/drawing/2014/main" id="{F855D368-354E-B94A-B019-DD9A366C395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61">
                <a:extLst>
                  <a:ext uri="{FF2B5EF4-FFF2-40B4-BE49-F238E27FC236}">
                    <a16:creationId xmlns:a16="http://schemas.microsoft.com/office/drawing/2014/main" id="{176524F2-2BC7-8B4F-90F3-FBE0DF74859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Oval 862">
                <a:extLst>
                  <a:ext uri="{FF2B5EF4-FFF2-40B4-BE49-F238E27FC236}">
                    <a16:creationId xmlns:a16="http://schemas.microsoft.com/office/drawing/2014/main" id="{23E87DCD-3A2C-144B-A48F-FAF0F7289C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Oval 863">
                <a:extLst>
                  <a:ext uri="{FF2B5EF4-FFF2-40B4-BE49-F238E27FC236}">
                    <a16:creationId xmlns:a16="http://schemas.microsoft.com/office/drawing/2014/main" id="{CE7494E2-004E-8A41-B24F-4DA7BC1AD9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Oval 863">
                <a:extLst>
                  <a:ext uri="{FF2B5EF4-FFF2-40B4-BE49-F238E27FC236}">
                    <a16:creationId xmlns:a16="http://schemas.microsoft.com/office/drawing/2014/main" id="{6C7568A1-7976-2640-996F-1850435C6EA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1DFE9F73-8E93-DC4C-B96D-01E50B20CB4B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107" name="Freeform 860">
                  <a:extLst>
                    <a:ext uri="{FF2B5EF4-FFF2-40B4-BE49-F238E27FC236}">
                      <a16:creationId xmlns:a16="http://schemas.microsoft.com/office/drawing/2014/main" id="{6504C1D3-DF39-784A-AE35-53806247BC4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08" name="Rectangle 864">
                  <a:extLst>
                    <a:ext uri="{FF2B5EF4-FFF2-40B4-BE49-F238E27FC236}">
                      <a16:creationId xmlns:a16="http://schemas.microsoft.com/office/drawing/2014/main" id="{97A7FD77-B627-314C-99C5-457E731CFF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 dirty="0">
                      <a:latin typeface="Times New Roman" panose="02020603050405020304" pitchFamily="18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109" name="Freeform 865">
                  <a:extLst>
                    <a:ext uri="{FF2B5EF4-FFF2-40B4-BE49-F238E27FC236}">
                      <a16:creationId xmlns:a16="http://schemas.microsoft.com/office/drawing/2014/main" id="{DCF95F18-DB11-6B42-A910-1A596109776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110" name="Freeform 866">
                  <a:extLst>
                    <a:ext uri="{FF2B5EF4-FFF2-40B4-BE49-F238E27FC236}">
                      <a16:creationId xmlns:a16="http://schemas.microsoft.com/office/drawing/2014/main" id="{CCB566A5-D4BC-FB4F-AA36-00C3AAF2659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84062D3-D543-674C-862E-53ABC40AE550}"/>
                </a:ext>
              </a:extLst>
            </p:cNvPr>
            <p:cNvSpPr/>
            <p:nvPr/>
          </p:nvSpPr>
          <p:spPr>
            <a:xfrm>
              <a:off x="8718077" y="3374662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3BFFCD3-00D8-0283-D909-415B63795A8A}"/>
              </a:ext>
            </a:extLst>
          </p:cNvPr>
          <p:cNvSpPr/>
          <p:nvPr/>
        </p:nvSpPr>
        <p:spPr>
          <a:xfrm>
            <a:off x="3699372" y="4262115"/>
            <a:ext cx="28729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1F2FF7"/>
                </a:solidFill>
                <a:latin typeface="Times New Roman" panose="02020603050405020304" pitchFamily="18" charset="0"/>
              </a:rPr>
              <a:t>need causal establishment</a:t>
            </a:r>
            <a:endParaRPr lang="en-US" sz="2000" dirty="0">
              <a:solidFill>
                <a:srgbClr val="1F2FF7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317315-E9B1-0186-8B96-7BDEB34886F6}"/>
              </a:ext>
            </a:extLst>
          </p:cNvPr>
          <p:cNvCxnSpPr>
            <a:cxnSpLocks/>
          </p:cNvCxnSpPr>
          <p:nvPr/>
        </p:nvCxnSpPr>
        <p:spPr>
          <a:xfrm flipH="1">
            <a:off x="2357610" y="4490778"/>
            <a:ext cx="1341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A842A22-E9AB-832E-CA65-5FBA6DE51C38}"/>
              </a:ext>
            </a:extLst>
          </p:cNvPr>
          <p:cNvSpPr/>
          <p:nvPr/>
        </p:nvSpPr>
        <p:spPr>
          <a:xfrm>
            <a:off x="3878587" y="3028506"/>
            <a:ext cx="194796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1F2FF7"/>
                </a:solidFill>
                <a:latin typeface="Times New Roman" panose="02020603050405020304" pitchFamily="18" charset="0"/>
              </a:rPr>
              <a:t>tasks and actions</a:t>
            </a:r>
            <a:endParaRPr lang="en-US" sz="2000" dirty="0">
              <a:solidFill>
                <a:srgbClr val="1F2FF7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FA1A62-B336-737C-1E0C-6AE0BAFAD947}"/>
              </a:ext>
            </a:extLst>
          </p:cNvPr>
          <p:cNvCxnSpPr>
            <a:cxnSpLocks/>
          </p:cNvCxnSpPr>
          <p:nvPr/>
        </p:nvCxnSpPr>
        <p:spPr>
          <a:xfrm flipH="1">
            <a:off x="2536825" y="3257169"/>
            <a:ext cx="1341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03CA3-0C0D-3B5E-4155-6099504AEC88}"/>
              </a:ext>
            </a:extLst>
          </p:cNvPr>
          <p:cNvSpPr/>
          <p:nvPr/>
        </p:nvSpPr>
        <p:spPr>
          <a:xfrm>
            <a:off x="3749235" y="4996637"/>
            <a:ext cx="7986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1F2FF7"/>
                </a:solidFill>
                <a:latin typeface="Times New Roman" panose="02020603050405020304" pitchFamily="18" charset="0"/>
              </a:rPr>
              <a:t>like </a:t>
            </a:r>
            <a:r>
              <a:rPr lang="en-US" sz="2000" dirty="0">
                <a:solidFill>
                  <a:srgbClr val="1F2FF7"/>
                </a:solidFill>
                <a:latin typeface="Lucida Handwriting" panose="03010101010101010101" pitchFamily="66" charset="77"/>
              </a:rPr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F09F369-A48E-755B-905B-E499237BD967}"/>
              </a:ext>
            </a:extLst>
          </p:cNvPr>
          <p:cNvCxnSpPr>
            <a:cxnSpLocks/>
          </p:cNvCxnSpPr>
          <p:nvPr/>
        </p:nvCxnSpPr>
        <p:spPr>
          <a:xfrm flipH="1">
            <a:off x="2407473" y="5225300"/>
            <a:ext cx="1341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A3AA680-83FC-F68A-51C0-55388FBE8304}"/>
              </a:ext>
            </a:extLst>
          </p:cNvPr>
          <p:cNvGrpSpPr/>
          <p:nvPr/>
        </p:nvGrpSpPr>
        <p:grpSpPr>
          <a:xfrm>
            <a:off x="7225989" y="3469195"/>
            <a:ext cx="4401385" cy="718415"/>
            <a:chOff x="7115479" y="4171809"/>
            <a:chExt cx="4401385" cy="718415"/>
          </a:xfrm>
        </p:grpSpPr>
        <p:sp>
          <p:nvSpPr>
            <p:cNvPr id="16" name="Line 853">
              <a:extLst>
                <a:ext uri="{FF2B5EF4-FFF2-40B4-BE49-F238E27FC236}">
                  <a16:creationId xmlns:a16="http://schemas.microsoft.com/office/drawing/2014/main" id="{6D19CD39-3E80-D90D-223F-CE586E3A25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639" y="4849077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7" name="Line 853">
              <a:extLst>
                <a:ext uri="{FF2B5EF4-FFF2-40B4-BE49-F238E27FC236}">
                  <a16:creationId xmlns:a16="http://schemas.microsoft.com/office/drawing/2014/main" id="{C2558630-36CD-FB9E-1AE7-86E55980F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6704" y="4858804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</a:t>
              </a:r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d′</a:t>
              </a:r>
            </a:p>
          </p:txBody>
        </p: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4705D94B-7D76-A6AD-721F-2AE748CAC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479" y="4842723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          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F8914-7C3E-F7EB-637C-C449A9CB6B6D}"/>
                </a:ext>
              </a:extLst>
            </p:cNvPr>
            <p:cNvSpPr/>
            <p:nvPr/>
          </p:nvSpPr>
          <p:spPr>
            <a:xfrm>
              <a:off x="9752126" y="4511521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w′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1D5F95-E092-0DED-F316-45C82B0D2057}"/>
                </a:ext>
              </a:extLst>
            </p:cNvPr>
            <p:cNvGrpSpPr/>
            <p:nvPr/>
          </p:nvGrpSpPr>
          <p:grpSpPr>
            <a:xfrm>
              <a:off x="9351878" y="4171809"/>
              <a:ext cx="1203321" cy="500893"/>
              <a:chOff x="6392419" y="5864703"/>
              <a:chExt cx="1203321" cy="500893"/>
            </a:xfrm>
          </p:grpSpPr>
          <p:sp>
            <p:nvSpPr>
              <p:cNvPr id="22" name="Oval 859">
                <a:extLst>
                  <a:ext uri="{FF2B5EF4-FFF2-40B4-BE49-F238E27FC236}">
                    <a16:creationId xmlns:a16="http://schemas.microsoft.com/office/drawing/2014/main" id="{2D9C7750-C786-2C20-890F-FCD88F65C5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61">
                <a:extLst>
                  <a:ext uri="{FF2B5EF4-FFF2-40B4-BE49-F238E27FC236}">
                    <a16:creationId xmlns:a16="http://schemas.microsoft.com/office/drawing/2014/main" id="{8BDF73FC-3F4E-CD95-E1CD-CD4CE8536FF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Oval 862">
                <a:extLst>
                  <a:ext uri="{FF2B5EF4-FFF2-40B4-BE49-F238E27FC236}">
                    <a16:creationId xmlns:a16="http://schemas.microsoft.com/office/drawing/2014/main" id="{DE47BB1C-9A9B-81C9-C7FC-515DBAF53AE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Oval 863">
                <a:extLst>
                  <a:ext uri="{FF2B5EF4-FFF2-40B4-BE49-F238E27FC236}">
                    <a16:creationId xmlns:a16="http://schemas.microsoft.com/office/drawing/2014/main" id="{19214853-D602-2C1E-26A7-598A1D3BFD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Oval 863">
                <a:extLst>
                  <a:ext uri="{FF2B5EF4-FFF2-40B4-BE49-F238E27FC236}">
                    <a16:creationId xmlns:a16="http://schemas.microsoft.com/office/drawing/2014/main" id="{2361C51B-8D4B-229D-E87E-389466AE92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0269B9F-F32A-44BC-1EA6-11213E1179DF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28" name="Freeform 860">
                  <a:extLst>
                    <a:ext uri="{FF2B5EF4-FFF2-40B4-BE49-F238E27FC236}">
                      <a16:creationId xmlns:a16="http://schemas.microsoft.com/office/drawing/2014/main" id="{60D54757-2F03-2B4B-96EF-66A1F02D4F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2" name="Rectangle 864">
                  <a:extLst>
                    <a:ext uri="{FF2B5EF4-FFF2-40B4-BE49-F238E27FC236}">
                      <a16:creationId xmlns:a16="http://schemas.microsoft.com/office/drawing/2014/main" id="{891352C5-FEA3-445E-9C33-84399F6D53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 dirty="0">
                      <a:latin typeface="Times New Roman" panose="02020603050405020304" pitchFamily="18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34" name="Freeform 865">
                  <a:extLst>
                    <a:ext uri="{FF2B5EF4-FFF2-40B4-BE49-F238E27FC236}">
                      <a16:creationId xmlns:a16="http://schemas.microsoft.com/office/drawing/2014/main" id="{DD3FCE6B-FA15-46B2-FABF-82703FF64B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35" name="Freeform 866">
                  <a:extLst>
                    <a:ext uri="{FF2B5EF4-FFF2-40B4-BE49-F238E27FC236}">
                      <a16:creationId xmlns:a16="http://schemas.microsoft.com/office/drawing/2014/main" id="{8CA8CCB8-2D37-718B-7261-DB30F2E371C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9BA0DEB-629B-B254-A4CB-9EEAD94F11CC}"/>
                </a:ext>
              </a:extLst>
            </p:cNvPr>
            <p:cNvSpPr/>
            <p:nvPr/>
          </p:nvSpPr>
          <p:spPr>
            <a:xfrm>
              <a:off x="8718077" y="4520892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D853452-9126-071F-26E0-D8A920670D74}"/>
              </a:ext>
            </a:extLst>
          </p:cNvPr>
          <p:cNvGrpSpPr/>
          <p:nvPr/>
        </p:nvGrpSpPr>
        <p:grpSpPr>
          <a:xfrm>
            <a:off x="7225989" y="4680083"/>
            <a:ext cx="4401385" cy="690220"/>
            <a:chOff x="7115479" y="5448957"/>
            <a:chExt cx="4401385" cy="690220"/>
          </a:xfrm>
        </p:grpSpPr>
        <p:sp>
          <p:nvSpPr>
            <p:cNvPr id="37" name="Line 853">
              <a:extLst>
                <a:ext uri="{FF2B5EF4-FFF2-40B4-BE49-F238E27FC236}">
                  <a16:creationId xmlns:a16="http://schemas.microsoft.com/office/drawing/2014/main" id="{678C9A74-C9BB-3BF6-A210-1266BBB1F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639" y="6098030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8" name="Line 853">
              <a:extLst>
                <a:ext uri="{FF2B5EF4-FFF2-40B4-BE49-F238E27FC236}">
                  <a16:creationId xmlns:a16="http://schemas.microsoft.com/office/drawing/2014/main" id="{827410C5-5802-EFCD-A81B-875E39DD0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6704" y="6107757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</a:t>
              </a:r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d′</a:t>
              </a:r>
            </a:p>
          </p:txBody>
        </p:sp>
        <p:sp>
          <p:nvSpPr>
            <p:cNvPr id="39" name="Line 853">
              <a:extLst>
                <a:ext uri="{FF2B5EF4-FFF2-40B4-BE49-F238E27FC236}">
                  <a16:creationId xmlns:a16="http://schemas.microsoft.com/office/drawing/2014/main" id="{0AB43431-90ED-02B9-8546-5817BBD30D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479" y="6091676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          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378A5CA-CC87-C2C6-48F2-1012C349DBB7}"/>
                </a:ext>
              </a:extLst>
            </p:cNvPr>
            <p:cNvSpPr/>
            <p:nvPr/>
          </p:nvSpPr>
          <p:spPr>
            <a:xfrm>
              <a:off x="9752126" y="5760474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w′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56F3A5D-8295-4E07-BF19-66443604BDF3}"/>
                </a:ext>
              </a:extLst>
            </p:cNvPr>
            <p:cNvGrpSpPr/>
            <p:nvPr/>
          </p:nvGrpSpPr>
          <p:grpSpPr>
            <a:xfrm>
              <a:off x="8702605" y="5448957"/>
              <a:ext cx="1203321" cy="500893"/>
              <a:chOff x="6392419" y="5864703"/>
              <a:chExt cx="1203321" cy="500893"/>
            </a:xfrm>
          </p:grpSpPr>
          <p:sp>
            <p:nvSpPr>
              <p:cNvPr id="43" name="Oval 859">
                <a:extLst>
                  <a:ext uri="{FF2B5EF4-FFF2-40B4-BE49-F238E27FC236}">
                    <a16:creationId xmlns:a16="http://schemas.microsoft.com/office/drawing/2014/main" id="{3FCFB57F-14FC-2FA8-8AE0-4980D1296E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4" name="Oval 861">
                <a:extLst>
                  <a:ext uri="{FF2B5EF4-FFF2-40B4-BE49-F238E27FC236}">
                    <a16:creationId xmlns:a16="http://schemas.microsoft.com/office/drawing/2014/main" id="{11CCB357-2B78-D48F-E77D-B140FFA35CD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6" name="Oval 862">
                <a:extLst>
                  <a:ext uri="{FF2B5EF4-FFF2-40B4-BE49-F238E27FC236}">
                    <a16:creationId xmlns:a16="http://schemas.microsoft.com/office/drawing/2014/main" id="{7BDF9467-42C2-06E4-66A0-E038A35FAD5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7" name="Oval 863">
                <a:extLst>
                  <a:ext uri="{FF2B5EF4-FFF2-40B4-BE49-F238E27FC236}">
                    <a16:creationId xmlns:a16="http://schemas.microsoft.com/office/drawing/2014/main" id="{9CDE3B3D-29B5-21C9-5D73-F33D964F9F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48" name="Oval 863">
                <a:extLst>
                  <a:ext uri="{FF2B5EF4-FFF2-40B4-BE49-F238E27FC236}">
                    <a16:creationId xmlns:a16="http://schemas.microsoft.com/office/drawing/2014/main" id="{99A96B00-54EA-183E-106B-C7D86A3F18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7D4E21DF-7A10-279F-F390-40CC55651A73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50" name="Freeform 860">
                  <a:extLst>
                    <a:ext uri="{FF2B5EF4-FFF2-40B4-BE49-F238E27FC236}">
                      <a16:creationId xmlns:a16="http://schemas.microsoft.com/office/drawing/2014/main" id="{FB4A51C5-081E-3637-C725-DCEC45E470F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5" name="Rectangle 864">
                  <a:extLst>
                    <a:ext uri="{FF2B5EF4-FFF2-40B4-BE49-F238E27FC236}">
                      <a16:creationId xmlns:a16="http://schemas.microsoft.com/office/drawing/2014/main" id="{3068E927-62E4-9489-542B-7F8D017534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 dirty="0">
                      <a:latin typeface="Times New Roman" panose="02020603050405020304" pitchFamily="18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76" name="Freeform 865">
                  <a:extLst>
                    <a:ext uri="{FF2B5EF4-FFF2-40B4-BE49-F238E27FC236}">
                      <a16:creationId xmlns:a16="http://schemas.microsoft.com/office/drawing/2014/main" id="{7506DB1C-43FA-D35C-13A9-2CA7D2FF61D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77" name="Freeform 866">
                  <a:extLst>
                    <a:ext uri="{FF2B5EF4-FFF2-40B4-BE49-F238E27FC236}">
                      <a16:creationId xmlns:a16="http://schemas.microsoft.com/office/drawing/2014/main" id="{FF6A20CF-C539-305C-2DBC-3B8665EA3AA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6F02EB2-FA2D-BF36-D931-A2B505ABB11C}"/>
                </a:ext>
              </a:extLst>
            </p:cNvPr>
            <p:cNvSpPr/>
            <p:nvPr/>
          </p:nvSpPr>
          <p:spPr>
            <a:xfrm>
              <a:off x="8718077" y="5769845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5A6877F-D9D8-8B23-5813-C839908EB752}"/>
              </a:ext>
            </a:extLst>
          </p:cNvPr>
          <p:cNvGrpSpPr/>
          <p:nvPr/>
        </p:nvGrpSpPr>
        <p:grpSpPr>
          <a:xfrm>
            <a:off x="7225810" y="5863073"/>
            <a:ext cx="4401385" cy="694378"/>
            <a:chOff x="7115300" y="6671703"/>
            <a:chExt cx="4401385" cy="694378"/>
          </a:xfrm>
        </p:grpSpPr>
        <p:sp>
          <p:nvSpPr>
            <p:cNvPr id="78" name="Line 853">
              <a:extLst>
                <a:ext uri="{FF2B5EF4-FFF2-40B4-BE49-F238E27FC236}">
                  <a16:creationId xmlns:a16="http://schemas.microsoft.com/office/drawing/2014/main" id="{ABC79E93-4E95-2DB2-1887-8DB0C6C59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5460" y="7324934"/>
              <a:ext cx="182880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EBE6DB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8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79" name="Line 853">
              <a:extLst>
                <a:ext uri="{FF2B5EF4-FFF2-40B4-BE49-F238E27FC236}">
                  <a16:creationId xmlns:a16="http://schemas.microsoft.com/office/drawing/2014/main" id="{858419E8-D081-F0EE-5147-A1E684843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36525" y="7334661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dirty="0">
                  <a:latin typeface="Calibri"/>
                  <a:ea typeface="Times New Roman"/>
                  <a:cs typeface="Times New Roman"/>
                </a:rPr>
                <a:t>           </a:t>
              </a:r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d′</a:t>
              </a:r>
            </a:p>
          </p:txBody>
        </p:sp>
        <p:sp>
          <p:nvSpPr>
            <p:cNvPr id="80" name="Line 853">
              <a:extLst>
                <a:ext uri="{FF2B5EF4-FFF2-40B4-BE49-F238E27FC236}">
                  <a16:creationId xmlns:a16="http://schemas.microsoft.com/office/drawing/2014/main" id="{64967646-9760-6505-8F12-B4000725B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5300" y="7318580"/>
              <a:ext cx="1280160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1143000" contourW="6350" prstMaterial="legacyPlastic">
              <a:bevelT w="13500" h="13500" prst="angle"/>
              <a:bevelB w="13500" h="13500" prst="angle"/>
              <a:extrusionClr>
                <a:schemeClr val="bg1"/>
              </a:extrusionClr>
            </a:sp3d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r>
                <a:rPr lang="en-US" sz="1800" i="1" dirty="0">
                  <a:latin typeface="Times New Roman" panose="02020603050405020304" pitchFamily="18" charset="0"/>
                  <a:ea typeface="Times New Roman"/>
                  <a:cs typeface="Times New Roman"/>
                </a:rPr>
                <a:t>          d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CBC82560-A560-E561-5E4D-237BBAD36522}"/>
                </a:ext>
              </a:extLst>
            </p:cNvPr>
            <p:cNvSpPr/>
            <p:nvPr/>
          </p:nvSpPr>
          <p:spPr>
            <a:xfrm>
              <a:off x="9751947" y="6987378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w′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6ACA16D-D73A-0D7E-5FB1-7C9C5C025C70}"/>
                </a:ext>
              </a:extLst>
            </p:cNvPr>
            <p:cNvGrpSpPr/>
            <p:nvPr/>
          </p:nvGrpSpPr>
          <p:grpSpPr>
            <a:xfrm>
              <a:off x="7458427" y="6671703"/>
              <a:ext cx="1203321" cy="500893"/>
              <a:chOff x="6392419" y="5864703"/>
              <a:chExt cx="1203321" cy="500893"/>
            </a:xfrm>
          </p:grpSpPr>
          <p:sp>
            <p:nvSpPr>
              <p:cNvPr id="83" name="Oval 859">
                <a:extLst>
                  <a:ext uri="{FF2B5EF4-FFF2-40B4-BE49-F238E27FC236}">
                    <a16:creationId xmlns:a16="http://schemas.microsoft.com/office/drawing/2014/main" id="{8B24B584-D4B3-719C-B8A6-D944D30D4B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453912" y="6143913"/>
                <a:ext cx="99232" cy="108897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4" name="Oval 861">
                <a:extLst>
                  <a:ext uri="{FF2B5EF4-FFF2-40B4-BE49-F238E27FC236}">
                    <a16:creationId xmlns:a16="http://schemas.microsoft.com/office/drawing/2014/main" id="{A91BEE5F-0E2A-38AE-A464-E233FA9A10C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92420" y="6254755"/>
                <a:ext cx="102714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5" name="Oval 862">
                <a:extLst>
                  <a:ext uri="{FF2B5EF4-FFF2-40B4-BE49-F238E27FC236}">
                    <a16:creationId xmlns:a16="http://schemas.microsoft.com/office/drawing/2014/main" id="{6CAFE12D-DA37-E17A-F590-997C0F3E172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39582" y="6254755"/>
                <a:ext cx="99232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6" name="Oval 863">
                <a:extLst>
                  <a:ext uri="{FF2B5EF4-FFF2-40B4-BE49-F238E27FC236}">
                    <a16:creationId xmlns:a16="http://schemas.microsoft.com/office/drawing/2014/main" id="{B844E331-47CB-5720-B727-C68DD331EE8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38609" y="6252810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87" name="Oval 863">
                <a:extLst>
                  <a:ext uri="{FF2B5EF4-FFF2-40B4-BE49-F238E27FC236}">
                    <a16:creationId xmlns:a16="http://schemas.microsoft.com/office/drawing/2014/main" id="{B99F7B14-75AB-A8D9-3EF1-09361E61C94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813245" y="6254164"/>
                <a:ext cx="100973" cy="110841"/>
              </a:xfrm>
              <a:prstGeom prst="ellipse">
                <a:avLst/>
              </a:prstGeom>
              <a:solidFill>
                <a:srgbClr val="93D2F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 b="1" dirty="0">
                  <a:latin typeface="Calibri"/>
                  <a:ea typeface="Calibri"/>
                  <a:cs typeface="Calibri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ABFC082C-7E4C-3631-2157-736F2657020C}"/>
                  </a:ext>
                </a:extLst>
              </p:cNvPr>
              <p:cNvGrpSpPr/>
              <p:nvPr/>
            </p:nvGrpSpPr>
            <p:grpSpPr>
              <a:xfrm>
                <a:off x="6392419" y="5864703"/>
                <a:ext cx="1203321" cy="388110"/>
                <a:chOff x="1320274" y="4580303"/>
                <a:chExt cx="1671281" cy="467246"/>
              </a:xfrm>
              <a:solidFill>
                <a:srgbClr val="93D2FE"/>
              </a:solidFill>
            </p:grpSpPr>
            <p:sp>
              <p:nvSpPr>
                <p:cNvPr id="89" name="Freeform 860">
                  <a:extLst>
                    <a:ext uri="{FF2B5EF4-FFF2-40B4-BE49-F238E27FC236}">
                      <a16:creationId xmlns:a16="http://schemas.microsoft.com/office/drawing/2014/main" id="{08CD7F48-4089-6618-E842-3A261D0A1E2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320274" y="4580303"/>
                  <a:ext cx="743865" cy="156647"/>
                </a:xfrm>
                <a:custGeom>
                  <a:avLst/>
                  <a:gdLst>
                    <a:gd name="T0" fmla="*/ 1592 w 192"/>
                    <a:gd name="T1" fmla="*/ 566 h 48"/>
                    <a:gd name="T2" fmla="*/ 0 w 192"/>
                    <a:gd name="T3" fmla="*/ 566 h 48"/>
                    <a:gd name="T4" fmla="*/ 537 w 192"/>
                    <a:gd name="T5" fmla="*/ 0 h 48"/>
                    <a:gd name="T6" fmla="*/ 2124 w 192"/>
                    <a:gd name="T7" fmla="*/ 0 h 48"/>
                    <a:gd name="T8" fmla="*/ 1592 w 192"/>
                    <a:gd name="T9" fmla="*/ 566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2"/>
                    <a:gd name="T16" fmla="*/ 0 h 48"/>
                    <a:gd name="T17" fmla="*/ 192 w 19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2" h="48">
                      <a:moveTo>
                        <a:pt x="144" y="48"/>
                      </a:moveTo>
                      <a:lnTo>
                        <a:pt x="0" y="48"/>
                      </a:lnTo>
                      <a:lnTo>
                        <a:pt x="48" y="0"/>
                      </a:lnTo>
                      <a:lnTo>
                        <a:pt x="192" y="0"/>
                      </a:lnTo>
                      <a:lnTo>
                        <a:pt x="144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0" name="Rectangle 864">
                  <a:extLst>
                    <a:ext uri="{FF2B5EF4-FFF2-40B4-BE49-F238E27FC236}">
                      <a16:creationId xmlns:a16="http://schemas.microsoft.com/office/drawing/2014/main" id="{3A4721C7-1930-F872-E53B-1103E487D2D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20274" y="4736954"/>
                  <a:ext cx="557094" cy="310595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b"/>
                <a:lstStyle/>
                <a:p>
                  <a:pPr algn="ctr"/>
                  <a:r>
                    <a:rPr lang="en-US" sz="1800" i="1" dirty="0">
                      <a:latin typeface="Times New Roman" panose="02020603050405020304" pitchFamily="18" charset="0"/>
                      <a:ea typeface="Calibri"/>
                      <a:cs typeface="Calibri"/>
                    </a:rPr>
                    <a:t>r</a:t>
                  </a:r>
                </a:p>
              </p:txBody>
            </p:sp>
            <p:sp>
              <p:nvSpPr>
                <p:cNvPr id="91" name="Freeform 865">
                  <a:extLst>
                    <a:ext uri="{FF2B5EF4-FFF2-40B4-BE49-F238E27FC236}">
                      <a16:creationId xmlns:a16="http://schemas.microsoft.com/office/drawing/2014/main" id="{749F8EAD-B88A-8D15-B174-AF2409FE0F6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580303"/>
                  <a:ext cx="186771" cy="467242"/>
                </a:xfrm>
                <a:custGeom>
                  <a:avLst/>
                  <a:gdLst>
                    <a:gd name="T0" fmla="*/ 0 w 48"/>
                    <a:gd name="T1" fmla="*/ 524 h 144"/>
                    <a:gd name="T2" fmla="*/ 566 w 48"/>
                    <a:gd name="T3" fmla="*/ 0 h 144"/>
                    <a:gd name="T4" fmla="*/ 566 w 48"/>
                    <a:gd name="T5" fmla="*/ 1034 h 144"/>
                    <a:gd name="T6" fmla="*/ 0 w 48"/>
                    <a:gd name="T7" fmla="*/ 1564 h 144"/>
                    <a:gd name="T8" fmla="*/ 0 w 48"/>
                    <a:gd name="T9" fmla="*/ 524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44"/>
                    <a:gd name="T17" fmla="*/ 48 w 48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44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48" y="96"/>
                      </a:lnTo>
                      <a:lnTo>
                        <a:pt x="0" y="14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  <p:sp>
              <p:nvSpPr>
                <p:cNvPr id="92" name="Freeform 866">
                  <a:extLst>
                    <a:ext uri="{FF2B5EF4-FFF2-40B4-BE49-F238E27FC236}">
                      <a16:creationId xmlns:a16="http://schemas.microsoft.com/office/drawing/2014/main" id="{B84BE8CC-3A1D-184A-0C7A-30B7617F59C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77368" y="4878539"/>
                  <a:ext cx="1114187" cy="168998"/>
                </a:xfrm>
                <a:custGeom>
                  <a:avLst/>
                  <a:gdLst>
                    <a:gd name="T0" fmla="*/ 0 w 288"/>
                    <a:gd name="T1" fmla="*/ 449 h 48"/>
                    <a:gd name="T2" fmla="*/ 2608 w 288"/>
                    <a:gd name="T3" fmla="*/ 449 h 48"/>
                    <a:gd name="T4" fmla="*/ 3133 w 288"/>
                    <a:gd name="T5" fmla="*/ 0 h 48"/>
                    <a:gd name="T6" fmla="*/ 524 w 288"/>
                    <a:gd name="T7" fmla="*/ 0 h 48"/>
                    <a:gd name="T8" fmla="*/ 0 w 288"/>
                    <a:gd name="T9" fmla="*/ 449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88"/>
                    <a:gd name="T16" fmla="*/ 0 h 48"/>
                    <a:gd name="T17" fmla="*/ 288 w 288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88" h="48">
                      <a:moveTo>
                        <a:pt x="0" y="48"/>
                      </a:moveTo>
                      <a:lnTo>
                        <a:pt x="240" y="48"/>
                      </a:lnTo>
                      <a:lnTo>
                        <a:pt x="288" y="0"/>
                      </a:lnTo>
                      <a:lnTo>
                        <a:pt x="48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800" b="1" dirty="0">
                    <a:latin typeface="Calibri"/>
                    <a:ea typeface="Calibri"/>
                    <a:cs typeface="Calibri"/>
                  </a:endParaRPr>
                </a:p>
              </p:txBody>
            </p:sp>
          </p:grpSp>
        </p:grp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AF69453-ACC9-8877-E6B0-99B5699DE0DB}"/>
                </a:ext>
              </a:extLst>
            </p:cNvPr>
            <p:cNvSpPr/>
            <p:nvPr/>
          </p:nvSpPr>
          <p:spPr>
            <a:xfrm>
              <a:off x="8717898" y="6996749"/>
              <a:ext cx="4539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/>
                  <a:ea typeface="Calibri"/>
                  <a:cs typeface="Calibri"/>
                </a:rPr>
                <a:t>•</a:t>
              </a:r>
              <a:r>
                <a:rPr lang="en-US" sz="1800" i="1" dirty="0">
                  <a:latin typeface="Times New Roman" panose="02020603050405020304" pitchFamily="18" charset="0"/>
                  <a:ea typeface="Calibri"/>
                  <a:cs typeface="Calibri"/>
                </a:rPr>
                <a:t>w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4AC9492-AF0F-F0B2-D953-41C74A379E0A}"/>
              </a:ext>
            </a:extLst>
          </p:cNvPr>
          <p:cNvGrpSpPr/>
          <p:nvPr/>
        </p:nvGrpSpPr>
        <p:grpSpPr>
          <a:xfrm>
            <a:off x="5394657" y="273163"/>
            <a:ext cx="4603313" cy="2055102"/>
            <a:chOff x="7337995" y="813431"/>
            <a:chExt cx="4603313" cy="2055102"/>
          </a:xfrm>
        </p:grpSpPr>
        <p:sp>
          <p:nvSpPr>
            <p:cNvPr id="52" name="Shape 589"/>
            <p:cNvSpPr/>
            <p:nvPr/>
          </p:nvSpPr>
          <p:spPr>
            <a:xfrm>
              <a:off x="7415028" y="2466060"/>
              <a:ext cx="4526280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53" name="Shape 590"/>
            <p:cNvSpPr/>
            <p:nvPr/>
          </p:nvSpPr>
          <p:spPr>
            <a:xfrm>
              <a:off x="7601028" y="2411829"/>
              <a:ext cx="321863" cy="456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i="1">
                  <a:solidFill>
                    <a:srgbClr val="011993"/>
                  </a:solidFill>
                </a:defRPr>
              </a:pPr>
              <a:r>
                <a:rPr sz="1547"/>
                <a:t>t</a:t>
              </a:r>
              <a:r>
                <a:rPr sz="1547" baseline="-5999"/>
                <a:t>s</a:t>
              </a:r>
            </a:p>
          </p:txBody>
        </p:sp>
        <p:sp>
          <p:nvSpPr>
            <p:cNvPr id="55" name="Shape 592"/>
            <p:cNvSpPr/>
            <p:nvPr/>
          </p:nvSpPr>
          <p:spPr>
            <a:xfrm flipV="1">
              <a:off x="10498308" y="1960987"/>
              <a:ext cx="1" cy="457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56" name="Shape 593"/>
            <p:cNvSpPr/>
            <p:nvPr/>
          </p:nvSpPr>
          <p:spPr>
            <a:xfrm flipV="1">
              <a:off x="8850980" y="1967010"/>
              <a:ext cx="1" cy="457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57" name="Shape 595"/>
            <p:cNvSpPr/>
            <p:nvPr/>
          </p:nvSpPr>
          <p:spPr>
            <a:xfrm>
              <a:off x="7755380" y="1858135"/>
              <a:ext cx="1123405" cy="228927"/>
            </a:xfrm>
            <a:prstGeom prst="rect">
              <a:avLst/>
            </a:prstGeom>
            <a:solidFill>
              <a:srgbClr val="0433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58" name="Shape 596"/>
            <p:cNvSpPr/>
            <p:nvPr/>
          </p:nvSpPr>
          <p:spPr>
            <a:xfrm>
              <a:off x="7847845" y="1494041"/>
              <a:ext cx="960823" cy="431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leave</a:t>
              </a:r>
              <a:endParaRPr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Shape 597"/>
            <p:cNvSpPr/>
            <p:nvPr/>
          </p:nvSpPr>
          <p:spPr>
            <a:xfrm>
              <a:off x="9144378" y="1210497"/>
              <a:ext cx="1056994" cy="431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r">
                <a:lnSpc>
                  <a:spcPct val="80000"/>
                </a:lnSpc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navigate</a:t>
              </a:r>
              <a:endParaRPr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Shape 598"/>
            <p:cNvSpPr/>
            <p:nvPr/>
          </p:nvSpPr>
          <p:spPr>
            <a:xfrm>
              <a:off x="9142279" y="1568711"/>
              <a:ext cx="1059093" cy="228927"/>
            </a:xfrm>
            <a:prstGeom prst="rect">
              <a:avLst/>
            </a:prstGeom>
            <a:solidFill>
              <a:srgbClr val="0433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61" name="Shape 599"/>
            <p:cNvSpPr/>
            <p:nvPr/>
          </p:nvSpPr>
          <p:spPr>
            <a:xfrm>
              <a:off x="10482911" y="1858135"/>
              <a:ext cx="1123405" cy="228927"/>
            </a:xfrm>
            <a:prstGeom prst="rect">
              <a:avLst/>
            </a:prstGeom>
            <a:solidFill>
              <a:srgbClr val="0433FF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62" name="Shape 600"/>
            <p:cNvSpPr/>
            <p:nvPr/>
          </p:nvSpPr>
          <p:spPr>
            <a:xfrm flipV="1">
              <a:off x="9156580" y="1704822"/>
              <a:ext cx="1" cy="8229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63" name="Shape 601"/>
            <p:cNvSpPr/>
            <p:nvPr/>
          </p:nvSpPr>
          <p:spPr>
            <a:xfrm flipV="1">
              <a:off x="10179631" y="1704822"/>
              <a:ext cx="1" cy="82296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64" name="Shape 602"/>
            <p:cNvSpPr/>
            <p:nvPr/>
          </p:nvSpPr>
          <p:spPr>
            <a:xfrm flipV="1">
              <a:off x="11586661" y="1960987"/>
              <a:ext cx="1" cy="457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  <p:sp>
          <p:nvSpPr>
            <p:cNvPr id="65" name="Shape 603"/>
            <p:cNvSpPr/>
            <p:nvPr/>
          </p:nvSpPr>
          <p:spPr>
            <a:xfrm>
              <a:off x="8642925" y="2411829"/>
              <a:ext cx="342486" cy="456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i="1">
                  <a:solidFill>
                    <a:srgbClr val="011993"/>
                  </a:solidFill>
                </a:defRPr>
              </a:pPr>
              <a:r>
                <a:rPr sz="1547"/>
                <a:t>t</a:t>
              </a:r>
              <a:r>
                <a:rPr sz="1547" baseline="-5999"/>
                <a:t>1</a:t>
              </a:r>
            </a:p>
          </p:txBody>
        </p:sp>
        <p:sp>
          <p:nvSpPr>
            <p:cNvPr id="66" name="Shape 604"/>
            <p:cNvSpPr/>
            <p:nvPr/>
          </p:nvSpPr>
          <p:spPr>
            <a:xfrm>
              <a:off x="10047578" y="2411829"/>
              <a:ext cx="342486" cy="456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i="1">
                  <a:solidFill>
                    <a:srgbClr val="011993"/>
                  </a:solidFill>
                </a:defRPr>
              </a:pPr>
              <a:r>
                <a:rPr sz="1547"/>
                <a:t>t</a:t>
              </a:r>
              <a:r>
                <a:rPr sz="1547" baseline="-5999"/>
                <a:t>3</a:t>
              </a:r>
            </a:p>
          </p:txBody>
        </p:sp>
        <p:sp>
          <p:nvSpPr>
            <p:cNvPr id="67" name="Shape 605"/>
            <p:cNvSpPr/>
            <p:nvPr/>
          </p:nvSpPr>
          <p:spPr>
            <a:xfrm>
              <a:off x="8978428" y="2411829"/>
              <a:ext cx="342487" cy="456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i="1">
                  <a:solidFill>
                    <a:srgbClr val="011993"/>
                  </a:solidFill>
                </a:defRPr>
              </a:pPr>
              <a:r>
                <a:rPr sz="1547"/>
                <a:t>t</a:t>
              </a:r>
              <a:r>
                <a:rPr sz="1547" baseline="-5999"/>
                <a:t>2</a:t>
              </a:r>
            </a:p>
          </p:txBody>
        </p:sp>
        <p:sp>
          <p:nvSpPr>
            <p:cNvPr id="68" name="Shape 606"/>
            <p:cNvSpPr/>
            <p:nvPr/>
          </p:nvSpPr>
          <p:spPr>
            <a:xfrm>
              <a:off x="10320721" y="2411829"/>
              <a:ext cx="342487" cy="456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i="1">
                  <a:solidFill>
                    <a:srgbClr val="011993"/>
                  </a:solidFill>
                </a:defRPr>
              </a:pPr>
              <a:r>
                <a:rPr sz="1547"/>
                <a:t>t</a:t>
              </a:r>
              <a:r>
                <a:rPr sz="1547" baseline="-5999"/>
                <a:t>4</a:t>
              </a:r>
            </a:p>
          </p:txBody>
        </p:sp>
        <p:sp>
          <p:nvSpPr>
            <p:cNvPr id="69" name="Shape 607"/>
            <p:cNvSpPr/>
            <p:nvPr/>
          </p:nvSpPr>
          <p:spPr>
            <a:xfrm>
              <a:off x="11404104" y="2411829"/>
              <a:ext cx="332039" cy="4567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i="1">
                  <a:solidFill>
                    <a:srgbClr val="011993"/>
                  </a:solidFill>
                </a:defRPr>
              </a:pPr>
              <a:r>
                <a:rPr sz="1547"/>
                <a:t>t</a:t>
              </a:r>
              <a:r>
                <a:rPr sz="1547" baseline="-5999"/>
                <a:t>e</a:t>
              </a:r>
            </a:p>
          </p:txBody>
        </p:sp>
        <p:sp>
          <p:nvSpPr>
            <p:cNvPr id="70" name="Shape 610"/>
            <p:cNvSpPr/>
            <p:nvPr/>
          </p:nvSpPr>
          <p:spPr>
            <a:xfrm>
              <a:off x="10790614" y="1571155"/>
              <a:ext cx="577531" cy="299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>
                <a:lnSpc>
                  <a:spcPct val="80000"/>
                </a:lnSpc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enter</a:t>
              </a:r>
              <a:endParaRPr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37995" y="2328354"/>
              <a:ext cx="459196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Ins="0" bIns="182880">
              <a:spAutoFit/>
            </a:bodyPr>
            <a:lstStyle/>
            <a:p>
              <a:r>
                <a:rPr lang="en-US" sz="2000" i="1" dirty="0">
                  <a:latin typeface="Times New Roman" charset="0"/>
                  <a:ea typeface="Times New Roman" charset="0"/>
                  <a:cs typeface="Times New Roman" charset="0"/>
                </a:rPr>
                <a:t>    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2000" i="1" dirty="0">
                  <a:latin typeface="Times New Roman" charset="0"/>
                  <a:ea typeface="Times New Roman" charset="0"/>
                  <a:cs typeface="Times New Roman" charset="0"/>
                </a:rPr>
                <a:t>                t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1 </a:t>
              </a:r>
              <a:r>
                <a:rPr lang="en-US" sz="2000" i="1" dirty="0">
                  <a:latin typeface="Times New Roman" charset="0"/>
                  <a:ea typeface="Times New Roman" charset="0"/>
                  <a:cs typeface="Times New Roman" charset="0"/>
                </a:rPr>
                <a:t> t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US" sz="2000" i="1" dirty="0">
                  <a:latin typeface="Times New Roman" charset="0"/>
                  <a:ea typeface="Times New Roman" charset="0"/>
                  <a:cs typeface="Times New Roman" charset="0"/>
                </a:rPr>
                <a:t>              t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en-US" sz="2000" i="1" dirty="0">
                  <a:latin typeface="Times New Roman" charset="0"/>
                  <a:ea typeface="Times New Roman" charset="0"/>
                  <a:cs typeface="Times New Roman" charset="0"/>
                </a:rPr>
                <a:t>  t</a:t>
              </a:r>
              <a:r>
                <a:rPr lang="en-US" sz="2000" baseline="-25000" dirty="0"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r>
                <a:rPr lang="en-US" sz="2000" i="1" dirty="0">
                  <a:latin typeface="Times New Roman" charset="0"/>
                  <a:ea typeface="Times New Roman" charset="0"/>
                  <a:cs typeface="Times New Roman" charset="0"/>
                </a:rPr>
                <a:t>               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20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r>
                <a:rPr lang="en-US" sz="2000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     </a:t>
              </a:r>
            </a:p>
          </p:txBody>
        </p:sp>
        <p:sp>
          <p:nvSpPr>
            <p:cNvPr id="73" name="Shape 594"/>
            <p:cNvSpPr/>
            <p:nvPr/>
          </p:nvSpPr>
          <p:spPr>
            <a:xfrm>
              <a:off x="7761959" y="813431"/>
              <a:ext cx="3844358" cy="317156"/>
            </a:xfrm>
            <a:prstGeom prst="rect">
              <a:avLst/>
            </a:prstGeom>
            <a:solidFill>
              <a:srgbClr val="FFFB00"/>
            </a:solidFill>
            <a:ln w="12700" cap="flat">
              <a:solidFill>
                <a:schemeClr val="bg1">
                  <a:lumMod val="5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marL="0" lvl="1" algn="ctr"/>
              <a:r>
                <a:rPr lang="en-US" sz="2000" dirty="0">
                  <a:latin typeface="Times New Roman" charset="0"/>
                </a:rPr>
                <a:t>[</a:t>
              </a:r>
              <a:r>
                <a:rPr lang="en-US" sz="2000" i="1" dirty="0" err="1">
                  <a:latin typeface="Times New Roman" charset="0"/>
                </a:rPr>
                <a:t>t</a:t>
              </a:r>
              <a:r>
                <a:rPr lang="en-US" sz="2000" i="1" baseline="-25000" dirty="0" err="1">
                  <a:latin typeface="Times New Roman" charset="0"/>
                </a:rPr>
                <a:t>s</a:t>
              </a:r>
              <a:r>
                <a:rPr lang="en-US" sz="2000" i="1" baseline="-25000" dirty="0">
                  <a:latin typeface="Times New Roman" charset="0"/>
                </a:rPr>
                <a:t> </a:t>
              </a:r>
              <a:r>
                <a:rPr lang="en-US" sz="2000" dirty="0">
                  <a:latin typeface="Times New Roman" charset="0"/>
                </a:rPr>
                <a:t>,</a:t>
              </a:r>
              <a:r>
                <a:rPr lang="en-US" sz="2000" i="1" dirty="0" err="1">
                  <a:latin typeface="Times New Roman" charset="0"/>
                </a:rPr>
                <a:t>t</a:t>
              </a:r>
              <a:r>
                <a:rPr lang="en-US" sz="2000" i="1" baseline="-25000" dirty="0" err="1">
                  <a:latin typeface="Times New Roman" charset="0"/>
                </a:rPr>
                <a:t>e</a:t>
              </a:r>
              <a:r>
                <a:rPr lang="en-US" sz="2000" dirty="0">
                  <a:latin typeface="Times New Roman" charset="0"/>
                </a:rPr>
                <a:t>] </a:t>
              </a:r>
              <a:r>
                <a:rPr lang="en-US" sz="2000" dirty="0">
                  <a:latin typeface="Calibri"/>
                </a:rPr>
                <a:t>move</a:t>
              </a:r>
              <a:r>
                <a:rPr lang="en-US" sz="2000" dirty="0">
                  <a:latin typeface="Times New Roman" charset="0"/>
                </a:rPr>
                <a:t>(</a:t>
              </a:r>
              <a:r>
                <a:rPr lang="en-US" sz="2000" i="1" dirty="0" err="1">
                  <a:latin typeface="Times New Roman" charset="0"/>
                </a:rPr>
                <a:t>r,d</a:t>
              </a:r>
              <a:r>
                <a:rPr lang="en-US" sz="2000" dirty="0">
                  <a:latin typeface="Times New Roman" charset="0"/>
                </a:rPr>
                <a:t>)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7428408" y="2327072"/>
              <a:ext cx="4480560" cy="0"/>
            </a:xfrm>
            <a:prstGeom prst="straightConnector1">
              <a:avLst/>
            </a:prstGeom>
            <a:ln w="19050">
              <a:solidFill>
                <a:srgbClr val="0332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Shape 593">
              <a:extLst>
                <a:ext uri="{FF2B5EF4-FFF2-40B4-BE49-F238E27FC236}">
                  <a16:creationId xmlns:a16="http://schemas.microsoft.com/office/drawing/2014/main" id="{79ACBCEF-5915-37B4-ACA5-035D1F22EC2C}"/>
                </a:ext>
              </a:extLst>
            </p:cNvPr>
            <p:cNvSpPr/>
            <p:nvPr/>
          </p:nvSpPr>
          <p:spPr>
            <a:xfrm flipV="1">
              <a:off x="7757676" y="1986890"/>
              <a:ext cx="1" cy="4572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687"/>
            </a:p>
          </p:txBody>
        </p:sp>
      </p:grpSp>
      <p:sp>
        <p:nvSpPr>
          <p:cNvPr id="111" name="Right Arrow 110">
            <a:extLst>
              <a:ext uri="{FF2B5EF4-FFF2-40B4-BE49-F238E27FC236}">
                <a16:creationId xmlns:a16="http://schemas.microsoft.com/office/drawing/2014/main" id="{C86066F5-B8E0-AEBA-3290-1BC0D8596238}"/>
              </a:ext>
            </a:extLst>
          </p:cNvPr>
          <p:cNvSpPr/>
          <p:nvPr/>
        </p:nvSpPr>
        <p:spPr>
          <a:xfrm rot="5400000">
            <a:off x="8391342" y="3008721"/>
            <a:ext cx="363016" cy="537619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2" name="Right Arrow 111">
            <a:extLst>
              <a:ext uri="{FF2B5EF4-FFF2-40B4-BE49-F238E27FC236}">
                <a16:creationId xmlns:a16="http://schemas.microsoft.com/office/drawing/2014/main" id="{7168B7BA-ED95-B8FC-2174-926720075B88}"/>
              </a:ext>
            </a:extLst>
          </p:cNvPr>
          <p:cNvSpPr/>
          <p:nvPr/>
        </p:nvSpPr>
        <p:spPr>
          <a:xfrm rot="5400000">
            <a:off x="8391342" y="4233545"/>
            <a:ext cx="363016" cy="537619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14" name="Right Arrow 113">
            <a:extLst>
              <a:ext uri="{FF2B5EF4-FFF2-40B4-BE49-F238E27FC236}">
                <a16:creationId xmlns:a16="http://schemas.microsoft.com/office/drawing/2014/main" id="{5F7ECFD7-AD00-4319-D8D1-E500DD8F2592}"/>
              </a:ext>
            </a:extLst>
          </p:cNvPr>
          <p:cNvSpPr/>
          <p:nvPr/>
        </p:nvSpPr>
        <p:spPr>
          <a:xfrm rot="5400000">
            <a:off x="8391342" y="5480207"/>
            <a:ext cx="363016" cy="537619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23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Chronicles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D3BDEB-152E-CAAA-7458-1F2898B87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Chronicle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  <a:sym typeface="Times"/>
              </a:rPr>
              <a:t>ϕ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= (</a:t>
            </a:r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Lucida Handwriting"/>
              </a:rPr>
              <a:t>,</a:t>
            </a:r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Lucida Handwriting"/>
              </a:rPr>
              <a:t>,</a:t>
            </a:r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  <a:sym typeface="Lucida Handwriting"/>
              </a:rPr>
              <a:t>,</a:t>
            </a:r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</a:t>
            </a:r>
          </a:p>
          <a:p>
            <a:pPr lvl="1"/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temporally qualified tasks</a:t>
            </a:r>
          </a:p>
          <a:p>
            <a:pPr lvl="1"/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S</a:t>
            </a:r>
            <a:r>
              <a:rPr lang="en-US" baseline="-25000" dirty="0">
                <a:latin typeface="Times New Roman" charset="0"/>
                <a:ea typeface="Times New Roman" charset="0"/>
                <a:cs typeface="Times New Roman" charset="0"/>
                <a:sym typeface="Lucida Handwriting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en-US" i="1" dirty="0">
                <a:latin typeface="Times New Roman" charset="0"/>
                <a:ea typeface="Times New Roman" charset="0"/>
                <a:cs typeface="Times New Roman" charset="0"/>
              </a:rPr>
              <a:t>a priori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supported assertions</a:t>
            </a:r>
          </a:p>
          <a:p>
            <a:pPr lvl="1"/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T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temporally qualified assertions</a:t>
            </a:r>
          </a:p>
          <a:p>
            <a:pPr lvl="1"/>
            <a:r>
              <a:rPr lang="en-US" dirty="0">
                <a:latin typeface="Lucida Calligraphy" panose="03010101010101010101" pitchFamily="66" charset="77"/>
                <a:ea typeface="Times New Roman" charset="0"/>
                <a:cs typeface="Times New Roman" charset="0"/>
                <a:sym typeface="Lucida Handwriting"/>
              </a:rPr>
              <a:t>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: constraints</a:t>
            </a:r>
          </a:p>
          <a:p>
            <a:pPr>
              <a:spcBef>
                <a:spcPts val="2109"/>
              </a:spcBef>
            </a:pP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  <a:sym typeface="Times"/>
              </a:rPr>
              <a:t>ϕ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can include</a:t>
            </a:r>
          </a:p>
          <a:p>
            <a:pPr lvl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Current state, future predicted events</a:t>
            </a:r>
          </a:p>
          <a:p>
            <a:pPr lvl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Tasks to perform</a:t>
            </a:r>
          </a:p>
          <a:p>
            <a:pPr lvl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Assertions and constraints to satisfy</a:t>
            </a:r>
            <a:br>
              <a:rPr lang="en-US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baseline="-25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Can represent</a:t>
            </a:r>
          </a:p>
          <a:p>
            <a:pPr lvl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planning problem</a:t>
            </a:r>
          </a:p>
          <a:p>
            <a:pPr lvl="1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 plan or partial plan</a:t>
            </a:r>
          </a:p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AA4AC5-B47A-7A4F-8D17-057B55955EED}"/>
              </a:ext>
            </a:extLst>
          </p:cNvPr>
          <p:cNvGrpSpPr/>
          <p:nvPr/>
        </p:nvGrpSpPr>
        <p:grpSpPr>
          <a:xfrm>
            <a:off x="5935205" y="4795945"/>
            <a:ext cx="5693184" cy="1794496"/>
            <a:chOff x="3205258" y="4795945"/>
            <a:chExt cx="5693184" cy="1794496"/>
          </a:xfrm>
        </p:grpSpPr>
        <p:sp>
          <p:nvSpPr>
            <p:cNvPr id="628" name="Shape 628"/>
            <p:cNvSpPr/>
            <p:nvPr/>
          </p:nvSpPr>
          <p:spPr>
            <a:xfrm flipV="1">
              <a:off x="3975618" y="5875062"/>
              <a:ext cx="1" cy="64008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30" name="Shape 630"/>
            <p:cNvSpPr/>
            <p:nvPr/>
          </p:nvSpPr>
          <p:spPr>
            <a:xfrm>
              <a:off x="5200794" y="5460185"/>
              <a:ext cx="2186959" cy="414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r">
                <a:lnSpc>
                  <a:spcPct val="80000"/>
                </a:lnSpc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pPr algn="ctr"/>
              <a:r>
                <a: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docked(ship1)=</a:t>
              </a:r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d3</a:t>
              </a:r>
              <a:endParaRPr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31" name="Shape 631"/>
            <p:cNvSpPr/>
            <p:nvPr/>
          </p:nvSpPr>
          <p:spPr>
            <a:xfrm>
              <a:off x="3973361" y="5884394"/>
              <a:ext cx="400406" cy="1"/>
            </a:xfrm>
            <a:prstGeom prst="line">
              <a:avLst/>
            </a:prstGeom>
            <a:noFill/>
            <a:ln w="38100" cap="flat">
              <a:solidFill>
                <a:srgbClr val="009051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32" name="Shape 632"/>
            <p:cNvSpPr/>
            <p:nvPr/>
          </p:nvSpPr>
          <p:spPr>
            <a:xfrm flipV="1">
              <a:off x="5359371" y="5796154"/>
              <a:ext cx="1" cy="74090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33" name="Shape 633"/>
            <p:cNvSpPr/>
            <p:nvPr/>
          </p:nvSpPr>
          <p:spPr>
            <a:xfrm flipV="1">
              <a:off x="7250556" y="5808357"/>
              <a:ext cx="1" cy="71649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34" name="Shape 634"/>
            <p:cNvSpPr/>
            <p:nvPr/>
          </p:nvSpPr>
          <p:spPr>
            <a:xfrm flipV="1">
              <a:off x="8564707" y="5908824"/>
              <a:ext cx="1" cy="43928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36" name="Shape 636"/>
            <p:cNvSpPr/>
            <p:nvPr/>
          </p:nvSpPr>
          <p:spPr>
            <a:xfrm>
              <a:off x="4373768" y="4795945"/>
              <a:ext cx="3675887" cy="305057"/>
            </a:xfrm>
            <a:prstGeom prst="rect">
              <a:avLst/>
            </a:prstGeom>
            <a:solidFill>
              <a:srgbClr val="FFFB00"/>
            </a:solidFill>
            <a:ln w="12700" cap="flat">
              <a:solidFill>
                <a:schemeClr val="bg1">
                  <a:lumMod val="50000"/>
                </a:schemeClr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/>
              <a:r>
                <a:rPr lang="en-US" sz="1800" dirty="0">
                  <a:latin typeface="Times New Roman" charset="0"/>
                </a:rPr>
                <a:t>[</a:t>
              </a:r>
              <a:r>
                <a:rPr lang="en-US" sz="1800" i="1" dirty="0" err="1">
                  <a:latin typeface="Times New Roman" charset="0"/>
                </a:rPr>
                <a:t>t</a:t>
              </a:r>
              <a:r>
                <a:rPr lang="en-US" sz="1800" i="1" baseline="-25000" dirty="0" err="1">
                  <a:latin typeface="Times New Roman" charset="0"/>
                </a:rPr>
                <a:t>s</a:t>
              </a:r>
              <a:r>
                <a:rPr lang="en-US" sz="1800" i="1" baseline="-25000" dirty="0">
                  <a:latin typeface="Times New Roman" charset="0"/>
                </a:rPr>
                <a:t> </a:t>
              </a:r>
              <a:r>
                <a:rPr lang="en-US" sz="1800" dirty="0">
                  <a:latin typeface="Times New Roman" charset="0"/>
                </a:rPr>
                <a:t>,</a:t>
              </a:r>
              <a:r>
                <a:rPr lang="en-US" sz="1800" i="1" dirty="0">
                  <a:latin typeface="Times New Roman" charset="0"/>
                </a:rPr>
                <a:t> </a:t>
              </a:r>
              <a:r>
                <a:rPr lang="en-US" sz="1800" i="1" dirty="0" err="1">
                  <a:latin typeface="Times New Roman" charset="0"/>
                </a:rPr>
                <a:t>t</a:t>
              </a:r>
              <a:r>
                <a:rPr lang="en-US" sz="1800" i="1" baseline="-25000" dirty="0" err="1">
                  <a:latin typeface="Times New Roman" charset="0"/>
                </a:rPr>
                <a:t>e</a:t>
              </a:r>
              <a:r>
                <a:rPr lang="en-US" sz="1800" dirty="0">
                  <a:latin typeface="Times New Roman" charset="0"/>
                </a:rPr>
                <a:t>] </a:t>
              </a:r>
              <a:r>
                <a:rPr lang="en-US" sz="1800" dirty="0"/>
                <a:t>bring(</a:t>
              </a:r>
              <a:r>
                <a:rPr lang="en-US" sz="1800" i="1" dirty="0">
                  <a:latin typeface="Times New Roman" charset="0"/>
                </a:rPr>
                <a:t>r</a:t>
              </a:r>
              <a:r>
                <a:rPr lang="en-US" sz="1800" dirty="0"/>
                <a:t>,c1,d4) </a:t>
              </a:r>
            </a:p>
          </p:txBody>
        </p:sp>
        <p:sp>
          <p:nvSpPr>
            <p:cNvPr id="639" name="Shape 639"/>
            <p:cNvSpPr/>
            <p:nvPr/>
          </p:nvSpPr>
          <p:spPr>
            <a:xfrm>
              <a:off x="5340373" y="5832302"/>
              <a:ext cx="1928031" cy="1"/>
            </a:xfrm>
            <a:prstGeom prst="line">
              <a:avLst/>
            </a:prstGeom>
            <a:noFill/>
            <a:ln w="38100" cap="flat">
              <a:solidFill>
                <a:srgbClr val="009051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40" name="Shape 640"/>
            <p:cNvSpPr/>
            <p:nvPr/>
          </p:nvSpPr>
          <p:spPr>
            <a:xfrm>
              <a:off x="7757306" y="5464679"/>
              <a:ext cx="1087954" cy="4148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lnSpc>
                  <a:spcPct val="90000"/>
                </a:lnSpc>
                <a:defRPr sz="2200">
                  <a:solidFill>
                    <a:srgbClr val="011993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loc(r1)=</a:t>
              </a:r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d1</a:t>
              </a:r>
              <a:endParaRPr sz="1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Shape 634"/>
            <p:cNvSpPr/>
            <p:nvPr/>
          </p:nvSpPr>
          <p:spPr>
            <a:xfrm flipV="1">
              <a:off x="8035701" y="5109780"/>
              <a:ext cx="1" cy="1371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2" name="Shape 638"/>
            <p:cNvSpPr/>
            <p:nvPr/>
          </p:nvSpPr>
          <p:spPr>
            <a:xfrm>
              <a:off x="8018368" y="5908396"/>
              <a:ext cx="573537" cy="104940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/>
            </a:p>
          </p:txBody>
        </p:sp>
        <p:sp>
          <p:nvSpPr>
            <p:cNvPr id="33" name="Shape 628"/>
            <p:cNvSpPr/>
            <p:nvPr/>
          </p:nvSpPr>
          <p:spPr>
            <a:xfrm flipV="1">
              <a:off x="4356326" y="5109780"/>
              <a:ext cx="17441" cy="137160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05056" y="6313442"/>
              <a:ext cx="506577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>
              <a:spAutoFit/>
            </a:bodyPr>
            <a:lstStyle/>
            <a:p>
              <a:r>
                <a:rPr lang="en-US" sz="1800" i="1" dirty="0">
                  <a:latin typeface="Times New Roman" charset="0"/>
                  <a:ea typeface="Times New Roman" charset="0"/>
                  <a:cs typeface="Times New Roman" charset="0"/>
                </a:rPr>
                <a:t>   </a:t>
              </a:r>
              <a:r>
                <a:rPr lang="en-US" sz="1800" i="1" dirty="0" err="1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1800" i="1" dirty="0">
                  <a:latin typeface="Times New Roman" charset="0"/>
                  <a:ea typeface="Times New Roman" charset="0"/>
                  <a:cs typeface="Times New Roman" charset="0"/>
                </a:rPr>
                <a:t>    t</a:t>
              </a:r>
              <a:r>
                <a:rPr lang="en-US" sz="1800" baseline="-25000" dirty="0"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      </a:t>
              </a:r>
              <a:r>
                <a:rPr lang="en-US" sz="1800" i="1" dirty="0">
                  <a:latin typeface="Times New Roman" charset="0"/>
                  <a:ea typeface="Times New Roman" charset="0"/>
                  <a:cs typeface="Times New Roman" charset="0"/>
                </a:rPr>
                <a:t>       t</a:t>
              </a:r>
              <a:r>
                <a:rPr lang="en-US" sz="1800" i="1" baseline="-25000" dirty="0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+10                       </a:t>
              </a:r>
              <a:r>
                <a:rPr lang="en-US" sz="1800" i="1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sz="1800" i="1" dirty="0" err="1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s</a:t>
              </a: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+</a:t>
              </a:r>
              <a:r>
                <a:rPr lang="el-GR" sz="1800" i="1" dirty="0">
                  <a:latin typeface="Times New Roman" charset="0"/>
                </a:rPr>
                <a:t> δ</a:t>
              </a: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lang="en-US" sz="1800" i="1" dirty="0">
                  <a:latin typeface="Times New Roman" charset="0"/>
                  <a:ea typeface="Times New Roman" charset="0"/>
                  <a:cs typeface="Times New Roman" charset="0"/>
                </a:rPr>
                <a:t>       t</a:t>
              </a:r>
              <a:r>
                <a:rPr lang="en-US" sz="1800" baseline="-25000" dirty="0">
                  <a:latin typeface="Times New Roman" charset="0"/>
                </a:rPr>
                <a:t>1</a:t>
              </a:r>
              <a:r>
                <a:rPr lang="en-US" sz="1800" i="1" dirty="0">
                  <a:latin typeface="Times New Roman" charset="0"/>
                  <a:ea typeface="Times New Roman" charset="0"/>
                  <a:cs typeface="Times New Roman" charset="0"/>
                </a:rPr>
                <a:t>       </a:t>
              </a:r>
              <a:r>
                <a:rPr lang="en-US" sz="1800" i="1" dirty="0" err="1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e</a:t>
              </a:r>
              <a:endParaRPr lang="en-US" sz="1800" i="1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Shape 626"/>
            <p:cNvSpPr/>
            <p:nvPr/>
          </p:nvSpPr>
          <p:spPr>
            <a:xfrm>
              <a:off x="3658930" y="6293536"/>
              <a:ext cx="5239512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 baseline="30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05258" y="5188960"/>
              <a:ext cx="189122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 err="1">
                  <a:latin typeface="Calibri" charset="0"/>
                </a:rPr>
                <a:t>loc</a:t>
              </a:r>
              <a:r>
                <a:rPr lang="en-US" sz="1800" dirty="0">
                  <a:latin typeface="Calibri" charset="0"/>
                </a:rPr>
                <a:t>(r1)=d1</a:t>
              </a:r>
              <a:br>
                <a:rPr lang="en-US" sz="1800" dirty="0">
                  <a:latin typeface="Calibri" charset="0"/>
                </a:rPr>
              </a:br>
              <a:r>
                <a:rPr lang="en-US" sz="1800" dirty="0">
                  <a:latin typeface="Calibri" charset="0"/>
                </a:rPr>
                <a:t>top(pile-ship1)=c1</a:t>
              </a:r>
            </a:p>
          </p:txBody>
        </p:sp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CE3ED48-4D1F-A84B-A3BC-ECCA56FA1D89}"/>
              </a:ext>
            </a:extLst>
          </p:cNvPr>
          <p:cNvSpPr txBox="1">
            <a:spLocks/>
          </p:cNvSpPr>
          <p:nvPr/>
        </p:nvSpPr>
        <p:spPr bwMode="auto">
          <a:xfrm>
            <a:off x="7375857" y="1011062"/>
            <a:ext cx="4206543" cy="322620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i="1" dirty="0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sv-SE" sz="1800" baseline="-25000" dirty="0"/>
              <a:t>0</a:t>
            </a:r>
            <a:r>
              <a:rPr lang="sv-SE" sz="1800" dirty="0"/>
              <a:t>: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tasks:	[</a:t>
            </a:r>
            <a:r>
              <a:rPr lang="sv-SE" sz="1800" i="1" dirty="0"/>
              <a:t>t</a:t>
            </a:r>
            <a:r>
              <a:rPr lang="sv-SE" sz="1800" baseline="-25000" dirty="0"/>
              <a:t>0</a:t>
            </a:r>
            <a:r>
              <a:rPr lang="sv-SE" sz="1800" dirty="0"/>
              <a:t>,</a:t>
            </a:r>
            <a:r>
              <a:rPr lang="sv-SE" sz="1800" i="1" dirty="0"/>
              <a:t>t</a:t>
            </a:r>
            <a:r>
              <a:rPr lang="sv-SE" sz="1800" baseline="-25000" dirty="0"/>
              <a:t>1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bring</a:t>
            </a:r>
            <a:r>
              <a:rPr lang="sv-SE" sz="1800" dirty="0"/>
              <a:t>(</a:t>
            </a:r>
            <a:r>
              <a:rPr lang="sv-SE" sz="1800" i="1" dirty="0"/>
              <a:t>r,</a:t>
            </a:r>
            <a:r>
              <a:rPr lang="sv-SE" sz="1800" dirty="0">
                <a:latin typeface="Calibri"/>
              </a:rPr>
              <a:t>c1,d4)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</a:t>
            </a:r>
            <a:r>
              <a:rPr lang="sv-SE" sz="1800" dirty="0" err="1"/>
              <a:t>supported</a:t>
            </a:r>
            <a:r>
              <a:rPr lang="sv-SE" sz="1800" dirty="0"/>
              <a:t>: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loc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r1)=d1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loc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r2)=d2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/>
              <a:t>t</a:t>
            </a:r>
            <a:r>
              <a:rPr lang="sv-SE" sz="1800" i="1" baseline="-25000" dirty="0"/>
              <a:t>s</a:t>
            </a:r>
            <a:r>
              <a:rPr lang="sv-SE" sz="1800" dirty="0"/>
              <a:t>+10,</a:t>
            </a:r>
            <a:r>
              <a:rPr lang="sv-SE" sz="1800" i="1" dirty="0"/>
              <a:t>t</a:t>
            </a:r>
            <a:r>
              <a:rPr lang="sv-SE" sz="1800" i="1" baseline="-25000" dirty="0"/>
              <a:t>s</a:t>
            </a:r>
            <a:r>
              <a:rPr lang="sv-SE" sz="1800" dirty="0"/>
              <a:t>+</a:t>
            </a:r>
            <a:r>
              <a:rPr lang="el-GR" sz="1800" dirty="0"/>
              <a:t>δ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docked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ship1)=d3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top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pile-ship1)=c1</a:t>
            </a:r>
            <a:br>
              <a:rPr lang="sv-SE" sz="1800" dirty="0"/>
            </a:br>
            <a:r>
              <a:rPr lang="sv-SE" sz="1800" dirty="0"/>
              <a:t>		[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</a:rPr>
              <a:t>pos</a:t>
            </a:r>
            <a:r>
              <a:rPr lang="sv-SE" sz="1800" dirty="0"/>
              <a:t>(</a:t>
            </a:r>
            <a:r>
              <a:rPr lang="sv-SE" sz="1800" dirty="0">
                <a:latin typeface="Calibri"/>
              </a:rPr>
              <a:t>c1)=pallet</a:t>
            </a:r>
            <a:endParaRPr lang="sv-SE" sz="1800" dirty="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</a:t>
            </a:r>
            <a:r>
              <a:rPr lang="sv-SE" sz="1800" dirty="0" err="1"/>
              <a:t>assertions</a:t>
            </a:r>
            <a:r>
              <a:rPr lang="sv-SE" sz="1800" dirty="0"/>
              <a:t>:	[</a:t>
            </a:r>
            <a:r>
              <a:rPr lang="sv-SE" sz="1800" i="1" dirty="0"/>
              <a:t>t</a:t>
            </a:r>
            <a:r>
              <a:rPr lang="sv-SE" sz="1800" i="1" baseline="-25000" dirty="0"/>
              <a:t>e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  <a:cs typeface="Calibri"/>
              </a:rPr>
              <a:t>loc</a:t>
            </a:r>
            <a:r>
              <a:rPr lang="sv-SE" sz="1800" dirty="0">
                <a:latin typeface="Calibri"/>
                <a:cs typeface="Calibri"/>
              </a:rPr>
              <a:t>(r1)=d1</a:t>
            </a:r>
            <a:br>
              <a:rPr lang="sv-SE" sz="1800" dirty="0">
                <a:latin typeface="Calibri"/>
                <a:cs typeface="Calibri"/>
              </a:rPr>
            </a:br>
            <a:r>
              <a:rPr lang="sv-SE" sz="1800" dirty="0">
                <a:latin typeface="Calibri"/>
                <a:cs typeface="Calibri"/>
              </a:rPr>
              <a:t>		</a:t>
            </a:r>
            <a:r>
              <a:rPr lang="sv-SE" sz="1800" dirty="0"/>
              <a:t>[</a:t>
            </a:r>
            <a:r>
              <a:rPr lang="sv-SE" sz="1800" i="1" dirty="0"/>
              <a:t>t</a:t>
            </a:r>
            <a:r>
              <a:rPr lang="sv-SE" sz="1800" i="1" baseline="-25000" dirty="0"/>
              <a:t>e</a:t>
            </a:r>
            <a:r>
              <a:rPr lang="sv-SE" sz="1800" dirty="0"/>
              <a:t>] </a:t>
            </a:r>
            <a:r>
              <a:rPr lang="sv-SE" sz="1800" dirty="0" err="1">
                <a:latin typeface="Calibri"/>
                <a:cs typeface="Calibri"/>
              </a:rPr>
              <a:t>loc</a:t>
            </a:r>
            <a:r>
              <a:rPr lang="sv-SE" sz="1800" dirty="0">
                <a:latin typeface="Calibri"/>
                <a:cs typeface="Calibri"/>
              </a:rPr>
              <a:t>(r2)=d2</a:t>
            </a:r>
            <a:endParaRPr lang="sv-SE" sz="1800" dirty="0"/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r>
              <a:rPr lang="sv-SE" sz="1800" dirty="0"/>
              <a:t>	</a:t>
            </a:r>
            <a:r>
              <a:rPr lang="sv-SE" sz="1800" dirty="0" err="1"/>
              <a:t>constraints</a:t>
            </a:r>
            <a:r>
              <a:rPr lang="sv-SE" sz="1800" dirty="0"/>
              <a:t>:	</a:t>
            </a:r>
            <a:r>
              <a:rPr lang="sv-SE" sz="1800" i="1" dirty="0" err="1"/>
              <a:t>t</a:t>
            </a:r>
            <a:r>
              <a:rPr lang="sv-SE" sz="1800" i="1" baseline="-25000" dirty="0" err="1"/>
              <a:t>s</a:t>
            </a:r>
            <a:r>
              <a:rPr lang="sv-SE" sz="1800" baseline="-25000" dirty="0"/>
              <a:t> </a:t>
            </a:r>
            <a:r>
              <a:rPr lang="sv-SE" sz="1800" dirty="0"/>
              <a:t>=</a:t>
            </a:r>
            <a:r>
              <a:rPr lang="sv-SE" sz="1800" baseline="-25000" dirty="0"/>
              <a:t> </a:t>
            </a:r>
            <a:r>
              <a:rPr lang="sv-SE" sz="1800" dirty="0"/>
              <a:t>0</a:t>
            </a:r>
            <a:r>
              <a:rPr lang="sv-SE" sz="1800" baseline="-25000" dirty="0"/>
              <a:t> </a:t>
            </a:r>
            <a:r>
              <a:rPr lang="sv-SE" sz="1800" i="1" dirty="0"/>
              <a:t>&lt;</a:t>
            </a:r>
            <a:r>
              <a:rPr lang="sv-SE" sz="1800" i="1" baseline="-25000" dirty="0"/>
              <a:t> </a:t>
            </a:r>
            <a:r>
              <a:rPr lang="sv-SE" sz="1800" i="1" dirty="0"/>
              <a:t>t</a:t>
            </a:r>
            <a:r>
              <a:rPr lang="sv-SE" sz="1800" baseline="-25000" dirty="0"/>
              <a:t>0</a:t>
            </a:r>
            <a:r>
              <a:rPr lang="sv-SE" sz="1800" i="1" baseline="-25000" dirty="0"/>
              <a:t> </a:t>
            </a:r>
            <a:r>
              <a:rPr lang="sv-SE" sz="1800" i="1" dirty="0"/>
              <a:t>&lt;</a:t>
            </a:r>
            <a:r>
              <a:rPr lang="sv-SE" sz="1800" i="1" baseline="-25000" dirty="0"/>
              <a:t> </a:t>
            </a:r>
            <a:r>
              <a:rPr lang="sv-SE" sz="1800" i="1" dirty="0"/>
              <a:t>t</a:t>
            </a:r>
            <a:r>
              <a:rPr lang="sv-SE" sz="1800" baseline="-25000" dirty="0"/>
              <a:t>1</a:t>
            </a:r>
            <a:r>
              <a:rPr lang="sv-SE" sz="1800" i="1" baseline="-25000" dirty="0"/>
              <a:t> </a:t>
            </a:r>
            <a:r>
              <a:rPr lang="sv-SE" sz="1800" i="1" dirty="0"/>
              <a:t>&lt;</a:t>
            </a:r>
            <a:r>
              <a:rPr lang="sv-SE" sz="1800" i="1" baseline="-25000" dirty="0"/>
              <a:t> </a:t>
            </a:r>
            <a:r>
              <a:rPr lang="sv-SE" sz="1800" i="1" dirty="0"/>
              <a:t>t</a:t>
            </a:r>
            <a:r>
              <a:rPr lang="sv-SE" sz="1800" i="1" baseline="-25000" dirty="0"/>
              <a:t>e </a:t>
            </a:r>
            <a:r>
              <a:rPr lang="sv-SE" sz="1800" dirty="0"/>
              <a:t>, 20 ≤</a:t>
            </a:r>
            <a:r>
              <a:rPr lang="sv-SE" sz="1800" baseline="-25000" dirty="0"/>
              <a:t> </a:t>
            </a:r>
            <a:r>
              <a:rPr lang="el-GR" sz="1800" dirty="0"/>
              <a:t>δ</a:t>
            </a:r>
            <a:r>
              <a:rPr lang="sv-SE" sz="1800" baseline="-25000" dirty="0"/>
              <a:t> </a:t>
            </a:r>
            <a:r>
              <a:rPr lang="sv-SE" sz="1800" dirty="0"/>
              <a:t>≤</a:t>
            </a:r>
            <a:r>
              <a:rPr lang="sv-SE" sz="1800" baseline="-25000" dirty="0"/>
              <a:t> </a:t>
            </a:r>
            <a:r>
              <a:rPr lang="sv-SE" sz="1800" dirty="0"/>
              <a:t>30</a:t>
            </a:r>
          </a:p>
          <a:p>
            <a:pPr marL="0" indent="0">
              <a:buNone/>
              <a:tabLst>
                <a:tab pos="55563" algn="l"/>
                <a:tab pos="1189038" algn="l"/>
              </a:tabLst>
            </a:pPr>
            <a:endParaRPr lang="sv-SE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1291F9-FF4A-F076-BAF3-5AFDD420A716}"/>
              </a:ext>
            </a:extLst>
          </p:cNvPr>
          <p:cNvSpPr/>
          <p:nvPr/>
        </p:nvSpPr>
        <p:spPr>
          <a:xfrm>
            <a:off x="4066287" y="4960297"/>
            <a:ext cx="15087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1F2FF7"/>
                </a:solidFill>
                <a:latin typeface="Times New Roman" panose="02020603050405020304" pitchFamily="18" charset="0"/>
              </a:rPr>
              <a:t>like partial</a:t>
            </a:r>
            <a:br>
              <a:rPr lang="en-US" sz="2000" i="1" dirty="0">
                <a:solidFill>
                  <a:srgbClr val="1F2FF7"/>
                </a:solidFill>
                <a:latin typeface="Times New Roman" panose="02020603050405020304" pitchFamily="18" charset="0"/>
              </a:rPr>
            </a:br>
            <a:r>
              <a:rPr lang="en-US" sz="2000" i="1" dirty="0">
                <a:solidFill>
                  <a:srgbClr val="1F2FF7"/>
                </a:solidFill>
                <a:latin typeface="Times New Roman" panose="02020603050405020304" pitchFamily="18" charset="0"/>
              </a:rPr>
              <a:t>plans in PSP</a:t>
            </a:r>
            <a:endParaRPr lang="en-US" sz="2000" dirty="0">
              <a:solidFill>
                <a:srgbClr val="1F2FF7"/>
              </a:solidFill>
              <a:latin typeface="Lucida Handwriting" panose="03010101010101010101" pitchFamily="66" charset="77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7410CE5-AB5F-0925-6FDC-252321285134}"/>
              </a:ext>
            </a:extLst>
          </p:cNvPr>
          <p:cNvCxnSpPr>
            <a:cxnSpLocks/>
          </p:cNvCxnSpPr>
          <p:nvPr/>
        </p:nvCxnSpPr>
        <p:spPr>
          <a:xfrm flipH="1">
            <a:off x="2724525" y="5188960"/>
            <a:ext cx="1341762" cy="0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1054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215" name="Shape 21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	Topic			Section</a:t>
            </a:r>
          </a:p>
          <a:p>
            <a:pPr>
              <a:lnSpc>
                <a:spcPct val="130000"/>
              </a:lnSpc>
            </a:pPr>
            <a:r>
              <a:rPr lang="en-US" dirty="0"/>
              <a:t>Introduction			    17.1</a:t>
            </a:r>
          </a:p>
          <a:p>
            <a:pPr>
              <a:lnSpc>
                <a:spcPct val="130000"/>
              </a:lnSpc>
            </a:pPr>
            <a:r>
              <a:rPr lang="en-US" dirty="0"/>
              <a:t>Representation			    17.2</a:t>
            </a:r>
          </a:p>
          <a:p>
            <a:pPr>
              <a:lnSpc>
                <a:spcPct val="130000"/>
              </a:lnSpc>
            </a:pPr>
            <a:r>
              <a:rPr lang="en-US" b="1" dirty="0"/>
              <a:t>Planning (briefly)</a:t>
            </a:r>
            <a:r>
              <a:rPr lang="en-US" dirty="0"/>
              <a:t>		    18.2</a:t>
            </a:r>
          </a:p>
          <a:p>
            <a:pPr>
              <a:lnSpc>
                <a:spcPct val="130000"/>
              </a:lnSpc>
            </a:pPr>
            <a:r>
              <a:rPr lang="en-US" dirty="0"/>
              <a:t>Consistency and controllability	    18.3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1: refinement)	    17.3.1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2: dispatching)	    17.3.1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471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BADBD-94D2-B193-BE3C-95C25E9AC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971" y="914401"/>
            <a:ext cx="4773829" cy="2895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57" y="1152525"/>
            <a:ext cx="5982159" cy="5283200"/>
          </a:xfrm>
        </p:spPr>
        <p:txBody>
          <a:bodyPr/>
          <a:lstStyle/>
          <a:p>
            <a:r>
              <a:rPr lang="en-US" dirty="0"/>
              <a:t>Planning problem: a chronicle </a:t>
            </a:r>
            <a:r>
              <a:rPr lang="sv-SE" i="1" dirty="0" err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cs typeface="Times New Roman"/>
              </a:rPr>
              <a:t> </a:t>
            </a:r>
            <a:r>
              <a:rPr lang="en-US" dirty="0"/>
              <a:t>that has some </a:t>
            </a:r>
            <a:r>
              <a:rPr lang="en-US" i="1" dirty="0"/>
              <a:t>flaws</a:t>
            </a:r>
          </a:p>
          <a:p>
            <a:pPr lvl="1"/>
            <a:r>
              <a:rPr lang="en-US" dirty="0"/>
              <a:t>Temporal assertions that aren’t causally supported</a:t>
            </a:r>
          </a:p>
          <a:p>
            <a:pPr lvl="3"/>
            <a:r>
              <a:rPr lang="en-US" dirty="0"/>
              <a:t>like open goals in </a:t>
            </a:r>
            <a:r>
              <a:rPr lang="en-US" dirty="0">
                <a:latin typeface="Calibri" panose="020F0502020204030204" pitchFamily="34" charset="0"/>
              </a:rPr>
              <a:t>PSP</a:t>
            </a:r>
          </a:p>
          <a:p>
            <a:pPr lvl="1"/>
            <a:r>
              <a:rPr lang="en-US" dirty="0"/>
              <a:t>Temporal assertions that are (possibly) conflicting</a:t>
            </a:r>
          </a:p>
          <a:p>
            <a:pPr lvl="2"/>
            <a:r>
              <a:rPr lang="en-US" dirty="0"/>
              <a:t>like threats in </a:t>
            </a:r>
            <a:r>
              <a:rPr lang="en-US" dirty="0">
                <a:latin typeface="Calibri" panose="020F0502020204030204" pitchFamily="34" charset="0"/>
              </a:rPr>
              <a:t>PSP</a:t>
            </a:r>
          </a:p>
          <a:p>
            <a:pPr lvl="1"/>
            <a:r>
              <a:rPr lang="en-US" dirty="0"/>
              <a:t>Non-refined tasks</a:t>
            </a:r>
          </a:p>
          <a:p>
            <a:pPr lvl="2"/>
            <a:r>
              <a:rPr lang="en-US" dirty="0"/>
              <a:t>like tasks in HTN planning</a:t>
            </a:r>
          </a:p>
          <a:p>
            <a:r>
              <a:rPr lang="en-US" dirty="0"/>
              <a:t>Resolvers</a:t>
            </a:r>
          </a:p>
          <a:p>
            <a:pPr lvl="1"/>
            <a:r>
              <a:rPr lang="en-US" dirty="0"/>
              <a:t>persistence assertions</a:t>
            </a:r>
          </a:p>
          <a:p>
            <a:pPr lvl="1"/>
            <a:r>
              <a:rPr lang="en-US" dirty="0"/>
              <a:t>constraints</a:t>
            </a:r>
          </a:p>
          <a:p>
            <a:pPr lvl="1"/>
            <a:r>
              <a:rPr lang="en-US" dirty="0"/>
              <a:t>actions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refinement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A370-4A48-6C4B-1043-A4CF0EC7D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8570" y="4131324"/>
            <a:ext cx="4773829" cy="23043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</a:rPr>
              <a:t>If it’s possible to resolve all flaws, then</a:t>
            </a:r>
            <a:br>
              <a:rPr lang="en-US" dirty="0">
                <a:latin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</a:rPr>
              <a:t>at least one of the nondeterministic execution traces will do so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The details are intricate and tedious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If this interests you, I can point you to some good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4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09" y="1035004"/>
            <a:ext cx="2712677" cy="200723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Example Applications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RAX/PS</a:t>
            </a:r>
          </a:p>
          <a:p>
            <a:pPr lvl="1"/>
            <a:r>
              <a:rPr lang="en-US" dirty="0"/>
              <a:t>Planning/control of Deep Space One spacecraft</a:t>
            </a:r>
          </a:p>
          <a:p>
            <a:pPr lvl="1"/>
            <a:r>
              <a:rPr lang="en-US" dirty="0"/>
              <a:t>NASA Ames and JPL, 1999</a:t>
            </a:r>
          </a:p>
          <a:p>
            <a:pPr lvl="1"/>
            <a:endParaRPr lang="en-US" dirty="0"/>
          </a:p>
          <a:p>
            <a:r>
              <a:rPr lang="en-US" dirty="0"/>
              <a:t>CASPER</a:t>
            </a:r>
          </a:p>
          <a:p>
            <a:pPr lvl="1"/>
            <a:r>
              <a:rPr lang="en-US" dirty="0"/>
              <a:t>Planning/control of spacecraft</a:t>
            </a:r>
          </a:p>
          <a:p>
            <a:pPr lvl="1"/>
            <a:r>
              <a:rPr lang="en-US" dirty="0"/>
              <a:t>NASA JPL, ≈ 1999–2017</a:t>
            </a:r>
          </a:p>
          <a:p>
            <a:pPr lvl="1"/>
            <a:endParaRPr lang="en-US" dirty="0"/>
          </a:p>
          <a:p>
            <a:r>
              <a:rPr lang="en-US" dirty="0"/>
              <a:t>T-ReX</a:t>
            </a:r>
          </a:p>
          <a:p>
            <a:pPr lvl="1"/>
            <a:r>
              <a:rPr lang="en-US" dirty="0"/>
              <a:t>Planning/control of AUVs</a:t>
            </a:r>
          </a:p>
          <a:p>
            <a:pPr lvl="1"/>
            <a:r>
              <a:rPr lang="en-US" dirty="0"/>
              <a:t>Monterey Bay Aquarium Research Institute, ≈ 2005-2010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asted-image.tiff">
            <a:extLst>
              <a:ext uri="{FF2B5EF4-FFF2-40B4-BE49-F238E27FC236}">
                <a16:creationId xmlns:a16="http://schemas.microsoft.com/office/drawing/2014/main" id="{04DB858D-CE3D-CBB8-2416-EAE1FC5E5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908" y="3344677"/>
            <a:ext cx="2712678" cy="264034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99996178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215" name="Shape 21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	Topic			Section</a:t>
            </a:r>
          </a:p>
          <a:p>
            <a:pPr>
              <a:lnSpc>
                <a:spcPct val="130000"/>
              </a:lnSpc>
            </a:pPr>
            <a:r>
              <a:rPr lang="en-US" dirty="0"/>
              <a:t>Introduction			    17.1</a:t>
            </a:r>
          </a:p>
          <a:p>
            <a:pPr>
              <a:lnSpc>
                <a:spcPct val="130000"/>
              </a:lnSpc>
            </a:pPr>
            <a:r>
              <a:rPr lang="en-US" dirty="0"/>
              <a:t>Representation			    17.2</a:t>
            </a:r>
          </a:p>
          <a:p>
            <a:pPr>
              <a:lnSpc>
                <a:spcPct val="130000"/>
              </a:lnSpc>
            </a:pPr>
            <a:r>
              <a:rPr lang="en-US" dirty="0"/>
              <a:t>Planning (briefly)		    18.2</a:t>
            </a:r>
          </a:p>
          <a:p>
            <a:pPr>
              <a:lnSpc>
                <a:spcPct val="130000"/>
              </a:lnSpc>
            </a:pPr>
            <a:r>
              <a:rPr lang="en-US" b="1" dirty="0"/>
              <a:t>Consistency and controllability</a:t>
            </a:r>
            <a:r>
              <a:rPr lang="en-US" dirty="0"/>
              <a:t>	    18.3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1: refinement)	    17.3.1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2: dispatching)	    17.3.1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2016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578450"/>
          </a:xfrm>
        </p:spPr>
        <p:txBody>
          <a:bodyPr/>
          <a:lstStyle/>
          <a:p>
            <a:r>
              <a:rPr lang="en-US" dirty="0"/>
              <a:t>Consistency of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005" y="892366"/>
            <a:ext cx="7998393" cy="5683477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When </a:t>
            </a:r>
            <a:r>
              <a:rPr lang="en-US" dirty="0" err="1">
                <a:latin typeface="Calibri"/>
              </a:rPr>
              <a:t>TemPlan</a:t>
            </a:r>
            <a:r>
              <a:rPr lang="en-US" dirty="0">
                <a:latin typeface="Calibri"/>
              </a:rPr>
              <a:t> </a:t>
            </a:r>
            <a:r>
              <a:rPr lang="en-US" dirty="0"/>
              <a:t>applies resolvers, it modifies </a:t>
            </a:r>
            <a:r>
              <a:rPr lang="sv-SE" i="1" dirty="0" err="1">
                <a:latin typeface="Times New Roman" charset="0"/>
                <a:ea typeface="Times New Roman" charset="0"/>
                <a:cs typeface="Times New Roman" charset="0"/>
              </a:rPr>
              <a:t>ϕ = </a:t>
            </a:r>
            <a:r>
              <a:rPr lang="en-US" dirty="0"/>
              <a:t>(</a:t>
            </a:r>
            <a:r>
              <a:rPr lang="en-US" dirty="0">
                <a:latin typeface="Lucida Handwriting"/>
                <a:cs typeface="Lucida Handwriting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,</a:t>
            </a:r>
            <a:r>
              <a:rPr lang="en-US" dirty="0">
                <a:latin typeface="Lucida Handwriting"/>
                <a:cs typeface="Lucida Handwriting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,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)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Some resolvers will make </a:t>
            </a:r>
            <a:r>
              <a:rPr lang="sv-SE" i="1" dirty="0" err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en-US" dirty="0">
                <a:cs typeface="Times New Roman"/>
              </a:rPr>
              <a:t> inconsistent</a:t>
            </a:r>
          </a:p>
          <a:p>
            <a:pPr lvl="3"/>
            <a:r>
              <a:rPr lang="en-US" dirty="0">
                <a:latin typeface="Times New Roman"/>
                <a:cs typeface="Times New Roman"/>
              </a:rPr>
              <a:t>No solution in this part of the search space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Would like to detect inconsistency, prune that part of the search space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Otherwise we’ll waste time searching it</a:t>
            </a:r>
            <a:br>
              <a:rPr lang="en-US" baseline="-25000" dirty="0">
                <a:latin typeface="Times New Roman"/>
                <a:cs typeface="Times New Roman"/>
              </a:rPr>
            </a:br>
            <a:endParaRPr lang="en-US" baseline="-25000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Analogy: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PSP</a:t>
            </a:r>
            <a:r>
              <a:rPr lang="en-US" dirty="0">
                <a:latin typeface="Times New Roman"/>
                <a:cs typeface="Times New Roman"/>
              </a:rPr>
              <a:t> checks simple cases of inconsistency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E.g., </a:t>
            </a:r>
            <a:r>
              <a:rPr lang="en-US" dirty="0"/>
              <a:t>if there’s already a constraint </a:t>
            </a:r>
            <a:r>
              <a:rPr lang="en-US" i="1" dirty="0" err="1"/>
              <a:t>c</a:t>
            </a:r>
            <a:r>
              <a:rPr lang="en-US" i="1" baseline="-25000" dirty="0" err="1">
                <a:latin typeface="Times New Roman"/>
                <a:cs typeface="Times New Roman"/>
              </a:rPr>
              <a:t> </a:t>
            </a:r>
            <a:r>
              <a:rPr lang="en-US" dirty="0" err="1">
                <a:cs typeface="Times New Roman"/>
              </a:rPr>
              <a:t>≺</a:t>
            </a:r>
            <a:r>
              <a:rPr lang="en-US" i="1" baseline="-25000" dirty="0" err="1">
                <a:latin typeface="Times New Roman"/>
                <a:cs typeface="Times New Roman"/>
              </a:rPr>
              <a:t> </a:t>
            </a:r>
            <a:r>
              <a:rPr lang="en-US" i="1" dirty="0" err="1"/>
              <a:t>b</a:t>
            </a:r>
            <a:r>
              <a:rPr lang="en-US" dirty="0" err="1"/>
              <a:t>, </a:t>
            </a:r>
            <a:br>
              <a:rPr lang="en-US" dirty="0" err="1"/>
            </a:br>
            <a:r>
              <a:rPr lang="en-US" dirty="0">
                <a:latin typeface="Times New Roman"/>
                <a:cs typeface="Times New Roman"/>
              </a:rPr>
              <a:t>don’t resolve a threat by adding a constraint </a:t>
            </a:r>
            <a:r>
              <a:rPr lang="en-US" i="1" dirty="0" err="1">
                <a:latin typeface="Times New Roman"/>
                <a:cs typeface="Times New Roman"/>
              </a:rPr>
              <a:t>b</a:t>
            </a:r>
            <a:r>
              <a:rPr lang="en-US" i="1" baseline="-25000" dirty="0" err="1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≺</a:t>
            </a:r>
            <a:r>
              <a:rPr lang="en-US" i="1" baseline="-25000" dirty="0" err="1">
                <a:latin typeface="Times New Roman"/>
                <a:cs typeface="Times New Roman"/>
              </a:rPr>
              <a:t> </a:t>
            </a:r>
            <a:r>
              <a:rPr lang="en-US" i="1" dirty="0" err="1"/>
              <a:t>c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But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PSP</a:t>
            </a:r>
            <a:r>
              <a:rPr lang="en-US" dirty="0">
                <a:latin typeface="Times New Roman"/>
                <a:cs typeface="Times New Roman"/>
              </a:rPr>
              <a:t> ignores more complicated cases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 panose="02020603050405020304" pitchFamily="18" charset="0"/>
              </a:rPr>
              <a:t>uppose Range(</a:t>
            </a:r>
            <a:r>
              <a:rPr lang="en-US" i="1" dirty="0">
                <a:latin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</a:rPr>
              <a:t>Containers</a:t>
            </a:r>
            <a:r>
              <a:rPr lang="en-US" dirty="0">
                <a:latin typeface="Times New Roman" panose="02020603050405020304" pitchFamily="18" charset="0"/>
              </a:rPr>
              <a:t> = {</a:t>
            </a:r>
            <a:r>
              <a:rPr lang="en-US" dirty="0">
                <a:latin typeface="Calibri" panose="020F0502020204030204" pitchFamily="34" charset="0"/>
              </a:rPr>
              <a:t>c1, c2, c3</a:t>
            </a:r>
            <a:r>
              <a:rPr lang="en-US" dirty="0">
                <a:latin typeface="Times New Roman" panose="02020603050405020304" pitchFamily="18" charset="0"/>
              </a:rPr>
              <a:t>}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To resolve three different threats, </a:t>
            </a:r>
            <a:r>
              <a:rPr lang="en-US" dirty="0">
                <a:latin typeface="Times New Roman"/>
                <a:cs typeface="Times New Roman"/>
              </a:rPr>
              <a:t>suppose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PSP</a:t>
            </a:r>
            <a:r>
              <a:rPr lang="en-US" dirty="0">
                <a:latin typeface="Times New Roman"/>
                <a:cs typeface="Times New Roman"/>
              </a:rPr>
              <a:t> chooses 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i="1" dirty="0">
                <a:latin typeface="Times New Roman" panose="02020603050405020304" pitchFamily="18" charset="0"/>
              </a:rPr>
              <a:t>c</a:t>
            </a:r>
            <a:r>
              <a:rPr lang="en-US" dirty="0"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≠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c1 , </a:t>
            </a:r>
            <a:r>
              <a:rPr lang="en-US" i="1" dirty="0">
                <a:latin typeface="Times New Roman" panose="02020603050405020304" pitchFamily="18" charset="0"/>
              </a:rPr>
              <a:t>c</a:t>
            </a:r>
            <a:r>
              <a:rPr lang="en-US" dirty="0">
                <a:cs typeface="Times New Roman"/>
              </a:rPr>
              <a:t> ≠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c2 , </a:t>
            </a:r>
            <a:r>
              <a:rPr lang="en-US" i="1" dirty="0">
                <a:latin typeface="Times New Roman" panose="02020603050405020304" pitchFamily="18" charset="0"/>
              </a:rPr>
              <a:t>c</a:t>
            </a:r>
            <a:r>
              <a:rPr lang="en-US" dirty="0">
                <a:cs typeface="Times New Roman"/>
              </a:rPr>
              <a:t> ≠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c3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No solutions in this part of the search</a:t>
            </a:r>
            <a:br>
              <a:rPr lang="en-US" dirty="0">
                <a:latin typeface="Times New Roman"/>
                <a:cs typeface="Times New Roman"/>
              </a:rPr>
            </a:br>
            <a:r>
              <a:rPr lang="en-US" dirty="0">
                <a:latin typeface="Times New Roman"/>
                <a:cs typeface="Times New Roman"/>
              </a:rPr>
              <a:t>space, but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PSP</a:t>
            </a:r>
            <a:r>
              <a:rPr lang="en-US" dirty="0">
                <a:latin typeface="Times New Roman"/>
                <a:cs typeface="Times New Roman"/>
              </a:rPr>
              <a:t> searches it anyway</a:t>
            </a:r>
          </a:p>
        </p:txBody>
      </p:sp>
      <p:cxnSp>
        <p:nvCxnSpPr>
          <p:cNvPr id="3" name="AutoShape 30">
            <a:extLst>
              <a:ext uri="{FF2B5EF4-FFF2-40B4-BE49-F238E27FC236}">
                <a16:creationId xmlns:a16="http://schemas.microsoft.com/office/drawing/2014/main" id="{276FEC6A-717D-E480-ABCA-98708B8FEF42}"/>
              </a:ext>
            </a:extLst>
          </p:cNvPr>
          <p:cNvCxnSpPr>
            <a:cxnSpLocks noChangeShapeType="1"/>
            <a:stCxn id="15" idx="3"/>
            <a:endCxn id="19" idx="6"/>
          </p:cNvCxnSpPr>
          <p:nvPr/>
        </p:nvCxnSpPr>
        <p:spPr bwMode="auto">
          <a:xfrm flipV="1">
            <a:off x="8815066" y="3156437"/>
            <a:ext cx="177211" cy="1127478"/>
          </a:xfrm>
          <a:prstGeom prst="curvedConnector3">
            <a:avLst>
              <a:gd name="adj1" fmla="val 228999"/>
            </a:avLst>
          </a:prstGeom>
          <a:noFill/>
          <a:ln w="12700">
            <a:solidFill>
              <a:srgbClr val="FF0000"/>
            </a:solidFill>
            <a:prstDash val="lgDashDot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 Box 18">
            <a:extLst>
              <a:ext uri="{FF2B5EF4-FFF2-40B4-BE49-F238E27FC236}">
                <a16:creationId xmlns:a16="http://schemas.microsoft.com/office/drawing/2014/main" id="{758AFAC8-7525-A7C8-F65C-F3184A14E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9191" y="3749999"/>
            <a:ext cx="1709058" cy="36933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c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: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move(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,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d2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,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y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)</a:t>
            </a:r>
          </a:p>
        </p:txBody>
      </p:sp>
      <p:sp>
        <p:nvSpPr>
          <p:cNvPr id="7" name="Text Box 50">
            <a:extLst>
              <a:ext uri="{FF2B5EF4-FFF2-40B4-BE49-F238E27FC236}">
                <a16:creationId xmlns:a16="http://schemas.microsoft.com/office/drawing/2014/main" id="{452E7C4F-6998-A618-D32A-DBF35B4C2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106" y="2362914"/>
            <a:ext cx="1009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  <a:ea typeface="Calibri"/>
                <a:cs typeface="Calibri"/>
              </a:rPr>
              <a:t>loc(r1)</a:t>
            </a:r>
            <a:r>
              <a:rPr lang="en-US" sz="1800" baseline="-25000" dirty="0">
                <a:latin typeface="Calibri" panose="020F0502020204030204" pitchFamily="34" charset="0"/>
                <a:ea typeface="Calibri"/>
                <a:cs typeface="Calibri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=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x</a:t>
            </a:r>
            <a:endParaRPr lang="en-US" sz="1800" dirty="0">
              <a:latin typeface="Times New Roman" panose="02020603050405020304" pitchFamily="18" charset="0"/>
              <a:ea typeface="Calibri"/>
              <a:cs typeface="Calibri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2BA74EF-4EC0-59A8-A63A-5F9F0539F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938" y="2749085"/>
            <a:ext cx="1805238" cy="36933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a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: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move(r1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,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d1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,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x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)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E306D650-FAD6-BE07-8D74-1D51FF95B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897" y="2749828"/>
            <a:ext cx="1816459" cy="369332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14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b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: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move(r1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,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x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,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d2)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2B7CCC-B2A5-04F9-3CF0-8ACA11E5693B}"/>
              </a:ext>
            </a:extLst>
          </p:cNvPr>
          <p:cNvSpPr/>
          <p:nvPr/>
        </p:nvSpPr>
        <p:spPr>
          <a:xfrm>
            <a:off x="7514229" y="3122313"/>
            <a:ext cx="1046120" cy="369332"/>
          </a:xfrm>
          <a:prstGeom prst="rect">
            <a:avLst/>
          </a:prstGeom>
        </p:spPr>
        <p:txBody>
          <a:bodyPr wrap="none" rIns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loc(r1)</a:t>
            </a:r>
            <a:r>
              <a:rPr lang="en-US" sz="1800" baseline="-25000" dirty="0">
                <a:latin typeface="Calibri" panose="020F0502020204030204" pitchFamily="34" charset="0"/>
                <a:ea typeface="Calibri"/>
                <a:cs typeface="Calibri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=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x</a:t>
            </a:r>
            <a:endParaRPr lang="en-US" sz="1800" b="1" baseline="30000" dirty="0">
              <a:solidFill>
                <a:srgbClr val="081D58"/>
              </a:solidFill>
              <a:latin typeface="Times New Roman" panose="02020603050405020304" pitchFamily="18" charset="0"/>
              <a:ea typeface="Calibri"/>
              <a:cs typeface="Calibri"/>
            </a:endParaRPr>
          </a:p>
        </p:txBody>
      </p:sp>
      <p:cxnSp>
        <p:nvCxnSpPr>
          <p:cNvPr id="13" name="AutoShape 48">
            <a:extLst>
              <a:ext uri="{FF2B5EF4-FFF2-40B4-BE49-F238E27FC236}">
                <a16:creationId xmlns:a16="http://schemas.microsoft.com/office/drawing/2014/main" id="{53A4173A-5821-8C30-9B6E-70DD25446961}"/>
              </a:ext>
            </a:extLst>
          </p:cNvPr>
          <p:cNvCxnSpPr>
            <a:cxnSpLocks noChangeShapeType="1"/>
            <a:stCxn id="8" idx="3"/>
            <a:endCxn id="9" idx="1"/>
          </p:cNvCxnSpPr>
          <p:nvPr/>
        </p:nvCxnSpPr>
        <p:spPr bwMode="auto">
          <a:xfrm>
            <a:off x="8353176" y="2933751"/>
            <a:ext cx="1495721" cy="743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53">
            <a:extLst>
              <a:ext uri="{FF2B5EF4-FFF2-40B4-BE49-F238E27FC236}">
                <a16:creationId xmlns:a16="http://schemas.microsoft.com/office/drawing/2014/main" id="{D7E6A831-BFFA-851D-52AD-4E5D78853A35}"/>
              </a:ext>
            </a:extLst>
          </p:cNvPr>
          <p:cNvCxnSpPr>
            <a:cxnSpLocks noChangeShapeType="1"/>
            <a:stCxn id="11" idx="3"/>
            <a:endCxn id="7" idx="1"/>
          </p:cNvCxnSpPr>
          <p:nvPr/>
        </p:nvCxnSpPr>
        <p:spPr bwMode="auto">
          <a:xfrm flipV="1">
            <a:off x="8560349" y="2547580"/>
            <a:ext cx="1101757" cy="759399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68435AF-0CAD-53D4-A8DA-AB847D80235F}"/>
              </a:ext>
            </a:extLst>
          </p:cNvPr>
          <p:cNvSpPr/>
          <p:nvPr/>
        </p:nvSpPr>
        <p:spPr>
          <a:xfrm>
            <a:off x="7900392" y="4099249"/>
            <a:ext cx="914674" cy="369332"/>
          </a:xfrm>
          <a:prstGeom prst="rect">
            <a:avLst/>
          </a:prstGeom>
        </p:spPr>
        <p:txBody>
          <a:bodyPr wrap="none" rIns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Calibri"/>
                <a:cs typeface="Calibri"/>
              </a:rPr>
              <a:t>loc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r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)</a:t>
            </a:r>
            <a:r>
              <a:rPr lang="en-US" sz="1800" baseline="-25000" dirty="0">
                <a:latin typeface="Calibri" panose="020F0502020204030204" pitchFamily="34" charset="0"/>
                <a:ea typeface="Calibri"/>
                <a:cs typeface="Calibri"/>
              </a:rPr>
              <a:t> </a:t>
            </a:r>
            <a:r>
              <a:rPr lang="en-US" sz="1800" dirty="0">
                <a:latin typeface="Times New Roman" panose="02020603050405020304" pitchFamily="18" charset="0"/>
                <a:ea typeface="Calibri"/>
                <a:cs typeface="Calibri"/>
              </a:rPr>
              <a:t>=</a:t>
            </a:r>
            <a:r>
              <a:rPr lang="en-US" sz="1800" baseline="-25000" dirty="0">
                <a:latin typeface="Times New Roman" panose="02020603050405020304" pitchFamily="18" charset="0"/>
                <a:ea typeface="Calibri"/>
                <a:cs typeface="Calibri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ea typeface="Calibri"/>
                <a:cs typeface="Calibri"/>
              </a:rPr>
              <a:t>y</a:t>
            </a:r>
            <a:endParaRPr lang="en-US" sz="1800" b="1" baseline="30000" dirty="0">
              <a:solidFill>
                <a:srgbClr val="081D58"/>
              </a:solidFill>
              <a:latin typeface="Times New Roman" panose="02020603050405020304" pitchFamily="18" charset="0"/>
              <a:ea typeface="Calibri"/>
              <a:cs typeface="Calibri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5DC82D26-EC03-FE5D-F853-F66E7A19F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05" y="3850984"/>
            <a:ext cx="771700" cy="3003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ingdings" charset="2"/>
              <a:buChar char="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 Grande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LucidaGrande" charset="0"/>
              <a:buChar char="–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LucidaGrande" charset="0"/>
              <a:buChar char="–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Times-Roman" charset="0"/>
              <a:buChar char="•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Times-Roman" charset="0"/>
              <a:buChar char="-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937" indent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0000"/>
                </a:solidFill>
                <a:latin typeface="Times New Roman" charset="0"/>
              </a:rPr>
              <a:t>threat</a:t>
            </a:r>
            <a:endParaRPr lang="en-US" sz="1800" kern="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" name="AutoShape 48">
            <a:extLst>
              <a:ext uri="{FF2B5EF4-FFF2-40B4-BE49-F238E27FC236}">
                <a16:creationId xmlns:a16="http://schemas.microsoft.com/office/drawing/2014/main" id="{078DCEF3-0DD7-9125-20E7-5B411FE56E34}"/>
              </a:ext>
            </a:extLst>
          </p:cNvPr>
          <p:cNvCxnSpPr>
            <a:cxnSpLocks noChangeShapeType="1"/>
            <a:stCxn id="4" idx="3"/>
            <a:endCxn id="9" idx="1"/>
          </p:cNvCxnSpPr>
          <p:nvPr/>
        </p:nvCxnSpPr>
        <p:spPr bwMode="auto">
          <a:xfrm flipV="1">
            <a:off x="8658249" y="2934494"/>
            <a:ext cx="1190648" cy="100017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E1F3E88-6E7E-0E51-0729-EC99412D795C}"/>
              </a:ext>
            </a:extLst>
          </p:cNvPr>
          <p:cNvSpPr/>
          <p:nvPr/>
        </p:nvSpPr>
        <p:spPr>
          <a:xfrm>
            <a:off x="8783480" y="3025194"/>
            <a:ext cx="208797" cy="262485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1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of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9288" y="1152525"/>
            <a:ext cx="5170311" cy="5283200"/>
          </a:xfrm>
        </p:spPr>
        <p:txBody>
          <a:bodyPr/>
          <a:lstStyle/>
          <a:p>
            <a:r>
              <a:rPr lang="sv-SE" i="1" dirty="0" err="1">
                <a:latin typeface="Times New Roman" charset="0"/>
                <a:ea typeface="Times New Roman" charset="0"/>
                <a:cs typeface="Times New Roman" charset="0"/>
              </a:rPr>
              <a:t>ϕ = </a:t>
            </a:r>
            <a:r>
              <a:rPr lang="en-US" dirty="0"/>
              <a:t>(</a:t>
            </a:r>
            <a:r>
              <a:rPr lang="en-US" dirty="0">
                <a:latin typeface="Lucida Handwriting"/>
                <a:cs typeface="Lucida Handwriting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,</a:t>
            </a:r>
            <a:r>
              <a:rPr lang="en-US" dirty="0">
                <a:latin typeface="Lucida Handwriting"/>
                <a:cs typeface="Lucida Handwriting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,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)</a:t>
            </a:r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At various points, have </a:t>
            </a:r>
            <a:r>
              <a:rPr lang="en-US" dirty="0" err="1">
                <a:latin typeface="Calibri"/>
              </a:rPr>
              <a:t>TemPlan </a:t>
            </a:r>
            <a:r>
              <a:rPr lang="en-US" dirty="0">
                <a:cs typeface="Times New Roman"/>
              </a:rPr>
              <a:t>check whether 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>
                <a:cs typeface="Times New Roman"/>
              </a:rPr>
              <a:t> is consistent</a:t>
            </a:r>
            <a:endParaRPr lang="en-US" dirty="0"/>
          </a:p>
          <a:p>
            <a:pPr lvl="1"/>
            <a:r>
              <a:rPr lang="en-US" dirty="0"/>
              <a:t>If it isn’t, then </a:t>
            </a:r>
            <a:r>
              <a:rPr lang="sv-SE" i="1" dirty="0" err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en-US" dirty="0"/>
              <a:t> isn’t either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Can prune this part of the search space</a:t>
            </a:r>
          </a:p>
          <a:p>
            <a:pPr lvl="2"/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Doesn’t detect every possible inconsistency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If </a:t>
            </a:r>
            <a:r>
              <a:rPr lang="en-US" dirty="0">
                <a:latin typeface="Lucida Handwriting"/>
                <a:cs typeface="Lucida Handwriting"/>
              </a:rPr>
              <a:t>C </a:t>
            </a:r>
            <a:r>
              <a:rPr lang="en-US" dirty="0">
                <a:cs typeface="Lucida Handwriting"/>
              </a:rPr>
              <a:t>is c</a:t>
            </a:r>
            <a:r>
              <a:rPr lang="en-US" dirty="0"/>
              <a:t>onsistent, </a:t>
            </a:r>
            <a:r>
              <a:rPr lang="sv-SE" i="1" dirty="0" err="1">
                <a:latin typeface="Times New Roman" charset="0"/>
                <a:ea typeface="Times New Roman" charset="0"/>
                <a:cs typeface="Times New Roman" charset="0"/>
              </a:rPr>
              <a:t>ϕ</a:t>
            </a:r>
            <a:r>
              <a:rPr lang="en-US" dirty="0"/>
              <a:t> still may have other inconsistencies</a:t>
            </a:r>
          </a:p>
          <a:p>
            <a:r>
              <a:rPr lang="en-US" dirty="0"/>
              <a:t>But if </a:t>
            </a:r>
            <a:r>
              <a:rPr lang="en-US" dirty="0">
                <a:latin typeface="Calibri" panose="020F0502020204030204" pitchFamily="34" charset="0"/>
              </a:rPr>
              <a:t>TemPlan </a:t>
            </a:r>
            <a:r>
              <a:rPr lang="en-US" dirty="0"/>
              <a:t>can detect some of the inconsistencies, it may prune large parts of the search space</a:t>
            </a:r>
          </a:p>
          <a:p>
            <a:pPr lvl="2"/>
            <a:endParaRPr lang="en-US" i="1" dirty="0">
              <a:latin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87341-398E-3869-A93E-FC6AA134F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288" y="1152525"/>
            <a:ext cx="5791200" cy="5283200"/>
          </a:xfrm>
        </p:spPr>
        <p:txBody>
          <a:bodyPr/>
          <a:lstStyle/>
          <a:p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 contains two kinds of constraints</a:t>
            </a:r>
          </a:p>
          <a:p>
            <a:pPr lvl="1"/>
            <a:r>
              <a:rPr lang="en-US" dirty="0"/>
              <a:t>Object constraints </a:t>
            </a:r>
          </a:p>
          <a:p>
            <a:pPr lvl="2"/>
            <a:r>
              <a:rPr lang="en-US" dirty="0" err="1">
                <a:latin typeface="Calibri"/>
                <a:cs typeface="Calibri"/>
              </a:rPr>
              <a:t>loc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latin typeface="Calibri"/>
                <a:cs typeface="Calibri"/>
              </a:rPr>
              <a:t>)</a:t>
            </a:r>
            <a:r>
              <a:rPr lang="en-US" dirty="0">
                <a:cs typeface="Times New Roman"/>
              </a:rPr>
              <a:t> ≠ </a:t>
            </a:r>
            <a:r>
              <a:rPr lang="en-US" i="1" dirty="0">
                <a:cs typeface="Times New Roman"/>
              </a:rPr>
              <a:t>l</a:t>
            </a:r>
            <a:r>
              <a:rPr lang="en-US" baseline="-25000" dirty="0">
                <a:cs typeface="Times New Roman"/>
              </a:rPr>
              <a:t>2 </a:t>
            </a:r>
            <a:r>
              <a:rPr lang="en-US" i="1" dirty="0">
                <a:latin typeface="Times New Roman" charset="0"/>
                <a:ea typeface="Calibri" charset="0"/>
                <a:cs typeface="Calibri" charset="0"/>
              </a:rPr>
              <a:t>,  l</a:t>
            </a:r>
            <a:r>
              <a:rPr lang="en-US" dirty="0">
                <a:latin typeface="Times New Roman" charset="0"/>
                <a:ea typeface="Calibri" charset="0"/>
                <a:cs typeface="Calibri" charset="0"/>
              </a:rPr>
              <a:t> ∈ {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loc3, loc4</a:t>
            </a:r>
            <a:r>
              <a:rPr lang="en-US" dirty="0">
                <a:latin typeface="Times New Roman" charset="0"/>
                <a:ea typeface="Calibri" charset="0"/>
                <a:cs typeface="Calibri" charset="0"/>
              </a:rPr>
              <a:t>}</a:t>
            </a:r>
            <a:r>
              <a:rPr lang="en-US" i="1" dirty="0">
                <a:latin typeface="Times New Roman" charset="0"/>
                <a:ea typeface="Calibri" charset="0"/>
                <a:cs typeface="Calibri" charset="0"/>
              </a:rPr>
              <a:t>,  r</a:t>
            </a:r>
            <a:r>
              <a:rPr lang="en-US" dirty="0">
                <a:latin typeface="Times New Roman" charset="0"/>
                <a:ea typeface="Calibri" charset="0"/>
                <a:cs typeface="Calibri" charset="0"/>
              </a:rPr>
              <a:t> =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r1</a:t>
            </a:r>
            <a:r>
              <a:rPr lang="en-US" dirty="0">
                <a:latin typeface="Times New Roman" charset="0"/>
                <a:ea typeface="Calibri" charset="0"/>
                <a:cs typeface="Calibri" charset="0"/>
              </a:rPr>
              <a:t>,  </a:t>
            </a:r>
            <a:r>
              <a:rPr lang="en-US" i="1" dirty="0">
                <a:latin typeface="Times New Roman" charset="0"/>
                <a:ea typeface="Calibri" charset="0"/>
                <a:cs typeface="Calibri" charset="0"/>
              </a:rPr>
              <a:t>o ≠ o′</a:t>
            </a:r>
            <a:endParaRPr lang="en-US" dirty="0">
              <a:latin typeface="Times New Roman" charset="0"/>
              <a:cs typeface="Times New Roman"/>
            </a:endParaRPr>
          </a:p>
          <a:p>
            <a:pPr lvl="1"/>
            <a:r>
              <a:rPr lang="en-US" dirty="0"/>
              <a:t>Temporal constraints</a:t>
            </a:r>
          </a:p>
          <a:p>
            <a:pPr lvl="2"/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&lt;</a:t>
            </a:r>
            <a:r>
              <a:rPr lang="en-US" i="1" dirty="0"/>
              <a:t> t</a:t>
            </a:r>
            <a:r>
              <a:rPr lang="en-US" baseline="-25000" dirty="0"/>
              <a:t>3 </a:t>
            </a:r>
            <a:r>
              <a:rPr lang="en-US" i="1" dirty="0">
                <a:latin typeface="Times New Roman" charset="0"/>
                <a:ea typeface="Calibri" charset="0"/>
                <a:cs typeface="Calibri" charset="0"/>
              </a:rPr>
              <a:t>,   a &lt; t,   t &lt; t′,   a ≤ t′ − t ≤ b</a:t>
            </a:r>
            <a:endParaRPr lang="en-US" dirty="0"/>
          </a:p>
          <a:p>
            <a:endParaRPr lang="en-US" dirty="0"/>
          </a:p>
          <a:p>
            <a:r>
              <a:rPr lang="en-US" dirty="0"/>
              <a:t>Assume the two kinds of constraints are independent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exclude things like </a:t>
            </a:r>
            <a:r>
              <a:rPr lang="mr-IN" i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t</a:t>
            </a:r>
            <a:r>
              <a:rPr lang="mr-IN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=</a:t>
            </a:r>
            <a:r>
              <a:rPr lang="mr-IN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  <a:sym typeface="Times New Roman"/>
              </a:rPr>
              <a:t>distance</a:t>
            </a:r>
            <a:r>
              <a:rPr lang="en-US" i="1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mr-IN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</a:t>
            </a:r>
            <a:r>
              <a:rPr lang="mr-IN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l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′</a:t>
            </a:r>
            <a:r>
              <a:rPr lang="mr-IN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)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/</a:t>
            </a:r>
            <a:r>
              <a:rPr lang="en-US" baseline="-250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charset="0"/>
                <a:cs typeface="Times New Roman" charset="0"/>
                <a:sym typeface="Times New Roman"/>
              </a:rPr>
              <a:t>speed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r</a:t>
            </a:r>
            <a:r>
              <a:rPr lang="en-US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  <a:sym typeface="Times New Roman"/>
              </a:rPr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Then two separate </a:t>
            </a:r>
            <a:r>
              <a:rPr lang="en-US" dirty="0" err="1"/>
              <a:t>subproblems</a:t>
            </a:r>
            <a:endParaRPr lang="en-US" dirty="0"/>
          </a:p>
          <a:p>
            <a:pPr lvl="1"/>
            <a:r>
              <a:rPr lang="en-US" dirty="0"/>
              <a:t>(1) are the object constraints consistent?</a:t>
            </a:r>
          </a:p>
          <a:p>
            <a:pPr lvl="1"/>
            <a:r>
              <a:rPr lang="en-US" dirty="0"/>
              <a:t>(2) are the temporal constraints consistent?</a:t>
            </a:r>
          </a:p>
          <a:p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 is consistent </a:t>
            </a:r>
            <a:r>
              <a:rPr lang="en-US" dirty="0" err="1"/>
              <a:t>iff</a:t>
            </a:r>
            <a:r>
              <a:rPr lang="en-US" dirty="0"/>
              <a:t> both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3055767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Object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Constraint-satisfaction problem (CSP):  NP-hard</a:t>
            </a:r>
          </a:p>
          <a:p>
            <a:r>
              <a:rPr lang="en-US" dirty="0"/>
              <a:t>Can write a CSP algorithm that’s </a:t>
            </a:r>
            <a:r>
              <a:rPr lang="en-US" i="1" dirty="0"/>
              <a:t>complete</a:t>
            </a:r>
            <a:r>
              <a:rPr lang="en-US" dirty="0"/>
              <a:t> but runs in exponential time</a:t>
            </a:r>
          </a:p>
          <a:p>
            <a:pPr lvl="2"/>
            <a:r>
              <a:rPr lang="en-US" dirty="0"/>
              <a:t>If there’s an inconsistency, always finds it</a:t>
            </a:r>
          </a:p>
          <a:p>
            <a:pPr lvl="2"/>
            <a:r>
              <a:rPr lang="en-US" dirty="0"/>
              <a:t>Might enable a lot of pruning</a:t>
            </a:r>
          </a:p>
          <a:p>
            <a:pPr lvl="2"/>
            <a:r>
              <a:rPr lang="en-US" dirty="0"/>
              <a:t>But the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/>
              <a:t>calls to the CSP algorithm will take lots of time</a:t>
            </a:r>
          </a:p>
          <a:p>
            <a:endParaRPr lang="en-US" dirty="0"/>
          </a:p>
          <a:p>
            <a:r>
              <a:rPr lang="en-US" dirty="0"/>
              <a:t>Instead, use a technique that’s incomplete but takes polynomial time</a:t>
            </a:r>
          </a:p>
          <a:p>
            <a:pPr lvl="2"/>
            <a:r>
              <a:rPr lang="en-US" dirty="0"/>
              <a:t>arc consistency, path consistency</a:t>
            </a:r>
            <a:r>
              <a:rPr lang="en-US" baseline="30000" dirty="0"/>
              <a:t>*</a:t>
            </a:r>
          </a:p>
          <a:p>
            <a:r>
              <a:rPr lang="en-US" dirty="0"/>
              <a:t>Detects some inconsistencies but not others</a:t>
            </a:r>
          </a:p>
          <a:p>
            <a:pPr lvl="1"/>
            <a:r>
              <a:rPr lang="en-US" dirty="0"/>
              <a:t>Runs much faster, but prunes fewer nodes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800" dirty="0"/>
              <a:t>__________</a:t>
            </a:r>
            <a:br>
              <a:rPr lang="en-US" sz="1800" dirty="0"/>
            </a:br>
            <a:r>
              <a:rPr lang="en-US" sz="1800" dirty="0"/>
              <a:t>*See Russell &amp; Norvig, </a:t>
            </a:r>
            <a:r>
              <a:rPr lang="en-US" sz="1800" i="1" dirty="0"/>
              <a:t>Artificial Intelligence: A Modern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526" y="2136053"/>
            <a:ext cx="3563201" cy="30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20">
            <a:extLst>
              <a:ext uri="{FF2B5EF4-FFF2-40B4-BE49-F238E27FC236}">
                <a16:creationId xmlns:a16="http://schemas.microsoft.com/office/drawing/2014/main" id="{697A1C20-89BC-2B0A-676C-E7C5B283FD45}"/>
              </a:ext>
            </a:extLst>
          </p:cNvPr>
          <p:cNvSpPr/>
          <p:nvPr/>
        </p:nvSpPr>
        <p:spPr>
          <a:xfrm>
            <a:off x="8550688" y="3346697"/>
            <a:ext cx="340156" cy="410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numCol="1" anchor="ctr">
            <a:spAutoFit/>
          </a:bodyPr>
          <a:lstStyle>
            <a:lvl1pPr marL="40640" marR="40640" defTabSz="914400">
              <a:defRPr sz="2200" i="1">
                <a:solidFill>
                  <a:srgbClr val="011993"/>
                </a:solidFill>
              </a:defRPr>
            </a:lvl1pPr>
          </a:lstStyle>
          <a:p>
            <a:r>
              <a:rPr lang="en-US" sz="2000">
                <a:latin typeface="Times New Roman" panose="02020603050405020304" pitchFamily="18" charset="0"/>
              </a:rPr>
              <a:t>t</a:t>
            </a:r>
            <a:r>
              <a:rPr lang="en-US" sz="2000" i="0" baseline="-25000">
                <a:latin typeface="Times New Roman" panose="02020603050405020304" pitchFamily="18" charset="0"/>
              </a:rPr>
              <a:t>5</a:t>
            </a:r>
            <a:endParaRPr sz="2000" baseline="-25000">
              <a:latin typeface="Times New Roman" panose="02020603050405020304" pitchFamily="18" charset="0"/>
            </a:endParaRPr>
          </a:p>
        </p:txBody>
      </p:sp>
      <p:sp>
        <p:nvSpPr>
          <p:cNvPr id="7" name="Shape 820">
            <a:extLst>
              <a:ext uri="{FF2B5EF4-FFF2-40B4-BE49-F238E27FC236}">
                <a16:creationId xmlns:a16="http://schemas.microsoft.com/office/drawing/2014/main" id="{010E85E1-855E-17ED-ECFA-CEF714EDE023}"/>
              </a:ext>
            </a:extLst>
          </p:cNvPr>
          <p:cNvSpPr/>
          <p:nvPr/>
        </p:nvSpPr>
        <p:spPr>
          <a:xfrm>
            <a:off x="10181102" y="2086811"/>
            <a:ext cx="340156" cy="410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numCol="1" anchor="ctr">
            <a:spAutoFit/>
          </a:bodyPr>
          <a:lstStyle>
            <a:lvl1pPr marL="40640" marR="40640" defTabSz="914400">
              <a:defRPr sz="2200" i="1">
                <a:solidFill>
                  <a:srgbClr val="011993"/>
                </a:solidFill>
              </a:defRPr>
            </a:lvl1pPr>
          </a:lstStyle>
          <a:p>
            <a:r>
              <a:rPr lang="en-US" sz="2000">
                <a:latin typeface="Times New Roman" panose="02020603050405020304" pitchFamily="18" charset="0"/>
              </a:rPr>
              <a:t>t</a:t>
            </a:r>
            <a:r>
              <a:rPr lang="en-US" sz="2000" i="0" baseline="-25000">
                <a:latin typeface="Times New Roman" panose="02020603050405020304" pitchFamily="18" charset="0"/>
              </a:rPr>
              <a:t>4</a:t>
            </a:r>
            <a:endParaRPr sz="2000" baseline="-25000">
              <a:latin typeface="Times New Roman" panose="02020603050405020304" pitchFamily="18" charset="0"/>
            </a:endParaRPr>
          </a:p>
        </p:txBody>
      </p:sp>
      <p:sp>
        <p:nvSpPr>
          <p:cNvPr id="4" name="Shape 820">
            <a:extLst>
              <a:ext uri="{FF2B5EF4-FFF2-40B4-BE49-F238E27FC236}">
                <a16:creationId xmlns:a16="http://schemas.microsoft.com/office/drawing/2014/main" id="{9A896A15-AFEC-1FC0-8EF4-3B0412271A1C}"/>
              </a:ext>
            </a:extLst>
          </p:cNvPr>
          <p:cNvSpPr/>
          <p:nvPr/>
        </p:nvSpPr>
        <p:spPr>
          <a:xfrm>
            <a:off x="8443902" y="2480239"/>
            <a:ext cx="340156" cy="410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numCol="1" anchor="ctr">
            <a:spAutoFit/>
          </a:bodyPr>
          <a:lstStyle>
            <a:lvl1pPr marL="40640" marR="40640" defTabSz="914400">
              <a:defRPr sz="2200" i="1">
                <a:solidFill>
                  <a:srgbClr val="011993"/>
                </a:solidFill>
              </a:defRPr>
            </a:lvl1pPr>
          </a:lstStyle>
          <a:p>
            <a:r>
              <a:rPr lang="en-US" sz="2000">
                <a:latin typeface="Times New Roman" panose="02020603050405020304" pitchFamily="18" charset="0"/>
              </a:rPr>
              <a:t>t</a:t>
            </a:r>
            <a:r>
              <a:rPr lang="en-US" sz="2000" i="0" baseline="-25000">
                <a:latin typeface="Times New Roman" panose="02020603050405020304" pitchFamily="18" charset="0"/>
              </a:rPr>
              <a:t>3</a:t>
            </a:r>
            <a:endParaRPr sz="2000" baseline="-25000">
              <a:latin typeface="Times New Roman" panose="02020603050405020304" pitchFamily="18" charset="0"/>
            </a:endParaRPr>
          </a:p>
        </p:txBody>
      </p:sp>
      <p:sp>
        <p:nvSpPr>
          <p:cNvPr id="3" name="Shape 820">
            <a:extLst>
              <a:ext uri="{FF2B5EF4-FFF2-40B4-BE49-F238E27FC236}">
                <a16:creationId xmlns:a16="http://schemas.microsoft.com/office/drawing/2014/main" id="{576DB50B-0EF0-8C99-1429-6AE9C18E565C}"/>
              </a:ext>
            </a:extLst>
          </p:cNvPr>
          <p:cNvSpPr/>
          <p:nvPr/>
        </p:nvSpPr>
        <p:spPr>
          <a:xfrm>
            <a:off x="8635315" y="1230592"/>
            <a:ext cx="340156" cy="410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numCol="1" anchor="ctr">
            <a:spAutoFit/>
          </a:bodyPr>
          <a:lstStyle>
            <a:lvl1pPr marL="40640" marR="40640" defTabSz="914400">
              <a:defRPr sz="2200" i="1">
                <a:solidFill>
                  <a:srgbClr val="011993"/>
                </a:solidFill>
              </a:defRPr>
            </a:lvl1pPr>
          </a:lstStyle>
          <a:p>
            <a:r>
              <a:rPr lang="en-US" sz="2000">
                <a:latin typeface="Times New Roman" panose="02020603050405020304" pitchFamily="18" charset="0"/>
              </a:rPr>
              <a:t>t</a:t>
            </a:r>
            <a:r>
              <a:rPr lang="en-US" sz="2000" i="0" baseline="-25000">
                <a:latin typeface="Times New Roman" panose="02020603050405020304" pitchFamily="18" charset="0"/>
              </a:rPr>
              <a:t>2</a:t>
            </a:r>
            <a:endParaRPr sz="2000" baseline="-25000">
              <a:latin typeface="Times New Roman" panose="02020603050405020304" pitchFamily="18" charset="0"/>
            </a:endParaRPr>
          </a:p>
        </p:txBody>
      </p:sp>
      <p:sp>
        <p:nvSpPr>
          <p:cNvPr id="2" name="Shape 820">
            <a:extLst>
              <a:ext uri="{FF2B5EF4-FFF2-40B4-BE49-F238E27FC236}">
                <a16:creationId xmlns:a16="http://schemas.microsoft.com/office/drawing/2014/main" id="{9A8F212E-BB5A-EE89-1AA4-C77A8F0756EA}"/>
              </a:ext>
            </a:extLst>
          </p:cNvPr>
          <p:cNvSpPr/>
          <p:nvPr/>
        </p:nvSpPr>
        <p:spPr>
          <a:xfrm>
            <a:off x="7171793" y="1999731"/>
            <a:ext cx="340156" cy="410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9" tIns="50799" rIns="50799" bIns="50799" numCol="1" anchor="ctr">
            <a:spAutoFit/>
          </a:bodyPr>
          <a:lstStyle>
            <a:lvl1pPr marL="40640" marR="40640" defTabSz="914400">
              <a:defRPr sz="2200" i="1">
                <a:solidFill>
                  <a:srgbClr val="011993"/>
                </a:solidFill>
              </a:defRPr>
            </a:lvl1pPr>
          </a:lstStyle>
          <a:p>
            <a:r>
              <a:rPr lang="en-US" sz="2000">
                <a:latin typeface="Times New Roman" panose="02020603050405020304" pitchFamily="18" charset="0"/>
              </a:rPr>
              <a:t>t</a:t>
            </a:r>
            <a:r>
              <a:rPr lang="en-US" sz="2000" i="0" baseline="-25000">
                <a:latin typeface="Times New Roman" panose="02020603050405020304" pitchFamily="18" charset="0"/>
              </a:rPr>
              <a:t>1</a:t>
            </a:r>
            <a:endParaRPr sz="2000" baseline="-25000">
              <a:latin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33864"/>
            <a:ext cx="8839200" cy="812800"/>
          </a:xfrm>
        </p:spPr>
        <p:txBody>
          <a:bodyPr/>
          <a:lstStyle/>
          <a:p>
            <a:r>
              <a:rPr lang="en-US" dirty="0"/>
              <a:t>(2) Time Constraints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65772" y="1328391"/>
            <a:ext cx="8229600" cy="36850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represent time constraints</a:t>
            </a:r>
            <a:r>
              <a:rPr lang="en-US" dirty="0">
                <a:latin typeface="Times New Roman" charset="0"/>
                <a:cs typeface="Lucida Handwriting"/>
              </a:rPr>
              <a:t>:</a:t>
            </a:r>
            <a:endParaRPr lang="en-US" dirty="0">
              <a:latin typeface="Times New Roman" charset="0"/>
            </a:endParaRPr>
          </a:p>
          <a:p>
            <a:r>
              <a:rPr lang="en-US" dirty="0"/>
              <a:t>Simple Temporal Networks (STNs)</a:t>
            </a:r>
          </a:p>
          <a:p>
            <a:pPr lvl="1"/>
            <a:r>
              <a:rPr lang="en-US" dirty="0"/>
              <a:t>Networks of constraints on time points</a:t>
            </a:r>
          </a:p>
          <a:p>
            <a:endParaRPr lang="en-US" dirty="0"/>
          </a:p>
          <a:p>
            <a:r>
              <a:rPr lang="en-US" dirty="0"/>
              <a:t>Synthesize incrementally them starting from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  <a:sym typeface="Times"/>
              </a:rPr>
              <a:t>ϕ</a:t>
            </a:r>
            <a:r>
              <a:rPr lang="el-GR" baseline="-25000" dirty="0">
                <a:latin typeface="Times"/>
                <a:ea typeface="Times"/>
                <a:cs typeface="Times"/>
                <a:sym typeface="Times"/>
              </a:rPr>
              <a:t>0</a:t>
            </a:r>
            <a:endParaRPr lang="en-US" baseline="-25000" dirty="0">
              <a:latin typeface="Times"/>
              <a:ea typeface="Times"/>
              <a:cs typeface="Times"/>
              <a:sym typeface="Times"/>
            </a:endParaRPr>
          </a:p>
          <a:p>
            <a:pPr lvl="1"/>
            <a:r>
              <a:rPr lang="en-US" dirty="0"/>
              <a:t>can check time constraints in 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Instantiate them incrementally during acting</a:t>
            </a:r>
          </a:p>
          <a:p>
            <a:r>
              <a:rPr lang="en-US" dirty="0"/>
              <a:t>Keep them consistent throughout planning and acting</a:t>
            </a:r>
          </a:p>
          <a:p>
            <a:pPr lvl="1"/>
            <a:endParaRPr lang="nl-NL" baseline="-25000" dirty="0"/>
          </a:p>
        </p:txBody>
      </p:sp>
      <p:grpSp>
        <p:nvGrpSpPr>
          <p:cNvPr id="28" name="Group 821"/>
          <p:cNvGrpSpPr/>
          <p:nvPr/>
        </p:nvGrpSpPr>
        <p:grpSpPr>
          <a:xfrm>
            <a:off x="7412952" y="1548341"/>
            <a:ext cx="2918139" cy="1974035"/>
            <a:chOff x="350532" y="388507"/>
            <a:chExt cx="4150239" cy="2807515"/>
          </a:xfrm>
        </p:grpSpPr>
        <p:sp>
          <p:nvSpPr>
            <p:cNvPr id="30" name="Shape 797"/>
            <p:cNvSpPr/>
            <p:nvPr/>
          </p:nvSpPr>
          <p:spPr>
            <a:xfrm rot="19741659">
              <a:off x="621105" y="736650"/>
              <a:ext cx="887306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i="0">
                  <a:latin typeface="Times New Roman" panose="02020603050405020304" pitchFamily="18" charset="0"/>
                </a:rPr>
                <a:t>[1, 2]</a:t>
              </a:r>
            </a:p>
          </p:txBody>
        </p:sp>
        <p:sp>
          <p:nvSpPr>
            <p:cNvPr id="31" name="Shape 798"/>
            <p:cNvSpPr/>
            <p:nvPr/>
          </p:nvSpPr>
          <p:spPr>
            <a:xfrm>
              <a:off x="2855843" y="1675578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i="0">
                  <a:latin typeface="Times New Roman" panose="02020603050405020304" pitchFamily="18" charset="0"/>
                </a:rPr>
                <a:t>[1, 2]</a:t>
              </a:r>
            </a:p>
          </p:txBody>
        </p:sp>
        <p:sp>
          <p:nvSpPr>
            <p:cNvPr id="53" name="Shape 800"/>
            <p:cNvSpPr/>
            <p:nvPr/>
          </p:nvSpPr>
          <p:spPr>
            <a:xfrm>
              <a:off x="350532" y="1506363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51" name="Shape 803"/>
            <p:cNvSpPr/>
            <p:nvPr/>
          </p:nvSpPr>
          <p:spPr>
            <a:xfrm>
              <a:off x="4303277" y="1171329"/>
              <a:ext cx="197494" cy="21550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49" name="Shape 807"/>
            <p:cNvSpPr/>
            <p:nvPr/>
          </p:nvSpPr>
          <p:spPr>
            <a:xfrm>
              <a:off x="2024398" y="1763827"/>
              <a:ext cx="197494" cy="215509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36" name="Shape 809"/>
            <p:cNvSpPr/>
            <p:nvPr/>
          </p:nvSpPr>
          <p:spPr>
            <a:xfrm flipV="1">
              <a:off x="562046" y="636852"/>
              <a:ext cx="1583372" cy="939674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37" name="Shape 810"/>
            <p:cNvSpPr/>
            <p:nvPr/>
          </p:nvSpPr>
          <p:spPr>
            <a:xfrm flipV="1">
              <a:off x="2269803" y="1389261"/>
              <a:ext cx="2086013" cy="533525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39" name="Shape 812"/>
            <p:cNvSpPr/>
            <p:nvPr/>
          </p:nvSpPr>
          <p:spPr>
            <a:xfrm>
              <a:off x="2232751" y="2980516"/>
              <a:ext cx="197495" cy="215506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40" name="Shape 813"/>
            <p:cNvSpPr/>
            <p:nvPr/>
          </p:nvSpPr>
          <p:spPr>
            <a:xfrm>
              <a:off x="2295039" y="600479"/>
              <a:ext cx="2036173" cy="596799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41" name="Shape 814"/>
            <p:cNvSpPr/>
            <p:nvPr/>
          </p:nvSpPr>
          <p:spPr>
            <a:xfrm>
              <a:off x="497150" y="1741585"/>
              <a:ext cx="1716043" cy="1326791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42" name="Shape 815"/>
            <p:cNvSpPr/>
            <p:nvPr/>
          </p:nvSpPr>
          <p:spPr>
            <a:xfrm>
              <a:off x="2234179" y="1986271"/>
              <a:ext cx="95481" cy="977380"/>
            </a:xfrm>
            <a:prstGeom prst="line">
              <a:avLst/>
            </a:prstGeom>
            <a:noFill/>
            <a:ln w="381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  <p:sp>
          <p:nvSpPr>
            <p:cNvPr id="43" name="Shape 816"/>
            <p:cNvSpPr/>
            <p:nvPr/>
          </p:nvSpPr>
          <p:spPr>
            <a:xfrm rot="955919">
              <a:off x="2918273" y="38850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i="0">
                  <a:latin typeface="Times New Roman" panose="02020603050405020304" pitchFamily="18" charset="0"/>
                </a:rPr>
                <a:t>[3, 4]</a:t>
              </a:r>
            </a:p>
          </p:txBody>
        </p:sp>
        <p:sp>
          <p:nvSpPr>
            <p:cNvPr id="44" name="Shape 817"/>
            <p:cNvSpPr/>
            <p:nvPr/>
          </p:nvSpPr>
          <p:spPr>
            <a:xfrm rot="2292990">
              <a:off x="565394" y="2200377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i="0">
                  <a:latin typeface="Times New Roman" panose="02020603050405020304" pitchFamily="18" charset="0"/>
                </a:rPr>
                <a:t>[6, 7]</a:t>
              </a:r>
            </a:p>
          </p:txBody>
        </p:sp>
        <p:sp>
          <p:nvSpPr>
            <p:cNvPr id="45" name="Shape 818"/>
            <p:cNvSpPr/>
            <p:nvPr/>
          </p:nvSpPr>
          <p:spPr>
            <a:xfrm>
              <a:off x="2282294" y="2286621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i="0">
                  <a:latin typeface="Times New Roman" panose="02020603050405020304" pitchFamily="18" charset="0"/>
                </a:rPr>
                <a:t>[4, 5]</a:t>
              </a:r>
            </a:p>
          </p:txBody>
        </p:sp>
        <p:sp>
          <p:nvSpPr>
            <p:cNvPr id="46" name="Shape 823"/>
            <p:cNvSpPr/>
            <p:nvPr/>
          </p:nvSpPr>
          <p:spPr>
            <a:xfrm>
              <a:off x="579811" y="1268896"/>
              <a:ext cx="3705673" cy="32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328" y="7474"/>
                    <a:pt x="12528" y="274"/>
                    <a:pt x="21600" y="0"/>
                  </a:cubicBezTo>
                </a:path>
              </a:pathLst>
            </a:custGeom>
            <a:noFill/>
            <a:ln w="38100" cap="sq">
              <a:solidFill>
                <a:srgbClr val="011993"/>
              </a:solidFill>
              <a:prstDash val="solid"/>
              <a:round/>
              <a:tailEnd type="stealth" w="med" len="med"/>
            </a:ln>
            <a:effectLst/>
          </p:spPr>
          <p:txBody>
            <a:bodyPr/>
            <a:lstStyle/>
            <a:p>
              <a:endParaRPr sz="1687"/>
            </a:p>
          </p:txBody>
        </p:sp>
        <p:sp>
          <p:nvSpPr>
            <p:cNvPr id="47" name="Shape 820"/>
            <p:cNvSpPr/>
            <p:nvPr/>
          </p:nvSpPr>
          <p:spPr>
            <a:xfrm>
              <a:off x="1863052" y="856583"/>
              <a:ext cx="887305" cy="484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547" i="0">
                  <a:latin typeface="Times New Roman" panose="02020603050405020304" pitchFamily="18" charset="0"/>
                </a:rPr>
                <a:t>[1, 7]</a:t>
              </a:r>
            </a:p>
          </p:txBody>
        </p:sp>
        <p:sp>
          <p:nvSpPr>
            <p:cNvPr id="34" name="Shape 805"/>
            <p:cNvSpPr/>
            <p:nvPr/>
          </p:nvSpPr>
          <p:spPr>
            <a:xfrm>
              <a:off x="2128539" y="517276"/>
              <a:ext cx="197494" cy="215506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109"/>
            </a:p>
          </p:txBody>
        </p:sp>
      </p:grpSp>
    </p:spTree>
    <p:extLst>
      <p:ext uri="{BB962C8B-B14F-4D97-AF65-F5344CB8AC3E}">
        <p14:creationId xmlns:p14="http://schemas.microsoft.com/office/powerpoint/2010/main" val="3302881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6940B3-0D9C-C843-99D8-FC42E03A4EF6}"/>
              </a:ext>
            </a:extLst>
          </p:cNvPr>
          <p:cNvGrpSpPr/>
          <p:nvPr/>
        </p:nvGrpSpPr>
        <p:grpSpPr>
          <a:xfrm>
            <a:off x="8400575" y="801139"/>
            <a:ext cx="2465919" cy="1397272"/>
            <a:chOff x="6321776" y="2230824"/>
            <a:chExt cx="2773941" cy="139727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38247CB-D200-4947-97F4-56261AEBFA7D}"/>
                </a:ext>
              </a:extLst>
            </p:cNvPr>
            <p:cNvCxnSpPr>
              <a:endCxn id="33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CE0B431-A571-5D4D-984F-95F98E790EF1}"/>
                </a:ext>
              </a:extLst>
            </p:cNvPr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69C0F5-953C-A648-9DA5-E3EA5FFE78D7}"/>
                </a:ext>
              </a:extLst>
            </p:cNvPr>
            <p:cNvSpPr/>
            <p:nvPr/>
          </p:nvSpPr>
          <p:spPr>
            <a:xfrm>
              <a:off x="6321776" y="3187838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68A206D-7114-8140-B17D-299C452BAF75}"/>
                </a:ext>
              </a:extLst>
            </p:cNvPr>
            <p:cNvSpPr/>
            <p:nvPr/>
          </p:nvSpPr>
          <p:spPr>
            <a:xfrm>
              <a:off x="7637482" y="2230824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758C76F-9961-6F40-AC6D-670484558105}"/>
                </a:ext>
              </a:extLst>
            </p:cNvPr>
            <p:cNvSpPr/>
            <p:nvPr/>
          </p:nvSpPr>
          <p:spPr>
            <a:xfrm>
              <a:off x="8871298" y="3109329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A10897E-0AB1-DB42-A36E-72CE72D2E5B3}"/>
                </a:ext>
              </a:extLst>
            </p:cNvPr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E383673-10AC-3F40-BDEE-4C1921FD346E}"/>
                </a:ext>
              </a:extLst>
            </p:cNvPr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[3,4]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6D11E41-84F3-534F-A7BD-12D357AE3AA8}"/>
                </a:ext>
              </a:extLst>
            </p:cNvPr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[3,7]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58711D5-7609-5A44-82C8-83D1769E7CB0}"/>
                </a:ext>
              </a:extLst>
            </p:cNvPr>
            <p:cNvCxnSpPr>
              <a:stCxn id="33" idx="3"/>
            </p:cNvCxnSpPr>
            <p:nvPr/>
          </p:nvCxnSpPr>
          <p:spPr bwMode="auto">
            <a:xfrm>
              <a:off x="7861901" y="2384713"/>
              <a:ext cx="100940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-72152"/>
            <a:ext cx="8839200" cy="812800"/>
          </a:xfrm>
        </p:spPr>
        <p:txBody>
          <a:bodyPr/>
          <a:lstStyle/>
          <a:p>
            <a:r>
              <a:rPr lang="en-US" dirty="0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1765773" y="780921"/>
                <a:ext cx="5946170" cy="5439868"/>
              </a:xfrm>
            </p:spPr>
            <p:txBody>
              <a:bodyPr/>
              <a:lstStyle/>
              <a:p>
                <a:r>
                  <a:rPr lang="en-US" i="1" dirty="0"/>
                  <a:t>Simple Temporal Network </a:t>
                </a:r>
                <a:r>
                  <a:rPr lang="en-US" dirty="0"/>
                  <a:t>(STN): </a:t>
                </a:r>
              </a:p>
              <a:p>
                <a:r>
                  <a:rPr lang="en-US" dirty="0"/>
                  <a:t>a pair (</a:t>
                </a:r>
                <a:r>
                  <a:rPr lang="en-US" dirty="0">
                    <a:latin typeface="Lucida Handwriting"/>
                    <a:cs typeface="Lucida Handwriting"/>
                  </a:rPr>
                  <a:t>V</a:t>
                </a:r>
                <a:r>
                  <a:rPr lang="en-US" dirty="0"/>
                  <a:t>,</a:t>
                </a:r>
                <a:r>
                  <a:rPr lang="en-US" dirty="0">
                    <a:latin typeface="Lucida Handwriting"/>
                    <a:cs typeface="Lucida Handwriting"/>
                  </a:rPr>
                  <a:t>E</a:t>
                </a:r>
                <a:r>
                  <a:rPr lang="en-US" dirty="0"/>
                  <a:t>), where</a:t>
                </a:r>
              </a:p>
              <a:p>
                <a:pPr lvl="2"/>
                <a:r>
                  <a:rPr lang="en-US" dirty="0">
                    <a:latin typeface="Lucida Handwriting"/>
                    <a:cs typeface="Lucida Handwriting"/>
                  </a:rPr>
                  <a:t>V</a:t>
                </a:r>
                <a:r>
                  <a:rPr lang="en-US" dirty="0"/>
                  <a:t> = {a set of temporal variables {</a:t>
                </a:r>
                <a:r>
                  <a:rPr lang="en-US" i="1" dirty="0"/>
                  <a:t>t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}</a:t>
                </a:r>
              </a:p>
              <a:p>
                <a:pPr lvl="2"/>
                <a:r>
                  <a:rPr lang="en-US" dirty="0">
                    <a:latin typeface="Lucida Handwriting"/>
                    <a:cs typeface="Lucida Handwriting"/>
                  </a:rPr>
                  <a:t>E</a:t>
                </a:r>
                <a:r>
                  <a:rPr lang="en-US" dirty="0"/>
                  <a:t> </a:t>
                </a:r>
                <a:r>
                  <a:rPr lang="en-US" dirty="0">
                    <a:latin typeface="Lucida Handwriting"/>
                    <a:cs typeface="Lucida Handwriting"/>
                  </a:rPr>
                  <a:t>⊆</a:t>
                </a:r>
                <a:r>
                  <a:rPr lang="en-US" baseline="30000" dirty="0">
                    <a:latin typeface="Times New Roman Regular" charset="0"/>
                    <a:cs typeface="Times New Roman Regular" charset="0"/>
                  </a:rPr>
                  <a:t> </a:t>
                </a:r>
                <a:r>
                  <a:rPr lang="en-US" dirty="0">
                    <a:latin typeface="Lucida Handwriting"/>
                    <a:cs typeface="Lucida Handwriting"/>
                  </a:rPr>
                  <a:t>V</a:t>
                </a:r>
                <a:r>
                  <a:rPr lang="en-US" baseline="30000" dirty="0">
                    <a:latin typeface="Lucida Handwriting"/>
                    <a:cs typeface="Lucida Handwriting"/>
                  </a:rPr>
                  <a:t> </a:t>
                </a:r>
                <a:r>
                  <a:rPr lang="en-US" baseline="30000" dirty="0"/>
                  <a:t>2</a:t>
                </a:r>
                <a:r>
                  <a:rPr lang="en-US" dirty="0"/>
                  <a:t> is a set of arcs</a:t>
                </a:r>
              </a:p>
              <a:p>
                <a:endParaRPr lang="en-US" dirty="0"/>
              </a:p>
              <a:p>
                <a:r>
                  <a:rPr lang="en-US" dirty="0"/>
                  <a:t>Each arc (</a:t>
                </a:r>
                <a:r>
                  <a:rPr lang="en-US" i="1" dirty="0" err="1"/>
                  <a:t>t</a:t>
                </a:r>
                <a:r>
                  <a:rPr lang="en-US" i="1" baseline="-25000" dirty="0" err="1"/>
                  <a:t>i</a:t>
                </a:r>
                <a:r>
                  <a:rPr lang="en-US" i="1" dirty="0" err="1"/>
                  <a:t>,t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) is labeled with an interval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ij</a:t>
                </a:r>
                <a:r>
                  <a:rPr lang="en-US" i="1" dirty="0"/>
                  <a:t> = </a:t>
                </a:r>
                <a:r>
                  <a:rPr lang="en-US" dirty="0"/>
                  <a:t>[</a:t>
                </a:r>
                <a:r>
                  <a:rPr lang="en-US" i="1" dirty="0" err="1"/>
                  <a:t>a,b</a:t>
                </a:r>
                <a:r>
                  <a:rPr lang="en-US" dirty="0"/>
                  <a:t>]</a:t>
                </a:r>
              </a:p>
              <a:p>
                <a:pPr lvl="2"/>
                <a:r>
                  <a:rPr lang="en-US" dirty="0"/>
                  <a:t>Represents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Sometimes written: 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j</a:t>
                </a:r>
                <a:r>
                  <a:rPr lang="nl-NL" baseline="-25000" dirty="0"/>
                  <a:t> </a:t>
                </a:r>
                <a:r>
                  <a:rPr lang="nl-NL" dirty="0"/>
                  <a:t>−</a:t>
                </a:r>
                <a:r>
                  <a:rPr lang="nl-NL" baseline="-25000" dirty="0"/>
                  <a:t>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i</a:t>
                </a:r>
                <a:r>
                  <a:rPr lang="en-US" dirty="0"/>
                  <a:t> ∈ [</a:t>
                </a:r>
                <a:r>
                  <a:rPr lang="en-US" i="1" dirty="0"/>
                  <a:t>a</a:t>
                </a:r>
                <a:r>
                  <a:rPr lang="en-US" dirty="0"/>
                  <a:t>,</a:t>
                </a:r>
                <a:r>
                  <a:rPr lang="en-US" i="1" baseline="-25000" dirty="0"/>
                  <a:t> </a:t>
                </a:r>
                <a:r>
                  <a:rPr lang="en-US" i="1" dirty="0"/>
                  <a:t>b</a:t>
                </a:r>
                <a:r>
                  <a:rPr lang="en-US" dirty="0"/>
                  <a:t>]</a:t>
                </a:r>
              </a:p>
              <a:p>
                <a:pPr lvl="2"/>
                <a:r>
                  <a:rPr lang="nl-NL" dirty="0"/>
                  <a:t>Or </a:t>
                </a:r>
                <a:r>
                  <a:rPr lang="nl-NL" dirty="0" err="1"/>
                  <a:t>equivalently</a:t>
                </a:r>
                <a:r>
                  <a:rPr lang="nl-NL" dirty="0"/>
                  <a:t>,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i</a:t>
                </a:r>
                <a:r>
                  <a:rPr lang="nl-NL" baseline="-25000" dirty="0"/>
                  <a:t> </a:t>
                </a:r>
                <a:r>
                  <a:rPr lang="nl-NL" dirty="0"/>
                  <a:t>−</a:t>
                </a:r>
                <a:r>
                  <a:rPr lang="nl-NL" baseline="-25000" dirty="0"/>
                  <a:t>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j</a:t>
                </a:r>
                <a:r>
                  <a:rPr lang="en-US" dirty="0"/>
                  <a:t> ∈ [–</a:t>
                </a:r>
                <a:r>
                  <a:rPr lang="en-US" i="1" dirty="0"/>
                  <a:t>b</a:t>
                </a:r>
                <a:r>
                  <a:rPr lang="en-US" dirty="0"/>
                  <a:t>,</a:t>
                </a:r>
                <a:r>
                  <a:rPr lang="en-US" i="1" baseline="-25000" dirty="0"/>
                  <a:t> </a:t>
                </a:r>
                <a:r>
                  <a:rPr lang="en-US" i="1" dirty="0"/>
                  <a:t>–a</a:t>
                </a:r>
                <a:r>
                  <a:rPr lang="en-US" dirty="0"/>
                  <a:t>]</a:t>
                </a:r>
                <a:endParaRPr lang="nl-NL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To represent unary constraints: </a:t>
                </a:r>
              </a:p>
              <a:p>
                <a:pPr lvl="1"/>
                <a:r>
                  <a:rPr lang="en-US" dirty="0"/>
                  <a:t>Constraint of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a “dummy” variable </a:t>
                </a:r>
                <a:r>
                  <a:rPr lang="en-US" i="1" dirty="0"/>
                  <a:t>t</a:t>
                </a:r>
                <a:r>
                  <a:rPr lang="en-US" baseline="-25000" dirty="0"/>
                  <a:t>0</a:t>
                </a:r>
                <a:r>
                  <a:rPr lang="en-US" dirty="0"/>
                  <a:t> ≡ 0</a:t>
                </a:r>
              </a:p>
              <a:p>
                <a:pPr lvl="1"/>
                <a:r>
                  <a:rPr lang="en-US" dirty="0"/>
                  <a:t>Then, arc </a:t>
                </a:r>
                <a:r>
                  <a:rPr lang="en-US" i="1" dirty="0"/>
                  <a:t>r</a:t>
                </a:r>
                <a:r>
                  <a:rPr lang="en-US" baseline="-25000" dirty="0"/>
                  <a:t>0</a:t>
                </a:r>
                <a:r>
                  <a:rPr lang="en-US" i="1" baseline="-25000" dirty="0"/>
                  <a:t>j</a:t>
                </a:r>
                <a:r>
                  <a:rPr lang="en-US" i="1" dirty="0"/>
                  <a:t> = </a:t>
                </a:r>
                <a:r>
                  <a:rPr lang="en-US" dirty="0"/>
                  <a:t>[</a:t>
                </a:r>
                <a:r>
                  <a:rPr lang="en-US" i="1" dirty="0" err="1"/>
                  <a:t>a,b</a:t>
                </a:r>
                <a:r>
                  <a:rPr lang="en-US" dirty="0"/>
                  <a:t>] represents 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j</a:t>
                </a:r>
                <a:r>
                  <a:rPr lang="nl-NL" dirty="0"/>
                  <a:t> – 0 ∈ [</a:t>
                </a:r>
                <a:r>
                  <a:rPr lang="nl-NL" i="1" dirty="0"/>
                  <a:t>a,b</a:t>
                </a:r>
                <a:r>
                  <a:rPr lang="nl-NL" dirty="0"/>
                  <a:t>]</a:t>
                </a:r>
                <a:endParaRPr lang="nl-NL" i="1" baseline="-25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5773" y="780921"/>
                <a:ext cx="5946170" cy="5439868"/>
              </a:xfrm>
              <a:blipFill>
                <a:blip r:embed="rId2"/>
                <a:stretch>
                  <a:fillRect l="-1128" t="-673" b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465381" y="2613383"/>
            <a:ext cx="2380842" cy="1422671"/>
            <a:chOff x="6320736" y="2230824"/>
            <a:chExt cx="2783831" cy="1422671"/>
          </a:xfrm>
        </p:grpSpPr>
        <p:cxnSp>
          <p:nvCxnSpPr>
            <p:cNvPr id="19" name="Straight Arrow Connector 18"/>
            <p:cNvCxnSpPr>
              <a:endCxn id="22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6527782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320736" y="3187838"/>
              <a:ext cx="23326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37482" y="2230824"/>
              <a:ext cx="23326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871300" y="3109329"/>
              <a:ext cx="233267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26088" y="2492463"/>
              <a:ext cx="51731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302488" y="2421652"/>
              <a:ext cx="51731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[3,4]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65783" y="3376496"/>
              <a:ext cx="78721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[–7,–3]</a:t>
              </a:r>
            </a:p>
          </p:txBody>
        </p:sp>
        <p:cxnSp>
          <p:nvCxnSpPr>
            <p:cNvPr id="27" name="Straight Arrow Connector 26"/>
            <p:cNvCxnSpPr>
              <a:stCxn id="22" idx="3"/>
            </p:cNvCxnSpPr>
            <p:nvPr/>
          </p:nvCxnSpPr>
          <p:spPr bwMode="auto">
            <a:xfrm>
              <a:off x="7870749" y="2384713"/>
              <a:ext cx="100055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D8ED328-9BB3-1744-B5A8-816000F2E5DA}"/>
              </a:ext>
            </a:extLst>
          </p:cNvPr>
          <p:cNvGrpSpPr/>
          <p:nvPr/>
        </p:nvGrpSpPr>
        <p:grpSpPr>
          <a:xfrm>
            <a:off x="8642455" y="4834987"/>
            <a:ext cx="2465919" cy="1397272"/>
            <a:chOff x="6321776" y="2230824"/>
            <a:chExt cx="2773941" cy="139727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56D1FBA-8A5A-CD49-B397-36B589EEA859}"/>
                </a:ext>
              </a:extLst>
            </p:cNvPr>
            <p:cNvCxnSpPr>
              <a:cxnSpLocks/>
              <a:endCxn id="53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C5616F11-38A3-9249-ABC1-8447F30DCE9C}"/>
                </a:ext>
              </a:extLst>
            </p:cNvPr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0EA2836-C8BD-124D-8404-FF0B2A613DF2}"/>
                </a:ext>
              </a:extLst>
            </p:cNvPr>
            <p:cNvSpPr/>
            <p:nvPr/>
          </p:nvSpPr>
          <p:spPr>
            <a:xfrm>
              <a:off x="6321776" y="3187838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0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BDDCCB7-B1F1-3040-9244-B0BEDB05C450}"/>
                </a:ext>
              </a:extLst>
            </p:cNvPr>
            <p:cNvSpPr/>
            <p:nvPr/>
          </p:nvSpPr>
          <p:spPr>
            <a:xfrm>
              <a:off x="7637482" y="2230824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E6A2F1A-8356-F14B-A6CD-A713C1DD6556}"/>
                </a:ext>
              </a:extLst>
            </p:cNvPr>
            <p:cNvSpPr/>
            <p:nvPr/>
          </p:nvSpPr>
          <p:spPr>
            <a:xfrm>
              <a:off x="8871298" y="3109329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53BA3D-FA07-2947-9EFC-2CD12F5940CE}"/>
                </a:ext>
              </a:extLst>
            </p:cNvPr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2ACC7D-7D8D-F443-934C-4A7E65B81007}"/>
                </a:ext>
              </a:extLst>
            </p:cNvPr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[3,4]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43CAF60-3FF9-C748-9879-260CCD0591CF}"/>
                </a:ext>
              </a:extLst>
            </p:cNvPr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[3,7]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40C01086-A57E-2044-B40D-082635B986C9}"/>
                </a:ext>
              </a:extLst>
            </p:cNvPr>
            <p:cNvCxnSpPr>
              <a:cxnSpLocks/>
              <a:stCxn id="53" idx="3"/>
            </p:cNvCxnSpPr>
            <p:nvPr/>
          </p:nvCxnSpPr>
          <p:spPr bwMode="auto">
            <a:xfrm>
              <a:off x="7861901" y="2384713"/>
              <a:ext cx="100940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C0B50341-0958-7757-D466-2C9D5D220BE8}"/>
              </a:ext>
            </a:extLst>
          </p:cNvPr>
          <p:cNvSpPr/>
          <p:nvPr/>
        </p:nvSpPr>
        <p:spPr>
          <a:xfrm>
            <a:off x="303143" y="168965"/>
            <a:ext cx="397566" cy="372718"/>
          </a:xfrm>
          <a:prstGeom prst="star5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74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1636"/>
            <a:ext cx="8839200" cy="614342"/>
          </a:xfrm>
        </p:spPr>
        <p:txBody>
          <a:bodyPr/>
          <a:lstStyle/>
          <a:p>
            <a:r>
              <a:rPr lang="en-US" dirty="0"/>
              <a:t>Operations on STNs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644" y="941521"/>
            <a:ext cx="6579708" cy="5545298"/>
          </a:xfrm>
        </p:spPr>
        <p:txBody>
          <a:bodyPr/>
          <a:lstStyle/>
          <a:p>
            <a:r>
              <a:rPr lang="en-US" dirty="0"/>
              <a:t>Intersection,   ∩</a:t>
            </a:r>
          </a:p>
          <a:p>
            <a:pPr marL="1089025" lvl="3" indent="0">
              <a:buNone/>
              <a:tabLst>
                <a:tab pos="1652588" algn="l"/>
                <a:tab pos="2511425" algn="l"/>
              </a:tabLst>
            </a:pPr>
            <a:r>
              <a:rPr lang="en-US" i="1" dirty="0" err="1">
                <a:solidFill>
                  <a:srgbClr val="000000"/>
                </a:solidFill>
              </a:rPr>
              <a:t>  </a:t>
            </a:r>
            <a:r>
              <a:rPr lang="en-US" i="1" baseline="-25000" dirty="0" err="1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</a:rPr>
              <a:t>j</a:t>
            </a:r>
            <a:r>
              <a:rPr lang="en-US" i="1" dirty="0">
                <a:solidFill>
                  <a:srgbClr val="000000"/>
                </a:solidFill>
              </a:rPr>
              <a:t> – </a:t>
            </a:r>
            <a:r>
              <a:rPr lang="en-US" i="1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/>
              <a:t>∈ </a:t>
            </a: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i="1" dirty="0" err="1"/>
              <a:t>a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baseline="-25000" dirty="0"/>
              <a:t> </a:t>
            </a:r>
            <a:r>
              <a:rPr lang="en-US" i="1" dirty="0" err="1"/>
              <a:t>b</a:t>
            </a:r>
            <a:r>
              <a:rPr lang="en-US" i="1" baseline="-25000" dirty="0" err="1"/>
              <a:t>ij</a:t>
            </a:r>
            <a:r>
              <a:rPr lang="en-US" dirty="0"/>
              <a:t>]</a:t>
            </a:r>
            <a:endParaRPr lang="en-US" dirty="0">
              <a:solidFill>
                <a:srgbClr val="000000"/>
              </a:solidFill>
            </a:endParaRPr>
          </a:p>
          <a:p>
            <a:pPr marL="1089025" lvl="3" indent="0">
              <a:buNone/>
              <a:tabLst>
                <a:tab pos="1652588" algn="l"/>
                <a:tab pos="2511425" algn="l"/>
              </a:tabLst>
            </a:pPr>
            <a:r>
              <a:rPr lang="en-US" i="1" dirty="0" err="1">
                <a:solidFill>
                  <a:srgbClr val="000000"/>
                </a:solidFill>
              </a:rPr>
              <a:t>  </a:t>
            </a:r>
            <a:r>
              <a:rPr lang="en-US" i="1" baseline="-25000" dirty="0" err="1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</a:rPr>
              <a:t>j</a:t>
            </a:r>
            <a:r>
              <a:rPr lang="en-US" i="1" dirty="0">
                <a:solidFill>
                  <a:srgbClr val="000000"/>
                </a:solidFill>
              </a:rPr>
              <a:t> – </a:t>
            </a:r>
            <a:r>
              <a:rPr lang="en-US" i="1" dirty="0" err="1">
                <a:solidFill>
                  <a:srgbClr val="000000"/>
                </a:solidFill>
              </a:rPr>
              <a:t>t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/>
              <a:t>∈ </a:t>
            </a:r>
            <a:r>
              <a:rPr lang="en-US" i="1" dirty="0" err="1"/>
              <a:t>r′</a:t>
            </a:r>
            <a:r>
              <a:rPr lang="en-US" i="1" baseline="-25000" dirty="0" err="1"/>
              <a:t>ij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i="1" dirty="0" err="1"/>
              <a:t>a</a:t>
            </a:r>
            <a:r>
              <a:rPr lang="en-US" i="1" dirty="0" err="1">
                <a:solidFill>
                  <a:srgbClr val="000000"/>
                </a:solidFill>
              </a:rPr>
              <a:t>′</a:t>
            </a:r>
            <a:r>
              <a:rPr lang="en-US" i="1" baseline="-25000" dirty="0" err="1"/>
              <a:t>ij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baseline="-25000" dirty="0"/>
              <a:t> </a:t>
            </a:r>
            <a:r>
              <a:rPr lang="en-US" i="1" dirty="0" err="1"/>
              <a:t>b</a:t>
            </a:r>
            <a:r>
              <a:rPr lang="en-US" i="1" dirty="0" err="1">
                <a:solidFill>
                  <a:srgbClr val="000000"/>
                </a:solidFill>
              </a:rPr>
              <a:t>′</a:t>
            </a:r>
            <a:r>
              <a:rPr lang="en-US" i="1" baseline="-25000" dirty="0" err="1"/>
              <a:t>ij</a:t>
            </a:r>
            <a:r>
              <a:rPr lang="en-US" dirty="0"/>
              <a:t>]</a:t>
            </a:r>
            <a:endParaRPr lang="en-US" baseline="-25000" dirty="0">
              <a:solidFill>
                <a:srgbClr val="000000"/>
              </a:solidFill>
            </a:endParaRPr>
          </a:p>
          <a:p>
            <a:pPr marL="684213" lvl="1" indent="-342900">
              <a:tabLst>
                <a:tab pos="1652588" algn="l"/>
                <a:tab pos="2511425" algn="l"/>
              </a:tabLst>
            </a:pPr>
            <a:r>
              <a:rPr lang="en-US" dirty="0">
                <a:solidFill>
                  <a:srgbClr val="FF0000"/>
                </a:solidFill>
              </a:rPr>
              <a:t>Infer 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</a:rPr>
              <a:t>j</a:t>
            </a:r>
            <a:r>
              <a:rPr lang="en-US" i="1" dirty="0">
                <a:solidFill>
                  <a:srgbClr val="FF0000"/>
                </a:solidFill>
              </a:rPr>
              <a:t> – </a:t>
            </a:r>
            <a:r>
              <a:rPr lang="en-US" i="1" dirty="0" err="1">
                <a:solidFill>
                  <a:srgbClr val="FF0000"/>
                </a:solidFill>
              </a:rPr>
              <a:t>t</a:t>
            </a:r>
            <a:r>
              <a:rPr lang="en-US" i="1" baseline="-25000" dirty="0" err="1">
                <a:solidFill>
                  <a:srgbClr val="FF0000"/>
                </a:solidFill>
              </a:rPr>
              <a:t>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∈ </a:t>
            </a:r>
            <a:r>
              <a:rPr lang="en-US" i="1" dirty="0" err="1">
                <a:solidFill>
                  <a:srgbClr val="FF0000"/>
                </a:solidFill>
              </a:rPr>
              <a:t>r</a:t>
            </a:r>
            <a:r>
              <a:rPr lang="en-US" i="1" baseline="-25000" dirty="0" err="1">
                <a:solidFill>
                  <a:srgbClr val="FF0000"/>
                </a:solidFill>
              </a:rPr>
              <a:t>ij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∩ </a:t>
            </a:r>
            <a:r>
              <a:rPr lang="en-US" i="1" dirty="0" err="1">
                <a:solidFill>
                  <a:srgbClr val="FF0000"/>
                </a:solidFill>
              </a:rPr>
              <a:t>r′</a:t>
            </a:r>
            <a:r>
              <a:rPr lang="en-US" i="1" baseline="-25000" dirty="0" err="1">
                <a:solidFill>
                  <a:srgbClr val="FF0000"/>
                </a:solidFill>
              </a:rPr>
              <a:t>ij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= [max(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i="1" baseline="-25000" dirty="0" err="1">
                <a:solidFill>
                  <a:srgbClr val="FF0000"/>
                </a:solidFill>
              </a:rPr>
              <a:t>ij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a′</a:t>
            </a:r>
            <a:r>
              <a:rPr lang="en-US" i="1" baseline="-25000" dirty="0" err="1">
                <a:solidFill>
                  <a:srgbClr val="FF0000"/>
                </a:solidFill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), min(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ij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b′</a:t>
            </a:r>
            <a:r>
              <a:rPr lang="en-US" i="1" baseline="-25000" dirty="0" err="1">
                <a:solidFill>
                  <a:srgbClr val="FF0000"/>
                </a:solidFill>
              </a:rPr>
              <a:t>ij</a:t>
            </a:r>
            <a:r>
              <a:rPr lang="en-US" dirty="0">
                <a:solidFill>
                  <a:srgbClr val="FF0000"/>
                </a:solidFill>
              </a:rPr>
              <a:t>)]</a:t>
            </a:r>
            <a:br>
              <a:rPr lang="en-US" baseline="-25000" dirty="0">
                <a:solidFill>
                  <a:srgbClr val="FF0000"/>
                </a:solidFill>
              </a:rPr>
            </a:br>
            <a:endParaRPr lang="en-US" baseline="-25000" dirty="0">
              <a:solidFill>
                <a:srgbClr val="FF0000"/>
              </a:solidFill>
            </a:endParaRPr>
          </a:p>
          <a:p>
            <a:r>
              <a:rPr lang="en-US" dirty="0"/>
              <a:t>Composition,   •</a:t>
            </a:r>
          </a:p>
          <a:p>
            <a:pPr marL="1089025" lvl="3" indent="0">
              <a:buNone/>
              <a:tabLst>
                <a:tab pos="2287588" algn="l"/>
              </a:tabLst>
            </a:pPr>
            <a:r>
              <a:rPr lang="en-US" i="1" dirty="0" err="1"/>
              <a:t>   </a:t>
            </a:r>
            <a:r>
              <a:rPr lang="en-US" i="1" baseline="-25000" dirty="0" err="1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i="1" dirty="0"/>
              <a:t> – </a:t>
            </a:r>
            <a:r>
              <a:rPr lang="en-US" i="1" dirty="0" err="1"/>
              <a:t>t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∈</a:t>
            </a:r>
            <a:r>
              <a:rPr lang="en-US" i="1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ik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i="1" dirty="0" err="1"/>
              <a:t>a</a:t>
            </a:r>
            <a:r>
              <a:rPr lang="en-US" i="1" baseline="-25000" dirty="0" err="1"/>
              <a:t>ik</a:t>
            </a:r>
            <a:r>
              <a:rPr lang="en-US" i="1" dirty="0" err="1"/>
              <a:t>,b</a:t>
            </a:r>
            <a:r>
              <a:rPr lang="en-US" i="1" baseline="-25000" dirty="0" err="1"/>
              <a:t>ik</a:t>
            </a:r>
            <a:r>
              <a:rPr lang="en-US" dirty="0"/>
              <a:t>]</a:t>
            </a:r>
          </a:p>
          <a:p>
            <a:pPr marL="1089025" lvl="3" indent="0">
              <a:buNone/>
              <a:tabLst>
                <a:tab pos="2287588" algn="l"/>
              </a:tabLst>
            </a:pPr>
            <a:r>
              <a:rPr lang="en-US" i="1" dirty="0" err="1"/>
              <a:t>   </a:t>
            </a:r>
            <a:r>
              <a:rPr lang="en-US" i="1" baseline="-25000" dirty="0" err="1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j</a:t>
            </a:r>
            <a:r>
              <a:rPr lang="en-US" i="1" dirty="0"/>
              <a:t> – </a:t>
            </a:r>
            <a:r>
              <a:rPr lang="en-US" i="1" dirty="0" err="1"/>
              <a:t>t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∈</a:t>
            </a:r>
            <a:r>
              <a:rPr lang="en-US" i="1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kj</a:t>
            </a:r>
            <a:r>
              <a:rPr lang="en-US" i="1" dirty="0"/>
              <a:t> = </a:t>
            </a:r>
            <a:r>
              <a:rPr lang="en-US" dirty="0"/>
              <a:t>[</a:t>
            </a:r>
            <a:r>
              <a:rPr lang="en-US" i="1" dirty="0" err="1"/>
              <a:t>a</a:t>
            </a:r>
            <a:r>
              <a:rPr lang="en-US" i="1" baseline="-25000" dirty="0" err="1"/>
              <a:t>kj</a:t>
            </a:r>
            <a:r>
              <a:rPr lang="en-US" i="1" dirty="0" err="1"/>
              <a:t>,b</a:t>
            </a:r>
            <a:r>
              <a:rPr lang="en-US" i="1" baseline="-25000" dirty="0" err="1"/>
              <a:t>kj</a:t>
            </a:r>
            <a:r>
              <a:rPr lang="en-US" dirty="0"/>
              <a:t>]</a:t>
            </a:r>
            <a:endParaRPr lang="en-US" i="1" baseline="-25000" dirty="0"/>
          </a:p>
          <a:p>
            <a:pPr marL="684213" lvl="1" indent="-342900"/>
            <a:r>
              <a:rPr lang="en-US" dirty="0">
                <a:solidFill>
                  <a:srgbClr val="0332FF"/>
                </a:solidFill>
              </a:rPr>
              <a:t>Infer  </a:t>
            </a:r>
            <a:r>
              <a:rPr lang="en-US" i="1" dirty="0" err="1">
                <a:solidFill>
                  <a:srgbClr val="0332FF"/>
                </a:solidFill>
              </a:rPr>
              <a:t>t</a:t>
            </a:r>
            <a:r>
              <a:rPr lang="en-US" i="1" baseline="-25000" dirty="0" err="1">
                <a:solidFill>
                  <a:srgbClr val="0332FF"/>
                </a:solidFill>
              </a:rPr>
              <a:t>j</a:t>
            </a:r>
            <a:r>
              <a:rPr lang="en-US" i="1" dirty="0">
                <a:solidFill>
                  <a:srgbClr val="0332FF"/>
                </a:solidFill>
              </a:rPr>
              <a:t> – </a:t>
            </a:r>
            <a:r>
              <a:rPr lang="en-US" i="1" dirty="0" err="1">
                <a:solidFill>
                  <a:srgbClr val="0332FF"/>
                </a:solidFill>
              </a:rPr>
              <a:t>t</a:t>
            </a:r>
            <a:r>
              <a:rPr lang="en-US" i="1" baseline="-25000" dirty="0" err="1">
                <a:solidFill>
                  <a:srgbClr val="0332FF"/>
                </a:solidFill>
              </a:rPr>
              <a:t>i</a:t>
            </a:r>
            <a:r>
              <a:rPr lang="en-US" i="1" dirty="0">
                <a:solidFill>
                  <a:srgbClr val="0332FF"/>
                </a:solidFill>
              </a:rPr>
              <a:t> </a:t>
            </a:r>
            <a:r>
              <a:rPr lang="en-US" dirty="0">
                <a:solidFill>
                  <a:srgbClr val="0332FF"/>
                </a:solidFill>
              </a:rPr>
              <a:t>∈ </a:t>
            </a:r>
            <a:r>
              <a:rPr lang="en-US" i="1" dirty="0" err="1">
                <a:solidFill>
                  <a:srgbClr val="0332FF"/>
                </a:solidFill>
              </a:rPr>
              <a:t>r</a:t>
            </a:r>
            <a:r>
              <a:rPr lang="en-US" i="1" baseline="-25000" dirty="0" err="1">
                <a:solidFill>
                  <a:srgbClr val="0332FF"/>
                </a:solidFill>
              </a:rPr>
              <a:t>ik</a:t>
            </a:r>
            <a:r>
              <a:rPr lang="en-US" i="1" dirty="0">
                <a:solidFill>
                  <a:srgbClr val="0332FF"/>
                </a:solidFill>
              </a:rPr>
              <a:t> • </a:t>
            </a:r>
            <a:r>
              <a:rPr lang="en-US" i="1" dirty="0" err="1">
                <a:solidFill>
                  <a:srgbClr val="0332FF"/>
                </a:solidFill>
              </a:rPr>
              <a:t>r</a:t>
            </a:r>
            <a:r>
              <a:rPr lang="en-US" i="1" baseline="-25000" dirty="0" err="1">
                <a:solidFill>
                  <a:srgbClr val="0332FF"/>
                </a:solidFill>
              </a:rPr>
              <a:t>kj</a:t>
            </a:r>
            <a:r>
              <a:rPr lang="en-US" i="1" dirty="0">
                <a:solidFill>
                  <a:srgbClr val="0332FF"/>
                </a:solidFill>
              </a:rPr>
              <a:t> </a:t>
            </a:r>
            <a:r>
              <a:rPr lang="en-US" dirty="0">
                <a:solidFill>
                  <a:srgbClr val="0332FF"/>
                </a:solidFill>
              </a:rPr>
              <a:t>= [</a:t>
            </a:r>
            <a:r>
              <a:rPr lang="en-US" i="1" dirty="0" err="1">
                <a:solidFill>
                  <a:srgbClr val="0332FF"/>
                </a:solidFill>
              </a:rPr>
              <a:t>a</a:t>
            </a:r>
            <a:r>
              <a:rPr lang="en-US" i="1" baseline="-25000" dirty="0" err="1">
                <a:solidFill>
                  <a:srgbClr val="0332FF"/>
                </a:solidFill>
              </a:rPr>
              <a:t>ik</a:t>
            </a:r>
            <a:r>
              <a:rPr lang="en-US" dirty="0">
                <a:solidFill>
                  <a:srgbClr val="0332FF"/>
                </a:solidFill>
              </a:rPr>
              <a:t> +</a:t>
            </a:r>
            <a:r>
              <a:rPr lang="en-US" i="1" dirty="0" err="1">
                <a:solidFill>
                  <a:srgbClr val="0332FF"/>
                </a:solidFill>
              </a:rPr>
              <a:t>a</a:t>
            </a:r>
            <a:r>
              <a:rPr lang="en-US" i="1" baseline="-25000" dirty="0" err="1">
                <a:solidFill>
                  <a:srgbClr val="0332FF"/>
                </a:solidFill>
              </a:rPr>
              <a:t>kj</a:t>
            </a:r>
            <a:r>
              <a:rPr lang="en-US" dirty="0">
                <a:solidFill>
                  <a:srgbClr val="0332FF"/>
                </a:solidFill>
              </a:rPr>
              <a:t>, </a:t>
            </a:r>
            <a:r>
              <a:rPr lang="en-US" i="1" dirty="0" err="1">
                <a:solidFill>
                  <a:srgbClr val="0332FF"/>
                </a:solidFill>
              </a:rPr>
              <a:t>b</a:t>
            </a:r>
            <a:r>
              <a:rPr lang="en-US" i="1" baseline="-25000" dirty="0" err="1">
                <a:solidFill>
                  <a:srgbClr val="0332FF"/>
                </a:solidFill>
              </a:rPr>
              <a:t>ik</a:t>
            </a:r>
            <a:r>
              <a:rPr lang="en-US" dirty="0">
                <a:solidFill>
                  <a:srgbClr val="0332FF"/>
                </a:solidFill>
              </a:rPr>
              <a:t> +</a:t>
            </a:r>
            <a:r>
              <a:rPr lang="en-US" i="1" dirty="0" err="1">
                <a:solidFill>
                  <a:srgbClr val="0332FF"/>
                </a:solidFill>
              </a:rPr>
              <a:t>b</a:t>
            </a:r>
            <a:r>
              <a:rPr lang="en-US" i="1" baseline="-25000" dirty="0" err="1">
                <a:solidFill>
                  <a:srgbClr val="0332FF"/>
                </a:solidFill>
              </a:rPr>
              <a:t>kj</a:t>
            </a:r>
            <a:r>
              <a:rPr lang="en-US" dirty="0">
                <a:solidFill>
                  <a:srgbClr val="0332FF"/>
                </a:solidFill>
              </a:rPr>
              <a:t>]</a:t>
            </a:r>
          </a:p>
          <a:p>
            <a:pPr marL="684213" lvl="1" indent="-342900"/>
            <a:r>
              <a:rPr lang="en-US" dirty="0">
                <a:solidFill>
                  <a:srgbClr val="0332FF"/>
                </a:solidFill>
              </a:rPr>
              <a:t>Reason: shortest and longest times for the two intervals </a:t>
            </a:r>
            <a:br>
              <a:rPr lang="en-US" baseline="-25000" dirty="0">
                <a:solidFill>
                  <a:srgbClr val="0332FF"/>
                </a:solidFill>
              </a:rPr>
            </a:br>
            <a:br>
              <a:rPr lang="en-US" baseline="-25000" dirty="0">
                <a:solidFill>
                  <a:srgbClr val="0332FF"/>
                </a:solidFill>
              </a:rPr>
            </a:br>
            <a:endParaRPr lang="en-US" baseline="-25000" dirty="0">
              <a:solidFill>
                <a:srgbClr val="0332FF"/>
              </a:solidFill>
            </a:endParaRPr>
          </a:p>
          <a:p>
            <a:r>
              <a:rPr lang="en-US" dirty="0"/>
              <a:t>Consistency checking</a:t>
            </a:r>
          </a:p>
          <a:p>
            <a:pPr lvl="1"/>
            <a:r>
              <a:rPr lang="en-US" i="1" dirty="0" err="1"/>
              <a:t>r</a:t>
            </a:r>
            <a:r>
              <a:rPr lang="en-US" i="1" baseline="-25000" dirty="0" err="1"/>
              <a:t>ik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i="1" dirty="0" err="1"/>
              <a:t>r</a:t>
            </a:r>
            <a:r>
              <a:rPr lang="en-US" i="1" baseline="-25000" dirty="0" err="1"/>
              <a:t>kj</a:t>
            </a:r>
            <a:r>
              <a:rPr lang="en-US" i="1" baseline="-25000" dirty="0"/>
              <a:t> </a:t>
            </a:r>
            <a:r>
              <a:rPr lang="en-US" dirty="0"/>
              <a:t>, </a:t>
            </a: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dirty="0"/>
              <a:t> are c</a:t>
            </a:r>
            <a:r>
              <a:rPr lang="en-US" dirty="0">
                <a:latin typeface="Times New Roman" panose="02020603050405020304" pitchFamily="18" charset="0"/>
                <a:cs typeface="Times New Roman Regular" charset="0"/>
              </a:rPr>
              <a:t>onsistent i</a:t>
            </a:r>
            <a:r>
              <a:rPr lang="en-US" dirty="0"/>
              <a:t>ff  </a:t>
            </a: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i="1" dirty="0"/>
              <a:t> </a:t>
            </a:r>
            <a:r>
              <a:rPr lang="en-US" dirty="0"/>
              <a:t>∩ (</a:t>
            </a:r>
            <a:r>
              <a:rPr lang="en-US" i="1" dirty="0" err="1"/>
              <a:t>r</a:t>
            </a:r>
            <a:r>
              <a:rPr lang="en-US" i="1" baseline="-25000" dirty="0" err="1"/>
              <a:t>ik</a:t>
            </a:r>
            <a:r>
              <a:rPr lang="en-US" i="1" dirty="0"/>
              <a:t> </a:t>
            </a:r>
            <a:r>
              <a:rPr lang="en-US" dirty="0"/>
              <a:t>• </a:t>
            </a:r>
            <a:r>
              <a:rPr lang="en-US" i="1" dirty="0" err="1"/>
              <a:t>r</a:t>
            </a:r>
            <a:r>
              <a:rPr lang="en-US" i="1" baseline="-25000" dirty="0" err="1"/>
              <a:t>kj</a:t>
            </a:r>
            <a:r>
              <a:rPr lang="en-US" dirty="0"/>
              <a:t>) ≠ </a:t>
            </a:r>
            <a:r>
              <a:rPr lang="en-US" dirty="0">
                <a:latin typeface="Times New Roman" panose="02020603050405020304" pitchFamily="18" charset="0"/>
                <a:cs typeface="Times New Roman Regular" charset="0"/>
              </a:rPr>
              <a:t>∅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63544" y="1033954"/>
            <a:ext cx="2353313" cy="1211245"/>
            <a:chOff x="6216960" y="1493432"/>
            <a:chExt cx="2353313" cy="1211245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16960" y="1789934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i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8369" y="1659117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j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8079" y="1493432"/>
              <a:ext cx="19556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latin typeface="Times New Roman" charset="0"/>
                </a:rPr>
                <a:t>r</a:t>
              </a:r>
              <a:r>
                <a:rPr lang="en-US" sz="2000" i="1" baseline="-25000" dirty="0" err="1">
                  <a:latin typeface="Times New Roman" charset="0"/>
                </a:rPr>
                <a:t>ij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81036" y="2304567"/>
              <a:ext cx="9504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>
                  <a:solidFill>
                    <a:srgbClr val="FF0000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</a:rPr>
                <a:t>ij</a:t>
              </a:r>
              <a:r>
                <a:rPr lang="en-US" sz="2000" i="1" dirty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Times New Roman" charset="0"/>
                </a:rPr>
                <a:t>∩ </a:t>
              </a:r>
              <a:r>
                <a:rPr lang="en-US" sz="2000" i="1" dirty="0" err="1">
                  <a:solidFill>
                    <a:srgbClr val="FF0000"/>
                  </a:solidFill>
                  <a:latin typeface="Times New Roman" charset="0"/>
                </a:rPr>
                <a:t>r′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</a:rPr>
                <a:t>ij</a:t>
              </a:r>
              <a:endParaRPr lang="en-US" sz="2000" dirty="0">
                <a:solidFill>
                  <a:srgbClr val="FF0000"/>
                </a:solidFill>
                <a:latin typeface="Times New Roman" charset="0"/>
                <a:cs typeface="Times New Roman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25349" y="1978731"/>
              <a:ext cx="251672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latin typeface="Times New Roman" charset="0"/>
                </a:rPr>
                <a:t>r′</a:t>
              </a:r>
              <a:r>
                <a:rPr lang="en-US" sz="2000" i="1" baseline="-25000" dirty="0" err="1">
                  <a:latin typeface="Times New Roman" charset="0"/>
                </a:rPr>
                <a:t>ij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918541" y="2847526"/>
            <a:ext cx="2353313" cy="1397690"/>
            <a:chOff x="6216960" y="1000944"/>
            <a:chExt cx="2353313" cy="1397690"/>
          </a:xfrm>
        </p:grpSpPr>
        <p:cxnSp>
          <p:nvCxnSpPr>
            <p:cNvPr id="18" name="Straight Arrow Connector 17"/>
            <p:cNvCxnSpPr>
              <a:cxnSpLocks/>
              <a:endCxn id="30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6216960" y="1789934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i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64338" y="1000944"/>
              <a:ext cx="18915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k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08369" y="1659117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j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349" y="1130528"/>
              <a:ext cx="22281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ik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4534" y="1074304"/>
              <a:ext cx="22281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latin typeface="Times New Roman" charset="0"/>
                </a:rPr>
                <a:t>r</a:t>
              </a:r>
              <a:r>
                <a:rPr lang="en-US" sz="2000" i="1" baseline="-25000" dirty="0" err="1">
                  <a:latin typeface="Times New Roman" charset="0"/>
                </a:rPr>
                <a:t>kj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cxnSp>
          <p:nvCxnSpPr>
            <p:cNvPr id="35" name="Straight Arrow Connector 34"/>
            <p:cNvCxnSpPr>
              <a:cxnSpLocks/>
              <a:stCxn id="30" idx="3"/>
            </p:cNvCxnSpPr>
            <p:nvPr/>
          </p:nvCxnSpPr>
          <p:spPr bwMode="auto">
            <a:xfrm>
              <a:off x="7453492" y="1154833"/>
              <a:ext cx="954877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6896932" y="1998524"/>
              <a:ext cx="8483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rgbClr val="0332FF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332FF"/>
                  </a:solidFill>
                  <a:latin typeface="Times New Roman" charset="0"/>
                </a:rPr>
                <a:t>ik</a:t>
              </a:r>
              <a:r>
                <a:rPr lang="en-US" sz="2000" i="1" dirty="0">
                  <a:solidFill>
                    <a:srgbClr val="0332FF"/>
                  </a:solidFill>
                  <a:latin typeface="Times New Roman" charset="0"/>
                </a:rPr>
                <a:t> • </a:t>
              </a:r>
              <a:r>
                <a:rPr lang="en-US" sz="2000" i="1" dirty="0" err="1">
                  <a:solidFill>
                    <a:srgbClr val="0332FF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332FF"/>
                  </a:solidFill>
                  <a:latin typeface="Times New Roman" charset="0"/>
                </a:rPr>
                <a:t>kj</a:t>
              </a:r>
              <a:endParaRPr lang="en-US" sz="2000" dirty="0">
                <a:solidFill>
                  <a:srgbClr val="0332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479142" y="4838546"/>
            <a:ext cx="2353313" cy="1703747"/>
            <a:chOff x="5898607" y="4993311"/>
            <a:chExt cx="2353313" cy="1703747"/>
          </a:xfrm>
        </p:grpSpPr>
        <p:cxnSp>
          <p:nvCxnSpPr>
            <p:cNvPr id="52" name="Straight Arrow Connector 51"/>
            <p:cNvCxnSpPr>
              <a:cxnSpLocks/>
              <a:endCxn id="55" idx="1"/>
            </p:cNvCxnSpPr>
            <p:nvPr/>
          </p:nvCxnSpPr>
          <p:spPr bwMode="auto">
            <a:xfrm flipV="1">
              <a:off x="6105002" y="5147200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6105002" y="5852405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Rectangle 53"/>
            <p:cNvSpPr/>
            <p:nvPr/>
          </p:nvSpPr>
          <p:spPr>
            <a:xfrm>
              <a:off x="5898607" y="5782301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i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45985" y="4993311"/>
              <a:ext cx="18915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k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090016" y="5651484"/>
              <a:ext cx="16190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t</a:t>
              </a:r>
              <a:r>
                <a:rPr lang="en-US" sz="2000" i="1" baseline="-25000" dirty="0" err="1">
                  <a:latin typeface="Times New Roman"/>
                  <a:cs typeface="Times New Roman"/>
                </a:rPr>
                <a:t>j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157732" y="5147199"/>
              <a:ext cx="22281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ik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784295" y="5128782"/>
              <a:ext cx="22281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latin typeface="Times New Roman" charset="0"/>
                </a:rPr>
                <a:t>r</a:t>
              </a:r>
              <a:r>
                <a:rPr lang="en-US" sz="2000" i="1" baseline="-25000" dirty="0" err="1">
                  <a:latin typeface="Times New Roman" charset="0"/>
                </a:rPr>
                <a:t>kj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60145" y="5544628"/>
              <a:ext cx="195566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ij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cxnSp>
          <p:nvCxnSpPr>
            <p:cNvPr id="60" name="Straight Arrow Connector 59"/>
            <p:cNvCxnSpPr>
              <a:cxnSpLocks/>
              <a:stCxn id="55" idx="3"/>
            </p:cNvCxnSpPr>
            <p:nvPr/>
          </p:nvCxnSpPr>
          <p:spPr bwMode="auto">
            <a:xfrm>
              <a:off x="7135139" y="5147200"/>
              <a:ext cx="954877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Rectangle 60"/>
            <p:cNvSpPr/>
            <p:nvPr/>
          </p:nvSpPr>
          <p:spPr>
            <a:xfrm>
              <a:off x="6256313" y="6296948"/>
              <a:ext cx="1527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rgbClr val="FF0000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</a:rPr>
                <a:t>ij</a:t>
              </a:r>
              <a:r>
                <a:rPr lang="en-US" sz="2000" i="1" dirty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Times New Roman" charset="0"/>
                </a:rPr>
                <a:t>∩ (</a:t>
              </a:r>
              <a:r>
                <a:rPr lang="en-US" sz="2000" i="1" dirty="0" err="1">
                  <a:solidFill>
                    <a:srgbClr val="FF0000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</a:rPr>
                <a:t>ik</a:t>
              </a:r>
              <a:r>
                <a:rPr lang="en-US" sz="2000" i="1" dirty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Times New Roman" charset="0"/>
                </a:rPr>
                <a:t>• </a:t>
              </a:r>
              <a:r>
                <a:rPr lang="en-US" sz="2000" i="1" dirty="0" err="1">
                  <a:solidFill>
                    <a:srgbClr val="FF0000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</a:rPr>
                <a:t>kj</a:t>
              </a:r>
              <a:r>
                <a:rPr lang="en-US" sz="2000" dirty="0">
                  <a:solidFill>
                    <a:srgbClr val="FF0000"/>
                  </a:solidFill>
                  <a:latin typeface="Times New Roman" charset="0"/>
                </a:rPr>
                <a:t>)</a:t>
              </a:r>
              <a:endParaRPr lang="en-US" sz="2000" dirty="0">
                <a:solidFill>
                  <a:srgbClr val="FF0000"/>
                </a:solidFill>
                <a:latin typeface="Times New Roman" charset="0"/>
                <a:cs typeface="Times New Roman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68965" y="5896149"/>
              <a:ext cx="8483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rgbClr val="0332FF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332FF"/>
                  </a:solidFill>
                  <a:latin typeface="Times New Roman" charset="0"/>
                </a:rPr>
                <a:t>ik</a:t>
              </a:r>
              <a:r>
                <a:rPr lang="en-US" sz="2000" i="1" dirty="0">
                  <a:solidFill>
                    <a:srgbClr val="0332FF"/>
                  </a:solidFill>
                  <a:latin typeface="Times New Roman" charset="0"/>
                </a:rPr>
                <a:t> • </a:t>
              </a:r>
              <a:r>
                <a:rPr lang="en-US" sz="2000" i="1" dirty="0" err="1">
                  <a:solidFill>
                    <a:srgbClr val="0332FF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332FF"/>
                  </a:solidFill>
                  <a:latin typeface="Times New Roman" charset="0"/>
                </a:rPr>
                <a:t>kj</a:t>
              </a:r>
              <a:endParaRPr lang="en-US" sz="2000" dirty="0">
                <a:solidFill>
                  <a:srgbClr val="0332FF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F85DD67-3397-EC44-3A37-C424AC029356}"/>
              </a:ext>
            </a:extLst>
          </p:cNvPr>
          <p:cNvSpPr/>
          <p:nvPr/>
        </p:nvSpPr>
        <p:spPr>
          <a:xfrm>
            <a:off x="303143" y="178905"/>
            <a:ext cx="397566" cy="372718"/>
          </a:xfrm>
          <a:prstGeom prst="star5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1152525"/>
                <a:ext cx="6514121" cy="5283200"/>
              </a:xfrm>
            </p:spPr>
            <p:txBody>
              <a:bodyPr/>
              <a:lstStyle/>
              <a:p>
                <a:r>
                  <a:rPr lang="nl-NL" i="1" dirty="0"/>
                  <a:t>Solution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STN: </a:t>
                </a:r>
              </a:p>
              <a:p>
                <a:pPr lvl="1"/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assignment</a:t>
                </a:r>
                <a:r>
                  <a:rPr lang="nl-NL" dirty="0"/>
                  <a:t> of integer </a:t>
                </a:r>
                <a:r>
                  <a:rPr lang="nl-NL" dirty="0" err="1"/>
                  <a:t>values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time points </a:t>
                </a:r>
                <a:br>
                  <a:rPr lang="nl-NL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,..,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such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constraints</a:t>
                </a:r>
                <a:r>
                  <a:rPr lang="nl-NL" dirty="0"/>
                  <a:t> are </a:t>
                </a:r>
                <a:r>
                  <a:rPr lang="nl-NL" dirty="0" err="1"/>
                  <a:t>satisfied</a:t>
                </a:r>
                <a:endParaRPr lang="nl-NL" dirty="0"/>
              </a:p>
              <a:p>
                <a:r>
                  <a:rPr lang="nl-NL" i="1" dirty="0"/>
                  <a:t>Consistent </a:t>
                </a:r>
                <a:r>
                  <a:rPr lang="nl-NL" dirty="0"/>
                  <a:t>STN: has a solution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i="1" dirty="0" err="1"/>
                  <a:t>Minimal</a:t>
                </a:r>
                <a:r>
                  <a:rPr lang="nl-NL" i="1" dirty="0"/>
                  <a:t> </a:t>
                </a:r>
                <a:r>
                  <a:rPr lang="nl-NL" dirty="0"/>
                  <a:t>STN: </a:t>
                </a:r>
              </a:p>
              <a:p>
                <a:pPr marL="738187" lvl="2" indent="0">
                  <a:buNone/>
                </a:pP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every</a:t>
                </a:r>
                <a:r>
                  <a:rPr lang="nl-NL" dirty="0"/>
                  <a:t> </a:t>
                </a:r>
                <a:r>
                  <a:rPr lang="nl-NL" dirty="0" err="1"/>
                  <a:t>arc</a:t>
                </a:r>
                <a:r>
                  <a:rPr lang="nl-NL" dirty="0"/>
                  <a:t> </a:t>
                </a:r>
                <a:r>
                  <a:rPr lang="en-US" dirty="0"/>
                  <a:t>(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i</a:t>
                </a:r>
                <a:r>
                  <a:rPr lang="nl-NL" dirty="0" err="1"/>
                  <a:t>,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j</a:t>
                </a:r>
                <a:r>
                  <a:rPr lang="nl-NL" dirty="0"/>
                  <a:t>) </a:t>
                </a:r>
                <a:r>
                  <a:rPr lang="nl-NL" dirty="0" err="1"/>
                  <a:t>with</a:t>
                </a:r>
                <a:r>
                  <a:rPr lang="nl-NL" dirty="0"/>
                  <a:t> label </a:t>
                </a:r>
                <a:r>
                  <a:rPr lang="en-US" dirty="0"/>
                  <a:t>[</a:t>
                </a:r>
                <a:r>
                  <a:rPr lang="en-US" i="1" dirty="0" err="1"/>
                  <a:t>a,b</a:t>
                </a:r>
                <a:r>
                  <a:rPr lang="en-US" dirty="0">
                    <a:cs typeface="Times New Roman"/>
                  </a:rPr>
                  <a:t>], </a:t>
                </a:r>
              </a:p>
              <a:p>
                <a:pPr marL="1144588" lvl="3" indent="0">
                  <a:buNone/>
                </a:pPr>
                <a:r>
                  <a:rPr lang="en-US" dirty="0">
                    <a:cs typeface="Times New Roman"/>
                  </a:rPr>
                  <a:t>for every </a:t>
                </a:r>
                <a:r>
                  <a:rPr lang="en-US" i="1" dirty="0">
                    <a:cs typeface="Times New Roman"/>
                  </a:rPr>
                  <a:t>t</a:t>
                </a:r>
                <a:r>
                  <a:rPr lang="nl-NL" dirty="0"/>
                  <a:t> </a:t>
                </a:r>
                <a:r>
                  <a:rPr lang="en-US" dirty="0">
                    <a:latin typeface="Times New Roman Regular" charset="0"/>
                    <a:cs typeface="Times New Roman Regular" charset="0"/>
                  </a:rPr>
                  <a:t>∈</a:t>
                </a:r>
                <a:r>
                  <a:rPr lang="nl-NL" dirty="0"/>
                  <a:t> [</a:t>
                </a:r>
                <a:r>
                  <a:rPr lang="nl-NL" i="1" dirty="0" err="1"/>
                  <a:t>a,b</a:t>
                </a:r>
                <a:r>
                  <a:rPr lang="nl-NL" dirty="0"/>
                  <a:t>],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pPr marL="1547812" lvl="4" indent="0">
                  <a:buNone/>
                </a:pPr>
                <a:r>
                  <a:rPr lang="nl-NL" dirty="0" err="1"/>
                  <a:t>there’s</a:t>
                </a:r>
                <a:r>
                  <a:rPr lang="nl-NL" dirty="0"/>
                  <a:t> at </a:t>
                </a:r>
                <a:r>
                  <a:rPr lang="nl-NL" dirty="0" err="1"/>
                  <a:t>least</a:t>
                </a:r>
                <a:r>
                  <a:rPr lang="nl-NL" dirty="0"/>
                  <a:t> </a:t>
                </a:r>
                <a:r>
                  <a:rPr lang="nl-NL" dirty="0" err="1"/>
                  <a:t>one</a:t>
                </a:r>
                <a:r>
                  <a:rPr lang="nl-NL" dirty="0"/>
                  <a:t> solution </a:t>
                </a:r>
                <a:r>
                  <a:rPr lang="nl-NL" dirty="0" err="1"/>
                  <a:t>such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 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j</a:t>
                </a:r>
                <a:r>
                  <a:rPr lang="nl-NL" dirty="0"/>
                  <a:t> −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i</a:t>
                </a:r>
                <a:r>
                  <a:rPr lang="nl-NL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If we make any of the time intervals shorter,</a:t>
                </a:r>
                <a:br>
                  <a:rPr lang="en-US" dirty="0"/>
                </a:br>
                <a:r>
                  <a:rPr lang="en-US" dirty="0"/>
                  <a:t>we’ll exclude some solutions</a:t>
                </a:r>
                <a:endParaRPr lang="nl-N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1152525"/>
                <a:ext cx="6514121" cy="5283200"/>
              </a:xfrm>
              <a:blipFill>
                <a:blip r:embed="rId2"/>
                <a:stretch>
                  <a:fillRect l="-1029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81E76D1-376B-484F-B1E7-ABAC700F8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9786" y="2391090"/>
            <a:ext cx="4741680" cy="1422605"/>
          </a:xfrm>
        </p:spPr>
        <p:txBody>
          <a:bodyPr/>
          <a:lstStyle/>
          <a:p>
            <a:r>
              <a:rPr lang="en-US" dirty="0"/>
              <a:t>Solutions: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69A786E-30D6-554A-B3DE-8BE15FF70B18}"/>
              </a:ext>
            </a:extLst>
          </p:cNvPr>
          <p:cNvGrpSpPr/>
          <p:nvPr/>
        </p:nvGrpSpPr>
        <p:grpSpPr>
          <a:xfrm>
            <a:off x="8386323" y="737407"/>
            <a:ext cx="2465919" cy="1397272"/>
            <a:chOff x="6321776" y="2230824"/>
            <a:chExt cx="2773941" cy="139727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F1D8BFF-D01A-B841-8B8D-C1C9653E8DB4}"/>
                </a:ext>
              </a:extLst>
            </p:cNvPr>
            <p:cNvCxnSpPr>
              <a:cxnSpLocks/>
              <a:endCxn id="37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783BDBF-3C35-FD43-97AF-64DB4B23C5C7}"/>
                </a:ext>
              </a:extLst>
            </p:cNvPr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9836830-F963-FE42-83A2-9C8A566F86B6}"/>
                </a:ext>
              </a:extLst>
            </p:cNvPr>
            <p:cNvSpPr/>
            <p:nvPr/>
          </p:nvSpPr>
          <p:spPr>
            <a:xfrm>
              <a:off x="6321776" y="3187838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C61611-3A85-3D40-A76D-2D640EEB6B09}"/>
                </a:ext>
              </a:extLst>
            </p:cNvPr>
            <p:cNvSpPr/>
            <p:nvPr/>
          </p:nvSpPr>
          <p:spPr>
            <a:xfrm>
              <a:off x="7637482" y="2230824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43BC244-9B25-ED4C-A52E-7BA635A1E893}"/>
                </a:ext>
              </a:extLst>
            </p:cNvPr>
            <p:cNvSpPr/>
            <p:nvPr/>
          </p:nvSpPr>
          <p:spPr>
            <a:xfrm>
              <a:off x="8871298" y="3109329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FEC8968-3746-C047-B429-717A529A11E7}"/>
                </a:ext>
              </a:extLst>
            </p:cNvPr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4B31DB8-DD98-C940-9751-7154B9E967A6}"/>
                </a:ext>
              </a:extLst>
            </p:cNvPr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805F8C-78AE-0345-8367-84C84CE266BF}"/>
                </a:ext>
              </a:extLst>
            </p:cNvPr>
            <p:cNvSpPr/>
            <p:nvPr/>
          </p:nvSpPr>
          <p:spPr>
            <a:xfrm>
              <a:off x="7540081" y="3351097"/>
              <a:ext cx="75735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[0,100]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AA236DC-F869-D745-A75B-65AA762CEF85}"/>
                </a:ext>
              </a:extLst>
            </p:cNvPr>
            <p:cNvCxnSpPr>
              <a:cxnSpLocks/>
              <a:stCxn id="37" idx="3"/>
            </p:cNvCxnSpPr>
            <p:nvPr/>
          </p:nvCxnSpPr>
          <p:spPr bwMode="auto">
            <a:xfrm>
              <a:off x="7861901" y="2384713"/>
              <a:ext cx="100940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6FF335-4AEF-0849-8BDE-D805E46A780E}"/>
              </a:ext>
            </a:extLst>
          </p:cNvPr>
          <p:cNvGrpSpPr/>
          <p:nvPr/>
        </p:nvGrpSpPr>
        <p:grpSpPr>
          <a:xfrm>
            <a:off x="8198585" y="4723321"/>
            <a:ext cx="2465919" cy="1397272"/>
            <a:chOff x="6321776" y="2230824"/>
            <a:chExt cx="2773941" cy="1397272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AF43031-EBCE-E04C-9B16-72668A578A74}"/>
                </a:ext>
              </a:extLst>
            </p:cNvPr>
            <p:cNvCxnSpPr>
              <a:cxnSpLocks/>
              <a:endCxn id="48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FB62096B-1D70-594E-BC38-7D2C46EDCF1F}"/>
                </a:ext>
              </a:extLst>
            </p:cNvPr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196E7C4-0157-B14C-ADC4-831B38F1CED9}"/>
                </a:ext>
              </a:extLst>
            </p:cNvPr>
            <p:cNvSpPr/>
            <p:nvPr/>
          </p:nvSpPr>
          <p:spPr>
            <a:xfrm>
              <a:off x="6321776" y="3187838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35AEBD3-D9AE-3441-9DFE-7843B41E9E4F}"/>
                </a:ext>
              </a:extLst>
            </p:cNvPr>
            <p:cNvSpPr/>
            <p:nvPr/>
          </p:nvSpPr>
          <p:spPr>
            <a:xfrm>
              <a:off x="7637482" y="2230824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79633B-0EF1-D94F-998B-E670A877313C}"/>
                </a:ext>
              </a:extLst>
            </p:cNvPr>
            <p:cNvSpPr/>
            <p:nvPr/>
          </p:nvSpPr>
          <p:spPr>
            <a:xfrm>
              <a:off x="8871298" y="3109329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BA14C29-5372-1C4F-BF58-BBCF33FCAA53}"/>
                </a:ext>
              </a:extLst>
            </p:cNvPr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225FCE2-BE09-6B4B-B17C-3C62148D380C}"/>
                </a:ext>
              </a:extLst>
            </p:cNvPr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8F4B4B6-7730-034D-95F3-BA34373BE2CF}"/>
                </a:ext>
              </a:extLst>
            </p:cNvPr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[2,4]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E1E17CD-BA5A-7843-B96C-8299DE3F9E1F}"/>
                </a:ext>
              </a:extLst>
            </p:cNvPr>
            <p:cNvCxnSpPr>
              <a:cxnSpLocks/>
              <a:stCxn id="48" idx="3"/>
            </p:cNvCxnSpPr>
            <p:nvPr/>
          </p:nvCxnSpPr>
          <p:spPr bwMode="auto">
            <a:xfrm>
              <a:off x="7861901" y="2384713"/>
              <a:ext cx="100940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2536E8-7AF6-CCCD-CF7C-9AC1A26A05EF}"/>
              </a:ext>
            </a:extLst>
          </p:cNvPr>
          <p:cNvGraphicFramePr>
            <a:graphicFrameLocks noGrp="1"/>
          </p:cNvGraphicFramePr>
          <p:nvPr/>
        </p:nvGraphicFramePr>
        <p:xfrm>
          <a:off x="8983522" y="2437445"/>
          <a:ext cx="208329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3737">
                  <a:extLst>
                    <a:ext uri="{9D8B030D-6E8A-4147-A177-3AD203B41FA5}">
                      <a16:colId xmlns:a16="http://schemas.microsoft.com/office/drawing/2014/main" val="34884434"/>
                    </a:ext>
                  </a:extLst>
                </a:gridCol>
                <a:gridCol w="693372">
                  <a:extLst>
                    <a:ext uri="{9D8B030D-6E8A-4147-A177-3AD203B41FA5}">
                      <a16:colId xmlns:a16="http://schemas.microsoft.com/office/drawing/2014/main" val="4905225"/>
                    </a:ext>
                  </a:extLst>
                </a:gridCol>
                <a:gridCol w="666181">
                  <a:extLst>
                    <a:ext uri="{9D8B030D-6E8A-4147-A177-3AD203B41FA5}">
                      <a16:colId xmlns:a16="http://schemas.microsoft.com/office/drawing/2014/main" val="37611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3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1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5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8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9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80605"/>
                  </a:ext>
                </a:extLst>
              </a:tr>
            </a:tbl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6CE05256-4403-E7BF-9581-8E46DFCDB189}"/>
              </a:ext>
            </a:extLst>
          </p:cNvPr>
          <p:cNvSpPr/>
          <p:nvPr/>
        </p:nvSpPr>
        <p:spPr>
          <a:xfrm>
            <a:off x="303143" y="173935"/>
            <a:ext cx="397566" cy="372718"/>
          </a:xfrm>
          <a:prstGeom prst="star5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7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6584"/>
            <a:ext cx="8839200" cy="466722"/>
          </a:xfrm>
        </p:spPr>
        <p:txBody>
          <a:bodyPr/>
          <a:lstStyle/>
          <a:p>
            <a:r>
              <a:rPr lang="en-US" dirty="0"/>
              <a:t>Two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816" y="2675467"/>
            <a:ext cx="4343400" cy="3932654"/>
          </a:xfrm>
        </p:spPr>
        <p:txBody>
          <a:bodyPr/>
          <a:lstStyle/>
          <a:p>
            <a:pPr lvl="1"/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 = {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,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1800" dirty="0"/>
              <a:t> = {</a:t>
            </a:r>
            <a:r>
              <a:rPr lang="en-US" sz="1800" i="1" dirty="0"/>
              <a:t>r</a:t>
            </a:r>
            <a:r>
              <a:rPr lang="en-US" sz="1800" baseline="-25000" dirty="0"/>
              <a:t>12</a:t>
            </a:r>
            <a:r>
              <a:rPr lang="en-US" sz="1800" dirty="0"/>
              <a:t>=[1,2],  </a:t>
            </a:r>
            <a:r>
              <a:rPr lang="en-US" sz="1800" i="1" dirty="0"/>
              <a:t>r</a:t>
            </a:r>
            <a:r>
              <a:rPr lang="en-US" sz="1800" baseline="-25000" dirty="0"/>
              <a:t>23</a:t>
            </a:r>
            <a:r>
              <a:rPr lang="en-US" sz="1800" dirty="0"/>
              <a:t>=[3,4],  </a:t>
            </a:r>
            <a:r>
              <a:rPr lang="en-US" sz="1800" i="1" dirty="0"/>
              <a:t>r</a:t>
            </a:r>
            <a:r>
              <a:rPr lang="en-US" sz="1800" baseline="-25000" dirty="0"/>
              <a:t>13</a:t>
            </a:r>
            <a:r>
              <a:rPr lang="en-US" sz="1800" dirty="0"/>
              <a:t>=[2,3]}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Composition:</a:t>
            </a:r>
          </a:p>
          <a:p>
            <a:pPr lvl="1"/>
            <a:r>
              <a:rPr lang="en-US" sz="1800" i="1" dirty="0"/>
              <a:t>r′</a:t>
            </a:r>
            <a:r>
              <a:rPr lang="en-US" sz="1800" baseline="-25000" dirty="0"/>
              <a:t>13</a:t>
            </a:r>
            <a:r>
              <a:rPr lang="en-US" sz="1800" i="1" dirty="0"/>
              <a:t> = r</a:t>
            </a:r>
            <a:r>
              <a:rPr lang="en-US" sz="1800" baseline="-25000" dirty="0"/>
              <a:t>12</a:t>
            </a:r>
            <a:r>
              <a:rPr lang="en-US" sz="1800" dirty="0"/>
              <a:t> • </a:t>
            </a:r>
            <a:r>
              <a:rPr lang="en-US" sz="1800" i="1" dirty="0"/>
              <a:t>r</a:t>
            </a:r>
            <a:r>
              <a:rPr lang="en-US" sz="1800" baseline="-25000" dirty="0"/>
              <a:t>23</a:t>
            </a:r>
            <a:r>
              <a:rPr lang="en-US" sz="1800" i="1" dirty="0"/>
              <a:t> = </a:t>
            </a:r>
            <a:r>
              <a:rPr lang="en-US" sz="1800" dirty="0"/>
              <a:t>[1+3,</a:t>
            </a:r>
            <a:r>
              <a:rPr lang="en-US" sz="1800" baseline="-25000" dirty="0"/>
              <a:t> </a:t>
            </a:r>
            <a:r>
              <a:rPr lang="en-US" sz="1800" dirty="0"/>
              <a:t>2+4] =</a:t>
            </a:r>
            <a:r>
              <a:rPr lang="en-US" sz="1800" i="1" dirty="0"/>
              <a:t> </a:t>
            </a:r>
            <a:r>
              <a:rPr lang="en-US" sz="1800" dirty="0"/>
              <a:t>[4,6]</a:t>
            </a:r>
          </a:p>
          <a:p>
            <a:r>
              <a:rPr lang="en-US" sz="1800" dirty="0"/>
              <a:t>Thus</a:t>
            </a:r>
          </a:p>
          <a:p>
            <a:pPr lvl="1"/>
            <a:r>
              <a:rPr lang="en-US" sz="1800" i="1" dirty="0"/>
              <a:t>r</a:t>
            </a:r>
            <a:r>
              <a:rPr lang="en-US" sz="1800" baseline="-25000" dirty="0"/>
              <a:t>13</a:t>
            </a:r>
            <a:r>
              <a:rPr lang="en-US" sz="1800" i="1" dirty="0"/>
              <a:t>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∩</a:t>
            </a:r>
            <a:r>
              <a:rPr lang="en-US" sz="1800" dirty="0"/>
              <a:t> </a:t>
            </a:r>
            <a:r>
              <a:rPr lang="en-US" sz="1800" i="1" dirty="0"/>
              <a:t>r′</a:t>
            </a:r>
            <a:r>
              <a:rPr lang="en-US" sz="1800" baseline="-25000" dirty="0"/>
              <a:t>13</a:t>
            </a:r>
            <a:r>
              <a:rPr lang="en-US" sz="1800" i="1" dirty="0"/>
              <a:t> </a:t>
            </a:r>
            <a:r>
              <a:rPr lang="en-US" sz="1800" dirty="0"/>
              <a:t>= [2,3]</a:t>
            </a:r>
            <a:r>
              <a:rPr lang="en-US" sz="1800" i="1" dirty="0"/>
              <a:t>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∩</a:t>
            </a:r>
            <a:r>
              <a:rPr lang="en-US" sz="1800" dirty="0"/>
              <a:t> [4,6]</a:t>
            </a:r>
            <a:r>
              <a:rPr lang="en-US" sz="1800" i="1" dirty="0"/>
              <a:t> </a:t>
            </a:r>
            <a:r>
              <a:rPr lang="en-US" sz="1800" dirty="0"/>
              <a:t>=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∅</a:t>
            </a:r>
          </a:p>
          <a:p>
            <a:r>
              <a:rPr lang="en-US" sz="1800" dirty="0"/>
              <a:t>Can’t satisfy both </a:t>
            </a:r>
            <a:r>
              <a:rPr lang="en-US" sz="1800" i="1" dirty="0"/>
              <a:t>r</a:t>
            </a:r>
            <a:r>
              <a:rPr lang="en-US" sz="1800" baseline="-25000" dirty="0"/>
              <a:t>13</a:t>
            </a:r>
            <a:r>
              <a:rPr lang="en-US" sz="1800" dirty="0"/>
              <a:t> and </a:t>
            </a:r>
            <a:r>
              <a:rPr lang="en-US" sz="1800" i="1" dirty="0"/>
              <a:t>r′</a:t>
            </a:r>
            <a:r>
              <a:rPr lang="en-US" sz="1800" baseline="-25000" dirty="0"/>
              <a:t>13</a:t>
            </a:r>
            <a:endParaRPr lang="en-US" sz="1800" dirty="0"/>
          </a:p>
          <a:p>
            <a:r>
              <a:rPr lang="en-US" sz="1800" dirty="0"/>
              <a:t>(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,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1800" dirty="0"/>
              <a:t>) is inconsistent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9393" y="2718499"/>
            <a:ext cx="4168064" cy="2731358"/>
          </a:xfrm>
        </p:spPr>
        <p:txBody>
          <a:bodyPr/>
          <a:lstStyle/>
          <a:p>
            <a:pPr lvl="1"/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 = {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, </a:t>
            </a: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,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1800" dirty="0"/>
              <a:t> =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/>
              <a:t>{</a:t>
            </a:r>
            <a:r>
              <a:rPr lang="en-US" sz="1800" i="1" dirty="0"/>
              <a:t>r</a:t>
            </a:r>
            <a:r>
              <a:rPr lang="en-US" sz="1800" baseline="-25000" dirty="0"/>
              <a:t>12</a:t>
            </a:r>
            <a:r>
              <a:rPr lang="en-US" sz="1800" dirty="0"/>
              <a:t>=[1,2], </a:t>
            </a:r>
            <a:r>
              <a:rPr lang="en-US" sz="1800" i="1" dirty="0"/>
              <a:t>r</a:t>
            </a:r>
            <a:r>
              <a:rPr lang="en-US" sz="1800" baseline="-25000" dirty="0"/>
              <a:t>23</a:t>
            </a:r>
            <a:r>
              <a:rPr lang="en-US" sz="1800" dirty="0"/>
              <a:t>=[3,4], </a:t>
            </a:r>
            <a:r>
              <a:rPr lang="en-US" sz="1800" i="1" dirty="0"/>
              <a:t>r</a:t>
            </a:r>
            <a:r>
              <a:rPr lang="en-US" sz="1800" baseline="-25000" dirty="0"/>
              <a:t>13</a:t>
            </a:r>
            <a:r>
              <a:rPr lang="en-US" sz="1800" dirty="0"/>
              <a:t>=[2,5]}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As before, </a:t>
            </a:r>
            <a:r>
              <a:rPr lang="en-US" sz="1800" i="1" dirty="0"/>
              <a:t>r′</a:t>
            </a:r>
            <a:r>
              <a:rPr lang="en-US" sz="1800" baseline="-25000" dirty="0"/>
              <a:t>13</a:t>
            </a:r>
            <a:r>
              <a:rPr lang="en-US" sz="1800" dirty="0"/>
              <a:t> = </a:t>
            </a:r>
            <a:r>
              <a:rPr lang="en-US" sz="1800" i="1" dirty="0"/>
              <a:t>r</a:t>
            </a:r>
            <a:r>
              <a:rPr lang="en-US" sz="1800" baseline="-25000" dirty="0"/>
              <a:t>12</a:t>
            </a:r>
            <a:r>
              <a:rPr lang="en-US" sz="1800" dirty="0"/>
              <a:t> • </a:t>
            </a:r>
            <a:r>
              <a:rPr lang="en-US" sz="1800" i="1" dirty="0"/>
              <a:t>r</a:t>
            </a:r>
            <a:r>
              <a:rPr lang="en-US" sz="1800" baseline="-25000" dirty="0"/>
              <a:t>23</a:t>
            </a:r>
            <a:r>
              <a:rPr lang="en-US" sz="1800" i="1" dirty="0"/>
              <a:t> = </a:t>
            </a:r>
            <a:r>
              <a:rPr lang="en-US" sz="1800" dirty="0"/>
              <a:t>[4,6]</a:t>
            </a:r>
          </a:p>
          <a:p>
            <a:pPr lvl="1"/>
            <a:r>
              <a:rPr lang="en-US" sz="1800" i="1" dirty="0"/>
              <a:t>r</a:t>
            </a:r>
            <a:r>
              <a:rPr lang="en-US" sz="1800" baseline="-25000" dirty="0"/>
              <a:t>13</a:t>
            </a:r>
            <a:r>
              <a:rPr lang="en-US" sz="1800" i="1" dirty="0"/>
              <a:t>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∩</a:t>
            </a:r>
            <a:r>
              <a:rPr lang="en-US" sz="1800" dirty="0"/>
              <a:t> </a:t>
            </a:r>
            <a:r>
              <a:rPr lang="en-US" sz="1800" i="1" dirty="0"/>
              <a:t>r′</a:t>
            </a:r>
            <a:r>
              <a:rPr lang="en-US" sz="1800" baseline="-25000" dirty="0"/>
              <a:t>13</a:t>
            </a:r>
            <a:r>
              <a:rPr lang="en-US" sz="1800" i="1" dirty="0"/>
              <a:t> </a:t>
            </a:r>
            <a:r>
              <a:rPr lang="en-US" sz="1800" dirty="0"/>
              <a:t>= [2,5]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∩</a:t>
            </a:r>
            <a:r>
              <a:rPr lang="en-US" sz="1800" dirty="0"/>
              <a:t> [4,6] = [4,5]</a:t>
            </a:r>
          </a:p>
          <a:p>
            <a:r>
              <a:rPr lang="en-US" sz="1800" dirty="0"/>
              <a:t>(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,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1800" dirty="0"/>
              <a:t>) is consistent</a:t>
            </a:r>
            <a:endParaRPr lang="en-US" sz="1800" i="1" dirty="0"/>
          </a:p>
          <a:p>
            <a:pPr lvl="1"/>
            <a:r>
              <a:rPr lang="en-US" sz="1800" i="1" dirty="0"/>
              <a:t>r</a:t>
            </a:r>
            <a:r>
              <a:rPr lang="en-US" sz="1800" baseline="-25000" dirty="0"/>
              <a:t>13</a:t>
            </a:r>
            <a:r>
              <a:rPr lang="en-US" sz="1800" i="1" dirty="0"/>
              <a:t> ←</a:t>
            </a:r>
            <a:r>
              <a:rPr lang="en-US" sz="1800" dirty="0"/>
              <a:t> [4,5] will make it minimal</a:t>
            </a:r>
          </a:p>
        </p:txBody>
      </p:sp>
      <p:cxnSp>
        <p:nvCxnSpPr>
          <p:cNvPr id="7" name="Straight Arrow Connector 6"/>
          <p:cNvCxnSpPr>
            <a:stCxn id="10" idx="3"/>
            <a:endCxn id="11" idx="1"/>
          </p:cNvCxnSpPr>
          <p:nvPr/>
        </p:nvCxnSpPr>
        <p:spPr bwMode="auto">
          <a:xfrm flipV="1">
            <a:off x="1055484" y="1176794"/>
            <a:ext cx="1089749" cy="9334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1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1048344" y="2086943"/>
            <a:ext cx="2330706" cy="785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1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855985" y="1956404"/>
            <a:ext cx="1994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18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1</a:t>
            </a:r>
            <a:endParaRPr lang="en-US" sz="2000" dirty="0">
              <a:solidFill>
                <a:srgbClr val="000180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5233" y="1022906"/>
            <a:ext cx="1994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18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18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9051" y="1877895"/>
            <a:ext cx="1994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18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18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33839" y="1284545"/>
            <a:ext cx="44227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180"/>
                </a:solidFill>
                <a:latin typeface="Times New Roman"/>
                <a:cs typeface="Times New Roman"/>
              </a:rPr>
              <a:t>[1,2]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0239" y="1213734"/>
            <a:ext cx="44227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180"/>
                </a:solidFill>
                <a:latin typeface="Times New Roman"/>
                <a:cs typeface="Times New Roman"/>
              </a:rPr>
              <a:t>[3,4]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2820" y="2182697"/>
            <a:ext cx="44227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180"/>
                </a:solidFill>
                <a:latin typeface="Times New Roman"/>
                <a:cs typeface="Times New Roman"/>
              </a:rPr>
              <a:t>[2,3]</a:t>
            </a:r>
          </a:p>
        </p:txBody>
      </p:sp>
      <p:cxnSp>
        <p:nvCxnSpPr>
          <p:cNvPr id="18" name="Straight Arrow Connector 17"/>
          <p:cNvCxnSpPr>
            <a:stCxn id="11" idx="3"/>
            <a:endCxn id="12" idx="1"/>
          </p:cNvCxnSpPr>
          <p:nvPr/>
        </p:nvCxnSpPr>
        <p:spPr bwMode="auto">
          <a:xfrm>
            <a:off x="2344732" y="1176795"/>
            <a:ext cx="1034319" cy="854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1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19" idx="3"/>
            <a:endCxn id="20" idx="1"/>
          </p:cNvCxnSpPr>
          <p:nvPr/>
        </p:nvCxnSpPr>
        <p:spPr bwMode="auto">
          <a:xfrm flipV="1">
            <a:off x="5629725" y="1022370"/>
            <a:ext cx="1089749" cy="9334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18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622585" y="1932519"/>
            <a:ext cx="2330706" cy="7850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18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5430226" y="1801980"/>
            <a:ext cx="1994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18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1</a:t>
            </a:r>
            <a:endParaRPr lang="en-US" sz="2000" dirty="0">
              <a:solidFill>
                <a:srgbClr val="000180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19474" y="868482"/>
            <a:ext cx="1994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18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2</a:t>
            </a:r>
            <a:endParaRPr lang="en-US" sz="2000" dirty="0">
              <a:solidFill>
                <a:srgbClr val="00018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53292" y="1723471"/>
            <a:ext cx="199499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 </a:t>
            </a:r>
            <a:r>
              <a:rPr lang="en-US" sz="2000" i="1" dirty="0">
                <a:solidFill>
                  <a:srgbClr val="000180"/>
                </a:solidFill>
                <a:latin typeface="Times New Roman"/>
                <a:cs typeface="Times New Roman"/>
              </a:rPr>
              <a:t>t</a:t>
            </a:r>
            <a:r>
              <a:rPr lang="en-US" sz="2000" baseline="-25000" dirty="0">
                <a:solidFill>
                  <a:srgbClr val="000180"/>
                </a:solidFill>
                <a:latin typeface="Times New Roman"/>
                <a:cs typeface="Times New Roman"/>
              </a:rPr>
              <a:t>3</a:t>
            </a:r>
            <a:endParaRPr lang="en-US" sz="2000" dirty="0">
              <a:solidFill>
                <a:srgbClr val="000180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8080" y="1130121"/>
            <a:ext cx="44227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180"/>
                </a:solidFill>
                <a:latin typeface="Times New Roman"/>
                <a:cs typeface="Times New Roman"/>
              </a:rPr>
              <a:t>[1,2]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84480" y="1059310"/>
            <a:ext cx="44227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180"/>
                </a:solidFill>
                <a:latin typeface="Times New Roman"/>
                <a:cs typeface="Times New Roman"/>
              </a:rPr>
              <a:t>[3,4]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57061" y="2028273"/>
            <a:ext cx="44227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800" dirty="0">
                <a:solidFill>
                  <a:srgbClr val="000180"/>
                </a:solidFill>
                <a:latin typeface="Times New Roman"/>
                <a:cs typeface="Times New Roman"/>
              </a:rPr>
              <a:t>[2,5]</a:t>
            </a:r>
          </a:p>
        </p:txBody>
      </p:sp>
      <p:cxnSp>
        <p:nvCxnSpPr>
          <p:cNvPr id="25" name="Straight Arrow Connector 24"/>
          <p:cNvCxnSpPr>
            <a:stCxn id="20" idx="3"/>
            <a:endCxn id="21" idx="1"/>
          </p:cNvCxnSpPr>
          <p:nvPr/>
        </p:nvCxnSpPr>
        <p:spPr bwMode="auto">
          <a:xfrm>
            <a:off x="6918973" y="1022371"/>
            <a:ext cx="1034319" cy="85498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18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86E3ED-A346-00E3-3ED2-F937D1E85C52}"/>
              </a:ext>
            </a:extLst>
          </p:cNvPr>
          <p:cNvGrpSpPr/>
          <p:nvPr/>
        </p:nvGrpSpPr>
        <p:grpSpPr>
          <a:xfrm>
            <a:off x="8963600" y="788594"/>
            <a:ext cx="2722565" cy="1436790"/>
            <a:chOff x="5430226" y="5107242"/>
            <a:chExt cx="2722565" cy="1436790"/>
          </a:xfrm>
        </p:grpSpPr>
        <p:cxnSp>
          <p:nvCxnSpPr>
            <p:cNvPr id="26" name="Straight Arrow Connector 25"/>
            <p:cNvCxnSpPr>
              <a:cxnSpLocks/>
              <a:stCxn id="28" idx="3"/>
              <a:endCxn id="29" idx="1"/>
            </p:cNvCxnSpPr>
            <p:nvPr/>
          </p:nvCxnSpPr>
          <p:spPr bwMode="auto">
            <a:xfrm flipV="1">
              <a:off x="5629725" y="5261130"/>
              <a:ext cx="1089749" cy="9334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5622585" y="6171279"/>
              <a:ext cx="2330706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5430226" y="6040740"/>
              <a:ext cx="19949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19474" y="5107242"/>
              <a:ext cx="19949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53292" y="5962231"/>
              <a:ext cx="19949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08080" y="5368881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84480" y="5298070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[3,4]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7061" y="6267033"/>
              <a:ext cx="44227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[4,5]</a:t>
              </a:r>
            </a:p>
          </p:txBody>
        </p:sp>
        <p:cxnSp>
          <p:nvCxnSpPr>
            <p:cNvPr id="34" name="Straight Arrow Connector 33"/>
            <p:cNvCxnSpPr>
              <a:cxnSpLocks/>
              <a:stCxn id="29" idx="3"/>
              <a:endCxn id="30" idx="1"/>
            </p:cNvCxnSpPr>
            <p:nvPr/>
          </p:nvCxnSpPr>
          <p:spPr bwMode="auto">
            <a:xfrm>
              <a:off x="6918973" y="5261131"/>
              <a:ext cx="1034319" cy="8549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6B5345C9-B6C9-FD41-A5C8-F1A46471603C}"/>
              </a:ext>
            </a:extLst>
          </p:cNvPr>
          <p:cNvSpPr txBox="1">
            <a:spLocks/>
          </p:cNvSpPr>
          <p:nvPr/>
        </p:nvSpPr>
        <p:spPr bwMode="auto">
          <a:xfrm>
            <a:off x="9179273" y="3136393"/>
            <a:ext cx="2479327" cy="392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kern="0" dirty="0"/>
              <a:t>Same set of solutions: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F6A6680B-C6EC-71E7-6350-A0B563892BBF}"/>
              </a:ext>
            </a:extLst>
          </p:cNvPr>
          <p:cNvGraphicFramePr>
            <a:graphicFrameLocks noGrp="1"/>
          </p:cNvGraphicFramePr>
          <p:nvPr/>
        </p:nvGraphicFramePr>
        <p:xfrm>
          <a:off x="9553643" y="3607690"/>
          <a:ext cx="1950371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7561">
                  <a:extLst>
                    <a:ext uri="{9D8B030D-6E8A-4147-A177-3AD203B41FA5}">
                      <a16:colId xmlns:a16="http://schemas.microsoft.com/office/drawing/2014/main" val="34884434"/>
                    </a:ext>
                  </a:extLst>
                </a:gridCol>
                <a:gridCol w="649133">
                  <a:extLst>
                    <a:ext uri="{9D8B030D-6E8A-4147-A177-3AD203B41FA5}">
                      <a16:colId xmlns:a16="http://schemas.microsoft.com/office/drawing/2014/main" val="4905225"/>
                    </a:ext>
                  </a:extLst>
                </a:gridCol>
                <a:gridCol w="623677">
                  <a:extLst>
                    <a:ext uri="{9D8B030D-6E8A-4147-A177-3AD203B41FA5}">
                      <a16:colId xmlns:a16="http://schemas.microsoft.com/office/drawing/2014/main" val="37611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1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56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8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95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280605"/>
                  </a:ext>
                </a:extLst>
              </a:tr>
            </a:tbl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497073-E7AE-4E6B-A251-6E950EE145A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152791" y="2182697"/>
            <a:ext cx="1400852" cy="9536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9590D9D-BC5E-DFE0-9331-ECDAC40B254D}"/>
              </a:ext>
            </a:extLst>
          </p:cNvPr>
          <p:cNvCxnSpPr>
            <a:cxnSpLocks/>
          </p:cNvCxnSpPr>
          <p:nvPr/>
        </p:nvCxnSpPr>
        <p:spPr bwMode="auto">
          <a:xfrm flipV="1">
            <a:off x="9707973" y="2321196"/>
            <a:ext cx="382462" cy="8151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0D8D5EE-2DDB-DC9B-4F77-6F8ACD7448C8}"/>
              </a:ext>
            </a:extLst>
          </p:cNvPr>
          <p:cNvCxnSpPr>
            <a:cxnSpLocks/>
          </p:cNvCxnSpPr>
          <p:nvPr/>
        </p:nvCxnSpPr>
        <p:spPr bwMode="auto">
          <a:xfrm flipH="1">
            <a:off x="9692640" y="5272066"/>
            <a:ext cx="158529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9686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599" y="1152525"/>
                <a:ext cx="6514121" cy="5283200"/>
              </a:xfrm>
            </p:spPr>
            <p:txBody>
              <a:bodyPr/>
              <a:lstStyle/>
              <a:p>
                <a:r>
                  <a:rPr lang="nl-NL" i="1" dirty="0"/>
                  <a:t>Solution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an</a:t>
                </a:r>
                <a:r>
                  <a:rPr lang="nl-NL" dirty="0"/>
                  <a:t> STN: </a:t>
                </a:r>
              </a:p>
              <a:p>
                <a:pPr lvl="1"/>
                <a:r>
                  <a:rPr lang="nl-NL" dirty="0" err="1"/>
                  <a:t>any</a:t>
                </a:r>
                <a:r>
                  <a:rPr lang="nl-NL" dirty="0"/>
                  <a:t> </a:t>
                </a:r>
                <a:r>
                  <a:rPr lang="nl-NL" dirty="0" err="1"/>
                  <a:t>assignment</a:t>
                </a:r>
                <a:r>
                  <a:rPr lang="nl-NL" dirty="0"/>
                  <a:t> of integer </a:t>
                </a:r>
                <a:r>
                  <a:rPr lang="nl-NL" dirty="0" err="1"/>
                  <a:t>values</a:t>
                </a:r>
                <a:r>
                  <a:rPr lang="nl-NL" dirty="0"/>
                  <a:t> </a:t>
                </a:r>
                <a:r>
                  <a:rPr lang="nl-NL" dirty="0" err="1"/>
                  <a:t>to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time points </a:t>
                </a:r>
                <a:br>
                  <a:rPr lang="nl-NL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,..,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dirty="0"/>
                  <a:t> </a:t>
                </a:r>
                <a:r>
                  <a:rPr lang="nl-NL" dirty="0" err="1"/>
                  <a:t>such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</a:t>
                </a:r>
                <a:r>
                  <a:rPr lang="nl-NL" dirty="0" err="1"/>
                  <a:t>all</a:t>
                </a:r>
                <a:r>
                  <a:rPr lang="nl-NL" dirty="0"/>
                  <a:t>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/>
                  <a:t>constraints</a:t>
                </a:r>
                <a:r>
                  <a:rPr lang="nl-NL" dirty="0"/>
                  <a:t> are </a:t>
                </a:r>
                <a:r>
                  <a:rPr lang="nl-NL" dirty="0" err="1"/>
                  <a:t>satisfied</a:t>
                </a:r>
                <a:endParaRPr lang="nl-NL" dirty="0"/>
              </a:p>
              <a:p>
                <a:r>
                  <a:rPr lang="nl-NL" i="1" dirty="0"/>
                  <a:t>Consistent </a:t>
                </a:r>
                <a:r>
                  <a:rPr lang="nl-NL" dirty="0"/>
                  <a:t>STN: has a solution</a:t>
                </a:r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i="1" dirty="0" err="1"/>
                  <a:t>Minimal</a:t>
                </a:r>
                <a:r>
                  <a:rPr lang="nl-NL" i="1" dirty="0"/>
                  <a:t> </a:t>
                </a:r>
                <a:r>
                  <a:rPr lang="nl-NL" dirty="0"/>
                  <a:t>STN: </a:t>
                </a:r>
              </a:p>
              <a:p>
                <a:pPr marL="738187" lvl="2" indent="0">
                  <a:buNone/>
                </a:pPr>
                <a:r>
                  <a:rPr lang="nl-NL" dirty="0" err="1"/>
                  <a:t>for</a:t>
                </a:r>
                <a:r>
                  <a:rPr lang="nl-NL" dirty="0"/>
                  <a:t> </a:t>
                </a:r>
                <a:r>
                  <a:rPr lang="nl-NL" dirty="0" err="1"/>
                  <a:t>every</a:t>
                </a:r>
                <a:r>
                  <a:rPr lang="nl-NL" dirty="0"/>
                  <a:t> </a:t>
                </a:r>
                <a:r>
                  <a:rPr lang="nl-NL" dirty="0" err="1"/>
                  <a:t>arc</a:t>
                </a:r>
                <a:r>
                  <a:rPr lang="nl-NL" dirty="0"/>
                  <a:t> </a:t>
                </a:r>
                <a:r>
                  <a:rPr lang="en-US" dirty="0"/>
                  <a:t>(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i</a:t>
                </a:r>
                <a:r>
                  <a:rPr lang="nl-NL" dirty="0" err="1"/>
                  <a:t>,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j</a:t>
                </a:r>
                <a:r>
                  <a:rPr lang="nl-NL" dirty="0"/>
                  <a:t>) </a:t>
                </a:r>
                <a:r>
                  <a:rPr lang="nl-NL" dirty="0" err="1"/>
                  <a:t>with</a:t>
                </a:r>
                <a:r>
                  <a:rPr lang="nl-NL" dirty="0"/>
                  <a:t> label </a:t>
                </a:r>
                <a:r>
                  <a:rPr lang="en-US" dirty="0"/>
                  <a:t>[</a:t>
                </a:r>
                <a:r>
                  <a:rPr lang="en-US" i="1" dirty="0" err="1"/>
                  <a:t>a,b</a:t>
                </a:r>
                <a:r>
                  <a:rPr lang="en-US" dirty="0">
                    <a:cs typeface="Times New Roman"/>
                  </a:rPr>
                  <a:t>], </a:t>
                </a:r>
              </a:p>
              <a:p>
                <a:pPr marL="1144588" lvl="3" indent="0">
                  <a:buNone/>
                </a:pPr>
                <a:r>
                  <a:rPr lang="en-US" dirty="0">
                    <a:cs typeface="Times New Roman"/>
                  </a:rPr>
                  <a:t>for every </a:t>
                </a:r>
                <a:r>
                  <a:rPr lang="en-US" i="1" dirty="0">
                    <a:cs typeface="Times New Roman"/>
                  </a:rPr>
                  <a:t>t</a:t>
                </a:r>
                <a:r>
                  <a:rPr lang="nl-NL" dirty="0"/>
                  <a:t> </a:t>
                </a:r>
                <a:r>
                  <a:rPr lang="en-US" dirty="0">
                    <a:latin typeface="Times New Roman Regular" charset="0"/>
                    <a:cs typeface="Times New Roman Regular" charset="0"/>
                  </a:rPr>
                  <a:t>∈</a:t>
                </a:r>
                <a:r>
                  <a:rPr lang="nl-NL" dirty="0"/>
                  <a:t> [</a:t>
                </a:r>
                <a:r>
                  <a:rPr lang="nl-NL" i="1" dirty="0" err="1"/>
                  <a:t>a,b</a:t>
                </a:r>
                <a:r>
                  <a:rPr lang="nl-NL" dirty="0"/>
                  <a:t>],</a:t>
                </a:r>
                <a:r>
                  <a:rPr lang="en-US" dirty="0">
                    <a:cs typeface="Times New Roman"/>
                  </a:rPr>
                  <a:t> </a:t>
                </a:r>
              </a:p>
              <a:p>
                <a:pPr marL="1547812" lvl="4" indent="0">
                  <a:buNone/>
                </a:pPr>
                <a:r>
                  <a:rPr lang="nl-NL" dirty="0" err="1"/>
                  <a:t>there’s</a:t>
                </a:r>
                <a:r>
                  <a:rPr lang="nl-NL" dirty="0"/>
                  <a:t> at </a:t>
                </a:r>
                <a:r>
                  <a:rPr lang="nl-NL" dirty="0" err="1"/>
                  <a:t>least</a:t>
                </a:r>
                <a:r>
                  <a:rPr lang="nl-NL" dirty="0"/>
                  <a:t> </a:t>
                </a:r>
                <a:r>
                  <a:rPr lang="nl-NL" dirty="0" err="1"/>
                  <a:t>one</a:t>
                </a:r>
                <a:r>
                  <a:rPr lang="nl-NL" dirty="0"/>
                  <a:t> solution </a:t>
                </a:r>
                <a:r>
                  <a:rPr lang="nl-NL" dirty="0" err="1"/>
                  <a:t>such</a:t>
                </a:r>
                <a:r>
                  <a:rPr lang="nl-NL" dirty="0"/>
                  <a:t> </a:t>
                </a:r>
                <a:r>
                  <a:rPr lang="nl-NL" dirty="0" err="1"/>
                  <a:t>that</a:t>
                </a:r>
                <a:r>
                  <a:rPr lang="nl-NL" dirty="0"/>
                  <a:t>  </a:t>
                </a:r>
                <a:r>
                  <a:rPr lang="nl-NL" i="1" dirty="0" err="1"/>
                  <a:t>t</a:t>
                </a:r>
                <a:r>
                  <a:rPr lang="nl-NL" i="1" baseline="-25000" dirty="0" err="1"/>
                  <a:t>j</a:t>
                </a:r>
                <a:r>
                  <a:rPr lang="nl-NL" dirty="0"/>
                  <a:t> − </a:t>
                </a:r>
                <a:r>
                  <a:rPr lang="nl-NL" i="1" dirty="0"/>
                  <a:t>t</a:t>
                </a:r>
                <a:r>
                  <a:rPr lang="nl-NL" i="1" baseline="-25000" dirty="0"/>
                  <a:t>i</a:t>
                </a:r>
                <a:r>
                  <a:rPr lang="nl-NL" dirty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If we make any of the time intervals shorter,</a:t>
                </a:r>
                <a:br>
                  <a:rPr lang="en-US" dirty="0"/>
                </a:br>
                <a:r>
                  <a:rPr lang="en-US" dirty="0"/>
                  <a:t>we’ll exclude some solutions</a:t>
                </a:r>
                <a:endParaRPr lang="nl-NL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599" y="1152525"/>
                <a:ext cx="6514121" cy="5283200"/>
              </a:xfrm>
              <a:blipFill>
                <a:blip r:embed="rId2"/>
                <a:stretch>
                  <a:fillRect l="-1029" t="-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867A2B6-6FF1-34EB-4B25-E94F7AF63301}"/>
              </a:ext>
            </a:extLst>
          </p:cNvPr>
          <p:cNvGrpSpPr/>
          <p:nvPr/>
        </p:nvGrpSpPr>
        <p:grpSpPr>
          <a:xfrm>
            <a:off x="8459483" y="4541216"/>
            <a:ext cx="2465919" cy="1397272"/>
            <a:chOff x="6321776" y="2230824"/>
            <a:chExt cx="2773941" cy="139727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3818FBE-227B-EBCF-B9F0-D3FDC74970F6}"/>
                </a:ext>
              </a:extLst>
            </p:cNvPr>
            <p:cNvCxnSpPr>
              <a:endCxn id="13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D65AC5-19FF-A140-2775-521E028D4040}"/>
                </a:ext>
              </a:extLst>
            </p:cNvPr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2380A03-E684-80E7-6EA6-D7F3C036BE62}"/>
                </a:ext>
              </a:extLst>
            </p:cNvPr>
            <p:cNvSpPr/>
            <p:nvPr/>
          </p:nvSpPr>
          <p:spPr>
            <a:xfrm>
              <a:off x="6321776" y="3187838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0C50D-5F93-1CBC-47B1-5D9FD1EFF87C}"/>
                </a:ext>
              </a:extLst>
            </p:cNvPr>
            <p:cNvSpPr/>
            <p:nvPr/>
          </p:nvSpPr>
          <p:spPr>
            <a:xfrm>
              <a:off x="7637482" y="2230824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1A2782E-A4A9-CF1F-4F11-05A9ECAD09D4}"/>
                </a:ext>
              </a:extLst>
            </p:cNvPr>
            <p:cNvSpPr/>
            <p:nvPr/>
          </p:nvSpPr>
          <p:spPr>
            <a:xfrm>
              <a:off x="8871298" y="3109329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D770AC-9724-759F-9C3D-231457F852B7}"/>
                </a:ext>
              </a:extLst>
            </p:cNvPr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064FC5-BF4D-B70E-3C58-99CC66AF655A}"/>
                </a:ext>
              </a:extLst>
            </p:cNvPr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[3,4]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6D6799-ECA4-F181-1AC0-18144CBAB7D7}"/>
                </a:ext>
              </a:extLst>
            </p:cNvPr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[1,7]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86C1CEB-33DF-D4C5-3F5D-8EC1C0D1C995}"/>
                </a:ext>
              </a:extLst>
            </p:cNvPr>
            <p:cNvCxnSpPr>
              <a:stCxn id="13" idx="3"/>
            </p:cNvCxnSpPr>
            <p:nvPr/>
          </p:nvCxnSpPr>
          <p:spPr bwMode="auto">
            <a:xfrm>
              <a:off x="7861901" y="2384713"/>
              <a:ext cx="100940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46FE849-8B85-7730-1C70-8D069D6288BD}"/>
              </a:ext>
            </a:extLst>
          </p:cNvPr>
          <p:cNvSpPr/>
          <p:nvPr/>
        </p:nvSpPr>
        <p:spPr>
          <a:xfrm>
            <a:off x="7899318" y="4041065"/>
            <a:ext cx="3310522" cy="400110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this network minimal?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0D10D1-7EA9-2A09-8D68-A63E2895F9A3}"/>
              </a:ext>
            </a:extLst>
          </p:cNvPr>
          <p:cNvSpPr/>
          <p:nvPr/>
        </p:nvSpPr>
        <p:spPr>
          <a:xfrm>
            <a:off x="7899318" y="1188137"/>
            <a:ext cx="3482043" cy="400110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Poll: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this network consistent?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F8EF5F-D53E-CE76-D5F0-E8EF00FAB713}"/>
              </a:ext>
            </a:extLst>
          </p:cNvPr>
          <p:cNvGrpSpPr/>
          <p:nvPr/>
        </p:nvGrpSpPr>
        <p:grpSpPr>
          <a:xfrm>
            <a:off x="8459483" y="1796721"/>
            <a:ext cx="2465919" cy="1397272"/>
            <a:chOff x="6321776" y="2230824"/>
            <a:chExt cx="2773941" cy="1397272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E82781C-7AE9-F6A4-B525-49496EE0AF64}"/>
                </a:ext>
              </a:extLst>
            </p:cNvPr>
            <p:cNvCxnSpPr>
              <a:endCxn id="25" idx="1"/>
            </p:cNvCxnSpPr>
            <p:nvPr/>
          </p:nvCxnSpPr>
          <p:spPr bwMode="auto">
            <a:xfrm flipV="1">
              <a:off x="6527783" y="2384713"/>
              <a:ext cx="1109699" cy="9181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F8E0280-CB24-7ECF-0A56-E34BBDD2DFA2}"/>
                </a:ext>
              </a:extLst>
            </p:cNvPr>
            <p:cNvCxnSpPr/>
            <p:nvPr/>
          </p:nvCxnSpPr>
          <p:spPr bwMode="auto">
            <a:xfrm flipV="1">
              <a:off x="6541011" y="3318377"/>
              <a:ext cx="2343517" cy="785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33765C-8BC6-9CBD-BD20-6D628DEA0853}"/>
                </a:ext>
              </a:extLst>
            </p:cNvPr>
            <p:cNvSpPr/>
            <p:nvPr/>
          </p:nvSpPr>
          <p:spPr>
            <a:xfrm>
              <a:off x="6321776" y="3187838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1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AD54E2-FC43-0EA1-EC66-C3D04DD7464E}"/>
                </a:ext>
              </a:extLst>
            </p:cNvPr>
            <p:cNvSpPr/>
            <p:nvPr/>
          </p:nvSpPr>
          <p:spPr>
            <a:xfrm>
              <a:off x="7637482" y="2230824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2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DF07C3E-C0FD-3DFB-9505-123C3CF08297}"/>
                </a:ext>
              </a:extLst>
            </p:cNvPr>
            <p:cNvSpPr/>
            <p:nvPr/>
          </p:nvSpPr>
          <p:spPr>
            <a:xfrm>
              <a:off x="8871298" y="3109329"/>
              <a:ext cx="224419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000" i="1" dirty="0">
                  <a:solidFill>
                    <a:srgbClr val="00018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baseline="-250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3</a:t>
              </a:r>
              <a:endParaRPr lang="en-US" sz="2000" dirty="0">
                <a:solidFill>
                  <a:srgbClr val="0001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FDA160B-B09A-499D-D8C6-FE363AB80E1B}"/>
                </a:ext>
              </a:extLst>
            </p:cNvPr>
            <p:cNvSpPr/>
            <p:nvPr/>
          </p:nvSpPr>
          <p:spPr>
            <a:xfrm>
              <a:off x="6626085" y="2492463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[1,2]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ACCCF7-A1A6-42A1-7708-8E94467D60A6}"/>
                </a:ext>
              </a:extLst>
            </p:cNvPr>
            <p:cNvSpPr/>
            <p:nvPr/>
          </p:nvSpPr>
          <p:spPr>
            <a:xfrm>
              <a:off x="8302484" y="2421652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[3,4]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DF1DEA-DCA2-197C-FD03-44FD32E3B1BB}"/>
                </a:ext>
              </a:extLst>
            </p:cNvPr>
            <p:cNvSpPr/>
            <p:nvPr/>
          </p:nvSpPr>
          <p:spPr>
            <a:xfrm>
              <a:off x="7540081" y="3351097"/>
              <a:ext cx="497694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800" dirty="0">
                  <a:solidFill>
                    <a:srgbClr val="000180"/>
                  </a:solidFill>
                  <a:latin typeface="Times New Roman"/>
                  <a:cs typeface="Times New Roman"/>
                </a:rPr>
                <a:t>[2,3]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5867690-2C37-5B67-3EB2-370CB111CA7A}"/>
                </a:ext>
              </a:extLst>
            </p:cNvPr>
            <p:cNvCxnSpPr>
              <a:stCxn id="25" idx="3"/>
            </p:cNvCxnSpPr>
            <p:nvPr/>
          </p:nvCxnSpPr>
          <p:spPr bwMode="auto">
            <a:xfrm>
              <a:off x="7861901" y="2384713"/>
              <a:ext cx="1009400" cy="839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99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203200" y="-72576"/>
            <a:ext cx="11785600" cy="812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Temporal Models</a:t>
            </a:r>
            <a:endParaRPr dirty="0"/>
          </a:p>
        </p:txBody>
      </p:sp>
      <p:sp>
        <p:nvSpPr>
          <p:cNvPr id="131" name="Shape 131"/>
          <p:cNvSpPr>
            <a:spLocks noGrp="1"/>
          </p:cNvSpPr>
          <p:nvPr>
            <p:ph sz="half" idx="1"/>
          </p:nvPr>
        </p:nvSpPr>
        <p:spPr>
          <a:xfrm>
            <a:off x="609600" y="1054550"/>
            <a:ext cx="5384800" cy="328885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Constraints on state variables and events</a:t>
            </a:r>
          </a:p>
          <a:p>
            <a:pPr lvl="1"/>
            <a:r>
              <a:rPr lang="en-US" dirty="0"/>
              <a:t>Reflect predicted actions and events</a:t>
            </a:r>
          </a:p>
          <a:p>
            <a:r>
              <a:rPr lang="en-US" dirty="0"/>
              <a:t>Actions have duration</a:t>
            </a:r>
            <a:endParaRPr lang="en-US" baseline="-25000" dirty="0"/>
          </a:p>
          <a:p>
            <a:pPr lvl="1"/>
            <a:r>
              <a:rPr lang="en-US" dirty="0"/>
              <a:t>preconditions and effects may occur at times other than start and end</a:t>
            </a:r>
          </a:p>
          <a:p>
            <a:r>
              <a:rPr lang="en-US" dirty="0"/>
              <a:t>Time constraints on goals</a:t>
            </a:r>
          </a:p>
          <a:p>
            <a:pPr lvl="1"/>
            <a:r>
              <a:rPr lang="en-US" dirty="0"/>
              <a:t>relative or absolute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827681-CA89-2748-88EF-DF6F094BE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99" y="1054550"/>
            <a:ext cx="5635171" cy="2855839"/>
          </a:xfrm>
        </p:spPr>
        <p:txBody>
          <a:bodyPr/>
          <a:lstStyle/>
          <a:p>
            <a:r>
              <a:rPr lang="en-US" dirty="0"/>
              <a:t>Exogenous events expected to occur in the future</a:t>
            </a:r>
            <a:endParaRPr lang="en-US" baseline="-25000" dirty="0"/>
          </a:p>
          <a:p>
            <a:r>
              <a:rPr lang="en-US" dirty="0"/>
              <a:t>Maintenance actions: maintain a property</a:t>
            </a:r>
          </a:p>
          <a:p>
            <a:pPr lvl="1"/>
            <a:r>
              <a:rPr lang="en-US" dirty="0"/>
              <a:t>e.g., track a moving target, keep a door closed</a:t>
            </a:r>
            <a:endParaRPr lang="en-US" baseline="-25000" dirty="0"/>
          </a:p>
          <a:p>
            <a:r>
              <a:rPr lang="en-US" dirty="0"/>
              <a:t>Concurrent actions</a:t>
            </a:r>
          </a:p>
          <a:p>
            <a:pPr lvl="1"/>
            <a:r>
              <a:rPr lang="en-US" dirty="0"/>
              <a:t>interacting effects, joint effects</a:t>
            </a:r>
            <a:endParaRPr lang="en-US" baseline="-25000" dirty="0"/>
          </a:p>
          <a:p>
            <a:r>
              <a:rPr lang="en-US" dirty="0"/>
              <a:t>Delayed commitment </a:t>
            </a:r>
          </a:p>
          <a:p>
            <a:pPr lvl="1"/>
            <a:r>
              <a:rPr lang="en-US" dirty="0"/>
              <a:t>instantiation at acting time</a:t>
            </a:r>
          </a:p>
          <a:p>
            <a:endParaRPr lang="en-US" dirty="0"/>
          </a:p>
        </p:txBody>
      </p:sp>
      <p:grpSp>
        <p:nvGrpSpPr>
          <p:cNvPr id="5" name="Group 116">
            <a:extLst>
              <a:ext uri="{FF2B5EF4-FFF2-40B4-BE49-F238E27FC236}">
                <a16:creationId xmlns:a16="http://schemas.microsoft.com/office/drawing/2014/main" id="{7183C3C1-E7F7-564C-8DBB-D96D6F8F41BD}"/>
              </a:ext>
            </a:extLst>
          </p:cNvPr>
          <p:cNvGrpSpPr>
            <a:grpSpLocks noChangeAspect="1"/>
          </p:cNvGrpSpPr>
          <p:nvPr/>
        </p:nvGrpSpPr>
        <p:grpSpPr>
          <a:xfrm>
            <a:off x="1436915" y="4017884"/>
            <a:ext cx="8735685" cy="2601537"/>
            <a:chOff x="0" y="0"/>
            <a:chExt cx="11523698" cy="3431822"/>
          </a:xfrm>
        </p:grpSpPr>
        <p:pic>
          <p:nvPicPr>
            <p:cNvPr id="6" name="exTempPlan.png">
              <a:extLst>
                <a:ext uri="{FF2B5EF4-FFF2-40B4-BE49-F238E27FC236}">
                  <a16:creationId xmlns:a16="http://schemas.microsoft.com/office/drawing/2014/main" id="{706654D0-C91E-B449-BAB3-35C387848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73" t="3116" r="994" b="21529"/>
            <a:stretch>
              <a:fillRect/>
            </a:stretch>
          </p:blipFill>
          <p:spPr>
            <a:xfrm>
              <a:off x="234808" y="0"/>
              <a:ext cx="11288891" cy="33777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115">
              <a:extLst>
                <a:ext uri="{FF2B5EF4-FFF2-40B4-BE49-F238E27FC236}">
                  <a16:creationId xmlns:a16="http://schemas.microsoft.com/office/drawing/2014/main" id="{9C2A7A31-0360-444C-8657-BC14FDEDC628}"/>
                </a:ext>
              </a:extLst>
            </p:cNvPr>
            <p:cNvSpPr/>
            <p:nvPr/>
          </p:nvSpPr>
          <p:spPr>
            <a:xfrm>
              <a:off x="0" y="2564835"/>
              <a:ext cx="6574650" cy="866988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400000"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algn="ctr" defTabSz="406385">
                <a:defRPr sz="38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Gill Sans"/>
                  <a:ea typeface="Gill Sans"/>
                  <a:cs typeface="Gill Sans"/>
                  <a:sym typeface="Gill Sans"/>
                </a:defRPr>
              </a:pPr>
              <a:endParaRPr sz="2672"/>
            </a:p>
          </p:txBody>
        </p:sp>
      </p:grpSp>
    </p:spTree>
    <p:extLst>
      <p:ext uri="{BB962C8B-B14F-4D97-AF65-F5344CB8AC3E}">
        <p14:creationId xmlns:p14="http://schemas.microsoft.com/office/powerpoint/2010/main" val="76758125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984" y="49083"/>
            <a:ext cx="8839200" cy="614342"/>
          </a:xfrm>
        </p:spPr>
        <p:txBody>
          <a:bodyPr/>
          <a:lstStyle/>
          <a:p>
            <a:r>
              <a:rPr lang="en-US" dirty="0"/>
              <a:t>Path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9353" y="1172144"/>
            <a:ext cx="3561519" cy="5038851"/>
          </a:xfrm>
        </p:spPr>
        <p:txBody>
          <a:bodyPr/>
          <a:lstStyle/>
          <a:p>
            <a:r>
              <a:rPr lang="en-US" dirty="0"/>
              <a:t>Makes network minimal</a:t>
            </a:r>
          </a:p>
          <a:p>
            <a:pPr lvl="1"/>
            <a:r>
              <a:rPr lang="en-US" dirty="0"/>
              <a:t>Reduce each </a:t>
            </a: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dirty="0"/>
              <a:t> to exclude values that aren’t in any solution</a:t>
            </a:r>
          </a:p>
          <a:p>
            <a:r>
              <a:rPr lang="en-US" dirty="0"/>
              <a:t>Detects inconsistent networks</a:t>
            </a:r>
          </a:p>
          <a:p>
            <a:pPr lvl="1"/>
            <a:r>
              <a:rPr lang="en-US" kern="0" dirty="0"/>
              <a:t>inconsistent if </a:t>
            </a:r>
            <a:br>
              <a:rPr lang="en-US" kern="0" dirty="0"/>
            </a:br>
            <a:r>
              <a:rPr lang="en-US" i="1" dirty="0" err="1"/>
              <a:t>r</a:t>
            </a:r>
            <a:r>
              <a:rPr lang="en-US" i="1" baseline="-25000" dirty="0" err="1"/>
              <a:t>ij</a:t>
            </a:r>
            <a:r>
              <a:rPr lang="en-US" dirty="0"/>
              <a:t> shrinks to ∅</a:t>
            </a:r>
            <a:endParaRPr lang="en-US" kern="0" dirty="0"/>
          </a:p>
          <a:p>
            <a:endParaRPr lang="en-US" kern="0" dirty="0"/>
          </a:p>
          <a:p>
            <a:r>
              <a:rPr lang="en-US" i="1" dirty="0" err="1"/>
              <a:t>i</a:t>
            </a:r>
            <a:r>
              <a:rPr lang="en-US" i="1" dirty="0"/>
              <a:t>, j, k</a:t>
            </a:r>
            <a:r>
              <a:rPr lang="en-US" dirty="0"/>
              <a:t> each go ≈ from 1 to </a:t>
            </a:r>
            <a:r>
              <a:rPr lang="en-US" i="1" dirty="0"/>
              <a:t>n</a:t>
            </a:r>
          </a:p>
          <a:p>
            <a:pPr lvl="1"/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triples</a:t>
            </a:r>
          </a:p>
          <a:p>
            <a:pPr lvl="1"/>
            <a:r>
              <a:rPr lang="en-US" dirty="0"/>
              <a:t>total 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F0BDE073-66A9-6C4A-B76A-B97CB8E36E02}"/>
              </a:ext>
            </a:extLst>
          </p:cNvPr>
          <p:cNvSpPr txBox="1">
            <a:spLocks/>
          </p:cNvSpPr>
          <p:nvPr/>
        </p:nvSpPr>
        <p:spPr bwMode="auto">
          <a:xfrm>
            <a:off x="235666" y="3349461"/>
            <a:ext cx="4606498" cy="2861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Calibri"/>
              </a:rPr>
              <a:t>PC</a:t>
            </a:r>
            <a:r>
              <a:rPr lang="en-US" kern="0" dirty="0"/>
              <a:t> (</a:t>
            </a:r>
            <a:r>
              <a:rPr lang="en-US" i="1" kern="0" dirty="0"/>
              <a:t>Path Consistency</a:t>
            </a:r>
            <a:r>
              <a:rPr lang="en-US" kern="0" dirty="0"/>
              <a:t>) algorithm</a:t>
            </a:r>
          </a:p>
          <a:p>
            <a:r>
              <a:rPr lang="en-US" kern="0" dirty="0"/>
              <a:t>Iterate over each combination of </a:t>
            </a:r>
            <a:r>
              <a:rPr lang="en-US" i="1" kern="0" dirty="0"/>
              <a:t>k, i, j</a:t>
            </a:r>
            <a:endParaRPr lang="en-US" kern="0" dirty="0"/>
          </a:p>
          <a:p>
            <a:endParaRPr lang="en-US" kern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kern="0" dirty="0"/>
              <a:t>If an arc has no constraint, use [−∞, +∞]</a:t>
            </a:r>
            <a:endParaRPr lang="en-US" i="1" kern="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E4BD84A-406A-AF47-B10C-0CF1624B78B7}"/>
              </a:ext>
            </a:extLst>
          </p:cNvPr>
          <p:cNvSpPr/>
          <p:nvPr/>
        </p:nvSpPr>
        <p:spPr>
          <a:xfrm>
            <a:off x="262380" y="1121583"/>
            <a:ext cx="3974056" cy="1938992"/>
          </a:xfrm>
          <a:prstGeom prst="rect">
            <a:avLst/>
          </a:prstGeom>
          <a:ln>
            <a:solidFill>
              <a:srgbClr val="00018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l-GR" sz="2000" dirty="0">
                <a:latin typeface="Calibri"/>
                <a:cs typeface="Calibri"/>
              </a:rPr>
              <a:t>PC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,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r>
              <a:rPr lang="en-US" sz="2000" dirty="0"/>
              <a:t>: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	for 1 ≤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≤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 do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		for 1 ≤ 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&lt; </a:t>
            </a:r>
            <a:r>
              <a:rPr lang="en-US" sz="2000" i="1" dirty="0">
                <a:latin typeface="Times New Roman"/>
                <a:cs typeface="Times New Roman"/>
              </a:rPr>
              <a:t>j</a:t>
            </a:r>
            <a:r>
              <a:rPr lang="en-US" sz="2000" dirty="0">
                <a:latin typeface="Times New Roman"/>
                <a:cs typeface="Times New Roman"/>
              </a:rPr>
              <a:t> ≤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,  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≠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,  </a:t>
            </a:r>
            <a:r>
              <a:rPr lang="en-US" sz="2000" i="1" dirty="0">
                <a:latin typeface="Times New Roman"/>
                <a:cs typeface="Times New Roman"/>
              </a:rPr>
              <a:t>j</a:t>
            </a:r>
            <a:r>
              <a:rPr lang="en-US" sz="2000" dirty="0">
                <a:latin typeface="Times New Roman"/>
                <a:cs typeface="Times New Roman"/>
              </a:rPr>
              <a:t> ≠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 do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nl-NL" sz="2000" dirty="0">
                <a:latin typeface="Times New Roman"/>
                <a:cs typeface="Times New Roman"/>
              </a:rPr>
              <a:t>            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ij</a:t>
            </a:r>
            <a:r>
              <a:rPr lang="nl-NL" sz="2000" dirty="0">
                <a:latin typeface="Times New Roman"/>
                <a:cs typeface="Times New Roman"/>
              </a:rPr>
              <a:t> ← 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ij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dirty="0">
                <a:latin typeface="Times New Roman Regular" charset="0"/>
                <a:cs typeface="Times New Roman Regular" charset="0"/>
              </a:rPr>
              <a:t>∩</a:t>
            </a:r>
            <a:r>
              <a:rPr lang="nl-NL" sz="2000" dirty="0">
                <a:latin typeface="Times New Roman"/>
                <a:cs typeface="Times New Roman"/>
              </a:rPr>
              <a:t> [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ik</a:t>
            </a:r>
            <a:r>
              <a:rPr lang="nl-NL" sz="2000" dirty="0">
                <a:latin typeface="Times New Roman"/>
                <a:cs typeface="Times New Roman"/>
              </a:rPr>
              <a:t> • </a:t>
            </a:r>
            <a:r>
              <a:rPr lang="nl-NL" sz="2000" i="1" dirty="0" err="1">
                <a:latin typeface="Times New Roman"/>
                <a:cs typeface="Times New Roman"/>
              </a:rPr>
              <a:t>r</a:t>
            </a:r>
            <a:r>
              <a:rPr lang="nl-NL" sz="2000" i="1" baseline="-25000" dirty="0" err="1">
                <a:latin typeface="Times New Roman"/>
                <a:cs typeface="Times New Roman"/>
              </a:rPr>
              <a:t>kj</a:t>
            </a:r>
            <a:r>
              <a:rPr lang="nl-NL" sz="2000" dirty="0">
                <a:latin typeface="Times New Roman"/>
                <a:cs typeface="Times New Roman"/>
              </a:rPr>
              <a:t>]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nl-NL" sz="2000" dirty="0">
                <a:latin typeface="Times New Roman"/>
                <a:cs typeface="Times New Roman"/>
              </a:rPr>
              <a:t>            </a:t>
            </a:r>
            <a:r>
              <a:rPr lang="nl-NL" sz="2000" dirty="0" err="1">
                <a:latin typeface="Times New Roman"/>
                <a:cs typeface="Times New Roman"/>
              </a:rPr>
              <a:t>if</a:t>
            </a:r>
            <a:r>
              <a:rPr lang="nl-NL" sz="2000" dirty="0">
                <a:latin typeface="Times New Roman"/>
                <a:cs typeface="Times New Roman"/>
              </a:rPr>
              <a:t> 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ij</a:t>
            </a:r>
            <a:r>
              <a:rPr lang="nl-NL" sz="2000" dirty="0">
                <a:latin typeface="Times New Roman"/>
                <a:cs typeface="Times New Roman"/>
              </a:rPr>
              <a:t> = </a:t>
            </a:r>
            <a:r>
              <a:rPr lang="nl-NL" sz="2000" dirty="0">
                <a:latin typeface="Times New Roman Regular" charset="0"/>
                <a:cs typeface="Times New Roman Regular" charset="0"/>
              </a:rPr>
              <a:t>∅</a:t>
            </a:r>
            <a:r>
              <a:rPr lang="nl-NL" sz="2000" dirty="0">
                <a:latin typeface="Times New Roman"/>
                <a:cs typeface="Times New Roman"/>
              </a:rPr>
              <a:t> </a:t>
            </a:r>
            <a:r>
              <a:rPr lang="nl-NL" sz="2000" dirty="0" err="1">
                <a:latin typeface="Times New Roman"/>
                <a:cs typeface="Times New Roman"/>
              </a:rPr>
              <a:t>then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nl-NL" sz="2000" dirty="0">
                <a:latin typeface="Times New Roman"/>
                <a:cs typeface="Times New Roman"/>
              </a:rPr>
              <a:t>			return </a:t>
            </a:r>
            <a:r>
              <a:rPr lang="nl-NL" sz="2000" dirty="0">
                <a:latin typeface="Calibri"/>
                <a:cs typeface="Calibri"/>
              </a:rPr>
              <a:t>inconsistent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60D5CC4-9BEA-7944-8CB6-B054A69F8582}"/>
              </a:ext>
            </a:extLst>
          </p:cNvPr>
          <p:cNvSpPr txBox="1">
            <a:spLocks/>
          </p:cNvSpPr>
          <p:nvPr/>
        </p:nvSpPr>
        <p:spPr bwMode="auto">
          <a:xfrm>
            <a:off x="8534215" y="5630962"/>
            <a:ext cx="3227662" cy="8449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>
                <a:cs typeface="Times New Roman"/>
              </a:rPr>
              <a:t>Dashed lines: constraints shrunk from [–∞, ∞]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00F7D7-4042-4C59-2E53-1E46D440F2EB}"/>
              </a:ext>
            </a:extLst>
          </p:cNvPr>
          <p:cNvGrpSpPr/>
          <p:nvPr/>
        </p:nvGrpSpPr>
        <p:grpSpPr>
          <a:xfrm>
            <a:off x="8653775" y="3553439"/>
            <a:ext cx="2863850" cy="1788160"/>
            <a:chOff x="8439384" y="1423358"/>
            <a:chExt cx="2863850" cy="1788160"/>
          </a:xfrm>
        </p:grpSpPr>
        <p:pic>
          <p:nvPicPr>
            <p:cNvPr id="12" name="Picture 11" descr="cntl-stnu2.pdf">
              <a:extLst>
                <a:ext uri="{FF2B5EF4-FFF2-40B4-BE49-F238E27FC236}">
                  <a16:creationId xmlns:a16="http://schemas.microsoft.com/office/drawing/2014/main" id="{3DA131AD-1960-1234-1D4C-DDA4E9F35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384" y="1423358"/>
              <a:ext cx="2863850" cy="1788160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44F304-3930-250B-9B12-6C242BB2EAA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136568" y="1886749"/>
              <a:ext cx="631768" cy="773325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59A6091-621E-77FD-C235-8BC811ABF8A6}"/>
              </a:ext>
            </a:extLst>
          </p:cNvPr>
          <p:cNvSpPr/>
          <p:nvPr/>
        </p:nvSpPr>
        <p:spPr>
          <a:xfrm rot="5400000">
            <a:off x="9809643" y="2835388"/>
            <a:ext cx="385859" cy="55947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610E6C-1507-BE17-CF8F-4D5A61DE47D3}"/>
              </a:ext>
            </a:extLst>
          </p:cNvPr>
          <p:cNvGrpSpPr/>
          <p:nvPr/>
        </p:nvGrpSpPr>
        <p:grpSpPr>
          <a:xfrm>
            <a:off x="8347177" y="903372"/>
            <a:ext cx="3103196" cy="1788160"/>
            <a:chOff x="8513430" y="789958"/>
            <a:chExt cx="3103196" cy="1788160"/>
          </a:xfrm>
        </p:grpSpPr>
        <p:pic>
          <p:nvPicPr>
            <p:cNvPr id="9" name="Picture 8" descr="cntl-stnu2.pdf">
              <a:extLst>
                <a:ext uri="{FF2B5EF4-FFF2-40B4-BE49-F238E27FC236}">
                  <a16:creationId xmlns:a16="http://schemas.microsoft.com/office/drawing/2014/main" id="{8ADE789A-494D-DF0F-5530-9997FFA72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776" y="789958"/>
              <a:ext cx="2863850" cy="1788160"/>
            </a:xfrm>
            <a:prstGeom prst="rect">
              <a:avLst/>
            </a:prstGeom>
          </p:spPr>
        </p:pic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5C84B70A-F9D1-4838-5AD7-E71613A0ED85}"/>
                </a:ext>
              </a:extLst>
            </p:cNvPr>
            <p:cNvSpPr/>
            <p:nvPr/>
          </p:nvSpPr>
          <p:spPr>
            <a:xfrm flipH="1">
              <a:off x="9164781" y="1193811"/>
              <a:ext cx="2128797" cy="959182"/>
            </a:xfrm>
            <a:prstGeom prst="parallelogram">
              <a:avLst>
                <a:gd name="adj" fmla="val 10338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4286D07E-2048-ED2A-4CAB-981054A71780}"/>
                </a:ext>
              </a:extLst>
            </p:cNvPr>
            <p:cNvSpPr/>
            <p:nvPr/>
          </p:nvSpPr>
          <p:spPr>
            <a:xfrm>
              <a:off x="9621983" y="1209031"/>
              <a:ext cx="1771476" cy="93149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40C5E61-7FF0-52BE-A6EE-2EA649C5FD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605825" y="1253349"/>
              <a:ext cx="777243" cy="887178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0517348A-0C4F-4DBD-451A-C03FCAF958A7}"/>
                </a:ext>
              </a:extLst>
            </p:cNvPr>
            <p:cNvSpPr/>
            <p:nvPr/>
          </p:nvSpPr>
          <p:spPr>
            <a:xfrm>
              <a:off x="8513430" y="1209697"/>
              <a:ext cx="1354875" cy="958515"/>
            </a:xfrm>
            <a:prstGeom prst="triangle">
              <a:avLst>
                <a:gd name="adj" fmla="val 4843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249E8E-4E03-0EFF-539B-FF57068AD551}"/>
              </a:ext>
            </a:extLst>
          </p:cNvPr>
          <p:cNvGrpSpPr/>
          <p:nvPr/>
        </p:nvGrpSpPr>
        <p:grpSpPr>
          <a:xfrm>
            <a:off x="1136485" y="4193258"/>
            <a:ext cx="2305223" cy="1427257"/>
            <a:chOff x="6216960" y="1000944"/>
            <a:chExt cx="2305223" cy="142725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8FA98AF-F7C1-2462-9A46-6CC4F78D9F7B}"/>
                </a:ext>
              </a:extLst>
            </p:cNvPr>
            <p:cNvCxnSpPr>
              <a:cxnSpLocks/>
              <a:endCxn id="25" idx="1"/>
            </p:cNvCxnSpPr>
            <p:nvPr/>
          </p:nvCxnSpPr>
          <p:spPr bwMode="auto">
            <a:xfrm flipV="1">
              <a:off x="6423355" y="1154833"/>
              <a:ext cx="840983" cy="74195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92B5E47-E761-3AFB-3FC6-0B97821731C0}"/>
                </a:ext>
              </a:extLst>
            </p:cNvPr>
            <p:cNvCxnSpPr/>
            <p:nvPr/>
          </p:nvCxnSpPr>
          <p:spPr bwMode="auto">
            <a:xfrm flipV="1">
              <a:off x="6423355" y="1860038"/>
              <a:ext cx="1985014" cy="13081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A94490-43BF-FEF8-3480-D6A53FF34CAA}"/>
                </a:ext>
              </a:extLst>
            </p:cNvPr>
            <p:cNvSpPr/>
            <p:nvPr/>
          </p:nvSpPr>
          <p:spPr>
            <a:xfrm>
              <a:off x="6216960" y="1789934"/>
              <a:ext cx="11381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i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392B12-E9B9-40A3-43C3-138EEF9DDA8A}"/>
                </a:ext>
              </a:extLst>
            </p:cNvPr>
            <p:cNvSpPr/>
            <p:nvPr/>
          </p:nvSpPr>
          <p:spPr>
            <a:xfrm>
              <a:off x="7264338" y="1000944"/>
              <a:ext cx="15709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k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97F6F38-D3BB-E43A-1721-93CA4892A4A4}"/>
                </a:ext>
              </a:extLst>
            </p:cNvPr>
            <p:cNvSpPr/>
            <p:nvPr/>
          </p:nvSpPr>
          <p:spPr>
            <a:xfrm>
              <a:off x="8408369" y="1659117"/>
              <a:ext cx="113814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baseline="-25000" dirty="0">
                  <a:latin typeface="Times New Roman"/>
                  <a:cs typeface="Times New Roman"/>
                </a:rPr>
                <a:t> </a:t>
              </a:r>
              <a:r>
                <a:rPr lang="en-US" sz="2000" i="1" dirty="0" err="1">
                  <a:latin typeface="Times New Roman"/>
                  <a:cs typeface="Times New Roman"/>
                </a:rPr>
                <a:t>j</a:t>
              </a:r>
              <a:endParaRPr lang="en-US" sz="2000" i="1" dirty="0">
                <a:latin typeface="Times New Roman"/>
                <a:cs typeface="Times New Roman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20A4994-7119-265F-5C27-81A5479E00B9}"/>
                </a:ext>
              </a:extLst>
            </p:cNvPr>
            <p:cNvSpPr/>
            <p:nvPr/>
          </p:nvSpPr>
          <p:spPr>
            <a:xfrm>
              <a:off x="6499259" y="1234438"/>
              <a:ext cx="22281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r</a:t>
              </a:r>
              <a:r>
                <a:rPr lang="en-US" sz="2000" i="1" baseline="-25000">
                  <a:latin typeface="Times New Roman" charset="0"/>
                </a:rPr>
                <a:t>ik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805289-23CB-A099-31FF-E445AA38A492}"/>
                </a:ext>
              </a:extLst>
            </p:cNvPr>
            <p:cNvSpPr/>
            <p:nvPr/>
          </p:nvSpPr>
          <p:spPr>
            <a:xfrm>
              <a:off x="8014534" y="1074304"/>
              <a:ext cx="222818" cy="30777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 dirty="0" err="1">
                  <a:latin typeface="Times New Roman" charset="0"/>
                </a:rPr>
                <a:t>r</a:t>
              </a:r>
              <a:r>
                <a:rPr lang="en-US" sz="2000" i="1" baseline="-25000" dirty="0" err="1">
                  <a:latin typeface="Times New Roman" charset="0"/>
                </a:rPr>
                <a:t>kj</a:t>
              </a:r>
              <a:endParaRPr lang="en-US" sz="2000" dirty="0">
                <a:latin typeface="Times New Roman" charset="0"/>
                <a:cs typeface="Times New Roman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9337D6D3-07BB-4FA7-3EA2-35841C78A107}"/>
                </a:ext>
              </a:extLst>
            </p:cNvPr>
            <p:cNvCxnSpPr>
              <a:cxnSpLocks/>
              <a:stCxn id="25" idx="3"/>
            </p:cNvCxnSpPr>
            <p:nvPr/>
          </p:nvCxnSpPr>
          <p:spPr bwMode="auto">
            <a:xfrm>
              <a:off x="7421432" y="1154833"/>
              <a:ext cx="986937" cy="611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18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9F314CA-1BB7-9A28-1B40-75A49034240B}"/>
                </a:ext>
              </a:extLst>
            </p:cNvPr>
            <p:cNvSpPr/>
            <p:nvPr/>
          </p:nvSpPr>
          <p:spPr>
            <a:xfrm>
              <a:off x="6708331" y="2028091"/>
              <a:ext cx="15279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>
                  <a:solidFill>
                    <a:srgbClr val="010180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10180"/>
                  </a:solidFill>
                  <a:latin typeface="Times New Roman" charset="0"/>
                </a:rPr>
                <a:t>ij</a:t>
              </a:r>
              <a:r>
                <a:rPr lang="en-US" sz="2000" i="1" dirty="0" err="1">
                  <a:solidFill>
                    <a:srgbClr val="010180"/>
                  </a:solidFill>
                  <a:latin typeface="Times New Roman" charset="0"/>
                </a:rPr>
                <a:t> ∩</a:t>
              </a:r>
              <a:r>
                <a:rPr lang="en-US" sz="2000" i="1" dirty="0" err="1">
                  <a:solidFill>
                    <a:srgbClr val="0332FF"/>
                  </a:solidFill>
                  <a:latin typeface="Times New Roman" charset="0"/>
                </a:rPr>
                <a:t> </a:t>
              </a:r>
              <a:r>
                <a:rPr lang="en-US" sz="2000" dirty="0" err="1">
                  <a:solidFill>
                    <a:srgbClr val="0091E8"/>
                  </a:solidFill>
                  <a:latin typeface="Times New Roman" charset="0"/>
                </a:rPr>
                <a:t>[</a:t>
              </a:r>
              <a:r>
                <a:rPr lang="en-US" sz="2000" i="1" dirty="0" err="1">
                  <a:solidFill>
                    <a:srgbClr val="0091E8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091E8"/>
                  </a:solidFill>
                  <a:latin typeface="Times New Roman" charset="0"/>
                </a:rPr>
                <a:t>ik</a:t>
              </a:r>
              <a:r>
                <a:rPr lang="en-US" sz="2000" i="1" dirty="0">
                  <a:solidFill>
                    <a:srgbClr val="0091E8"/>
                  </a:solidFill>
                  <a:latin typeface="Times New Roman" charset="0"/>
                </a:rPr>
                <a:t> • </a:t>
              </a:r>
              <a:r>
                <a:rPr lang="en-US" sz="2000" i="1" dirty="0" err="1">
                  <a:solidFill>
                    <a:srgbClr val="0091E8"/>
                  </a:solidFill>
                  <a:latin typeface="Times New Roman" charset="0"/>
                </a:rPr>
                <a:t>r</a:t>
              </a:r>
              <a:r>
                <a:rPr lang="en-US" sz="2000" i="1" baseline="-25000" dirty="0" err="1">
                  <a:solidFill>
                    <a:srgbClr val="0091E8"/>
                  </a:solidFill>
                  <a:latin typeface="Times New Roman" charset="0"/>
                </a:rPr>
                <a:t>kj</a:t>
              </a:r>
              <a:r>
                <a:rPr lang="en-US" sz="2000" dirty="0" err="1">
                  <a:solidFill>
                    <a:srgbClr val="0091E8"/>
                  </a:solidFill>
                  <a:latin typeface="Times New Roman" charset="0"/>
                </a:rPr>
                <a:t>]</a:t>
              </a:r>
              <a:endParaRPr lang="en-US" sz="2000" dirty="0">
                <a:solidFill>
                  <a:srgbClr val="0091E8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0057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</a:t>
            </a:r>
            <a:r>
              <a:rPr lang="en-US" dirty="0" err="1"/>
              <a:t>TemPlan’s</a:t>
            </a:r>
            <a:r>
              <a:rPr lang="en-US" dirty="0"/>
              <a:t> search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8081"/>
            <a:ext cx="10972800" cy="515764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Take the time constraints in 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>
                <a:latin typeface="Times New Roman"/>
                <a:cs typeface="Times New Roman"/>
              </a:rPr>
              <a:t>Write them as an STN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Use Path Consistency to check whether STN is consistent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If it’s inconsistent, </a:t>
            </a:r>
            <a:r>
              <a:rPr lang="en-US" dirty="0" err="1">
                <a:latin typeface="Calibri"/>
                <a:cs typeface="Calibri"/>
              </a:rPr>
              <a:t>TemPlan</a:t>
            </a:r>
            <a:r>
              <a:rPr lang="en-US" dirty="0">
                <a:latin typeface="Times New Roman"/>
                <a:cs typeface="Times New Roman"/>
              </a:rPr>
              <a:t> can backtrack</a:t>
            </a:r>
          </a:p>
          <a:p>
            <a:pPr lvl="1"/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Calibri" panose="020F0502020204030204" pitchFamily="34" charset="0"/>
              </a:rPr>
              <a:t>TemPlan </a:t>
            </a:r>
            <a:r>
              <a:rPr lang="en-US" dirty="0"/>
              <a:t>needs to add new constraints incrementally</a:t>
            </a:r>
          </a:p>
          <a:p>
            <a:pPr lvl="1"/>
            <a:r>
              <a:rPr lang="en-US" dirty="0"/>
              <a:t>Can modify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PC</a:t>
            </a:r>
            <a:r>
              <a:rPr lang="en-US" dirty="0">
                <a:cs typeface="Times New Roman"/>
              </a:rPr>
              <a:t> to make it incremental</a:t>
            </a:r>
            <a:endParaRPr lang="en-US" dirty="0"/>
          </a:p>
          <a:p>
            <a:pPr lvl="1"/>
            <a:r>
              <a:rPr lang="en-US" dirty="0"/>
              <a:t>Given a consistent, minimal STN, </a:t>
            </a:r>
            <a:br>
              <a:rPr lang="en-US" dirty="0"/>
            </a:br>
            <a:r>
              <a:rPr lang="en-US" dirty="0"/>
              <a:t>incorporate a new constraint </a:t>
            </a:r>
            <a:r>
              <a:rPr lang="en-US" i="1" dirty="0" err="1"/>
              <a:t>r′</a:t>
            </a:r>
            <a:r>
              <a:rPr lang="en-US" i="1" baseline="-25000" dirty="0" err="1"/>
              <a:t>ij</a:t>
            </a:r>
          </a:p>
          <a:p>
            <a:pPr lvl="2"/>
            <a:r>
              <a:rPr lang="en-US" dirty="0"/>
              <a:t>time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8518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/>
              </a:rPr>
              <a:t>Section 18.3.3 of the book</a:t>
            </a:r>
            <a:endParaRPr lang="en-US" dirty="0"/>
          </a:p>
          <a:p>
            <a:r>
              <a:rPr lang="en-US" dirty="0"/>
              <a:t>Suppose </a:t>
            </a:r>
            <a:r>
              <a:rPr lang="en-US" dirty="0" err="1">
                <a:latin typeface="Calibri"/>
              </a:rPr>
              <a:t>TemPlan</a:t>
            </a:r>
            <a:r>
              <a:rPr lang="en-US" dirty="0">
                <a:latin typeface="Times New Roman"/>
                <a:cs typeface="Times New Roman"/>
              </a:rPr>
              <a:t> gives you a chronicle and you want to execute it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Constraints on time points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Need to reason about these in order to decide when to start each action</a:t>
            </a: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cs typeface="Times New Roman"/>
              </a:rPr>
              <a:t>Solid lines: duration constraints</a:t>
            </a:r>
          </a:p>
          <a:p>
            <a:pPr lvl="1"/>
            <a:r>
              <a:rPr lang="en-US" dirty="0">
                <a:cs typeface="Times New Roman"/>
              </a:rPr>
              <a:t>Robot will do </a:t>
            </a:r>
            <a:r>
              <a:rPr lang="en-US" dirty="0" err="1">
                <a:latin typeface="Calibri"/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, will take 30 to 50 time units</a:t>
            </a:r>
          </a:p>
          <a:p>
            <a:pPr lvl="1"/>
            <a:r>
              <a:rPr lang="en-US" dirty="0">
                <a:cs typeface="Times New Roman"/>
              </a:rPr>
              <a:t>Crane will do </a:t>
            </a:r>
            <a:r>
              <a:rPr lang="en-US" dirty="0">
                <a:latin typeface="Calibri"/>
                <a:cs typeface="Calibri"/>
              </a:rPr>
              <a:t>uncover</a:t>
            </a:r>
            <a:r>
              <a:rPr lang="en-US" dirty="0">
                <a:cs typeface="Times New Roman"/>
              </a:rPr>
              <a:t>, will take 5 to 10 time units</a:t>
            </a:r>
          </a:p>
          <a:p>
            <a:r>
              <a:rPr lang="en-US" dirty="0">
                <a:cs typeface="Times New Roman"/>
              </a:rPr>
              <a:t>Dashed line: synchronization constraint</a:t>
            </a:r>
          </a:p>
          <a:p>
            <a:pPr lvl="1"/>
            <a:r>
              <a:rPr lang="en-US" dirty="0">
                <a:cs typeface="Times New Roman"/>
              </a:rPr>
              <a:t>At most 5 seconds between the two ending times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  <a:p>
            <a:pPr marL="344488" lvl="1">
              <a:buSzPct val="85000"/>
              <a:buFont typeface="Webdings" charset="2"/>
              <a:buChar char="="/>
            </a:pPr>
            <a:r>
              <a:rPr lang="en-US" dirty="0">
                <a:cs typeface="Times New Roman"/>
              </a:rPr>
              <a:t>Objective</a:t>
            </a:r>
          </a:p>
          <a:p>
            <a:pPr lvl="1"/>
            <a:r>
              <a:rPr lang="en-US" dirty="0">
                <a:cs typeface="Times New Roman"/>
              </a:rPr>
              <a:t>Choose starting times that will satisfy the constraints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161" y="3794125"/>
            <a:ext cx="2612390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7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ntl-stnu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93" y="1152525"/>
            <a:ext cx="2612390" cy="17741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154619" y="1037155"/>
            <a:ext cx="2863850" cy="2004930"/>
            <a:chOff x="5803139" y="697630"/>
            <a:chExt cx="2863850" cy="2004930"/>
          </a:xfrm>
        </p:grpSpPr>
        <p:pic>
          <p:nvPicPr>
            <p:cNvPr id="9" name="Picture 8" descr="cntl-stnu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 dirty="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159759"/>
            <a:ext cx="5120640" cy="3275966"/>
          </a:xfrm>
        </p:spPr>
        <p:txBody>
          <a:bodyPr/>
          <a:lstStyle/>
          <a:p>
            <a:r>
              <a:rPr lang="en-US" dirty="0">
                <a:cs typeface="Times New Roman"/>
              </a:rPr>
              <a:t>Suppose we run </a:t>
            </a:r>
            <a:r>
              <a:rPr lang="en-US" dirty="0">
                <a:latin typeface="Calibri" charset="0"/>
                <a:cs typeface="Times New Roman"/>
              </a:rPr>
              <a:t>PC</a:t>
            </a:r>
          </a:p>
          <a:p>
            <a:pPr lvl="1"/>
            <a:r>
              <a:rPr lang="en-US" dirty="0">
                <a:latin typeface="Times New Roman" charset="0"/>
                <a:cs typeface="Times New Roman"/>
              </a:rPr>
              <a:t>Returns a </a:t>
            </a:r>
            <a:r>
              <a:rPr lang="en-US" dirty="0">
                <a:cs typeface="Times New Roman"/>
              </a:rPr>
              <a:t>minimal and consistent network</a:t>
            </a:r>
          </a:p>
          <a:p>
            <a:r>
              <a:rPr lang="en-US" dirty="0">
                <a:cs typeface="Times New Roman"/>
              </a:rPr>
              <a:t>There </a:t>
            </a:r>
            <a:r>
              <a:rPr lang="en-US" i="1" dirty="0">
                <a:cs typeface="Times New Roman"/>
              </a:rPr>
              <a:t>exist</a:t>
            </a:r>
            <a:r>
              <a:rPr lang="en-US" dirty="0">
                <a:cs typeface="Times New Roman"/>
              </a:rPr>
              <a:t> time points that satisfy all the constraints</a:t>
            </a:r>
          </a:p>
          <a:p>
            <a:r>
              <a:rPr lang="en-US" dirty="0">
                <a:cs typeface="Times New Roman"/>
              </a:rPr>
              <a:t>Would work if we could choose all four time points</a:t>
            </a:r>
          </a:p>
          <a:p>
            <a:pPr lvl="1"/>
            <a:r>
              <a:rPr lang="en-US" dirty="0">
                <a:cs typeface="Times New Roman"/>
              </a:rPr>
              <a:t>But we can’t choose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4</a:t>
            </a:r>
          </a:p>
          <a:p>
            <a:pPr lvl="1"/>
            <a:endParaRPr lang="en-US" baseline="-25000" dirty="0">
              <a:cs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66D07-FF6F-CE39-5C7B-D0B920F81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2960" y="3159759"/>
            <a:ext cx="5842000" cy="3492736"/>
          </a:xfrm>
        </p:spPr>
        <p:txBody>
          <a:bodyPr/>
          <a:lstStyle/>
          <a:p>
            <a:r>
              <a:rPr lang="en-US" dirty="0">
                <a:cs typeface="Times New Roman"/>
              </a:rPr>
              <a:t>Actor can control when each action starts</a:t>
            </a:r>
          </a:p>
          <a:p>
            <a:pPr lvl="1"/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are </a:t>
            </a:r>
            <a:r>
              <a:rPr lang="en-US" i="1" dirty="0">
                <a:cs typeface="Times New Roman"/>
              </a:rPr>
              <a:t>controllable</a:t>
            </a:r>
          </a:p>
          <a:p>
            <a:r>
              <a:rPr lang="en-US" dirty="0">
                <a:cs typeface="Times New Roman"/>
              </a:rPr>
              <a:t>Can’t control how long the actions take</a:t>
            </a:r>
            <a:endParaRPr lang="en-US" i="1" dirty="0">
              <a:cs typeface="Times New Roman"/>
            </a:endParaRPr>
          </a:p>
          <a:p>
            <a:pPr lvl="1"/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and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4</a:t>
            </a:r>
            <a:r>
              <a:rPr lang="en-US" dirty="0">
                <a:cs typeface="Times New Roman"/>
              </a:rPr>
              <a:t> are </a:t>
            </a:r>
            <a:r>
              <a:rPr lang="en-US" i="1" dirty="0">
                <a:cs typeface="Times New Roman"/>
              </a:rPr>
              <a:t>contingent</a:t>
            </a:r>
            <a:endParaRPr lang="en-US" dirty="0"/>
          </a:p>
          <a:p>
            <a:pPr lvl="1"/>
            <a:r>
              <a:rPr lang="en-US" dirty="0"/>
              <a:t>random variables that are known </a:t>
            </a:r>
            <a:br>
              <a:rPr lang="en-US" dirty="0"/>
            </a:br>
            <a:r>
              <a:rPr lang="en-US" dirty="0"/>
              <a:t>to satisfy the duration constraints</a:t>
            </a:r>
            <a:endParaRPr lang="en-US" dirty="0">
              <a:cs typeface="Times New Roman"/>
            </a:endParaRPr>
          </a:p>
          <a:p>
            <a:pPr lvl="2"/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</a:t>
            </a:r>
            <a:r>
              <a:rPr lang="en-US" dirty="0">
                <a:latin typeface="Times New Roman Regular" charset="0"/>
                <a:cs typeface="Times New Roman Regular" charset="0"/>
              </a:rPr>
              <a:t>∈</a:t>
            </a:r>
            <a:r>
              <a:rPr lang="en-US" dirty="0"/>
              <a:t> [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+30,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+50]</a:t>
            </a:r>
          </a:p>
          <a:p>
            <a:pPr lvl="2"/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4</a:t>
            </a:r>
            <a:r>
              <a:rPr lang="en-US" dirty="0">
                <a:cs typeface="Times New Roman"/>
              </a:rPr>
              <a:t> </a:t>
            </a:r>
            <a:r>
              <a:rPr lang="en-US" dirty="0">
                <a:latin typeface="Times New Roman Regular" charset="0"/>
                <a:cs typeface="Times New Roman Regular" charset="0"/>
              </a:rPr>
              <a:t>∈</a:t>
            </a:r>
            <a:r>
              <a:rPr lang="en-US" dirty="0"/>
              <a:t> [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+5,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+10]</a:t>
            </a:r>
          </a:p>
          <a:p>
            <a:r>
              <a:rPr lang="en-US" dirty="0">
                <a:cs typeface="Times New Roman"/>
              </a:rPr>
              <a:t>Want to choose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that will work for every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,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4</a:t>
            </a:r>
            <a:endParaRPr lang="en-US" dirty="0">
              <a:cs typeface="Times New Roman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0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139440"/>
            <a:ext cx="4958080" cy="3505200"/>
          </a:xfrm>
        </p:spPr>
        <p:txBody>
          <a:bodyPr/>
          <a:lstStyle/>
          <a:p>
            <a:pPr marL="350837" indent="-342900"/>
            <a:r>
              <a:rPr lang="en-US" dirty="0">
                <a:cs typeface="Times New Roman"/>
              </a:rPr>
              <a:t>Start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bring&amp;move </a:t>
            </a:r>
            <a:r>
              <a:rPr lang="en-US" dirty="0">
                <a:cs typeface="Times New Roman"/>
              </a:rPr>
              <a:t>at time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= 0</a:t>
            </a:r>
          </a:p>
          <a:p>
            <a:pPr marL="350837" indent="-342900"/>
            <a:r>
              <a:rPr lang="en-US" dirty="0">
                <a:cs typeface="Times New Roman"/>
              </a:rPr>
              <a:t>Let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/>
              </a:rPr>
              <a:t>d</a:t>
            </a:r>
            <a:r>
              <a:rPr lang="en-US" i="1" baseline="-25000" dirty="0">
                <a:latin typeface="Times New Roman" panose="02020603050405020304" pitchFamily="18" charset="0"/>
                <a:cs typeface="Times New Roman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= duration of </a:t>
            </a:r>
            <a:r>
              <a:rPr lang="en-US" dirty="0" err="1">
                <a:latin typeface="Calibri"/>
                <a:cs typeface="Calibri"/>
              </a:rPr>
              <a:t>bring&amp;move</a:t>
            </a:r>
          </a:p>
          <a:p>
            <a:pPr marL="692150" lvl="1" indent="-342900"/>
            <a:r>
              <a:rPr lang="en-US" dirty="0">
                <a:cs typeface="Times New Roman"/>
              </a:rPr>
              <a:t>Then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=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b</a:t>
            </a:r>
          </a:p>
          <a:p>
            <a:pPr marL="350837" indent="-342900"/>
            <a:r>
              <a:rPr lang="en-US" dirty="0">
                <a:cs typeface="Times New Roman"/>
              </a:rPr>
              <a:t>Start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uncover</a:t>
            </a:r>
            <a:r>
              <a:rPr lang="en-US" dirty="0">
                <a:cs typeface="Times New Roman"/>
              </a:rPr>
              <a:t> at time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</a:p>
          <a:p>
            <a:pPr marL="350837" indent="-342900"/>
            <a:r>
              <a:rPr lang="en-US" dirty="0" err="1">
                <a:latin typeface="Times New Roman" panose="02020603050405020304" pitchFamily="18" charset="0"/>
                <a:cs typeface="Calibri"/>
              </a:rPr>
              <a:t>Let </a:t>
            </a:r>
            <a:r>
              <a:rPr lang="en-US" i="1" dirty="0" err="1">
                <a:latin typeface="Times New Roman" panose="02020603050405020304" pitchFamily="18" charset="0"/>
                <a:cs typeface="Calibri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Calibri"/>
              </a:rPr>
              <a:t>u</a:t>
            </a:r>
            <a:r>
              <a:rPr lang="en-US" dirty="0" err="1">
                <a:latin typeface="Times New Roman" panose="02020603050405020304" pitchFamily="18" charset="0"/>
                <a:cs typeface="Calibri"/>
              </a:rPr>
              <a:t> = duration of </a:t>
            </a:r>
            <a:r>
              <a:rPr lang="en-US" dirty="0" err="1">
                <a:latin typeface="Calibri" panose="020F0502020204030204" pitchFamily="34" charset="0"/>
                <a:cs typeface="Calibri"/>
              </a:rPr>
              <a:t>uncover</a:t>
            </a:r>
          </a:p>
          <a:p>
            <a:pPr marL="692150" lvl="1" indent="-342900"/>
            <a:r>
              <a:rPr lang="en-US" dirty="0">
                <a:cs typeface="Times New Roman"/>
              </a:rPr>
              <a:t>Then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4</a:t>
            </a:r>
            <a:r>
              <a:rPr lang="en-US" dirty="0">
                <a:cs typeface="Times New Roman"/>
              </a:rPr>
              <a:t> =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+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u</a:t>
            </a:r>
          </a:p>
          <a:p>
            <a:pPr marL="350837" indent="-342900"/>
            <a:r>
              <a:rPr lang="en-US" i="1" dirty="0">
                <a:cs typeface="Times New Roman"/>
              </a:rPr>
              <a:t>r</a:t>
            </a:r>
            <a:r>
              <a:rPr lang="en-US" baseline="-25000" dirty="0">
                <a:cs typeface="Times New Roman"/>
              </a:rPr>
              <a:t>24</a:t>
            </a:r>
            <a:r>
              <a:rPr lang="en-US" dirty="0">
                <a:cs typeface="Times New Roman"/>
              </a:rPr>
              <a:t>:      </a:t>
            </a:r>
            <a:r>
              <a:rPr lang="en-US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–5  ≤  </a:t>
            </a:r>
            <a:r>
              <a:rPr lang="en-US" baseline="-25000" dirty="0">
                <a:cs typeface="Times New Roman"/>
              </a:rPr>
              <a:t>      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4 </a:t>
            </a:r>
            <a:r>
              <a:rPr lang="en-US" dirty="0">
                <a:cs typeface="Times New Roman"/>
              </a:rPr>
              <a:t>   –  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2     </a:t>
            </a:r>
            <a:r>
              <a:rPr lang="en-US" dirty="0">
                <a:cs typeface="Times New Roman"/>
              </a:rPr>
              <a:t> ≤  5</a:t>
            </a:r>
          </a:p>
          <a:p>
            <a:pPr marL="1041400" lvl="3" indent="0">
              <a:buNone/>
            </a:pPr>
            <a:r>
              <a:rPr lang="en-US" dirty="0">
                <a:cs typeface="Times New Roman"/>
              </a:rPr>
              <a:t> –5  ≤ 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+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u </a:t>
            </a:r>
            <a:r>
              <a:rPr lang="en-US" i="1" dirty="0">
                <a:cs typeface="Times New Roman"/>
              </a:rPr>
              <a:t> –  d</a:t>
            </a:r>
            <a:r>
              <a:rPr lang="en-US" i="1" baseline="-25000" dirty="0">
                <a:cs typeface="Times New Roman"/>
              </a:rPr>
              <a:t>b     </a:t>
            </a:r>
            <a:r>
              <a:rPr lang="en-US" dirty="0">
                <a:cs typeface="Times New Roman"/>
              </a:rPr>
              <a:t>≤  5</a:t>
            </a:r>
          </a:p>
          <a:p>
            <a:pPr marL="7937" indent="0">
              <a:buNone/>
            </a:pPr>
            <a:r>
              <a:rPr lang="en-US" dirty="0">
                <a:cs typeface="Times New Roman"/>
              </a:rPr>
              <a:t>–5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+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b </a:t>
            </a:r>
            <a:r>
              <a:rPr lang="en-US" dirty="0">
                <a:cs typeface="Times New Roman"/>
              </a:rPr>
              <a:t>–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u</a:t>
            </a:r>
            <a:r>
              <a:rPr lang="en-US" dirty="0">
                <a:cs typeface="Times New Roman"/>
              </a:rPr>
              <a:t>)</a:t>
            </a:r>
            <a:r>
              <a:rPr lang="en-US" i="1" dirty="0">
                <a:cs typeface="Times New Roman"/>
              </a:rPr>
              <a:t>  </a:t>
            </a:r>
            <a:r>
              <a:rPr lang="en-US" dirty="0">
                <a:cs typeface="Times New Roman"/>
              </a:rPr>
              <a:t>≤          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         </a:t>
            </a:r>
            <a:r>
              <a:rPr lang="en-US" baseline="-25000" dirty="0">
                <a:cs typeface="Times New Roman"/>
              </a:rPr>
              <a:t>  </a:t>
            </a:r>
            <a:r>
              <a:rPr lang="en-US" dirty="0">
                <a:cs typeface="Times New Roman"/>
              </a:rPr>
              <a:t>≤  5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+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b </a:t>
            </a:r>
            <a:r>
              <a:rPr lang="en-US" dirty="0">
                <a:cs typeface="Times New Roman"/>
              </a:rPr>
              <a:t>–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u</a:t>
            </a:r>
            <a:r>
              <a:rPr lang="en-US" dirty="0">
                <a:cs typeface="Times New Roman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71783" y="1131171"/>
            <a:ext cx="4382540" cy="4771244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dirty="0">
                <a:cs typeface="Times New Roman"/>
              </a:rPr>
              <a:t>Suppose the durations are</a:t>
            </a:r>
          </a:p>
          <a:p>
            <a:pPr lvl="2"/>
            <a:r>
              <a:rPr lang="en-US" dirty="0" err="1">
                <a:latin typeface="Calibri"/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 50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uncover</a:t>
            </a:r>
            <a:r>
              <a:rPr lang="en-US" dirty="0">
                <a:cs typeface="Times New Roman"/>
              </a:rPr>
              <a:t> 5</a:t>
            </a:r>
          </a:p>
          <a:p>
            <a:pPr lvl="1"/>
            <a:r>
              <a:rPr lang="en-US" dirty="0">
                <a:cs typeface="Times New Roman"/>
              </a:rPr>
              <a:t>Then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b </a:t>
            </a:r>
            <a:r>
              <a:rPr lang="en-US" dirty="0">
                <a:cs typeface="Times New Roman"/>
              </a:rPr>
              <a:t>–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u</a:t>
            </a:r>
            <a:r>
              <a:rPr lang="en-US" dirty="0">
                <a:cs typeface="Times New Roman"/>
              </a:rPr>
              <a:t> = 45</a:t>
            </a:r>
          </a:p>
          <a:p>
            <a:pPr lvl="2"/>
            <a:r>
              <a:rPr lang="en-US" dirty="0">
                <a:cs typeface="Times New Roman"/>
              </a:rPr>
              <a:t>40 ≤ 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≤ 50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Suppose the durations are</a:t>
            </a:r>
          </a:p>
          <a:p>
            <a:pPr lvl="2"/>
            <a:r>
              <a:rPr lang="en-US" dirty="0" err="1">
                <a:latin typeface="Calibri"/>
                <a:cs typeface="Calibri"/>
              </a:rPr>
              <a:t>bring&amp;move</a:t>
            </a:r>
            <a:r>
              <a:rPr lang="en-US" dirty="0">
                <a:cs typeface="Times New Roman"/>
              </a:rPr>
              <a:t> 30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uncover</a:t>
            </a:r>
            <a:r>
              <a:rPr lang="en-US" dirty="0">
                <a:cs typeface="Times New Roman"/>
              </a:rPr>
              <a:t> 10</a:t>
            </a:r>
          </a:p>
          <a:p>
            <a:pPr lvl="1"/>
            <a:r>
              <a:rPr lang="en-US" i="1" dirty="0">
                <a:cs typeface="Times New Roman"/>
              </a:rPr>
              <a:t>  </a:t>
            </a:r>
            <a:r>
              <a:rPr lang="en-US" dirty="0">
                <a:cs typeface="Times New Roman"/>
              </a:rPr>
              <a:t>Then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b </a:t>
            </a:r>
            <a:r>
              <a:rPr lang="en-US" dirty="0">
                <a:cs typeface="Times New Roman"/>
              </a:rPr>
              <a:t>– </a:t>
            </a:r>
            <a:r>
              <a:rPr lang="en-US" i="1" dirty="0">
                <a:cs typeface="Times New Roman"/>
              </a:rPr>
              <a:t>d</a:t>
            </a:r>
            <a:r>
              <a:rPr lang="en-US" i="1" baseline="-25000" dirty="0">
                <a:cs typeface="Times New Roman"/>
              </a:rPr>
              <a:t>u</a:t>
            </a:r>
            <a:r>
              <a:rPr lang="en-US" dirty="0">
                <a:cs typeface="Times New Roman"/>
              </a:rPr>
              <a:t> = 20</a:t>
            </a:r>
          </a:p>
          <a:p>
            <a:pPr lvl="2"/>
            <a:r>
              <a:rPr lang="en-US" dirty="0">
                <a:cs typeface="Times New Roman"/>
              </a:rPr>
              <a:t>15 ≤ </a:t>
            </a:r>
            <a:r>
              <a:rPr lang="en-US" baseline="-25000" dirty="0">
                <a:cs typeface="Times New Roman"/>
              </a:rPr>
              <a:t>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≤ 25</a:t>
            </a:r>
            <a:br>
              <a:rPr lang="en-US" dirty="0">
                <a:cs typeface="Times New Roman"/>
              </a:rPr>
            </a:br>
            <a:endParaRPr lang="en-US" dirty="0">
              <a:cs typeface="Times New Roman"/>
            </a:endParaRPr>
          </a:p>
          <a:p>
            <a:r>
              <a:rPr lang="en-US" dirty="0">
                <a:cs typeface="Times New Roman"/>
              </a:rPr>
              <a:t>There’s no </a:t>
            </a:r>
            <a:r>
              <a:rPr lang="en-US" i="1" dirty="0">
                <a:cs typeface="Times New Roman"/>
              </a:rPr>
              <a:t>t</a:t>
            </a:r>
            <a:r>
              <a:rPr lang="en-US" baseline="-25000" dirty="0">
                <a:cs typeface="Times New Roman"/>
              </a:rPr>
              <a:t>3</a:t>
            </a:r>
            <a:r>
              <a:rPr lang="en-US" dirty="0">
                <a:cs typeface="Times New Roman"/>
              </a:rPr>
              <a:t> that works in both cases</a:t>
            </a:r>
          </a:p>
          <a:p>
            <a:endParaRPr lang="en-US" dirty="0"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6405" y="914401"/>
            <a:ext cx="2863850" cy="2004930"/>
            <a:chOff x="5803139" y="697630"/>
            <a:chExt cx="2863850" cy="2004930"/>
          </a:xfrm>
        </p:grpSpPr>
        <p:pic>
          <p:nvPicPr>
            <p:cNvPr id="7" name="Picture 6" descr="cntl-stnu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 dirty="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750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0866"/>
            <a:ext cx="8839200" cy="626529"/>
          </a:xfrm>
        </p:spPr>
        <p:txBody>
          <a:bodyPr/>
          <a:lstStyle/>
          <a:p>
            <a:r>
              <a:rPr lang="en-US" dirty="0"/>
              <a:t>STNUs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95" y="853067"/>
            <a:ext cx="8839200" cy="5759401"/>
          </a:xfrm>
        </p:spPr>
        <p:txBody>
          <a:bodyPr/>
          <a:lstStyle/>
          <a:p>
            <a:r>
              <a:rPr lang="en-US" i="1" dirty="0"/>
              <a:t>STNU (Simple Temporal Network with Uncertainty):</a:t>
            </a:r>
          </a:p>
          <a:p>
            <a:pPr lvl="1"/>
            <a:r>
              <a:rPr lang="en-US" dirty="0"/>
              <a:t>A 4-tuple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</a:t>
            </a:r>
            <a:endParaRPr lang="en-US" i="1" dirty="0">
              <a:cs typeface="Times New Roman"/>
            </a:endParaRPr>
          </a:p>
          <a:p>
            <a:pPr lvl="2"/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>
                <a:cs typeface="Times New Roman"/>
              </a:rPr>
              <a:t> ={</a:t>
            </a:r>
            <a:r>
              <a:rPr lang="en-US" i="1" dirty="0">
                <a:cs typeface="Times New Roman"/>
              </a:rPr>
              <a:t>controllable</a:t>
            </a:r>
            <a:r>
              <a:rPr lang="en-US" dirty="0">
                <a:cs typeface="Times New Roman"/>
              </a:rPr>
              <a:t> time points}, e.g., starting times of actions</a:t>
            </a:r>
          </a:p>
          <a:p>
            <a:pPr lvl="2"/>
            <a:r>
              <a:rPr lang="en-US" i="1" dirty="0" err="1">
                <a:latin typeface="Lucida Handwriting"/>
                <a:cs typeface="Lucida Handwriting"/>
              </a:rPr>
              <a:t>Ṽ</a:t>
            </a:r>
            <a:r>
              <a:rPr lang="en-US" dirty="0">
                <a:cs typeface="Times New Roman"/>
              </a:rPr>
              <a:t> ={</a:t>
            </a:r>
            <a:r>
              <a:rPr lang="en-US" i="1" dirty="0">
                <a:cs typeface="Times New Roman"/>
              </a:rPr>
              <a:t>contingent </a:t>
            </a:r>
            <a:r>
              <a:rPr lang="en-US" dirty="0">
                <a:cs typeface="Times New Roman"/>
              </a:rPr>
              <a:t>time points}, e.g., ending times of actions</a:t>
            </a:r>
          </a:p>
          <a:p>
            <a:pPr lvl="2"/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>
                <a:cs typeface="Times New Roman"/>
              </a:rPr>
              <a:t> ={</a:t>
            </a:r>
            <a:r>
              <a:rPr lang="en-US" i="1" dirty="0">
                <a:cs typeface="Times New Roman"/>
              </a:rPr>
              <a:t>controllable</a:t>
            </a:r>
            <a:r>
              <a:rPr lang="en-US" dirty="0">
                <a:cs typeface="Times New Roman"/>
              </a:rPr>
              <a:t> constraints}, </a:t>
            </a:r>
          </a:p>
          <a:p>
            <a:pPr lvl="2"/>
            <a:r>
              <a:rPr lang="en-US" i="1" dirty="0" err="1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 ={</a:t>
            </a:r>
            <a:r>
              <a:rPr lang="en-US" i="1" dirty="0">
                <a:cs typeface="Times New Roman"/>
              </a:rPr>
              <a:t>contingent </a:t>
            </a:r>
            <a:r>
              <a:rPr lang="en-US" dirty="0">
                <a:cs typeface="Times New Roman"/>
              </a:rPr>
              <a:t>constraints}, </a:t>
            </a:r>
            <a:endParaRPr lang="en-US" dirty="0"/>
          </a:p>
          <a:p>
            <a:pPr lvl="1"/>
            <a:r>
              <a:rPr lang="en-US" dirty="0">
                <a:cs typeface="Times New Roman"/>
              </a:rPr>
              <a:t>Synchronization between starting times of two actions: </a:t>
            </a:r>
            <a:r>
              <a:rPr lang="en-US" i="1" dirty="0">
                <a:cs typeface="Times New Roman"/>
              </a:rPr>
              <a:t>controllable</a:t>
            </a:r>
          </a:p>
          <a:p>
            <a:pPr lvl="1"/>
            <a:r>
              <a:rPr lang="en-US" dirty="0">
                <a:cs typeface="Times New Roman"/>
              </a:rPr>
              <a:t>Synchronization between ending times of two actions: </a:t>
            </a:r>
            <a:r>
              <a:rPr lang="en-US" i="1" dirty="0">
                <a:cs typeface="Times New Roman"/>
              </a:rPr>
              <a:t>contingent</a:t>
            </a:r>
          </a:p>
          <a:p>
            <a:pPr lvl="1"/>
            <a:r>
              <a:rPr lang="en-US" dirty="0">
                <a:cs typeface="Times New Roman"/>
              </a:rPr>
              <a:t>Synchronization between end of action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and start of action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endParaRPr lang="en-US" dirty="0">
              <a:cs typeface="Times New Roman"/>
            </a:endParaRPr>
          </a:p>
          <a:p>
            <a:pPr lvl="2"/>
            <a:r>
              <a:rPr lang="en-US" dirty="0">
                <a:cs typeface="Times New Roman"/>
              </a:rPr>
              <a:t>If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starts after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ends, </a:t>
            </a:r>
            <a:r>
              <a:rPr lang="en-US" i="1" dirty="0">
                <a:cs typeface="Times New Roman"/>
              </a:rPr>
              <a:t>controllable</a:t>
            </a:r>
          </a:p>
          <a:p>
            <a:pPr lvl="2"/>
            <a:r>
              <a:rPr lang="en-US" dirty="0">
                <a:cs typeface="Times New Roman"/>
              </a:rPr>
              <a:t>If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2</a:t>
            </a:r>
            <a:r>
              <a:rPr lang="en-US" dirty="0">
                <a:cs typeface="Times New Roman"/>
              </a:rPr>
              <a:t> starts before </a:t>
            </a:r>
            <a:r>
              <a:rPr lang="en-US" i="1" dirty="0">
                <a:cs typeface="Times New Roman"/>
              </a:rPr>
              <a:t>a</a:t>
            </a:r>
            <a:r>
              <a:rPr lang="en-US" baseline="-25000" dirty="0">
                <a:cs typeface="Times New Roman"/>
              </a:rPr>
              <a:t>1</a:t>
            </a:r>
            <a:r>
              <a:rPr lang="en-US" dirty="0">
                <a:cs typeface="Times New Roman"/>
              </a:rPr>
              <a:t> ends, </a:t>
            </a:r>
            <a:r>
              <a:rPr lang="en-US" i="1" dirty="0">
                <a:cs typeface="Times New Roman"/>
              </a:rPr>
              <a:t>contingent</a:t>
            </a:r>
          </a:p>
          <a:p>
            <a:pPr lvl="2"/>
            <a:endParaRPr lang="en-US" baseline="-25000" dirty="0">
              <a:cs typeface="Times New Roman"/>
            </a:endParaRPr>
          </a:p>
          <a:p>
            <a:r>
              <a:rPr lang="en-US" dirty="0"/>
              <a:t>Want a way for the actor to choose time points in 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>
                <a:latin typeface="Lucida Handwriting" charset="0"/>
              </a:rPr>
              <a:t> </a:t>
            </a:r>
            <a:r>
              <a:rPr lang="en-US" dirty="0"/>
              <a:t>(starting times) </a:t>
            </a:r>
            <a:br>
              <a:rPr lang="en-US" dirty="0"/>
            </a:br>
            <a:r>
              <a:rPr lang="en-US" dirty="0"/>
              <a:t>that guarantee that the constraints are satisfied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6EAD548-9F27-5B44-86C4-33860C25843A}"/>
              </a:ext>
            </a:extLst>
          </p:cNvPr>
          <p:cNvGrpSpPr/>
          <p:nvPr/>
        </p:nvGrpSpPr>
        <p:grpSpPr>
          <a:xfrm>
            <a:off x="8861607" y="2904492"/>
            <a:ext cx="2863850" cy="2004930"/>
            <a:chOff x="5803139" y="697630"/>
            <a:chExt cx="2863850" cy="2004930"/>
          </a:xfrm>
        </p:grpSpPr>
        <p:pic>
          <p:nvPicPr>
            <p:cNvPr id="5" name="Picture 4" descr="cntl-stnu2.pdf">
              <a:extLst>
                <a:ext uri="{FF2B5EF4-FFF2-40B4-BE49-F238E27FC236}">
                  <a16:creationId xmlns:a16="http://schemas.microsoft.com/office/drawing/2014/main" id="{6B16E5A7-F89D-1446-897A-A061D8A44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79CDEA-54B7-2B45-A4A1-7727CAF4E0C3}"/>
                </a:ext>
              </a:extLst>
            </p:cNvPr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 dirty="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90CBFA-7948-3146-B151-E1187F41F022}"/>
                </a:ext>
              </a:extLst>
            </p:cNvPr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FF2B624-9728-C74D-9CB2-4B924AA29E71}"/>
              </a:ext>
            </a:extLst>
          </p:cNvPr>
          <p:cNvSpPr txBox="1">
            <a:spLocks/>
          </p:cNvSpPr>
          <p:nvPr/>
        </p:nvSpPr>
        <p:spPr bwMode="auto">
          <a:xfrm>
            <a:off x="9073068" y="5076996"/>
            <a:ext cx="2774590" cy="627850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Times New Roman"/>
              </a:rPr>
              <a:t>Poll.</a:t>
            </a:r>
            <a:r>
              <a:rPr lang="en-US" dirty="0">
                <a:cs typeface="Times New Roman"/>
              </a:rPr>
              <a:t> is </a:t>
            </a:r>
            <a:r>
              <a:rPr lang="en-US" i="1" dirty="0">
                <a:cs typeface="Times New Roman"/>
              </a:rPr>
              <a:t>r</a:t>
            </a:r>
            <a:r>
              <a:rPr lang="en-US" baseline="-25000" dirty="0">
                <a:cs typeface="Times New Roman"/>
              </a:rPr>
              <a:t>32</a:t>
            </a:r>
            <a:r>
              <a:rPr lang="en-US" dirty="0">
                <a:cs typeface="Times New Roman"/>
              </a:rPr>
              <a:t> controllable? </a:t>
            </a:r>
          </a:p>
        </p:txBody>
      </p:sp>
    </p:spTree>
    <p:extLst>
      <p:ext uri="{BB962C8B-B14F-4D97-AF65-F5344CB8AC3E}">
        <p14:creationId xmlns:p14="http://schemas.microsoft.com/office/powerpoint/2010/main" val="21838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FC6ED5C-0E24-8143-BA8F-A483424F9974}"/>
              </a:ext>
            </a:extLst>
          </p:cNvPr>
          <p:cNvGrpSpPr/>
          <p:nvPr/>
        </p:nvGrpSpPr>
        <p:grpSpPr>
          <a:xfrm>
            <a:off x="8986626" y="454265"/>
            <a:ext cx="2863850" cy="2004930"/>
            <a:chOff x="5803139" y="697630"/>
            <a:chExt cx="2863850" cy="2004930"/>
          </a:xfrm>
        </p:grpSpPr>
        <p:pic>
          <p:nvPicPr>
            <p:cNvPr id="6" name="Picture 5" descr="cntl-stnu2.pdf">
              <a:extLst>
                <a:ext uri="{FF2B5EF4-FFF2-40B4-BE49-F238E27FC236}">
                  <a16:creationId xmlns:a16="http://schemas.microsoft.com/office/drawing/2014/main" id="{E434AF18-F94D-E942-9FC9-553BE74AA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139" y="914400"/>
              <a:ext cx="2863850" cy="17881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653092-55B6-0842-8EF3-AB81DBB5E090}"/>
                </a:ext>
              </a:extLst>
            </p:cNvPr>
            <p:cNvSpPr txBox="1"/>
            <p:nvPr/>
          </p:nvSpPr>
          <p:spPr>
            <a:xfrm>
              <a:off x="6199632" y="697630"/>
              <a:ext cx="1350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rgbClr val="011892"/>
                  </a:solidFill>
                  <a:latin typeface="Calibri" charset="0"/>
                </a:rPr>
                <a:t>bring&amp;move</a:t>
              </a:r>
              <a:endParaRPr lang="en-US" sz="1800" dirty="0">
                <a:solidFill>
                  <a:srgbClr val="011892"/>
                </a:solidFill>
                <a:latin typeface="Calibri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05B44B-2D3D-EF49-9D8B-8E06E0C925BA}"/>
                </a:ext>
              </a:extLst>
            </p:cNvPr>
            <p:cNvSpPr txBox="1"/>
            <p:nvPr/>
          </p:nvSpPr>
          <p:spPr>
            <a:xfrm>
              <a:off x="7235064" y="2046124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11892"/>
                  </a:solidFill>
                  <a:latin typeface="Calibri" charset="0"/>
                </a:rPr>
                <a:t>uncover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738" y="249220"/>
            <a:ext cx="8839200" cy="550187"/>
          </a:xfrm>
        </p:spPr>
        <p:txBody>
          <a:bodyPr/>
          <a:lstStyle/>
          <a:p>
            <a:r>
              <a:rPr lang="en-US" dirty="0"/>
              <a:t>Three kinds of controllability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42" y="872159"/>
            <a:ext cx="8401436" cy="5796997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 </a:t>
            </a:r>
            <a:r>
              <a:rPr lang="en-US" i="1" dirty="0"/>
              <a:t>strongly controllable</a:t>
            </a:r>
            <a:r>
              <a:rPr lang="en-US" dirty="0"/>
              <a:t> if the actor can choose values for 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 that satisfy </a:t>
            </a:r>
            <a:r>
              <a:rPr lang="en-US" dirty="0">
                <a:latin typeface="Lucida Handwriting" panose="03010101010101010101" pitchFamily="66" charset="77"/>
              </a:rPr>
              <a:t>E</a:t>
            </a:r>
            <a:r>
              <a:rPr lang="en-US" dirty="0"/>
              <a:t>, such that success occurs for all values of </a:t>
            </a:r>
            <a:r>
              <a:rPr lang="en-US" i="1" dirty="0" err="1">
                <a:latin typeface="Lucida Handwriting"/>
                <a:cs typeface="Lucida Handwriting"/>
              </a:rPr>
              <a:t>Ṽ</a:t>
            </a:r>
            <a:r>
              <a:rPr lang="en-US" i="1" dirty="0">
                <a:latin typeface="Lucida Handwriting"/>
                <a:cs typeface="Lucida Handwriting"/>
              </a:rPr>
              <a:t> </a:t>
            </a:r>
            <a:r>
              <a:rPr lang="en-US" dirty="0"/>
              <a:t>that satisfy </a:t>
            </a:r>
            <a:r>
              <a:rPr lang="en-US" i="1" dirty="0" err="1">
                <a:latin typeface="Lucida Handwriting"/>
                <a:cs typeface="Lucida Handwriting"/>
              </a:rPr>
              <a:t>Ẽ</a:t>
            </a:r>
            <a:endParaRPr lang="en-US" dirty="0"/>
          </a:p>
          <a:p>
            <a:pPr lvl="1"/>
            <a:r>
              <a:rPr lang="en-US" dirty="0"/>
              <a:t>Actor can choose the values for 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 offline</a:t>
            </a:r>
          </a:p>
          <a:p>
            <a:pPr lvl="1"/>
            <a:r>
              <a:rPr lang="en-US" dirty="0"/>
              <a:t>The right choice works regardless of </a:t>
            </a:r>
            <a:r>
              <a:rPr lang="en-US" i="1" dirty="0" err="1">
                <a:latin typeface="Lucida Handwriting"/>
                <a:cs typeface="Lucida Handwriting"/>
              </a:rPr>
              <a:t>Ṽ</a:t>
            </a:r>
            <a:br>
              <a:rPr lang="en-US" i="1" baseline="-25000" dirty="0">
                <a:latin typeface="Lucida Handwriting"/>
                <a:cs typeface="Lucida Handwriting"/>
              </a:rPr>
            </a:br>
            <a:endParaRPr lang="en-US" baseline="-25000" dirty="0"/>
          </a:p>
          <a:p>
            <a:r>
              <a:rPr lang="en-US" dirty="0"/>
              <a:t>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 </a:t>
            </a:r>
            <a:r>
              <a:rPr lang="en-US" i="1" dirty="0"/>
              <a:t>weakly controllable</a:t>
            </a:r>
            <a:r>
              <a:rPr lang="en-US" dirty="0"/>
              <a:t> if the actor can choose values for 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 that satisfy </a:t>
            </a:r>
            <a:r>
              <a:rPr lang="en-US" dirty="0">
                <a:latin typeface="Lucida Handwriting" panose="03010101010101010101" pitchFamily="66" charset="77"/>
              </a:rPr>
              <a:t>E</a:t>
            </a:r>
            <a:r>
              <a:rPr lang="en-US" dirty="0"/>
              <a:t>, such that success occurs for </a:t>
            </a:r>
            <a:r>
              <a:rPr lang="en-US" i="1" dirty="0"/>
              <a:t>at least one </a:t>
            </a:r>
            <a:r>
              <a:rPr lang="en-US" dirty="0"/>
              <a:t>combination of values for </a:t>
            </a:r>
            <a:r>
              <a:rPr lang="en-US" i="1" dirty="0" err="1">
                <a:latin typeface="Lucida Handwriting"/>
                <a:cs typeface="Lucida Handwriting"/>
              </a:rPr>
              <a:t>Ṽ </a:t>
            </a:r>
            <a:r>
              <a:rPr lang="en-US" dirty="0"/>
              <a:t>that satisfy 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endParaRPr lang="en-US" dirty="0"/>
          </a:p>
          <a:p>
            <a:pPr lvl="1"/>
            <a:r>
              <a:rPr lang="en-US" dirty="0"/>
              <a:t>To make the right choice, the actor needs to know in advance what the values of </a:t>
            </a:r>
            <a:r>
              <a:rPr lang="en-US" i="1" dirty="0" err="1">
                <a:latin typeface="Lucida Handwriting"/>
                <a:cs typeface="Lucida Handwriting"/>
              </a:rPr>
              <a:t>Ṽ</a:t>
            </a:r>
            <a:r>
              <a:rPr lang="en-US" i="1" dirty="0">
                <a:latin typeface="Times New Roman" charset="0"/>
                <a:cs typeface="Lucida Handwriting"/>
              </a:rPr>
              <a:t> </a:t>
            </a:r>
            <a:r>
              <a:rPr lang="en-US" dirty="0"/>
              <a:t>will be</a:t>
            </a:r>
            <a:br>
              <a:rPr lang="en-US" baseline="-25000" dirty="0">
                <a:latin typeface="Times New Roman" charset="0"/>
              </a:rPr>
            </a:br>
            <a:endParaRPr lang="en-US" baseline="-25000" dirty="0"/>
          </a:p>
          <a:p>
            <a:r>
              <a:rPr lang="en-US" i="1" dirty="0"/>
              <a:t>Dynamic execution strategy</a:t>
            </a:r>
            <a:r>
              <a:rPr lang="en-US" dirty="0"/>
              <a:t>: procedure the actor calls at each time point 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to assign the value </a:t>
            </a:r>
            <a:r>
              <a:rPr lang="en-US" i="1" dirty="0"/>
              <a:t>t </a:t>
            </a:r>
            <a:r>
              <a:rPr lang="en-US" dirty="0"/>
              <a:t>to zero or more unassigned variables in </a:t>
            </a:r>
            <a:r>
              <a:rPr lang="en-US" dirty="0">
                <a:latin typeface="Lucida Handwriting" panose="03010101010101010101" pitchFamily="66" charset="77"/>
              </a:rPr>
              <a:t>V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Input: </a:t>
            </a:r>
            <a:r>
              <a:rPr lang="en-US" i="1" dirty="0"/>
              <a:t>t</a:t>
            </a:r>
            <a:r>
              <a:rPr lang="en-US" dirty="0"/>
              <a:t> and a list of previous assignments to some variables in </a:t>
            </a:r>
            <a:r>
              <a:rPr lang="en-US" dirty="0">
                <a:latin typeface="Lucida Handwriting" panose="03010101010101010101" pitchFamily="66" charset="77"/>
              </a:rPr>
              <a:t>V</a:t>
            </a:r>
            <a:r>
              <a:rPr lang="en-US" dirty="0"/>
              <a:t> and 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i="1" dirty="0"/>
              <a:t>. </a:t>
            </a:r>
            <a:r>
              <a:rPr lang="en-US" dirty="0"/>
              <a:t>Previous assignments will always be values in [0, </a:t>
            </a:r>
            <a:r>
              <a:rPr lang="en-US" i="1" dirty="0"/>
              <a:t>t</a:t>
            </a:r>
            <a:r>
              <a:rPr lang="en-US" dirty="0"/>
              <a:t>–1] that satisfy 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 and</a:t>
            </a:r>
            <a:r>
              <a:rPr lang="en-US" dirty="0"/>
              <a:t> 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dirty="0"/>
              <a:t>.</a:t>
            </a:r>
          </a:p>
          <a:p>
            <a:r>
              <a:rPr lang="en-US" dirty="0"/>
              <a:t>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 </a:t>
            </a:r>
            <a:r>
              <a:rPr lang="en-US" i="1" dirty="0"/>
              <a:t>dynamically controllable</a:t>
            </a:r>
            <a:r>
              <a:rPr lang="en-US" dirty="0"/>
              <a:t> if there exists a dynamic execution strategy for it that can guarantee that the constraints in </a:t>
            </a:r>
            <a:r>
              <a:rPr lang="en-US" dirty="0">
                <a:latin typeface="Lucida Handwriting" panose="03010101010101010101" pitchFamily="66" charset="77"/>
              </a:rPr>
              <a:t>E</a:t>
            </a:r>
            <a:r>
              <a:rPr lang="en-US" dirty="0"/>
              <a:t> are satisfied.</a:t>
            </a:r>
          </a:p>
          <a:p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0F26059-EAC3-F746-88D8-D9FA81EE14C7}"/>
              </a:ext>
            </a:extLst>
          </p:cNvPr>
          <p:cNvSpPr txBox="1">
            <a:spLocks/>
          </p:cNvSpPr>
          <p:nvPr/>
        </p:nvSpPr>
        <p:spPr bwMode="auto">
          <a:xfrm>
            <a:off x="9156913" y="2876567"/>
            <a:ext cx="2736050" cy="810603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Times New Roman"/>
              </a:rPr>
              <a:t>Poll.</a:t>
            </a:r>
            <a:r>
              <a:rPr lang="en-US" dirty="0">
                <a:cs typeface="Times New Roman"/>
              </a:rPr>
              <a:t> Is the above STNU strongly controllable?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9671516A-3B3A-B773-BF7C-79C5CB4086C3}"/>
              </a:ext>
            </a:extLst>
          </p:cNvPr>
          <p:cNvSpPr txBox="1">
            <a:spLocks/>
          </p:cNvSpPr>
          <p:nvPr/>
        </p:nvSpPr>
        <p:spPr bwMode="auto">
          <a:xfrm>
            <a:off x="9156913" y="3986069"/>
            <a:ext cx="2736050" cy="767029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Times New Roman"/>
              </a:rPr>
              <a:t>Poll.</a:t>
            </a:r>
            <a:r>
              <a:rPr lang="en-US" dirty="0">
                <a:cs typeface="Times New Roman"/>
              </a:rPr>
              <a:t> Is it weakly controllable?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85F417F-9322-2BA5-0B31-46C800DAF144}"/>
              </a:ext>
            </a:extLst>
          </p:cNvPr>
          <p:cNvSpPr txBox="1">
            <a:spLocks/>
          </p:cNvSpPr>
          <p:nvPr/>
        </p:nvSpPr>
        <p:spPr bwMode="auto">
          <a:xfrm>
            <a:off x="9156913" y="5051997"/>
            <a:ext cx="2736050" cy="810603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b="1" dirty="0">
                <a:cs typeface="Times New Roman"/>
              </a:rPr>
              <a:t>Poll.</a:t>
            </a:r>
            <a:r>
              <a:rPr lang="en-US" dirty="0">
                <a:cs typeface="Times New Roman"/>
              </a:rPr>
              <a:t> Is it dynamically controllable?</a:t>
            </a:r>
          </a:p>
        </p:txBody>
      </p:sp>
    </p:spTree>
    <p:extLst>
      <p:ext uri="{BB962C8B-B14F-4D97-AF65-F5344CB8AC3E}">
        <p14:creationId xmlns:p14="http://schemas.microsoft.com/office/powerpoint/2010/main" val="30035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738" y="112060"/>
            <a:ext cx="8839200" cy="550187"/>
          </a:xfrm>
        </p:spPr>
        <p:txBody>
          <a:bodyPr/>
          <a:lstStyle/>
          <a:p>
            <a:r>
              <a:rPr lang="en-US" dirty="0"/>
              <a:t>Game-Theoretic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537" y="609761"/>
            <a:ext cx="8441268" cy="6014038"/>
          </a:xfrm>
        </p:spPr>
        <p:txBody>
          <a:bodyPr/>
          <a:lstStyle/>
          <a:p>
            <a:pPr marL="341312" indent="-285750"/>
            <a:r>
              <a:rPr lang="en-US" sz="1800" dirty="0"/>
              <a:t>Can model dynamic execution as a zero-sum game between actor and environment</a:t>
            </a:r>
          </a:p>
          <a:p>
            <a:pPr marL="396875" lvl="1" indent="0">
              <a:buNone/>
            </a:pPr>
            <a:r>
              <a:rPr lang="en-US" sz="1800" dirty="0"/>
              <a:t>For </a:t>
            </a:r>
            <a:r>
              <a:rPr lang="en-US" sz="1800" i="1" dirty="0"/>
              <a:t>t</a:t>
            </a:r>
            <a:r>
              <a:rPr lang="en-US" sz="1800" dirty="0"/>
              <a:t> = 0, 1, 2, …</a:t>
            </a:r>
          </a:p>
          <a:p>
            <a:pPr marL="854075" lvl="1" indent="-457200">
              <a:buFont typeface="+mj-lt"/>
              <a:buAutoNum type="arabicPeriod"/>
            </a:pPr>
            <a:r>
              <a:rPr lang="en-US" sz="1800" dirty="0"/>
              <a:t>Actor chooses an unassigned set of variables </a:t>
            </a:r>
            <a:r>
              <a:rPr lang="en-US" sz="1800" dirty="0" err="1">
                <a:latin typeface="Lucida Handwriting" charset="0"/>
                <a:cs typeface="Lucida Handwriting"/>
              </a:rPr>
              <a:t>V</a:t>
            </a:r>
            <a:r>
              <a:rPr lang="en-US" sz="1800" i="1" baseline="-25000" dirty="0" err="1"/>
              <a:t>t</a:t>
            </a:r>
            <a:r>
              <a:rPr lang="en-US" sz="1800" dirty="0"/>
              <a:t> ⊆</a:t>
            </a:r>
            <a:r>
              <a:rPr lang="en-US" sz="1800" dirty="0">
                <a:latin typeface="Times New Roman" panose="02020603050405020304" pitchFamily="18" charset="0"/>
                <a:cs typeface="Lucida Handwriting"/>
              </a:rPr>
              <a:t> 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 that all can be assigned the value </a:t>
            </a:r>
            <a:r>
              <a:rPr lang="en-US" sz="1800" i="1" dirty="0"/>
              <a:t>t </a:t>
            </a:r>
            <a:r>
              <a:rPr lang="en-US" sz="1800" dirty="0"/>
              <a:t>without violating any constraints in 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endParaRPr lang="en-US" sz="1800" dirty="0">
              <a:latin typeface="Times New Roman" charset="0"/>
              <a:cs typeface="Lucida Handwriting"/>
            </a:endParaRPr>
          </a:p>
          <a:p>
            <a:pPr lvl="3"/>
            <a:r>
              <a:rPr lang="en-US" sz="1800" dirty="0">
                <a:latin typeface="Times New Roman" charset="0"/>
                <a:cs typeface="Lucida Handwriting"/>
              </a:rPr>
              <a:t>≈ actions the actor chooses to start at time </a:t>
            </a:r>
            <a:r>
              <a:rPr lang="en-US" sz="1800" i="1" dirty="0">
                <a:latin typeface="Times New Roman" charset="0"/>
                <a:cs typeface="Lucida Handwriting"/>
              </a:rPr>
              <a:t>t</a:t>
            </a:r>
            <a:endParaRPr lang="en-US" sz="1800" dirty="0">
              <a:latin typeface="Times New Roman" charset="0"/>
            </a:endParaRPr>
          </a:p>
          <a:p>
            <a:pPr marL="854075" lvl="1" indent="-457200">
              <a:buFont typeface="+mj-lt"/>
              <a:buAutoNum type="arabicPeriod"/>
            </a:pPr>
            <a:r>
              <a:rPr lang="en-US" sz="1800" dirty="0"/>
              <a:t>Simultaneously, environment chooses an unassigned set of variables </a:t>
            </a:r>
            <a:r>
              <a:rPr lang="en-US" sz="1800" i="1" dirty="0" err="1">
                <a:latin typeface="Lucida Handwriting"/>
                <a:cs typeface="Lucida Handwriting"/>
              </a:rPr>
              <a:t>Ṽ</a:t>
            </a:r>
            <a:r>
              <a:rPr lang="en-US" sz="1800" i="1" baseline="-25000" dirty="0" err="1"/>
              <a:t>t</a:t>
            </a:r>
            <a:r>
              <a:rPr lang="en-US" sz="1800" dirty="0"/>
              <a:t> ⊆ </a:t>
            </a:r>
            <a:r>
              <a:rPr lang="en-US" sz="1800" i="1" dirty="0" err="1">
                <a:latin typeface="Lucida Handwriting"/>
                <a:cs typeface="Lucida Handwriting"/>
              </a:rPr>
              <a:t>Ṽ</a:t>
            </a:r>
            <a:r>
              <a:rPr lang="en-US" sz="1800" i="1" dirty="0">
                <a:latin typeface="Lucida Handwriting"/>
                <a:cs typeface="Lucida Handwriting"/>
              </a:rPr>
              <a:t> </a:t>
            </a:r>
            <a:r>
              <a:rPr lang="en-US" sz="1800" dirty="0"/>
              <a:t>that all can be assigned the value </a:t>
            </a:r>
            <a:r>
              <a:rPr lang="en-US" sz="1800" i="1" dirty="0"/>
              <a:t>t </a:t>
            </a:r>
            <a:r>
              <a:rPr lang="en-US" sz="1800" dirty="0"/>
              <a:t>without violating any constraints in </a:t>
            </a:r>
            <a:r>
              <a:rPr lang="en-US" sz="1800" i="1" dirty="0" err="1">
                <a:latin typeface="Lucida Handwriting"/>
                <a:cs typeface="Lucida Handwriting"/>
              </a:rPr>
              <a:t>Ẽ</a:t>
            </a:r>
            <a:endParaRPr lang="en-US" sz="1800" dirty="0">
              <a:cs typeface="Lucida Handwriting"/>
            </a:endParaRPr>
          </a:p>
          <a:p>
            <a:pPr lvl="3"/>
            <a:r>
              <a:rPr lang="en-US" sz="1800" dirty="0">
                <a:latin typeface="Times New Roman" charset="0"/>
                <a:cs typeface="Lucida Handwriting"/>
              </a:rPr>
              <a:t>≈ </a:t>
            </a:r>
            <a:r>
              <a:rPr lang="en-US" sz="1800" dirty="0">
                <a:cs typeface="Lucida Handwriting"/>
              </a:rPr>
              <a:t>actions that finish at time </a:t>
            </a:r>
            <a:r>
              <a:rPr lang="en-US" sz="1800" i="1" dirty="0">
                <a:cs typeface="Lucida Handwriting"/>
              </a:rPr>
              <a:t>t</a:t>
            </a:r>
            <a:endParaRPr lang="en-US" sz="1800" dirty="0">
              <a:cs typeface="Lucida Handwriting"/>
            </a:endParaRPr>
          </a:p>
          <a:p>
            <a:pPr marL="854075" lvl="1" indent="-457200">
              <a:buFont typeface="+mj-lt"/>
              <a:buAutoNum type="arabicPeriod"/>
            </a:pPr>
            <a:r>
              <a:rPr lang="en-US" sz="1800" dirty="0"/>
              <a:t>Each chosen time point </a:t>
            </a:r>
            <a:r>
              <a:rPr lang="en-US" sz="1800" i="1" dirty="0"/>
              <a:t>v</a:t>
            </a:r>
            <a:r>
              <a:rPr lang="en-US" sz="1800" dirty="0"/>
              <a:t> is assigned </a:t>
            </a:r>
            <a:r>
              <a:rPr lang="en-US" sz="1800" i="1" dirty="0"/>
              <a:t>v</a:t>
            </a:r>
            <a:r>
              <a:rPr lang="en-US" sz="1800" dirty="0"/>
              <a:t> ← </a:t>
            </a:r>
            <a:r>
              <a:rPr lang="en-US" sz="1800" i="1" dirty="0"/>
              <a:t>t</a:t>
            </a:r>
            <a:endParaRPr lang="en-US" sz="1800" i="1" dirty="0">
              <a:latin typeface="Times New Roman" panose="02020603050405020304" pitchFamily="18" charset="0"/>
            </a:endParaRPr>
          </a:p>
          <a:p>
            <a:pPr marL="854075" lvl="1" indent="-457200">
              <a:buFont typeface="+mj-lt"/>
              <a:buAutoNum type="arabicPeriod"/>
            </a:pPr>
            <a:r>
              <a:rPr lang="en-US" sz="1800" dirty="0">
                <a:latin typeface="Calibri"/>
                <a:cs typeface="Calibri"/>
              </a:rPr>
              <a:t>Failure </a:t>
            </a:r>
            <a:r>
              <a:rPr lang="en-US" sz="1800" dirty="0"/>
              <a:t>if any of the constraints in 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1800" dirty="0">
                <a:latin typeface="Times New Roman" panose="02020603050405020304" pitchFamily="18" charset="0"/>
                <a:cs typeface="Lucida Handwriting"/>
              </a:rPr>
              <a:t> </a:t>
            </a:r>
            <a:r>
              <a:rPr lang="en-US" sz="1800" dirty="0"/>
              <a:t>∪ </a:t>
            </a:r>
            <a:r>
              <a:rPr lang="en-US" sz="1800" i="1" dirty="0" err="1">
                <a:latin typeface="Lucida Handwriting"/>
                <a:cs typeface="Lucida Handwriting"/>
              </a:rPr>
              <a:t>Ẽ</a:t>
            </a:r>
            <a:r>
              <a:rPr lang="en-US" sz="1800" i="1" dirty="0">
                <a:latin typeface="Lucida Handwriting"/>
                <a:cs typeface="Lucida Handwriting"/>
              </a:rPr>
              <a:t> </a:t>
            </a:r>
            <a:r>
              <a:rPr lang="en-US" sz="1800" dirty="0"/>
              <a:t>are violated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Lucida Handwriting"/>
              </a:rPr>
              <a:t>There might be violations that neither </a:t>
            </a:r>
            <a:r>
              <a:rPr lang="en-US" sz="1800" dirty="0" err="1">
                <a:latin typeface="Lucida Handwriting" charset="0"/>
                <a:cs typeface="Lucida Handwriting"/>
              </a:rPr>
              <a:t>V</a:t>
            </a:r>
            <a:r>
              <a:rPr lang="en-US" sz="1800" i="1" baseline="-25000" dirty="0" err="1"/>
              <a:t>t</a:t>
            </a:r>
            <a:r>
              <a:rPr lang="en-US" sz="1800" dirty="0"/>
              <a:t> nor </a:t>
            </a:r>
            <a:r>
              <a:rPr lang="en-US" sz="1800" i="1" dirty="0" err="1">
                <a:latin typeface="Lucida Handwriting"/>
                <a:cs typeface="Lucida Handwriting"/>
              </a:rPr>
              <a:t>Ṽ</a:t>
            </a:r>
            <a:r>
              <a:rPr lang="en-US" sz="1800" i="1" baseline="-25000" dirty="0" err="1"/>
              <a:t>t</a:t>
            </a:r>
            <a:r>
              <a:rPr lang="en-US" sz="1800" dirty="0"/>
              <a:t> caused individually</a:t>
            </a:r>
          </a:p>
          <a:p>
            <a:pPr marL="854075" lvl="1" indent="-457200">
              <a:buFont typeface="+mj-lt"/>
              <a:buAutoNum type="arabicPeriod"/>
            </a:pPr>
            <a:r>
              <a:rPr lang="en-US" sz="1800" dirty="0">
                <a:latin typeface="Calibri"/>
                <a:cs typeface="Calibri"/>
              </a:rPr>
              <a:t>Success </a:t>
            </a:r>
            <a:r>
              <a:rPr lang="en-US" sz="1800" dirty="0"/>
              <a:t>if all variables in 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>
                <a:cs typeface="Times New Roman"/>
              </a:rPr>
              <a:t> ∪ </a:t>
            </a:r>
            <a:r>
              <a:rPr lang="en-US" sz="1800" i="1" dirty="0" err="1">
                <a:latin typeface="Lucida Handwriting" charset="0"/>
                <a:cs typeface="Lucida Handwriting"/>
              </a:rPr>
              <a:t>Ṽ</a:t>
            </a:r>
            <a:r>
              <a:rPr lang="en-US" sz="1800" i="1" dirty="0">
                <a:latin typeface="Lucida Handwriting" charset="0"/>
                <a:cs typeface="Lucida Handwriting"/>
              </a:rPr>
              <a:t> </a:t>
            </a:r>
            <a:r>
              <a:rPr lang="en-US" sz="1800" dirty="0"/>
              <a:t>have values and no constraints are violated</a:t>
            </a:r>
            <a:br>
              <a:rPr lang="en-US" sz="1800" dirty="0">
                <a:latin typeface="Times New Roman Regular" charset="0"/>
                <a:cs typeface="Times New Roman Regular" charset="0"/>
              </a:rPr>
            </a:br>
            <a:endParaRPr lang="en-US" sz="1800" baseline="-25000" dirty="0">
              <a:latin typeface="Times New Roman"/>
              <a:cs typeface="Times New Roman"/>
            </a:endParaRPr>
          </a:p>
          <a:p>
            <a:r>
              <a:rPr lang="en-US" sz="1800" i="1" dirty="0"/>
              <a:t>Dynamic execution strategy</a:t>
            </a:r>
            <a:r>
              <a:rPr lang="en-US" sz="1800" dirty="0"/>
              <a:t> </a:t>
            </a:r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A</a:t>
            </a:r>
            <a:r>
              <a:rPr lang="en-US" sz="1800" dirty="0"/>
              <a:t> for actor, </a:t>
            </a:r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E</a:t>
            </a:r>
            <a:r>
              <a:rPr lang="en-US" sz="1800" dirty="0"/>
              <a:t> for environment</a:t>
            </a:r>
          </a:p>
          <a:p>
            <a:pPr lvl="1"/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A</a:t>
            </a:r>
            <a:r>
              <a:rPr lang="en-US" sz="1800" dirty="0"/>
              <a:t>(</a:t>
            </a:r>
            <a:r>
              <a:rPr lang="en-US" sz="1800" i="1" dirty="0" err="1">
                <a:cs typeface="Times New Roman"/>
              </a:rPr>
              <a:t>h</a:t>
            </a:r>
            <a:r>
              <a:rPr lang="en-US" sz="1800" i="1" baseline="-25000" dirty="0" err="1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–1</a:t>
            </a:r>
            <a:r>
              <a:rPr lang="en-US" sz="1800" dirty="0"/>
              <a:t>) = {what events in </a:t>
            </a:r>
            <a:r>
              <a:rPr lang="en-US" sz="1800" dirty="0">
                <a:latin typeface="Lucida Handwriting" charset="0"/>
                <a:cs typeface="Lucida Handwriting"/>
              </a:rPr>
              <a:t>V</a:t>
            </a:r>
            <a:r>
              <a:rPr lang="en-US" sz="1800" dirty="0">
                <a:cs typeface="Times New Roman"/>
              </a:rPr>
              <a:t> to trigger at time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>
                <a:cs typeface="Times New Roman"/>
              </a:rPr>
              <a:t>, given </a:t>
            </a:r>
            <a:r>
              <a:rPr lang="en-US" sz="1800" i="1" dirty="0" err="1">
                <a:cs typeface="Times New Roman"/>
              </a:rPr>
              <a:t>h</a:t>
            </a:r>
            <a:r>
              <a:rPr lang="en-US" sz="1800" i="1" baseline="-25000" dirty="0" err="1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–1</a:t>
            </a:r>
            <a:r>
              <a:rPr lang="en-US" sz="1800" dirty="0">
                <a:cs typeface="Times New Roman"/>
              </a:rPr>
              <a:t>}</a:t>
            </a:r>
          </a:p>
          <a:p>
            <a:pPr lvl="1"/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E</a:t>
            </a:r>
            <a:r>
              <a:rPr lang="en-US" sz="1800" dirty="0"/>
              <a:t>(</a:t>
            </a:r>
            <a:r>
              <a:rPr lang="en-US" sz="1800" i="1" dirty="0" err="1">
                <a:cs typeface="Times New Roman"/>
              </a:rPr>
              <a:t>h</a:t>
            </a:r>
            <a:r>
              <a:rPr lang="en-US" sz="1800" i="1" baseline="-25000" dirty="0" err="1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–1</a:t>
            </a:r>
            <a:r>
              <a:rPr lang="en-US" sz="1800" dirty="0"/>
              <a:t>)</a:t>
            </a:r>
            <a:r>
              <a:rPr lang="en-US" sz="1800" dirty="0">
                <a:cs typeface="Times New Roman"/>
              </a:rPr>
              <a:t> = {</a:t>
            </a:r>
            <a:r>
              <a:rPr lang="en-US" sz="1800" dirty="0"/>
              <a:t>what events in </a:t>
            </a:r>
            <a:r>
              <a:rPr lang="en-US" sz="1800" i="1" dirty="0" err="1">
                <a:latin typeface="Lucida Handwriting"/>
                <a:cs typeface="Lucida Handwriting"/>
              </a:rPr>
              <a:t>Ṽ</a:t>
            </a:r>
            <a:r>
              <a:rPr lang="en-US" sz="1800" dirty="0">
                <a:cs typeface="Times New Roman"/>
              </a:rPr>
              <a:t> to trigger at time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>
                <a:cs typeface="Times New Roman"/>
              </a:rPr>
              <a:t>, given </a:t>
            </a:r>
            <a:r>
              <a:rPr lang="en-US" sz="1800" i="1" dirty="0" err="1">
                <a:cs typeface="Times New Roman"/>
              </a:rPr>
              <a:t>h</a:t>
            </a:r>
            <a:r>
              <a:rPr lang="en-US" sz="1800" i="1" baseline="-25000" dirty="0" err="1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–1</a:t>
            </a:r>
            <a:r>
              <a:rPr lang="en-US" sz="1800" dirty="0">
                <a:cs typeface="Times New Roman"/>
              </a:rPr>
              <a:t>}</a:t>
            </a:r>
            <a:endParaRPr lang="en-US" sz="1800" dirty="0"/>
          </a:p>
          <a:p>
            <a:pPr lvl="2"/>
            <a:r>
              <a:rPr lang="en-US" sz="1800" i="1" dirty="0" err="1"/>
              <a:t>h</a:t>
            </a:r>
            <a:r>
              <a:rPr lang="en-US" sz="1800" i="1" baseline="-25000" dirty="0" err="1"/>
              <a:t>t</a:t>
            </a:r>
            <a:r>
              <a:rPr lang="en-US" sz="1800" dirty="0"/>
              <a:t> = </a:t>
            </a:r>
            <a:r>
              <a:rPr lang="en-US" sz="1800" i="1" dirty="0" err="1"/>
              <a:t>h</a:t>
            </a:r>
            <a:r>
              <a:rPr lang="en-US" sz="1800" i="1" baseline="-25000" dirty="0" err="1"/>
              <a:t>t</a:t>
            </a:r>
            <a:r>
              <a:rPr lang="en-US" sz="1800" i="1" baseline="-25000" dirty="0"/>
              <a:t>–</a:t>
            </a:r>
            <a:r>
              <a:rPr lang="en-US" sz="1800" baseline="-25000" dirty="0"/>
              <a:t>1</a:t>
            </a:r>
            <a:r>
              <a:rPr lang="en-US" sz="1800" dirty="0"/>
              <a:t> . (</a:t>
            </a:r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A</a:t>
            </a:r>
            <a:r>
              <a:rPr lang="en-US" sz="1800" dirty="0"/>
              <a:t>(</a:t>
            </a:r>
            <a:r>
              <a:rPr lang="en-US" sz="1800" i="1" dirty="0" err="1">
                <a:cs typeface="Times New Roman"/>
              </a:rPr>
              <a:t>h</a:t>
            </a:r>
            <a:r>
              <a:rPr lang="en-US" sz="1800" i="1" baseline="-25000" dirty="0" err="1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–1</a:t>
            </a:r>
            <a:r>
              <a:rPr lang="en-US" sz="1800" dirty="0"/>
              <a:t>) ∪ </a:t>
            </a:r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E</a:t>
            </a:r>
            <a:r>
              <a:rPr lang="en-US" sz="1800" dirty="0"/>
              <a:t>(</a:t>
            </a:r>
            <a:r>
              <a:rPr lang="en-US" sz="1800" i="1" dirty="0" err="1">
                <a:cs typeface="Times New Roman"/>
              </a:rPr>
              <a:t>h</a:t>
            </a:r>
            <a:r>
              <a:rPr lang="en-US" sz="1800" i="1" baseline="-25000" dirty="0" err="1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–1</a:t>
            </a:r>
            <a:r>
              <a:rPr lang="en-US" sz="1800" dirty="0"/>
              <a:t>))</a:t>
            </a:r>
            <a:endParaRPr lang="en-US" sz="1800" baseline="-25000" dirty="0"/>
          </a:p>
          <a:p>
            <a:pPr lvl="1"/>
            <a:r>
              <a:rPr lang="en-US" sz="1800" dirty="0"/>
              <a:t>(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,</a:t>
            </a:r>
            <a:r>
              <a:rPr lang="en-US" sz="1800" i="1" dirty="0">
                <a:latin typeface="Lucida Handwriting"/>
                <a:cs typeface="Lucida Handwriting"/>
              </a:rPr>
              <a:t>Ṽ</a:t>
            </a:r>
            <a:r>
              <a:rPr lang="en-US" sz="1800" dirty="0"/>
              <a:t>,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1800" dirty="0"/>
              <a:t>,</a:t>
            </a:r>
            <a:r>
              <a:rPr lang="en-US" sz="1800" i="1" dirty="0">
                <a:latin typeface="Lucida Handwriting"/>
                <a:cs typeface="Lucida Handwriting"/>
              </a:rPr>
              <a:t>Ẽ</a:t>
            </a:r>
            <a:r>
              <a:rPr lang="en-US" sz="1800" i="1" baseline="-25000" dirty="0">
                <a:cs typeface="Times New Roman"/>
              </a:rPr>
              <a:t> </a:t>
            </a:r>
            <a:r>
              <a:rPr lang="en-US" sz="1800" dirty="0"/>
              <a:t>) is </a:t>
            </a:r>
            <a:r>
              <a:rPr lang="en-US" sz="1800" i="1" dirty="0"/>
              <a:t>dynamically controllable</a:t>
            </a:r>
            <a:r>
              <a:rPr lang="en-US" sz="1800" dirty="0"/>
              <a:t> if ∃ </a:t>
            </a:r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>
                <a:cs typeface="Times New Roman"/>
              </a:rPr>
              <a:t>A</a:t>
            </a:r>
            <a:r>
              <a:rPr lang="en-US" sz="1800" i="1" dirty="0"/>
              <a:t> </a:t>
            </a:r>
            <a:r>
              <a:rPr lang="en-US" sz="1800" dirty="0"/>
              <a:t>that will guarantee success ∀ </a:t>
            </a:r>
            <a:r>
              <a:rPr lang="el-GR" sz="1800" i="1" dirty="0">
                <a:cs typeface="Times New Roman"/>
              </a:rPr>
              <a:t>σ</a:t>
            </a:r>
            <a:r>
              <a:rPr lang="en-US" sz="1800" i="1" baseline="-25000" dirty="0"/>
              <a:t>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EAAE95-1300-D842-8A1E-A496BB3FCC78}"/>
              </a:ext>
            </a:extLst>
          </p:cNvPr>
          <p:cNvSpPr txBox="1">
            <a:spLocks/>
          </p:cNvSpPr>
          <p:nvPr/>
        </p:nvSpPr>
        <p:spPr bwMode="auto">
          <a:xfrm>
            <a:off x="7926742" y="3107117"/>
            <a:ext cx="3293197" cy="643766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800" i="1" kern="0" dirty="0" err="1">
                <a:cs typeface="Times New Roman"/>
              </a:rPr>
              <a:t>r</a:t>
            </a:r>
            <a:r>
              <a:rPr lang="en-US" sz="1800" i="1" kern="0" baseline="-25000" dirty="0" err="1">
                <a:cs typeface="Times New Roman"/>
              </a:rPr>
              <a:t>ij</a:t>
            </a:r>
            <a:r>
              <a:rPr lang="en-US" sz="1800" kern="0" dirty="0">
                <a:cs typeface="Times New Roman"/>
              </a:rPr>
              <a:t> = </a:t>
            </a:r>
            <a:r>
              <a:rPr lang="en-US" sz="1800" kern="0" dirty="0"/>
              <a:t>[</a:t>
            </a:r>
            <a:r>
              <a:rPr lang="en-US" sz="1800" i="1" kern="0" dirty="0" err="1"/>
              <a:t>l</a:t>
            </a:r>
            <a:r>
              <a:rPr lang="en-US" sz="1800" kern="0" dirty="0" err="1"/>
              <a:t>,</a:t>
            </a:r>
            <a:r>
              <a:rPr lang="en-US" sz="1800" i="1" kern="0" dirty="0" err="1"/>
              <a:t>u</a:t>
            </a:r>
            <a:r>
              <a:rPr lang="en-US" sz="1800" kern="0" dirty="0"/>
              <a:t>] is </a:t>
            </a:r>
            <a:r>
              <a:rPr lang="en-US" sz="1800" i="1" kern="0" dirty="0"/>
              <a:t>violated </a:t>
            </a:r>
            <a:r>
              <a:rPr lang="en-US" sz="1800" kern="0" dirty="0"/>
              <a:t>if </a:t>
            </a:r>
            <a:r>
              <a:rPr lang="en-US" sz="1800" i="1" kern="0" dirty="0" err="1"/>
              <a:t>t</a:t>
            </a:r>
            <a:r>
              <a:rPr lang="en-US" sz="1800" i="1" kern="0" baseline="-25000" dirty="0" err="1"/>
              <a:t>i</a:t>
            </a:r>
            <a:r>
              <a:rPr lang="en-US" sz="1800" kern="0" dirty="0"/>
              <a:t> and </a:t>
            </a:r>
            <a:r>
              <a:rPr lang="en-US" sz="1800" i="1" kern="0" dirty="0" err="1"/>
              <a:t>t</a:t>
            </a:r>
            <a:r>
              <a:rPr lang="en-US" sz="1800" i="1" kern="0" baseline="-25000" dirty="0" err="1"/>
              <a:t>j</a:t>
            </a:r>
            <a:r>
              <a:rPr lang="en-US" sz="1800" kern="0" dirty="0"/>
              <a:t> have values such that </a:t>
            </a:r>
            <a:r>
              <a:rPr lang="en-US" sz="1800" i="1" kern="0" dirty="0" err="1"/>
              <a:t>t</a:t>
            </a:r>
            <a:r>
              <a:rPr lang="en-US" sz="1800" i="1" kern="0" baseline="-25000" dirty="0" err="1"/>
              <a:t>j</a:t>
            </a:r>
            <a:r>
              <a:rPr lang="en-US" sz="1800" i="1" kern="0" baseline="-25000" dirty="0"/>
              <a:t> </a:t>
            </a:r>
            <a:r>
              <a:rPr lang="en-US" sz="1800" i="1" kern="0" dirty="0"/>
              <a:t>–</a:t>
            </a:r>
            <a:r>
              <a:rPr lang="en-US" sz="1800" i="1" kern="0" baseline="-25000" dirty="0"/>
              <a:t> </a:t>
            </a:r>
            <a:r>
              <a:rPr lang="en-US" sz="1800" i="1" kern="0" dirty="0" err="1"/>
              <a:t>t</a:t>
            </a:r>
            <a:r>
              <a:rPr lang="en-US" sz="1800" i="1" kern="0" baseline="-25000" dirty="0" err="1"/>
              <a:t>i</a:t>
            </a:r>
            <a:r>
              <a:rPr lang="en-US" sz="1800" i="1" kern="0" dirty="0"/>
              <a:t> </a:t>
            </a:r>
            <a:r>
              <a:rPr lang="en-US" sz="1800" kern="0" dirty="0">
                <a:latin typeface="Times New Roman" charset="0"/>
                <a:cs typeface="Times New Roman Regular" charset="0"/>
              </a:rPr>
              <a:t>∉</a:t>
            </a:r>
            <a:r>
              <a:rPr lang="en-US" sz="1800" kern="0" dirty="0">
                <a:latin typeface="Times New Roman Regular" charset="0"/>
                <a:cs typeface="Times New Roman Regular" charset="0"/>
              </a:rPr>
              <a:t> </a:t>
            </a:r>
            <a:r>
              <a:rPr lang="en-US" sz="1800" kern="0" dirty="0"/>
              <a:t>[</a:t>
            </a:r>
            <a:r>
              <a:rPr lang="en-US" sz="1800" i="1" kern="0" dirty="0" err="1"/>
              <a:t>l</a:t>
            </a:r>
            <a:r>
              <a:rPr lang="en-US" sz="1800" kern="0" dirty="0" err="1"/>
              <a:t>,</a:t>
            </a:r>
            <a:r>
              <a:rPr lang="en-US" sz="1800" i="1" kern="0" dirty="0" err="1"/>
              <a:t>u</a:t>
            </a:r>
            <a:r>
              <a:rPr lang="en-US" sz="1800" kern="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51698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Instead of a single </a:t>
            </a:r>
            <a:r>
              <a:rPr lang="en-US" sz="1800" dirty="0" err="1">
                <a:latin typeface="Calibri"/>
                <a:cs typeface="Calibri"/>
              </a:rPr>
              <a:t>bring&amp;move</a:t>
            </a:r>
            <a:r>
              <a:rPr lang="en-US" sz="1800" dirty="0">
                <a:latin typeface="Calibri"/>
                <a:cs typeface="Calibri"/>
              </a:rPr>
              <a:t> </a:t>
            </a:r>
            <a:r>
              <a:rPr lang="en-US" sz="1800" dirty="0"/>
              <a:t>task, two separate </a:t>
            </a:r>
            <a:r>
              <a:rPr lang="en-US" sz="1800" dirty="0">
                <a:latin typeface="Calibri"/>
                <a:cs typeface="Calibri"/>
              </a:rPr>
              <a:t>bring</a:t>
            </a:r>
            <a:r>
              <a:rPr lang="en-US" sz="1800" dirty="0">
                <a:latin typeface="Times New Roman"/>
                <a:cs typeface="Times New Roman"/>
              </a:rPr>
              <a:t> and </a:t>
            </a:r>
            <a:r>
              <a:rPr lang="en-US" sz="1800" dirty="0">
                <a:latin typeface="Calibri"/>
                <a:cs typeface="Calibri"/>
              </a:rPr>
              <a:t>move</a:t>
            </a:r>
            <a:r>
              <a:rPr lang="en-US" sz="1800" dirty="0">
                <a:latin typeface="Times New Roman"/>
                <a:cs typeface="Times New Roman"/>
              </a:rPr>
              <a:t> tasks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Then it’s dynamically controllable</a:t>
            </a:r>
          </a:p>
          <a:p>
            <a:r>
              <a:rPr lang="en-US" sz="1800" dirty="0">
                <a:latin typeface="Times New Roman"/>
                <a:cs typeface="Times New Roman"/>
              </a:rPr>
              <a:t>Actor’s dynamic execution strategy</a:t>
            </a: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trigger 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dirty="0">
                <a:latin typeface="Times New Roman"/>
                <a:cs typeface="Times New Roman"/>
              </a:rPr>
              <a:t> at whatever time you want</a:t>
            </a:r>
          </a:p>
          <a:p>
            <a:pPr lvl="1"/>
            <a:r>
              <a:rPr lang="en-US" sz="1800" dirty="0">
                <a:cs typeface="Times New Roman"/>
              </a:rPr>
              <a:t>wait and observe </a:t>
            </a:r>
            <a:r>
              <a:rPr lang="en-US" sz="1800" i="1" dirty="0">
                <a:cs typeface="Times New Roman"/>
              </a:rPr>
              <a:t>t</a:t>
            </a:r>
            <a:endParaRPr lang="en-US" sz="1800" dirty="0">
              <a:cs typeface="Times New Roman"/>
            </a:endParaRP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trigger 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dirty="0"/>
              <a:t>′ at any time from </a:t>
            </a:r>
            <a:r>
              <a:rPr lang="en-US" sz="1800" i="1" dirty="0"/>
              <a:t>t</a:t>
            </a:r>
            <a:r>
              <a:rPr lang="en-US" sz="1800" dirty="0"/>
              <a:t> to </a:t>
            </a:r>
            <a:r>
              <a:rPr lang="en-US" sz="1800" i="1" dirty="0"/>
              <a:t>t </a:t>
            </a:r>
            <a:r>
              <a:rPr lang="en-US" sz="1800" dirty="0"/>
              <a:t>+ 5</a:t>
            </a:r>
            <a:endParaRPr lang="en-US" sz="1800" dirty="0">
              <a:latin typeface="Times New Roman"/>
              <a:cs typeface="Times New Roman"/>
            </a:endParaRP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trigger 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 = </a:t>
            </a:r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latin typeface="Times New Roman"/>
                <a:cs typeface="Times New Roman"/>
              </a:rPr>
              <a:t> + 10</a:t>
            </a:r>
          </a:p>
          <a:p>
            <a:pPr lvl="1"/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∈</a:t>
            </a:r>
            <a:r>
              <a:rPr lang="en-US" sz="1800" dirty="0">
                <a:latin typeface="Times New Roman"/>
                <a:cs typeface="Times New Roman"/>
              </a:rPr>
              <a:t> [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+ 15,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+ 20] </a:t>
            </a:r>
          </a:p>
          <a:p>
            <a:pPr lvl="1"/>
            <a:r>
              <a:rPr lang="en-US" sz="1800" i="1" dirty="0">
                <a:latin typeface="Times New Roman"/>
                <a:cs typeface="Times New Roman"/>
              </a:rPr>
              <a:t>t</a:t>
            </a:r>
            <a:r>
              <a:rPr lang="en-US" sz="1800" baseline="-25000" dirty="0">
                <a:latin typeface="Times New Roman"/>
                <a:cs typeface="Times New Roman"/>
              </a:rPr>
              <a:t>4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∈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>
                <a:cs typeface="Times New Roman"/>
              </a:rPr>
              <a:t>[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3</a:t>
            </a:r>
            <a:r>
              <a:rPr lang="en-US" sz="1800" dirty="0">
                <a:cs typeface="Times New Roman"/>
              </a:rPr>
              <a:t> + 5,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3</a:t>
            </a:r>
            <a:r>
              <a:rPr lang="en-US" sz="1800" dirty="0">
                <a:cs typeface="Times New Roman"/>
              </a:rPr>
              <a:t> + 10] = [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+ 15,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+ 20]</a:t>
            </a:r>
          </a:p>
          <a:p>
            <a:pPr lvl="3"/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4</a:t>
            </a:r>
            <a:r>
              <a:rPr lang="en-US" sz="1800" dirty="0">
                <a:cs typeface="Times New Roman"/>
              </a:rPr>
              <a:t> –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 ≤ max value for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4</a:t>
            </a:r>
            <a:r>
              <a:rPr lang="en-US" sz="1800" dirty="0">
                <a:cs typeface="Times New Roman"/>
              </a:rPr>
              <a:t> – min value for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2</a:t>
            </a:r>
            <a:endParaRPr lang="en-US" sz="1800" dirty="0">
              <a:cs typeface="Times New Roman"/>
            </a:endParaRPr>
          </a:p>
          <a:p>
            <a:pPr marL="1724025" lvl="5" indent="0">
              <a:buNone/>
            </a:pPr>
            <a:r>
              <a:rPr lang="en-US" sz="1800" dirty="0">
                <a:cs typeface="Times New Roman"/>
              </a:rPr>
              <a:t>= (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+ 20) – (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+ 15) = 5</a:t>
            </a:r>
          </a:p>
          <a:p>
            <a:pPr lvl="3"/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4</a:t>
            </a:r>
            <a:r>
              <a:rPr lang="en-US" sz="1800" dirty="0">
                <a:cs typeface="Times New Roman"/>
              </a:rPr>
              <a:t> –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2</a:t>
            </a:r>
            <a:r>
              <a:rPr lang="en-US" sz="1800" dirty="0">
                <a:cs typeface="Times New Roman"/>
              </a:rPr>
              <a:t> ≥ min value for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4</a:t>
            </a:r>
            <a:r>
              <a:rPr lang="en-US" sz="1800" dirty="0">
                <a:cs typeface="Times New Roman"/>
              </a:rPr>
              <a:t> – max value for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2</a:t>
            </a:r>
            <a:endParaRPr lang="en-US" sz="1800" dirty="0">
              <a:cs typeface="Times New Roman"/>
            </a:endParaRPr>
          </a:p>
          <a:p>
            <a:pPr marL="1724025" lvl="5" indent="0">
              <a:buNone/>
            </a:pPr>
            <a:r>
              <a:rPr lang="en-US" sz="1800" dirty="0">
                <a:cs typeface="Times New Roman"/>
              </a:rPr>
              <a:t>= (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+ 15) – (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dirty="0"/>
              <a:t>′</a:t>
            </a:r>
            <a:r>
              <a:rPr lang="en-US" sz="1800" dirty="0">
                <a:cs typeface="Times New Roman"/>
              </a:rPr>
              <a:t> + 20) = –5</a:t>
            </a:r>
          </a:p>
          <a:p>
            <a:pPr lvl="3"/>
            <a:r>
              <a:rPr lang="en-US" sz="1800" dirty="0">
                <a:latin typeface="Times New Roman Regular" charset="0"/>
                <a:cs typeface="Times New Roman Regular" charset="0"/>
              </a:rPr>
              <a:t>so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4</a:t>
            </a:r>
            <a:r>
              <a:rPr lang="en-US" sz="1800" dirty="0">
                <a:cs typeface="Times New Roman"/>
              </a:rPr>
              <a:t> – </a:t>
            </a:r>
            <a:r>
              <a:rPr lang="en-US" sz="1800" i="1" dirty="0">
                <a:cs typeface="Times New Roman"/>
              </a:rPr>
              <a:t>t</a:t>
            </a:r>
            <a:r>
              <a:rPr lang="en-US" sz="1800" baseline="-25000" dirty="0">
                <a:cs typeface="Times New Roman"/>
              </a:rPr>
              <a:t>2 </a:t>
            </a:r>
            <a:r>
              <a:rPr lang="en-US" sz="1800" dirty="0">
                <a:latin typeface="Times New Roman Regular" charset="0"/>
                <a:cs typeface="Times New Roman Regular" charset="0"/>
              </a:rPr>
              <a:t>∈</a:t>
            </a:r>
            <a:r>
              <a:rPr lang="en-US" sz="1800" dirty="0">
                <a:cs typeface="Times New Roman"/>
              </a:rPr>
              <a:t> [–5, 5]</a:t>
            </a:r>
            <a:endParaRPr lang="en-US" sz="1800" dirty="0">
              <a:latin typeface="Times New Roman"/>
              <a:cs typeface="Times New Roman"/>
            </a:endParaRPr>
          </a:p>
          <a:p>
            <a:pPr lvl="1"/>
            <a:r>
              <a:rPr lang="en-US" sz="1800" dirty="0">
                <a:latin typeface="Times New Roman"/>
                <a:cs typeface="Times New Roman"/>
              </a:rPr>
              <a:t>The constraints are satisfied</a:t>
            </a:r>
            <a:endParaRPr lang="en-US" sz="1800" dirty="0"/>
          </a:p>
        </p:txBody>
      </p:sp>
      <p:grpSp>
        <p:nvGrpSpPr>
          <p:cNvPr id="65" name="Group 1032"/>
          <p:cNvGrpSpPr/>
          <p:nvPr/>
        </p:nvGrpSpPr>
        <p:grpSpPr>
          <a:xfrm>
            <a:off x="6408446" y="2929797"/>
            <a:ext cx="5032798" cy="1591398"/>
            <a:chOff x="0" y="37268"/>
            <a:chExt cx="7157756" cy="2263320"/>
          </a:xfrm>
        </p:grpSpPr>
        <p:sp>
          <p:nvSpPr>
            <p:cNvPr id="66" name="Shape 1003"/>
            <p:cNvSpPr/>
            <p:nvPr/>
          </p:nvSpPr>
          <p:spPr>
            <a:xfrm>
              <a:off x="3467502" y="37268"/>
              <a:ext cx="42678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  <a:r>
                <a:rPr lang="en-US" sz="1800" dirty="0">
                  <a:latin typeface="Times New Roman" charset="0"/>
                  <a:ea typeface="Times New Roman" charset="0"/>
                  <a:cs typeface="Times New Roman" charset="0"/>
                </a:rPr>
                <a:t>′</a:t>
              </a:r>
              <a:endParaRPr sz="1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7" name="Shape 1004"/>
            <p:cNvSpPr/>
            <p:nvPr/>
          </p:nvSpPr>
          <p:spPr>
            <a:xfrm>
              <a:off x="4313008" y="1760728"/>
              <a:ext cx="34653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r>
                <a:rPr lang="en-US" sz="1800" i="1" dirty="0">
                  <a:latin typeface="Times New Roman"/>
                  <a:cs typeface="Times New Roman"/>
                </a:rPr>
                <a:t>t</a:t>
              </a:r>
              <a:r>
                <a:rPr lang="en-US" sz="1800" baseline="-25000" dirty="0">
                  <a:latin typeface="Times New Roman"/>
                  <a:cs typeface="Times New Roman"/>
                </a:rPr>
                <a:t>3</a:t>
              </a:r>
              <a:endParaRPr lang="en-US" sz="1800" dirty="0"/>
            </a:p>
          </p:txBody>
        </p:sp>
        <p:sp>
          <p:nvSpPr>
            <p:cNvPr id="68" name="Shape 1005"/>
            <p:cNvSpPr/>
            <p:nvPr/>
          </p:nvSpPr>
          <p:spPr>
            <a:xfrm>
              <a:off x="5566593" y="37269"/>
              <a:ext cx="34653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r>
                <a:rPr lang="en-US" sz="1800" i="1" dirty="0">
                  <a:latin typeface="Times New Roman"/>
                  <a:cs typeface="Times New Roman"/>
                </a:rPr>
                <a:t>t</a:t>
              </a:r>
              <a:r>
                <a:rPr lang="en-US" sz="1800" baseline="-25000" dirty="0">
                  <a:latin typeface="Times New Roman"/>
                  <a:cs typeface="Times New Roman"/>
                </a:rPr>
                <a:t>2</a:t>
              </a:r>
              <a:endParaRPr lang="en-US" sz="1800" dirty="0"/>
            </a:p>
          </p:txBody>
        </p:sp>
        <p:sp>
          <p:nvSpPr>
            <p:cNvPr id="69" name="Shape 1006"/>
            <p:cNvSpPr/>
            <p:nvPr/>
          </p:nvSpPr>
          <p:spPr>
            <a:xfrm>
              <a:off x="6317940" y="1760728"/>
              <a:ext cx="34653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r>
                <a:rPr lang="en-US" sz="1800" i="1" dirty="0">
                  <a:latin typeface="Times New Roman"/>
                  <a:cs typeface="Times New Roman"/>
                </a:rPr>
                <a:t>t</a:t>
              </a:r>
              <a:r>
                <a:rPr lang="en-US" sz="1800" baseline="-25000" dirty="0">
                  <a:latin typeface="Times New Roman"/>
                  <a:cs typeface="Times New Roman"/>
                </a:rPr>
                <a:t>4</a:t>
              </a:r>
              <a:endParaRPr lang="en-US" sz="1800" dirty="0"/>
            </a:p>
          </p:txBody>
        </p:sp>
        <p:sp>
          <p:nvSpPr>
            <p:cNvPr id="70" name="Shape 1007"/>
            <p:cNvSpPr/>
            <p:nvPr/>
          </p:nvSpPr>
          <p:spPr>
            <a:xfrm>
              <a:off x="4098706" y="145642"/>
              <a:ext cx="133871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Times New Roman" charset="0"/>
                  <a:ea typeface="Times New Roman" charset="0"/>
                  <a:cs typeface="Times New Roman" charset="0"/>
                </a:rPr>
                <a:t>[15, 20]</a:t>
              </a:r>
            </a:p>
          </p:txBody>
        </p:sp>
        <p:sp>
          <p:nvSpPr>
            <p:cNvPr id="71" name="Shape 1008"/>
            <p:cNvSpPr/>
            <p:nvPr/>
          </p:nvSpPr>
          <p:spPr>
            <a:xfrm>
              <a:off x="4983180" y="1760728"/>
              <a:ext cx="1174563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Times New Roman" charset="0"/>
                  <a:ea typeface="Times New Roman" charset="0"/>
                  <a:cs typeface="Times New Roman" charset="0"/>
                </a:rPr>
                <a:t>[5, 10]</a:t>
              </a:r>
            </a:p>
          </p:txBody>
        </p:sp>
        <p:sp>
          <p:nvSpPr>
            <p:cNvPr id="72" name="Shape 1009"/>
            <p:cNvSpPr/>
            <p:nvPr/>
          </p:nvSpPr>
          <p:spPr>
            <a:xfrm>
              <a:off x="5680934" y="636852"/>
              <a:ext cx="763787" cy="1117194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" name="Shape 1010"/>
            <p:cNvSpPr/>
            <p:nvPr/>
          </p:nvSpPr>
          <p:spPr>
            <a:xfrm>
              <a:off x="6037908" y="812048"/>
              <a:ext cx="1119848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Times New Roman" charset="0"/>
                  <a:ea typeface="Times New Roman" charset="0"/>
                  <a:cs typeface="Times New Roman" charset="0"/>
                </a:rPr>
                <a:t>[-5, 5]</a:t>
              </a:r>
            </a:p>
          </p:txBody>
        </p:sp>
        <p:sp>
          <p:nvSpPr>
            <p:cNvPr id="74" name="Shape 1011"/>
            <p:cNvSpPr/>
            <p:nvPr/>
          </p:nvSpPr>
          <p:spPr>
            <a:xfrm>
              <a:off x="3703975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5" name="Shape 1012"/>
            <p:cNvSpPr/>
            <p:nvPr/>
          </p:nvSpPr>
          <p:spPr>
            <a:xfrm>
              <a:off x="6426671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6" name="Shape 1013"/>
            <p:cNvSpPr/>
            <p:nvPr/>
          </p:nvSpPr>
          <p:spPr>
            <a:xfrm>
              <a:off x="5594757" y="529098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7" name="Shape 1014"/>
            <p:cNvSpPr/>
            <p:nvPr/>
          </p:nvSpPr>
          <p:spPr>
            <a:xfrm>
              <a:off x="4518119" y="174463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8" name="Shape 1015"/>
            <p:cNvSpPr/>
            <p:nvPr/>
          </p:nvSpPr>
          <p:spPr>
            <a:xfrm>
              <a:off x="3886231" y="636851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9" name="Shape 1016"/>
            <p:cNvSpPr/>
            <p:nvPr/>
          </p:nvSpPr>
          <p:spPr>
            <a:xfrm>
              <a:off x="4716516" y="1852387"/>
              <a:ext cx="1737230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0" name="Shape 1017"/>
            <p:cNvSpPr/>
            <p:nvPr/>
          </p:nvSpPr>
          <p:spPr>
            <a:xfrm>
              <a:off x="0" y="56165"/>
              <a:ext cx="34653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/>
            <a:p>
              <a:r>
                <a:rPr lang="en-US" sz="1800" i="1" dirty="0">
                  <a:latin typeface="Times New Roman"/>
                  <a:cs typeface="Times New Roman"/>
                </a:rPr>
                <a:t>t</a:t>
              </a:r>
              <a:r>
                <a:rPr lang="en-US" sz="1800" baseline="-25000" dirty="0">
                  <a:latin typeface="Times New Roman"/>
                  <a:cs typeface="Times New Roman"/>
                </a:rPr>
                <a:t>1</a:t>
              </a:r>
              <a:endParaRPr lang="en-US" sz="1800" dirty="0"/>
            </a:p>
          </p:txBody>
        </p:sp>
        <p:sp>
          <p:nvSpPr>
            <p:cNvPr id="81" name="Shape 1018"/>
            <p:cNvSpPr/>
            <p:nvPr/>
          </p:nvSpPr>
          <p:spPr>
            <a:xfrm>
              <a:off x="2099089" y="56165"/>
              <a:ext cx="35382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3000" i="1">
                  <a:solidFill>
                    <a:srgbClr val="011993"/>
                  </a:solidFill>
                </a:defRPr>
              </a:lvl1pPr>
            </a:lstStyle>
            <a:p>
              <a:r>
                <a:rPr sz="1800" dirty="0">
                  <a:latin typeface="Times New Roman" charset="0"/>
                  <a:ea typeface="Times New Roman" charset="0"/>
                  <a:cs typeface="Times New Roman" charset="0"/>
                </a:rPr>
                <a:t>t</a:t>
              </a:r>
            </a:p>
          </p:txBody>
        </p:sp>
        <p:sp>
          <p:nvSpPr>
            <p:cNvPr id="82" name="Shape 1019"/>
            <p:cNvSpPr/>
            <p:nvPr/>
          </p:nvSpPr>
          <p:spPr>
            <a:xfrm>
              <a:off x="631202" y="164538"/>
              <a:ext cx="133871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Times New Roman" charset="0"/>
                  <a:ea typeface="Times New Roman" charset="0"/>
                  <a:cs typeface="Times New Roman" charset="0"/>
                </a:rPr>
                <a:t>[15, 25]</a:t>
              </a:r>
            </a:p>
          </p:txBody>
        </p:sp>
        <p:sp>
          <p:nvSpPr>
            <p:cNvPr id="83" name="Shape 1020"/>
            <p:cNvSpPr/>
            <p:nvPr/>
          </p:nvSpPr>
          <p:spPr>
            <a:xfrm>
              <a:off x="2213430" y="655747"/>
              <a:ext cx="1455625" cy="1"/>
            </a:xfrm>
            <a:prstGeom prst="line">
              <a:avLst/>
            </a:prstGeom>
            <a:noFill/>
            <a:ln w="25400" cap="flat">
              <a:solidFill>
                <a:srgbClr val="011993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4" name="Shape 1021"/>
            <p:cNvSpPr/>
            <p:nvPr/>
          </p:nvSpPr>
          <p:spPr>
            <a:xfrm>
              <a:off x="236472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5" name="Shape 1022"/>
            <p:cNvSpPr/>
            <p:nvPr/>
          </p:nvSpPr>
          <p:spPr>
            <a:xfrm>
              <a:off x="2127254" y="547994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6" name="Shape 1023"/>
            <p:cNvSpPr/>
            <p:nvPr/>
          </p:nvSpPr>
          <p:spPr>
            <a:xfrm>
              <a:off x="418727" y="655747"/>
              <a:ext cx="1737229" cy="1"/>
            </a:xfrm>
            <a:prstGeom prst="line">
              <a:avLst/>
            </a:prstGeom>
            <a:noFill/>
            <a:ln w="50800" cap="flat">
              <a:solidFill>
                <a:srgbClr val="011993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Shape 1024"/>
            <p:cNvSpPr/>
            <p:nvPr/>
          </p:nvSpPr>
          <p:spPr>
            <a:xfrm>
              <a:off x="2483788" y="145643"/>
              <a:ext cx="1010416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sz="1800" i="0" dirty="0">
                  <a:latin typeface="Times New Roman" charset="0"/>
                  <a:ea typeface="Times New Roman" charset="0"/>
                  <a:cs typeface="Times New Roman" charset="0"/>
                </a:rPr>
                <a:t>[0, 5]</a:t>
              </a:r>
            </a:p>
          </p:txBody>
        </p:sp>
        <p:sp>
          <p:nvSpPr>
            <p:cNvPr id="88" name="Shape 1025"/>
            <p:cNvSpPr/>
            <p:nvPr/>
          </p:nvSpPr>
          <p:spPr>
            <a:xfrm>
              <a:off x="4179945" y="573047"/>
              <a:ext cx="1006221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Calibri" charset="0"/>
                  <a:ea typeface="Times New Roman" charset="0"/>
                  <a:cs typeface="Times New Roman" charset="0"/>
                </a:rPr>
                <a:t>move</a:t>
              </a:r>
            </a:p>
          </p:txBody>
        </p:sp>
        <p:sp>
          <p:nvSpPr>
            <p:cNvPr id="89" name="Shape 1026"/>
            <p:cNvSpPr/>
            <p:nvPr/>
          </p:nvSpPr>
          <p:spPr>
            <a:xfrm>
              <a:off x="4844650" y="1371230"/>
              <a:ext cx="1340992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>
                  <a:latin typeface="Calibri" charset="0"/>
                  <a:ea typeface="Times New Roman" charset="0"/>
                  <a:cs typeface="Times New Roman" charset="0"/>
                </a:rPr>
                <a:t>uncover</a:t>
              </a:r>
            </a:p>
          </p:txBody>
        </p:sp>
        <p:sp>
          <p:nvSpPr>
            <p:cNvPr id="90" name="Shape 1027"/>
            <p:cNvSpPr/>
            <p:nvPr/>
          </p:nvSpPr>
          <p:spPr>
            <a:xfrm>
              <a:off x="765399" y="573047"/>
              <a:ext cx="955700" cy="539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Times New Roman" charset="0"/>
                  <a:cs typeface="Times New Roman" charset="0"/>
                </a:rPr>
                <a:t>bring</a:t>
              </a:r>
            </a:p>
          </p:txBody>
        </p:sp>
        <p:sp>
          <p:nvSpPr>
            <p:cNvPr id="91" name="Shape 1028"/>
            <p:cNvSpPr/>
            <p:nvPr/>
          </p:nvSpPr>
          <p:spPr>
            <a:xfrm>
              <a:off x="2476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2" name="Shape 1029"/>
            <p:cNvSpPr/>
            <p:nvPr/>
          </p:nvSpPr>
          <p:spPr>
            <a:xfrm>
              <a:off x="3703975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3" name="Shape 1030"/>
            <p:cNvSpPr/>
            <p:nvPr/>
          </p:nvSpPr>
          <p:spPr>
            <a:xfrm>
              <a:off x="260327" y="547994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4" name="Shape 1031"/>
            <p:cNvSpPr/>
            <p:nvPr/>
          </p:nvSpPr>
          <p:spPr>
            <a:xfrm>
              <a:off x="4508710" y="1752057"/>
              <a:ext cx="197494" cy="215508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8" name="Content Placeholder 5">
            <a:extLst>
              <a:ext uri="{FF2B5EF4-FFF2-40B4-BE49-F238E27FC236}">
                <a16:creationId xmlns:a16="http://schemas.microsoft.com/office/drawing/2014/main" id="{ACE7BF63-C4D5-224D-8D62-351909761DD5}"/>
              </a:ext>
            </a:extLst>
          </p:cNvPr>
          <p:cNvSpPr txBox="1">
            <a:spLocks/>
          </p:cNvSpPr>
          <p:nvPr/>
        </p:nvSpPr>
        <p:spPr bwMode="auto">
          <a:xfrm>
            <a:off x="7666803" y="4592408"/>
            <a:ext cx="2736050" cy="1699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Lucida Handwriting"/>
                <a:cs typeface="Lucida Handwriting"/>
              </a:rPr>
              <a:t>V</a:t>
            </a:r>
            <a:r>
              <a:rPr lang="en-US" sz="2000" dirty="0"/>
              <a:t> </a:t>
            </a:r>
            <a:r>
              <a:rPr lang="en-US" sz="2000" baseline="-25000" dirty="0"/>
              <a:t> </a:t>
            </a:r>
            <a:r>
              <a:rPr lang="en-US" sz="2000" dirty="0"/>
              <a:t>= {</a:t>
            </a:r>
            <a:r>
              <a:rPr lang="en-US" sz="2000" i="1" dirty="0"/>
              <a:t>t</a:t>
            </a:r>
            <a:r>
              <a:rPr lang="en-US" sz="2000" baseline="-25000" dirty="0"/>
              <a:t>1</a:t>
            </a:r>
            <a:r>
              <a:rPr lang="en-US" sz="2000" dirty="0"/>
              <a:t>, </a:t>
            </a:r>
            <a:r>
              <a:rPr lang="en-US" sz="2000" i="1" dirty="0"/>
              <a:t>t</a:t>
            </a:r>
            <a:r>
              <a:rPr lang="en-US" i="1" dirty="0"/>
              <a:t>′</a:t>
            </a:r>
            <a:r>
              <a:rPr lang="en-US" sz="2000" dirty="0"/>
              <a:t>, </a:t>
            </a:r>
            <a:r>
              <a:rPr lang="en-US" sz="2000" i="1" dirty="0"/>
              <a:t>t</a:t>
            </a:r>
            <a:r>
              <a:rPr lang="en-US" sz="2000" baseline="-25000" dirty="0"/>
              <a:t>3</a:t>
            </a:r>
            <a:r>
              <a:rPr lang="en-US" sz="2000" dirty="0"/>
              <a:t>}</a:t>
            </a:r>
          </a:p>
          <a:p>
            <a:pPr marL="0" indent="0">
              <a:buNone/>
            </a:pPr>
            <a:r>
              <a:rPr lang="en-US" sz="2000" i="1" dirty="0">
                <a:latin typeface="Lucida Handwriting"/>
                <a:cs typeface="Lucida Handwriting"/>
              </a:rPr>
              <a:t>Ṽ</a:t>
            </a:r>
            <a:r>
              <a:rPr lang="en-US" sz="2000" dirty="0"/>
              <a:t>  = {</a:t>
            </a:r>
            <a:r>
              <a:rPr lang="en-US" sz="2000" i="1" dirty="0"/>
              <a:t>t</a:t>
            </a:r>
            <a:r>
              <a:rPr lang="en-US" sz="2000" dirty="0"/>
              <a:t>, </a:t>
            </a:r>
            <a:r>
              <a:rPr lang="en-US" sz="2000" i="1" dirty="0"/>
              <a:t>t</a:t>
            </a:r>
            <a:r>
              <a:rPr lang="en-US" baseline="-25000" dirty="0"/>
              <a:t>2</a:t>
            </a:r>
            <a:r>
              <a:rPr lang="en-US" sz="2000" dirty="0"/>
              <a:t>, </a:t>
            </a:r>
            <a:r>
              <a:rPr lang="en-US" sz="2000" i="1" dirty="0"/>
              <a:t>t</a:t>
            </a:r>
            <a:r>
              <a:rPr lang="en-US" sz="2000" baseline="-25000" dirty="0"/>
              <a:t>4</a:t>
            </a:r>
            <a:r>
              <a:rPr lang="en-US" sz="2000" dirty="0"/>
              <a:t>}</a:t>
            </a:r>
          </a:p>
          <a:p>
            <a:pPr marL="0" indent="0">
              <a:buNone/>
            </a:pPr>
            <a:r>
              <a:rPr lang="en-US" sz="2000" dirty="0">
                <a:latin typeface="Lucida Handwriting"/>
                <a:cs typeface="Lucida Handwriting"/>
              </a:rPr>
              <a:t>E</a:t>
            </a:r>
            <a:r>
              <a:rPr lang="en-US" sz="2000" dirty="0"/>
              <a:t>  = {</a:t>
            </a:r>
            <a:r>
              <a:rPr lang="en-US" sz="2000" i="1" dirty="0"/>
              <a:t>t</a:t>
            </a:r>
            <a:r>
              <a:rPr lang="en-US" i="1" dirty="0"/>
              <a:t>′</a:t>
            </a:r>
            <a:r>
              <a:rPr lang="en-US" sz="2000" dirty="0"/>
              <a:t> – </a:t>
            </a:r>
            <a:r>
              <a:rPr lang="en-US" sz="2000" i="1" dirty="0"/>
              <a:t>t</a:t>
            </a:r>
            <a:r>
              <a:rPr lang="en-US" sz="2000" dirty="0"/>
              <a:t>}</a:t>
            </a:r>
            <a:endParaRPr lang="en-US" sz="2000" i="1" dirty="0"/>
          </a:p>
          <a:p>
            <a:pPr marL="0" indent="0">
              <a:buNone/>
            </a:pPr>
            <a:r>
              <a:rPr lang="en-US" sz="2000" i="1" dirty="0">
                <a:latin typeface="Lucida Handwriting"/>
                <a:cs typeface="Lucida Handwriting"/>
              </a:rPr>
              <a:t>Ẽ</a:t>
            </a:r>
            <a:r>
              <a:rPr lang="en-US" sz="2000" i="1" dirty="0">
                <a:cs typeface="Times New Roman"/>
              </a:rPr>
              <a:t> </a:t>
            </a:r>
            <a:r>
              <a:rPr lang="en-US" sz="2000" dirty="0"/>
              <a:t> = {</a:t>
            </a:r>
            <a:r>
              <a:rPr lang="en-US" sz="2000" i="1" dirty="0"/>
              <a:t>t</a:t>
            </a:r>
            <a:r>
              <a:rPr lang="en-US" baseline="-25000" dirty="0"/>
              <a:t>4</a:t>
            </a:r>
            <a:r>
              <a:rPr lang="en-US" sz="2000" dirty="0"/>
              <a:t> – </a:t>
            </a:r>
            <a:r>
              <a:rPr lang="en-US" sz="2000" i="1" dirty="0"/>
              <a:t>t</a:t>
            </a:r>
            <a:r>
              <a:rPr lang="en-US" sz="2000" baseline="-25000" dirty="0"/>
              <a:t>3</a:t>
            </a:r>
            <a:r>
              <a:rPr lang="en-US" sz="2000" dirty="0"/>
              <a:t>}</a:t>
            </a:r>
            <a:endParaRPr lang="en-US" dirty="0">
              <a:cs typeface="Times New Roman"/>
            </a:endParaRPr>
          </a:p>
        </p:txBody>
      </p:sp>
      <p:pic>
        <p:nvPicPr>
          <p:cNvPr id="4" name="Picture 3" descr="cntl-stnu1.pdf">
            <a:extLst>
              <a:ext uri="{FF2B5EF4-FFF2-40B4-BE49-F238E27FC236}">
                <a16:creationId xmlns:a16="http://schemas.microsoft.com/office/drawing/2014/main" id="{B5A6D8A7-5993-627F-302C-EF1BE53CA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09" y="535093"/>
            <a:ext cx="2612390" cy="177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3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0"/>
            <a:ext cx="8839200" cy="812800"/>
          </a:xfrm>
        </p:spPr>
        <p:txBody>
          <a:bodyPr/>
          <a:lstStyle/>
          <a:p>
            <a:r>
              <a:rPr lang="en-US" dirty="0"/>
              <a:t>Dynamic Controllability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64" y="999268"/>
            <a:ext cx="9063715" cy="5409813"/>
          </a:xfrm>
        </p:spPr>
        <p:txBody>
          <a:bodyPr/>
          <a:lstStyle/>
          <a:p>
            <a:r>
              <a:rPr lang="en-US" dirty="0"/>
              <a:t>For a chronicle </a:t>
            </a:r>
            <a:r>
              <a:rPr lang="en-US" i="1" dirty="0" err="1">
                <a:latin typeface="Times New Roman" charset="0"/>
                <a:ea typeface="Times New Roman" charset="0"/>
                <a:cs typeface="Times New Roman" charset="0"/>
                <a:sym typeface="Times"/>
              </a:rPr>
              <a:t>ϕ</a:t>
            </a:r>
            <a:r>
              <a:rPr lang="en-US" dirty="0"/>
              <a:t> = (</a:t>
            </a:r>
            <a:r>
              <a:rPr lang="en-US" dirty="0">
                <a:latin typeface="Lucida Handwriting"/>
                <a:ea typeface="Lucida Handwriting"/>
                <a:cs typeface="Lucida Handwriting"/>
                <a:sym typeface="Lucida Handwriting"/>
              </a:rPr>
              <a:t>A</a:t>
            </a:r>
            <a:r>
              <a:rPr lang="en-US" dirty="0">
                <a:latin typeface="Times New Roman" panose="02020603050405020304" pitchFamily="18" charset="0"/>
                <a:ea typeface="Lucida Handwriting"/>
                <a:cs typeface="Lucida Handwriting"/>
                <a:sym typeface="Lucida Handwriting"/>
              </a:rPr>
              <a:t>, </a:t>
            </a:r>
            <a:r>
              <a:rPr lang="en-US" dirty="0">
                <a:latin typeface="Lucida Handwriting"/>
                <a:ea typeface="Lucida Handwriting"/>
                <a:cs typeface="Lucida Handwriting"/>
                <a:sym typeface="Lucida Handwriting"/>
              </a:rPr>
              <a:t>S</a:t>
            </a:r>
            <a:r>
              <a:rPr lang="en-US" baseline="-5999" dirty="0">
                <a:latin typeface="Lucida Handwriting"/>
                <a:ea typeface="Lucida Handwriting"/>
                <a:cs typeface="Lucida Handwriting"/>
                <a:sym typeface="Lucida Handwriting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Lucida Handwriting"/>
                <a:cs typeface="Lucida Handwriting"/>
                <a:sym typeface="Lucida Handwriting"/>
              </a:rPr>
              <a:t>, </a:t>
            </a:r>
            <a:r>
              <a:rPr lang="en-US" dirty="0">
                <a:latin typeface="Lucida Handwriting"/>
                <a:ea typeface="Lucida Handwriting"/>
                <a:cs typeface="Lucida Handwriting"/>
                <a:sym typeface="Lucida Handwriting"/>
              </a:rPr>
              <a:t>T</a:t>
            </a:r>
            <a:r>
              <a:rPr lang="en-US" dirty="0">
                <a:latin typeface="Times New Roman" panose="02020603050405020304" pitchFamily="18" charset="0"/>
                <a:ea typeface="Lucida Handwriting"/>
                <a:cs typeface="Lucida Handwriting"/>
                <a:sym typeface="Lucida Handwriting"/>
              </a:rPr>
              <a:t>, </a:t>
            </a:r>
            <a:r>
              <a:rPr lang="en-US" dirty="0">
                <a:latin typeface="Lucida Handwriting"/>
                <a:ea typeface="Lucida Handwriting"/>
                <a:cs typeface="Lucida Handwriting"/>
                <a:sym typeface="Lucida Handwriting"/>
              </a:rPr>
              <a:t>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Temporal constraints in </a:t>
            </a:r>
            <a:r>
              <a:rPr lang="en-US" dirty="0">
                <a:latin typeface="Lucida Handwriting" charset="0"/>
              </a:rPr>
              <a:t>C</a:t>
            </a:r>
            <a:r>
              <a:rPr lang="en-US" dirty="0"/>
              <a:t> correspond to an STNU</a:t>
            </a:r>
          </a:p>
          <a:p>
            <a:pPr lvl="1"/>
            <a:r>
              <a:rPr lang="en-US" dirty="0"/>
              <a:t>Put code into </a:t>
            </a:r>
            <a:r>
              <a:rPr lang="en-US" dirty="0" err="1">
                <a:latin typeface="Calibri" panose="020F0502020204030204" pitchFamily="34" charset="0"/>
              </a:rPr>
              <a:t>TemPlan</a:t>
            </a:r>
            <a:r>
              <a:rPr lang="en-US" dirty="0"/>
              <a:t> to keep the STNU dynamically controllable</a:t>
            </a:r>
          </a:p>
          <a:p>
            <a:r>
              <a:rPr lang="en-US" dirty="0"/>
              <a:t>If we detect cases where it isn’t dynamically controllable, then backtrack </a:t>
            </a:r>
          </a:p>
          <a:p>
            <a:r>
              <a:rPr lang="en-US" dirty="0"/>
              <a:t>If </a:t>
            </a:r>
            <a:r>
              <a:rPr lang="el-GR" dirty="0">
                <a:latin typeface="Calibri"/>
                <a:cs typeface="Calibri"/>
              </a:rPr>
              <a:t>PC</a:t>
            </a:r>
            <a:r>
              <a:rPr lang="en-US" dirty="0">
                <a:cs typeface="Times New Roman"/>
              </a:rPr>
              <a:t>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baseline="-25000" dirty="0">
                <a:latin typeface="Lucida Handwriting"/>
                <a:cs typeface="Lucida Handwriting"/>
              </a:rPr>
              <a:t> </a:t>
            </a:r>
            <a:r>
              <a:rPr lang="en-US" dirty="0">
                <a:latin typeface="Lucida Handwriting"/>
                <a:cs typeface="Lucida Handwriting"/>
              </a:rPr>
              <a:t>∪</a:t>
            </a:r>
            <a:r>
              <a:rPr lang="en-US" baseline="-25000" dirty="0">
                <a:latin typeface="Lucida Handwriting"/>
                <a:cs typeface="Lucida Handwriting"/>
              </a:rPr>
              <a:t> 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 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baseline="-25000" dirty="0">
                <a:latin typeface="Lucida Handwriting"/>
                <a:cs typeface="Lucida Handwriting"/>
              </a:rPr>
              <a:t> </a:t>
            </a:r>
            <a:r>
              <a:rPr lang="en-US" dirty="0">
                <a:latin typeface="Lucida Handwriting"/>
                <a:cs typeface="Lucida Handwriting"/>
              </a:rPr>
              <a:t>∪</a:t>
            </a:r>
            <a:r>
              <a:rPr lang="en-US" baseline="-25000" dirty="0">
                <a:latin typeface="Lucida Handwriting"/>
                <a:cs typeface="Lucida Handwriting"/>
              </a:rPr>
              <a:t> 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reduces a contingent constraint </a:t>
            </a:r>
            <a:br>
              <a:rPr lang="en-US" dirty="0"/>
            </a:br>
            <a:r>
              <a:rPr lang="en-US" dirty="0"/>
              <a:t>then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 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 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 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isn’t dynamically controllable</a:t>
            </a:r>
          </a:p>
          <a:p>
            <a:pPr marL="396875" lvl="1" indent="0">
              <a:buNone/>
            </a:pPr>
            <a:r>
              <a:rPr lang="en-US" dirty="0"/>
              <a:t>   ⇒  can prune this branch</a:t>
            </a:r>
          </a:p>
          <a:p>
            <a:r>
              <a:rPr lang="en-US" dirty="0"/>
              <a:t>If it </a:t>
            </a:r>
            <a:r>
              <a:rPr lang="en-US" i="1" dirty="0"/>
              <a:t>doesn’t</a:t>
            </a:r>
            <a:r>
              <a:rPr lang="en-US" dirty="0"/>
              <a:t> reduce any contingent </a:t>
            </a:r>
            <a:r>
              <a:rPr lang="en-US" dirty="0" err="1"/>
              <a:t>contraints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we don’t know whether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 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 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 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 dynamically controllable</a:t>
            </a:r>
          </a:p>
          <a:p>
            <a:r>
              <a:rPr lang="en-US" dirty="0"/>
              <a:t>Two options</a:t>
            </a:r>
          </a:p>
          <a:p>
            <a:pPr lvl="1"/>
            <a:r>
              <a:rPr lang="en-US" dirty="0"/>
              <a:t>Either continue down this branch and backtrack later if necessary, or</a:t>
            </a:r>
          </a:p>
          <a:p>
            <a:pPr lvl="1"/>
            <a:r>
              <a:rPr lang="en-US" dirty="0"/>
              <a:t>Extend </a:t>
            </a:r>
            <a:r>
              <a:rPr lang="en-US" dirty="0">
                <a:latin typeface="Calibri" panose="020F0502020204030204" pitchFamily="34" charset="0"/>
              </a:rPr>
              <a:t>PC</a:t>
            </a:r>
            <a:r>
              <a:rPr lang="en-US" dirty="0"/>
              <a:t> to detect more cases where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 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 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 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isn’t dynamically controllable</a:t>
            </a:r>
          </a:p>
          <a:p>
            <a:pPr lvl="2"/>
            <a:r>
              <a:rPr lang="en-US" dirty="0"/>
              <a:t>additional constraint propagation rules</a:t>
            </a:r>
          </a:p>
          <a:p>
            <a:pPr lvl="2"/>
            <a:r>
              <a:rPr lang="en-US" dirty="0"/>
              <a:t>I’ll skip the details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5324" y="2633044"/>
            <a:ext cx="3738524" cy="1938992"/>
          </a:xfrm>
          <a:prstGeom prst="rect">
            <a:avLst/>
          </a:prstGeom>
          <a:ln>
            <a:solidFill>
              <a:srgbClr val="000180"/>
            </a:solidFill>
          </a:ln>
        </p:spPr>
        <p:txBody>
          <a:bodyPr wrap="non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l-GR" sz="2000" dirty="0">
                <a:latin typeface="Calibri"/>
                <a:cs typeface="Calibri"/>
              </a:rPr>
              <a:t>PC</a:t>
            </a:r>
            <a:r>
              <a:rPr lang="en-US" sz="2000" dirty="0">
                <a:latin typeface="Times New Roman"/>
                <a:cs typeface="Times New Roman"/>
              </a:rPr>
              <a:t>(</a:t>
            </a:r>
            <a:r>
              <a:rPr lang="en-US" sz="1800" dirty="0">
                <a:latin typeface="Lucida Handwriting"/>
                <a:cs typeface="Lucida Handwriting"/>
              </a:rPr>
              <a:t>V</a:t>
            </a:r>
            <a:r>
              <a:rPr lang="en-US" sz="1800" dirty="0"/>
              <a:t>,</a:t>
            </a:r>
            <a:r>
              <a:rPr lang="en-US" sz="1800" dirty="0">
                <a:latin typeface="Lucida Handwriting"/>
                <a:cs typeface="Lucida Handwriting"/>
              </a:rPr>
              <a:t>E</a:t>
            </a:r>
            <a:r>
              <a:rPr lang="en-US" sz="2000" dirty="0">
                <a:latin typeface="Times New Roman"/>
                <a:cs typeface="Times New Roman"/>
              </a:rPr>
              <a:t>)</a:t>
            </a:r>
            <a:r>
              <a:rPr lang="en-US" sz="2000" dirty="0"/>
              <a:t>: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	for 1 ≤ 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≤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, 1 ≤ </a:t>
            </a:r>
            <a:r>
              <a:rPr lang="en-US" sz="2000" i="1" dirty="0">
                <a:latin typeface="Times New Roman"/>
                <a:cs typeface="Times New Roman"/>
              </a:rPr>
              <a:t>j</a:t>
            </a:r>
            <a:r>
              <a:rPr lang="en-US" sz="2000" dirty="0">
                <a:latin typeface="Times New Roman"/>
                <a:cs typeface="Times New Roman"/>
              </a:rPr>
              <a:t> ≤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, 1 ≤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≤ </a:t>
            </a:r>
            <a:r>
              <a:rPr lang="en-US" sz="2000" i="1" dirty="0">
                <a:latin typeface="Times New Roman"/>
                <a:cs typeface="Times New Roman"/>
              </a:rPr>
              <a:t>n</a:t>
            </a:r>
            <a:r>
              <a:rPr lang="en-US" sz="2000" dirty="0">
                <a:latin typeface="Times New Roman"/>
                <a:cs typeface="Times New Roman"/>
              </a:rPr>
              <a:t>,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/>
                <a:cs typeface="Times New Roman"/>
              </a:rPr>
              <a:t>			</a:t>
            </a:r>
            <a:r>
              <a:rPr lang="en-US" sz="2000" i="1" dirty="0">
                <a:latin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≠ </a:t>
            </a:r>
            <a:r>
              <a:rPr lang="en-US" sz="2000" i="1" dirty="0">
                <a:latin typeface="Times New Roman"/>
                <a:cs typeface="Times New Roman"/>
              </a:rPr>
              <a:t>j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i="1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≠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,  </a:t>
            </a:r>
            <a:r>
              <a:rPr lang="en-US" sz="2000" i="1" dirty="0">
                <a:latin typeface="Times New Roman"/>
                <a:cs typeface="Times New Roman"/>
              </a:rPr>
              <a:t>j</a:t>
            </a:r>
            <a:r>
              <a:rPr lang="en-US" sz="2000" dirty="0">
                <a:latin typeface="Times New Roman"/>
                <a:cs typeface="Times New Roman"/>
              </a:rPr>
              <a:t> ≠ </a:t>
            </a:r>
            <a:r>
              <a:rPr lang="en-US" sz="2000" i="1" dirty="0">
                <a:latin typeface="Times New Roman"/>
                <a:cs typeface="Times New Roman"/>
              </a:rPr>
              <a:t>k</a:t>
            </a:r>
            <a:r>
              <a:rPr lang="en-US" sz="2000" dirty="0">
                <a:latin typeface="Times New Roman"/>
                <a:cs typeface="Times New Roman"/>
              </a:rPr>
              <a:t>  do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nl-NL" sz="2000" dirty="0">
                <a:latin typeface="Times New Roman"/>
                <a:cs typeface="Times New Roman"/>
              </a:rPr>
              <a:t>            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ij</a:t>
            </a:r>
            <a:r>
              <a:rPr lang="nl-NL" sz="2000" dirty="0">
                <a:latin typeface="Times New Roman"/>
                <a:cs typeface="Times New Roman"/>
              </a:rPr>
              <a:t> ← 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ij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  <a:r>
              <a:rPr lang="nl-NL" sz="2000" dirty="0">
                <a:latin typeface="Times New Roman Regular" charset="0"/>
                <a:cs typeface="Times New Roman Regular" charset="0"/>
              </a:rPr>
              <a:t>∩</a:t>
            </a:r>
            <a:r>
              <a:rPr lang="nl-NL" sz="2000" dirty="0">
                <a:latin typeface="Times New Roman"/>
                <a:cs typeface="Times New Roman"/>
              </a:rPr>
              <a:t> [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ik</a:t>
            </a:r>
            <a:r>
              <a:rPr lang="nl-NL" sz="2000" dirty="0">
                <a:latin typeface="Times New Roman"/>
                <a:cs typeface="Times New Roman"/>
              </a:rPr>
              <a:t> • </a:t>
            </a:r>
            <a:r>
              <a:rPr lang="nl-NL" sz="2000" i="1" dirty="0" err="1">
                <a:latin typeface="Times New Roman"/>
                <a:cs typeface="Times New Roman"/>
              </a:rPr>
              <a:t>r</a:t>
            </a:r>
            <a:r>
              <a:rPr lang="nl-NL" sz="2000" i="1" baseline="-25000" dirty="0" err="1">
                <a:latin typeface="Times New Roman"/>
                <a:cs typeface="Times New Roman"/>
              </a:rPr>
              <a:t>kj</a:t>
            </a:r>
            <a:r>
              <a:rPr lang="nl-NL" sz="2000" dirty="0">
                <a:latin typeface="Times New Roman"/>
                <a:cs typeface="Times New Roman"/>
              </a:rPr>
              <a:t>]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nl-NL" sz="2000" dirty="0">
                <a:latin typeface="Times New Roman"/>
                <a:cs typeface="Times New Roman"/>
              </a:rPr>
              <a:t>            </a:t>
            </a:r>
            <a:r>
              <a:rPr lang="nl-NL" sz="2000" dirty="0" err="1">
                <a:latin typeface="Times New Roman"/>
                <a:cs typeface="Times New Roman"/>
              </a:rPr>
              <a:t>if</a:t>
            </a:r>
            <a:r>
              <a:rPr lang="nl-NL" sz="2000" dirty="0">
                <a:latin typeface="Times New Roman"/>
                <a:cs typeface="Times New Roman"/>
              </a:rPr>
              <a:t> </a:t>
            </a:r>
            <a:r>
              <a:rPr lang="nl-NL" sz="2000" i="1" dirty="0">
                <a:latin typeface="Times New Roman"/>
                <a:cs typeface="Times New Roman"/>
              </a:rPr>
              <a:t>r</a:t>
            </a:r>
            <a:r>
              <a:rPr lang="nl-NL" sz="2000" i="1" baseline="-25000" dirty="0">
                <a:latin typeface="Times New Roman"/>
                <a:cs typeface="Times New Roman"/>
              </a:rPr>
              <a:t>ij</a:t>
            </a:r>
            <a:r>
              <a:rPr lang="nl-NL" sz="2000" dirty="0">
                <a:latin typeface="Times New Roman"/>
                <a:cs typeface="Times New Roman"/>
              </a:rPr>
              <a:t> = </a:t>
            </a:r>
            <a:r>
              <a:rPr lang="nl-NL" sz="2000" dirty="0">
                <a:latin typeface="Times New Roman Regular" charset="0"/>
                <a:cs typeface="Times New Roman Regular" charset="0"/>
              </a:rPr>
              <a:t>∅</a:t>
            </a:r>
            <a:r>
              <a:rPr lang="nl-NL" sz="2000" dirty="0">
                <a:latin typeface="Times New Roman"/>
                <a:cs typeface="Times New Roman"/>
              </a:rPr>
              <a:t> </a:t>
            </a:r>
            <a:r>
              <a:rPr lang="nl-NL" sz="2000" dirty="0" err="1">
                <a:latin typeface="Times New Roman"/>
                <a:cs typeface="Times New Roman"/>
              </a:rPr>
              <a:t>then</a:t>
            </a:r>
            <a:r>
              <a:rPr lang="nl-NL" sz="2000" dirty="0">
                <a:latin typeface="Times New Roman"/>
                <a:cs typeface="Times New Roman"/>
              </a:rPr>
              <a:t> 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nl-NL" sz="2000" dirty="0">
                <a:latin typeface="Times New Roman"/>
                <a:cs typeface="Times New Roman"/>
              </a:rPr>
              <a:t>			return </a:t>
            </a:r>
            <a:r>
              <a:rPr lang="nl-NL" sz="2000" dirty="0">
                <a:latin typeface="Calibri"/>
                <a:cs typeface="Calibri"/>
              </a:rPr>
              <a:t>inconsistent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85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215" name="Shape 215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	Topic			Section</a:t>
            </a:r>
          </a:p>
          <a:p>
            <a:pPr>
              <a:lnSpc>
                <a:spcPct val="130000"/>
              </a:lnSpc>
            </a:pPr>
            <a:r>
              <a:rPr lang="en-US" dirty="0"/>
              <a:t>Introduction			    17.1</a:t>
            </a:r>
          </a:p>
          <a:p>
            <a:pPr>
              <a:lnSpc>
                <a:spcPct val="130000"/>
              </a:lnSpc>
            </a:pPr>
            <a:r>
              <a:rPr b="1" dirty="0"/>
              <a:t>Representation</a:t>
            </a:r>
            <a:r>
              <a:rPr lang="en-US" dirty="0"/>
              <a:t>		    17.2</a:t>
            </a:r>
            <a:endParaRPr dirty="0"/>
          </a:p>
          <a:p>
            <a:pPr>
              <a:lnSpc>
                <a:spcPct val="130000"/>
              </a:lnSpc>
            </a:pPr>
            <a:r>
              <a:rPr lang="en-US" dirty="0"/>
              <a:t>Planning (briefly)		    18.2</a:t>
            </a:r>
          </a:p>
          <a:p>
            <a:pPr>
              <a:lnSpc>
                <a:spcPct val="130000"/>
              </a:lnSpc>
            </a:pPr>
            <a:r>
              <a:rPr lang="en-US" dirty="0"/>
              <a:t>Consistency and controllability	    18.3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1: refinement)	    17.3.1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2: dispatching)	    17.3.1</a:t>
            </a:r>
          </a:p>
          <a:p>
            <a:pPr>
              <a:lnSpc>
                <a:spcPct val="13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134645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341C4-7BBB-B6D7-6CE6-37A1713AB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>
            <a:extLst>
              <a:ext uri="{FF2B5EF4-FFF2-40B4-BE49-F238E27FC236}">
                <a16:creationId xmlns:a16="http://schemas.microsoft.com/office/drawing/2014/main" id="{38BAFA79-984E-EFD8-8E8D-938046CB050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215" name="Shape 215">
            <a:extLst>
              <a:ext uri="{FF2B5EF4-FFF2-40B4-BE49-F238E27FC236}">
                <a16:creationId xmlns:a16="http://schemas.microsoft.com/office/drawing/2014/main" id="{5DC1CE70-25C5-C590-9B1D-91BEA4047898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	Topic			Section</a:t>
            </a:r>
          </a:p>
          <a:p>
            <a:pPr>
              <a:lnSpc>
                <a:spcPct val="130000"/>
              </a:lnSpc>
            </a:pPr>
            <a:r>
              <a:rPr lang="en-US" dirty="0"/>
              <a:t>Introduction			    17.1</a:t>
            </a:r>
          </a:p>
          <a:p>
            <a:pPr>
              <a:lnSpc>
                <a:spcPct val="130000"/>
              </a:lnSpc>
            </a:pPr>
            <a:r>
              <a:rPr lang="en-US" dirty="0"/>
              <a:t>Representation			    17.2</a:t>
            </a:r>
          </a:p>
          <a:p>
            <a:pPr>
              <a:lnSpc>
                <a:spcPct val="130000"/>
              </a:lnSpc>
            </a:pPr>
            <a:r>
              <a:rPr lang="en-US" dirty="0"/>
              <a:t>Planning (briefly)		    18.2</a:t>
            </a:r>
          </a:p>
          <a:p>
            <a:pPr>
              <a:lnSpc>
                <a:spcPct val="130000"/>
              </a:lnSpc>
            </a:pPr>
            <a:r>
              <a:rPr lang="en-US" dirty="0"/>
              <a:t>Consistency and controllability	    18.3</a:t>
            </a:r>
          </a:p>
          <a:p>
            <a:pPr>
              <a:lnSpc>
                <a:spcPct val="130000"/>
              </a:lnSpc>
            </a:pPr>
            <a:r>
              <a:rPr lang="en-US" b="1" dirty="0"/>
              <a:t>Acting (Part 1: refinement)	</a:t>
            </a:r>
            <a:r>
              <a:rPr lang="en-US" dirty="0"/>
              <a:t>    17.3.1</a:t>
            </a:r>
          </a:p>
          <a:p>
            <a:pPr>
              <a:lnSpc>
                <a:spcPct val="140000"/>
              </a:lnSpc>
            </a:pPr>
            <a:r>
              <a:rPr lang="en-US" dirty="0"/>
              <a:t>Acting (Part 2: dispatching)	    17.3.1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3632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3F7F5-D0F1-A586-1E48-4B08D641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13BB12-CEAA-1852-CF4F-A377C52F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Atemporal</a:t>
            </a:r>
            <a:r>
              <a:rPr lang="en-US" dirty="0"/>
              <a:t> Refinement of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617CA-92CD-46C1-9B32-D0603366C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016000"/>
            <a:ext cx="6705600" cy="5463267"/>
          </a:xfrm>
        </p:spPr>
        <p:txBody>
          <a:bodyPr/>
          <a:lstStyle/>
          <a:p>
            <a:r>
              <a:rPr lang="en-US" sz="1800" dirty="0" err="1">
                <a:latin typeface="Calibri" panose="020F0502020204030204" pitchFamily="34" charset="0"/>
              </a:rPr>
              <a:t>Templan</a:t>
            </a:r>
            <a:r>
              <a:rPr lang="en-US" sz="1800" dirty="0" err="1"/>
              <a:t>’s</a:t>
            </a:r>
            <a:r>
              <a:rPr lang="en-US" sz="1800" dirty="0"/>
              <a:t> actions may correspond to compound tasks</a:t>
            </a:r>
          </a:p>
          <a:p>
            <a:pPr lvl="1"/>
            <a:r>
              <a:rPr lang="en-US" sz="1800" dirty="0"/>
              <a:t>In </a:t>
            </a:r>
            <a:r>
              <a:rPr lang="en-US" sz="1800" dirty="0">
                <a:latin typeface="Calibri" charset="0"/>
              </a:rPr>
              <a:t>RAE</a:t>
            </a:r>
            <a:r>
              <a:rPr lang="en-US" sz="1800" dirty="0"/>
              <a:t>, use refinement methods to refine them into commands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err="1">
                <a:latin typeface="Calibri" panose="020F0502020204030204" pitchFamily="34" charset="0"/>
              </a:rPr>
              <a:t>Templan</a:t>
            </a:r>
            <a:r>
              <a:rPr lang="en-US" sz="1800" dirty="0" err="1"/>
              <a:t>’s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action schema</a:t>
            </a:r>
            <a:br>
              <a:rPr lang="en-US" sz="1800" dirty="0"/>
            </a:br>
            <a:r>
              <a:rPr lang="en-US" sz="1800" dirty="0"/>
              <a:t>(descriptive model)</a:t>
            </a:r>
          </a:p>
          <a:p>
            <a:endParaRPr lang="en-US" sz="1800" dirty="0"/>
          </a:p>
          <a:p>
            <a:endParaRPr lang="en-US" sz="1800" dirty="0"/>
          </a:p>
          <a:p>
            <a:pPr marL="55562" indent="0">
              <a:buNone/>
            </a:pPr>
            <a:endParaRPr lang="en-US" sz="1800" dirty="0"/>
          </a:p>
          <a:p>
            <a:r>
              <a:rPr lang="en-US" sz="1800" dirty="0">
                <a:latin typeface="Calibri" panose="020F0502020204030204" pitchFamily="34" charset="0"/>
              </a:rPr>
              <a:t>RAE</a:t>
            </a:r>
            <a:r>
              <a:rPr lang="en-US" sz="1800" dirty="0"/>
              <a:t>’s </a:t>
            </a:r>
            <a:br>
              <a:rPr lang="en-US" sz="1800" dirty="0"/>
            </a:br>
            <a:r>
              <a:rPr lang="en-US" sz="1800" dirty="0"/>
              <a:t>refinement method</a:t>
            </a:r>
            <a:br>
              <a:rPr lang="en-US" sz="1800" dirty="0"/>
            </a:br>
            <a:r>
              <a:rPr lang="en-US" sz="1800" dirty="0"/>
              <a:t>(operational model)</a:t>
            </a:r>
          </a:p>
          <a:p>
            <a:endParaRPr lang="en-US" sz="1800" dirty="0"/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6889222F-0D7F-2DE5-0651-09740162DF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43" t="-6807" r="-2174" b="-6204"/>
          <a:stretch/>
        </p:blipFill>
        <p:spPr>
          <a:xfrm>
            <a:off x="2963875" y="2148515"/>
            <a:ext cx="4073652" cy="141549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asted-image.pdf">
            <a:extLst>
              <a:ext uri="{FF2B5EF4-FFF2-40B4-BE49-F238E27FC236}">
                <a16:creationId xmlns:a16="http://schemas.microsoft.com/office/drawing/2014/main" id="{F809E90A-36F1-722B-3764-22F527FAC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955" t="-6313" r="-1988" b="-6788"/>
          <a:stretch/>
        </p:blipFill>
        <p:spPr>
          <a:xfrm>
            <a:off x="2877464" y="4246442"/>
            <a:ext cx="4246474" cy="1415491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pasted-image.pdf">
            <a:extLst>
              <a:ext uri="{FF2B5EF4-FFF2-40B4-BE49-F238E27FC236}">
                <a16:creationId xmlns:a16="http://schemas.microsoft.com/office/drawing/2014/main" id="{40A106B3-3367-8A39-4FE3-ED6B2E1A5F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749" t="-3375" r="-1921" b="-3367"/>
          <a:stretch/>
        </p:blipFill>
        <p:spPr>
          <a:xfrm>
            <a:off x="7339076" y="4046080"/>
            <a:ext cx="4649724" cy="258409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866EA0-682A-7874-52B6-DB0806BF5A3B}"/>
              </a:ext>
            </a:extLst>
          </p:cNvPr>
          <p:cNvSpPr txBox="1">
            <a:spLocks/>
          </p:cNvSpPr>
          <p:nvPr/>
        </p:nvSpPr>
        <p:spPr bwMode="auto">
          <a:xfrm>
            <a:off x="8497563" y="2251757"/>
            <a:ext cx="2332750" cy="102407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-3175">
              <a:buNone/>
              <a:tabLst>
                <a:tab pos="287338" algn="l"/>
                <a:tab pos="1304925" algn="l"/>
              </a:tabLst>
            </a:pPr>
            <a:r>
              <a:rPr lang="pl-PL" sz="1800" kern="0" dirty="0" err="1">
                <a:latin typeface="Calibri"/>
              </a:rPr>
              <a:t>unstack</a:t>
            </a:r>
            <a:r>
              <a:rPr lang="pl-PL" sz="1800" kern="0" dirty="0"/>
              <a:t>(</a:t>
            </a:r>
            <a:r>
              <a:rPr lang="pl-PL" sz="1800" i="1" kern="0" dirty="0" err="1"/>
              <a:t>k,c,p</a:t>
            </a:r>
            <a:r>
              <a:rPr lang="pl-PL" sz="1800" kern="0" dirty="0"/>
              <a:t>)</a:t>
            </a:r>
          </a:p>
          <a:p>
            <a:pPr marL="0" indent="-3175">
              <a:buNone/>
              <a:tabLst>
                <a:tab pos="287338" algn="l"/>
                <a:tab pos="1304925" algn="l"/>
              </a:tabLst>
            </a:pPr>
            <a:r>
              <a:rPr lang="pl-PL" sz="1800" kern="0" dirty="0"/>
              <a:t>  </a:t>
            </a:r>
            <a:r>
              <a:rPr lang="pl-PL" sz="1800" kern="0" dirty="0" err="1"/>
              <a:t>assertions</a:t>
            </a:r>
            <a:r>
              <a:rPr lang="pl-PL" sz="1800" kern="0" dirty="0"/>
              <a:t>:	… </a:t>
            </a:r>
          </a:p>
          <a:p>
            <a:pPr marL="0" indent="-3175">
              <a:buNone/>
              <a:tabLst>
                <a:tab pos="287338" algn="l"/>
                <a:tab pos="1304925" algn="l"/>
              </a:tabLst>
            </a:pPr>
            <a:r>
              <a:rPr lang="pl-PL" sz="1800" kern="0" dirty="0"/>
              <a:t>  </a:t>
            </a:r>
            <a:r>
              <a:rPr lang="pl-PL" sz="1800" kern="0" dirty="0" err="1"/>
              <a:t>constraints</a:t>
            </a:r>
            <a:r>
              <a:rPr lang="pl-PL" sz="1800" kern="0" dirty="0"/>
              <a:t>:	…</a:t>
            </a:r>
            <a:endParaRPr lang="pl-PL" sz="1800" kern="0" baseline="-25000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84AA3AF-1E67-0487-64AF-70C319EAE8CB}"/>
              </a:ext>
            </a:extLst>
          </p:cNvPr>
          <p:cNvSpPr/>
          <p:nvPr/>
        </p:nvSpPr>
        <p:spPr>
          <a:xfrm rot="5400000">
            <a:off x="4819193" y="3595762"/>
            <a:ext cx="363016" cy="537619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A308AA08-CADF-48CA-C63E-0F7CC24AF5C9}"/>
              </a:ext>
            </a:extLst>
          </p:cNvPr>
          <p:cNvSpPr/>
          <p:nvPr/>
        </p:nvSpPr>
        <p:spPr>
          <a:xfrm rot="5400000">
            <a:off x="9482430" y="3390263"/>
            <a:ext cx="363016" cy="537619"/>
          </a:xfrm>
          <a:prstGeom prst="rightArrow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66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EA420-1A0E-874B-605B-0129BFF7D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C373-949D-6198-5F4E-2BA21F20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2223-CCCF-26A8-7352-1C97C90F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08175"/>
            <a:ext cx="8788400" cy="5027549"/>
          </a:xfrm>
        </p:spPr>
        <p:txBody>
          <a:bodyPr/>
          <a:lstStyle/>
          <a:p>
            <a:r>
              <a:rPr lang="en-US" dirty="0" err="1"/>
              <a:t>Atemporal</a:t>
            </a:r>
            <a:r>
              <a:rPr lang="en-US" dirty="0"/>
              <a:t> Refinement of Actions</a:t>
            </a:r>
          </a:p>
          <a:p>
            <a:pPr lvl="1"/>
            <a:r>
              <a:rPr lang="en-US" dirty="0"/>
              <a:t>Advantages</a:t>
            </a:r>
          </a:p>
          <a:p>
            <a:pPr lvl="2"/>
            <a:r>
              <a:rPr lang="en-US" dirty="0"/>
              <a:t>Simple online refinement with </a:t>
            </a:r>
            <a:r>
              <a:rPr lang="en-US" dirty="0">
                <a:latin typeface="Calibri" charset="0"/>
              </a:rPr>
              <a:t>RAE</a:t>
            </a:r>
          </a:p>
          <a:p>
            <a:pPr lvl="2"/>
            <a:r>
              <a:rPr lang="en-US" dirty="0"/>
              <a:t>Can be augmented to include some temporal monitoring functions in </a:t>
            </a:r>
            <a:r>
              <a:rPr lang="en-US" dirty="0">
                <a:latin typeface="Calibri" charset="0"/>
              </a:rPr>
              <a:t>RAE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  <a:p>
            <a:pPr lvl="1"/>
            <a:r>
              <a:rPr lang="en-US" dirty="0"/>
              <a:t>Disadvantages</a:t>
            </a:r>
          </a:p>
          <a:p>
            <a:pPr lvl="2"/>
            <a:r>
              <a:rPr lang="en-US" dirty="0"/>
              <a:t>Does not handle temporal requirements at the command level, </a:t>
            </a:r>
          </a:p>
          <a:p>
            <a:pPr lvl="3"/>
            <a:r>
              <a:rPr lang="en-US" dirty="0"/>
              <a:t>e.g., synchronize two robots that must act concurrently</a:t>
            </a:r>
          </a:p>
        </p:txBody>
      </p:sp>
    </p:spTree>
    <p:extLst>
      <p:ext uri="{BB962C8B-B14F-4D97-AF65-F5344CB8AC3E}">
        <p14:creationId xmlns:p14="http://schemas.microsoft.com/office/powerpoint/2010/main" val="486783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</a:t>
            </a:r>
          </a:p>
        </p:txBody>
      </p:sp>
      <p:sp>
        <p:nvSpPr>
          <p:cNvPr id="1067" name="Shape 10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dirty="0"/>
              <a:t>	Topic			Section</a:t>
            </a:r>
          </a:p>
          <a:p>
            <a:pPr>
              <a:lnSpc>
                <a:spcPct val="130000"/>
              </a:lnSpc>
            </a:pPr>
            <a:r>
              <a:rPr lang="en-US" dirty="0"/>
              <a:t>Introduction			    17.1</a:t>
            </a:r>
          </a:p>
          <a:p>
            <a:pPr>
              <a:lnSpc>
                <a:spcPct val="130000"/>
              </a:lnSpc>
            </a:pPr>
            <a:r>
              <a:rPr lang="en-US" dirty="0"/>
              <a:t>Representation			    17.2</a:t>
            </a:r>
          </a:p>
          <a:p>
            <a:pPr>
              <a:lnSpc>
                <a:spcPct val="130000"/>
              </a:lnSpc>
            </a:pPr>
            <a:r>
              <a:rPr lang="en-US" dirty="0"/>
              <a:t>Planning (briefly)		    18.2</a:t>
            </a:r>
          </a:p>
          <a:p>
            <a:pPr>
              <a:lnSpc>
                <a:spcPct val="130000"/>
              </a:lnSpc>
            </a:pPr>
            <a:r>
              <a:rPr lang="en-US" dirty="0"/>
              <a:t>Consistency and controllability	    18.3</a:t>
            </a:r>
          </a:p>
          <a:p>
            <a:pPr>
              <a:lnSpc>
                <a:spcPct val="130000"/>
              </a:lnSpc>
            </a:pPr>
            <a:r>
              <a:rPr lang="en-US" dirty="0"/>
              <a:t>Acting (Part 1: refinement)	    17.3.1</a:t>
            </a:r>
          </a:p>
          <a:p>
            <a:pPr>
              <a:lnSpc>
                <a:spcPct val="140000"/>
              </a:lnSpc>
            </a:pPr>
            <a:r>
              <a:rPr lang="en-US" b="1" dirty="0"/>
              <a:t>Acting (Part 2: dispatching)	</a:t>
            </a:r>
            <a:r>
              <a:rPr lang="en-US" dirty="0"/>
              <a:t>    17.3.1</a:t>
            </a:r>
          </a:p>
          <a:p>
            <a:pPr>
              <a:lnSpc>
                <a:spcPct val="13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183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738" y="112060"/>
            <a:ext cx="8839200" cy="550187"/>
          </a:xfrm>
        </p:spPr>
        <p:txBody>
          <a:bodyPr/>
          <a:lstStyle/>
          <a:p>
            <a:r>
              <a:rPr lang="en-US" dirty="0"/>
              <a:t>Dispatching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537" y="1231862"/>
            <a:ext cx="8441268" cy="4382553"/>
          </a:xfrm>
        </p:spPr>
        <p:txBody>
          <a:bodyPr/>
          <a:lstStyle/>
          <a:p>
            <a:r>
              <a:rPr lang="en-US" dirty="0"/>
              <a:t>Dispatching procedure: a dynamic execution strategy</a:t>
            </a:r>
          </a:p>
          <a:p>
            <a:pPr lvl="1"/>
            <a:r>
              <a:rPr lang="en-US" dirty="0"/>
              <a:t>Controls when to start each action</a:t>
            </a:r>
          </a:p>
          <a:p>
            <a:pPr lvl="1"/>
            <a:r>
              <a:rPr lang="en-US" dirty="0"/>
              <a:t>Given a dynamically controllable plan with executable primitives, triggers actions from online observations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F69526-F060-D448-C2F7-E5CADEC8C6B0}"/>
              </a:ext>
            </a:extLst>
          </p:cNvPr>
          <p:cNvGrpSpPr/>
          <p:nvPr/>
        </p:nvGrpSpPr>
        <p:grpSpPr>
          <a:xfrm>
            <a:off x="4067659" y="4461750"/>
            <a:ext cx="5032798" cy="1591398"/>
            <a:chOff x="6803570" y="1081746"/>
            <a:chExt cx="5032798" cy="1591398"/>
          </a:xfrm>
        </p:grpSpPr>
        <p:grpSp>
          <p:nvGrpSpPr>
            <p:cNvPr id="6" name="Group 1032">
              <a:extLst>
                <a:ext uri="{FF2B5EF4-FFF2-40B4-BE49-F238E27FC236}">
                  <a16:creationId xmlns:a16="http://schemas.microsoft.com/office/drawing/2014/main" id="{E6624C34-B0FC-3C15-0EE2-0229BC816102}"/>
                </a:ext>
              </a:extLst>
            </p:cNvPr>
            <p:cNvGrpSpPr/>
            <p:nvPr/>
          </p:nvGrpSpPr>
          <p:grpSpPr>
            <a:xfrm>
              <a:off x="6803570" y="1081746"/>
              <a:ext cx="5032798" cy="1591398"/>
              <a:chOff x="0" y="37268"/>
              <a:chExt cx="7157756" cy="2263320"/>
            </a:xfrm>
          </p:grpSpPr>
          <p:sp>
            <p:nvSpPr>
              <p:cNvPr id="9" name="Shape 1003">
                <a:extLst>
                  <a:ext uri="{FF2B5EF4-FFF2-40B4-BE49-F238E27FC236}">
                    <a16:creationId xmlns:a16="http://schemas.microsoft.com/office/drawing/2014/main" id="{51F845B8-85CB-18FA-3EDE-35240C154CA8}"/>
                  </a:ext>
                </a:extLst>
              </p:cNvPr>
              <p:cNvSpPr/>
              <p:nvPr/>
            </p:nvSpPr>
            <p:spPr>
              <a:xfrm>
                <a:off x="3467502" y="37268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sz="1800" i="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" name="Shape 1004">
                <a:extLst>
                  <a:ext uri="{FF2B5EF4-FFF2-40B4-BE49-F238E27FC236}">
                    <a16:creationId xmlns:a16="http://schemas.microsoft.com/office/drawing/2014/main" id="{0B35D390-0897-5D5E-6C30-2F229DD87FF0}"/>
                  </a:ext>
                </a:extLst>
              </p:cNvPr>
              <p:cNvSpPr/>
              <p:nvPr/>
            </p:nvSpPr>
            <p:spPr>
              <a:xfrm>
                <a:off x="4313008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5</a:t>
                </a:r>
                <a:endParaRPr lang="en-US" sz="1800" dirty="0"/>
              </a:p>
            </p:txBody>
          </p:sp>
          <p:sp>
            <p:nvSpPr>
              <p:cNvPr id="11" name="Shape 1005">
                <a:extLst>
                  <a:ext uri="{FF2B5EF4-FFF2-40B4-BE49-F238E27FC236}">
                    <a16:creationId xmlns:a16="http://schemas.microsoft.com/office/drawing/2014/main" id="{2CC87E8C-31C1-5797-73C8-C1E5BFF3EC12}"/>
                  </a:ext>
                </a:extLst>
              </p:cNvPr>
              <p:cNvSpPr/>
              <p:nvPr/>
            </p:nvSpPr>
            <p:spPr>
              <a:xfrm>
                <a:off x="5566593" y="37269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4</a:t>
                </a:r>
                <a:endParaRPr lang="en-US" sz="1800" dirty="0"/>
              </a:p>
            </p:txBody>
          </p:sp>
          <p:sp>
            <p:nvSpPr>
              <p:cNvPr id="12" name="Shape 1006">
                <a:extLst>
                  <a:ext uri="{FF2B5EF4-FFF2-40B4-BE49-F238E27FC236}">
                    <a16:creationId xmlns:a16="http://schemas.microsoft.com/office/drawing/2014/main" id="{9E420470-73AF-B757-4B66-D9B7CD2A9F01}"/>
                  </a:ext>
                </a:extLst>
              </p:cNvPr>
              <p:cNvSpPr/>
              <p:nvPr/>
            </p:nvSpPr>
            <p:spPr>
              <a:xfrm>
                <a:off x="6317940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6</a:t>
                </a:r>
                <a:endParaRPr lang="en-US" sz="1800" dirty="0"/>
              </a:p>
            </p:txBody>
          </p:sp>
          <p:sp>
            <p:nvSpPr>
              <p:cNvPr id="13" name="Shape 1007">
                <a:extLst>
                  <a:ext uri="{FF2B5EF4-FFF2-40B4-BE49-F238E27FC236}">
                    <a16:creationId xmlns:a16="http://schemas.microsoft.com/office/drawing/2014/main" id="{468E02C5-65C7-0C9A-2423-EABCF5A93673}"/>
                  </a:ext>
                </a:extLst>
              </p:cNvPr>
              <p:cNvSpPr/>
              <p:nvPr/>
            </p:nvSpPr>
            <p:spPr>
              <a:xfrm>
                <a:off x="4098706" y="145642"/>
                <a:ext cx="13387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20]</a:t>
                </a:r>
              </a:p>
            </p:txBody>
          </p:sp>
          <p:sp>
            <p:nvSpPr>
              <p:cNvPr id="14" name="Shape 1008">
                <a:extLst>
                  <a:ext uri="{FF2B5EF4-FFF2-40B4-BE49-F238E27FC236}">
                    <a16:creationId xmlns:a16="http://schemas.microsoft.com/office/drawing/2014/main" id="{AD9051B1-4B8C-6FFC-71EE-CF00E5EBC308}"/>
                  </a:ext>
                </a:extLst>
              </p:cNvPr>
              <p:cNvSpPr/>
              <p:nvPr/>
            </p:nvSpPr>
            <p:spPr>
              <a:xfrm>
                <a:off x="4983180" y="1760728"/>
                <a:ext cx="117456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[5, 10]</a:t>
                </a:r>
              </a:p>
            </p:txBody>
          </p:sp>
          <p:sp>
            <p:nvSpPr>
              <p:cNvPr id="15" name="Shape 1009">
                <a:extLst>
                  <a:ext uri="{FF2B5EF4-FFF2-40B4-BE49-F238E27FC236}">
                    <a16:creationId xmlns:a16="http://schemas.microsoft.com/office/drawing/2014/main" id="{33F12FD2-A709-019C-5A39-5F0C3B69970A}"/>
                  </a:ext>
                </a:extLst>
              </p:cNvPr>
              <p:cNvSpPr/>
              <p:nvPr/>
            </p:nvSpPr>
            <p:spPr>
              <a:xfrm>
                <a:off x="5680934" y="636852"/>
                <a:ext cx="763787" cy="1117194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6" name="Shape 1010">
                <a:extLst>
                  <a:ext uri="{FF2B5EF4-FFF2-40B4-BE49-F238E27FC236}">
                    <a16:creationId xmlns:a16="http://schemas.microsoft.com/office/drawing/2014/main" id="{8344D0E8-70FB-2847-A3C2-3EEC09E1F36A}"/>
                  </a:ext>
                </a:extLst>
              </p:cNvPr>
              <p:cNvSpPr/>
              <p:nvPr/>
            </p:nvSpPr>
            <p:spPr>
              <a:xfrm>
                <a:off x="6037908" y="812049"/>
                <a:ext cx="111984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[-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7" name="Shape 1011">
                <a:extLst>
                  <a:ext uri="{FF2B5EF4-FFF2-40B4-BE49-F238E27FC236}">
                    <a16:creationId xmlns:a16="http://schemas.microsoft.com/office/drawing/2014/main" id="{5ED45C98-0182-38FB-8D07-0863F5963B8C}"/>
                  </a:ext>
                </a:extLst>
              </p:cNvPr>
              <p:cNvSpPr/>
              <p:nvPr/>
            </p:nvSpPr>
            <p:spPr>
              <a:xfrm>
                <a:off x="3703975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Shape 1012">
                <a:extLst>
                  <a:ext uri="{FF2B5EF4-FFF2-40B4-BE49-F238E27FC236}">
                    <a16:creationId xmlns:a16="http://schemas.microsoft.com/office/drawing/2014/main" id="{B6F97620-1B05-54FD-FCED-4022540F3CCA}"/>
                  </a:ext>
                </a:extLst>
              </p:cNvPr>
              <p:cNvSpPr/>
              <p:nvPr/>
            </p:nvSpPr>
            <p:spPr>
              <a:xfrm>
                <a:off x="6426671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9" name="Shape 1013">
                <a:extLst>
                  <a:ext uri="{FF2B5EF4-FFF2-40B4-BE49-F238E27FC236}">
                    <a16:creationId xmlns:a16="http://schemas.microsoft.com/office/drawing/2014/main" id="{788BB319-65F0-3992-863D-A5D50F0EF537}"/>
                  </a:ext>
                </a:extLst>
              </p:cNvPr>
              <p:cNvSpPr/>
              <p:nvPr/>
            </p:nvSpPr>
            <p:spPr>
              <a:xfrm>
                <a:off x="5594757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0" name="Shape 1014">
                <a:extLst>
                  <a:ext uri="{FF2B5EF4-FFF2-40B4-BE49-F238E27FC236}">
                    <a16:creationId xmlns:a16="http://schemas.microsoft.com/office/drawing/2014/main" id="{289B4779-5651-4D11-CB95-1ADDAAF50E81}"/>
                  </a:ext>
                </a:extLst>
              </p:cNvPr>
              <p:cNvSpPr/>
              <p:nvPr/>
            </p:nvSpPr>
            <p:spPr>
              <a:xfrm>
                <a:off x="4518119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1" name="Shape 1015">
                <a:extLst>
                  <a:ext uri="{FF2B5EF4-FFF2-40B4-BE49-F238E27FC236}">
                    <a16:creationId xmlns:a16="http://schemas.microsoft.com/office/drawing/2014/main" id="{A3D1A7F8-FF43-F6B7-422C-262F11E7D8B3}"/>
                  </a:ext>
                </a:extLst>
              </p:cNvPr>
              <p:cNvSpPr/>
              <p:nvPr/>
            </p:nvSpPr>
            <p:spPr>
              <a:xfrm>
                <a:off x="3886231" y="636851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2" name="Shape 1016">
                <a:extLst>
                  <a:ext uri="{FF2B5EF4-FFF2-40B4-BE49-F238E27FC236}">
                    <a16:creationId xmlns:a16="http://schemas.microsoft.com/office/drawing/2014/main" id="{3604F79E-2671-98C3-044C-52F369D85713}"/>
                  </a:ext>
                </a:extLst>
              </p:cNvPr>
              <p:cNvSpPr/>
              <p:nvPr/>
            </p:nvSpPr>
            <p:spPr>
              <a:xfrm>
                <a:off x="4716516" y="1852387"/>
                <a:ext cx="1737230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3" name="Shape 1017">
                <a:extLst>
                  <a:ext uri="{FF2B5EF4-FFF2-40B4-BE49-F238E27FC236}">
                    <a16:creationId xmlns:a16="http://schemas.microsoft.com/office/drawing/2014/main" id="{47BB857F-24FC-4215-0C59-30A0F2F123EF}"/>
                  </a:ext>
                </a:extLst>
              </p:cNvPr>
              <p:cNvSpPr/>
              <p:nvPr/>
            </p:nvSpPr>
            <p:spPr>
              <a:xfrm>
                <a:off x="0" y="56165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1</a:t>
                </a:r>
                <a:endParaRPr lang="en-US" sz="1800" dirty="0"/>
              </a:p>
            </p:txBody>
          </p:sp>
          <p:sp>
            <p:nvSpPr>
              <p:cNvPr id="24" name="Shape 1018">
                <a:extLst>
                  <a:ext uri="{FF2B5EF4-FFF2-40B4-BE49-F238E27FC236}">
                    <a16:creationId xmlns:a16="http://schemas.microsoft.com/office/drawing/2014/main" id="{3815155C-DD11-6F01-DBD5-20AEAFB41594}"/>
                  </a:ext>
                </a:extLst>
              </p:cNvPr>
              <p:cNvSpPr/>
              <p:nvPr/>
            </p:nvSpPr>
            <p:spPr>
              <a:xfrm>
                <a:off x="2099089" y="56165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sz="1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5" name="Shape 1019">
                <a:extLst>
                  <a:ext uri="{FF2B5EF4-FFF2-40B4-BE49-F238E27FC236}">
                    <a16:creationId xmlns:a16="http://schemas.microsoft.com/office/drawing/2014/main" id="{8A3D47B9-EBC0-A936-2773-C4B1C270FC37}"/>
                  </a:ext>
                </a:extLst>
              </p:cNvPr>
              <p:cNvSpPr/>
              <p:nvPr/>
            </p:nvSpPr>
            <p:spPr>
              <a:xfrm>
                <a:off x="631202" y="164538"/>
                <a:ext cx="13387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25]</a:t>
                </a:r>
              </a:p>
            </p:txBody>
          </p:sp>
          <p:sp>
            <p:nvSpPr>
              <p:cNvPr id="26" name="Shape 1020">
                <a:extLst>
                  <a:ext uri="{FF2B5EF4-FFF2-40B4-BE49-F238E27FC236}">
                    <a16:creationId xmlns:a16="http://schemas.microsoft.com/office/drawing/2014/main" id="{7DBF998B-2F8A-7A3B-DDFA-E54CAC24D298}"/>
                  </a:ext>
                </a:extLst>
              </p:cNvPr>
              <p:cNvSpPr/>
              <p:nvPr/>
            </p:nvSpPr>
            <p:spPr>
              <a:xfrm>
                <a:off x="2213430" y="655747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7" name="Shape 1021">
                <a:extLst>
                  <a:ext uri="{FF2B5EF4-FFF2-40B4-BE49-F238E27FC236}">
                    <a16:creationId xmlns:a16="http://schemas.microsoft.com/office/drawing/2014/main" id="{64D27145-E9E3-A804-AC09-B97D2F653C1A}"/>
                  </a:ext>
                </a:extLst>
              </p:cNvPr>
              <p:cNvSpPr/>
              <p:nvPr/>
            </p:nvSpPr>
            <p:spPr>
              <a:xfrm>
                <a:off x="236472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8" name="Shape 1022">
                <a:extLst>
                  <a:ext uri="{FF2B5EF4-FFF2-40B4-BE49-F238E27FC236}">
                    <a16:creationId xmlns:a16="http://schemas.microsoft.com/office/drawing/2014/main" id="{FB44021E-505E-9495-89A8-D44D0D3F73F6}"/>
                  </a:ext>
                </a:extLst>
              </p:cNvPr>
              <p:cNvSpPr/>
              <p:nvPr/>
            </p:nvSpPr>
            <p:spPr>
              <a:xfrm>
                <a:off x="2127254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023">
                <a:extLst>
                  <a:ext uri="{FF2B5EF4-FFF2-40B4-BE49-F238E27FC236}">
                    <a16:creationId xmlns:a16="http://schemas.microsoft.com/office/drawing/2014/main" id="{B7F0F4A1-875E-7AE0-DC30-02D7662F15B0}"/>
                  </a:ext>
                </a:extLst>
              </p:cNvPr>
              <p:cNvSpPr/>
              <p:nvPr/>
            </p:nvSpPr>
            <p:spPr>
              <a:xfrm>
                <a:off x="418727" y="655747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0" name="Shape 1024">
                <a:extLst>
                  <a:ext uri="{FF2B5EF4-FFF2-40B4-BE49-F238E27FC236}">
                    <a16:creationId xmlns:a16="http://schemas.microsoft.com/office/drawing/2014/main" id="{EEE2C838-9818-17FA-BB4D-434EB9F20510}"/>
                  </a:ext>
                </a:extLst>
              </p:cNvPr>
              <p:cNvSpPr/>
              <p:nvPr/>
            </p:nvSpPr>
            <p:spPr>
              <a:xfrm>
                <a:off x="2483788" y="145643"/>
                <a:ext cx="101041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[0, 5]</a:t>
                </a:r>
              </a:p>
            </p:txBody>
          </p:sp>
          <p:sp>
            <p:nvSpPr>
              <p:cNvPr id="31" name="Shape 1025">
                <a:extLst>
                  <a:ext uri="{FF2B5EF4-FFF2-40B4-BE49-F238E27FC236}">
                    <a16:creationId xmlns:a16="http://schemas.microsoft.com/office/drawing/2014/main" id="{9545C40F-552E-86D7-4503-AF61B6F39784}"/>
                  </a:ext>
                </a:extLst>
              </p:cNvPr>
              <p:cNvSpPr/>
              <p:nvPr/>
            </p:nvSpPr>
            <p:spPr>
              <a:xfrm>
                <a:off x="4179945" y="573047"/>
                <a:ext cx="10062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move</a:t>
                </a:r>
              </a:p>
            </p:txBody>
          </p:sp>
          <p:sp>
            <p:nvSpPr>
              <p:cNvPr id="32" name="Shape 1026">
                <a:extLst>
                  <a:ext uri="{FF2B5EF4-FFF2-40B4-BE49-F238E27FC236}">
                    <a16:creationId xmlns:a16="http://schemas.microsoft.com/office/drawing/2014/main" id="{9BD7E407-C4D7-A9CC-A724-D5F8F66FE442}"/>
                  </a:ext>
                </a:extLst>
              </p:cNvPr>
              <p:cNvSpPr/>
              <p:nvPr/>
            </p:nvSpPr>
            <p:spPr>
              <a:xfrm>
                <a:off x="4844650" y="1371230"/>
                <a:ext cx="1340992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uncover</a:t>
                </a:r>
              </a:p>
            </p:txBody>
          </p:sp>
          <p:sp>
            <p:nvSpPr>
              <p:cNvPr id="33" name="Shape 1027">
                <a:extLst>
                  <a:ext uri="{FF2B5EF4-FFF2-40B4-BE49-F238E27FC236}">
                    <a16:creationId xmlns:a16="http://schemas.microsoft.com/office/drawing/2014/main" id="{856A5CC9-1E4F-918F-41C4-90CA0726C07A}"/>
                  </a:ext>
                </a:extLst>
              </p:cNvPr>
              <p:cNvSpPr/>
              <p:nvPr/>
            </p:nvSpPr>
            <p:spPr>
              <a:xfrm>
                <a:off x="765399" y="573047"/>
                <a:ext cx="95570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latin typeface="Calibri" charset="0"/>
                    <a:ea typeface="Times New Roman" charset="0"/>
                    <a:cs typeface="Times New Roman" charset="0"/>
                  </a:rPr>
                  <a:t>bring</a:t>
                </a:r>
              </a:p>
            </p:txBody>
          </p:sp>
          <p:sp>
            <p:nvSpPr>
              <p:cNvPr id="34" name="Shape 1028">
                <a:extLst>
                  <a:ext uri="{FF2B5EF4-FFF2-40B4-BE49-F238E27FC236}">
                    <a16:creationId xmlns:a16="http://schemas.microsoft.com/office/drawing/2014/main" id="{EB412874-A28A-7ADC-17BE-5455F643DE82}"/>
                  </a:ext>
                </a:extLst>
              </p:cNvPr>
              <p:cNvSpPr/>
              <p:nvPr/>
            </p:nvSpPr>
            <p:spPr>
              <a:xfrm>
                <a:off x="2476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5" name="Shape 1029">
                <a:extLst>
                  <a:ext uri="{FF2B5EF4-FFF2-40B4-BE49-F238E27FC236}">
                    <a16:creationId xmlns:a16="http://schemas.microsoft.com/office/drawing/2014/main" id="{F81EC4FA-08D4-9FCB-BE12-84D09F3C73BB}"/>
                  </a:ext>
                </a:extLst>
              </p:cNvPr>
              <p:cNvSpPr/>
              <p:nvPr/>
            </p:nvSpPr>
            <p:spPr>
              <a:xfrm>
                <a:off x="3703975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" name="Shape 1030">
                <a:extLst>
                  <a:ext uri="{FF2B5EF4-FFF2-40B4-BE49-F238E27FC236}">
                    <a16:creationId xmlns:a16="http://schemas.microsoft.com/office/drawing/2014/main" id="{C6A23DF7-E6CB-6A01-7687-E94C3DB326FB}"/>
                  </a:ext>
                </a:extLst>
              </p:cNvPr>
              <p:cNvSpPr/>
              <p:nvPr/>
            </p:nvSpPr>
            <p:spPr>
              <a:xfrm>
                <a:off x="2603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7" name="Shape 1031">
                <a:extLst>
                  <a:ext uri="{FF2B5EF4-FFF2-40B4-BE49-F238E27FC236}">
                    <a16:creationId xmlns:a16="http://schemas.microsoft.com/office/drawing/2014/main" id="{FACEA725-22CB-60A6-C874-9088151A0A8F}"/>
                  </a:ext>
                </a:extLst>
              </p:cNvPr>
              <p:cNvSpPr/>
              <p:nvPr/>
            </p:nvSpPr>
            <p:spPr>
              <a:xfrm>
                <a:off x="4508710" y="1752057"/>
                <a:ext cx="197494" cy="215508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7" name="Shape 1020">
              <a:extLst>
                <a:ext uri="{FF2B5EF4-FFF2-40B4-BE49-F238E27FC236}">
                  <a16:creationId xmlns:a16="http://schemas.microsoft.com/office/drawing/2014/main" id="{6E9CA890-3F1A-3DE7-A5C3-1940C6C5DD22}"/>
                </a:ext>
              </a:extLst>
            </p:cNvPr>
            <p:cNvSpPr/>
            <p:nvPr/>
          </p:nvSpPr>
          <p:spPr>
            <a:xfrm>
              <a:off x="9488269" y="1613298"/>
              <a:ext cx="452675" cy="70859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Shape 1024">
              <a:extLst>
                <a:ext uri="{FF2B5EF4-FFF2-40B4-BE49-F238E27FC236}">
                  <a16:creationId xmlns:a16="http://schemas.microsoft.com/office/drawing/2014/main" id="{2470C66A-98D9-F9F4-24CB-073647632536}"/>
                </a:ext>
              </a:extLst>
            </p:cNvPr>
            <p:cNvSpPr/>
            <p:nvPr/>
          </p:nvSpPr>
          <p:spPr>
            <a:xfrm>
              <a:off x="8840528" y="1866544"/>
              <a:ext cx="857925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[10,10]</a:t>
              </a:r>
              <a:endParaRPr sz="1800" i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90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0993" y="1152525"/>
            <a:ext cx="6193971" cy="5283200"/>
          </a:xfrm>
        </p:spPr>
        <p:txBody>
          <a:bodyPr/>
          <a:lstStyle/>
          <a:p>
            <a:r>
              <a:rPr lang="en-US" dirty="0"/>
              <a:t>Let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be a </a:t>
            </a:r>
            <a:r>
              <a:rPr lang="en-US" i="1" dirty="0"/>
              <a:t>grounded </a:t>
            </a:r>
            <a:r>
              <a:rPr lang="en-US" dirty="0"/>
              <a:t>controllable STNU</a:t>
            </a:r>
          </a:p>
          <a:p>
            <a:r>
              <a:rPr lang="en-US" dirty="0"/>
              <a:t>Different from a grounded expression in logic</a:t>
            </a:r>
          </a:p>
          <a:p>
            <a:pPr lvl="1"/>
            <a:r>
              <a:rPr lang="en-US" dirty="0"/>
              <a:t>At least one time point in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 instantiated</a:t>
            </a:r>
          </a:p>
          <a:p>
            <a:r>
              <a:rPr lang="en-US" dirty="0">
                <a:sym typeface="Wingdings"/>
              </a:rPr>
              <a:t>Bounds every </a:t>
            </a:r>
            <a:r>
              <a:rPr lang="en-US" dirty="0"/>
              <a:t>time point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within an interval [</a:t>
            </a:r>
            <a:r>
              <a:rPr lang="en-US" i="1" dirty="0" err="1"/>
              <a:t>l</a:t>
            </a:r>
            <a:r>
              <a:rPr lang="en-US" i="1" baseline="-25000" dirty="0"/>
              <a:t>i</a:t>
            </a:r>
            <a:r>
              <a:rPr lang="en-US" i="1" dirty="0" err="1"/>
              <a:t>,u</a:t>
            </a:r>
            <a:r>
              <a:rPr lang="en-US" i="1" baseline="-25000" dirty="0"/>
              <a:t>i</a:t>
            </a:r>
            <a:r>
              <a:rPr lang="en-US" dirty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Controllable time point </a:t>
            </a:r>
            <a:r>
              <a:rPr lang="en-US" i="1" dirty="0"/>
              <a:t>t </a:t>
            </a:r>
            <a:r>
              <a:rPr lang="en-US" dirty="0"/>
              <a:t>in the future:</a:t>
            </a:r>
          </a:p>
          <a:p>
            <a:pPr marL="293688" indent="-293688"/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is </a:t>
            </a:r>
            <a:r>
              <a:rPr lang="en-US" i="1" dirty="0"/>
              <a:t>alive</a:t>
            </a:r>
            <a:r>
              <a:rPr lang="en-US" dirty="0"/>
              <a:t> if current time </a:t>
            </a:r>
            <a:r>
              <a:rPr lang="en-US" i="1" dirty="0"/>
              <a:t>now</a:t>
            </a:r>
            <a:r>
              <a:rPr lang="en-US" i="1" baseline="-25000" dirty="0"/>
              <a:t> </a:t>
            </a:r>
            <a:r>
              <a:rPr lang="en-US" dirty="0"/>
              <a:t>∈</a:t>
            </a:r>
            <a:r>
              <a:rPr lang="en-US" baseline="-25000" dirty="0"/>
              <a:t> </a:t>
            </a:r>
            <a:r>
              <a:rPr lang="en-US" dirty="0"/>
              <a:t>[</a:t>
            </a:r>
            <a:r>
              <a:rPr lang="en-US" i="1" dirty="0" err="1"/>
              <a:t>l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baseline="-25000" dirty="0"/>
              <a:t>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dirty="0"/>
              <a:t>]</a:t>
            </a:r>
          </a:p>
          <a:p>
            <a:pPr marL="293688" indent="-293688"/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i="1" dirty="0"/>
              <a:t>enabled</a:t>
            </a:r>
            <a:r>
              <a:rPr lang="en-US" dirty="0"/>
              <a:t> if</a:t>
            </a:r>
          </a:p>
          <a:p>
            <a:pPr marL="520700" lvl="1" indent="-227013"/>
            <a:r>
              <a:rPr lang="en-US" dirty="0"/>
              <a:t>it’s alive</a:t>
            </a:r>
          </a:p>
          <a:p>
            <a:pPr marL="520700" lvl="1" indent="-227013"/>
            <a:r>
              <a:rPr lang="en-US" dirty="0"/>
              <a:t>every precedence constraint </a:t>
            </a:r>
            <a:r>
              <a:rPr lang="en-US" i="1" dirty="0"/>
              <a:t>t</a:t>
            </a:r>
            <a:r>
              <a:rPr lang="en-US" dirty="0"/>
              <a:t>′</a:t>
            </a:r>
            <a:r>
              <a:rPr lang="en-US" baseline="-25000" dirty="0"/>
              <a:t> </a:t>
            </a:r>
            <a:r>
              <a:rPr lang="en-US" i="1" dirty="0"/>
              <a:t>&lt;</a:t>
            </a:r>
            <a:r>
              <a:rPr lang="en-US" i="1" baseline="-25000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has occurred</a:t>
            </a:r>
          </a:p>
          <a:p>
            <a:pPr marL="520700" lvl="1" indent="-227013"/>
            <a:r>
              <a:rPr lang="en-US" dirty="0"/>
              <a:t>for every wait constraint ⟨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, </a:t>
            </a:r>
            <a:r>
              <a:rPr lang="el-GR" i="1" dirty="0"/>
              <a:t>α</a:t>
            </a:r>
            <a:r>
              <a:rPr lang="en-US" dirty="0"/>
              <a:t>⟩, </a:t>
            </a:r>
          </a:p>
          <a:p>
            <a:pPr marL="862012" lvl="2" indent="-227013"/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 has occurred or </a:t>
            </a:r>
            <a:r>
              <a:rPr lang="el-GR" i="1" dirty="0"/>
              <a:t>α</a:t>
            </a:r>
            <a:r>
              <a:rPr lang="en-US" dirty="0"/>
              <a:t> has expired</a:t>
            </a:r>
          </a:p>
          <a:p>
            <a:endParaRPr lang="en-US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6FDA5586-4583-BD40-ABD7-DA57AE886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9672" y="841929"/>
            <a:ext cx="4612560" cy="3855945"/>
          </a:xfrm>
        </p:spPr>
        <p:txBody>
          <a:bodyPr/>
          <a:lstStyle/>
          <a:p>
            <a:r>
              <a:rPr lang="en-US"/>
              <a:t>Let </a:t>
            </a:r>
            <a:r>
              <a:rPr lang="en-US" i="1"/>
              <a:t>t</a:t>
            </a:r>
            <a:r>
              <a:rPr lang="en-US" baseline="-25000"/>
              <a:t>1</a:t>
            </a:r>
            <a:r>
              <a:rPr lang="en-US"/>
              <a:t> = 0. Then: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 ∈ [15,25]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 ∈ [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+5]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4</a:t>
            </a:r>
            <a:r>
              <a:rPr lang="en-US"/>
              <a:t> ∈ [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+15,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+20]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5</a:t>
            </a:r>
            <a:r>
              <a:rPr lang="en-US"/>
              <a:t> ∈ [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+10,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+10]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6</a:t>
            </a:r>
            <a:r>
              <a:rPr lang="en-US"/>
              <a:t> ∈ [</a:t>
            </a:r>
            <a:r>
              <a:rPr lang="en-US" i="1"/>
              <a:t>t</a:t>
            </a:r>
            <a:r>
              <a:rPr lang="en-US" baseline="-25000"/>
              <a:t>5</a:t>
            </a:r>
            <a:r>
              <a:rPr lang="en-US"/>
              <a:t>+5, </a:t>
            </a:r>
            <a:r>
              <a:rPr lang="en-US" i="1"/>
              <a:t>t</a:t>
            </a:r>
            <a:r>
              <a:rPr lang="en-US" baseline="-25000"/>
              <a:t>5</a:t>
            </a:r>
            <a:r>
              <a:rPr lang="en-US"/>
              <a:t>+10]</a:t>
            </a:r>
            <a:r>
              <a:rPr lang="en-US" sz="2000"/>
              <a:t> ∩ [</a:t>
            </a:r>
            <a:r>
              <a:rPr lang="en-US" sz="2000" i="1"/>
              <a:t>t</a:t>
            </a:r>
            <a:r>
              <a:rPr lang="en-US" sz="2000" baseline="-25000"/>
              <a:t>4</a:t>
            </a:r>
            <a:r>
              <a:rPr lang="en-US" sz="2000"/>
              <a:t>–5, </a:t>
            </a:r>
            <a:r>
              <a:rPr lang="en-US" sz="2000" i="1"/>
              <a:t>t</a:t>
            </a:r>
            <a:r>
              <a:rPr lang="en-US" sz="2000" baseline="-25000"/>
              <a:t>4</a:t>
            </a:r>
            <a:r>
              <a:rPr lang="en-US" sz="2000"/>
              <a:t>+5]</a:t>
            </a:r>
            <a:endParaRPr lang="en-US"/>
          </a:p>
          <a:p>
            <a:r>
              <a:rPr lang="en-US"/>
              <a:t>Suppose </a:t>
            </a:r>
            <a:r>
              <a:rPr lang="en-US">
                <a:latin typeface="Calibri" panose="020F0502020204030204" pitchFamily="34" charset="0"/>
              </a:rPr>
              <a:t>bring </a:t>
            </a:r>
            <a:r>
              <a:rPr lang="en-US"/>
              <a:t>finishes at </a:t>
            </a:r>
            <a:r>
              <a:rPr lang="en-US" i="1"/>
              <a:t>t</a:t>
            </a:r>
            <a:r>
              <a:rPr lang="en-US" baseline="-25000"/>
              <a:t>2</a:t>
            </a:r>
            <a:r>
              <a:rPr lang="en-US"/>
              <a:t>=20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 is enabled during [20, 25]</a:t>
            </a:r>
          </a:p>
          <a:p>
            <a:r>
              <a:rPr lang="en-US"/>
              <a:t>Suppose we start </a:t>
            </a:r>
            <a:r>
              <a:rPr lang="en-US">
                <a:latin typeface="Calibri" panose="020F0502020204030204" pitchFamily="34" charset="0"/>
              </a:rPr>
              <a:t>move</a:t>
            </a:r>
            <a:r>
              <a:rPr lang="en-US"/>
              <a:t> at </a:t>
            </a:r>
            <a:r>
              <a:rPr lang="en-US" i="1"/>
              <a:t>t</a:t>
            </a:r>
            <a:r>
              <a:rPr lang="en-US" baseline="-25000"/>
              <a:t>3</a:t>
            </a:r>
            <a:r>
              <a:rPr lang="en-US"/>
              <a:t> = 22</a:t>
            </a:r>
          </a:p>
          <a:p>
            <a:pPr lvl="1"/>
            <a:r>
              <a:rPr lang="en-US" i="1"/>
              <a:t>t</a:t>
            </a:r>
            <a:r>
              <a:rPr lang="en-US" baseline="-25000"/>
              <a:t>5</a:t>
            </a:r>
            <a:r>
              <a:rPr lang="en-US"/>
              <a:t> is enabled during [32,32]</a:t>
            </a:r>
            <a:endParaRPr lang="en-US" i="1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CBD709-73E9-09EF-F94A-54F322541127}"/>
              </a:ext>
            </a:extLst>
          </p:cNvPr>
          <p:cNvGrpSpPr/>
          <p:nvPr/>
        </p:nvGrpSpPr>
        <p:grpSpPr>
          <a:xfrm>
            <a:off x="6887059" y="4841101"/>
            <a:ext cx="5032798" cy="1591398"/>
            <a:chOff x="6803570" y="1081746"/>
            <a:chExt cx="5032798" cy="1591398"/>
          </a:xfrm>
        </p:grpSpPr>
        <p:grpSp>
          <p:nvGrpSpPr>
            <p:cNvPr id="69" name="Group 1032">
              <a:extLst>
                <a:ext uri="{FF2B5EF4-FFF2-40B4-BE49-F238E27FC236}">
                  <a16:creationId xmlns:a16="http://schemas.microsoft.com/office/drawing/2014/main" id="{279C2696-B4DE-5824-A37B-B9F79CB4B254}"/>
                </a:ext>
              </a:extLst>
            </p:cNvPr>
            <p:cNvGrpSpPr/>
            <p:nvPr/>
          </p:nvGrpSpPr>
          <p:grpSpPr>
            <a:xfrm>
              <a:off x="6803570" y="1081746"/>
              <a:ext cx="5032798" cy="1591398"/>
              <a:chOff x="0" y="37268"/>
              <a:chExt cx="7157756" cy="2263320"/>
            </a:xfrm>
          </p:grpSpPr>
          <p:sp>
            <p:nvSpPr>
              <p:cNvPr id="75" name="Shape 1003">
                <a:extLst>
                  <a:ext uri="{FF2B5EF4-FFF2-40B4-BE49-F238E27FC236}">
                    <a16:creationId xmlns:a16="http://schemas.microsoft.com/office/drawing/2014/main" id="{0E477C33-FCD8-1AA3-AC87-21A5FEC80F1B}"/>
                  </a:ext>
                </a:extLst>
              </p:cNvPr>
              <p:cNvSpPr/>
              <p:nvPr/>
            </p:nvSpPr>
            <p:spPr>
              <a:xfrm>
                <a:off x="3467502" y="37268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sz="1800" i="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6" name="Shape 1004">
                <a:extLst>
                  <a:ext uri="{FF2B5EF4-FFF2-40B4-BE49-F238E27FC236}">
                    <a16:creationId xmlns:a16="http://schemas.microsoft.com/office/drawing/2014/main" id="{6785CFA4-7770-0F7A-73C7-610B8A4C7422}"/>
                  </a:ext>
                </a:extLst>
              </p:cNvPr>
              <p:cNvSpPr/>
              <p:nvPr/>
            </p:nvSpPr>
            <p:spPr>
              <a:xfrm>
                <a:off x="4313008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5</a:t>
                </a:r>
                <a:endParaRPr lang="en-US" sz="1800" dirty="0"/>
              </a:p>
            </p:txBody>
          </p:sp>
          <p:sp>
            <p:nvSpPr>
              <p:cNvPr id="77" name="Shape 1005">
                <a:extLst>
                  <a:ext uri="{FF2B5EF4-FFF2-40B4-BE49-F238E27FC236}">
                    <a16:creationId xmlns:a16="http://schemas.microsoft.com/office/drawing/2014/main" id="{6287E1C2-212C-E841-4C42-8E697ADF5525}"/>
                  </a:ext>
                </a:extLst>
              </p:cNvPr>
              <p:cNvSpPr/>
              <p:nvPr/>
            </p:nvSpPr>
            <p:spPr>
              <a:xfrm>
                <a:off x="5566593" y="37269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4</a:t>
                </a:r>
                <a:endParaRPr lang="en-US" sz="1800" dirty="0"/>
              </a:p>
            </p:txBody>
          </p:sp>
          <p:sp>
            <p:nvSpPr>
              <p:cNvPr id="78" name="Shape 1006">
                <a:extLst>
                  <a:ext uri="{FF2B5EF4-FFF2-40B4-BE49-F238E27FC236}">
                    <a16:creationId xmlns:a16="http://schemas.microsoft.com/office/drawing/2014/main" id="{69ACAD36-9D49-CF81-0BEF-9E23DBC58194}"/>
                  </a:ext>
                </a:extLst>
              </p:cNvPr>
              <p:cNvSpPr/>
              <p:nvPr/>
            </p:nvSpPr>
            <p:spPr>
              <a:xfrm>
                <a:off x="6317940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6</a:t>
                </a:r>
                <a:endParaRPr lang="en-US" sz="1800" dirty="0"/>
              </a:p>
            </p:txBody>
          </p:sp>
          <p:sp>
            <p:nvSpPr>
              <p:cNvPr id="79" name="Shape 1007">
                <a:extLst>
                  <a:ext uri="{FF2B5EF4-FFF2-40B4-BE49-F238E27FC236}">
                    <a16:creationId xmlns:a16="http://schemas.microsoft.com/office/drawing/2014/main" id="{6EF59CF3-DF41-93BD-08AC-3F5C5BC25B77}"/>
                  </a:ext>
                </a:extLst>
              </p:cNvPr>
              <p:cNvSpPr/>
              <p:nvPr/>
            </p:nvSpPr>
            <p:spPr>
              <a:xfrm>
                <a:off x="4098706" y="145642"/>
                <a:ext cx="13387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20]</a:t>
                </a:r>
              </a:p>
            </p:txBody>
          </p:sp>
          <p:sp>
            <p:nvSpPr>
              <p:cNvPr id="80" name="Shape 1008">
                <a:extLst>
                  <a:ext uri="{FF2B5EF4-FFF2-40B4-BE49-F238E27FC236}">
                    <a16:creationId xmlns:a16="http://schemas.microsoft.com/office/drawing/2014/main" id="{14E49913-DE08-2A55-E4F4-BAEABC22DB6C}"/>
                  </a:ext>
                </a:extLst>
              </p:cNvPr>
              <p:cNvSpPr/>
              <p:nvPr/>
            </p:nvSpPr>
            <p:spPr>
              <a:xfrm>
                <a:off x="4983180" y="1760728"/>
                <a:ext cx="117456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[5, 10]</a:t>
                </a:r>
              </a:p>
            </p:txBody>
          </p:sp>
          <p:sp>
            <p:nvSpPr>
              <p:cNvPr id="81" name="Shape 1009">
                <a:extLst>
                  <a:ext uri="{FF2B5EF4-FFF2-40B4-BE49-F238E27FC236}">
                    <a16:creationId xmlns:a16="http://schemas.microsoft.com/office/drawing/2014/main" id="{8B218B14-5525-2445-2E62-9AD2FA5279A9}"/>
                  </a:ext>
                </a:extLst>
              </p:cNvPr>
              <p:cNvSpPr/>
              <p:nvPr/>
            </p:nvSpPr>
            <p:spPr>
              <a:xfrm>
                <a:off x="5680934" y="636852"/>
                <a:ext cx="763787" cy="1117194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2" name="Shape 1010">
                <a:extLst>
                  <a:ext uri="{FF2B5EF4-FFF2-40B4-BE49-F238E27FC236}">
                    <a16:creationId xmlns:a16="http://schemas.microsoft.com/office/drawing/2014/main" id="{E06C951D-D721-9447-977E-4F8CDB77E6CC}"/>
                  </a:ext>
                </a:extLst>
              </p:cNvPr>
              <p:cNvSpPr/>
              <p:nvPr/>
            </p:nvSpPr>
            <p:spPr>
              <a:xfrm>
                <a:off x="6037908" y="812049"/>
                <a:ext cx="111984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[-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83" name="Shape 1011">
                <a:extLst>
                  <a:ext uri="{FF2B5EF4-FFF2-40B4-BE49-F238E27FC236}">
                    <a16:creationId xmlns:a16="http://schemas.microsoft.com/office/drawing/2014/main" id="{8812FA9E-256A-E732-4E24-9C8FBAC9AB82}"/>
                  </a:ext>
                </a:extLst>
              </p:cNvPr>
              <p:cNvSpPr/>
              <p:nvPr/>
            </p:nvSpPr>
            <p:spPr>
              <a:xfrm>
                <a:off x="3703975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4" name="Shape 1012">
                <a:extLst>
                  <a:ext uri="{FF2B5EF4-FFF2-40B4-BE49-F238E27FC236}">
                    <a16:creationId xmlns:a16="http://schemas.microsoft.com/office/drawing/2014/main" id="{F781A2AF-335D-F408-2FB2-2B6AE5B8D32B}"/>
                  </a:ext>
                </a:extLst>
              </p:cNvPr>
              <p:cNvSpPr/>
              <p:nvPr/>
            </p:nvSpPr>
            <p:spPr>
              <a:xfrm>
                <a:off x="6426671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5" name="Shape 1013">
                <a:extLst>
                  <a:ext uri="{FF2B5EF4-FFF2-40B4-BE49-F238E27FC236}">
                    <a16:creationId xmlns:a16="http://schemas.microsoft.com/office/drawing/2014/main" id="{F8453B29-0657-1DAA-E769-C5871C9E1468}"/>
                  </a:ext>
                </a:extLst>
              </p:cNvPr>
              <p:cNvSpPr/>
              <p:nvPr/>
            </p:nvSpPr>
            <p:spPr>
              <a:xfrm>
                <a:off x="5594757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6" name="Shape 1014">
                <a:extLst>
                  <a:ext uri="{FF2B5EF4-FFF2-40B4-BE49-F238E27FC236}">
                    <a16:creationId xmlns:a16="http://schemas.microsoft.com/office/drawing/2014/main" id="{16FE59E4-B4FF-9596-B507-7146A336D891}"/>
                  </a:ext>
                </a:extLst>
              </p:cNvPr>
              <p:cNvSpPr/>
              <p:nvPr/>
            </p:nvSpPr>
            <p:spPr>
              <a:xfrm>
                <a:off x="4518119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7" name="Shape 1015">
                <a:extLst>
                  <a:ext uri="{FF2B5EF4-FFF2-40B4-BE49-F238E27FC236}">
                    <a16:creationId xmlns:a16="http://schemas.microsoft.com/office/drawing/2014/main" id="{347275E1-EB4D-79FB-C981-7E9474297804}"/>
                  </a:ext>
                </a:extLst>
              </p:cNvPr>
              <p:cNvSpPr/>
              <p:nvPr/>
            </p:nvSpPr>
            <p:spPr>
              <a:xfrm>
                <a:off x="3886231" y="636851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8" name="Shape 1016">
                <a:extLst>
                  <a:ext uri="{FF2B5EF4-FFF2-40B4-BE49-F238E27FC236}">
                    <a16:creationId xmlns:a16="http://schemas.microsoft.com/office/drawing/2014/main" id="{8B76721F-6FD6-70E7-BCA3-239B1431CAA3}"/>
                  </a:ext>
                </a:extLst>
              </p:cNvPr>
              <p:cNvSpPr/>
              <p:nvPr/>
            </p:nvSpPr>
            <p:spPr>
              <a:xfrm>
                <a:off x="4716516" y="1852387"/>
                <a:ext cx="1737230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89" name="Shape 1017">
                <a:extLst>
                  <a:ext uri="{FF2B5EF4-FFF2-40B4-BE49-F238E27FC236}">
                    <a16:creationId xmlns:a16="http://schemas.microsoft.com/office/drawing/2014/main" id="{19BF938D-077C-26C2-1813-C435ECA551B4}"/>
                  </a:ext>
                </a:extLst>
              </p:cNvPr>
              <p:cNvSpPr/>
              <p:nvPr/>
            </p:nvSpPr>
            <p:spPr>
              <a:xfrm>
                <a:off x="0" y="56165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1</a:t>
                </a:r>
                <a:endParaRPr lang="en-US" sz="1800" dirty="0"/>
              </a:p>
            </p:txBody>
          </p:sp>
          <p:sp>
            <p:nvSpPr>
              <p:cNvPr id="90" name="Shape 1018">
                <a:extLst>
                  <a:ext uri="{FF2B5EF4-FFF2-40B4-BE49-F238E27FC236}">
                    <a16:creationId xmlns:a16="http://schemas.microsoft.com/office/drawing/2014/main" id="{53D762D8-85EB-F443-13D1-2B604EABB689}"/>
                  </a:ext>
                </a:extLst>
              </p:cNvPr>
              <p:cNvSpPr/>
              <p:nvPr/>
            </p:nvSpPr>
            <p:spPr>
              <a:xfrm>
                <a:off x="2099089" y="56165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sz="1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1" name="Shape 1019">
                <a:extLst>
                  <a:ext uri="{FF2B5EF4-FFF2-40B4-BE49-F238E27FC236}">
                    <a16:creationId xmlns:a16="http://schemas.microsoft.com/office/drawing/2014/main" id="{142E5982-4864-DF39-5302-F0826EFC37AC}"/>
                  </a:ext>
                </a:extLst>
              </p:cNvPr>
              <p:cNvSpPr/>
              <p:nvPr/>
            </p:nvSpPr>
            <p:spPr>
              <a:xfrm>
                <a:off x="631202" y="164538"/>
                <a:ext cx="13387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25]</a:t>
                </a:r>
              </a:p>
            </p:txBody>
          </p:sp>
          <p:sp>
            <p:nvSpPr>
              <p:cNvPr id="92" name="Shape 1020">
                <a:extLst>
                  <a:ext uri="{FF2B5EF4-FFF2-40B4-BE49-F238E27FC236}">
                    <a16:creationId xmlns:a16="http://schemas.microsoft.com/office/drawing/2014/main" id="{E90867FB-89BB-7C3F-8CE9-1AD404F31A51}"/>
                  </a:ext>
                </a:extLst>
              </p:cNvPr>
              <p:cNvSpPr/>
              <p:nvPr/>
            </p:nvSpPr>
            <p:spPr>
              <a:xfrm>
                <a:off x="2213430" y="655747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3" name="Shape 1021">
                <a:extLst>
                  <a:ext uri="{FF2B5EF4-FFF2-40B4-BE49-F238E27FC236}">
                    <a16:creationId xmlns:a16="http://schemas.microsoft.com/office/drawing/2014/main" id="{50CC6B32-3635-B5A0-B944-1A2CCF33498A}"/>
                  </a:ext>
                </a:extLst>
              </p:cNvPr>
              <p:cNvSpPr/>
              <p:nvPr/>
            </p:nvSpPr>
            <p:spPr>
              <a:xfrm>
                <a:off x="236472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4" name="Shape 1022">
                <a:extLst>
                  <a:ext uri="{FF2B5EF4-FFF2-40B4-BE49-F238E27FC236}">
                    <a16:creationId xmlns:a16="http://schemas.microsoft.com/office/drawing/2014/main" id="{F15C9086-2027-2ABE-B5E7-58917DD7029F}"/>
                  </a:ext>
                </a:extLst>
              </p:cNvPr>
              <p:cNvSpPr/>
              <p:nvPr/>
            </p:nvSpPr>
            <p:spPr>
              <a:xfrm>
                <a:off x="2127254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5" name="Shape 1023">
                <a:extLst>
                  <a:ext uri="{FF2B5EF4-FFF2-40B4-BE49-F238E27FC236}">
                    <a16:creationId xmlns:a16="http://schemas.microsoft.com/office/drawing/2014/main" id="{4B2159C7-A6DF-6A46-A1F6-1D6B70A62248}"/>
                  </a:ext>
                </a:extLst>
              </p:cNvPr>
              <p:cNvSpPr/>
              <p:nvPr/>
            </p:nvSpPr>
            <p:spPr>
              <a:xfrm>
                <a:off x="418727" y="655747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6" name="Shape 1024">
                <a:extLst>
                  <a:ext uri="{FF2B5EF4-FFF2-40B4-BE49-F238E27FC236}">
                    <a16:creationId xmlns:a16="http://schemas.microsoft.com/office/drawing/2014/main" id="{161BC91C-F350-E37D-C7EA-63482BEF240A}"/>
                  </a:ext>
                </a:extLst>
              </p:cNvPr>
              <p:cNvSpPr/>
              <p:nvPr/>
            </p:nvSpPr>
            <p:spPr>
              <a:xfrm>
                <a:off x="2483788" y="145643"/>
                <a:ext cx="101041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[0, 5]</a:t>
                </a:r>
              </a:p>
            </p:txBody>
          </p:sp>
          <p:sp>
            <p:nvSpPr>
              <p:cNvPr id="97" name="Shape 1025">
                <a:extLst>
                  <a:ext uri="{FF2B5EF4-FFF2-40B4-BE49-F238E27FC236}">
                    <a16:creationId xmlns:a16="http://schemas.microsoft.com/office/drawing/2014/main" id="{3291550C-EA5E-4255-2617-206280C41201}"/>
                  </a:ext>
                </a:extLst>
              </p:cNvPr>
              <p:cNvSpPr/>
              <p:nvPr/>
            </p:nvSpPr>
            <p:spPr>
              <a:xfrm>
                <a:off x="4179945" y="573047"/>
                <a:ext cx="10062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move</a:t>
                </a:r>
              </a:p>
            </p:txBody>
          </p:sp>
          <p:sp>
            <p:nvSpPr>
              <p:cNvPr id="98" name="Shape 1026">
                <a:extLst>
                  <a:ext uri="{FF2B5EF4-FFF2-40B4-BE49-F238E27FC236}">
                    <a16:creationId xmlns:a16="http://schemas.microsoft.com/office/drawing/2014/main" id="{D3FA8E71-811E-B996-8FD7-B1DDBD8D2453}"/>
                  </a:ext>
                </a:extLst>
              </p:cNvPr>
              <p:cNvSpPr/>
              <p:nvPr/>
            </p:nvSpPr>
            <p:spPr>
              <a:xfrm>
                <a:off x="4844650" y="1371230"/>
                <a:ext cx="1340992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uncover</a:t>
                </a:r>
              </a:p>
            </p:txBody>
          </p:sp>
          <p:sp>
            <p:nvSpPr>
              <p:cNvPr id="99" name="Shape 1027">
                <a:extLst>
                  <a:ext uri="{FF2B5EF4-FFF2-40B4-BE49-F238E27FC236}">
                    <a16:creationId xmlns:a16="http://schemas.microsoft.com/office/drawing/2014/main" id="{B7DDCDDD-5369-EB4A-693C-8E09A801A273}"/>
                  </a:ext>
                </a:extLst>
              </p:cNvPr>
              <p:cNvSpPr/>
              <p:nvPr/>
            </p:nvSpPr>
            <p:spPr>
              <a:xfrm>
                <a:off x="765399" y="573047"/>
                <a:ext cx="95570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latin typeface="Calibri" charset="0"/>
                    <a:ea typeface="Times New Roman" charset="0"/>
                    <a:cs typeface="Times New Roman" charset="0"/>
                  </a:rPr>
                  <a:t>bring</a:t>
                </a:r>
              </a:p>
            </p:txBody>
          </p:sp>
          <p:sp>
            <p:nvSpPr>
              <p:cNvPr id="100" name="Shape 1028">
                <a:extLst>
                  <a:ext uri="{FF2B5EF4-FFF2-40B4-BE49-F238E27FC236}">
                    <a16:creationId xmlns:a16="http://schemas.microsoft.com/office/drawing/2014/main" id="{2E7C2687-0ECB-FA91-C2D5-1D5ABA31FFE6}"/>
                  </a:ext>
                </a:extLst>
              </p:cNvPr>
              <p:cNvSpPr/>
              <p:nvPr/>
            </p:nvSpPr>
            <p:spPr>
              <a:xfrm>
                <a:off x="2476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1" name="Shape 1029">
                <a:extLst>
                  <a:ext uri="{FF2B5EF4-FFF2-40B4-BE49-F238E27FC236}">
                    <a16:creationId xmlns:a16="http://schemas.microsoft.com/office/drawing/2014/main" id="{32870E96-4FEA-E32F-D581-DCAB1FBFA30F}"/>
                  </a:ext>
                </a:extLst>
              </p:cNvPr>
              <p:cNvSpPr/>
              <p:nvPr/>
            </p:nvSpPr>
            <p:spPr>
              <a:xfrm>
                <a:off x="3703975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2" name="Shape 1030">
                <a:extLst>
                  <a:ext uri="{FF2B5EF4-FFF2-40B4-BE49-F238E27FC236}">
                    <a16:creationId xmlns:a16="http://schemas.microsoft.com/office/drawing/2014/main" id="{30EF67BC-D437-C284-FEB1-87B8DAAD7377}"/>
                  </a:ext>
                </a:extLst>
              </p:cNvPr>
              <p:cNvSpPr/>
              <p:nvPr/>
            </p:nvSpPr>
            <p:spPr>
              <a:xfrm>
                <a:off x="2603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03" name="Shape 1031">
                <a:extLst>
                  <a:ext uri="{FF2B5EF4-FFF2-40B4-BE49-F238E27FC236}">
                    <a16:creationId xmlns:a16="http://schemas.microsoft.com/office/drawing/2014/main" id="{E679508F-BC78-C0CA-A5CA-7BA767E1EB30}"/>
                  </a:ext>
                </a:extLst>
              </p:cNvPr>
              <p:cNvSpPr/>
              <p:nvPr/>
            </p:nvSpPr>
            <p:spPr>
              <a:xfrm>
                <a:off x="4508710" y="1752057"/>
                <a:ext cx="197494" cy="215508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70" name="Shape 1020">
              <a:extLst>
                <a:ext uri="{FF2B5EF4-FFF2-40B4-BE49-F238E27FC236}">
                  <a16:creationId xmlns:a16="http://schemas.microsoft.com/office/drawing/2014/main" id="{05AFF028-C613-B50F-D6FB-B77429CCA2A6}"/>
                </a:ext>
              </a:extLst>
            </p:cNvPr>
            <p:cNvSpPr/>
            <p:nvPr/>
          </p:nvSpPr>
          <p:spPr>
            <a:xfrm>
              <a:off x="9488269" y="1613298"/>
              <a:ext cx="452675" cy="70859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4" name="Shape 1024">
              <a:extLst>
                <a:ext uri="{FF2B5EF4-FFF2-40B4-BE49-F238E27FC236}">
                  <a16:creationId xmlns:a16="http://schemas.microsoft.com/office/drawing/2014/main" id="{A8A11DB8-CBC8-EFE0-059F-C014D57DCA37}"/>
                </a:ext>
              </a:extLst>
            </p:cNvPr>
            <p:cNvSpPr/>
            <p:nvPr/>
          </p:nvSpPr>
          <p:spPr>
            <a:xfrm>
              <a:off x="8840528" y="1866544"/>
              <a:ext cx="857925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[10,10]</a:t>
              </a:r>
              <a:endParaRPr sz="1800" i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256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1601"/>
            <a:ext cx="6883400" cy="812800"/>
          </a:xfrm>
        </p:spPr>
        <p:txBody>
          <a:bodyPr/>
          <a:lstStyle/>
          <a:p>
            <a:r>
              <a:rPr lang="en-US" dirty="0"/>
              <a:t>Dispatching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7402" y="1152525"/>
            <a:ext cx="5937042" cy="5283200"/>
          </a:xfrm>
        </p:spPr>
        <p:txBody>
          <a:bodyPr/>
          <a:lstStyle/>
          <a:p>
            <a:r>
              <a:rPr lang="en-US" dirty="0"/>
              <a:t>Let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be a </a:t>
            </a:r>
            <a:r>
              <a:rPr lang="en-US" i="1" dirty="0"/>
              <a:t>grounded </a:t>
            </a:r>
            <a:r>
              <a:rPr lang="en-US" dirty="0"/>
              <a:t>controllable STNU</a:t>
            </a:r>
          </a:p>
          <a:p>
            <a:r>
              <a:rPr lang="en-US" dirty="0"/>
              <a:t>Different from a grounded expression in logic</a:t>
            </a:r>
          </a:p>
          <a:p>
            <a:pPr lvl="1"/>
            <a:r>
              <a:rPr lang="en-US" dirty="0"/>
              <a:t>At least one time point in (</a:t>
            </a:r>
            <a:r>
              <a:rPr lang="en-US" dirty="0">
                <a:latin typeface="Lucida Handwriting"/>
                <a:cs typeface="Lucida Handwriting"/>
              </a:rPr>
              <a:t>V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Ṽ</a:t>
            </a:r>
            <a:r>
              <a:rPr lang="en-US" dirty="0"/>
              <a:t>,</a:t>
            </a:r>
            <a:r>
              <a:rPr lang="en-US" dirty="0">
                <a:latin typeface="Lucida Handwriting"/>
                <a:cs typeface="Lucida Handwriting"/>
              </a:rPr>
              <a:t>E</a:t>
            </a:r>
            <a:r>
              <a:rPr lang="en-US" dirty="0"/>
              <a:t>,</a:t>
            </a:r>
            <a:r>
              <a:rPr lang="en-US" i="1" dirty="0">
                <a:latin typeface="Lucida Handwriting"/>
                <a:cs typeface="Lucida Handwriting"/>
              </a:rPr>
              <a:t>Ẽ</a:t>
            </a:r>
            <a:r>
              <a:rPr lang="en-US" i="1" baseline="-25000" dirty="0">
                <a:cs typeface="Times New Roman"/>
              </a:rPr>
              <a:t> </a:t>
            </a:r>
            <a:r>
              <a:rPr lang="en-US" dirty="0"/>
              <a:t>) is instantiated</a:t>
            </a:r>
          </a:p>
          <a:p>
            <a:r>
              <a:rPr lang="en-US" dirty="0">
                <a:sym typeface="Wingdings"/>
              </a:rPr>
              <a:t>Bounds every </a:t>
            </a:r>
            <a:r>
              <a:rPr lang="en-US" dirty="0"/>
              <a:t>time point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within an interval [</a:t>
            </a:r>
            <a:r>
              <a:rPr lang="en-US" i="1" dirty="0" err="1"/>
              <a:t>l</a:t>
            </a:r>
            <a:r>
              <a:rPr lang="en-US" i="1" baseline="-25000" dirty="0"/>
              <a:t>i</a:t>
            </a:r>
            <a:r>
              <a:rPr lang="en-US" i="1" dirty="0" err="1"/>
              <a:t>,u</a:t>
            </a:r>
            <a:r>
              <a:rPr lang="en-US" i="1" baseline="-25000" dirty="0"/>
              <a:t>i</a:t>
            </a:r>
            <a:r>
              <a:rPr lang="en-US" dirty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Controllable time point </a:t>
            </a:r>
            <a:r>
              <a:rPr lang="en-US" i="1" dirty="0"/>
              <a:t>t </a:t>
            </a:r>
            <a:r>
              <a:rPr lang="en-US" dirty="0"/>
              <a:t>in the future:</a:t>
            </a:r>
          </a:p>
          <a:p>
            <a:pPr marL="293688" indent="-293688"/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is </a:t>
            </a:r>
            <a:r>
              <a:rPr lang="en-US" i="1" dirty="0"/>
              <a:t>alive</a:t>
            </a:r>
            <a:r>
              <a:rPr lang="en-US" dirty="0"/>
              <a:t> if current time </a:t>
            </a:r>
            <a:r>
              <a:rPr lang="en-US" i="1" dirty="0"/>
              <a:t>now</a:t>
            </a:r>
            <a:r>
              <a:rPr lang="en-US" i="1" baseline="-25000" dirty="0"/>
              <a:t> </a:t>
            </a:r>
            <a:r>
              <a:rPr lang="en-US" dirty="0"/>
              <a:t>∈</a:t>
            </a:r>
            <a:r>
              <a:rPr lang="en-US" baseline="-25000" dirty="0"/>
              <a:t> </a:t>
            </a:r>
            <a:r>
              <a:rPr lang="en-US" dirty="0"/>
              <a:t>[</a:t>
            </a:r>
            <a:r>
              <a:rPr lang="en-US" i="1" dirty="0" err="1"/>
              <a:t>l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,</a:t>
            </a:r>
            <a:r>
              <a:rPr lang="en-US" i="1" baseline="-25000" dirty="0"/>
              <a:t>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dirty="0"/>
              <a:t>]</a:t>
            </a:r>
          </a:p>
          <a:p>
            <a:pPr marL="293688" indent="-293688"/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i="1" dirty="0"/>
              <a:t>enabled</a:t>
            </a:r>
            <a:r>
              <a:rPr lang="en-US" dirty="0"/>
              <a:t> if</a:t>
            </a:r>
          </a:p>
          <a:p>
            <a:pPr marL="520700" lvl="1" indent="-227013"/>
            <a:r>
              <a:rPr lang="en-US" dirty="0"/>
              <a:t>it’s alive</a:t>
            </a:r>
          </a:p>
          <a:p>
            <a:pPr marL="520700" lvl="1" indent="-227013"/>
            <a:r>
              <a:rPr lang="en-US" dirty="0"/>
              <a:t>every precedence constraint </a:t>
            </a:r>
            <a:r>
              <a:rPr lang="en-US" i="1" dirty="0"/>
              <a:t>t</a:t>
            </a:r>
            <a:r>
              <a:rPr lang="en-US" dirty="0"/>
              <a:t>′</a:t>
            </a:r>
            <a:r>
              <a:rPr lang="en-US" baseline="-25000" dirty="0"/>
              <a:t> </a:t>
            </a:r>
            <a:r>
              <a:rPr lang="en-US" i="1" dirty="0"/>
              <a:t>&lt;</a:t>
            </a:r>
            <a:r>
              <a:rPr lang="en-US" i="1" baseline="-25000" dirty="0"/>
              <a:t> </a:t>
            </a:r>
            <a:r>
              <a:rPr lang="en-US" i="1" dirty="0"/>
              <a:t>t</a:t>
            </a:r>
            <a:r>
              <a:rPr lang="en-US" i="1" baseline="-25000" dirty="0"/>
              <a:t>i</a:t>
            </a:r>
            <a:r>
              <a:rPr lang="en-US" dirty="0"/>
              <a:t> has occurred</a:t>
            </a:r>
          </a:p>
          <a:p>
            <a:pPr marL="520700" lvl="1" indent="-227013"/>
            <a:r>
              <a:rPr lang="en-US" dirty="0"/>
              <a:t>for every wait constraint ⟨</a:t>
            </a:r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, </a:t>
            </a:r>
            <a:r>
              <a:rPr lang="el-GR" i="1" dirty="0"/>
              <a:t>α</a:t>
            </a:r>
            <a:r>
              <a:rPr lang="en-US" dirty="0"/>
              <a:t>⟩, </a:t>
            </a:r>
          </a:p>
          <a:p>
            <a:pPr marL="862012" lvl="2" indent="-227013"/>
            <a:r>
              <a:rPr lang="en-US" i="1" dirty="0" err="1"/>
              <a:t>t</a:t>
            </a:r>
            <a:r>
              <a:rPr lang="en-US" i="1" baseline="-25000" dirty="0" err="1"/>
              <a:t>e</a:t>
            </a:r>
            <a:r>
              <a:rPr lang="en-US" dirty="0"/>
              <a:t> has occurred or </a:t>
            </a:r>
            <a:r>
              <a:rPr lang="el-GR" i="1" dirty="0"/>
              <a:t>α</a:t>
            </a:r>
            <a:r>
              <a:rPr lang="en-US" dirty="0"/>
              <a:t> has expired</a:t>
            </a:r>
          </a:p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BC4DEE-98C2-4A37-95F0-BE01B3C172DE}"/>
              </a:ext>
            </a:extLst>
          </p:cNvPr>
          <p:cNvGrpSpPr/>
          <p:nvPr/>
        </p:nvGrpSpPr>
        <p:grpSpPr>
          <a:xfrm>
            <a:off x="6887059" y="4846071"/>
            <a:ext cx="5032798" cy="1591398"/>
            <a:chOff x="6803570" y="1081746"/>
            <a:chExt cx="5032798" cy="1591398"/>
          </a:xfrm>
        </p:grpSpPr>
        <p:grpSp>
          <p:nvGrpSpPr>
            <p:cNvPr id="47" name="Group 1032">
              <a:extLst>
                <a:ext uri="{FF2B5EF4-FFF2-40B4-BE49-F238E27FC236}">
                  <a16:creationId xmlns:a16="http://schemas.microsoft.com/office/drawing/2014/main" id="{ADE16AC6-133A-B2B8-8CA4-99AFB90D2B40}"/>
                </a:ext>
              </a:extLst>
            </p:cNvPr>
            <p:cNvGrpSpPr/>
            <p:nvPr/>
          </p:nvGrpSpPr>
          <p:grpSpPr>
            <a:xfrm>
              <a:off x="6803570" y="1081746"/>
              <a:ext cx="5032798" cy="1591398"/>
              <a:chOff x="0" y="37268"/>
              <a:chExt cx="7157756" cy="2263320"/>
            </a:xfrm>
          </p:grpSpPr>
          <p:sp>
            <p:nvSpPr>
              <p:cNvPr id="50" name="Shape 1003">
                <a:extLst>
                  <a:ext uri="{FF2B5EF4-FFF2-40B4-BE49-F238E27FC236}">
                    <a16:creationId xmlns:a16="http://schemas.microsoft.com/office/drawing/2014/main" id="{47EBBC2F-2E25-C351-33C8-6260B76171E4}"/>
                  </a:ext>
                </a:extLst>
              </p:cNvPr>
              <p:cNvSpPr/>
              <p:nvPr/>
            </p:nvSpPr>
            <p:spPr>
              <a:xfrm>
                <a:off x="3467502" y="37268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sz="1800" i="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1" name="Shape 1004">
                <a:extLst>
                  <a:ext uri="{FF2B5EF4-FFF2-40B4-BE49-F238E27FC236}">
                    <a16:creationId xmlns:a16="http://schemas.microsoft.com/office/drawing/2014/main" id="{7FEB7016-2B5B-F2DD-429F-4EE24C822B17}"/>
                  </a:ext>
                </a:extLst>
              </p:cNvPr>
              <p:cNvSpPr/>
              <p:nvPr/>
            </p:nvSpPr>
            <p:spPr>
              <a:xfrm>
                <a:off x="4313008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5</a:t>
                </a:r>
                <a:endParaRPr lang="en-US" sz="1800" dirty="0"/>
              </a:p>
            </p:txBody>
          </p:sp>
          <p:sp>
            <p:nvSpPr>
              <p:cNvPr id="52" name="Shape 1005">
                <a:extLst>
                  <a:ext uri="{FF2B5EF4-FFF2-40B4-BE49-F238E27FC236}">
                    <a16:creationId xmlns:a16="http://schemas.microsoft.com/office/drawing/2014/main" id="{B791BE5A-A201-6AC7-E174-53923AED4E1E}"/>
                  </a:ext>
                </a:extLst>
              </p:cNvPr>
              <p:cNvSpPr/>
              <p:nvPr/>
            </p:nvSpPr>
            <p:spPr>
              <a:xfrm>
                <a:off x="5566593" y="37269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4</a:t>
                </a:r>
                <a:endParaRPr lang="en-US" sz="1800" dirty="0"/>
              </a:p>
            </p:txBody>
          </p:sp>
          <p:sp>
            <p:nvSpPr>
              <p:cNvPr id="53" name="Shape 1006">
                <a:extLst>
                  <a:ext uri="{FF2B5EF4-FFF2-40B4-BE49-F238E27FC236}">
                    <a16:creationId xmlns:a16="http://schemas.microsoft.com/office/drawing/2014/main" id="{FCE794AF-EFED-0B19-FEBC-8BA885BFCDAA}"/>
                  </a:ext>
                </a:extLst>
              </p:cNvPr>
              <p:cNvSpPr/>
              <p:nvPr/>
            </p:nvSpPr>
            <p:spPr>
              <a:xfrm>
                <a:off x="6317940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6</a:t>
                </a:r>
                <a:endParaRPr lang="en-US" sz="1800" dirty="0"/>
              </a:p>
            </p:txBody>
          </p:sp>
          <p:sp>
            <p:nvSpPr>
              <p:cNvPr id="54" name="Shape 1007">
                <a:extLst>
                  <a:ext uri="{FF2B5EF4-FFF2-40B4-BE49-F238E27FC236}">
                    <a16:creationId xmlns:a16="http://schemas.microsoft.com/office/drawing/2014/main" id="{CAC411D5-B4C1-DD0D-3B97-E444FE36610C}"/>
                  </a:ext>
                </a:extLst>
              </p:cNvPr>
              <p:cNvSpPr/>
              <p:nvPr/>
            </p:nvSpPr>
            <p:spPr>
              <a:xfrm>
                <a:off x="4098706" y="145642"/>
                <a:ext cx="13387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20]</a:t>
                </a:r>
              </a:p>
            </p:txBody>
          </p:sp>
          <p:sp>
            <p:nvSpPr>
              <p:cNvPr id="55" name="Shape 1008">
                <a:extLst>
                  <a:ext uri="{FF2B5EF4-FFF2-40B4-BE49-F238E27FC236}">
                    <a16:creationId xmlns:a16="http://schemas.microsoft.com/office/drawing/2014/main" id="{218E0DCA-BF82-AA86-60D5-0CD91149415C}"/>
                  </a:ext>
                </a:extLst>
              </p:cNvPr>
              <p:cNvSpPr/>
              <p:nvPr/>
            </p:nvSpPr>
            <p:spPr>
              <a:xfrm>
                <a:off x="4983180" y="1760728"/>
                <a:ext cx="117456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[5, 10]</a:t>
                </a:r>
              </a:p>
            </p:txBody>
          </p:sp>
          <p:sp>
            <p:nvSpPr>
              <p:cNvPr id="56" name="Shape 1009">
                <a:extLst>
                  <a:ext uri="{FF2B5EF4-FFF2-40B4-BE49-F238E27FC236}">
                    <a16:creationId xmlns:a16="http://schemas.microsoft.com/office/drawing/2014/main" id="{F24ADCA6-C640-98E6-C708-04A4095AC3E3}"/>
                  </a:ext>
                </a:extLst>
              </p:cNvPr>
              <p:cNvSpPr/>
              <p:nvPr/>
            </p:nvSpPr>
            <p:spPr>
              <a:xfrm>
                <a:off x="5680934" y="636852"/>
                <a:ext cx="763787" cy="1117194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7" name="Shape 1010">
                <a:extLst>
                  <a:ext uri="{FF2B5EF4-FFF2-40B4-BE49-F238E27FC236}">
                    <a16:creationId xmlns:a16="http://schemas.microsoft.com/office/drawing/2014/main" id="{9FF797D5-E3E1-063D-E2BD-1F90B6851334}"/>
                  </a:ext>
                </a:extLst>
              </p:cNvPr>
              <p:cNvSpPr/>
              <p:nvPr/>
            </p:nvSpPr>
            <p:spPr>
              <a:xfrm>
                <a:off x="6037908" y="812049"/>
                <a:ext cx="111984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[-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58" name="Shape 1011">
                <a:extLst>
                  <a:ext uri="{FF2B5EF4-FFF2-40B4-BE49-F238E27FC236}">
                    <a16:creationId xmlns:a16="http://schemas.microsoft.com/office/drawing/2014/main" id="{57D3FB6E-18CC-E458-70F3-8F82D315FF84}"/>
                  </a:ext>
                </a:extLst>
              </p:cNvPr>
              <p:cNvSpPr/>
              <p:nvPr/>
            </p:nvSpPr>
            <p:spPr>
              <a:xfrm>
                <a:off x="3703975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59" name="Shape 1012">
                <a:extLst>
                  <a:ext uri="{FF2B5EF4-FFF2-40B4-BE49-F238E27FC236}">
                    <a16:creationId xmlns:a16="http://schemas.microsoft.com/office/drawing/2014/main" id="{9E2968F2-67EF-B561-73F7-1A3D1EE97A38}"/>
                  </a:ext>
                </a:extLst>
              </p:cNvPr>
              <p:cNvSpPr/>
              <p:nvPr/>
            </p:nvSpPr>
            <p:spPr>
              <a:xfrm>
                <a:off x="6426671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0" name="Shape 1013">
                <a:extLst>
                  <a:ext uri="{FF2B5EF4-FFF2-40B4-BE49-F238E27FC236}">
                    <a16:creationId xmlns:a16="http://schemas.microsoft.com/office/drawing/2014/main" id="{AFD4A414-71B8-D0FD-657A-D340E6D6E10B}"/>
                  </a:ext>
                </a:extLst>
              </p:cNvPr>
              <p:cNvSpPr/>
              <p:nvPr/>
            </p:nvSpPr>
            <p:spPr>
              <a:xfrm>
                <a:off x="5594757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1" name="Shape 1014">
                <a:extLst>
                  <a:ext uri="{FF2B5EF4-FFF2-40B4-BE49-F238E27FC236}">
                    <a16:creationId xmlns:a16="http://schemas.microsoft.com/office/drawing/2014/main" id="{A55D2C45-9DAD-DC38-89CE-90838A39CC5E}"/>
                  </a:ext>
                </a:extLst>
              </p:cNvPr>
              <p:cNvSpPr/>
              <p:nvPr/>
            </p:nvSpPr>
            <p:spPr>
              <a:xfrm>
                <a:off x="4518119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2" name="Shape 1015">
                <a:extLst>
                  <a:ext uri="{FF2B5EF4-FFF2-40B4-BE49-F238E27FC236}">
                    <a16:creationId xmlns:a16="http://schemas.microsoft.com/office/drawing/2014/main" id="{0DE57D61-5021-5F39-A1BB-9B85E5288978}"/>
                  </a:ext>
                </a:extLst>
              </p:cNvPr>
              <p:cNvSpPr/>
              <p:nvPr/>
            </p:nvSpPr>
            <p:spPr>
              <a:xfrm>
                <a:off x="3886231" y="636851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3" name="Shape 1016">
                <a:extLst>
                  <a:ext uri="{FF2B5EF4-FFF2-40B4-BE49-F238E27FC236}">
                    <a16:creationId xmlns:a16="http://schemas.microsoft.com/office/drawing/2014/main" id="{B04341A5-A023-FA62-920A-8CCAF5F82366}"/>
                  </a:ext>
                </a:extLst>
              </p:cNvPr>
              <p:cNvSpPr/>
              <p:nvPr/>
            </p:nvSpPr>
            <p:spPr>
              <a:xfrm>
                <a:off x="4716516" y="1852387"/>
                <a:ext cx="1737230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4" name="Shape 1017">
                <a:extLst>
                  <a:ext uri="{FF2B5EF4-FFF2-40B4-BE49-F238E27FC236}">
                    <a16:creationId xmlns:a16="http://schemas.microsoft.com/office/drawing/2014/main" id="{5FAB407E-C75E-334E-6BB4-ABCD880BF676}"/>
                  </a:ext>
                </a:extLst>
              </p:cNvPr>
              <p:cNvSpPr/>
              <p:nvPr/>
            </p:nvSpPr>
            <p:spPr>
              <a:xfrm>
                <a:off x="0" y="56165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1</a:t>
                </a:r>
                <a:endParaRPr lang="en-US" sz="1800" dirty="0"/>
              </a:p>
            </p:txBody>
          </p:sp>
          <p:sp>
            <p:nvSpPr>
              <p:cNvPr id="65" name="Shape 1018">
                <a:extLst>
                  <a:ext uri="{FF2B5EF4-FFF2-40B4-BE49-F238E27FC236}">
                    <a16:creationId xmlns:a16="http://schemas.microsoft.com/office/drawing/2014/main" id="{55E233C8-AFD0-0F5A-74E9-FCED8895135A}"/>
                  </a:ext>
                </a:extLst>
              </p:cNvPr>
              <p:cNvSpPr/>
              <p:nvPr/>
            </p:nvSpPr>
            <p:spPr>
              <a:xfrm>
                <a:off x="2099089" y="56165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sz="1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6" name="Shape 1019">
                <a:extLst>
                  <a:ext uri="{FF2B5EF4-FFF2-40B4-BE49-F238E27FC236}">
                    <a16:creationId xmlns:a16="http://schemas.microsoft.com/office/drawing/2014/main" id="{485029B6-669C-C7DB-94CC-86642BA49A3B}"/>
                  </a:ext>
                </a:extLst>
              </p:cNvPr>
              <p:cNvSpPr/>
              <p:nvPr/>
            </p:nvSpPr>
            <p:spPr>
              <a:xfrm>
                <a:off x="631202" y="164538"/>
                <a:ext cx="13387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25]</a:t>
                </a:r>
              </a:p>
            </p:txBody>
          </p:sp>
          <p:sp>
            <p:nvSpPr>
              <p:cNvPr id="67" name="Shape 1020">
                <a:extLst>
                  <a:ext uri="{FF2B5EF4-FFF2-40B4-BE49-F238E27FC236}">
                    <a16:creationId xmlns:a16="http://schemas.microsoft.com/office/drawing/2014/main" id="{82B8E65D-AEEA-6DF6-F32F-498A14B4F363}"/>
                  </a:ext>
                </a:extLst>
              </p:cNvPr>
              <p:cNvSpPr/>
              <p:nvPr/>
            </p:nvSpPr>
            <p:spPr>
              <a:xfrm>
                <a:off x="2213430" y="655747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8" name="Shape 1021">
                <a:extLst>
                  <a:ext uri="{FF2B5EF4-FFF2-40B4-BE49-F238E27FC236}">
                    <a16:creationId xmlns:a16="http://schemas.microsoft.com/office/drawing/2014/main" id="{929D23E4-FF0A-FC4C-CDBD-9FE816DD6F93}"/>
                  </a:ext>
                </a:extLst>
              </p:cNvPr>
              <p:cNvSpPr/>
              <p:nvPr/>
            </p:nvSpPr>
            <p:spPr>
              <a:xfrm>
                <a:off x="236472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69" name="Shape 1022">
                <a:extLst>
                  <a:ext uri="{FF2B5EF4-FFF2-40B4-BE49-F238E27FC236}">
                    <a16:creationId xmlns:a16="http://schemas.microsoft.com/office/drawing/2014/main" id="{5ED872CA-CD31-B5D9-AB0D-4373BE3F70BA}"/>
                  </a:ext>
                </a:extLst>
              </p:cNvPr>
              <p:cNvSpPr/>
              <p:nvPr/>
            </p:nvSpPr>
            <p:spPr>
              <a:xfrm>
                <a:off x="2127254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0" name="Shape 1023">
                <a:extLst>
                  <a:ext uri="{FF2B5EF4-FFF2-40B4-BE49-F238E27FC236}">
                    <a16:creationId xmlns:a16="http://schemas.microsoft.com/office/drawing/2014/main" id="{C268732C-4943-C3F6-6E48-6D6F4BDD69BF}"/>
                  </a:ext>
                </a:extLst>
              </p:cNvPr>
              <p:cNvSpPr/>
              <p:nvPr/>
            </p:nvSpPr>
            <p:spPr>
              <a:xfrm>
                <a:off x="418727" y="655747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1" name="Shape 1024">
                <a:extLst>
                  <a:ext uri="{FF2B5EF4-FFF2-40B4-BE49-F238E27FC236}">
                    <a16:creationId xmlns:a16="http://schemas.microsoft.com/office/drawing/2014/main" id="{5C14EB84-C09D-F287-9991-0BDA1BA5E010}"/>
                  </a:ext>
                </a:extLst>
              </p:cNvPr>
              <p:cNvSpPr/>
              <p:nvPr/>
            </p:nvSpPr>
            <p:spPr>
              <a:xfrm>
                <a:off x="2483788" y="145643"/>
                <a:ext cx="101041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[0, 5]</a:t>
                </a:r>
              </a:p>
            </p:txBody>
          </p:sp>
          <p:sp>
            <p:nvSpPr>
              <p:cNvPr id="72" name="Shape 1025">
                <a:extLst>
                  <a:ext uri="{FF2B5EF4-FFF2-40B4-BE49-F238E27FC236}">
                    <a16:creationId xmlns:a16="http://schemas.microsoft.com/office/drawing/2014/main" id="{49C39FDC-1047-0267-6BE9-19A52D2C36CB}"/>
                  </a:ext>
                </a:extLst>
              </p:cNvPr>
              <p:cNvSpPr/>
              <p:nvPr/>
            </p:nvSpPr>
            <p:spPr>
              <a:xfrm>
                <a:off x="4179945" y="573047"/>
                <a:ext cx="10062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move</a:t>
                </a:r>
              </a:p>
            </p:txBody>
          </p:sp>
          <p:sp>
            <p:nvSpPr>
              <p:cNvPr id="73" name="Shape 1026">
                <a:extLst>
                  <a:ext uri="{FF2B5EF4-FFF2-40B4-BE49-F238E27FC236}">
                    <a16:creationId xmlns:a16="http://schemas.microsoft.com/office/drawing/2014/main" id="{E7164250-6D34-9D80-DBD3-2F801BD02255}"/>
                  </a:ext>
                </a:extLst>
              </p:cNvPr>
              <p:cNvSpPr/>
              <p:nvPr/>
            </p:nvSpPr>
            <p:spPr>
              <a:xfrm>
                <a:off x="4844650" y="1371230"/>
                <a:ext cx="1340992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uncover</a:t>
                </a:r>
              </a:p>
            </p:txBody>
          </p:sp>
          <p:sp>
            <p:nvSpPr>
              <p:cNvPr id="74" name="Shape 1027">
                <a:extLst>
                  <a:ext uri="{FF2B5EF4-FFF2-40B4-BE49-F238E27FC236}">
                    <a16:creationId xmlns:a16="http://schemas.microsoft.com/office/drawing/2014/main" id="{4C6D6454-E293-DE11-2285-2A08D4146358}"/>
                  </a:ext>
                </a:extLst>
              </p:cNvPr>
              <p:cNvSpPr/>
              <p:nvPr/>
            </p:nvSpPr>
            <p:spPr>
              <a:xfrm>
                <a:off x="765399" y="573047"/>
                <a:ext cx="95570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latin typeface="Calibri" charset="0"/>
                    <a:ea typeface="Times New Roman" charset="0"/>
                    <a:cs typeface="Times New Roman" charset="0"/>
                  </a:rPr>
                  <a:t>bring</a:t>
                </a:r>
              </a:p>
            </p:txBody>
          </p:sp>
          <p:sp>
            <p:nvSpPr>
              <p:cNvPr id="75" name="Shape 1028">
                <a:extLst>
                  <a:ext uri="{FF2B5EF4-FFF2-40B4-BE49-F238E27FC236}">
                    <a16:creationId xmlns:a16="http://schemas.microsoft.com/office/drawing/2014/main" id="{7CBD0F4E-A55C-764C-C73A-7C52A1889FED}"/>
                  </a:ext>
                </a:extLst>
              </p:cNvPr>
              <p:cNvSpPr/>
              <p:nvPr/>
            </p:nvSpPr>
            <p:spPr>
              <a:xfrm>
                <a:off x="2476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6" name="Shape 1029">
                <a:extLst>
                  <a:ext uri="{FF2B5EF4-FFF2-40B4-BE49-F238E27FC236}">
                    <a16:creationId xmlns:a16="http://schemas.microsoft.com/office/drawing/2014/main" id="{25AB0C5A-68D6-5EF2-8586-8DEFB8411AE8}"/>
                  </a:ext>
                </a:extLst>
              </p:cNvPr>
              <p:cNvSpPr/>
              <p:nvPr/>
            </p:nvSpPr>
            <p:spPr>
              <a:xfrm>
                <a:off x="3703975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7" name="Shape 1030">
                <a:extLst>
                  <a:ext uri="{FF2B5EF4-FFF2-40B4-BE49-F238E27FC236}">
                    <a16:creationId xmlns:a16="http://schemas.microsoft.com/office/drawing/2014/main" id="{B2FFEFBF-9BA2-BE42-97CB-B2A1465A4CE3}"/>
                  </a:ext>
                </a:extLst>
              </p:cNvPr>
              <p:cNvSpPr/>
              <p:nvPr/>
            </p:nvSpPr>
            <p:spPr>
              <a:xfrm>
                <a:off x="2603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78" name="Shape 1031">
                <a:extLst>
                  <a:ext uri="{FF2B5EF4-FFF2-40B4-BE49-F238E27FC236}">
                    <a16:creationId xmlns:a16="http://schemas.microsoft.com/office/drawing/2014/main" id="{21D9CEEF-9E5A-9232-E3A6-58AE98B77A71}"/>
                  </a:ext>
                </a:extLst>
              </p:cNvPr>
              <p:cNvSpPr/>
              <p:nvPr/>
            </p:nvSpPr>
            <p:spPr>
              <a:xfrm>
                <a:off x="4508710" y="1752057"/>
                <a:ext cx="197494" cy="215508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48" name="Shape 1020">
              <a:extLst>
                <a:ext uri="{FF2B5EF4-FFF2-40B4-BE49-F238E27FC236}">
                  <a16:creationId xmlns:a16="http://schemas.microsoft.com/office/drawing/2014/main" id="{80941153-0515-506A-D7FA-A9A7C56C762B}"/>
                </a:ext>
              </a:extLst>
            </p:cNvPr>
            <p:cNvSpPr/>
            <p:nvPr/>
          </p:nvSpPr>
          <p:spPr>
            <a:xfrm>
              <a:off x="9488269" y="1613298"/>
              <a:ext cx="452675" cy="70859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9" name="Shape 1024">
              <a:extLst>
                <a:ext uri="{FF2B5EF4-FFF2-40B4-BE49-F238E27FC236}">
                  <a16:creationId xmlns:a16="http://schemas.microsoft.com/office/drawing/2014/main" id="{C15CCB77-87EA-AAED-6192-715060E8278C}"/>
                </a:ext>
              </a:extLst>
            </p:cNvPr>
            <p:cNvSpPr/>
            <p:nvPr/>
          </p:nvSpPr>
          <p:spPr>
            <a:xfrm>
              <a:off x="8840528" y="1866544"/>
              <a:ext cx="857925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[10,10]</a:t>
              </a:r>
              <a:endParaRPr sz="1800" i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BA8B5FE-2D86-29D0-4DFA-F3B898F70893}"/>
              </a:ext>
            </a:extLst>
          </p:cNvPr>
          <p:cNvGrpSpPr/>
          <p:nvPr/>
        </p:nvGrpSpPr>
        <p:grpSpPr>
          <a:xfrm>
            <a:off x="6761098" y="117050"/>
            <a:ext cx="5419396" cy="4148818"/>
            <a:chOff x="6761098" y="117050"/>
            <a:chExt cx="5419396" cy="4148818"/>
          </a:xfrm>
        </p:grpSpPr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AB6DBFD8-2B0C-0B46-0069-DA0EB3F4336B}"/>
                </a:ext>
              </a:extLst>
            </p:cNvPr>
            <p:cNvSpPr txBox="1">
              <a:spLocks/>
            </p:cNvSpPr>
            <p:nvPr/>
          </p:nvSpPr>
          <p:spPr>
            <a:xfrm>
              <a:off x="6761098" y="117050"/>
              <a:ext cx="4886616" cy="4148818"/>
            </a:xfrm>
            <a:prstGeom prst="rect">
              <a:avLst/>
            </a:prstGeom>
            <a:solidFill>
              <a:srgbClr val="D2EEFF"/>
            </a:solidFill>
          </p:spPr>
          <p:txBody>
            <a:bodyPr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400"/>
                </a:spcBef>
                <a:buNone/>
              </a:pPr>
              <a:r>
                <a:rPr lang="en-US" sz="1800" dirty="0">
                  <a:latin typeface="Calibri" charset="0"/>
                </a:rPr>
                <a:t>Dispatch</a:t>
              </a:r>
              <a:r>
                <a:rPr lang="en-US" sz="1800" dirty="0"/>
                <a:t>(</a:t>
              </a:r>
              <a:r>
                <a:rPr lang="en-US" sz="1800" dirty="0">
                  <a:latin typeface="Lucida Handwriting"/>
                  <a:cs typeface="Lucida Handwriting"/>
                </a:rPr>
                <a:t>V</a:t>
              </a:r>
              <a:r>
                <a:rPr lang="en-US" sz="1800" dirty="0"/>
                <a:t>,</a:t>
              </a:r>
              <a:r>
                <a:rPr lang="en-US" sz="1800" i="1" dirty="0">
                  <a:latin typeface="Lucida Handwriting"/>
                  <a:cs typeface="Lucida Handwriting"/>
                </a:rPr>
                <a:t>Ṽ</a:t>
              </a:r>
              <a:r>
                <a:rPr lang="en-US" sz="1800" dirty="0"/>
                <a:t>,</a:t>
              </a:r>
              <a:r>
                <a:rPr lang="en-US" sz="1800" dirty="0">
                  <a:latin typeface="Lucida Handwriting"/>
                  <a:cs typeface="Lucida Handwriting"/>
                </a:rPr>
                <a:t>E</a:t>
              </a:r>
              <a:r>
                <a:rPr lang="en-US" sz="1800" dirty="0"/>
                <a:t>,</a:t>
              </a:r>
              <a:r>
                <a:rPr lang="en-US" sz="1800" i="1" dirty="0">
                  <a:latin typeface="Lucida Handwriting"/>
                  <a:cs typeface="Lucida Handwriting"/>
                </a:rPr>
                <a:t>Ẽ</a:t>
              </a:r>
              <a:r>
                <a:rPr lang="en-US" sz="1800" i="1" baseline="-25000" dirty="0">
                  <a:cs typeface="Times New Roman"/>
                </a:rPr>
                <a:t> </a:t>
              </a:r>
              <a:r>
                <a:rPr lang="en-US" sz="1800" dirty="0"/>
                <a:t>)</a:t>
              </a:r>
            </a:p>
            <a:p>
              <a:pPr marL="293688" indent="-293688">
                <a:spcBef>
                  <a:spcPts val="400"/>
                </a:spcBef>
              </a:pPr>
              <a:r>
                <a:rPr lang="en-US" sz="1800" dirty="0"/>
                <a:t>initialize the network</a:t>
              </a:r>
            </a:p>
            <a:p>
              <a:pPr marL="293688" indent="-293688">
                <a:spcBef>
                  <a:spcPts val="400"/>
                </a:spcBef>
              </a:pPr>
              <a:r>
                <a:rPr lang="en-US" sz="1800" dirty="0"/>
                <a:t>while there are time points in </a:t>
              </a:r>
              <a:r>
                <a:rPr lang="en-US" sz="1800" dirty="0">
                  <a:latin typeface="Lucida Handwriting"/>
                  <a:cs typeface="Lucida Handwriting"/>
                </a:rPr>
                <a:t>V</a:t>
              </a:r>
              <a:r>
                <a:rPr lang="en-US" sz="1800" dirty="0">
                  <a:cs typeface="Times New Roman"/>
                </a:rPr>
                <a:t> that </a:t>
              </a:r>
              <a:br>
                <a:rPr lang="en-US" sz="1800" dirty="0">
                  <a:cs typeface="Times New Roman"/>
                </a:rPr>
              </a:br>
              <a:r>
                <a:rPr lang="en-US" sz="1800" dirty="0">
                  <a:cs typeface="Times New Roman"/>
                </a:rPr>
                <a:t>haven’t been triggered, do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>
                  <a:cs typeface="Times New Roman"/>
                </a:rPr>
                <a:t>update </a:t>
              </a:r>
              <a:r>
                <a:rPr lang="en-US" sz="1800" i="1" dirty="0">
                  <a:cs typeface="Times New Roman"/>
                </a:rPr>
                <a:t>now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/>
                <a:t>update the time points in </a:t>
              </a:r>
              <a:r>
                <a:rPr lang="en-US" sz="1800" i="1" dirty="0" err="1">
                  <a:latin typeface="Lucida Handwriting"/>
                  <a:cs typeface="Lucida Handwriting"/>
                </a:rPr>
                <a:t>Ṽ</a:t>
              </a:r>
              <a:r>
                <a:rPr lang="en-US" sz="1800" dirty="0">
                  <a:cs typeface="Times New Roman"/>
                </a:rPr>
                <a:t> that were triggered since the last iteration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>
                  <a:cs typeface="Times New Roman"/>
                </a:rPr>
                <a:t>update </a:t>
              </a:r>
              <a:r>
                <a:rPr lang="en-US" sz="1800" i="1" dirty="0">
                  <a:cs typeface="Times New Roman"/>
                </a:rPr>
                <a:t>enabled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>
                  <a:cs typeface="Times New Roman"/>
                </a:rPr>
                <a:t>trigger every </a:t>
              </a:r>
              <a:r>
                <a:rPr lang="en-US" sz="1800" i="1" dirty="0">
                  <a:cs typeface="Times New Roman"/>
                </a:rPr>
                <a:t>t</a:t>
              </a:r>
              <a:r>
                <a:rPr lang="en-US" sz="1800" i="1" baseline="-25000" dirty="0">
                  <a:cs typeface="Times New Roman"/>
                </a:rPr>
                <a:t>i</a:t>
              </a:r>
              <a:r>
                <a:rPr lang="en-US" sz="1800" i="1" dirty="0">
                  <a:cs typeface="Times New Roman"/>
                </a:rPr>
                <a:t> </a:t>
              </a:r>
              <a:r>
                <a:rPr lang="en-US" sz="1800" dirty="0">
                  <a:latin typeface="Times New Roman Regular" charset="0"/>
                  <a:cs typeface="Times New Roman Regular" charset="0"/>
                </a:rPr>
                <a:t>∈</a:t>
              </a:r>
              <a:r>
                <a:rPr lang="en-US" sz="1800" i="1" dirty="0">
                  <a:cs typeface="Times New Roman"/>
                </a:rPr>
                <a:t> enabled </a:t>
              </a:r>
              <a:r>
                <a:rPr lang="en-US" sz="1800" dirty="0">
                  <a:cs typeface="Times New Roman"/>
                </a:rPr>
                <a:t>such that </a:t>
              </a:r>
              <a:r>
                <a:rPr lang="en-US" sz="1800" i="1" dirty="0">
                  <a:cs typeface="Times New Roman"/>
                </a:rPr>
                <a:t>now </a:t>
              </a:r>
              <a:r>
                <a:rPr lang="en-US" sz="1800" dirty="0">
                  <a:cs typeface="Times New Roman"/>
                </a:rPr>
                <a:t>= </a:t>
              </a:r>
              <a:r>
                <a:rPr lang="en-US" sz="1800" i="1" dirty="0" err="1">
                  <a:cs typeface="Times New Roman"/>
                </a:rPr>
                <a:t>u</a:t>
              </a:r>
              <a:r>
                <a:rPr lang="en-US" sz="1800" i="1" baseline="-25000" dirty="0" err="1">
                  <a:cs typeface="Times New Roman"/>
                </a:rPr>
                <a:t>i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/>
                <a:t>arbitrarily choose other time points in </a:t>
              </a:r>
              <a:r>
                <a:rPr lang="en-US" sz="1800" i="1" dirty="0"/>
                <a:t>enabled</a:t>
              </a:r>
              <a:r>
                <a:rPr lang="en-US" sz="1800" dirty="0"/>
                <a:t>, and trigger them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/>
                <a:t>propagate values of triggered </a:t>
              </a:r>
              <a:r>
                <a:rPr lang="en-US" sz="1800" dirty="0" err="1"/>
                <a:t>timepoints</a:t>
              </a:r>
              <a:r>
                <a:rPr lang="en-US" sz="1800" dirty="0"/>
                <a:t> (change [</a:t>
              </a:r>
              <a:r>
                <a:rPr lang="en-US" sz="1800" i="1" dirty="0" err="1"/>
                <a:t>l</a:t>
              </a:r>
              <a:r>
                <a:rPr lang="en-US" sz="1800" i="1" baseline="-25000" dirty="0" err="1"/>
                <a:t>j</a:t>
              </a:r>
              <a:r>
                <a:rPr lang="en-US" sz="1800" i="1" dirty="0" err="1"/>
                <a:t>,u</a:t>
              </a:r>
              <a:r>
                <a:rPr lang="en-US" sz="1800" i="1" baseline="-25000" dirty="0" err="1"/>
                <a:t>j</a:t>
              </a:r>
              <a:r>
                <a:rPr lang="en-US" sz="1800" dirty="0"/>
                <a:t>] for each future </a:t>
              </a:r>
              <a:r>
                <a:rPr lang="en-US" sz="1800" dirty="0" err="1"/>
                <a:t>timepoint</a:t>
              </a:r>
              <a:r>
                <a:rPr lang="en-US" sz="1800" dirty="0"/>
                <a:t> </a:t>
              </a:r>
              <a:r>
                <a:rPr lang="en-US" sz="1800" i="1" dirty="0"/>
                <a:t>t</a:t>
              </a:r>
              <a:r>
                <a:rPr lang="en-US" sz="1800" i="1" baseline="-25000" dirty="0"/>
                <a:t>j</a:t>
              </a:r>
              <a:r>
                <a:rPr lang="en-US" sz="1800" dirty="0"/>
                <a:t>)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95FB24F-81D9-E018-D1C0-36A7181DD8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3689" y="2135207"/>
              <a:ext cx="56645" cy="55560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04791343-A720-7306-CDEE-E8D8167E48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59620" y="1804546"/>
              <a:ext cx="1320874" cy="643766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none" lIns="90487" tIns="44450" rIns="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800" i="1" kern="0" dirty="0"/>
                <a:t>t</a:t>
              </a:r>
              <a:r>
                <a:rPr lang="en-US" sz="1800" i="1" kern="0" baseline="-25000" dirty="0"/>
                <a:t>i</a:t>
              </a:r>
              <a:r>
                <a:rPr lang="en-US" sz="1800" i="1" kern="0" dirty="0"/>
                <a:t> </a:t>
              </a:r>
              <a:r>
                <a:rPr lang="en-US" sz="1800" kern="0" dirty="0"/>
                <a:t>is bounded </a:t>
              </a:r>
              <a:br>
                <a:rPr lang="en-US" sz="1800" kern="0" dirty="0"/>
              </a:br>
              <a:r>
                <a:rPr lang="en-US" sz="1800" kern="0" dirty="0"/>
                <a:t>by [</a:t>
              </a:r>
              <a:r>
                <a:rPr lang="en-US" sz="1800" i="1" kern="0" dirty="0" err="1"/>
                <a:t>l</a:t>
              </a:r>
              <a:r>
                <a:rPr lang="en-US" sz="1800" i="1" kern="0" baseline="-25000" dirty="0" err="1"/>
                <a:t>i </a:t>
              </a:r>
              <a:r>
                <a:rPr lang="en-US" sz="1800" kern="0" dirty="0" err="1"/>
                <a:t>,</a:t>
              </a:r>
              <a:r>
                <a:rPr lang="en-US" sz="1800" kern="0" baseline="-25000" dirty="0" err="1"/>
                <a:t> </a:t>
              </a:r>
              <a:r>
                <a:rPr lang="en-US" sz="1800" i="1" kern="0" dirty="0" err="1"/>
                <a:t>u</a:t>
              </a:r>
              <a:r>
                <a:rPr lang="en-US" sz="1800" i="1" kern="0" baseline="-25000" dirty="0" err="1"/>
                <a:t>i</a:t>
              </a:r>
              <a:r>
                <a:rPr lang="en-US" sz="1800" kern="0" dirty="0"/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74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967" y="-95202"/>
            <a:ext cx="3268060" cy="812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76" y="717598"/>
            <a:ext cx="6125531" cy="5991960"/>
          </a:xfrm>
        </p:spPr>
        <p:txBody>
          <a:bodyPr/>
          <a:lstStyle/>
          <a:p>
            <a:r>
              <a:rPr lang="en-US" sz="1800" dirty="0"/>
              <a:t>Initially:</a:t>
            </a:r>
          </a:p>
          <a:p>
            <a:pPr marL="349250" lvl="1" indent="0">
              <a:buNone/>
            </a:pP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 ∈ [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+15,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+25],    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 ∈ [</a:t>
            </a: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, </a:t>
            </a: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+5],           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 ∈ [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+15,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+20],</a:t>
            </a:r>
          </a:p>
          <a:p>
            <a:pPr marL="349250" lvl="1" indent="0">
              <a:buNone/>
            </a:pP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 ∈ [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+10,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+10],  </a:t>
            </a:r>
            <a:r>
              <a:rPr lang="en-US" sz="1800" baseline="-25000" dirty="0"/>
              <a:t>     </a:t>
            </a:r>
            <a:r>
              <a:rPr lang="en-US" sz="1800" i="1" dirty="0"/>
              <a:t>t</a:t>
            </a:r>
            <a:r>
              <a:rPr lang="en-US" sz="1800" baseline="-25000" dirty="0"/>
              <a:t>6</a:t>
            </a:r>
            <a:r>
              <a:rPr lang="en-US" sz="1800" dirty="0"/>
              <a:t> ∈ [</a:t>
            </a: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+5, </a:t>
            </a: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+10] ∩ [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–5, 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+5]</a:t>
            </a:r>
            <a:endParaRPr lang="en-US" sz="1800" i="1" dirty="0"/>
          </a:p>
          <a:p>
            <a:pPr>
              <a:spcBef>
                <a:spcPts val="400"/>
              </a:spcBef>
            </a:pPr>
            <a:r>
              <a:rPr lang="en-US" sz="1800" i="1" dirty="0"/>
              <a:t>now </a:t>
            </a:r>
            <a:r>
              <a:rPr lang="en-US" sz="1800" dirty="0"/>
              <a:t>= 0: trigger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propagate [</a:t>
            </a:r>
            <a:r>
              <a:rPr lang="en-US" sz="1800" i="1" dirty="0" err="1"/>
              <a:t>l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,u</a:t>
            </a:r>
            <a:r>
              <a:rPr lang="en-US" sz="1800" i="1" baseline="-25000" dirty="0" err="1"/>
              <a:t>j</a:t>
            </a:r>
            <a:r>
              <a:rPr lang="en-US" sz="1800" dirty="0"/>
              <a:t>] values:  </a:t>
            </a:r>
            <a:r>
              <a:rPr lang="en-US" sz="1800" i="1" dirty="0"/>
              <a:t>t</a:t>
            </a:r>
            <a:r>
              <a:rPr lang="en-US" sz="1800" baseline="-25000" dirty="0"/>
              <a:t>1</a:t>
            </a:r>
            <a:r>
              <a:rPr lang="en-US" sz="1800" dirty="0"/>
              <a:t> = 0,  </a:t>
            </a: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 ∈ [15,25]</a:t>
            </a:r>
          </a:p>
          <a:p>
            <a:pPr>
              <a:spcBef>
                <a:spcPts val="400"/>
              </a:spcBef>
            </a:pPr>
            <a:r>
              <a:rPr lang="en-US" sz="1800" i="1" dirty="0"/>
              <a:t>now =</a:t>
            </a:r>
            <a:r>
              <a:rPr lang="en-US" sz="1800" dirty="0"/>
              <a:t> 20: </a:t>
            </a:r>
            <a:r>
              <a:rPr lang="en-US" sz="1800" dirty="0">
                <a:latin typeface="Calibri" charset="0"/>
              </a:rPr>
              <a:t>bring </a:t>
            </a:r>
            <a:r>
              <a:rPr lang="en-US" sz="1800" dirty="0"/>
              <a:t>finishes, update </a:t>
            </a: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 ← 20, add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 to </a:t>
            </a:r>
            <a:r>
              <a:rPr lang="en-US" sz="1800" i="1" dirty="0"/>
              <a:t>enabled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propagate [</a:t>
            </a:r>
            <a:r>
              <a:rPr lang="en-US" sz="1800" i="1" dirty="0" err="1"/>
              <a:t>l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,u</a:t>
            </a:r>
            <a:r>
              <a:rPr lang="en-US" sz="1800" i="1" baseline="-25000" dirty="0" err="1"/>
              <a:t>j</a:t>
            </a:r>
            <a:r>
              <a:rPr lang="en-US" sz="1800" dirty="0"/>
              <a:t>] values:  </a:t>
            </a:r>
          </a:p>
          <a:p>
            <a:pPr lvl="2">
              <a:spcBef>
                <a:spcPts val="400"/>
              </a:spcBef>
            </a:pPr>
            <a:r>
              <a:rPr lang="en-US" sz="1800" i="1" dirty="0"/>
              <a:t>t</a:t>
            </a:r>
            <a:r>
              <a:rPr lang="en-US" sz="1800" baseline="-25000" dirty="0"/>
              <a:t>2</a:t>
            </a:r>
            <a:r>
              <a:rPr lang="en-US" sz="1800" dirty="0"/>
              <a:t> = 20, 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 = [20, 25]</a:t>
            </a:r>
          </a:p>
          <a:p>
            <a:pPr>
              <a:spcBef>
                <a:spcPts val="400"/>
              </a:spcBef>
            </a:pPr>
            <a:r>
              <a:rPr lang="en-US" sz="1800" i="1" dirty="0"/>
              <a:t>now </a:t>
            </a:r>
            <a:r>
              <a:rPr lang="en-US" sz="1800" dirty="0"/>
              <a:t>= 22: trigger </a:t>
            </a: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, propagate [</a:t>
            </a:r>
            <a:r>
              <a:rPr lang="en-US" sz="1800" i="1" dirty="0" err="1"/>
              <a:t>l</a:t>
            </a:r>
            <a:r>
              <a:rPr lang="en-US" sz="1800" i="1" baseline="-25000" dirty="0" err="1"/>
              <a:t>j</a:t>
            </a:r>
            <a:r>
              <a:rPr lang="en-US" sz="1800" i="1" dirty="0" err="1"/>
              <a:t>,u</a:t>
            </a:r>
            <a:r>
              <a:rPr lang="en-US" sz="1800" i="1" baseline="-25000" dirty="0" err="1"/>
              <a:t>j</a:t>
            </a:r>
            <a:r>
              <a:rPr lang="en-US" sz="1800" dirty="0"/>
              <a:t>] values:  </a:t>
            </a:r>
          </a:p>
          <a:p>
            <a:pPr lvl="2">
              <a:spcBef>
                <a:spcPts val="400"/>
              </a:spcBef>
            </a:pPr>
            <a:r>
              <a:rPr lang="en-US" sz="1800" i="1" dirty="0"/>
              <a:t>t</a:t>
            </a:r>
            <a:r>
              <a:rPr lang="en-US" sz="1800" baseline="-25000" dirty="0"/>
              <a:t>3</a:t>
            </a:r>
            <a:r>
              <a:rPr lang="en-US" sz="1800" dirty="0"/>
              <a:t> = 22,  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 ∈ [37, 42],  </a:t>
            </a: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 ∈ [32, 32]</a:t>
            </a:r>
          </a:p>
          <a:p>
            <a:pPr>
              <a:spcBef>
                <a:spcPts val="400"/>
              </a:spcBef>
            </a:pPr>
            <a:r>
              <a:rPr lang="en-US" sz="1800" i="1" dirty="0"/>
              <a:t>now =</a:t>
            </a:r>
            <a:r>
              <a:rPr lang="en-US" sz="1800" dirty="0"/>
              <a:t> 32: add </a:t>
            </a: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 to </a:t>
            </a:r>
            <a:r>
              <a:rPr lang="en-US" sz="1800" i="1" dirty="0"/>
              <a:t>enabled</a:t>
            </a:r>
            <a:r>
              <a:rPr lang="en-US" sz="1800" dirty="0"/>
              <a:t>;</a:t>
            </a:r>
            <a:r>
              <a:rPr lang="en-US" sz="1800" baseline="-25000" dirty="0"/>
              <a:t> </a:t>
            </a:r>
            <a:r>
              <a:rPr lang="en-US" sz="1800" i="1" dirty="0"/>
              <a:t>now</a:t>
            </a:r>
            <a:r>
              <a:rPr lang="en-US" sz="1800" dirty="0"/>
              <a:t> = </a:t>
            </a:r>
            <a:r>
              <a:rPr lang="en-US" sz="1800" i="1" dirty="0"/>
              <a:t>u</a:t>
            </a:r>
            <a:r>
              <a:rPr lang="en-US" sz="1800" baseline="-25000" dirty="0"/>
              <a:t>5</a:t>
            </a:r>
            <a:r>
              <a:rPr lang="en-US" sz="1800" dirty="0"/>
              <a:t> so we must trigger </a:t>
            </a: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 </a:t>
            </a:r>
          </a:p>
          <a:p>
            <a:pPr lvl="1">
              <a:spcBef>
                <a:spcPts val="400"/>
              </a:spcBef>
            </a:pPr>
            <a:r>
              <a:rPr lang="en-US" sz="1800" dirty="0"/>
              <a:t>propagate values:  </a:t>
            </a:r>
          </a:p>
          <a:p>
            <a:pPr lvl="2">
              <a:spcBef>
                <a:spcPts val="400"/>
              </a:spcBef>
            </a:pPr>
            <a:r>
              <a:rPr lang="en-US" sz="1800" i="1" dirty="0"/>
              <a:t>t</a:t>
            </a:r>
            <a:r>
              <a:rPr lang="en-US" sz="1800" baseline="-25000" dirty="0"/>
              <a:t>5</a:t>
            </a:r>
            <a:r>
              <a:rPr lang="en-US" sz="1800" dirty="0"/>
              <a:t> = 32,  </a:t>
            </a:r>
            <a:r>
              <a:rPr lang="en-US" sz="1800" i="1" dirty="0"/>
              <a:t>t</a:t>
            </a:r>
            <a:r>
              <a:rPr lang="en-US" sz="1800" baseline="-25000" dirty="0"/>
              <a:t>6</a:t>
            </a:r>
            <a:r>
              <a:rPr lang="en-US" sz="1800" dirty="0"/>
              <a:t> ∈ [37, 42] ∩ [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–5, 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+5]</a:t>
            </a:r>
            <a:endParaRPr lang="en-US" sz="1800" baseline="-25000" dirty="0"/>
          </a:p>
          <a:p>
            <a:r>
              <a:rPr lang="en-US" sz="1800" i="1" dirty="0"/>
              <a:t>now</a:t>
            </a:r>
            <a:r>
              <a:rPr lang="en-US" sz="1800" dirty="0"/>
              <a:t> = 37: </a:t>
            </a:r>
            <a:r>
              <a:rPr lang="en-US" sz="1800" dirty="0">
                <a:latin typeface="Calibri" charset="0"/>
              </a:rPr>
              <a:t>move </a:t>
            </a:r>
            <a:r>
              <a:rPr lang="en-US" sz="1800" dirty="0"/>
              <a:t>finishes, update </a:t>
            </a:r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 ← 37</a:t>
            </a:r>
          </a:p>
          <a:p>
            <a:pPr lvl="1"/>
            <a:r>
              <a:rPr lang="en-US" sz="1800" dirty="0"/>
              <a:t>propagate values:  </a:t>
            </a:r>
          </a:p>
          <a:p>
            <a:pPr lvl="2"/>
            <a:r>
              <a:rPr lang="en-US" sz="1800" i="1" dirty="0"/>
              <a:t>t</a:t>
            </a:r>
            <a:r>
              <a:rPr lang="en-US" sz="1800" baseline="-25000" dirty="0"/>
              <a:t>4</a:t>
            </a:r>
            <a:r>
              <a:rPr lang="en-US" sz="1800" dirty="0"/>
              <a:t> = 37, </a:t>
            </a:r>
            <a:r>
              <a:rPr lang="en-US" sz="1800" i="1" dirty="0"/>
              <a:t>t</a:t>
            </a:r>
            <a:r>
              <a:rPr lang="en-US" sz="1800" baseline="-25000" dirty="0"/>
              <a:t>6</a:t>
            </a:r>
            <a:r>
              <a:rPr lang="en-US" sz="1800" dirty="0"/>
              <a:t> ∈ [37, 42] ∩ [32, 42]</a:t>
            </a:r>
            <a:endParaRPr lang="en-US" sz="1800" baseline="-25000" dirty="0"/>
          </a:p>
          <a:p>
            <a:r>
              <a:rPr lang="en-US" sz="1800" i="1" dirty="0"/>
              <a:t>now</a:t>
            </a:r>
            <a:r>
              <a:rPr lang="en-US" sz="1800" dirty="0"/>
              <a:t> = 42: </a:t>
            </a:r>
            <a:r>
              <a:rPr lang="en-US" sz="1800" dirty="0">
                <a:latin typeface="Calibri" charset="0"/>
              </a:rPr>
              <a:t>uncover </a:t>
            </a:r>
            <a:r>
              <a:rPr lang="en-US" sz="1800" dirty="0"/>
              <a:t>finishes, update </a:t>
            </a:r>
            <a:r>
              <a:rPr lang="en-US" sz="1800" i="1" dirty="0"/>
              <a:t>t</a:t>
            </a:r>
            <a:r>
              <a:rPr lang="en-US" sz="1800" baseline="-25000" dirty="0"/>
              <a:t>6</a:t>
            </a:r>
            <a:r>
              <a:rPr lang="en-US" sz="1800" dirty="0"/>
              <a:t> ← 42</a:t>
            </a:r>
          </a:p>
          <a:p>
            <a:endParaRPr lang="en-US" sz="1800" i="1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1DD1DE2-F395-4E29-49D8-55EA43398B8B}"/>
              </a:ext>
            </a:extLst>
          </p:cNvPr>
          <p:cNvGrpSpPr/>
          <p:nvPr/>
        </p:nvGrpSpPr>
        <p:grpSpPr>
          <a:xfrm>
            <a:off x="6761098" y="117050"/>
            <a:ext cx="5394548" cy="4148818"/>
            <a:chOff x="6761098" y="117050"/>
            <a:chExt cx="5394548" cy="4148818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5573B039-C4E9-D5CB-4974-34AA38F420E8}"/>
                </a:ext>
              </a:extLst>
            </p:cNvPr>
            <p:cNvSpPr txBox="1">
              <a:spLocks/>
            </p:cNvSpPr>
            <p:nvPr/>
          </p:nvSpPr>
          <p:spPr>
            <a:xfrm>
              <a:off x="6761098" y="117050"/>
              <a:ext cx="4886616" cy="4148818"/>
            </a:xfrm>
            <a:prstGeom prst="rect">
              <a:avLst/>
            </a:prstGeom>
            <a:solidFill>
              <a:srgbClr val="D2EEFF"/>
            </a:solidFill>
          </p:spPr>
          <p:txBody>
            <a:bodyPr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spcBef>
                  <a:spcPts val="400"/>
                </a:spcBef>
                <a:buNone/>
              </a:pPr>
              <a:r>
                <a:rPr lang="en-US" sz="1800" dirty="0">
                  <a:latin typeface="Calibri" charset="0"/>
                </a:rPr>
                <a:t>Dispatch</a:t>
              </a:r>
              <a:r>
                <a:rPr lang="en-US" sz="1800" dirty="0"/>
                <a:t>(</a:t>
              </a:r>
              <a:r>
                <a:rPr lang="en-US" sz="1800" dirty="0">
                  <a:latin typeface="Lucida Handwriting"/>
                  <a:cs typeface="Lucida Handwriting"/>
                </a:rPr>
                <a:t>V</a:t>
              </a:r>
              <a:r>
                <a:rPr lang="en-US" sz="1800" dirty="0"/>
                <a:t>,</a:t>
              </a:r>
              <a:r>
                <a:rPr lang="en-US" sz="1800" i="1" dirty="0">
                  <a:latin typeface="Lucida Handwriting"/>
                  <a:cs typeface="Lucida Handwriting"/>
                </a:rPr>
                <a:t>Ṽ</a:t>
              </a:r>
              <a:r>
                <a:rPr lang="en-US" sz="1800" dirty="0"/>
                <a:t>,</a:t>
              </a:r>
              <a:r>
                <a:rPr lang="en-US" sz="1800" dirty="0">
                  <a:latin typeface="Lucida Handwriting"/>
                  <a:cs typeface="Lucida Handwriting"/>
                </a:rPr>
                <a:t>E</a:t>
              </a:r>
              <a:r>
                <a:rPr lang="en-US" sz="1800" dirty="0"/>
                <a:t>,</a:t>
              </a:r>
              <a:r>
                <a:rPr lang="en-US" sz="1800" i="1" dirty="0">
                  <a:latin typeface="Lucida Handwriting"/>
                  <a:cs typeface="Lucida Handwriting"/>
                </a:rPr>
                <a:t>Ẽ</a:t>
              </a:r>
              <a:r>
                <a:rPr lang="en-US" sz="1800" i="1" baseline="-25000" dirty="0">
                  <a:cs typeface="Times New Roman"/>
                </a:rPr>
                <a:t> </a:t>
              </a:r>
              <a:r>
                <a:rPr lang="en-US" sz="1800" dirty="0"/>
                <a:t>)</a:t>
              </a:r>
            </a:p>
            <a:p>
              <a:pPr marL="293688" indent="-293688">
                <a:spcBef>
                  <a:spcPts val="400"/>
                </a:spcBef>
              </a:pPr>
              <a:r>
                <a:rPr lang="en-US" sz="1800" dirty="0"/>
                <a:t>initialize the network</a:t>
              </a:r>
            </a:p>
            <a:p>
              <a:pPr marL="293688" indent="-293688">
                <a:spcBef>
                  <a:spcPts val="400"/>
                </a:spcBef>
              </a:pPr>
              <a:r>
                <a:rPr lang="en-US" sz="1800" dirty="0"/>
                <a:t>while there are time points in </a:t>
              </a:r>
              <a:r>
                <a:rPr lang="en-US" sz="1800" dirty="0">
                  <a:latin typeface="Lucida Handwriting"/>
                  <a:cs typeface="Lucida Handwriting"/>
                </a:rPr>
                <a:t>V</a:t>
              </a:r>
              <a:r>
                <a:rPr lang="en-US" sz="1800" dirty="0">
                  <a:cs typeface="Times New Roman"/>
                </a:rPr>
                <a:t> that </a:t>
              </a:r>
              <a:br>
                <a:rPr lang="en-US" sz="1800" dirty="0">
                  <a:cs typeface="Times New Roman"/>
                </a:rPr>
              </a:br>
              <a:r>
                <a:rPr lang="en-US" sz="1800" dirty="0">
                  <a:cs typeface="Times New Roman"/>
                </a:rPr>
                <a:t>haven’t been triggered, do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>
                  <a:cs typeface="Times New Roman"/>
                </a:rPr>
                <a:t>update </a:t>
              </a:r>
              <a:r>
                <a:rPr lang="en-US" sz="1800" i="1" dirty="0">
                  <a:cs typeface="Times New Roman"/>
                </a:rPr>
                <a:t>now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/>
                <a:t>update the time points in </a:t>
              </a:r>
              <a:r>
                <a:rPr lang="en-US" sz="1800" i="1" dirty="0" err="1">
                  <a:latin typeface="Lucida Handwriting"/>
                  <a:cs typeface="Lucida Handwriting"/>
                </a:rPr>
                <a:t>Ṽ</a:t>
              </a:r>
              <a:r>
                <a:rPr lang="en-US" sz="1800" dirty="0">
                  <a:cs typeface="Times New Roman"/>
                </a:rPr>
                <a:t> that were triggered since the last iteration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>
                  <a:cs typeface="Times New Roman"/>
                </a:rPr>
                <a:t>update </a:t>
              </a:r>
              <a:r>
                <a:rPr lang="en-US" sz="1800" i="1" dirty="0">
                  <a:cs typeface="Times New Roman"/>
                </a:rPr>
                <a:t>enabled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>
                  <a:cs typeface="Times New Roman"/>
                </a:rPr>
                <a:t>trigger every </a:t>
              </a:r>
              <a:r>
                <a:rPr lang="en-US" sz="1800" i="1" dirty="0">
                  <a:cs typeface="Times New Roman"/>
                </a:rPr>
                <a:t>t</a:t>
              </a:r>
              <a:r>
                <a:rPr lang="en-US" sz="1800" i="1" baseline="-25000" dirty="0">
                  <a:cs typeface="Times New Roman"/>
                </a:rPr>
                <a:t>i</a:t>
              </a:r>
              <a:r>
                <a:rPr lang="en-US" sz="1800" i="1" dirty="0">
                  <a:cs typeface="Times New Roman"/>
                </a:rPr>
                <a:t> </a:t>
              </a:r>
              <a:r>
                <a:rPr lang="en-US" sz="1800" dirty="0">
                  <a:latin typeface="Times New Roman Regular" charset="0"/>
                  <a:cs typeface="Times New Roman Regular" charset="0"/>
                </a:rPr>
                <a:t>∈</a:t>
              </a:r>
              <a:r>
                <a:rPr lang="en-US" sz="1800" i="1" dirty="0">
                  <a:cs typeface="Times New Roman"/>
                </a:rPr>
                <a:t> enabled </a:t>
              </a:r>
              <a:r>
                <a:rPr lang="en-US" sz="1800" dirty="0">
                  <a:cs typeface="Times New Roman"/>
                </a:rPr>
                <a:t>such that </a:t>
              </a:r>
              <a:r>
                <a:rPr lang="en-US" sz="1800" i="1" dirty="0">
                  <a:cs typeface="Times New Roman"/>
                </a:rPr>
                <a:t>now </a:t>
              </a:r>
              <a:r>
                <a:rPr lang="en-US" sz="1800" dirty="0">
                  <a:cs typeface="Times New Roman"/>
                </a:rPr>
                <a:t>= </a:t>
              </a:r>
              <a:r>
                <a:rPr lang="en-US" sz="1800" i="1" dirty="0" err="1">
                  <a:cs typeface="Times New Roman"/>
                </a:rPr>
                <a:t>u</a:t>
              </a:r>
              <a:r>
                <a:rPr lang="en-US" sz="1800" i="1" baseline="-25000" dirty="0" err="1">
                  <a:cs typeface="Times New Roman"/>
                </a:rPr>
                <a:t>i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/>
                <a:t>arbitrarily choose other time points in </a:t>
              </a:r>
              <a:r>
                <a:rPr lang="en-US" sz="1800" i="1" dirty="0"/>
                <a:t>enabled</a:t>
              </a:r>
              <a:r>
                <a:rPr lang="en-US" sz="1800" dirty="0"/>
                <a:t>, and trigger them</a:t>
              </a:r>
            </a:p>
            <a:p>
              <a:pPr marL="636587" lvl="1" indent="-342900">
                <a:spcBef>
                  <a:spcPts val="400"/>
                </a:spcBef>
                <a:buAutoNum type="arabicPeriod"/>
              </a:pPr>
              <a:r>
                <a:rPr lang="en-US" sz="1800" dirty="0"/>
                <a:t>propagate values of triggered </a:t>
              </a:r>
              <a:r>
                <a:rPr lang="en-US" sz="1800" dirty="0" err="1"/>
                <a:t>timepoints</a:t>
              </a:r>
              <a:r>
                <a:rPr lang="en-US" sz="1800" dirty="0"/>
                <a:t> (change [</a:t>
              </a:r>
              <a:r>
                <a:rPr lang="en-US" sz="1800" i="1" dirty="0" err="1"/>
                <a:t>l</a:t>
              </a:r>
              <a:r>
                <a:rPr lang="en-US" sz="1800" i="1" baseline="-25000" dirty="0" err="1"/>
                <a:t>j</a:t>
              </a:r>
              <a:r>
                <a:rPr lang="en-US" sz="1800" i="1" dirty="0" err="1"/>
                <a:t>,u</a:t>
              </a:r>
              <a:r>
                <a:rPr lang="en-US" sz="1800" i="1" baseline="-25000" dirty="0" err="1"/>
                <a:t>j</a:t>
              </a:r>
              <a:r>
                <a:rPr lang="en-US" sz="1800" dirty="0"/>
                <a:t>] for each future </a:t>
              </a:r>
              <a:r>
                <a:rPr lang="en-US" sz="1800" dirty="0" err="1"/>
                <a:t>timepoint</a:t>
              </a:r>
              <a:r>
                <a:rPr lang="en-US" sz="1800" dirty="0"/>
                <a:t> </a:t>
              </a:r>
              <a:r>
                <a:rPr lang="en-US" sz="1800" i="1" dirty="0"/>
                <a:t>t</a:t>
              </a:r>
              <a:r>
                <a:rPr lang="en-US" sz="1800" i="1" baseline="-25000" dirty="0"/>
                <a:t>j</a:t>
              </a:r>
              <a:r>
                <a:rPr lang="en-US" sz="1800" dirty="0"/>
                <a:t>)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F0D76AC-D08F-0A73-8086-74353B74EB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3689" y="2135207"/>
              <a:ext cx="56645" cy="555604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24E51FCD-1E88-7E3C-EE8E-29C46E62F5D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34772" y="1794606"/>
              <a:ext cx="1320874" cy="643766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none" lIns="90487" tIns="44450" rIns="0" bIns="44450" numCol="1" anchor="t" anchorCtr="0" compatLnSpc="1">
              <a:prstTxWarp prst="textNoShape">
                <a:avLst/>
              </a:prstTxWarp>
              <a:spAutoFit/>
            </a:bodyPr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●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System Font Regular"/>
                <a:buChar char="∙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System Font Regular"/>
                <a:buChar char="‣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>
                <a:buNone/>
              </a:pPr>
              <a:r>
                <a:rPr lang="en-US" sz="1800" i="1" kern="0" dirty="0"/>
                <a:t>t</a:t>
              </a:r>
              <a:r>
                <a:rPr lang="en-US" sz="1800" i="1" kern="0" baseline="-25000" dirty="0"/>
                <a:t>i</a:t>
              </a:r>
              <a:r>
                <a:rPr lang="en-US" sz="1800" i="1" kern="0" dirty="0"/>
                <a:t> </a:t>
              </a:r>
              <a:r>
                <a:rPr lang="en-US" sz="1800" kern="0" dirty="0"/>
                <a:t>is bounded </a:t>
              </a:r>
              <a:br>
                <a:rPr lang="en-US" sz="1800" kern="0" dirty="0"/>
              </a:br>
              <a:r>
                <a:rPr lang="en-US" sz="1800" kern="0" dirty="0"/>
                <a:t>by [</a:t>
              </a:r>
              <a:r>
                <a:rPr lang="en-US" sz="1800" i="1" kern="0" dirty="0" err="1"/>
                <a:t>l</a:t>
              </a:r>
              <a:r>
                <a:rPr lang="en-US" sz="1800" i="1" kern="0" baseline="-25000" dirty="0" err="1"/>
                <a:t>i </a:t>
              </a:r>
              <a:r>
                <a:rPr lang="en-US" sz="1800" kern="0" dirty="0" err="1"/>
                <a:t>,</a:t>
              </a:r>
              <a:r>
                <a:rPr lang="en-US" sz="1800" kern="0" baseline="-25000" dirty="0" err="1"/>
                <a:t> </a:t>
              </a:r>
              <a:r>
                <a:rPr lang="en-US" sz="1800" i="1" kern="0" dirty="0" err="1"/>
                <a:t>u</a:t>
              </a:r>
              <a:r>
                <a:rPr lang="en-US" sz="1800" i="1" kern="0" baseline="-25000" dirty="0" err="1"/>
                <a:t>i</a:t>
              </a:r>
              <a:r>
                <a:rPr lang="en-US" sz="1800" kern="0" dirty="0"/>
                <a:t>]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86497F-AEE0-0F73-1D35-D44B2CB6393E}"/>
              </a:ext>
            </a:extLst>
          </p:cNvPr>
          <p:cNvGrpSpPr/>
          <p:nvPr/>
        </p:nvGrpSpPr>
        <p:grpSpPr>
          <a:xfrm>
            <a:off x="6887059" y="4841101"/>
            <a:ext cx="5032798" cy="1591398"/>
            <a:chOff x="6803570" y="1081746"/>
            <a:chExt cx="5032798" cy="1591398"/>
          </a:xfrm>
        </p:grpSpPr>
        <p:grpSp>
          <p:nvGrpSpPr>
            <p:cNvPr id="8" name="Group 1032">
              <a:extLst>
                <a:ext uri="{FF2B5EF4-FFF2-40B4-BE49-F238E27FC236}">
                  <a16:creationId xmlns:a16="http://schemas.microsoft.com/office/drawing/2014/main" id="{E829D587-2115-B90C-9FB1-35B4687799C2}"/>
                </a:ext>
              </a:extLst>
            </p:cNvPr>
            <p:cNvGrpSpPr/>
            <p:nvPr/>
          </p:nvGrpSpPr>
          <p:grpSpPr>
            <a:xfrm>
              <a:off x="6803570" y="1081746"/>
              <a:ext cx="5032798" cy="1591398"/>
              <a:chOff x="0" y="37268"/>
              <a:chExt cx="7157756" cy="2263320"/>
            </a:xfrm>
          </p:grpSpPr>
          <p:sp>
            <p:nvSpPr>
              <p:cNvPr id="11" name="Shape 1003">
                <a:extLst>
                  <a:ext uri="{FF2B5EF4-FFF2-40B4-BE49-F238E27FC236}">
                    <a16:creationId xmlns:a16="http://schemas.microsoft.com/office/drawing/2014/main" id="{3F5F9C49-1C7D-0416-BEC4-407DAC4BA702}"/>
                  </a:ext>
                </a:extLst>
              </p:cNvPr>
              <p:cNvSpPr/>
              <p:nvPr/>
            </p:nvSpPr>
            <p:spPr>
              <a:xfrm>
                <a:off x="3467502" y="37268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sz="1800" i="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2" name="Shape 1004">
                <a:extLst>
                  <a:ext uri="{FF2B5EF4-FFF2-40B4-BE49-F238E27FC236}">
                    <a16:creationId xmlns:a16="http://schemas.microsoft.com/office/drawing/2014/main" id="{6638E472-40BB-D4B7-5913-406E31AA59EA}"/>
                  </a:ext>
                </a:extLst>
              </p:cNvPr>
              <p:cNvSpPr/>
              <p:nvPr/>
            </p:nvSpPr>
            <p:spPr>
              <a:xfrm>
                <a:off x="4313008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5</a:t>
                </a:r>
                <a:endParaRPr lang="en-US" sz="1800" dirty="0"/>
              </a:p>
            </p:txBody>
          </p:sp>
          <p:sp>
            <p:nvSpPr>
              <p:cNvPr id="13" name="Shape 1005">
                <a:extLst>
                  <a:ext uri="{FF2B5EF4-FFF2-40B4-BE49-F238E27FC236}">
                    <a16:creationId xmlns:a16="http://schemas.microsoft.com/office/drawing/2014/main" id="{2939116D-C2A2-8F9B-BD2E-62F0D7656235}"/>
                  </a:ext>
                </a:extLst>
              </p:cNvPr>
              <p:cNvSpPr/>
              <p:nvPr/>
            </p:nvSpPr>
            <p:spPr>
              <a:xfrm>
                <a:off x="5566593" y="37269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4</a:t>
                </a:r>
                <a:endParaRPr lang="en-US" sz="1800" dirty="0"/>
              </a:p>
            </p:txBody>
          </p:sp>
          <p:sp>
            <p:nvSpPr>
              <p:cNvPr id="14" name="Shape 1006">
                <a:extLst>
                  <a:ext uri="{FF2B5EF4-FFF2-40B4-BE49-F238E27FC236}">
                    <a16:creationId xmlns:a16="http://schemas.microsoft.com/office/drawing/2014/main" id="{4FC35894-4E69-7EA1-F697-5A86B4BE9F49}"/>
                  </a:ext>
                </a:extLst>
              </p:cNvPr>
              <p:cNvSpPr/>
              <p:nvPr/>
            </p:nvSpPr>
            <p:spPr>
              <a:xfrm>
                <a:off x="6317940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6</a:t>
                </a:r>
                <a:endParaRPr lang="en-US" sz="1800" dirty="0"/>
              </a:p>
            </p:txBody>
          </p:sp>
          <p:sp>
            <p:nvSpPr>
              <p:cNvPr id="15" name="Shape 1007">
                <a:extLst>
                  <a:ext uri="{FF2B5EF4-FFF2-40B4-BE49-F238E27FC236}">
                    <a16:creationId xmlns:a16="http://schemas.microsoft.com/office/drawing/2014/main" id="{BA5E3FF7-043D-BC35-CAA8-BC347963A554}"/>
                  </a:ext>
                </a:extLst>
              </p:cNvPr>
              <p:cNvSpPr/>
              <p:nvPr/>
            </p:nvSpPr>
            <p:spPr>
              <a:xfrm>
                <a:off x="4098706" y="145642"/>
                <a:ext cx="13387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20]</a:t>
                </a:r>
              </a:p>
            </p:txBody>
          </p:sp>
          <p:sp>
            <p:nvSpPr>
              <p:cNvPr id="16" name="Shape 1008">
                <a:extLst>
                  <a:ext uri="{FF2B5EF4-FFF2-40B4-BE49-F238E27FC236}">
                    <a16:creationId xmlns:a16="http://schemas.microsoft.com/office/drawing/2014/main" id="{0B1EE313-1CA2-91C4-7EA6-E8E2EF6376EF}"/>
                  </a:ext>
                </a:extLst>
              </p:cNvPr>
              <p:cNvSpPr/>
              <p:nvPr/>
            </p:nvSpPr>
            <p:spPr>
              <a:xfrm>
                <a:off x="4983180" y="1760728"/>
                <a:ext cx="117456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[5, 10]</a:t>
                </a:r>
              </a:p>
            </p:txBody>
          </p:sp>
          <p:sp>
            <p:nvSpPr>
              <p:cNvPr id="17" name="Shape 1009">
                <a:extLst>
                  <a:ext uri="{FF2B5EF4-FFF2-40B4-BE49-F238E27FC236}">
                    <a16:creationId xmlns:a16="http://schemas.microsoft.com/office/drawing/2014/main" id="{4BD7D602-0465-E972-E964-CA6215C92272}"/>
                  </a:ext>
                </a:extLst>
              </p:cNvPr>
              <p:cNvSpPr/>
              <p:nvPr/>
            </p:nvSpPr>
            <p:spPr>
              <a:xfrm>
                <a:off x="5680934" y="636852"/>
                <a:ext cx="763787" cy="1117194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Shape 1010">
                <a:extLst>
                  <a:ext uri="{FF2B5EF4-FFF2-40B4-BE49-F238E27FC236}">
                    <a16:creationId xmlns:a16="http://schemas.microsoft.com/office/drawing/2014/main" id="{CEEC24AE-1096-4A7C-61E0-7EECAA3B34A6}"/>
                  </a:ext>
                </a:extLst>
              </p:cNvPr>
              <p:cNvSpPr/>
              <p:nvPr/>
            </p:nvSpPr>
            <p:spPr>
              <a:xfrm>
                <a:off x="6037908" y="812049"/>
                <a:ext cx="111984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[-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9" name="Shape 1011">
                <a:extLst>
                  <a:ext uri="{FF2B5EF4-FFF2-40B4-BE49-F238E27FC236}">
                    <a16:creationId xmlns:a16="http://schemas.microsoft.com/office/drawing/2014/main" id="{6E7792DB-B1E8-5E6C-4087-6CA2B9F8A1C5}"/>
                  </a:ext>
                </a:extLst>
              </p:cNvPr>
              <p:cNvSpPr/>
              <p:nvPr/>
            </p:nvSpPr>
            <p:spPr>
              <a:xfrm>
                <a:off x="3703975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0" name="Shape 1012">
                <a:extLst>
                  <a:ext uri="{FF2B5EF4-FFF2-40B4-BE49-F238E27FC236}">
                    <a16:creationId xmlns:a16="http://schemas.microsoft.com/office/drawing/2014/main" id="{0F29F50B-9E8F-3C89-6578-AC43BD4E21F0}"/>
                  </a:ext>
                </a:extLst>
              </p:cNvPr>
              <p:cNvSpPr/>
              <p:nvPr/>
            </p:nvSpPr>
            <p:spPr>
              <a:xfrm>
                <a:off x="6426671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1" name="Shape 1013">
                <a:extLst>
                  <a:ext uri="{FF2B5EF4-FFF2-40B4-BE49-F238E27FC236}">
                    <a16:creationId xmlns:a16="http://schemas.microsoft.com/office/drawing/2014/main" id="{484DB75E-F8A3-958F-5F43-E37C772F0410}"/>
                  </a:ext>
                </a:extLst>
              </p:cNvPr>
              <p:cNvSpPr/>
              <p:nvPr/>
            </p:nvSpPr>
            <p:spPr>
              <a:xfrm>
                <a:off x="5594757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2" name="Shape 1014">
                <a:extLst>
                  <a:ext uri="{FF2B5EF4-FFF2-40B4-BE49-F238E27FC236}">
                    <a16:creationId xmlns:a16="http://schemas.microsoft.com/office/drawing/2014/main" id="{CE5444DC-9E36-F2C2-B176-168C46C3D61C}"/>
                  </a:ext>
                </a:extLst>
              </p:cNvPr>
              <p:cNvSpPr/>
              <p:nvPr/>
            </p:nvSpPr>
            <p:spPr>
              <a:xfrm>
                <a:off x="4518119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3" name="Shape 1015">
                <a:extLst>
                  <a:ext uri="{FF2B5EF4-FFF2-40B4-BE49-F238E27FC236}">
                    <a16:creationId xmlns:a16="http://schemas.microsoft.com/office/drawing/2014/main" id="{4831A3CC-8FC2-2BBF-55C8-1113232FFB2C}"/>
                  </a:ext>
                </a:extLst>
              </p:cNvPr>
              <p:cNvSpPr/>
              <p:nvPr/>
            </p:nvSpPr>
            <p:spPr>
              <a:xfrm>
                <a:off x="3886231" y="636851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4" name="Shape 1016">
                <a:extLst>
                  <a:ext uri="{FF2B5EF4-FFF2-40B4-BE49-F238E27FC236}">
                    <a16:creationId xmlns:a16="http://schemas.microsoft.com/office/drawing/2014/main" id="{C5D06E40-6215-647F-3C22-239156F8786C}"/>
                  </a:ext>
                </a:extLst>
              </p:cNvPr>
              <p:cNvSpPr/>
              <p:nvPr/>
            </p:nvSpPr>
            <p:spPr>
              <a:xfrm>
                <a:off x="4716516" y="1852387"/>
                <a:ext cx="1737230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5" name="Shape 1017">
                <a:extLst>
                  <a:ext uri="{FF2B5EF4-FFF2-40B4-BE49-F238E27FC236}">
                    <a16:creationId xmlns:a16="http://schemas.microsoft.com/office/drawing/2014/main" id="{5650F445-85D5-14A1-5B7B-E8465812936F}"/>
                  </a:ext>
                </a:extLst>
              </p:cNvPr>
              <p:cNvSpPr/>
              <p:nvPr/>
            </p:nvSpPr>
            <p:spPr>
              <a:xfrm>
                <a:off x="0" y="56165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1</a:t>
                </a:r>
                <a:endParaRPr lang="en-US" sz="1800" dirty="0"/>
              </a:p>
            </p:txBody>
          </p:sp>
          <p:sp>
            <p:nvSpPr>
              <p:cNvPr id="26" name="Shape 1018">
                <a:extLst>
                  <a:ext uri="{FF2B5EF4-FFF2-40B4-BE49-F238E27FC236}">
                    <a16:creationId xmlns:a16="http://schemas.microsoft.com/office/drawing/2014/main" id="{4C2B997D-D55C-CB82-2CB6-1CC579414EBC}"/>
                  </a:ext>
                </a:extLst>
              </p:cNvPr>
              <p:cNvSpPr/>
              <p:nvPr/>
            </p:nvSpPr>
            <p:spPr>
              <a:xfrm>
                <a:off x="2099089" y="56165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sz="1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7" name="Shape 1019">
                <a:extLst>
                  <a:ext uri="{FF2B5EF4-FFF2-40B4-BE49-F238E27FC236}">
                    <a16:creationId xmlns:a16="http://schemas.microsoft.com/office/drawing/2014/main" id="{1FD966E9-D48D-1BDD-C6E8-A167CC641CFA}"/>
                  </a:ext>
                </a:extLst>
              </p:cNvPr>
              <p:cNvSpPr/>
              <p:nvPr/>
            </p:nvSpPr>
            <p:spPr>
              <a:xfrm>
                <a:off x="631202" y="164538"/>
                <a:ext cx="13387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25]</a:t>
                </a:r>
              </a:p>
            </p:txBody>
          </p:sp>
          <p:sp>
            <p:nvSpPr>
              <p:cNvPr id="28" name="Shape 1020">
                <a:extLst>
                  <a:ext uri="{FF2B5EF4-FFF2-40B4-BE49-F238E27FC236}">
                    <a16:creationId xmlns:a16="http://schemas.microsoft.com/office/drawing/2014/main" id="{4DE0BD1D-0AC4-B04A-A429-D85BF40E4CA7}"/>
                  </a:ext>
                </a:extLst>
              </p:cNvPr>
              <p:cNvSpPr/>
              <p:nvPr/>
            </p:nvSpPr>
            <p:spPr>
              <a:xfrm>
                <a:off x="2213430" y="655747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021">
                <a:extLst>
                  <a:ext uri="{FF2B5EF4-FFF2-40B4-BE49-F238E27FC236}">
                    <a16:creationId xmlns:a16="http://schemas.microsoft.com/office/drawing/2014/main" id="{F8D382DE-129F-1F55-43AC-54992D39DDD0}"/>
                  </a:ext>
                </a:extLst>
              </p:cNvPr>
              <p:cNvSpPr/>
              <p:nvPr/>
            </p:nvSpPr>
            <p:spPr>
              <a:xfrm>
                <a:off x="236472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0" name="Shape 1022">
                <a:extLst>
                  <a:ext uri="{FF2B5EF4-FFF2-40B4-BE49-F238E27FC236}">
                    <a16:creationId xmlns:a16="http://schemas.microsoft.com/office/drawing/2014/main" id="{8E7F8605-AFDC-8CB7-B649-6B89051C0540}"/>
                  </a:ext>
                </a:extLst>
              </p:cNvPr>
              <p:cNvSpPr/>
              <p:nvPr/>
            </p:nvSpPr>
            <p:spPr>
              <a:xfrm>
                <a:off x="2127254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1" name="Shape 1023">
                <a:extLst>
                  <a:ext uri="{FF2B5EF4-FFF2-40B4-BE49-F238E27FC236}">
                    <a16:creationId xmlns:a16="http://schemas.microsoft.com/office/drawing/2014/main" id="{6AE25237-B439-999A-6B00-963C249FAFDA}"/>
                  </a:ext>
                </a:extLst>
              </p:cNvPr>
              <p:cNvSpPr/>
              <p:nvPr/>
            </p:nvSpPr>
            <p:spPr>
              <a:xfrm>
                <a:off x="418727" y="655747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2" name="Shape 1024">
                <a:extLst>
                  <a:ext uri="{FF2B5EF4-FFF2-40B4-BE49-F238E27FC236}">
                    <a16:creationId xmlns:a16="http://schemas.microsoft.com/office/drawing/2014/main" id="{9A4A8261-040F-1AA6-EDAA-10479B4E1983}"/>
                  </a:ext>
                </a:extLst>
              </p:cNvPr>
              <p:cNvSpPr/>
              <p:nvPr/>
            </p:nvSpPr>
            <p:spPr>
              <a:xfrm>
                <a:off x="2483788" y="145643"/>
                <a:ext cx="101041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[0, 5]</a:t>
                </a:r>
              </a:p>
            </p:txBody>
          </p:sp>
          <p:sp>
            <p:nvSpPr>
              <p:cNvPr id="33" name="Shape 1025">
                <a:extLst>
                  <a:ext uri="{FF2B5EF4-FFF2-40B4-BE49-F238E27FC236}">
                    <a16:creationId xmlns:a16="http://schemas.microsoft.com/office/drawing/2014/main" id="{334664D6-CCB0-E115-0709-A5A9A5F11318}"/>
                  </a:ext>
                </a:extLst>
              </p:cNvPr>
              <p:cNvSpPr/>
              <p:nvPr/>
            </p:nvSpPr>
            <p:spPr>
              <a:xfrm>
                <a:off x="4179945" y="573047"/>
                <a:ext cx="10062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move</a:t>
                </a:r>
              </a:p>
            </p:txBody>
          </p:sp>
          <p:sp>
            <p:nvSpPr>
              <p:cNvPr id="34" name="Shape 1026">
                <a:extLst>
                  <a:ext uri="{FF2B5EF4-FFF2-40B4-BE49-F238E27FC236}">
                    <a16:creationId xmlns:a16="http://schemas.microsoft.com/office/drawing/2014/main" id="{C563F214-EA38-DDDC-446B-4C90758412E1}"/>
                  </a:ext>
                </a:extLst>
              </p:cNvPr>
              <p:cNvSpPr/>
              <p:nvPr/>
            </p:nvSpPr>
            <p:spPr>
              <a:xfrm>
                <a:off x="4844650" y="1371230"/>
                <a:ext cx="1340992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uncover</a:t>
                </a:r>
              </a:p>
            </p:txBody>
          </p:sp>
          <p:sp>
            <p:nvSpPr>
              <p:cNvPr id="35" name="Shape 1027">
                <a:extLst>
                  <a:ext uri="{FF2B5EF4-FFF2-40B4-BE49-F238E27FC236}">
                    <a16:creationId xmlns:a16="http://schemas.microsoft.com/office/drawing/2014/main" id="{4235E727-2055-C80C-4256-8575810CF594}"/>
                  </a:ext>
                </a:extLst>
              </p:cNvPr>
              <p:cNvSpPr/>
              <p:nvPr/>
            </p:nvSpPr>
            <p:spPr>
              <a:xfrm>
                <a:off x="765399" y="573047"/>
                <a:ext cx="95570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latin typeface="Calibri" charset="0"/>
                    <a:ea typeface="Times New Roman" charset="0"/>
                    <a:cs typeface="Times New Roman" charset="0"/>
                  </a:rPr>
                  <a:t>bring</a:t>
                </a:r>
              </a:p>
            </p:txBody>
          </p:sp>
          <p:sp>
            <p:nvSpPr>
              <p:cNvPr id="36" name="Shape 1028">
                <a:extLst>
                  <a:ext uri="{FF2B5EF4-FFF2-40B4-BE49-F238E27FC236}">
                    <a16:creationId xmlns:a16="http://schemas.microsoft.com/office/drawing/2014/main" id="{505ECAAB-8DAC-CD6A-6BF1-3AB218163406}"/>
                  </a:ext>
                </a:extLst>
              </p:cNvPr>
              <p:cNvSpPr/>
              <p:nvPr/>
            </p:nvSpPr>
            <p:spPr>
              <a:xfrm>
                <a:off x="2476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7" name="Shape 1029">
                <a:extLst>
                  <a:ext uri="{FF2B5EF4-FFF2-40B4-BE49-F238E27FC236}">
                    <a16:creationId xmlns:a16="http://schemas.microsoft.com/office/drawing/2014/main" id="{59CFAB8F-1934-AA89-8D7F-86D8160EB254}"/>
                  </a:ext>
                </a:extLst>
              </p:cNvPr>
              <p:cNvSpPr/>
              <p:nvPr/>
            </p:nvSpPr>
            <p:spPr>
              <a:xfrm>
                <a:off x="3703975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8" name="Shape 1030">
                <a:extLst>
                  <a:ext uri="{FF2B5EF4-FFF2-40B4-BE49-F238E27FC236}">
                    <a16:creationId xmlns:a16="http://schemas.microsoft.com/office/drawing/2014/main" id="{A644FA7A-A23A-6EC1-26DB-D15107487CF0}"/>
                  </a:ext>
                </a:extLst>
              </p:cNvPr>
              <p:cNvSpPr/>
              <p:nvPr/>
            </p:nvSpPr>
            <p:spPr>
              <a:xfrm>
                <a:off x="2603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9" name="Shape 1031">
                <a:extLst>
                  <a:ext uri="{FF2B5EF4-FFF2-40B4-BE49-F238E27FC236}">
                    <a16:creationId xmlns:a16="http://schemas.microsoft.com/office/drawing/2014/main" id="{D1E076C6-25D4-6A9D-50C6-B17874919A27}"/>
                  </a:ext>
                </a:extLst>
              </p:cNvPr>
              <p:cNvSpPr/>
              <p:nvPr/>
            </p:nvSpPr>
            <p:spPr>
              <a:xfrm>
                <a:off x="4508710" y="1752057"/>
                <a:ext cx="197494" cy="215508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9" name="Shape 1020">
              <a:extLst>
                <a:ext uri="{FF2B5EF4-FFF2-40B4-BE49-F238E27FC236}">
                  <a16:creationId xmlns:a16="http://schemas.microsoft.com/office/drawing/2014/main" id="{612D93C8-9429-E02C-1A20-F15E81CF80AA}"/>
                </a:ext>
              </a:extLst>
            </p:cNvPr>
            <p:cNvSpPr/>
            <p:nvPr/>
          </p:nvSpPr>
          <p:spPr>
            <a:xfrm>
              <a:off x="9488269" y="1613298"/>
              <a:ext cx="452675" cy="70859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Shape 1024">
              <a:extLst>
                <a:ext uri="{FF2B5EF4-FFF2-40B4-BE49-F238E27FC236}">
                  <a16:creationId xmlns:a16="http://schemas.microsoft.com/office/drawing/2014/main" id="{9F5D00A3-BF0F-35BC-4D7E-A6176BA1F9AA}"/>
                </a:ext>
              </a:extLst>
            </p:cNvPr>
            <p:cNvSpPr/>
            <p:nvPr/>
          </p:nvSpPr>
          <p:spPr>
            <a:xfrm>
              <a:off x="8840528" y="1866544"/>
              <a:ext cx="857925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[10,10]</a:t>
              </a:r>
              <a:endParaRPr sz="1800" i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0437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719"/>
            <a:ext cx="8839200" cy="644927"/>
          </a:xfrm>
        </p:spPr>
        <p:txBody>
          <a:bodyPr/>
          <a:lstStyle/>
          <a:p>
            <a:r>
              <a:rPr lang="en-US" dirty="0"/>
              <a:t>Deadline Failures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59025"/>
            <a:ext cx="8229600" cy="3217918"/>
          </a:xfrm>
        </p:spPr>
        <p:txBody>
          <a:bodyPr/>
          <a:lstStyle/>
          <a:p>
            <a:r>
              <a:rPr lang="en-US" dirty="0"/>
              <a:t>Suppose something makes it impossible to start an action on time</a:t>
            </a:r>
          </a:p>
          <a:p>
            <a:r>
              <a:rPr lang="en-US" dirty="0"/>
              <a:t>Do one of the following:</a:t>
            </a:r>
          </a:p>
          <a:p>
            <a:pPr lvl="1"/>
            <a:r>
              <a:rPr lang="en-US" dirty="0"/>
              <a:t>stop the delayed action, and look for new plan</a:t>
            </a:r>
          </a:p>
          <a:p>
            <a:pPr lvl="1"/>
            <a:r>
              <a:rPr lang="en-US" dirty="0"/>
              <a:t>let the delayed action finish; try to repair the plan by resolving violated constraints at the STNU propagation level</a:t>
            </a:r>
          </a:p>
          <a:p>
            <a:pPr lvl="2"/>
            <a:r>
              <a:rPr lang="en-US" dirty="0"/>
              <a:t>e.g., accommodate a delay in </a:t>
            </a:r>
            <a:r>
              <a:rPr lang="en-US" dirty="0">
                <a:latin typeface="Calibri"/>
                <a:cs typeface="Calibri"/>
              </a:rPr>
              <a:t>bring</a:t>
            </a:r>
            <a:r>
              <a:rPr lang="en-US" dirty="0">
                <a:latin typeface="Times New Roman"/>
                <a:cs typeface="Times New Roman"/>
              </a:rPr>
              <a:t> by delaying the whole plan</a:t>
            </a:r>
          </a:p>
          <a:p>
            <a:pPr lvl="1"/>
            <a:r>
              <a:rPr lang="en-US" dirty="0"/>
              <a:t>let the delayed action finish; try to repair the plan </a:t>
            </a:r>
            <a:r>
              <a:rPr lang="en-US" dirty="0">
                <a:latin typeface="Times New Roman"/>
                <a:cs typeface="Times New Roman"/>
              </a:rPr>
              <a:t>some other way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3BD682-4CCB-D38B-A109-42FB652A715F}"/>
              </a:ext>
            </a:extLst>
          </p:cNvPr>
          <p:cNvGrpSpPr/>
          <p:nvPr/>
        </p:nvGrpSpPr>
        <p:grpSpPr>
          <a:xfrm>
            <a:off x="3805929" y="3916762"/>
            <a:ext cx="5032798" cy="1591398"/>
            <a:chOff x="6803570" y="1081746"/>
            <a:chExt cx="5032798" cy="1591398"/>
          </a:xfrm>
        </p:grpSpPr>
        <p:grpSp>
          <p:nvGrpSpPr>
            <p:cNvPr id="5" name="Group 1032">
              <a:extLst>
                <a:ext uri="{FF2B5EF4-FFF2-40B4-BE49-F238E27FC236}">
                  <a16:creationId xmlns:a16="http://schemas.microsoft.com/office/drawing/2014/main" id="{15391A57-C072-1047-38C0-F1BE2BB250EB}"/>
                </a:ext>
              </a:extLst>
            </p:cNvPr>
            <p:cNvGrpSpPr/>
            <p:nvPr/>
          </p:nvGrpSpPr>
          <p:grpSpPr>
            <a:xfrm>
              <a:off x="6803570" y="1081746"/>
              <a:ext cx="5032798" cy="1591398"/>
              <a:chOff x="0" y="37268"/>
              <a:chExt cx="7157756" cy="2263320"/>
            </a:xfrm>
          </p:grpSpPr>
          <p:sp>
            <p:nvSpPr>
              <p:cNvPr id="8" name="Shape 1003">
                <a:extLst>
                  <a:ext uri="{FF2B5EF4-FFF2-40B4-BE49-F238E27FC236}">
                    <a16:creationId xmlns:a16="http://schemas.microsoft.com/office/drawing/2014/main" id="{AE2B02E6-AD1C-C111-3EE2-36F2E30349A4}"/>
                  </a:ext>
                </a:extLst>
              </p:cNvPr>
              <p:cNvSpPr/>
              <p:nvPr/>
            </p:nvSpPr>
            <p:spPr>
              <a:xfrm>
                <a:off x="3467502" y="37268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endParaRPr sz="1800" i="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Shape 1004">
                <a:extLst>
                  <a:ext uri="{FF2B5EF4-FFF2-40B4-BE49-F238E27FC236}">
                    <a16:creationId xmlns:a16="http://schemas.microsoft.com/office/drawing/2014/main" id="{1DAE8767-41BF-A430-E775-4ECF66AEBCF0}"/>
                  </a:ext>
                </a:extLst>
              </p:cNvPr>
              <p:cNvSpPr/>
              <p:nvPr/>
            </p:nvSpPr>
            <p:spPr>
              <a:xfrm>
                <a:off x="4313008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5</a:t>
                </a:r>
                <a:endParaRPr lang="en-US" sz="1800" dirty="0"/>
              </a:p>
            </p:txBody>
          </p:sp>
          <p:sp>
            <p:nvSpPr>
              <p:cNvPr id="10" name="Shape 1005">
                <a:extLst>
                  <a:ext uri="{FF2B5EF4-FFF2-40B4-BE49-F238E27FC236}">
                    <a16:creationId xmlns:a16="http://schemas.microsoft.com/office/drawing/2014/main" id="{A27E52C5-741F-5770-001E-152BB6F7C22D}"/>
                  </a:ext>
                </a:extLst>
              </p:cNvPr>
              <p:cNvSpPr/>
              <p:nvPr/>
            </p:nvSpPr>
            <p:spPr>
              <a:xfrm>
                <a:off x="5566593" y="37269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4</a:t>
                </a:r>
                <a:endParaRPr lang="en-US" sz="1800" dirty="0"/>
              </a:p>
            </p:txBody>
          </p:sp>
          <p:sp>
            <p:nvSpPr>
              <p:cNvPr id="11" name="Shape 1006">
                <a:extLst>
                  <a:ext uri="{FF2B5EF4-FFF2-40B4-BE49-F238E27FC236}">
                    <a16:creationId xmlns:a16="http://schemas.microsoft.com/office/drawing/2014/main" id="{46215CAB-A0C4-96DD-FA2E-D85609595573}"/>
                  </a:ext>
                </a:extLst>
              </p:cNvPr>
              <p:cNvSpPr/>
              <p:nvPr/>
            </p:nvSpPr>
            <p:spPr>
              <a:xfrm>
                <a:off x="6317940" y="1760728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6</a:t>
                </a:r>
                <a:endParaRPr lang="en-US" sz="1800" dirty="0"/>
              </a:p>
            </p:txBody>
          </p:sp>
          <p:sp>
            <p:nvSpPr>
              <p:cNvPr id="12" name="Shape 1007">
                <a:extLst>
                  <a:ext uri="{FF2B5EF4-FFF2-40B4-BE49-F238E27FC236}">
                    <a16:creationId xmlns:a16="http://schemas.microsoft.com/office/drawing/2014/main" id="{0C89DD24-DE32-68A5-2858-5A7840A459E7}"/>
                  </a:ext>
                </a:extLst>
              </p:cNvPr>
              <p:cNvSpPr/>
              <p:nvPr/>
            </p:nvSpPr>
            <p:spPr>
              <a:xfrm>
                <a:off x="4098706" y="145642"/>
                <a:ext cx="13387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20]</a:t>
                </a:r>
              </a:p>
            </p:txBody>
          </p:sp>
          <p:sp>
            <p:nvSpPr>
              <p:cNvPr id="13" name="Shape 1008">
                <a:extLst>
                  <a:ext uri="{FF2B5EF4-FFF2-40B4-BE49-F238E27FC236}">
                    <a16:creationId xmlns:a16="http://schemas.microsoft.com/office/drawing/2014/main" id="{A0B5BFC4-F00A-716C-CCD5-9AF3E75C9770}"/>
                  </a:ext>
                </a:extLst>
              </p:cNvPr>
              <p:cNvSpPr/>
              <p:nvPr/>
            </p:nvSpPr>
            <p:spPr>
              <a:xfrm>
                <a:off x="4983180" y="1760728"/>
                <a:ext cx="117456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[5, 10]</a:t>
                </a:r>
              </a:p>
            </p:txBody>
          </p:sp>
          <p:sp>
            <p:nvSpPr>
              <p:cNvPr id="14" name="Shape 1009">
                <a:extLst>
                  <a:ext uri="{FF2B5EF4-FFF2-40B4-BE49-F238E27FC236}">
                    <a16:creationId xmlns:a16="http://schemas.microsoft.com/office/drawing/2014/main" id="{31EDD08A-7D49-9D8E-3431-B66DB5D1C595}"/>
                  </a:ext>
                </a:extLst>
              </p:cNvPr>
              <p:cNvSpPr/>
              <p:nvPr/>
            </p:nvSpPr>
            <p:spPr>
              <a:xfrm>
                <a:off x="5680934" y="636852"/>
                <a:ext cx="763787" cy="1117194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5" name="Shape 1010">
                <a:extLst>
                  <a:ext uri="{FF2B5EF4-FFF2-40B4-BE49-F238E27FC236}">
                    <a16:creationId xmlns:a16="http://schemas.microsoft.com/office/drawing/2014/main" id="{EA3B9AF9-BB7A-8BA7-8E73-6E93D2ADEEE7}"/>
                  </a:ext>
                </a:extLst>
              </p:cNvPr>
              <p:cNvSpPr/>
              <p:nvPr/>
            </p:nvSpPr>
            <p:spPr>
              <a:xfrm>
                <a:off x="6037908" y="812049"/>
                <a:ext cx="111984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[-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, </a:t>
                </a:r>
                <a:r>
                  <a:rPr lang="en-US"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]</a:t>
                </a:r>
              </a:p>
            </p:txBody>
          </p:sp>
          <p:sp>
            <p:nvSpPr>
              <p:cNvPr id="16" name="Shape 1011">
                <a:extLst>
                  <a:ext uri="{FF2B5EF4-FFF2-40B4-BE49-F238E27FC236}">
                    <a16:creationId xmlns:a16="http://schemas.microsoft.com/office/drawing/2014/main" id="{43FFD53F-103C-100A-7B22-E8BE4F024F31}"/>
                  </a:ext>
                </a:extLst>
              </p:cNvPr>
              <p:cNvSpPr/>
              <p:nvPr/>
            </p:nvSpPr>
            <p:spPr>
              <a:xfrm>
                <a:off x="3703975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7" name="Shape 1012">
                <a:extLst>
                  <a:ext uri="{FF2B5EF4-FFF2-40B4-BE49-F238E27FC236}">
                    <a16:creationId xmlns:a16="http://schemas.microsoft.com/office/drawing/2014/main" id="{686FCEDE-CABB-1CF8-9BF0-C278E23CD0D0}"/>
                  </a:ext>
                </a:extLst>
              </p:cNvPr>
              <p:cNvSpPr/>
              <p:nvPr/>
            </p:nvSpPr>
            <p:spPr>
              <a:xfrm>
                <a:off x="6426671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Shape 1013">
                <a:extLst>
                  <a:ext uri="{FF2B5EF4-FFF2-40B4-BE49-F238E27FC236}">
                    <a16:creationId xmlns:a16="http://schemas.microsoft.com/office/drawing/2014/main" id="{0F196DD0-2230-372A-C035-BDD746D7D948}"/>
                  </a:ext>
                </a:extLst>
              </p:cNvPr>
              <p:cNvSpPr/>
              <p:nvPr/>
            </p:nvSpPr>
            <p:spPr>
              <a:xfrm>
                <a:off x="5594757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9" name="Shape 1014">
                <a:extLst>
                  <a:ext uri="{FF2B5EF4-FFF2-40B4-BE49-F238E27FC236}">
                    <a16:creationId xmlns:a16="http://schemas.microsoft.com/office/drawing/2014/main" id="{8DB28200-658D-9C39-C122-FC427B34EDFD}"/>
                  </a:ext>
                </a:extLst>
              </p:cNvPr>
              <p:cNvSpPr/>
              <p:nvPr/>
            </p:nvSpPr>
            <p:spPr>
              <a:xfrm>
                <a:off x="4518119" y="174463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0" name="Shape 1015">
                <a:extLst>
                  <a:ext uri="{FF2B5EF4-FFF2-40B4-BE49-F238E27FC236}">
                    <a16:creationId xmlns:a16="http://schemas.microsoft.com/office/drawing/2014/main" id="{854531A8-065B-1F51-CBA4-CBAE800F44DE}"/>
                  </a:ext>
                </a:extLst>
              </p:cNvPr>
              <p:cNvSpPr/>
              <p:nvPr/>
            </p:nvSpPr>
            <p:spPr>
              <a:xfrm>
                <a:off x="3886231" y="636851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1" name="Shape 1016">
                <a:extLst>
                  <a:ext uri="{FF2B5EF4-FFF2-40B4-BE49-F238E27FC236}">
                    <a16:creationId xmlns:a16="http://schemas.microsoft.com/office/drawing/2014/main" id="{61B7F7F9-525E-AF47-1D62-17BAAD75A782}"/>
                  </a:ext>
                </a:extLst>
              </p:cNvPr>
              <p:cNvSpPr/>
              <p:nvPr/>
            </p:nvSpPr>
            <p:spPr>
              <a:xfrm>
                <a:off x="4716516" y="1852387"/>
                <a:ext cx="1737230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2" name="Shape 1017">
                <a:extLst>
                  <a:ext uri="{FF2B5EF4-FFF2-40B4-BE49-F238E27FC236}">
                    <a16:creationId xmlns:a16="http://schemas.microsoft.com/office/drawing/2014/main" id="{1D44BB1F-F35A-034F-91FF-53B23C3B3C07}"/>
                  </a:ext>
                </a:extLst>
              </p:cNvPr>
              <p:cNvSpPr/>
              <p:nvPr/>
            </p:nvSpPr>
            <p:spPr>
              <a:xfrm>
                <a:off x="0" y="56165"/>
                <a:ext cx="34653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r>
                  <a:rPr lang="en-US" sz="1800" i="1" dirty="0">
                    <a:latin typeface="Times New Roman"/>
                    <a:cs typeface="Times New Roman"/>
                  </a:rPr>
                  <a:t>t</a:t>
                </a:r>
                <a:r>
                  <a:rPr lang="en-US" sz="1800" baseline="-25000" dirty="0">
                    <a:latin typeface="Times New Roman"/>
                    <a:cs typeface="Times New Roman"/>
                  </a:rPr>
                  <a:t>1</a:t>
                </a:r>
                <a:endParaRPr lang="en-US" sz="1800" dirty="0"/>
              </a:p>
            </p:txBody>
          </p:sp>
          <p:sp>
            <p:nvSpPr>
              <p:cNvPr id="23" name="Shape 1018">
                <a:extLst>
                  <a:ext uri="{FF2B5EF4-FFF2-40B4-BE49-F238E27FC236}">
                    <a16:creationId xmlns:a16="http://schemas.microsoft.com/office/drawing/2014/main" id="{EC8A624F-FE21-FC99-A85B-9CCDFA5974EF}"/>
                  </a:ext>
                </a:extLst>
              </p:cNvPr>
              <p:cNvSpPr/>
              <p:nvPr/>
            </p:nvSpPr>
            <p:spPr>
              <a:xfrm>
                <a:off x="2099089" y="56165"/>
                <a:ext cx="463258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dirty="0">
                    <a:latin typeface="Times New Roman" charset="0"/>
                    <a:ea typeface="Times New Roman" charset="0"/>
                    <a:cs typeface="Times New Roman" charset="0"/>
                  </a:rPr>
                  <a:t>t</a:t>
                </a:r>
                <a:r>
                  <a:rPr lang="en-US" sz="1800" i="0" baseline="-25000" dirty="0"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endParaRPr sz="1800" baseline="-250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4" name="Shape 1019">
                <a:extLst>
                  <a:ext uri="{FF2B5EF4-FFF2-40B4-BE49-F238E27FC236}">
                    <a16:creationId xmlns:a16="http://schemas.microsoft.com/office/drawing/2014/main" id="{6B9B9A1A-06D7-67F8-62BE-46C1B93FDEAD}"/>
                  </a:ext>
                </a:extLst>
              </p:cNvPr>
              <p:cNvSpPr/>
              <p:nvPr/>
            </p:nvSpPr>
            <p:spPr>
              <a:xfrm>
                <a:off x="631202" y="164538"/>
                <a:ext cx="13387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[15, 25]</a:t>
                </a:r>
              </a:p>
            </p:txBody>
          </p:sp>
          <p:sp>
            <p:nvSpPr>
              <p:cNvPr id="25" name="Shape 1020">
                <a:extLst>
                  <a:ext uri="{FF2B5EF4-FFF2-40B4-BE49-F238E27FC236}">
                    <a16:creationId xmlns:a16="http://schemas.microsoft.com/office/drawing/2014/main" id="{1ED0A568-2566-88F3-FC71-8E786B9709BF}"/>
                  </a:ext>
                </a:extLst>
              </p:cNvPr>
              <p:cNvSpPr/>
              <p:nvPr/>
            </p:nvSpPr>
            <p:spPr>
              <a:xfrm>
                <a:off x="2213430" y="655747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6" name="Shape 1021">
                <a:extLst>
                  <a:ext uri="{FF2B5EF4-FFF2-40B4-BE49-F238E27FC236}">
                    <a16:creationId xmlns:a16="http://schemas.microsoft.com/office/drawing/2014/main" id="{9D761B3B-2853-E75E-CF73-0857D9AF4320}"/>
                  </a:ext>
                </a:extLst>
              </p:cNvPr>
              <p:cNvSpPr/>
              <p:nvPr/>
            </p:nvSpPr>
            <p:spPr>
              <a:xfrm>
                <a:off x="236472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7" name="Shape 1022">
                <a:extLst>
                  <a:ext uri="{FF2B5EF4-FFF2-40B4-BE49-F238E27FC236}">
                    <a16:creationId xmlns:a16="http://schemas.microsoft.com/office/drawing/2014/main" id="{7068ECCD-BFAA-A274-C76B-3867FEC78EED}"/>
                  </a:ext>
                </a:extLst>
              </p:cNvPr>
              <p:cNvSpPr/>
              <p:nvPr/>
            </p:nvSpPr>
            <p:spPr>
              <a:xfrm>
                <a:off x="2127254" y="547994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8" name="Shape 1023">
                <a:extLst>
                  <a:ext uri="{FF2B5EF4-FFF2-40B4-BE49-F238E27FC236}">
                    <a16:creationId xmlns:a16="http://schemas.microsoft.com/office/drawing/2014/main" id="{697F454F-B39D-83B4-ED8E-18DE25625BEB}"/>
                  </a:ext>
                </a:extLst>
              </p:cNvPr>
              <p:cNvSpPr/>
              <p:nvPr/>
            </p:nvSpPr>
            <p:spPr>
              <a:xfrm>
                <a:off x="418727" y="655747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9" name="Shape 1024">
                <a:extLst>
                  <a:ext uri="{FF2B5EF4-FFF2-40B4-BE49-F238E27FC236}">
                    <a16:creationId xmlns:a16="http://schemas.microsoft.com/office/drawing/2014/main" id="{DAB6C48A-18E2-DB9F-3B94-ADCD2AFBA954}"/>
                  </a:ext>
                </a:extLst>
              </p:cNvPr>
              <p:cNvSpPr/>
              <p:nvPr/>
            </p:nvSpPr>
            <p:spPr>
              <a:xfrm>
                <a:off x="2483788" y="145643"/>
                <a:ext cx="101041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Times New Roman" charset="0"/>
                    <a:ea typeface="Times New Roman" charset="0"/>
                    <a:cs typeface="Times New Roman" charset="0"/>
                  </a:rPr>
                  <a:t>[0, 5]</a:t>
                </a:r>
              </a:p>
            </p:txBody>
          </p:sp>
          <p:sp>
            <p:nvSpPr>
              <p:cNvPr id="30" name="Shape 1025">
                <a:extLst>
                  <a:ext uri="{FF2B5EF4-FFF2-40B4-BE49-F238E27FC236}">
                    <a16:creationId xmlns:a16="http://schemas.microsoft.com/office/drawing/2014/main" id="{E9CD4188-E5D7-AB6E-C22F-59EEF7AF1898}"/>
                  </a:ext>
                </a:extLst>
              </p:cNvPr>
              <p:cNvSpPr/>
              <p:nvPr/>
            </p:nvSpPr>
            <p:spPr>
              <a:xfrm>
                <a:off x="4179945" y="573047"/>
                <a:ext cx="10062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move</a:t>
                </a:r>
              </a:p>
            </p:txBody>
          </p:sp>
          <p:sp>
            <p:nvSpPr>
              <p:cNvPr id="31" name="Shape 1026">
                <a:extLst>
                  <a:ext uri="{FF2B5EF4-FFF2-40B4-BE49-F238E27FC236}">
                    <a16:creationId xmlns:a16="http://schemas.microsoft.com/office/drawing/2014/main" id="{0D8A0629-D8F6-083F-2DD9-333E16567F17}"/>
                  </a:ext>
                </a:extLst>
              </p:cNvPr>
              <p:cNvSpPr/>
              <p:nvPr/>
            </p:nvSpPr>
            <p:spPr>
              <a:xfrm>
                <a:off x="4844650" y="1371230"/>
                <a:ext cx="1340992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Times New Roman" charset="0"/>
                    <a:cs typeface="Times New Roman" charset="0"/>
                  </a:rPr>
                  <a:t>uncover</a:t>
                </a:r>
              </a:p>
            </p:txBody>
          </p:sp>
          <p:sp>
            <p:nvSpPr>
              <p:cNvPr id="32" name="Shape 1027">
                <a:extLst>
                  <a:ext uri="{FF2B5EF4-FFF2-40B4-BE49-F238E27FC236}">
                    <a16:creationId xmlns:a16="http://schemas.microsoft.com/office/drawing/2014/main" id="{42A58010-1769-3111-F488-F8FC55910D05}"/>
                  </a:ext>
                </a:extLst>
              </p:cNvPr>
              <p:cNvSpPr/>
              <p:nvPr/>
            </p:nvSpPr>
            <p:spPr>
              <a:xfrm>
                <a:off x="765399" y="573047"/>
                <a:ext cx="95570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 dirty="0">
                    <a:latin typeface="Calibri" charset="0"/>
                    <a:ea typeface="Times New Roman" charset="0"/>
                    <a:cs typeface="Times New Roman" charset="0"/>
                  </a:rPr>
                  <a:t>bring</a:t>
                </a:r>
              </a:p>
            </p:txBody>
          </p:sp>
          <p:sp>
            <p:nvSpPr>
              <p:cNvPr id="33" name="Shape 1028">
                <a:extLst>
                  <a:ext uri="{FF2B5EF4-FFF2-40B4-BE49-F238E27FC236}">
                    <a16:creationId xmlns:a16="http://schemas.microsoft.com/office/drawing/2014/main" id="{FCD8C695-0E2C-AC77-6E78-8C48F2FBFB1F}"/>
                  </a:ext>
                </a:extLst>
              </p:cNvPr>
              <p:cNvSpPr/>
              <p:nvPr/>
            </p:nvSpPr>
            <p:spPr>
              <a:xfrm>
                <a:off x="2476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4" name="Shape 1029">
                <a:extLst>
                  <a:ext uri="{FF2B5EF4-FFF2-40B4-BE49-F238E27FC236}">
                    <a16:creationId xmlns:a16="http://schemas.microsoft.com/office/drawing/2014/main" id="{6FCD1447-9468-D962-2E99-062B4539FE5D}"/>
                  </a:ext>
                </a:extLst>
              </p:cNvPr>
              <p:cNvSpPr/>
              <p:nvPr/>
            </p:nvSpPr>
            <p:spPr>
              <a:xfrm>
                <a:off x="3703975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5" name="Shape 1030">
                <a:extLst>
                  <a:ext uri="{FF2B5EF4-FFF2-40B4-BE49-F238E27FC236}">
                    <a16:creationId xmlns:a16="http://schemas.microsoft.com/office/drawing/2014/main" id="{830C015A-E13E-43CB-E4D8-9DF96E4DCD2E}"/>
                  </a:ext>
                </a:extLst>
              </p:cNvPr>
              <p:cNvSpPr/>
              <p:nvPr/>
            </p:nvSpPr>
            <p:spPr>
              <a:xfrm>
                <a:off x="260327" y="547994"/>
                <a:ext cx="197494" cy="215507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36" name="Shape 1031">
                <a:extLst>
                  <a:ext uri="{FF2B5EF4-FFF2-40B4-BE49-F238E27FC236}">
                    <a16:creationId xmlns:a16="http://schemas.microsoft.com/office/drawing/2014/main" id="{E840F508-8686-C311-A7BC-BE6686C1CD76}"/>
                  </a:ext>
                </a:extLst>
              </p:cNvPr>
              <p:cNvSpPr/>
              <p:nvPr/>
            </p:nvSpPr>
            <p:spPr>
              <a:xfrm>
                <a:off x="4508710" y="1752057"/>
                <a:ext cx="197494" cy="215508"/>
              </a:xfrm>
              <a:prstGeom prst="ellipse">
                <a:avLst/>
              </a:prstGeom>
              <a:solidFill>
                <a:srgbClr val="4F8F00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6" name="Shape 1020">
              <a:extLst>
                <a:ext uri="{FF2B5EF4-FFF2-40B4-BE49-F238E27FC236}">
                  <a16:creationId xmlns:a16="http://schemas.microsoft.com/office/drawing/2014/main" id="{12AA8A59-B98D-31FB-9E62-060F0E37372D}"/>
                </a:ext>
              </a:extLst>
            </p:cNvPr>
            <p:cNvSpPr/>
            <p:nvPr/>
          </p:nvSpPr>
          <p:spPr>
            <a:xfrm>
              <a:off x="9488269" y="1613298"/>
              <a:ext cx="452675" cy="70859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Shape 1024">
              <a:extLst>
                <a:ext uri="{FF2B5EF4-FFF2-40B4-BE49-F238E27FC236}">
                  <a16:creationId xmlns:a16="http://schemas.microsoft.com/office/drawing/2014/main" id="{36635DB1-81E5-9EF4-1C2E-A37DFD20C58D}"/>
                </a:ext>
              </a:extLst>
            </p:cNvPr>
            <p:cNvSpPr/>
            <p:nvPr/>
          </p:nvSpPr>
          <p:spPr>
            <a:xfrm>
              <a:off x="8840528" y="1866544"/>
              <a:ext cx="857925" cy="379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799" tIns="50799" rIns="50799" bIns="50799" numCol="1" anchor="ctr">
              <a:spAutoFit/>
            </a:bodyPr>
            <a:lstStyle>
              <a:lvl1pPr marL="40640" marR="40640" defTabSz="914400">
                <a:defRPr sz="22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[10,10]</a:t>
              </a:r>
              <a:endParaRPr sz="1800" i="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955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Observability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Tacit assumption: all occurrences of contingent events are observable</a:t>
            </a:r>
          </a:p>
          <a:p>
            <a:pPr lvl="1"/>
            <a:r>
              <a:rPr lang="en-US" dirty="0"/>
              <a:t>Observation needed for dynamic controllability</a:t>
            </a:r>
          </a:p>
          <a:p>
            <a:r>
              <a:rPr lang="en-US"/>
              <a:t>In general, </a:t>
            </a:r>
            <a:r>
              <a:rPr lang="en-US" dirty="0"/>
              <a:t>not all events are observable </a:t>
            </a:r>
          </a:p>
          <a:p>
            <a:r>
              <a:rPr lang="en-US" dirty="0"/>
              <a:t>POSTNU (Partially Observable STNU)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Dynamically controllable?</a:t>
            </a:r>
          </a:p>
          <a:p>
            <a:endParaRPr lang="en-US" dirty="0"/>
          </a:p>
        </p:txBody>
      </p:sp>
      <p:sp>
        <p:nvSpPr>
          <p:cNvPr id="8" name="Shape 1173"/>
          <p:cNvSpPr/>
          <p:nvPr/>
        </p:nvSpPr>
        <p:spPr>
          <a:xfrm>
            <a:off x="3104102" y="3391586"/>
            <a:ext cx="6605588" cy="1857733"/>
          </a:xfrm>
          <a:prstGeom prst="rect">
            <a:avLst/>
          </a:prstGeom>
          <a:ln w="12700" cap="sq"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>
              <a:spcBef>
                <a:spcPts val="492"/>
              </a:spcBef>
              <a:tabLst>
                <a:tab pos="1541463" algn="l"/>
                <a:tab pos="353695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	Controllable</a:t>
            </a: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Timepoints		Invisible	   </a:t>
            </a: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	Contingent</a:t>
            </a: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		Observable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39153" y="3858769"/>
            <a:ext cx="2410998" cy="978405"/>
            <a:chOff x="2715153" y="3738762"/>
            <a:chExt cx="2410998" cy="1264129"/>
          </a:xfrm>
        </p:grpSpPr>
        <p:sp>
          <p:nvSpPr>
            <p:cNvPr id="9" name="Shape 1174"/>
            <p:cNvSpPr/>
            <p:nvPr/>
          </p:nvSpPr>
          <p:spPr>
            <a:xfrm flipV="1">
              <a:off x="2739380" y="3738762"/>
              <a:ext cx="361249" cy="361249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0" name="Shape 1175"/>
            <p:cNvSpPr/>
            <p:nvPr/>
          </p:nvSpPr>
          <p:spPr>
            <a:xfrm>
              <a:off x="2715153" y="4115605"/>
              <a:ext cx="409703" cy="409703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1" name="Shape 1176"/>
            <p:cNvSpPr/>
            <p:nvPr/>
          </p:nvSpPr>
          <p:spPr>
            <a:xfrm flipV="1">
              <a:off x="4271985" y="4083893"/>
              <a:ext cx="848256" cy="441416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  <p:sp>
          <p:nvSpPr>
            <p:cNvPr id="12" name="Shape 1177"/>
            <p:cNvSpPr/>
            <p:nvPr/>
          </p:nvSpPr>
          <p:spPr>
            <a:xfrm>
              <a:off x="4229470" y="4540897"/>
              <a:ext cx="896681" cy="461994"/>
            </a:xfrm>
            <a:prstGeom prst="line">
              <a:avLst/>
            </a:prstGeom>
            <a:ln w="25400" cap="sq">
              <a:solidFill>
                <a:srgbClr val="011993"/>
              </a:solidFill>
              <a:tailEnd type="stealth"/>
            </a:ln>
          </p:spPr>
          <p:txBody>
            <a:bodyPr lIns="0" tIns="0" rIns="0" bIns="0"/>
            <a:lstStyle/>
            <a:p>
              <a:endParaRPr sz="1800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91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cs typeface="ＭＳ Ｐゴシック" charset="0"/>
              </a:rPr>
              <a:t>Timelines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499430" y="1152525"/>
            <a:ext cx="7362104" cy="52832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cs typeface="ＭＳ Ｐゴシック" charset="0"/>
              </a:rPr>
              <a:t>Up to now, we’ve used a “state-oriented view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</a:p>
          <a:p>
            <a:pPr lvl="2"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Time is a sequence of states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2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2"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Instantaneous actions transform each state into the next one</a:t>
            </a:r>
          </a:p>
          <a:p>
            <a:pPr lvl="2"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No overlapping actions</a:t>
            </a:r>
          </a:p>
          <a:p>
            <a:pPr lvl="2"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Switch to a “time-oriented view”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Discrete: time points are integers</a:t>
            </a:r>
          </a:p>
          <a:p>
            <a:pPr lvl="2" eaLnBrk="1" hangingPunct="1"/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= 1, 2, 3, …</a:t>
            </a:r>
          </a:p>
          <a:p>
            <a:pPr lvl="1" eaLnBrk="1" hangingPunct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For each state variable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x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a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timeline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values of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x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during different time intervals</a:t>
            </a:r>
          </a:p>
          <a:p>
            <a:pPr lvl="1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State at time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= {values of all state variables at time </a:t>
            </a:r>
            <a:r>
              <a:rPr lang="en-US" i="1" dirty="0">
                <a:latin typeface="Times New Roman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}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D59D41C-58A6-CB48-805E-340612FDAC14}"/>
              </a:ext>
            </a:extLst>
          </p:cNvPr>
          <p:cNvSpPr txBox="1"/>
          <p:nvPr/>
        </p:nvSpPr>
        <p:spPr>
          <a:xfrm>
            <a:off x="9274436" y="5249462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US" sz="180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+</a:t>
            </a:r>
            <a:r>
              <a:rPr lang="en-US" sz="1800" baseline="-25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1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4" name="Shape 140">
            <a:extLst>
              <a:ext uri="{FF2B5EF4-FFF2-40B4-BE49-F238E27FC236}">
                <a16:creationId xmlns:a16="http://schemas.microsoft.com/office/drawing/2014/main" id="{F6F90CB4-A7F9-A64E-96CE-280CE81C1BE6}"/>
              </a:ext>
            </a:extLst>
          </p:cNvPr>
          <p:cNvSpPr/>
          <p:nvPr/>
        </p:nvSpPr>
        <p:spPr>
          <a:xfrm>
            <a:off x="10617249" y="5132500"/>
            <a:ext cx="501740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i="1">
                <a:solidFill>
                  <a:srgbClr val="011993"/>
                </a:solidFill>
              </a:defRPr>
            </a:lvl1pPr>
          </a:lstStyle>
          <a:p>
            <a:r>
              <a:rPr sz="1800" i="0">
                <a:latin typeface="Calibri" charset="0"/>
                <a:ea typeface="Calibri" charset="0"/>
                <a:cs typeface="Calibri" charset="0"/>
              </a:rPr>
              <a:t>time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E4B6D59-6E8A-EE46-9308-E59B3FE64F0F}"/>
              </a:ext>
            </a:extLst>
          </p:cNvPr>
          <p:cNvSpPr txBox="1"/>
          <p:nvPr/>
        </p:nvSpPr>
        <p:spPr>
          <a:xfrm>
            <a:off x="8719828" y="524189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lang="en-US" sz="1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Shape 134">
            <a:extLst>
              <a:ext uri="{FF2B5EF4-FFF2-40B4-BE49-F238E27FC236}">
                <a16:creationId xmlns:a16="http://schemas.microsoft.com/office/drawing/2014/main" id="{51CE8E72-C077-7B42-8053-BA94C0989F90}"/>
              </a:ext>
            </a:extLst>
          </p:cNvPr>
          <p:cNvSpPr/>
          <p:nvPr/>
        </p:nvSpPr>
        <p:spPr>
          <a:xfrm>
            <a:off x="9515863" y="3362181"/>
            <a:ext cx="18288" cy="1828800"/>
          </a:xfrm>
          <a:prstGeom prst="rect">
            <a:avLst/>
          </a:prstGeom>
          <a:solidFill>
            <a:srgbClr val="C00000"/>
          </a:solidFill>
          <a:ln w="12700" cap="sq">
            <a:solidFill>
              <a:srgbClr val="C00000"/>
            </a:solidFill>
          </a:ln>
        </p:spPr>
        <p:txBody>
          <a:bodyPr lIns="35719" tIns="35719" rIns="35719" bIns="35719" anchor="ctr"/>
          <a:lstStyle/>
          <a:p>
            <a:pPr algn="ctr"/>
            <a:endParaRPr sz="1687" dirty="0"/>
          </a:p>
        </p:txBody>
      </p:sp>
      <p:sp>
        <p:nvSpPr>
          <p:cNvPr id="51" name="Shape 134">
            <a:extLst>
              <a:ext uri="{FF2B5EF4-FFF2-40B4-BE49-F238E27FC236}">
                <a16:creationId xmlns:a16="http://schemas.microsoft.com/office/drawing/2014/main" id="{90108A7C-9DC4-7146-BC23-C2BE666FAB60}"/>
              </a:ext>
            </a:extLst>
          </p:cNvPr>
          <p:cNvSpPr/>
          <p:nvPr/>
        </p:nvSpPr>
        <p:spPr>
          <a:xfrm>
            <a:off x="8813271" y="3354609"/>
            <a:ext cx="18288" cy="1828800"/>
          </a:xfrm>
          <a:prstGeom prst="rect">
            <a:avLst/>
          </a:prstGeom>
          <a:solidFill>
            <a:srgbClr val="C00000"/>
          </a:solidFill>
          <a:ln w="12700" cap="sq">
            <a:solidFill>
              <a:srgbClr val="C00000"/>
            </a:solidFill>
          </a:ln>
        </p:spPr>
        <p:txBody>
          <a:bodyPr lIns="35719" tIns="35719" rIns="35719" bIns="35719" anchor="ctr"/>
          <a:lstStyle/>
          <a:p>
            <a:pPr algn="ctr"/>
            <a:endParaRPr sz="1687" dirty="0"/>
          </a:p>
        </p:txBody>
      </p:sp>
      <p:sp>
        <p:nvSpPr>
          <p:cNvPr id="52" name="Shape 138">
            <a:extLst>
              <a:ext uri="{FF2B5EF4-FFF2-40B4-BE49-F238E27FC236}">
                <a16:creationId xmlns:a16="http://schemas.microsoft.com/office/drawing/2014/main" id="{63ED4C61-2AAE-F24A-B5EC-1BABCC5A3D79}"/>
              </a:ext>
            </a:extLst>
          </p:cNvPr>
          <p:cNvSpPr/>
          <p:nvPr/>
        </p:nvSpPr>
        <p:spPr>
          <a:xfrm>
            <a:off x="7697740" y="5190981"/>
            <a:ext cx="3513898" cy="0"/>
          </a:xfrm>
          <a:prstGeom prst="line">
            <a:avLst/>
          </a:prstGeom>
          <a:ln w="25400" cap="sq">
            <a:solidFill>
              <a:srgbClr val="011993"/>
            </a:solidFill>
            <a:tailEnd type="triangle"/>
          </a:ln>
        </p:spPr>
        <p:txBody>
          <a:bodyPr lIns="0" tIns="0" rIns="0" bIns="0"/>
          <a:lstStyle/>
          <a:p>
            <a:endParaRPr sz="1687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C451D8B-CD79-3C75-91FF-27788FC2D8CC}"/>
              </a:ext>
            </a:extLst>
          </p:cNvPr>
          <p:cNvSpPr/>
          <p:nvPr/>
        </p:nvSpPr>
        <p:spPr>
          <a:xfrm>
            <a:off x="8044543" y="3592289"/>
            <a:ext cx="2939143" cy="282883"/>
          </a:xfrm>
          <a:custGeom>
            <a:avLst/>
            <a:gdLst>
              <a:gd name="connsiteX0" fmla="*/ 0 w 2873829"/>
              <a:gd name="connsiteY0" fmla="*/ 359229 h 674915"/>
              <a:gd name="connsiteX1" fmla="*/ 391886 w 2873829"/>
              <a:gd name="connsiteY1" fmla="*/ 0 h 674915"/>
              <a:gd name="connsiteX2" fmla="*/ 762000 w 2873829"/>
              <a:gd name="connsiteY2" fmla="*/ 674915 h 674915"/>
              <a:gd name="connsiteX3" fmla="*/ 1469572 w 2873829"/>
              <a:gd name="connsiteY3" fmla="*/ 206829 h 674915"/>
              <a:gd name="connsiteX4" fmla="*/ 2198914 w 2873829"/>
              <a:gd name="connsiteY4" fmla="*/ 185058 h 674915"/>
              <a:gd name="connsiteX5" fmla="*/ 2873829 w 2873829"/>
              <a:gd name="connsiteY5" fmla="*/ 576943 h 674915"/>
              <a:gd name="connsiteX6" fmla="*/ 2873829 w 2873829"/>
              <a:gd name="connsiteY6" fmla="*/ 576943 h 6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829" h="674915">
                <a:moveTo>
                  <a:pt x="0" y="359229"/>
                </a:moveTo>
                <a:lnTo>
                  <a:pt x="391886" y="0"/>
                </a:lnTo>
                <a:lnTo>
                  <a:pt x="762000" y="674915"/>
                </a:lnTo>
                <a:lnTo>
                  <a:pt x="1469572" y="206829"/>
                </a:lnTo>
                <a:lnTo>
                  <a:pt x="2198914" y="185058"/>
                </a:lnTo>
                <a:lnTo>
                  <a:pt x="2873829" y="576943"/>
                </a:lnTo>
                <a:lnTo>
                  <a:pt x="2873829" y="576943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D12B461-880F-65A7-6201-C6D26524AF9C}"/>
              </a:ext>
            </a:extLst>
          </p:cNvPr>
          <p:cNvSpPr/>
          <p:nvPr/>
        </p:nvSpPr>
        <p:spPr>
          <a:xfrm flipH="1" flipV="1">
            <a:off x="8153400" y="4841846"/>
            <a:ext cx="2782387" cy="260303"/>
          </a:xfrm>
          <a:custGeom>
            <a:avLst/>
            <a:gdLst>
              <a:gd name="connsiteX0" fmla="*/ 0 w 2873829"/>
              <a:gd name="connsiteY0" fmla="*/ 359229 h 674915"/>
              <a:gd name="connsiteX1" fmla="*/ 391886 w 2873829"/>
              <a:gd name="connsiteY1" fmla="*/ 0 h 674915"/>
              <a:gd name="connsiteX2" fmla="*/ 762000 w 2873829"/>
              <a:gd name="connsiteY2" fmla="*/ 674915 h 674915"/>
              <a:gd name="connsiteX3" fmla="*/ 1469572 w 2873829"/>
              <a:gd name="connsiteY3" fmla="*/ 206829 h 674915"/>
              <a:gd name="connsiteX4" fmla="*/ 2198914 w 2873829"/>
              <a:gd name="connsiteY4" fmla="*/ 185058 h 674915"/>
              <a:gd name="connsiteX5" fmla="*/ 2873829 w 2873829"/>
              <a:gd name="connsiteY5" fmla="*/ 576943 h 674915"/>
              <a:gd name="connsiteX6" fmla="*/ 2873829 w 2873829"/>
              <a:gd name="connsiteY6" fmla="*/ 576943 h 6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73829" h="674915">
                <a:moveTo>
                  <a:pt x="0" y="359229"/>
                </a:moveTo>
                <a:lnTo>
                  <a:pt x="391886" y="0"/>
                </a:lnTo>
                <a:lnTo>
                  <a:pt x="762000" y="674915"/>
                </a:lnTo>
                <a:lnTo>
                  <a:pt x="1469572" y="206829"/>
                </a:lnTo>
                <a:lnTo>
                  <a:pt x="2198914" y="185058"/>
                </a:lnTo>
                <a:lnTo>
                  <a:pt x="2873829" y="576943"/>
                </a:lnTo>
                <a:lnTo>
                  <a:pt x="2873829" y="576943"/>
                </a:lnTo>
              </a:path>
            </a:pathLst>
          </a:cu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hape 144">
            <a:extLst>
              <a:ext uri="{FF2B5EF4-FFF2-40B4-BE49-F238E27FC236}">
                <a16:creationId xmlns:a16="http://schemas.microsoft.com/office/drawing/2014/main" id="{98F8E97D-D732-5E4D-92B1-19BCF32D6AE6}"/>
              </a:ext>
            </a:extLst>
          </p:cNvPr>
          <p:cNvSpPr/>
          <p:nvPr/>
        </p:nvSpPr>
        <p:spPr>
          <a:xfrm>
            <a:off x="7874914" y="3565339"/>
            <a:ext cx="232436" cy="3491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 i="1">
                <a:solidFill>
                  <a:srgbClr val="011993"/>
                </a:solidFill>
              </a:defRPr>
            </a:lvl1pPr>
          </a:lstStyle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sz="1800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endParaRPr sz="180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Shape 148">
            <a:extLst>
              <a:ext uri="{FF2B5EF4-FFF2-40B4-BE49-F238E27FC236}">
                <a16:creationId xmlns:a16="http://schemas.microsoft.com/office/drawing/2014/main" id="{6792AD68-D129-874E-B054-7F683E152E64}"/>
              </a:ext>
            </a:extLst>
          </p:cNvPr>
          <p:cNvSpPr/>
          <p:nvPr/>
        </p:nvSpPr>
        <p:spPr>
          <a:xfrm>
            <a:off x="7848125" y="4699410"/>
            <a:ext cx="232436" cy="349135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 i="1">
                <a:solidFill>
                  <a:srgbClr val="011993"/>
                </a:solidFill>
              </a:defRPr>
            </a:lvl1pPr>
          </a:lstStyle>
          <a:p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 y</a:t>
            </a:r>
            <a:endParaRPr lang="en-US" sz="1800" i="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Shape 141">
            <a:extLst>
              <a:ext uri="{FF2B5EF4-FFF2-40B4-BE49-F238E27FC236}">
                <a16:creationId xmlns:a16="http://schemas.microsoft.com/office/drawing/2014/main" id="{0AD848FD-6E82-EB4F-8D6F-581D2305F32B}"/>
              </a:ext>
            </a:extLst>
          </p:cNvPr>
          <p:cNvSpPr/>
          <p:nvPr/>
        </p:nvSpPr>
        <p:spPr>
          <a:xfrm rot="16200000">
            <a:off x="6853883" y="3801977"/>
            <a:ext cx="1454117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i="1">
                <a:solidFill>
                  <a:srgbClr val="011993"/>
                </a:solidFill>
              </a:defRPr>
            </a:lvl1pPr>
          </a:lstStyle>
          <a:p>
            <a:r>
              <a:rPr sz="1800" i="0" dirty="0">
                <a:latin typeface="Calibri" charset="0"/>
                <a:ea typeface="Calibri" charset="0"/>
                <a:cs typeface="Calibri" charset="0"/>
              </a:rPr>
              <a:t>state variables</a:t>
            </a:r>
          </a:p>
        </p:txBody>
      </p:sp>
      <p:sp>
        <p:nvSpPr>
          <p:cNvPr id="53" name="Shape 139">
            <a:extLst>
              <a:ext uri="{FF2B5EF4-FFF2-40B4-BE49-F238E27FC236}">
                <a16:creationId xmlns:a16="http://schemas.microsoft.com/office/drawing/2014/main" id="{9B43DBC1-5AE8-314F-8B06-9F680DAF6A62}"/>
              </a:ext>
            </a:extLst>
          </p:cNvPr>
          <p:cNvSpPr/>
          <p:nvPr/>
        </p:nvSpPr>
        <p:spPr>
          <a:xfrm flipV="1">
            <a:off x="7830581" y="3201427"/>
            <a:ext cx="1" cy="2078851"/>
          </a:xfrm>
          <a:prstGeom prst="line">
            <a:avLst/>
          </a:prstGeom>
          <a:ln w="25400" cap="sq">
            <a:solidFill>
              <a:srgbClr val="011993"/>
            </a:solidFill>
            <a:tailEnd type="triangle"/>
          </a:ln>
        </p:spPr>
        <p:txBody>
          <a:bodyPr lIns="0" tIns="0" rIns="0" bIns="0"/>
          <a:lstStyle/>
          <a:p>
            <a:endParaRPr sz="1687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C5753-EFC3-AB47-302A-682190C0F6B0}"/>
              </a:ext>
            </a:extLst>
          </p:cNvPr>
          <p:cNvSpPr txBox="1">
            <a:spLocks/>
          </p:cNvSpPr>
          <p:nvPr/>
        </p:nvSpPr>
        <p:spPr bwMode="auto">
          <a:xfrm>
            <a:off x="8719828" y="2068856"/>
            <a:ext cx="3094164" cy="1013098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different positions on the </a:t>
            </a:r>
            <a:r>
              <a:rPr lang="en-US" i="1" kern="0" dirty="0"/>
              <a:t>y</a:t>
            </a:r>
            <a:r>
              <a:rPr lang="en-US" kern="0" dirty="0"/>
              <a:t> axis represent qualitative changes, not numeric values</a:t>
            </a:r>
          </a:p>
        </p:txBody>
      </p:sp>
    </p:spTree>
    <p:extLst>
      <p:ext uri="{BB962C8B-B14F-4D97-AF65-F5344CB8AC3E}">
        <p14:creationId xmlns:p14="http://schemas.microsoft.com/office/powerpoint/2010/main" val="15726688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9" name="Group 1209"/>
          <p:cNvGrpSpPr/>
          <p:nvPr/>
        </p:nvGrpSpPr>
        <p:grpSpPr>
          <a:xfrm>
            <a:off x="3316846" y="1738049"/>
            <a:ext cx="5755197" cy="2865273"/>
            <a:chOff x="0" y="37270"/>
            <a:chExt cx="8185168" cy="4075055"/>
          </a:xfrm>
        </p:grpSpPr>
        <p:grpSp>
          <p:nvGrpSpPr>
            <p:cNvPr id="1207" name="Group 1207"/>
            <p:cNvGrpSpPr/>
            <p:nvPr/>
          </p:nvGrpSpPr>
          <p:grpSpPr>
            <a:xfrm>
              <a:off x="0" y="37270"/>
              <a:ext cx="8185168" cy="4075055"/>
              <a:chOff x="0" y="37270"/>
              <a:chExt cx="8185167" cy="4075054"/>
            </a:xfrm>
          </p:grpSpPr>
          <p:sp>
            <p:nvSpPr>
              <p:cNvPr id="1180" name="Shape 1180"/>
              <p:cNvSpPr/>
              <p:nvPr/>
            </p:nvSpPr>
            <p:spPr>
              <a:xfrm>
                <a:off x="4343803" y="1097875"/>
                <a:ext cx="445019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t′</a:t>
                </a:r>
                <a:endParaRPr sz="1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1" name="Shape 1181"/>
              <p:cNvSpPr/>
              <p:nvPr/>
            </p:nvSpPr>
            <p:spPr>
              <a:xfrm>
                <a:off x="4857912" y="353345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3</a:t>
                </a:r>
              </a:p>
            </p:txBody>
          </p:sp>
          <p:sp>
            <p:nvSpPr>
              <p:cNvPr id="1182" name="Shape 1182"/>
              <p:cNvSpPr/>
              <p:nvPr/>
            </p:nvSpPr>
            <p:spPr>
              <a:xfrm>
                <a:off x="6442893" y="1097875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2</a:t>
                </a:r>
              </a:p>
            </p:txBody>
          </p:sp>
          <p:sp>
            <p:nvSpPr>
              <p:cNvPr id="1183" name="Shape 1183"/>
              <p:cNvSpPr/>
              <p:nvPr/>
            </p:nvSpPr>
            <p:spPr>
              <a:xfrm>
                <a:off x="7265890" y="3572464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 dirty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</a:p>
            </p:txBody>
          </p:sp>
          <p:sp>
            <p:nvSpPr>
              <p:cNvPr id="1184" name="Shape 1184"/>
              <p:cNvSpPr/>
              <p:nvPr/>
            </p:nvSpPr>
            <p:spPr>
              <a:xfrm>
                <a:off x="4975006" y="1206248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[20, 25]</a:t>
                </a:r>
              </a:p>
            </p:txBody>
          </p:sp>
          <p:sp>
            <p:nvSpPr>
              <p:cNvPr id="1185" name="Shape 1185"/>
              <p:cNvSpPr/>
              <p:nvPr/>
            </p:nvSpPr>
            <p:spPr>
              <a:xfrm>
                <a:off x="5703583" y="3031273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[25, 30]</a:t>
                </a:r>
              </a:p>
            </p:txBody>
          </p:sp>
          <p:sp>
            <p:nvSpPr>
              <p:cNvPr id="1186" name="Shape 1186"/>
              <p:cNvSpPr/>
              <p:nvPr/>
            </p:nvSpPr>
            <p:spPr>
              <a:xfrm>
                <a:off x="6557234" y="1697456"/>
                <a:ext cx="963803" cy="1765883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7" name="Shape 1187"/>
              <p:cNvSpPr/>
              <p:nvPr/>
            </p:nvSpPr>
            <p:spPr>
              <a:xfrm>
                <a:off x="6965007" y="2177455"/>
                <a:ext cx="122016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[-5, 10]</a:t>
                </a:r>
              </a:p>
            </p:txBody>
          </p:sp>
          <p:sp>
            <p:nvSpPr>
              <p:cNvPr id="1188" name="Shape 1188"/>
              <p:cNvSpPr/>
              <p:nvPr/>
            </p:nvSpPr>
            <p:spPr>
              <a:xfrm>
                <a:off x="4580275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89" name="Shape 1189"/>
              <p:cNvSpPr/>
              <p:nvPr/>
            </p:nvSpPr>
            <p:spPr>
              <a:xfrm>
                <a:off x="7465655" y="347833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0" name="Shape 1190"/>
              <p:cNvSpPr/>
              <p:nvPr/>
            </p:nvSpPr>
            <p:spPr>
              <a:xfrm>
                <a:off x="6471057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1" name="Shape 1191"/>
              <p:cNvSpPr/>
              <p:nvPr/>
            </p:nvSpPr>
            <p:spPr>
              <a:xfrm>
                <a:off x="4762531" y="1697456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2" name="Shape 1192"/>
              <p:cNvSpPr/>
              <p:nvPr/>
            </p:nvSpPr>
            <p:spPr>
              <a:xfrm>
                <a:off x="5202157" y="3586091"/>
                <a:ext cx="2290572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3" name="Shape 1193"/>
              <p:cNvSpPr/>
              <p:nvPr/>
            </p:nvSpPr>
            <p:spPr>
              <a:xfrm>
                <a:off x="876301" y="1116771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1</a:t>
                </a:r>
              </a:p>
            </p:txBody>
          </p:sp>
          <p:sp>
            <p:nvSpPr>
              <p:cNvPr id="1194" name="Shape 1194"/>
              <p:cNvSpPr/>
              <p:nvPr/>
            </p:nvSpPr>
            <p:spPr>
              <a:xfrm>
                <a:off x="2975389" y="1116771"/>
                <a:ext cx="37206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</a:p>
            </p:txBody>
          </p:sp>
          <p:sp>
            <p:nvSpPr>
              <p:cNvPr id="1195" name="Shape 1195"/>
              <p:cNvSpPr/>
              <p:nvPr/>
            </p:nvSpPr>
            <p:spPr>
              <a:xfrm>
                <a:off x="3089730" y="1716352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6" name="Shape 1196"/>
              <p:cNvSpPr/>
              <p:nvPr/>
            </p:nvSpPr>
            <p:spPr>
              <a:xfrm>
                <a:off x="1112772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7" name="Shape 1197"/>
              <p:cNvSpPr/>
              <p:nvPr/>
            </p:nvSpPr>
            <p:spPr>
              <a:xfrm>
                <a:off x="3003554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8" name="Shape 1198"/>
              <p:cNvSpPr/>
              <p:nvPr/>
            </p:nvSpPr>
            <p:spPr>
              <a:xfrm>
                <a:off x="1295027" y="1716352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99" name="Shape 1199"/>
              <p:cNvSpPr/>
              <p:nvPr/>
            </p:nvSpPr>
            <p:spPr>
              <a:xfrm>
                <a:off x="3360089" y="1206248"/>
                <a:ext cx="9534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[1, 2]</a:t>
                </a:r>
              </a:p>
            </p:txBody>
          </p:sp>
          <p:sp>
            <p:nvSpPr>
              <p:cNvPr id="1200" name="Shape 1200"/>
              <p:cNvSpPr/>
              <p:nvPr/>
            </p:nvSpPr>
            <p:spPr>
              <a:xfrm>
                <a:off x="5056245" y="1633653"/>
                <a:ext cx="117684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driving</a:t>
                </a:r>
              </a:p>
            </p:txBody>
          </p:sp>
          <p:sp>
            <p:nvSpPr>
              <p:cNvPr id="1201" name="Shape 1201"/>
              <p:cNvSpPr/>
              <p:nvPr/>
            </p:nvSpPr>
            <p:spPr>
              <a:xfrm>
                <a:off x="5757862" y="3519834"/>
                <a:ext cx="12973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cooking</a:t>
                </a:r>
              </a:p>
            </p:txBody>
          </p:sp>
          <p:sp>
            <p:nvSpPr>
              <p:cNvPr id="1202" name="Shape 1202"/>
              <p:cNvSpPr/>
              <p:nvPr/>
            </p:nvSpPr>
            <p:spPr>
              <a:xfrm>
                <a:off x="1527399" y="1633653"/>
                <a:ext cx="1333514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working</a:t>
                </a:r>
              </a:p>
            </p:txBody>
          </p:sp>
          <p:sp>
            <p:nvSpPr>
              <p:cNvPr id="1203" name="Shape 1203"/>
              <p:cNvSpPr/>
              <p:nvPr/>
            </p:nvSpPr>
            <p:spPr>
              <a:xfrm>
                <a:off x="0" y="3727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 dirty="0">
                    <a:latin typeface="Calibri" charset="0"/>
                    <a:ea typeface="Calibri" charset="0"/>
                    <a:cs typeface="Calibri" charset="0"/>
                  </a:rPr>
                  <a:t>0</a:t>
                </a:r>
              </a:p>
            </p:txBody>
          </p:sp>
          <p:sp>
            <p:nvSpPr>
              <p:cNvPr id="1204" name="Shape 1204"/>
              <p:cNvSpPr/>
              <p:nvPr/>
            </p:nvSpPr>
            <p:spPr>
              <a:xfrm>
                <a:off x="287272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5" name="Shape 1205"/>
              <p:cNvSpPr/>
              <p:nvPr/>
            </p:nvSpPr>
            <p:spPr>
              <a:xfrm>
                <a:off x="483706" y="636851"/>
                <a:ext cx="2491684" cy="945308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06" name="Shape 1206"/>
              <p:cNvSpPr/>
              <p:nvPr/>
            </p:nvSpPr>
            <p:spPr>
              <a:xfrm rot="1260000">
                <a:off x="634605" y="608224"/>
                <a:ext cx="21298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[19:00, 19:30]</a:t>
                </a:r>
              </a:p>
            </p:txBody>
          </p:sp>
        </p:grpSp>
        <p:sp>
          <p:nvSpPr>
            <p:cNvPr id="1208" name="Shape 1208"/>
            <p:cNvSpPr/>
            <p:nvPr/>
          </p:nvSpPr>
          <p:spPr>
            <a:xfrm>
              <a:off x="5005321" y="3473681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210" name="Shape 1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dirty="0"/>
              <a:t>Observation Actions</a:t>
            </a:r>
          </a:p>
        </p:txBody>
      </p:sp>
      <p:grpSp>
        <p:nvGrpSpPr>
          <p:cNvPr id="1214" name="Group 1214"/>
          <p:cNvGrpSpPr/>
          <p:nvPr/>
        </p:nvGrpSpPr>
        <p:grpSpPr>
          <a:xfrm>
            <a:off x="7864080" y="2821782"/>
            <a:ext cx="854345" cy="1494920"/>
            <a:chOff x="0" y="0"/>
            <a:chExt cx="1215068" cy="2126108"/>
          </a:xfrm>
        </p:grpSpPr>
        <p:sp>
          <p:nvSpPr>
            <p:cNvPr id="1212" name="Shape 1212"/>
            <p:cNvSpPr/>
            <p:nvPr/>
          </p:nvSpPr>
          <p:spPr>
            <a:xfrm>
              <a:off x="0" y="0"/>
              <a:ext cx="224469" cy="23539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990600" y="1905000"/>
              <a:ext cx="224469" cy="221109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sp>
        <p:nvSpPr>
          <p:cNvPr id="1215" name="Shape 1215"/>
          <p:cNvSpPr/>
          <p:nvPr/>
        </p:nvSpPr>
        <p:spPr>
          <a:xfrm>
            <a:off x="6640711" y="3828204"/>
            <a:ext cx="2219726" cy="892969"/>
          </a:xfrm>
          <a:prstGeom prst="ellipse">
            <a:avLst/>
          </a:prstGeom>
          <a:ln w="12700" cap="sq">
            <a:solidFill>
              <a:schemeClr val="accent1">
                <a:satOff val="-3355"/>
                <a:lumOff val="26614"/>
              </a:schemeClr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1216" name="Shape 1216"/>
          <p:cNvSpPr/>
          <p:nvPr/>
        </p:nvSpPr>
        <p:spPr>
          <a:xfrm>
            <a:off x="6846954" y="4154275"/>
            <a:ext cx="138864" cy="151528"/>
          </a:xfrm>
          <a:prstGeom prst="ellipse">
            <a:avLst/>
          </a:prstGeom>
          <a:solidFill>
            <a:srgbClr val="4F8F00"/>
          </a:solidFill>
          <a:ln w="12700" cap="sq">
            <a:solidFill>
              <a:srgbClr val="FFFFFF"/>
            </a:solidFill>
          </a:ln>
        </p:spPr>
        <p:txBody>
          <a:bodyPr lIns="50799" tIns="50799" rIns="50799" bIns="50799" anchor="ctr"/>
          <a:lstStyle/>
          <a:p>
            <a:pPr marL="28574" marR="28574" defTabSz="642915">
              <a:defRPr sz="3000"/>
            </a:pPr>
            <a:endParaRPr sz="2109"/>
          </a:p>
        </p:txBody>
      </p:sp>
      <p:sp>
        <p:nvSpPr>
          <p:cNvPr id="1217" name="Shape 1217"/>
          <p:cNvSpPr/>
          <p:nvPr/>
        </p:nvSpPr>
        <p:spPr>
          <a:xfrm>
            <a:off x="3515321" y="2081894"/>
            <a:ext cx="157830" cy="155468"/>
          </a:xfrm>
          <a:prstGeom prst="ellipse">
            <a:avLst/>
          </a:prstGeom>
          <a:ln w="50800" cap="sq">
            <a:solidFill>
              <a:srgbClr val="9437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1221" name="Group 1221"/>
          <p:cNvGrpSpPr/>
          <p:nvPr/>
        </p:nvGrpSpPr>
        <p:grpSpPr>
          <a:xfrm>
            <a:off x="2351106" y="4815294"/>
            <a:ext cx="1596758" cy="1098058"/>
            <a:chOff x="0" y="-62733"/>
            <a:chExt cx="2270945" cy="1561680"/>
          </a:xfrm>
        </p:grpSpPr>
        <p:sp>
          <p:nvSpPr>
            <p:cNvPr id="1218" name="Shape 1218"/>
            <p:cNvSpPr/>
            <p:nvPr/>
          </p:nvSpPr>
          <p:spPr>
            <a:xfrm>
              <a:off x="0" y="205019"/>
              <a:ext cx="197494" cy="215507"/>
            </a:xfrm>
            <a:prstGeom prst="ellipse">
              <a:avLst/>
            </a:prstGeom>
            <a:solidFill>
              <a:srgbClr val="4F8F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0" y="1146792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55890" y="-62733"/>
              <a:ext cx="1915055" cy="1561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140000"/>
                </a:lnSpc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 dirty="0">
                  <a:latin typeface="Calibri" charset="0"/>
                  <a:ea typeface="Calibri" charset="0"/>
                  <a:cs typeface="Calibri" charset="0"/>
                </a:rPr>
                <a:t>Controllable</a:t>
              </a:r>
              <a:b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</a:br>
              <a:endParaRPr lang="en-US" sz="2000" baseline="-25000" dirty="0">
                <a:latin typeface="Calibri" charset="0"/>
                <a:ea typeface="Calibri" charset="0"/>
                <a:cs typeface="Calibri" charset="0"/>
              </a:endParaRPr>
            </a:p>
            <a:p>
              <a:pPr>
                <a:spcBef>
                  <a:spcPts val="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 dirty="0">
                  <a:latin typeface="Calibri" charset="0"/>
                  <a:ea typeface="Calibri" charset="0"/>
                  <a:cs typeface="Calibri" charset="0"/>
                </a:rPr>
                <a:t>Contingent</a:t>
              </a:r>
            </a:p>
          </p:txBody>
        </p:sp>
      </p:grpSp>
      <p:grpSp>
        <p:nvGrpSpPr>
          <p:cNvPr id="1224" name="Group 1224"/>
          <p:cNvGrpSpPr/>
          <p:nvPr/>
        </p:nvGrpSpPr>
        <p:grpSpPr>
          <a:xfrm>
            <a:off x="5415515" y="2835733"/>
            <a:ext cx="1266941" cy="155468"/>
            <a:chOff x="0" y="0"/>
            <a:chExt cx="1801869" cy="221108"/>
          </a:xfrm>
        </p:grpSpPr>
        <p:sp>
          <p:nvSpPr>
            <p:cNvPr id="1222" name="Shape 1222"/>
            <p:cNvSpPr/>
            <p:nvPr/>
          </p:nvSpPr>
          <p:spPr>
            <a:xfrm>
              <a:off x="0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577401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grpSp>
        <p:nvGrpSpPr>
          <p:cNvPr id="1231" name="Group 1231"/>
          <p:cNvGrpSpPr/>
          <p:nvPr/>
        </p:nvGrpSpPr>
        <p:grpSpPr>
          <a:xfrm>
            <a:off x="3884590" y="5325944"/>
            <a:ext cx="1842172" cy="790281"/>
            <a:chOff x="0" y="55448"/>
            <a:chExt cx="2619976" cy="1123953"/>
          </a:xfrm>
        </p:grpSpPr>
        <p:sp>
          <p:nvSpPr>
            <p:cNvPr id="1225" name="Shape 1225"/>
            <p:cNvSpPr/>
            <p:nvPr/>
          </p:nvSpPr>
          <p:spPr>
            <a:xfrm>
              <a:off x="505834" y="201916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78904" y="836916"/>
              <a:ext cx="197494" cy="215508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65416" y="834115"/>
              <a:ext cx="224470" cy="221110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92346" y="199115"/>
              <a:ext cx="224469" cy="221110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886031" y="55448"/>
              <a:ext cx="1733945" cy="11239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>
                  <a:latin typeface="Calibri" charset="0"/>
                  <a:ea typeface="Calibri" charset="0"/>
                  <a:cs typeface="Calibri" charset="0"/>
                </a:rPr>
                <a:t>Invisible</a:t>
              </a:r>
            </a:p>
            <a:p>
              <a:pPr>
                <a:spcBef>
                  <a:spcPts val="800"/>
                </a:spcBef>
                <a:defRPr sz="3800">
                  <a:solidFill>
                    <a:srgbClr val="011993"/>
                  </a:solidFill>
                  <a:uFill>
                    <a:solidFill>
                      <a:srgbClr val="011993"/>
                    </a:solidFill>
                  </a:u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2000" dirty="0">
                  <a:latin typeface="Calibri" charset="0"/>
                  <a:ea typeface="Calibri" charset="0"/>
                  <a:cs typeface="Calibri" charset="0"/>
                </a:rPr>
                <a:t>observable</a:t>
              </a:r>
            </a:p>
          </p:txBody>
        </p:sp>
        <p:pic>
          <p:nvPicPr>
            <p:cNvPr id="1230" name="pasted-image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14975"/>
              <a:ext cx="323131" cy="830907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9684367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4" grpId="0" animBg="1" advAuto="0"/>
      <p:bldP spid="1215" grpId="0" animBg="1" advAuto="0"/>
      <p:bldP spid="1216" grpId="0" animBg="1" advAuto="0"/>
      <p:bldP spid="1217" grpId="0" animBg="1" advAuto="0"/>
      <p:bldP spid="1221" grpId="0" animBg="1" advAuto="0"/>
      <p:bldP spid="1224" grpId="0" animBg="1" advAuto="0"/>
      <p:bldP spid="1231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Controllability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 POSTNU is dynamically controllable if </a:t>
            </a:r>
          </a:p>
          <a:p>
            <a:pPr lvl="1"/>
            <a:r>
              <a:rPr lang="en-US" dirty="0">
                <a:latin typeface="Times New Roman" charset="0"/>
              </a:rPr>
              <a:t>there exists an execution strategy that chooses future controllable points to meet all the constraints, given the observation of past </a:t>
            </a:r>
            <a:r>
              <a:rPr lang="en-US" i="1" dirty="0">
                <a:latin typeface="Times New Roman" charset="0"/>
              </a:rPr>
              <a:t>visible</a:t>
            </a:r>
            <a:r>
              <a:rPr lang="en-US" dirty="0">
                <a:latin typeface="Times New Roman" charset="0"/>
              </a:rPr>
              <a:t> points</a:t>
            </a:r>
          </a:p>
          <a:p>
            <a:r>
              <a:rPr lang="en-US" dirty="0">
                <a:latin typeface="Times New Roman" charset="0"/>
              </a:rPr>
              <a:t>Observable ≠ visible</a:t>
            </a:r>
            <a:endParaRPr lang="en-US" b="0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Observable means it will be known </a:t>
            </a:r>
            <a:r>
              <a:rPr lang="en-US" i="1" dirty="0">
                <a:latin typeface="Times New Roman" charset="0"/>
              </a:rPr>
              <a:t>when observed</a:t>
            </a:r>
          </a:p>
          <a:p>
            <a:r>
              <a:rPr lang="en-US" dirty="0">
                <a:latin typeface="Times New Roman" charset="0"/>
              </a:rPr>
              <a:t>It can be temporarily hidden</a:t>
            </a:r>
          </a:p>
          <a:p>
            <a:endParaRPr lang="en-US" dirty="0"/>
          </a:p>
        </p:txBody>
      </p:sp>
      <p:sp>
        <p:nvSpPr>
          <p:cNvPr id="6" name="Shape 1173"/>
          <p:cNvSpPr/>
          <p:nvPr/>
        </p:nvSpPr>
        <p:spPr>
          <a:xfrm>
            <a:off x="2829782" y="3967658"/>
            <a:ext cx="6605588" cy="1857733"/>
          </a:xfrm>
          <a:prstGeom prst="rect">
            <a:avLst/>
          </a:prstGeom>
          <a:ln w="12700" cap="sq">
            <a:solidFill>
              <a:schemeClr val="accent1">
                <a:satOff val="-3355"/>
                <a:lumOff val="26614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/>
          <a:p>
            <a:pPr>
              <a:spcBef>
                <a:spcPts val="492"/>
              </a:spcBef>
              <a:tabLst>
                <a:tab pos="1541463" algn="l"/>
                <a:tab pos="3536950" algn="l"/>
                <a:tab pos="514350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	Controllable</a:t>
            </a: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  <a:tab pos="514350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Timepoints		Invisible	   </a:t>
            </a: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  <a:tab pos="514350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	Contingent</a:t>
            </a:r>
            <a:r>
              <a:rPr lang="en-US" sz="1800" dirty="0">
                <a:latin typeface="Calibri" charset="0"/>
              </a:rPr>
              <a:t>		Visible</a:t>
            </a:r>
            <a:endParaRPr sz="1800" dirty="0">
              <a:latin typeface="Calibri" charset="0"/>
            </a:endParaRP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  <a:tab pos="514350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800" dirty="0">
                <a:latin typeface="Calibri" charset="0"/>
              </a:rPr>
              <a:t>		Observable</a:t>
            </a:r>
            <a:endParaRPr lang="en-US" sz="1800" dirty="0">
              <a:latin typeface="Calibri" charset="0"/>
            </a:endParaRPr>
          </a:p>
          <a:p>
            <a:pPr>
              <a:spcBef>
                <a:spcPts val="492"/>
              </a:spcBef>
              <a:tabLst>
                <a:tab pos="1541463" algn="l"/>
                <a:tab pos="3536950" algn="l"/>
                <a:tab pos="5143500" algn="l"/>
              </a:tabLst>
              <a:defRPr sz="3800">
                <a:solidFill>
                  <a:srgbClr val="011993"/>
                </a:solidFill>
                <a:uFill>
                  <a:solidFill>
                    <a:srgbClr val="011993"/>
                  </a:solidFill>
                </a:u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n-US" sz="1800" dirty="0">
                <a:latin typeface="Calibri" charset="0"/>
              </a:rPr>
              <a:t>			Hidden	</a:t>
            </a:r>
            <a:endParaRPr sz="1800" dirty="0">
              <a:latin typeface="Calibri" charset="0"/>
            </a:endParaRPr>
          </a:p>
        </p:txBody>
      </p:sp>
      <p:sp>
        <p:nvSpPr>
          <p:cNvPr id="7" name="Shape 1174"/>
          <p:cNvSpPr/>
          <p:nvPr/>
        </p:nvSpPr>
        <p:spPr>
          <a:xfrm flipV="1">
            <a:off x="3989061" y="4270248"/>
            <a:ext cx="361249" cy="279598"/>
          </a:xfrm>
          <a:prstGeom prst="line">
            <a:avLst/>
          </a:prstGeom>
          <a:ln w="25400" cap="sq">
            <a:solidFill>
              <a:srgbClr val="011993"/>
            </a:solidFill>
            <a:tailEnd type="stealth"/>
          </a:ln>
        </p:spPr>
        <p:txBody>
          <a:bodyPr lIns="0" tIns="0" rIns="0" bIns="0"/>
          <a:lstStyle/>
          <a:p>
            <a:endParaRPr sz="1800">
              <a:latin typeface="Calibri" charset="0"/>
            </a:endParaRPr>
          </a:p>
        </p:txBody>
      </p:sp>
      <p:sp>
        <p:nvSpPr>
          <p:cNvPr id="8" name="Shape 1175"/>
          <p:cNvSpPr/>
          <p:nvPr/>
        </p:nvSpPr>
        <p:spPr>
          <a:xfrm>
            <a:off x="3964834" y="4561915"/>
            <a:ext cx="409703" cy="317100"/>
          </a:xfrm>
          <a:prstGeom prst="line">
            <a:avLst/>
          </a:prstGeom>
          <a:ln w="25400" cap="sq">
            <a:solidFill>
              <a:srgbClr val="011993"/>
            </a:solidFill>
            <a:tailEnd type="stealth"/>
          </a:ln>
        </p:spPr>
        <p:txBody>
          <a:bodyPr lIns="0" tIns="0" rIns="0" bIns="0"/>
          <a:lstStyle/>
          <a:p>
            <a:endParaRPr sz="1800">
              <a:latin typeface="Calibri" charset="0"/>
            </a:endParaRPr>
          </a:p>
        </p:txBody>
      </p:sp>
      <p:sp>
        <p:nvSpPr>
          <p:cNvPr id="9" name="Shape 1176"/>
          <p:cNvSpPr/>
          <p:nvPr/>
        </p:nvSpPr>
        <p:spPr>
          <a:xfrm flipV="1">
            <a:off x="5521665" y="4537371"/>
            <a:ext cx="848256" cy="341645"/>
          </a:xfrm>
          <a:prstGeom prst="line">
            <a:avLst/>
          </a:prstGeom>
          <a:ln w="25400" cap="sq">
            <a:solidFill>
              <a:srgbClr val="011993"/>
            </a:solidFill>
            <a:tailEnd type="stealth"/>
          </a:ln>
        </p:spPr>
        <p:txBody>
          <a:bodyPr lIns="0" tIns="0" rIns="0" bIns="0"/>
          <a:lstStyle/>
          <a:p>
            <a:endParaRPr sz="1800">
              <a:latin typeface="Calibri" charset="0"/>
            </a:endParaRPr>
          </a:p>
        </p:txBody>
      </p:sp>
      <p:sp>
        <p:nvSpPr>
          <p:cNvPr id="10" name="Shape 1177"/>
          <p:cNvSpPr/>
          <p:nvPr/>
        </p:nvSpPr>
        <p:spPr>
          <a:xfrm>
            <a:off x="5479151" y="4891084"/>
            <a:ext cx="896681" cy="357572"/>
          </a:xfrm>
          <a:prstGeom prst="line">
            <a:avLst/>
          </a:prstGeom>
          <a:ln w="25400" cap="sq">
            <a:solidFill>
              <a:srgbClr val="011993"/>
            </a:solidFill>
            <a:tailEnd type="stealth"/>
          </a:ln>
        </p:spPr>
        <p:txBody>
          <a:bodyPr lIns="0" tIns="0" rIns="0" bIns="0"/>
          <a:lstStyle/>
          <a:p>
            <a:endParaRPr sz="1800">
              <a:latin typeface="Calibri" charset="0"/>
            </a:endParaRPr>
          </a:p>
        </p:txBody>
      </p:sp>
      <p:sp>
        <p:nvSpPr>
          <p:cNvPr id="11" name="Shape 1174"/>
          <p:cNvSpPr/>
          <p:nvPr/>
        </p:nvSpPr>
        <p:spPr>
          <a:xfrm flipV="1">
            <a:off x="7541278" y="4952453"/>
            <a:ext cx="361249" cy="279598"/>
          </a:xfrm>
          <a:prstGeom prst="line">
            <a:avLst/>
          </a:prstGeom>
          <a:ln w="25400" cap="sq">
            <a:solidFill>
              <a:srgbClr val="011993"/>
            </a:solidFill>
            <a:tailEnd type="stealth"/>
          </a:ln>
        </p:spPr>
        <p:txBody>
          <a:bodyPr lIns="0" tIns="0" rIns="0" bIns="0"/>
          <a:lstStyle/>
          <a:p>
            <a:endParaRPr sz="1800">
              <a:latin typeface="Calibri" charset="0"/>
            </a:endParaRPr>
          </a:p>
        </p:txBody>
      </p:sp>
      <p:sp>
        <p:nvSpPr>
          <p:cNvPr id="12" name="Shape 1175"/>
          <p:cNvSpPr/>
          <p:nvPr/>
        </p:nvSpPr>
        <p:spPr>
          <a:xfrm>
            <a:off x="7517051" y="5244120"/>
            <a:ext cx="409703" cy="317100"/>
          </a:xfrm>
          <a:prstGeom prst="line">
            <a:avLst/>
          </a:prstGeom>
          <a:ln w="25400" cap="sq">
            <a:solidFill>
              <a:srgbClr val="011993"/>
            </a:solidFill>
            <a:tailEnd type="stealth"/>
          </a:ln>
        </p:spPr>
        <p:txBody>
          <a:bodyPr lIns="0" tIns="0" rIns="0" bIns="0"/>
          <a:lstStyle/>
          <a:p>
            <a:endParaRPr sz="1800">
              <a:latin typeface="Calibri" charset="0"/>
            </a:endParaRPr>
          </a:p>
        </p:txBody>
      </p:sp>
      <p:sp>
        <p:nvSpPr>
          <p:cNvPr id="13" name="Shape 1247"/>
          <p:cNvSpPr/>
          <p:nvPr/>
        </p:nvSpPr>
        <p:spPr>
          <a:xfrm>
            <a:off x="8732821" y="4927668"/>
            <a:ext cx="274091" cy="608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752" y="21600"/>
                </a:moveTo>
                <a:cubicBezTo>
                  <a:pt x="21600" y="14680"/>
                  <a:pt x="21349" y="7480"/>
                  <a:pt x="0" y="0"/>
                </a:cubicBezTo>
              </a:path>
            </a:pathLst>
          </a:custGeom>
          <a:ln w="28575" cap="sq">
            <a:solidFill>
              <a:srgbClr val="FF2600"/>
            </a:solidFill>
            <a:tailEnd type="stealth"/>
          </a:ln>
        </p:spPr>
        <p:txBody>
          <a:bodyPr/>
          <a:lstStyle/>
          <a:p>
            <a:endParaRPr sz="1687"/>
          </a:p>
        </p:txBody>
      </p:sp>
      <p:grpSp>
        <p:nvGrpSpPr>
          <p:cNvPr id="14" name="Group 1209">
            <a:extLst>
              <a:ext uri="{FF2B5EF4-FFF2-40B4-BE49-F238E27FC236}">
                <a16:creationId xmlns:a16="http://schemas.microsoft.com/office/drawing/2014/main" id="{89CBC74D-9F1A-7442-99F1-1BEB1B69F9A1}"/>
              </a:ext>
            </a:extLst>
          </p:cNvPr>
          <p:cNvGrpSpPr/>
          <p:nvPr/>
        </p:nvGrpSpPr>
        <p:grpSpPr>
          <a:xfrm>
            <a:off x="6436803" y="1918920"/>
            <a:ext cx="5755197" cy="2865273"/>
            <a:chOff x="0" y="37270"/>
            <a:chExt cx="8185168" cy="4075055"/>
          </a:xfrm>
        </p:grpSpPr>
        <p:grpSp>
          <p:nvGrpSpPr>
            <p:cNvPr id="15" name="Group 1207">
              <a:extLst>
                <a:ext uri="{FF2B5EF4-FFF2-40B4-BE49-F238E27FC236}">
                  <a16:creationId xmlns:a16="http://schemas.microsoft.com/office/drawing/2014/main" id="{D0D530A1-8BF0-CD43-869D-FB1E7916FC71}"/>
                </a:ext>
              </a:extLst>
            </p:cNvPr>
            <p:cNvGrpSpPr/>
            <p:nvPr/>
          </p:nvGrpSpPr>
          <p:grpSpPr>
            <a:xfrm>
              <a:off x="0" y="37270"/>
              <a:ext cx="8185168" cy="4075055"/>
              <a:chOff x="0" y="37270"/>
              <a:chExt cx="8185167" cy="4075054"/>
            </a:xfrm>
          </p:grpSpPr>
          <p:sp>
            <p:nvSpPr>
              <p:cNvPr id="17" name="Shape 1180">
                <a:extLst>
                  <a:ext uri="{FF2B5EF4-FFF2-40B4-BE49-F238E27FC236}">
                    <a16:creationId xmlns:a16="http://schemas.microsoft.com/office/drawing/2014/main" id="{2B4FA4C2-F945-6544-AF71-8DCE5C80550F}"/>
                  </a:ext>
                </a:extLst>
              </p:cNvPr>
              <p:cNvSpPr/>
              <p:nvPr/>
            </p:nvSpPr>
            <p:spPr>
              <a:xfrm>
                <a:off x="4343803" y="1097875"/>
                <a:ext cx="445019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t′</a:t>
                </a:r>
                <a:endParaRPr sz="1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" name="Shape 1181">
                <a:extLst>
                  <a:ext uri="{FF2B5EF4-FFF2-40B4-BE49-F238E27FC236}">
                    <a16:creationId xmlns:a16="http://schemas.microsoft.com/office/drawing/2014/main" id="{101A5487-0179-1D49-91AD-3DFA1C2F091D}"/>
                  </a:ext>
                </a:extLst>
              </p:cNvPr>
              <p:cNvSpPr/>
              <p:nvPr/>
            </p:nvSpPr>
            <p:spPr>
              <a:xfrm>
                <a:off x="4857912" y="353345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3</a:t>
                </a:r>
              </a:p>
            </p:txBody>
          </p:sp>
          <p:sp>
            <p:nvSpPr>
              <p:cNvPr id="19" name="Shape 1182">
                <a:extLst>
                  <a:ext uri="{FF2B5EF4-FFF2-40B4-BE49-F238E27FC236}">
                    <a16:creationId xmlns:a16="http://schemas.microsoft.com/office/drawing/2014/main" id="{6A3C1E20-57E2-5B4A-9C78-CD78412A2272}"/>
                  </a:ext>
                </a:extLst>
              </p:cNvPr>
              <p:cNvSpPr/>
              <p:nvPr/>
            </p:nvSpPr>
            <p:spPr>
              <a:xfrm>
                <a:off x="6442893" y="1097875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2</a:t>
                </a:r>
              </a:p>
            </p:txBody>
          </p:sp>
          <p:sp>
            <p:nvSpPr>
              <p:cNvPr id="20" name="Shape 1183">
                <a:extLst>
                  <a:ext uri="{FF2B5EF4-FFF2-40B4-BE49-F238E27FC236}">
                    <a16:creationId xmlns:a16="http://schemas.microsoft.com/office/drawing/2014/main" id="{B0622469-4044-3A4E-AAC6-1F0B4A0EA449}"/>
                  </a:ext>
                </a:extLst>
              </p:cNvPr>
              <p:cNvSpPr/>
              <p:nvPr/>
            </p:nvSpPr>
            <p:spPr>
              <a:xfrm>
                <a:off x="7265890" y="3572464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lang="en-US" sz="18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 dirty="0">
                    <a:latin typeface="Calibri" charset="0"/>
                    <a:ea typeface="Calibri" charset="0"/>
                    <a:cs typeface="Calibri" charset="0"/>
                  </a:rPr>
                  <a:t>4</a:t>
                </a:r>
              </a:p>
            </p:txBody>
          </p:sp>
          <p:sp>
            <p:nvSpPr>
              <p:cNvPr id="21" name="Shape 1184">
                <a:extLst>
                  <a:ext uri="{FF2B5EF4-FFF2-40B4-BE49-F238E27FC236}">
                    <a16:creationId xmlns:a16="http://schemas.microsoft.com/office/drawing/2014/main" id="{47D24CA6-8DD2-B143-8AC6-AEC5012769A7}"/>
                  </a:ext>
                </a:extLst>
              </p:cNvPr>
              <p:cNvSpPr/>
              <p:nvPr/>
            </p:nvSpPr>
            <p:spPr>
              <a:xfrm>
                <a:off x="4975006" y="1206248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[20, 25]</a:t>
                </a:r>
              </a:p>
            </p:txBody>
          </p:sp>
          <p:sp>
            <p:nvSpPr>
              <p:cNvPr id="22" name="Shape 1185">
                <a:extLst>
                  <a:ext uri="{FF2B5EF4-FFF2-40B4-BE49-F238E27FC236}">
                    <a16:creationId xmlns:a16="http://schemas.microsoft.com/office/drawing/2014/main" id="{F7328FBA-8260-3849-A823-69B5D9905A43}"/>
                  </a:ext>
                </a:extLst>
              </p:cNvPr>
              <p:cNvSpPr/>
              <p:nvPr/>
            </p:nvSpPr>
            <p:spPr>
              <a:xfrm>
                <a:off x="5703583" y="3031273"/>
                <a:ext cx="1286276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[25, 30]</a:t>
                </a:r>
              </a:p>
            </p:txBody>
          </p:sp>
          <p:sp>
            <p:nvSpPr>
              <p:cNvPr id="23" name="Shape 1186">
                <a:extLst>
                  <a:ext uri="{FF2B5EF4-FFF2-40B4-BE49-F238E27FC236}">
                    <a16:creationId xmlns:a16="http://schemas.microsoft.com/office/drawing/2014/main" id="{3B52189D-E55C-5D4D-BD4D-E9AB6A5A6868}"/>
                  </a:ext>
                </a:extLst>
              </p:cNvPr>
              <p:cNvSpPr/>
              <p:nvPr/>
            </p:nvSpPr>
            <p:spPr>
              <a:xfrm>
                <a:off x="6557234" y="1697456"/>
                <a:ext cx="963803" cy="1765883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4" name="Shape 1187">
                <a:extLst>
                  <a:ext uri="{FF2B5EF4-FFF2-40B4-BE49-F238E27FC236}">
                    <a16:creationId xmlns:a16="http://schemas.microsoft.com/office/drawing/2014/main" id="{AF6CEC79-D9D0-5C42-AB08-915CA432B116}"/>
                  </a:ext>
                </a:extLst>
              </p:cNvPr>
              <p:cNvSpPr/>
              <p:nvPr/>
            </p:nvSpPr>
            <p:spPr>
              <a:xfrm>
                <a:off x="6965007" y="2177455"/>
                <a:ext cx="122016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[-5, 10]</a:t>
                </a:r>
              </a:p>
            </p:txBody>
          </p:sp>
          <p:sp>
            <p:nvSpPr>
              <p:cNvPr id="25" name="Shape 1188">
                <a:extLst>
                  <a:ext uri="{FF2B5EF4-FFF2-40B4-BE49-F238E27FC236}">
                    <a16:creationId xmlns:a16="http://schemas.microsoft.com/office/drawing/2014/main" id="{ECDE3EEF-B1CC-8F4F-8149-4C69CE8055DF}"/>
                  </a:ext>
                </a:extLst>
              </p:cNvPr>
              <p:cNvSpPr/>
              <p:nvPr/>
            </p:nvSpPr>
            <p:spPr>
              <a:xfrm>
                <a:off x="4580275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6" name="Shape 1189">
                <a:extLst>
                  <a:ext uri="{FF2B5EF4-FFF2-40B4-BE49-F238E27FC236}">
                    <a16:creationId xmlns:a16="http://schemas.microsoft.com/office/drawing/2014/main" id="{6C4D1EE7-316A-6945-BB50-274590E5E0A4}"/>
                  </a:ext>
                </a:extLst>
              </p:cNvPr>
              <p:cNvSpPr/>
              <p:nvPr/>
            </p:nvSpPr>
            <p:spPr>
              <a:xfrm>
                <a:off x="7465655" y="347833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7" name="Shape 1190">
                <a:extLst>
                  <a:ext uri="{FF2B5EF4-FFF2-40B4-BE49-F238E27FC236}">
                    <a16:creationId xmlns:a16="http://schemas.microsoft.com/office/drawing/2014/main" id="{26304B63-A589-1C46-A4B6-69D8609C80EE}"/>
                  </a:ext>
                </a:extLst>
              </p:cNvPr>
              <p:cNvSpPr/>
              <p:nvPr/>
            </p:nvSpPr>
            <p:spPr>
              <a:xfrm>
                <a:off x="6471057" y="1589703"/>
                <a:ext cx="197494" cy="215507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8" name="Shape 1191">
                <a:extLst>
                  <a:ext uri="{FF2B5EF4-FFF2-40B4-BE49-F238E27FC236}">
                    <a16:creationId xmlns:a16="http://schemas.microsoft.com/office/drawing/2014/main" id="{47C81002-C47C-CB46-A7DF-67C821C51828}"/>
                  </a:ext>
                </a:extLst>
              </p:cNvPr>
              <p:cNvSpPr/>
              <p:nvPr/>
            </p:nvSpPr>
            <p:spPr>
              <a:xfrm>
                <a:off x="4762531" y="1697456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29" name="Shape 1192">
                <a:extLst>
                  <a:ext uri="{FF2B5EF4-FFF2-40B4-BE49-F238E27FC236}">
                    <a16:creationId xmlns:a16="http://schemas.microsoft.com/office/drawing/2014/main" id="{5DDAD3EE-3516-C04D-80C1-2856599BD4DA}"/>
                  </a:ext>
                </a:extLst>
              </p:cNvPr>
              <p:cNvSpPr/>
              <p:nvPr/>
            </p:nvSpPr>
            <p:spPr>
              <a:xfrm>
                <a:off x="5202157" y="3586091"/>
                <a:ext cx="2290572" cy="1"/>
              </a:xfrm>
              <a:prstGeom prst="line">
                <a:avLst/>
              </a:prstGeom>
              <a:noFill/>
              <a:ln w="50800" cap="flat">
                <a:solidFill>
                  <a:srgbClr val="011993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" name="Shape 1193">
                <a:extLst>
                  <a:ext uri="{FF2B5EF4-FFF2-40B4-BE49-F238E27FC236}">
                    <a16:creationId xmlns:a16="http://schemas.microsoft.com/office/drawing/2014/main" id="{7FE1E3F5-665F-9A46-8EFE-549F256D4688}"/>
                  </a:ext>
                </a:extLst>
              </p:cNvPr>
              <p:cNvSpPr/>
              <p:nvPr/>
            </p:nvSpPr>
            <p:spPr>
              <a:xfrm>
                <a:off x="876301" y="1116771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>
                    <a:latin typeface="Calibri" charset="0"/>
                    <a:ea typeface="Calibri" charset="0"/>
                    <a:cs typeface="Calibri" charset="0"/>
                  </a:rPr>
                  <a:t>1</a:t>
                </a:r>
              </a:p>
            </p:txBody>
          </p:sp>
          <p:sp>
            <p:nvSpPr>
              <p:cNvPr id="31" name="Shape 1194">
                <a:extLst>
                  <a:ext uri="{FF2B5EF4-FFF2-40B4-BE49-F238E27FC236}">
                    <a16:creationId xmlns:a16="http://schemas.microsoft.com/office/drawing/2014/main" id="{9281593C-EC12-AB42-8A30-567D67302923}"/>
                  </a:ext>
                </a:extLst>
              </p:cNvPr>
              <p:cNvSpPr/>
              <p:nvPr/>
            </p:nvSpPr>
            <p:spPr>
              <a:xfrm>
                <a:off x="2975389" y="1116771"/>
                <a:ext cx="37206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30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t</a:t>
                </a:r>
              </a:p>
            </p:txBody>
          </p:sp>
          <p:sp>
            <p:nvSpPr>
              <p:cNvPr id="32" name="Shape 1195">
                <a:extLst>
                  <a:ext uri="{FF2B5EF4-FFF2-40B4-BE49-F238E27FC236}">
                    <a16:creationId xmlns:a16="http://schemas.microsoft.com/office/drawing/2014/main" id="{56D9502A-2AD5-8E49-89C1-628F6AB99837}"/>
                  </a:ext>
                </a:extLst>
              </p:cNvPr>
              <p:cNvSpPr/>
              <p:nvPr/>
            </p:nvSpPr>
            <p:spPr>
              <a:xfrm>
                <a:off x="3089730" y="1716352"/>
                <a:ext cx="1455625" cy="1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3" name="Shape 1196">
                <a:extLst>
                  <a:ext uri="{FF2B5EF4-FFF2-40B4-BE49-F238E27FC236}">
                    <a16:creationId xmlns:a16="http://schemas.microsoft.com/office/drawing/2014/main" id="{9DC63310-9032-2840-BC81-4D56060685CC}"/>
                  </a:ext>
                </a:extLst>
              </p:cNvPr>
              <p:cNvSpPr/>
              <p:nvPr/>
            </p:nvSpPr>
            <p:spPr>
              <a:xfrm>
                <a:off x="1112772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4" name="Shape 1197">
                <a:extLst>
                  <a:ext uri="{FF2B5EF4-FFF2-40B4-BE49-F238E27FC236}">
                    <a16:creationId xmlns:a16="http://schemas.microsoft.com/office/drawing/2014/main" id="{04D7BB63-DDD3-824D-A40C-1B0D7A45454E}"/>
                  </a:ext>
                </a:extLst>
              </p:cNvPr>
              <p:cNvSpPr/>
              <p:nvPr/>
            </p:nvSpPr>
            <p:spPr>
              <a:xfrm>
                <a:off x="3003554" y="16085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" name="Shape 1198">
                <a:extLst>
                  <a:ext uri="{FF2B5EF4-FFF2-40B4-BE49-F238E27FC236}">
                    <a16:creationId xmlns:a16="http://schemas.microsoft.com/office/drawing/2014/main" id="{33E3A62B-43AB-504F-8BE6-26E096B1E90E}"/>
                  </a:ext>
                </a:extLst>
              </p:cNvPr>
              <p:cNvSpPr/>
              <p:nvPr/>
            </p:nvSpPr>
            <p:spPr>
              <a:xfrm>
                <a:off x="1295027" y="1716352"/>
                <a:ext cx="1737229" cy="1"/>
              </a:xfrm>
              <a:prstGeom prst="line">
                <a:avLst/>
              </a:prstGeom>
              <a:noFill/>
              <a:ln w="50800" cap="flat">
                <a:solidFill>
                  <a:srgbClr val="FF2600"/>
                </a:solidFill>
                <a:prstDash val="solid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" name="Shape 1199">
                <a:extLst>
                  <a:ext uri="{FF2B5EF4-FFF2-40B4-BE49-F238E27FC236}">
                    <a16:creationId xmlns:a16="http://schemas.microsoft.com/office/drawing/2014/main" id="{A2348779-798E-E34B-B3D2-2AC50304A1E3}"/>
                  </a:ext>
                </a:extLst>
              </p:cNvPr>
              <p:cNvSpPr/>
              <p:nvPr/>
            </p:nvSpPr>
            <p:spPr>
              <a:xfrm>
                <a:off x="3360089" y="1206248"/>
                <a:ext cx="95342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>
                    <a:latin typeface="Calibri" charset="0"/>
                    <a:ea typeface="Calibri" charset="0"/>
                    <a:cs typeface="Calibri" charset="0"/>
                  </a:rPr>
                  <a:t>[1, 2]</a:t>
                </a:r>
              </a:p>
            </p:txBody>
          </p:sp>
          <p:sp>
            <p:nvSpPr>
              <p:cNvPr id="37" name="Shape 1200">
                <a:extLst>
                  <a:ext uri="{FF2B5EF4-FFF2-40B4-BE49-F238E27FC236}">
                    <a16:creationId xmlns:a16="http://schemas.microsoft.com/office/drawing/2014/main" id="{9A170047-5270-5445-A02B-432AE6442953}"/>
                  </a:ext>
                </a:extLst>
              </p:cNvPr>
              <p:cNvSpPr/>
              <p:nvPr/>
            </p:nvSpPr>
            <p:spPr>
              <a:xfrm>
                <a:off x="5056245" y="1633653"/>
                <a:ext cx="1176845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driving</a:t>
                </a:r>
              </a:p>
            </p:txBody>
          </p:sp>
          <p:sp>
            <p:nvSpPr>
              <p:cNvPr id="38" name="Shape 1201">
                <a:extLst>
                  <a:ext uri="{FF2B5EF4-FFF2-40B4-BE49-F238E27FC236}">
                    <a16:creationId xmlns:a16="http://schemas.microsoft.com/office/drawing/2014/main" id="{8AE01D3F-511A-8E40-8F44-013D9E9CF6E0}"/>
                  </a:ext>
                </a:extLst>
              </p:cNvPr>
              <p:cNvSpPr/>
              <p:nvPr/>
            </p:nvSpPr>
            <p:spPr>
              <a:xfrm>
                <a:off x="5757862" y="3519834"/>
                <a:ext cx="1297310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011993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cooking</a:t>
                </a:r>
              </a:p>
            </p:txBody>
          </p:sp>
          <p:sp>
            <p:nvSpPr>
              <p:cNvPr id="39" name="Shape 1202">
                <a:extLst>
                  <a:ext uri="{FF2B5EF4-FFF2-40B4-BE49-F238E27FC236}">
                    <a16:creationId xmlns:a16="http://schemas.microsoft.com/office/drawing/2014/main" id="{D7CC611C-36C5-1649-AC02-12CBC98E5C88}"/>
                  </a:ext>
                </a:extLst>
              </p:cNvPr>
              <p:cNvSpPr/>
              <p:nvPr/>
            </p:nvSpPr>
            <p:spPr>
              <a:xfrm>
                <a:off x="1527399" y="1633653"/>
                <a:ext cx="1333514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>
                    <a:solidFill>
                      <a:srgbClr val="FF26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1800">
                    <a:latin typeface="Calibri" charset="0"/>
                    <a:ea typeface="Calibri" charset="0"/>
                    <a:cs typeface="Calibri" charset="0"/>
                  </a:rPr>
                  <a:t>working</a:t>
                </a:r>
              </a:p>
            </p:txBody>
          </p:sp>
          <p:sp>
            <p:nvSpPr>
              <p:cNvPr id="40" name="Shape 1203">
                <a:extLst>
                  <a:ext uri="{FF2B5EF4-FFF2-40B4-BE49-F238E27FC236}">
                    <a16:creationId xmlns:a16="http://schemas.microsoft.com/office/drawing/2014/main" id="{E328C3AE-FDE2-F84B-8DD5-36F700EC3141}"/>
                  </a:ext>
                </a:extLst>
              </p:cNvPr>
              <p:cNvSpPr/>
              <p:nvPr/>
            </p:nvSpPr>
            <p:spPr>
              <a:xfrm>
                <a:off x="0" y="37270"/>
                <a:ext cx="449123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/>
              <a:p>
                <a:pPr marL="28574" marR="28574" defTabSz="642915">
                  <a:defRPr sz="3000" i="1">
                    <a:solidFill>
                      <a:srgbClr val="011993"/>
                    </a:solidFill>
                  </a:defRPr>
                </a:pPr>
                <a:r>
                  <a:rPr sz="1800" dirty="0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r>
                  <a:rPr sz="1800" baseline="-5999" dirty="0">
                    <a:latin typeface="Calibri" charset="0"/>
                    <a:ea typeface="Calibri" charset="0"/>
                    <a:cs typeface="Calibri" charset="0"/>
                  </a:rPr>
                  <a:t>0</a:t>
                </a:r>
              </a:p>
            </p:txBody>
          </p:sp>
          <p:sp>
            <p:nvSpPr>
              <p:cNvPr id="41" name="Shape 1204">
                <a:extLst>
                  <a:ext uri="{FF2B5EF4-FFF2-40B4-BE49-F238E27FC236}">
                    <a16:creationId xmlns:a16="http://schemas.microsoft.com/office/drawing/2014/main" id="{C3186B8B-278C-224F-A346-1481EF9D19C8}"/>
                  </a:ext>
                </a:extLst>
              </p:cNvPr>
              <p:cNvSpPr/>
              <p:nvPr/>
            </p:nvSpPr>
            <p:spPr>
              <a:xfrm>
                <a:off x="287272" y="529098"/>
                <a:ext cx="197494" cy="215508"/>
              </a:xfrm>
              <a:prstGeom prst="ellipse">
                <a:avLst/>
              </a:prstGeom>
              <a:solidFill>
                <a:srgbClr val="FFA941"/>
              </a:solidFill>
              <a:ln w="12700" cap="sq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799" tIns="50799" rIns="50799" bIns="50799" numCol="1" anchor="ctr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2" name="Shape 1205">
                <a:extLst>
                  <a:ext uri="{FF2B5EF4-FFF2-40B4-BE49-F238E27FC236}">
                    <a16:creationId xmlns:a16="http://schemas.microsoft.com/office/drawing/2014/main" id="{C9C94CDE-74A5-6C43-85E1-3441271A3F8A}"/>
                  </a:ext>
                </a:extLst>
              </p:cNvPr>
              <p:cNvSpPr/>
              <p:nvPr/>
            </p:nvSpPr>
            <p:spPr>
              <a:xfrm>
                <a:off x="483706" y="636851"/>
                <a:ext cx="2491684" cy="945308"/>
              </a:xfrm>
              <a:prstGeom prst="line">
                <a:avLst/>
              </a:prstGeom>
              <a:noFill/>
              <a:ln w="25400" cap="flat">
                <a:solidFill>
                  <a:srgbClr val="011993"/>
                </a:solidFill>
                <a:prstDash val="sysDot"/>
                <a:miter lim="400000"/>
                <a:tail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28574" marR="28574" defTabSz="642915">
                  <a:defRPr sz="3000"/>
                </a:pPr>
                <a:endParaRPr sz="180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43" name="Shape 1206">
                <a:extLst>
                  <a:ext uri="{FF2B5EF4-FFF2-40B4-BE49-F238E27FC236}">
                    <a16:creationId xmlns:a16="http://schemas.microsoft.com/office/drawing/2014/main" id="{5C791F8F-33DD-744D-A27D-203FD99612A2}"/>
                  </a:ext>
                </a:extLst>
              </p:cNvPr>
              <p:cNvSpPr/>
              <p:nvPr/>
            </p:nvSpPr>
            <p:spPr>
              <a:xfrm rot="1260000">
                <a:off x="634605" y="608224"/>
                <a:ext cx="2129811" cy="5398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799" tIns="50799" rIns="50799" bIns="50799" numCol="1" anchor="ctr">
                <a:spAutoFit/>
              </a:bodyPr>
              <a:lstStyle>
                <a:lvl1pPr marL="40640" marR="40640" defTabSz="914400">
                  <a:defRPr sz="2200" i="1">
                    <a:solidFill>
                      <a:srgbClr val="011993"/>
                    </a:solidFill>
                  </a:defRPr>
                </a:lvl1pPr>
              </a:lstStyle>
              <a:p>
                <a:r>
                  <a:rPr sz="1800" i="0" dirty="0">
                    <a:latin typeface="Calibri" charset="0"/>
                    <a:ea typeface="Calibri" charset="0"/>
                    <a:cs typeface="Calibri" charset="0"/>
                  </a:rPr>
                  <a:t>[19:00, 19:30]</a:t>
                </a:r>
              </a:p>
            </p:txBody>
          </p:sp>
        </p:grpSp>
        <p:sp>
          <p:nvSpPr>
            <p:cNvPr id="16" name="Shape 1208">
              <a:extLst>
                <a:ext uri="{FF2B5EF4-FFF2-40B4-BE49-F238E27FC236}">
                  <a16:creationId xmlns:a16="http://schemas.microsoft.com/office/drawing/2014/main" id="{F7D070E9-361B-E84F-A20D-D1957C263D46}"/>
                </a:ext>
              </a:extLst>
            </p:cNvPr>
            <p:cNvSpPr/>
            <p:nvPr/>
          </p:nvSpPr>
          <p:spPr>
            <a:xfrm>
              <a:off x="5005321" y="3473681"/>
              <a:ext cx="197494" cy="215507"/>
            </a:xfrm>
            <a:prstGeom prst="ellipse">
              <a:avLst/>
            </a:prstGeom>
            <a:solidFill>
              <a:srgbClr val="FFA941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799" tIns="50799" rIns="50799" bIns="50799" numCol="1" anchor="ctr">
              <a:noAutofit/>
            </a:bodyPr>
            <a:lstStyle/>
            <a:p>
              <a:pPr marL="28574" marR="28574" defTabSz="642915">
                <a:defRPr sz="3000"/>
              </a:pPr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4" name="Group 1214">
            <a:extLst>
              <a:ext uri="{FF2B5EF4-FFF2-40B4-BE49-F238E27FC236}">
                <a16:creationId xmlns:a16="http://schemas.microsoft.com/office/drawing/2014/main" id="{7ABB78D7-73BE-B54E-B1BC-7F79A3BB7579}"/>
              </a:ext>
            </a:extLst>
          </p:cNvPr>
          <p:cNvGrpSpPr/>
          <p:nvPr/>
        </p:nvGrpSpPr>
        <p:grpSpPr>
          <a:xfrm>
            <a:off x="10984037" y="3002653"/>
            <a:ext cx="854345" cy="1494920"/>
            <a:chOff x="0" y="0"/>
            <a:chExt cx="1215068" cy="2126108"/>
          </a:xfrm>
        </p:grpSpPr>
        <p:sp>
          <p:nvSpPr>
            <p:cNvPr id="45" name="Shape 1212">
              <a:extLst>
                <a:ext uri="{FF2B5EF4-FFF2-40B4-BE49-F238E27FC236}">
                  <a16:creationId xmlns:a16="http://schemas.microsoft.com/office/drawing/2014/main" id="{0A034BFA-7CF1-D443-8A6A-15334CD19A50}"/>
                </a:ext>
              </a:extLst>
            </p:cNvPr>
            <p:cNvSpPr/>
            <p:nvPr/>
          </p:nvSpPr>
          <p:spPr>
            <a:xfrm>
              <a:off x="0" y="0"/>
              <a:ext cx="224469" cy="235397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46" name="Shape 1213">
              <a:extLst>
                <a:ext uri="{FF2B5EF4-FFF2-40B4-BE49-F238E27FC236}">
                  <a16:creationId xmlns:a16="http://schemas.microsoft.com/office/drawing/2014/main" id="{4D9F9C10-3090-5846-8D38-FE6AFBDD15AB}"/>
                </a:ext>
              </a:extLst>
            </p:cNvPr>
            <p:cNvSpPr/>
            <p:nvPr/>
          </p:nvSpPr>
          <p:spPr>
            <a:xfrm>
              <a:off x="990600" y="1905000"/>
              <a:ext cx="224469" cy="221109"/>
            </a:xfrm>
            <a:prstGeom prst="ellipse">
              <a:avLst/>
            </a:prstGeom>
            <a:noFill/>
            <a:ln w="50800" cap="sq">
              <a:solidFill>
                <a:srgbClr val="9437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  <p:sp>
        <p:nvSpPr>
          <p:cNvPr id="47" name="Shape 1215">
            <a:extLst>
              <a:ext uri="{FF2B5EF4-FFF2-40B4-BE49-F238E27FC236}">
                <a16:creationId xmlns:a16="http://schemas.microsoft.com/office/drawing/2014/main" id="{2A48D1DE-3545-6B4D-83A4-65D4C5F4515D}"/>
              </a:ext>
            </a:extLst>
          </p:cNvPr>
          <p:cNvSpPr/>
          <p:nvPr/>
        </p:nvSpPr>
        <p:spPr>
          <a:xfrm>
            <a:off x="9760668" y="4009075"/>
            <a:ext cx="2219726" cy="892969"/>
          </a:xfrm>
          <a:prstGeom prst="ellipse">
            <a:avLst/>
          </a:prstGeom>
          <a:ln w="12700" cap="sq">
            <a:solidFill>
              <a:schemeClr val="accent1">
                <a:satOff val="-3355"/>
                <a:lumOff val="26614"/>
              </a:schemeClr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sp>
        <p:nvSpPr>
          <p:cNvPr id="48" name="Shape 1216">
            <a:extLst>
              <a:ext uri="{FF2B5EF4-FFF2-40B4-BE49-F238E27FC236}">
                <a16:creationId xmlns:a16="http://schemas.microsoft.com/office/drawing/2014/main" id="{4E3CBEBA-D487-9342-9D0E-C885393C7CD7}"/>
              </a:ext>
            </a:extLst>
          </p:cNvPr>
          <p:cNvSpPr/>
          <p:nvPr/>
        </p:nvSpPr>
        <p:spPr>
          <a:xfrm>
            <a:off x="9966911" y="4335146"/>
            <a:ext cx="138864" cy="151528"/>
          </a:xfrm>
          <a:prstGeom prst="ellipse">
            <a:avLst/>
          </a:prstGeom>
          <a:solidFill>
            <a:srgbClr val="4F8F00"/>
          </a:solidFill>
          <a:ln w="12700" cap="sq">
            <a:solidFill>
              <a:srgbClr val="FFFFFF"/>
            </a:solidFill>
          </a:ln>
        </p:spPr>
        <p:txBody>
          <a:bodyPr lIns="50799" tIns="50799" rIns="50799" bIns="50799" anchor="ctr"/>
          <a:lstStyle/>
          <a:p>
            <a:pPr marL="28574" marR="28574" defTabSz="642915">
              <a:defRPr sz="3000"/>
            </a:pPr>
            <a:endParaRPr sz="2109"/>
          </a:p>
        </p:txBody>
      </p:sp>
      <p:sp>
        <p:nvSpPr>
          <p:cNvPr id="49" name="Shape 1217">
            <a:extLst>
              <a:ext uri="{FF2B5EF4-FFF2-40B4-BE49-F238E27FC236}">
                <a16:creationId xmlns:a16="http://schemas.microsoft.com/office/drawing/2014/main" id="{9CE5DD5F-F5C6-364E-B253-AC271190899A}"/>
              </a:ext>
            </a:extLst>
          </p:cNvPr>
          <p:cNvSpPr/>
          <p:nvPr/>
        </p:nvSpPr>
        <p:spPr>
          <a:xfrm>
            <a:off x="6635278" y="2262765"/>
            <a:ext cx="157830" cy="155468"/>
          </a:xfrm>
          <a:prstGeom prst="ellipse">
            <a:avLst/>
          </a:prstGeom>
          <a:ln w="50800" cap="sq">
            <a:solidFill>
              <a:srgbClr val="9437FF"/>
            </a:solidFill>
          </a:ln>
        </p:spPr>
        <p:txBody>
          <a:bodyPr lIns="35719" tIns="35719" rIns="35719" bIns="35719" anchor="ctr"/>
          <a:lstStyle/>
          <a:p>
            <a:endParaRPr sz="1687"/>
          </a:p>
        </p:txBody>
      </p:sp>
      <p:grpSp>
        <p:nvGrpSpPr>
          <p:cNvPr id="50" name="Group 1224">
            <a:extLst>
              <a:ext uri="{FF2B5EF4-FFF2-40B4-BE49-F238E27FC236}">
                <a16:creationId xmlns:a16="http://schemas.microsoft.com/office/drawing/2014/main" id="{24A14F76-876D-6344-AAD5-3D2ADC13E996}"/>
              </a:ext>
            </a:extLst>
          </p:cNvPr>
          <p:cNvGrpSpPr/>
          <p:nvPr/>
        </p:nvGrpSpPr>
        <p:grpSpPr>
          <a:xfrm>
            <a:off x="8535472" y="3016604"/>
            <a:ext cx="1266941" cy="155468"/>
            <a:chOff x="0" y="0"/>
            <a:chExt cx="1801869" cy="221108"/>
          </a:xfrm>
        </p:grpSpPr>
        <p:sp>
          <p:nvSpPr>
            <p:cNvPr id="51" name="Shape 1222">
              <a:extLst>
                <a:ext uri="{FF2B5EF4-FFF2-40B4-BE49-F238E27FC236}">
                  <a16:creationId xmlns:a16="http://schemas.microsoft.com/office/drawing/2014/main" id="{DA04D7EE-DAEC-C54D-ACFA-EE8A3850997A}"/>
                </a:ext>
              </a:extLst>
            </p:cNvPr>
            <p:cNvSpPr/>
            <p:nvPr/>
          </p:nvSpPr>
          <p:spPr>
            <a:xfrm>
              <a:off x="0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  <p:sp>
          <p:nvSpPr>
            <p:cNvPr id="52" name="Shape 1223">
              <a:extLst>
                <a:ext uri="{FF2B5EF4-FFF2-40B4-BE49-F238E27FC236}">
                  <a16:creationId xmlns:a16="http://schemas.microsoft.com/office/drawing/2014/main" id="{A6430B39-82EC-7C46-A285-0A758EEA9B86}"/>
                </a:ext>
              </a:extLst>
            </p:cNvPr>
            <p:cNvSpPr/>
            <p:nvPr/>
          </p:nvSpPr>
          <p:spPr>
            <a:xfrm>
              <a:off x="1577401" y="0"/>
              <a:ext cx="224469" cy="221109"/>
            </a:xfrm>
            <a:prstGeom prst="ellipse">
              <a:avLst/>
            </a:prstGeom>
            <a:noFill/>
            <a:ln w="50800" cap="flat">
              <a:solidFill>
                <a:srgbClr val="53585F"/>
              </a:solidFill>
              <a:prstDash val="sysDot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687"/>
            </a:p>
          </p:txBody>
        </p:sp>
      </p:grpSp>
    </p:spTree>
    <p:extLst>
      <p:ext uri="{BB962C8B-B14F-4D97-AF65-F5344CB8AC3E}">
        <p14:creationId xmlns:p14="http://schemas.microsoft.com/office/powerpoint/2010/main" val="15726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44" grpId="0" animBg="1" advAuto="0"/>
      <p:bldP spid="47" grpId="0" animBg="1" advAuto="0"/>
      <p:bldP spid="48" grpId="0" animBg="1" advAuto="0"/>
      <p:bldP spid="49" grpId="0" animBg="1" advAuto="0"/>
      <p:bldP spid="50" grpId="0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1601"/>
            <a:ext cx="8839200" cy="589453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58953"/>
            <a:ext cx="8229600" cy="5676773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Representation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Time-oriented view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Timelines</a:t>
            </a:r>
          </a:p>
          <a:p>
            <a:pPr lvl="2"/>
            <a:r>
              <a:rPr lang="en-US" dirty="0">
                <a:latin typeface="Times New Roman"/>
                <a:cs typeface="Times New Roman"/>
              </a:rPr>
              <a:t>Temporal assertions, object constraints, temporal constraints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Causal support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Action schemas, Methods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Chronicles</a:t>
            </a:r>
          </a:p>
          <a:p>
            <a:r>
              <a:rPr lang="en-US" dirty="0">
                <a:cs typeface="Times New Roman"/>
              </a:rPr>
              <a:t>Material from Chapter 18</a:t>
            </a:r>
          </a:p>
          <a:p>
            <a:pPr lvl="1"/>
            <a:r>
              <a:rPr lang="en-US" dirty="0">
                <a:cs typeface="Times New Roman"/>
              </a:rPr>
              <a:t>Flaws, resolvers, </a:t>
            </a:r>
            <a:r>
              <a:rPr lang="en-US" dirty="0">
                <a:latin typeface="Calibri" panose="020F0502020204030204" pitchFamily="34" charset="0"/>
                <a:cs typeface="Times New Roman"/>
              </a:rPr>
              <a:t>TemPlan</a:t>
            </a:r>
          </a:p>
          <a:p>
            <a:pPr lvl="1"/>
            <a:r>
              <a:rPr lang="en-US" dirty="0">
                <a:cs typeface="Times New Roman"/>
              </a:rPr>
              <a:t>Temporal constraints: STNs, </a:t>
            </a:r>
            <a:r>
              <a:rPr lang="en-US" dirty="0">
                <a:latin typeface="Calibri"/>
                <a:cs typeface="Calibri"/>
              </a:rPr>
              <a:t>PC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cs typeface="Times New Roman"/>
              </a:rPr>
              <a:t>algorithm (path </a:t>
            </a:r>
            <a:r>
              <a:rPr lang="en-US" dirty="0">
                <a:latin typeface="Times New Roman"/>
                <a:cs typeface="Times New Roman"/>
              </a:rPr>
              <a:t>consistency)</a:t>
            </a:r>
          </a:p>
          <a:p>
            <a:r>
              <a:rPr lang="en-US" dirty="0">
                <a:latin typeface="Times New Roman"/>
                <a:cs typeface="Times New Roman"/>
              </a:rPr>
              <a:t>Acting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Dynamic controllability</a:t>
            </a:r>
          </a:p>
          <a:p>
            <a:pPr lvl="1"/>
            <a:r>
              <a:rPr lang="en-US" dirty="0">
                <a:latin typeface="Times New Roman"/>
                <a:cs typeface="Times New Roman"/>
              </a:rPr>
              <a:t>STNUs</a:t>
            </a:r>
          </a:p>
          <a:p>
            <a:pPr lvl="1"/>
            <a:r>
              <a:rPr lang="en-US" dirty="0">
                <a:latin typeface="Calibri" charset="0"/>
                <a:cs typeface="Times New Roman"/>
              </a:rPr>
              <a:t>RAE </a:t>
            </a:r>
            <a:r>
              <a:rPr lang="en-US" dirty="0">
                <a:latin typeface="Times New Roman"/>
                <a:cs typeface="Times New Roman"/>
              </a:rPr>
              <a:t>and </a:t>
            </a:r>
            <a:r>
              <a:rPr lang="en-US" dirty="0" err="1">
                <a:latin typeface="Calibri"/>
                <a:cs typeface="Calibri"/>
              </a:rPr>
              <a:t>eRAE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>
                <a:latin typeface="Times New Roman"/>
                <a:cs typeface="Times New Roman"/>
              </a:rPr>
              <a:t>Dispatching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1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29C81DC-72FB-4743-BAAD-A86724E21ECC}"/>
              </a:ext>
            </a:extLst>
          </p:cNvPr>
          <p:cNvSpPr/>
          <p:nvPr/>
        </p:nvSpPr>
        <p:spPr>
          <a:xfrm>
            <a:off x="258201" y="1618132"/>
            <a:ext cx="133562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persistence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21EBB9E-1220-EB4B-A113-B81B86A88620}"/>
              </a:ext>
            </a:extLst>
          </p:cNvPr>
          <p:cNvSpPr txBox="1">
            <a:spLocks/>
          </p:cNvSpPr>
          <p:nvPr/>
        </p:nvSpPr>
        <p:spPr bwMode="auto">
          <a:xfrm>
            <a:off x="295715" y="2008516"/>
            <a:ext cx="17793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  requires 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 ≤ 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endParaRPr lang="en-US" kern="0" dirty="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203200" y="101600"/>
            <a:ext cx="11785600" cy="687868"/>
          </a:xfrm>
          <a:prstGeom prst="rect">
            <a:avLst/>
          </a:prstGeom>
        </p:spPr>
        <p:txBody>
          <a:bodyPr/>
          <a:lstStyle/>
          <a:p>
            <a:r>
              <a:rPr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848" y="627453"/>
            <a:ext cx="8916634" cy="5786501"/>
          </a:xfrm>
        </p:spPr>
        <p:txBody>
          <a:bodyPr/>
          <a:lstStyle/>
          <a:p>
            <a:r>
              <a:rPr lang="en-US" dirty="0"/>
              <a:t>A pair  (</a:t>
            </a:r>
            <a:r>
              <a:rPr lang="en-US" dirty="0">
                <a:latin typeface="Lucida Handwriting" charset="0"/>
              </a:rPr>
              <a:t>T</a:t>
            </a:r>
            <a:r>
              <a:rPr lang="en-US" dirty="0"/>
              <a:t>,</a:t>
            </a:r>
            <a:r>
              <a:rPr lang="en-US" dirty="0">
                <a:latin typeface="Lucida Handwriting" charset="0"/>
              </a:rPr>
              <a:t>C</a:t>
            </a:r>
            <a:r>
              <a:rPr lang="en-US" dirty="0"/>
              <a:t> )</a:t>
            </a:r>
          </a:p>
          <a:p>
            <a:pPr lvl="1"/>
            <a:r>
              <a:rPr lang="en-US" dirty="0">
                <a:latin typeface="Lucida Handwriting" charset="0"/>
              </a:rPr>
              <a:t>T</a:t>
            </a:r>
            <a:r>
              <a:rPr lang="en-US" dirty="0"/>
              <a:t> = {temporal assertions}; </a:t>
            </a:r>
            <a:r>
              <a:rPr lang="en-US" dirty="0">
                <a:latin typeface="Lucida Handwriting" charset="0"/>
              </a:rPr>
              <a:t>C</a:t>
            </a:r>
            <a:r>
              <a:rPr lang="en-US" dirty="0"/>
              <a:t> = {constraints}</a:t>
            </a:r>
          </a:p>
          <a:p>
            <a:pPr lvl="1"/>
            <a:r>
              <a:rPr lang="en-US" i="1" dirty="0"/>
              <a:t>partially </a:t>
            </a:r>
            <a:r>
              <a:rPr lang="en-US" dirty="0"/>
              <a:t>predicted evolution of one state variable</a:t>
            </a:r>
          </a:p>
          <a:p>
            <a:pPr lvl="2"/>
            <a:r>
              <a:rPr lang="en-US" dirty="0"/>
              <a:t>doesn’t necessarily specify a value at every timepoint</a:t>
            </a:r>
            <a:br>
              <a:rPr lang="en-US" baseline="-25000" dirty="0"/>
            </a:br>
            <a:endParaRPr lang="en-US" baseline="-25000" dirty="0"/>
          </a:p>
          <a:p>
            <a:pPr marL="349250" lvl="1" indent="0">
              <a:buNone/>
            </a:pPr>
            <a:r>
              <a:rPr lang="en-US" dirty="0">
                <a:latin typeface="Lucida Handwriting" charset="0"/>
              </a:rPr>
              <a:t>T</a:t>
            </a:r>
            <a:r>
              <a:rPr lang="en-US" dirty="0"/>
              <a:t> = {</a:t>
            </a:r>
          </a:p>
          <a:p>
            <a:pPr marL="798513" lvl="2" indent="0">
              <a:buNone/>
              <a:tabLst>
                <a:tab pos="1716088" algn="l"/>
                <a:tab pos="4003675" algn="l"/>
              </a:tabLst>
            </a:pPr>
            <a:r>
              <a:rPr lang="en-US" dirty="0"/>
              <a:t>  [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dirty="0" err="1">
                <a:latin typeface="Calibri"/>
              </a:rPr>
              <a:t>loc</a:t>
            </a:r>
            <a:r>
              <a:rPr lang="en-US" dirty="0">
                <a:latin typeface="Calibri"/>
              </a:rPr>
              <a:t>(r1)</a:t>
            </a:r>
            <a:r>
              <a:rPr lang="en-US" baseline="-25000" dirty="0"/>
              <a:t>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>
                <a:latin typeface="Calibri"/>
              </a:rPr>
              <a:t>loc1</a:t>
            </a:r>
            <a:r>
              <a:rPr lang="en-US" dirty="0"/>
              <a:t>	</a:t>
            </a:r>
            <a:endParaRPr lang="en-US" i="1" dirty="0"/>
          </a:p>
          <a:p>
            <a:pPr marL="798513" lvl="2" indent="0">
              <a:buNone/>
              <a:tabLst>
                <a:tab pos="1716088" algn="l"/>
                <a:tab pos="4003675" algn="l"/>
              </a:tabLst>
            </a:pPr>
            <a:r>
              <a:rPr lang="en-US" dirty="0"/>
              <a:t>  [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,</a:t>
            </a:r>
            <a:r>
              <a:rPr lang="en-US" baseline="-25000" dirty="0"/>
              <a:t>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dirty="0" err="1">
                <a:latin typeface="Calibri"/>
              </a:rPr>
              <a:t>loc</a:t>
            </a:r>
            <a:r>
              <a:rPr lang="en-US" dirty="0">
                <a:latin typeface="Calibri"/>
              </a:rPr>
              <a:t>(r1)</a:t>
            </a:r>
            <a:r>
              <a:rPr lang="en-US" baseline="-25000" dirty="0"/>
              <a:t> </a:t>
            </a:r>
            <a:r>
              <a:rPr lang="en-US" dirty="0"/>
              <a:t>: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, </a:t>
            </a:r>
            <a:r>
              <a:rPr lang="en-US" dirty="0">
                <a:latin typeface="Calibri"/>
              </a:rPr>
              <a:t>loc2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}</a:t>
            </a:r>
          </a:p>
          <a:p>
            <a:pPr marL="349250" lvl="1" indent="0">
              <a:buNone/>
            </a:pPr>
            <a:r>
              <a:rPr lang="en-US" dirty="0">
                <a:latin typeface="Lucida Handwriting" charset="0"/>
              </a:rPr>
              <a:t>C</a:t>
            </a:r>
            <a:r>
              <a:rPr lang="en-US" dirty="0"/>
              <a:t> = {</a:t>
            </a:r>
          </a:p>
          <a:p>
            <a:pPr marL="798513" lvl="2" indent="0">
              <a:buNone/>
              <a:tabLst>
                <a:tab pos="1716088" algn="l"/>
                <a:tab pos="4003675" algn="l"/>
              </a:tabLst>
            </a:pPr>
            <a:r>
              <a:rPr lang="en-US" i="1" dirty="0"/>
              <a:t>  t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&lt; </a:t>
            </a:r>
            <a:r>
              <a:rPr lang="en-US" i="1" dirty="0"/>
              <a:t>t</a:t>
            </a:r>
            <a:r>
              <a:rPr lang="en-US" baseline="-25000" dirty="0"/>
              <a:t>3</a:t>
            </a:r>
            <a:r>
              <a:rPr lang="en-US" dirty="0"/>
              <a:t> &lt; </a:t>
            </a:r>
            <a:r>
              <a:rPr lang="en-US" i="1" dirty="0"/>
              <a:t>t</a:t>
            </a:r>
            <a:r>
              <a:rPr lang="en-US" baseline="-25000" dirty="0"/>
              <a:t>4</a:t>
            </a:r>
            <a:r>
              <a:rPr lang="en-US" dirty="0"/>
              <a:t>,</a:t>
            </a:r>
          </a:p>
          <a:p>
            <a:pPr marL="798513" lvl="2" indent="0">
              <a:buNone/>
              <a:tabLst>
                <a:tab pos="1716088" algn="l"/>
                <a:tab pos="4003675" algn="l"/>
              </a:tabLst>
            </a:pPr>
            <a:r>
              <a:rPr lang="en-US" i="1" dirty="0"/>
              <a:t>  l ≠</a:t>
            </a:r>
            <a:r>
              <a:rPr lang="en-US" dirty="0">
                <a:latin typeface="Calibri"/>
              </a:rPr>
              <a:t> loc2</a:t>
            </a:r>
            <a:br>
              <a:rPr lang="en-US" dirty="0">
                <a:latin typeface="Calibri"/>
              </a:rPr>
            </a:br>
            <a:r>
              <a:rPr lang="en-US" dirty="0">
                <a:latin typeface="Times New Roman" panose="02020603050405020304" pitchFamily="18" charset="0"/>
              </a:rPr>
              <a:t>}</a:t>
            </a:r>
            <a:endParaRPr lang="en-US" baseline="-25000" dirty="0">
              <a:latin typeface="Times New Roman" panose="02020603050405020304" pitchFamily="18" charset="0"/>
            </a:endParaRPr>
          </a:p>
          <a:p>
            <a:pPr marL="115888" indent="0">
              <a:buNone/>
              <a:tabLst>
                <a:tab pos="1716088" algn="l"/>
                <a:tab pos="4003675" algn="l"/>
              </a:tabLst>
            </a:pPr>
            <a:endParaRPr lang="en-US" baseline="-25000" dirty="0">
              <a:latin typeface="Times New Roman" panose="02020603050405020304" pitchFamily="18" charset="0"/>
            </a:endParaRPr>
          </a:p>
          <a:p>
            <a:pPr marL="458788" indent="-342900">
              <a:tabLst>
                <a:tab pos="1716088" algn="l"/>
                <a:tab pos="4003675" algn="l"/>
              </a:tabLst>
            </a:pPr>
            <a:r>
              <a:rPr lang="en-US" dirty="0">
                <a:latin typeface="Times New Roman" panose="02020603050405020304" pitchFamily="18" charset="0"/>
              </a:rPr>
              <a:t>If </a:t>
            </a:r>
            <a:r>
              <a:rPr lang="en-US" dirty="0">
                <a:latin typeface="Lucida Handwriting" panose="03010101010101010101" pitchFamily="66" charset="77"/>
              </a:rPr>
              <a:t>T</a:t>
            </a:r>
            <a:r>
              <a:rPr lang="en-US" dirty="0">
                <a:latin typeface="Times New Roman" panose="02020603050405020304" pitchFamily="18" charset="0"/>
              </a:rPr>
              <a:t> contains  </a:t>
            </a:r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t′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x</a:t>
            </a:r>
            <a:r>
              <a:rPr lang="en-US" baseline="-25000" dirty="0"/>
              <a:t> </a:t>
            </a:r>
            <a:r>
              <a:rPr lang="en-US" dirty="0"/>
              <a:t>: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dirty="0"/>
              <a:t>,</a:t>
            </a:r>
            <a:r>
              <a:rPr lang="en-US" i="1" dirty="0"/>
              <a:t>v′</a:t>
            </a:r>
            <a:r>
              <a:rPr lang="en-US" dirty="0"/>
              <a:t>)  or  [</a:t>
            </a:r>
            <a:r>
              <a:rPr lang="en-US" i="1" dirty="0"/>
              <a:t>t</a:t>
            </a:r>
            <a:r>
              <a:rPr lang="en-US" dirty="0"/>
              <a:t>,</a:t>
            </a:r>
            <a:r>
              <a:rPr lang="en-US" i="1" dirty="0"/>
              <a:t>t′</a:t>
            </a:r>
            <a:r>
              <a:rPr lang="en-US" dirty="0"/>
              <a:t>]</a:t>
            </a:r>
            <a:r>
              <a:rPr lang="en-US" baseline="-25000" dirty="0"/>
              <a:t> </a:t>
            </a:r>
            <a:r>
              <a:rPr lang="en-US" i="1" dirty="0" err="1">
                <a:latin typeface="Times New Roman" panose="02020603050405020304" pitchFamily="18" charset="0"/>
              </a:rPr>
              <a:t>x</a:t>
            </a:r>
            <a:r>
              <a:rPr lang="en-US" baseline="-25000" dirty="0"/>
              <a:t>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i="1" dirty="0"/>
              <a:t>v  </a:t>
            </a:r>
            <a:r>
              <a:rPr lang="en-US" dirty="0">
                <a:latin typeface="Times New Roman" panose="02020603050405020304" pitchFamily="18" charset="0"/>
              </a:rPr>
              <a:t>then </a:t>
            </a:r>
            <a:r>
              <a:rPr lang="en-US" dirty="0">
                <a:latin typeface="Lucida Handwriting" charset="0"/>
              </a:rPr>
              <a:t>C</a:t>
            </a:r>
            <a:r>
              <a:rPr lang="en-US" dirty="0">
                <a:latin typeface="Times New Roman" panose="02020603050405020304" pitchFamily="18" charset="0"/>
              </a:rPr>
              <a:t> always contains </a:t>
            </a:r>
            <a:r>
              <a:rPr lang="en-US" i="1" dirty="0"/>
              <a:t>t</a:t>
            </a:r>
            <a:r>
              <a:rPr lang="en-US" dirty="0"/>
              <a:t> ≤ </a:t>
            </a:r>
            <a:r>
              <a:rPr lang="en-US" i="1" dirty="0"/>
              <a:t>t′</a:t>
            </a:r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</a:endParaRPr>
          </a:p>
          <a:p>
            <a:pPr marL="800101" lvl="1" indent="-342900">
              <a:tabLst>
                <a:tab pos="1716088" algn="l"/>
                <a:tab pos="4003675" algn="l"/>
              </a:tabLst>
            </a:pPr>
            <a:r>
              <a:rPr lang="en-US" dirty="0">
                <a:latin typeface="Times New Roman" panose="02020603050405020304" pitchFamily="18" charset="0"/>
              </a:rPr>
              <a:t>To simplify the examples, we usually won’t write </a:t>
            </a:r>
            <a:r>
              <a:rPr lang="en-US" i="1" dirty="0"/>
              <a:t>t</a:t>
            </a:r>
            <a:r>
              <a:rPr lang="en-US" dirty="0"/>
              <a:t> ≤ </a:t>
            </a:r>
            <a:r>
              <a:rPr lang="en-US" i="1" dirty="0"/>
              <a:t>t′</a:t>
            </a:r>
            <a:r>
              <a:rPr lang="en-US" dirty="0">
                <a:latin typeface="Times New Roman" panose="02020603050405020304" pitchFamily="18" charset="0"/>
              </a:rPr>
              <a:t> explicitly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AEA898-0E3E-2C4C-823C-486F9FBA2776}"/>
              </a:ext>
            </a:extLst>
          </p:cNvPr>
          <p:cNvSpPr/>
          <p:nvPr/>
        </p:nvSpPr>
        <p:spPr>
          <a:xfrm>
            <a:off x="258201" y="2687212"/>
            <a:ext cx="9252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change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FC9593-9BBA-5244-A0DE-D05EDA62D597}"/>
              </a:ext>
            </a:extLst>
          </p:cNvPr>
          <p:cNvCxnSpPr>
            <a:cxnSpLocks/>
          </p:cNvCxnSpPr>
          <p:nvPr/>
        </p:nvCxnSpPr>
        <p:spPr>
          <a:xfrm>
            <a:off x="2084132" y="3289060"/>
            <a:ext cx="1223887" cy="4694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CCE1AE4-49DA-7C44-AAFC-80A1A18340A1}"/>
              </a:ext>
            </a:extLst>
          </p:cNvPr>
          <p:cNvSpPr txBox="1">
            <a:spLocks/>
          </p:cNvSpPr>
          <p:nvPr/>
        </p:nvSpPr>
        <p:spPr bwMode="auto">
          <a:xfrm>
            <a:off x="295715" y="3073319"/>
            <a:ext cx="1910778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  requires 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 ≤ 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  </a:t>
            </a:r>
            <a:br>
              <a:rPr lang="en-US" kern="0" dirty="0"/>
            </a:br>
            <a:r>
              <a:rPr lang="en-US" kern="0" dirty="0"/>
              <a:t>  and  </a:t>
            </a:r>
            <a:r>
              <a:rPr lang="en-US" i="1" kern="0" dirty="0"/>
              <a:t>l</a:t>
            </a:r>
            <a:r>
              <a:rPr lang="en-US" kern="0" dirty="0"/>
              <a:t> ≠ </a:t>
            </a:r>
            <a:r>
              <a:rPr lang="en-US" kern="0" dirty="0">
                <a:latin typeface="Calibri" panose="020F0502020204030204" pitchFamily="34" charset="0"/>
              </a:rPr>
              <a:t>loc2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8B760D9-8038-2B11-A441-3A3F127CE64E}"/>
              </a:ext>
            </a:extLst>
          </p:cNvPr>
          <p:cNvCxnSpPr>
            <a:cxnSpLocks/>
          </p:cNvCxnSpPr>
          <p:nvPr/>
        </p:nvCxnSpPr>
        <p:spPr>
          <a:xfrm>
            <a:off x="1678892" y="2448593"/>
            <a:ext cx="1629127" cy="47619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0A2E252-F8B9-7E80-9878-F6DC4910C567}"/>
              </a:ext>
            </a:extLst>
          </p:cNvPr>
          <p:cNvGrpSpPr/>
          <p:nvPr/>
        </p:nvGrpSpPr>
        <p:grpSpPr>
          <a:xfrm>
            <a:off x="6047863" y="2956167"/>
            <a:ext cx="3394295" cy="1557494"/>
            <a:chOff x="5742260" y="5090779"/>
            <a:chExt cx="3394295" cy="1557494"/>
          </a:xfrm>
        </p:grpSpPr>
        <p:sp>
          <p:nvSpPr>
            <p:cNvPr id="10" name="Shape 275">
              <a:extLst>
                <a:ext uri="{FF2B5EF4-FFF2-40B4-BE49-F238E27FC236}">
                  <a16:creationId xmlns:a16="http://schemas.microsoft.com/office/drawing/2014/main" id="{7C3C636B-17DB-F233-33CD-98521B39C102}"/>
                </a:ext>
              </a:extLst>
            </p:cNvPr>
            <p:cNvSpPr/>
            <p:nvPr/>
          </p:nvSpPr>
          <p:spPr>
            <a:xfrm>
              <a:off x="6013016" y="6285493"/>
              <a:ext cx="2594439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Shape 276">
              <a:extLst>
                <a:ext uri="{FF2B5EF4-FFF2-40B4-BE49-F238E27FC236}">
                  <a16:creationId xmlns:a16="http://schemas.microsoft.com/office/drawing/2014/main" id="{D07C44E8-6866-0FC5-D1FC-260E0F69C0BE}"/>
                </a:ext>
              </a:extLst>
            </p:cNvPr>
            <p:cNvSpPr/>
            <p:nvPr/>
          </p:nvSpPr>
          <p:spPr>
            <a:xfrm flipV="1">
              <a:off x="6134397" y="5090779"/>
              <a:ext cx="0" cy="137160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Shape 277">
              <a:extLst>
                <a:ext uri="{FF2B5EF4-FFF2-40B4-BE49-F238E27FC236}">
                  <a16:creationId xmlns:a16="http://schemas.microsoft.com/office/drawing/2014/main" id="{D2632BE7-F89F-C27C-E907-2D19044B09E3}"/>
                </a:ext>
              </a:extLst>
            </p:cNvPr>
            <p:cNvSpPr/>
            <p:nvPr/>
          </p:nvSpPr>
          <p:spPr>
            <a:xfrm rot="16200000">
              <a:off x="5556311" y="5508176"/>
              <a:ext cx="751809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2000" dirty="0">
                  <a:latin typeface="Calibri" panose="020F0502020204030204" pitchFamily="34" charset="0"/>
                  <a:ea typeface="Calibri" charset="0"/>
                  <a:cs typeface="Calibri" charset="0"/>
                </a:rPr>
                <a:t>loc(r1)</a:t>
              </a:r>
            </a:p>
          </p:txBody>
        </p:sp>
        <p:sp>
          <p:nvSpPr>
            <p:cNvPr id="18" name="Shape 278">
              <a:extLst>
                <a:ext uri="{FF2B5EF4-FFF2-40B4-BE49-F238E27FC236}">
                  <a16:creationId xmlns:a16="http://schemas.microsoft.com/office/drawing/2014/main" id="{2C7E2CC2-E2CA-7F1B-55B5-08FFA9FDC5EF}"/>
                </a:ext>
              </a:extLst>
            </p:cNvPr>
            <p:cNvSpPr/>
            <p:nvPr/>
          </p:nvSpPr>
          <p:spPr>
            <a:xfrm>
              <a:off x="6690485" y="5409812"/>
              <a:ext cx="504946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0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19" name="Shape 283">
              <a:extLst>
                <a:ext uri="{FF2B5EF4-FFF2-40B4-BE49-F238E27FC236}">
                  <a16:creationId xmlns:a16="http://schemas.microsoft.com/office/drawing/2014/main" id="{AF49EE5B-015C-C024-323B-191FB0FB77EF}"/>
                </a:ext>
              </a:extLst>
            </p:cNvPr>
            <p:cNvSpPr/>
            <p:nvPr/>
          </p:nvSpPr>
          <p:spPr>
            <a:xfrm flipV="1">
              <a:off x="7268644" y="5774025"/>
              <a:ext cx="0" cy="50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Shape 284">
              <a:extLst>
                <a:ext uri="{FF2B5EF4-FFF2-40B4-BE49-F238E27FC236}">
                  <a16:creationId xmlns:a16="http://schemas.microsoft.com/office/drawing/2014/main" id="{86B4F489-48F4-CF43-80AA-D0A6199F19E6}"/>
                </a:ext>
              </a:extLst>
            </p:cNvPr>
            <p:cNvSpPr/>
            <p:nvPr/>
          </p:nvSpPr>
          <p:spPr>
            <a:xfrm flipV="1">
              <a:off x="7531864" y="5792628"/>
              <a:ext cx="0" cy="4806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Shape 285">
              <a:extLst>
                <a:ext uri="{FF2B5EF4-FFF2-40B4-BE49-F238E27FC236}">
                  <a16:creationId xmlns:a16="http://schemas.microsoft.com/office/drawing/2014/main" id="{15A95BE6-F4F4-B7C4-CE40-585402D1682D}"/>
                </a:ext>
              </a:extLst>
            </p:cNvPr>
            <p:cNvSpPr/>
            <p:nvPr/>
          </p:nvSpPr>
          <p:spPr>
            <a:xfrm flipV="1">
              <a:off x="6449962" y="5783017"/>
              <a:ext cx="0" cy="502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Shape 286">
              <a:extLst>
                <a:ext uri="{FF2B5EF4-FFF2-40B4-BE49-F238E27FC236}">
                  <a16:creationId xmlns:a16="http://schemas.microsoft.com/office/drawing/2014/main" id="{6EB6FD44-5E71-7AE3-D340-C7F8BA9D16DB}"/>
                </a:ext>
              </a:extLst>
            </p:cNvPr>
            <p:cNvSpPr/>
            <p:nvPr/>
          </p:nvSpPr>
          <p:spPr>
            <a:xfrm flipV="1">
              <a:off x="8312759" y="5535851"/>
              <a:ext cx="2658" cy="737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E105AF9-0B1C-07F3-08FA-1F9244725BF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13643">
              <a:off x="7478128" y="5631615"/>
              <a:ext cx="914400" cy="89298"/>
            </a:xfrm>
            <a:prstGeom prst="rect">
              <a:avLst/>
            </a:prstGeom>
            <a:effectLst/>
          </p:spPr>
        </p:pic>
        <p:sp>
          <p:nvSpPr>
            <p:cNvPr id="24" name="Shape 289">
              <a:extLst>
                <a:ext uri="{FF2B5EF4-FFF2-40B4-BE49-F238E27FC236}">
                  <a16:creationId xmlns:a16="http://schemas.microsoft.com/office/drawing/2014/main" id="{3DADF838-E4AB-C24F-AC6E-B5428A45B838}"/>
                </a:ext>
              </a:extLst>
            </p:cNvPr>
            <p:cNvSpPr/>
            <p:nvPr/>
          </p:nvSpPr>
          <p:spPr>
            <a:xfrm>
              <a:off x="6432504" y="5740567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Shape 290">
              <a:extLst>
                <a:ext uri="{FF2B5EF4-FFF2-40B4-BE49-F238E27FC236}">
                  <a16:creationId xmlns:a16="http://schemas.microsoft.com/office/drawing/2014/main" id="{8C27833E-AEA8-945D-37E7-F8037E0BB2EB}"/>
                </a:ext>
              </a:extLst>
            </p:cNvPr>
            <p:cNvSpPr/>
            <p:nvPr/>
          </p:nvSpPr>
          <p:spPr>
            <a:xfrm>
              <a:off x="8059446" y="5167602"/>
              <a:ext cx="504946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2000" i="0" dirty="0">
                  <a:latin typeface="Calibri" charset="0"/>
                  <a:ea typeface="Calibri" charset="0"/>
                  <a:cs typeface="Calibri" charset="0"/>
                </a:rPr>
                <a:t>loc2</a:t>
              </a:r>
            </a:p>
          </p:txBody>
        </p:sp>
        <p:sp>
          <p:nvSpPr>
            <p:cNvPr id="26" name="Shape 292">
              <a:extLst>
                <a:ext uri="{FF2B5EF4-FFF2-40B4-BE49-F238E27FC236}">
                  <a16:creationId xmlns:a16="http://schemas.microsoft.com/office/drawing/2014/main" id="{177D3E7D-5091-4C07-FCE9-CE928744CC2F}"/>
                </a:ext>
              </a:extLst>
            </p:cNvPr>
            <p:cNvSpPr/>
            <p:nvPr/>
          </p:nvSpPr>
          <p:spPr>
            <a:xfrm>
              <a:off x="7435963" y="5411169"/>
              <a:ext cx="142668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2000" dirty="0">
                  <a:latin typeface="Times New Roman" panose="02020603050405020304" pitchFamily="18" charset="0"/>
                  <a:ea typeface="Calibri" charset="0"/>
                  <a:cs typeface="Calibri" charset="0"/>
                </a:rPr>
                <a:t>l</a:t>
              </a:r>
              <a:endParaRPr sz="2000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Shape 278">
              <a:extLst>
                <a:ext uri="{FF2B5EF4-FFF2-40B4-BE49-F238E27FC236}">
                  <a16:creationId xmlns:a16="http://schemas.microsoft.com/office/drawing/2014/main" id="{16FA9C44-A544-ABAB-69AF-E8A02CDDE980}"/>
                </a:ext>
              </a:extLst>
            </p:cNvPr>
            <p:cNvSpPr/>
            <p:nvPr/>
          </p:nvSpPr>
          <p:spPr>
            <a:xfrm>
              <a:off x="6350248" y="6253168"/>
              <a:ext cx="227627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20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2000" baseline="-25000" dirty="0">
                  <a:latin typeface="Times New Roman" charset="0"/>
                  <a:ea typeface="Calibri" charset="0"/>
                  <a:cs typeface="Calibri" charset="0"/>
                </a:rPr>
                <a:t>1</a:t>
              </a:r>
              <a:endParaRPr lang="en-US" sz="20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Shape 278">
              <a:extLst>
                <a:ext uri="{FF2B5EF4-FFF2-40B4-BE49-F238E27FC236}">
                  <a16:creationId xmlns:a16="http://schemas.microsoft.com/office/drawing/2014/main" id="{967622D5-49D2-8D89-96DD-D396C83B8D70}"/>
                </a:ext>
              </a:extLst>
            </p:cNvPr>
            <p:cNvSpPr/>
            <p:nvPr/>
          </p:nvSpPr>
          <p:spPr>
            <a:xfrm>
              <a:off x="7463392" y="6250336"/>
              <a:ext cx="227627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20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2000" baseline="-250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20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Shape 278">
              <a:extLst>
                <a:ext uri="{FF2B5EF4-FFF2-40B4-BE49-F238E27FC236}">
                  <a16:creationId xmlns:a16="http://schemas.microsoft.com/office/drawing/2014/main" id="{7D552145-400E-C9E6-D2FA-505E56183D8B}"/>
                </a:ext>
              </a:extLst>
            </p:cNvPr>
            <p:cNvSpPr/>
            <p:nvPr/>
          </p:nvSpPr>
          <p:spPr>
            <a:xfrm>
              <a:off x="7161694" y="6250336"/>
              <a:ext cx="227627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20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2000" baseline="-25000" dirty="0">
                  <a:latin typeface="Times New Roman" charset="0"/>
                  <a:ea typeface="Calibri" charset="0"/>
                  <a:cs typeface="Calibri" charset="0"/>
                </a:rPr>
                <a:t>2</a:t>
              </a:r>
              <a:endParaRPr lang="en-US" sz="20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0D92F554-80EC-389B-35B3-4B8FF6F68DE4}"/>
                </a:ext>
              </a:extLst>
            </p:cNvPr>
            <p:cNvSpPr/>
            <p:nvPr/>
          </p:nvSpPr>
          <p:spPr>
            <a:xfrm>
              <a:off x="8226359" y="6268361"/>
              <a:ext cx="227627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20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2000" baseline="-250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20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Shape 278">
              <a:extLst>
                <a:ext uri="{FF2B5EF4-FFF2-40B4-BE49-F238E27FC236}">
                  <a16:creationId xmlns:a16="http://schemas.microsoft.com/office/drawing/2014/main" id="{1052A17B-5074-BD2A-D832-51080D5B82CA}"/>
                </a:ext>
              </a:extLst>
            </p:cNvPr>
            <p:cNvSpPr/>
            <p:nvPr/>
          </p:nvSpPr>
          <p:spPr>
            <a:xfrm>
              <a:off x="8623593" y="6083541"/>
              <a:ext cx="512962" cy="3799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2000" i="1" dirty="0">
                  <a:latin typeface="Times New Roman" panose="02020603050405020304" pitchFamily="18" charset="0"/>
                </a:rPr>
                <a:t>time</a:t>
              </a:r>
              <a:endParaRPr sz="20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B65DBF2-310C-5B58-322F-44AA04079864}"/>
              </a:ext>
            </a:extLst>
          </p:cNvPr>
          <p:cNvSpPr/>
          <p:nvPr/>
        </p:nvSpPr>
        <p:spPr>
          <a:xfrm>
            <a:off x="245281" y="4280010"/>
            <a:ext cx="23102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</a:rPr>
              <a:t>temporal constraints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008C4682-5BA3-A1EF-B157-ACDCD3316637}"/>
              </a:ext>
            </a:extLst>
          </p:cNvPr>
          <p:cNvSpPr txBox="1">
            <a:spLocks/>
          </p:cNvSpPr>
          <p:nvPr/>
        </p:nvSpPr>
        <p:spPr bwMode="auto">
          <a:xfrm>
            <a:off x="311417" y="4736291"/>
            <a:ext cx="200856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i="1" kern="0" dirty="0"/>
              <a:t>object constraints</a:t>
            </a:r>
            <a:endParaRPr lang="en-US" i="1" kern="0" dirty="0">
              <a:latin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8046D48-74A7-C28B-B183-995B743EE7FF}"/>
              </a:ext>
            </a:extLst>
          </p:cNvPr>
          <p:cNvCxnSpPr>
            <a:cxnSpLocks/>
          </p:cNvCxnSpPr>
          <p:nvPr/>
        </p:nvCxnSpPr>
        <p:spPr>
          <a:xfrm flipV="1">
            <a:off x="2527404" y="4415901"/>
            <a:ext cx="780615" cy="8797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1BCE14-9623-1FDC-D1F5-6626EA87D3DF}"/>
              </a:ext>
            </a:extLst>
          </p:cNvPr>
          <p:cNvCxnSpPr>
            <a:cxnSpLocks/>
          </p:cNvCxnSpPr>
          <p:nvPr/>
        </p:nvCxnSpPr>
        <p:spPr>
          <a:xfrm flipV="1">
            <a:off x="2345205" y="4758602"/>
            <a:ext cx="962814" cy="200271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C24ECEB-9C8C-55AB-1966-6E1798966885}"/>
              </a:ext>
            </a:extLst>
          </p:cNvPr>
          <p:cNvSpPr txBox="1">
            <a:spLocks/>
          </p:cNvSpPr>
          <p:nvPr/>
        </p:nvSpPr>
        <p:spPr bwMode="auto">
          <a:xfrm>
            <a:off x="9423496" y="2572123"/>
            <a:ext cx="2486725" cy="1013098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kern="0" dirty="0"/>
              <a:t>Reminder: qualitative changes, not numeric values</a:t>
            </a:r>
          </a:p>
        </p:txBody>
      </p:sp>
    </p:spTree>
    <p:extLst>
      <p:ext uri="{BB962C8B-B14F-4D97-AF65-F5344CB8AC3E}">
        <p14:creationId xmlns:p14="http://schemas.microsoft.com/office/powerpoint/2010/main" val="205016043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5401" y="101600"/>
            <a:ext cx="5401198" cy="574937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752" y="1062576"/>
            <a:ext cx="4718357" cy="5283200"/>
          </a:xfrm>
        </p:spPr>
        <p:txBody>
          <a:bodyPr/>
          <a:lstStyle/>
          <a:p>
            <a:r>
              <a:rPr lang="ro-RO" dirty="0" err="1"/>
              <a:t>Let</a:t>
            </a:r>
            <a:r>
              <a:rPr lang="ro-RO" dirty="0"/>
              <a:t> 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ro-RO" dirty="0"/>
              <a:t>) </a:t>
            </a:r>
            <a:r>
              <a:rPr lang="ro-RO" dirty="0" err="1"/>
              <a:t>be</a:t>
            </a:r>
            <a:r>
              <a:rPr lang="ro-RO" dirty="0"/>
              <a:t> a </a:t>
            </a:r>
            <a:r>
              <a:rPr lang="ro-RO" dirty="0" err="1"/>
              <a:t>timeline, </a:t>
            </a:r>
            <a:br>
              <a:rPr lang="ro-RO" baseline="-25000" dirty="0"/>
            </a:br>
            <a:endParaRPr lang="ro-RO" baseline="-25000" dirty="0"/>
          </a:p>
          <a:p>
            <a:r>
              <a:rPr lang="ro-RO" dirty="0" err="1"/>
              <a:t>Let</a:t>
            </a:r>
            <a:r>
              <a:rPr lang="ro-RO" dirty="0"/>
              <a:t> 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i="1" baseline="-25000" dirty="0"/>
              <a:t> </a:t>
            </a:r>
            <a:r>
              <a:rPr lang="en-US" dirty="0"/>
              <a:t>′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′</a:t>
            </a:r>
            <a:r>
              <a:rPr lang="ro-RO" dirty="0"/>
              <a:t>) </a:t>
            </a:r>
            <a:r>
              <a:rPr lang="ro-RO" dirty="0" err="1"/>
              <a:t>be</a:t>
            </a:r>
            <a:r>
              <a:rPr lang="ro-RO" dirty="0"/>
              <a:t> a </a:t>
            </a:r>
            <a:r>
              <a:rPr lang="ro-RO" dirty="0" err="1"/>
              <a:t>ground</a:t>
            </a:r>
            <a:r>
              <a:rPr lang="ro-RO" dirty="0"/>
              <a:t> </a:t>
            </a:r>
            <a:r>
              <a:rPr lang="ro-RO" dirty="0" err="1"/>
              <a:t>instance</a:t>
            </a:r>
            <a:r>
              <a:rPr lang="ro-RO" dirty="0"/>
              <a:t> of 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ro-RO" dirty="0"/>
              <a:t>)</a:t>
            </a:r>
          </a:p>
          <a:p>
            <a:pPr lvl="1"/>
            <a:r>
              <a:rPr lang="ro-RO" dirty="0"/>
              <a:t>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i="1" baseline="-25000" dirty="0"/>
              <a:t> </a:t>
            </a:r>
            <a:r>
              <a:rPr lang="en-US" dirty="0"/>
              <a:t>′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dirty="0"/>
              <a:t>′</a:t>
            </a:r>
            <a:r>
              <a:rPr lang="ro-RO" dirty="0"/>
              <a:t>)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i="1" dirty="0"/>
              <a:t>consistent </a:t>
            </a:r>
            <a:r>
              <a:rPr lang="ro-RO" dirty="0" err="1"/>
              <a:t>if</a:t>
            </a:r>
            <a:r>
              <a:rPr lang="ro-RO" dirty="0"/>
              <a:t> both</a:t>
            </a:r>
          </a:p>
          <a:p>
            <a:pPr lvl="2"/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i="1" baseline="-25000" dirty="0"/>
              <a:t> </a:t>
            </a:r>
            <a:r>
              <a:rPr lang="en-US" dirty="0"/>
              <a:t>′</a:t>
            </a:r>
            <a:r>
              <a:rPr lang="ro-RO" dirty="0"/>
              <a:t> </a:t>
            </a:r>
            <a:r>
              <a:rPr lang="ro-RO" dirty="0" err="1"/>
              <a:t>satisfies</a:t>
            </a:r>
            <a:r>
              <a:rPr lang="ro-RO" dirty="0"/>
              <a:t> 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i="1" dirty="0"/>
              <a:t>′ </a:t>
            </a:r>
            <a:endParaRPr lang="en-US" dirty="0"/>
          </a:p>
          <a:p>
            <a:pPr lvl="2"/>
            <a:r>
              <a:rPr lang="en-US" dirty="0">
                <a:cs typeface="Times New Roman"/>
              </a:rPr>
              <a:t>no state variable in </a:t>
            </a:r>
            <a:r>
              <a:rPr lang="ro-RO" dirty="0"/>
              <a:t>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en-US" i="1" dirty="0"/>
              <a:t>′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en-US" i="1" dirty="0"/>
              <a:t>′</a:t>
            </a:r>
            <a:r>
              <a:rPr lang="ro-RO" dirty="0"/>
              <a:t>) </a:t>
            </a:r>
            <a:r>
              <a:rPr lang="en-US" dirty="0">
                <a:cs typeface="Times New Roman"/>
              </a:rPr>
              <a:t>has more than one value at a time</a:t>
            </a:r>
            <a:br>
              <a:rPr lang="en-US" baseline="-25000" dirty="0">
                <a:cs typeface="Times New Roman"/>
              </a:rPr>
            </a:br>
            <a:endParaRPr lang="en-US" baseline="-25000" dirty="0">
              <a:cs typeface="Times New Roman"/>
            </a:endParaRPr>
          </a:p>
          <a:p>
            <a:r>
              <a:rPr lang="ro-RO" dirty="0"/>
              <a:t>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ro-RO" dirty="0"/>
              <a:t>)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i="1" dirty="0"/>
              <a:t>consistent</a:t>
            </a:r>
            <a:r>
              <a:rPr lang="ro-RO" dirty="0"/>
              <a:t> </a:t>
            </a:r>
            <a:r>
              <a:rPr lang="ro-RO" dirty="0" err="1"/>
              <a:t>if</a:t>
            </a:r>
            <a:r>
              <a:rPr lang="ro-RO" dirty="0"/>
              <a:t> it </a:t>
            </a:r>
            <a:r>
              <a:rPr lang="ro-RO" dirty="0" err="1"/>
              <a:t>has</a:t>
            </a:r>
            <a:r>
              <a:rPr lang="ro-RO" dirty="0"/>
              <a:t> </a:t>
            </a:r>
            <a:r>
              <a:rPr lang="ro-RO" i="1" dirty="0"/>
              <a:t>at </a:t>
            </a:r>
            <a:r>
              <a:rPr lang="ro-RO" i="1" dirty="0" err="1"/>
              <a:t>least</a:t>
            </a:r>
            <a:r>
              <a:rPr lang="ro-RO" i="1" dirty="0"/>
              <a:t> </a:t>
            </a:r>
            <a:r>
              <a:rPr lang="ro-RO" i="1" dirty="0" err="1"/>
              <a:t>one</a:t>
            </a:r>
            <a:r>
              <a:rPr lang="ro-RO" i="1" dirty="0"/>
              <a:t> </a:t>
            </a:r>
            <a:r>
              <a:rPr lang="ro-RO" dirty="0"/>
              <a:t>consistent </a:t>
            </a:r>
            <a:r>
              <a:rPr lang="ro-RO" dirty="0" err="1"/>
              <a:t>ground</a:t>
            </a:r>
            <a:r>
              <a:rPr lang="ro-RO" dirty="0"/>
              <a:t> </a:t>
            </a:r>
            <a:r>
              <a:rPr lang="ro-RO" dirty="0" err="1"/>
              <a:t>instance</a:t>
            </a:r>
            <a:r>
              <a:rPr lang="ro-RO" dirty="0"/>
              <a:t> </a:t>
            </a:r>
          </a:p>
          <a:p>
            <a:r>
              <a:rPr lang="ro-RO" dirty="0"/>
              <a:t>Two temporal assertions are </a:t>
            </a:r>
            <a:r>
              <a:rPr lang="ro-RO" i="1" dirty="0"/>
              <a:t>conflicting</a:t>
            </a:r>
            <a:r>
              <a:rPr lang="ro-RO" dirty="0"/>
              <a:t> </a:t>
            </a:r>
            <a:br>
              <a:rPr lang="ro-RO" dirty="0"/>
            </a:br>
            <a:r>
              <a:rPr lang="ro-RO" dirty="0"/>
              <a:t>if they have at least one inconsistent instance</a:t>
            </a:r>
          </a:p>
          <a:p>
            <a:pPr lvl="1"/>
            <a:r>
              <a:rPr lang="ro-RO" dirty="0"/>
              <a:t>May also have consistent instances, </a:t>
            </a:r>
            <a:br>
              <a:rPr lang="ro-RO" dirty="0"/>
            </a:br>
            <a:r>
              <a:rPr lang="ro-RO" dirty="0"/>
              <a:t>so</a:t>
            </a:r>
            <a:r>
              <a:rPr lang="en-US" dirty="0"/>
              <a:t> </a:t>
            </a:r>
            <a:r>
              <a:rPr lang="ro-RO" dirty="0"/>
              <a:t>“possibly conflicting” would be more accurate</a:t>
            </a:r>
            <a:endParaRPr lang="ro-RO" i="1" dirty="0"/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DCA1CE6D-EBC3-7225-78E9-E87615E2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88649" y="624276"/>
            <a:ext cx="2216731" cy="2705869"/>
          </a:xfr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b="1" dirty="0" err="1">
                <a:solidFill>
                  <a:schemeClr val="tx1"/>
                </a:solidFill>
              </a:rPr>
              <a:t>Poll 1</a:t>
            </a:r>
            <a:r>
              <a:rPr lang="fr-FR" dirty="0">
                <a:solidFill>
                  <a:schemeClr val="tx1"/>
                </a:solidFill>
              </a:rPr>
              <a:t>: Is </a:t>
            </a:r>
            <a:r>
              <a:rPr lang="fr-FR" dirty="0" err="1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tx1"/>
                </a:solidFill>
                <a:latin typeface="Lucida Handwriting"/>
                <a:cs typeface="Lucida Handwriting"/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1 </a:t>
            </a:r>
            <a:r>
              <a:rPr lang="fr-FR" dirty="0" err="1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latin typeface="Lucida Handwriting"/>
                <a:cs typeface="Lucida Handwriting"/>
              </a:rPr>
              <a:t>C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fr-FR" dirty="0" err="1">
                <a:solidFill>
                  <a:schemeClr val="tx1"/>
                </a:solidFill>
              </a:rPr>
              <a:t>) consistent?</a:t>
            </a:r>
          </a:p>
          <a:p>
            <a:pPr marL="0" indent="0">
              <a:buNone/>
            </a:pPr>
            <a:r>
              <a:rPr lang="fr-FR" b="1" dirty="0" err="1">
                <a:solidFill>
                  <a:schemeClr val="tx1"/>
                </a:solidFill>
              </a:rPr>
              <a:t>Poll 2</a:t>
            </a:r>
            <a:r>
              <a:rPr lang="fr-FR" dirty="0" err="1">
                <a:solidFill>
                  <a:schemeClr val="tx1"/>
                </a:solidFill>
              </a:rPr>
              <a:t>: are the two temporal assertions conflicting?</a:t>
            </a:r>
          </a:p>
          <a:p>
            <a:pPr marL="349250" lvl="1" indent="0">
              <a:buNone/>
            </a:pPr>
            <a:r>
              <a:rPr lang="fr-FR" dirty="0" err="1">
                <a:solidFill>
                  <a:schemeClr val="tx1"/>
                </a:solidFill>
              </a:rPr>
              <a:t>A. Yes    </a:t>
            </a:r>
            <a:br>
              <a:rPr lang="fr-FR" dirty="0" err="1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B. No</a:t>
            </a:r>
            <a:br>
              <a:rPr lang="fr-FR" dirty="0" err="1">
                <a:solidFill>
                  <a:schemeClr val="tx1"/>
                </a:solidFill>
              </a:rPr>
            </a:br>
            <a:r>
              <a:rPr lang="fr-FR" dirty="0" err="1">
                <a:solidFill>
                  <a:schemeClr val="tx1"/>
                </a:solidFill>
              </a:rPr>
              <a:t>C. don’t know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7D3334-4A3B-064D-9FEB-213DA1C5ED27}"/>
              </a:ext>
            </a:extLst>
          </p:cNvPr>
          <p:cNvGrpSpPr/>
          <p:nvPr/>
        </p:nvGrpSpPr>
        <p:grpSpPr>
          <a:xfrm>
            <a:off x="4724585" y="4553076"/>
            <a:ext cx="3335625" cy="1542105"/>
            <a:chOff x="5757648" y="5090779"/>
            <a:chExt cx="3335625" cy="1542105"/>
          </a:xfrm>
        </p:grpSpPr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073CA957-B77F-384D-8522-54E41D86DE2F}"/>
                </a:ext>
              </a:extLst>
            </p:cNvPr>
            <p:cNvSpPr/>
            <p:nvPr/>
          </p:nvSpPr>
          <p:spPr>
            <a:xfrm>
              <a:off x="6013016" y="6285493"/>
              <a:ext cx="2594439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D7F2311F-1FB7-7E44-A5A2-BC63C3D07D79}"/>
                </a:ext>
              </a:extLst>
            </p:cNvPr>
            <p:cNvSpPr/>
            <p:nvPr/>
          </p:nvSpPr>
          <p:spPr>
            <a:xfrm flipV="1">
              <a:off x="6134397" y="5090779"/>
              <a:ext cx="0" cy="137160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5" name="Shape 277">
              <a:extLst>
                <a:ext uri="{FF2B5EF4-FFF2-40B4-BE49-F238E27FC236}">
                  <a16:creationId xmlns:a16="http://schemas.microsoft.com/office/drawing/2014/main" id="{BF8B1094-DC05-4B44-9CB9-F20DB2C2C1AA}"/>
                </a:ext>
              </a:extLst>
            </p:cNvPr>
            <p:cNvSpPr/>
            <p:nvPr/>
          </p:nvSpPr>
          <p:spPr>
            <a:xfrm rot="16200000">
              <a:off x="5590776" y="5523564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dirty="0">
                  <a:latin typeface="Calibri" panose="020F0502020204030204" pitchFamily="34" charset="0"/>
                  <a:ea typeface="Calibri" charset="0"/>
                  <a:cs typeface="Calibri" charset="0"/>
                </a:rPr>
                <a:t>r1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46" name="Shape 278">
              <a:extLst>
                <a:ext uri="{FF2B5EF4-FFF2-40B4-BE49-F238E27FC236}">
                  <a16:creationId xmlns:a16="http://schemas.microsoft.com/office/drawing/2014/main" id="{673E6911-03EE-5441-A5D5-23802612E918}"/>
                </a:ext>
              </a:extLst>
            </p:cNvPr>
            <p:cNvSpPr/>
            <p:nvPr/>
          </p:nvSpPr>
          <p:spPr>
            <a:xfrm>
              <a:off x="6690485" y="542520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47" name="Shape 283">
              <a:extLst>
                <a:ext uri="{FF2B5EF4-FFF2-40B4-BE49-F238E27FC236}">
                  <a16:creationId xmlns:a16="http://schemas.microsoft.com/office/drawing/2014/main" id="{6F383A80-A10C-0C4D-A45F-35B05434E97F}"/>
                </a:ext>
              </a:extLst>
            </p:cNvPr>
            <p:cNvSpPr/>
            <p:nvPr/>
          </p:nvSpPr>
          <p:spPr>
            <a:xfrm flipV="1">
              <a:off x="7268644" y="5774025"/>
              <a:ext cx="0" cy="50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Shape 284">
              <a:extLst>
                <a:ext uri="{FF2B5EF4-FFF2-40B4-BE49-F238E27FC236}">
                  <a16:creationId xmlns:a16="http://schemas.microsoft.com/office/drawing/2014/main" id="{3E8BD4F3-BBB8-3041-91AB-8776BD6B84F6}"/>
                </a:ext>
              </a:extLst>
            </p:cNvPr>
            <p:cNvSpPr/>
            <p:nvPr/>
          </p:nvSpPr>
          <p:spPr>
            <a:xfrm flipV="1">
              <a:off x="7531864" y="5792628"/>
              <a:ext cx="0" cy="4806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Shape 285">
              <a:extLst>
                <a:ext uri="{FF2B5EF4-FFF2-40B4-BE49-F238E27FC236}">
                  <a16:creationId xmlns:a16="http://schemas.microsoft.com/office/drawing/2014/main" id="{7C67D756-4C9A-4645-B24A-05B90C97BA3C}"/>
                </a:ext>
              </a:extLst>
            </p:cNvPr>
            <p:cNvSpPr/>
            <p:nvPr/>
          </p:nvSpPr>
          <p:spPr>
            <a:xfrm flipV="1">
              <a:off x="6449962" y="5783017"/>
              <a:ext cx="0" cy="502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0" name="Shape 286">
              <a:extLst>
                <a:ext uri="{FF2B5EF4-FFF2-40B4-BE49-F238E27FC236}">
                  <a16:creationId xmlns:a16="http://schemas.microsoft.com/office/drawing/2014/main" id="{AD4B511F-E670-BC4E-A256-6B89DEF6A0C7}"/>
                </a:ext>
              </a:extLst>
            </p:cNvPr>
            <p:cNvSpPr/>
            <p:nvPr/>
          </p:nvSpPr>
          <p:spPr>
            <a:xfrm flipV="1">
              <a:off x="8312759" y="5535851"/>
              <a:ext cx="2658" cy="737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5F813ED-C607-4D46-AFF0-CD55555F3A8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13643">
              <a:off x="7478128" y="5631615"/>
              <a:ext cx="914400" cy="89298"/>
            </a:xfrm>
            <a:prstGeom prst="rect">
              <a:avLst/>
            </a:prstGeom>
            <a:effectLst/>
          </p:spPr>
        </p:pic>
        <p:sp>
          <p:nvSpPr>
            <p:cNvPr id="52" name="Shape 289">
              <a:extLst>
                <a:ext uri="{FF2B5EF4-FFF2-40B4-BE49-F238E27FC236}">
                  <a16:creationId xmlns:a16="http://schemas.microsoft.com/office/drawing/2014/main" id="{0971B4F7-4990-DF41-A1A3-83E3D8A8B943}"/>
                </a:ext>
              </a:extLst>
            </p:cNvPr>
            <p:cNvSpPr/>
            <p:nvPr/>
          </p:nvSpPr>
          <p:spPr>
            <a:xfrm>
              <a:off x="6432504" y="5740567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3" name="Shape 290">
              <a:extLst>
                <a:ext uri="{FF2B5EF4-FFF2-40B4-BE49-F238E27FC236}">
                  <a16:creationId xmlns:a16="http://schemas.microsoft.com/office/drawing/2014/main" id="{D0BF129D-8CB8-5C4A-8945-A1F08F90D8FC}"/>
                </a:ext>
              </a:extLst>
            </p:cNvPr>
            <p:cNvSpPr/>
            <p:nvPr/>
          </p:nvSpPr>
          <p:spPr>
            <a:xfrm>
              <a:off x="8059446" y="518299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loc2</a:t>
              </a:r>
            </a:p>
          </p:txBody>
        </p:sp>
        <p:sp>
          <p:nvSpPr>
            <p:cNvPr id="54" name="Shape 292">
              <a:extLst>
                <a:ext uri="{FF2B5EF4-FFF2-40B4-BE49-F238E27FC236}">
                  <a16:creationId xmlns:a16="http://schemas.microsoft.com/office/drawing/2014/main" id="{7D67C9D1-38B4-1E49-98FD-BB91FAC155A9}"/>
                </a:ext>
              </a:extLst>
            </p:cNvPr>
            <p:cNvSpPr/>
            <p:nvPr/>
          </p:nvSpPr>
          <p:spPr>
            <a:xfrm>
              <a:off x="7303443" y="5426557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loc1</a:t>
              </a:r>
              <a:endParaRPr sz="1800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Shape 278">
              <a:extLst>
                <a:ext uri="{FF2B5EF4-FFF2-40B4-BE49-F238E27FC236}">
                  <a16:creationId xmlns:a16="http://schemas.microsoft.com/office/drawing/2014/main" id="{98A92EC4-DCCE-8C42-BA92-1D0744EDEBB5}"/>
                </a:ext>
              </a:extLst>
            </p:cNvPr>
            <p:cNvSpPr/>
            <p:nvPr/>
          </p:nvSpPr>
          <p:spPr>
            <a:xfrm>
              <a:off x="6350248" y="6268556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1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Shape 278">
              <a:extLst>
                <a:ext uri="{FF2B5EF4-FFF2-40B4-BE49-F238E27FC236}">
                  <a16:creationId xmlns:a16="http://schemas.microsoft.com/office/drawing/2014/main" id="{D9382B13-186C-8045-91E2-FDAFEBC6E218}"/>
                </a:ext>
              </a:extLst>
            </p:cNvPr>
            <p:cNvSpPr/>
            <p:nvPr/>
          </p:nvSpPr>
          <p:spPr>
            <a:xfrm>
              <a:off x="7463392" y="6265724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Shape 278">
              <a:extLst>
                <a:ext uri="{FF2B5EF4-FFF2-40B4-BE49-F238E27FC236}">
                  <a16:creationId xmlns:a16="http://schemas.microsoft.com/office/drawing/2014/main" id="{479EC089-71F7-8944-855C-9EB1E65EA99B}"/>
                </a:ext>
              </a:extLst>
            </p:cNvPr>
            <p:cNvSpPr/>
            <p:nvPr/>
          </p:nvSpPr>
          <p:spPr>
            <a:xfrm>
              <a:off x="7161694" y="6265724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Shape 278">
              <a:extLst>
                <a:ext uri="{FF2B5EF4-FFF2-40B4-BE49-F238E27FC236}">
                  <a16:creationId xmlns:a16="http://schemas.microsoft.com/office/drawing/2014/main" id="{354C7E30-255B-D44F-A50B-6B2DBFDC8892}"/>
                </a:ext>
              </a:extLst>
            </p:cNvPr>
            <p:cNvSpPr/>
            <p:nvPr/>
          </p:nvSpPr>
          <p:spPr>
            <a:xfrm>
              <a:off x="8226359" y="6283749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9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Shape 278">
              <a:extLst>
                <a:ext uri="{FF2B5EF4-FFF2-40B4-BE49-F238E27FC236}">
                  <a16:creationId xmlns:a16="http://schemas.microsoft.com/office/drawing/2014/main" id="{DA1611DC-1BC9-1C41-8C30-B0648BF172AA}"/>
                </a:ext>
              </a:extLst>
            </p:cNvPr>
            <p:cNvSpPr/>
            <p:nvPr/>
          </p:nvSpPr>
          <p:spPr>
            <a:xfrm>
              <a:off x="8623593" y="6098929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22717" y="2530168"/>
            <a:ext cx="3335625" cy="1542105"/>
            <a:chOff x="5757648" y="5090779"/>
            <a:chExt cx="3335625" cy="1542105"/>
          </a:xfrm>
        </p:grpSpPr>
        <p:sp>
          <p:nvSpPr>
            <p:cNvPr id="24" name="Shape 275"/>
            <p:cNvSpPr/>
            <p:nvPr/>
          </p:nvSpPr>
          <p:spPr>
            <a:xfrm>
              <a:off x="6013016" y="6285493"/>
              <a:ext cx="2594439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Shape 276"/>
            <p:cNvSpPr/>
            <p:nvPr/>
          </p:nvSpPr>
          <p:spPr>
            <a:xfrm flipV="1">
              <a:off x="6134397" y="5090779"/>
              <a:ext cx="0" cy="137160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Shape 277"/>
            <p:cNvSpPr/>
            <p:nvPr/>
          </p:nvSpPr>
          <p:spPr>
            <a:xfrm rot="16200000">
              <a:off x="5644476" y="5523564"/>
              <a:ext cx="575479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r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27" name="Shape 278"/>
            <p:cNvSpPr/>
            <p:nvPr/>
          </p:nvSpPr>
          <p:spPr>
            <a:xfrm>
              <a:off x="6690485" y="542520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28" name="Shape 283"/>
            <p:cNvSpPr/>
            <p:nvPr/>
          </p:nvSpPr>
          <p:spPr>
            <a:xfrm flipV="1">
              <a:off x="7268644" y="5774025"/>
              <a:ext cx="0" cy="50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Shape 284"/>
            <p:cNvSpPr/>
            <p:nvPr/>
          </p:nvSpPr>
          <p:spPr>
            <a:xfrm flipV="1">
              <a:off x="7531864" y="5792628"/>
              <a:ext cx="0" cy="4806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Shape 285"/>
            <p:cNvSpPr/>
            <p:nvPr/>
          </p:nvSpPr>
          <p:spPr>
            <a:xfrm flipV="1">
              <a:off x="6449962" y="5783017"/>
              <a:ext cx="0" cy="502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Shape 286"/>
            <p:cNvSpPr/>
            <p:nvPr/>
          </p:nvSpPr>
          <p:spPr>
            <a:xfrm flipV="1">
              <a:off x="8312759" y="5535851"/>
              <a:ext cx="2658" cy="737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13643">
              <a:off x="7478128" y="5631615"/>
              <a:ext cx="914400" cy="89298"/>
            </a:xfrm>
            <a:prstGeom prst="rect">
              <a:avLst/>
            </a:prstGeom>
            <a:effectLst/>
          </p:spPr>
        </p:pic>
        <p:sp>
          <p:nvSpPr>
            <p:cNvPr id="33" name="Shape 289"/>
            <p:cNvSpPr/>
            <p:nvPr/>
          </p:nvSpPr>
          <p:spPr>
            <a:xfrm>
              <a:off x="6432504" y="5740567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Shape 290"/>
            <p:cNvSpPr/>
            <p:nvPr/>
          </p:nvSpPr>
          <p:spPr>
            <a:xfrm>
              <a:off x="8059446" y="518299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loc2</a:t>
              </a:r>
            </a:p>
          </p:txBody>
        </p:sp>
        <p:sp>
          <p:nvSpPr>
            <p:cNvPr id="35" name="Shape 292"/>
            <p:cNvSpPr/>
            <p:nvPr/>
          </p:nvSpPr>
          <p:spPr>
            <a:xfrm>
              <a:off x="7470155" y="5426557"/>
              <a:ext cx="13625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pPr algn="ctr"/>
              <a:r>
                <a:rPr lang="en-US" sz="1800" dirty="0">
                  <a:latin typeface="Times New Roman" panose="02020603050405020304" pitchFamily="18" charset="0"/>
                  <a:ea typeface="Calibri" charset="0"/>
                  <a:cs typeface="Calibri" charset="0"/>
                </a:rPr>
                <a:t>l</a:t>
              </a:r>
              <a:endParaRPr sz="1800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Shape 278"/>
            <p:cNvSpPr/>
            <p:nvPr/>
          </p:nvSpPr>
          <p:spPr>
            <a:xfrm>
              <a:off x="6350248" y="6268556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1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Shape 278"/>
            <p:cNvSpPr/>
            <p:nvPr/>
          </p:nvSpPr>
          <p:spPr>
            <a:xfrm>
              <a:off x="7463392" y="6265724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Shape 278"/>
            <p:cNvSpPr/>
            <p:nvPr/>
          </p:nvSpPr>
          <p:spPr>
            <a:xfrm>
              <a:off x="7161694" y="6265724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2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Shape 278"/>
            <p:cNvSpPr/>
            <p:nvPr/>
          </p:nvSpPr>
          <p:spPr>
            <a:xfrm>
              <a:off x="8226359" y="6283749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40" name="Shape 278"/>
            <p:cNvSpPr/>
            <p:nvPr/>
          </p:nvSpPr>
          <p:spPr>
            <a:xfrm>
              <a:off x="8623593" y="6098929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3" name="Content Placeholder 1">
            <a:extLst>
              <a:ext uri="{FF2B5EF4-FFF2-40B4-BE49-F238E27FC236}">
                <a16:creationId xmlns:a16="http://schemas.microsoft.com/office/drawing/2014/main" id="{B6A900C0-A999-5243-388E-5E4E7BCD3227}"/>
              </a:ext>
            </a:extLst>
          </p:cNvPr>
          <p:cNvSpPr txBox="1">
            <a:spLocks/>
          </p:cNvSpPr>
          <p:nvPr/>
        </p:nvSpPr>
        <p:spPr bwMode="auto">
          <a:xfrm>
            <a:off x="5402580" y="904120"/>
            <a:ext cx="3682417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fr-FR" kern="0" dirty="0"/>
              <a:t>T</a:t>
            </a:r>
            <a:r>
              <a:rPr lang="fr-FR" kern="0" dirty="0" err="1"/>
              <a:t>imeline</a:t>
            </a:r>
            <a:r>
              <a:rPr lang="fr-FR" kern="0" dirty="0"/>
              <a:t>:</a:t>
            </a:r>
          </a:p>
          <a:p>
            <a:pPr lvl="1"/>
            <a:r>
              <a:rPr lang="en-US" kern="0" dirty="0">
                <a:latin typeface="Lucida Handwriting"/>
                <a:cs typeface="Lucida Handwriting"/>
              </a:rPr>
              <a:t>T</a:t>
            </a:r>
            <a:r>
              <a:rPr lang="en-US" kern="0" baseline="-25000" dirty="0"/>
              <a:t>1</a:t>
            </a:r>
            <a:r>
              <a:rPr lang="en-US" kern="0" dirty="0"/>
              <a:t> = {[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/>
              <a:t>=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</a:rPr>
              <a:t>loc1</a:t>
            </a:r>
            <a:r>
              <a:rPr lang="en-US" kern="0" dirty="0"/>
              <a:t>,</a:t>
            </a:r>
            <a:br>
              <a:rPr lang="en-US" kern="0" dirty="0"/>
            </a:br>
            <a:r>
              <a:rPr lang="en-US" kern="0" dirty="0"/>
              <a:t>          [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: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(</a:t>
            </a:r>
            <a:r>
              <a:rPr lang="en-US" i="1" kern="0" dirty="0">
                <a:latin typeface="Times New Roman" panose="02020603050405020304" pitchFamily="18" charset="0"/>
                <a:cs typeface="Calibri"/>
                <a:sym typeface="Wingdings"/>
              </a:rPr>
              <a:t>l</a:t>
            </a:r>
            <a:r>
              <a:rPr lang="en-US" kern="0" dirty="0">
                <a:latin typeface="Times New Roman" panose="02020603050405020304" pitchFamily="18" charset="0"/>
                <a:cs typeface="Calibri"/>
                <a:sym typeface="Wingdings"/>
              </a:rPr>
              <a:t>,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  <a:cs typeface="Calibri"/>
                <a:sym typeface="Wingdings"/>
              </a:rPr>
              <a:t>loc2</a:t>
            </a:r>
            <a:r>
              <a:rPr lang="en-US" kern="0" dirty="0">
                <a:sym typeface="Wingdings"/>
              </a:rPr>
              <a:t>)}</a:t>
            </a:r>
          </a:p>
          <a:p>
            <a:pPr lvl="1"/>
            <a:r>
              <a:rPr lang="en-US" kern="0" dirty="0">
                <a:latin typeface="Lucida Handwriting"/>
                <a:cs typeface="Lucida Handwriting"/>
              </a:rPr>
              <a:t>C</a:t>
            </a:r>
            <a:r>
              <a:rPr lang="en-US" kern="0" baseline="-25000" dirty="0"/>
              <a:t>1</a:t>
            </a:r>
            <a:r>
              <a:rPr lang="en-US" kern="0" dirty="0"/>
              <a:t> = {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&lt; 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r>
              <a:rPr lang="en-US" kern="0" dirty="0"/>
              <a:t>, 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&lt; 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, </a:t>
            </a:r>
            <a:r>
              <a:rPr lang="en-US" i="1" dirty="0"/>
              <a:t>l ≠</a:t>
            </a:r>
            <a:r>
              <a:rPr lang="en-US" dirty="0">
                <a:latin typeface="Calibri"/>
              </a:rPr>
              <a:t> loc2</a:t>
            </a:r>
            <a:r>
              <a:rPr lang="en-US" dirty="0">
                <a:latin typeface="Times New Roman" panose="02020603050405020304" pitchFamily="18" charset="0"/>
              </a:rPr>
              <a:t>}</a:t>
            </a:r>
            <a:endParaRPr lang="en-US" kern="0" dirty="0">
              <a:latin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D5FD9-F309-E73B-71B8-795734C283F0}"/>
              </a:ext>
            </a:extLst>
          </p:cNvPr>
          <p:cNvGrpSpPr/>
          <p:nvPr/>
        </p:nvGrpSpPr>
        <p:grpSpPr>
          <a:xfrm>
            <a:off x="8561729" y="4460104"/>
            <a:ext cx="3127079" cy="1688188"/>
            <a:chOff x="8572984" y="4508840"/>
            <a:chExt cx="3127079" cy="1896981"/>
          </a:xfrm>
        </p:grpSpPr>
        <p:sp>
          <p:nvSpPr>
            <p:cNvPr id="10" name="Shape 275">
              <a:extLst>
                <a:ext uri="{FF2B5EF4-FFF2-40B4-BE49-F238E27FC236}">
                  <a16:creationId xmlns:a16="http://schemas.microsoft.com/office/drawing/2014/main" id="{A4A7EB5E-47B4-1566-2844-488C51EBFF66}"/>
                </a:ext>
              </a:extLst>
            </p:cNvPr>
            <p:cNvSpPr/>
            <p:nvPr/>
          </p:nvSpPr>
          <p:spPr>
            <a:xfrm>
              <a:off x="8828352" y="6036838"/>
              <a:ext cx="2377440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Shape 276">
              <a:extLst>
                <a:ext uri="{FF2B5EF4-FFF2-40B4-BE49-F238E27FC236}">
                  <a16:creationId xmlns:a16="http://schemas.microsoft.com/office/drawing/2014/main" id="{B256783A-5813-D439-A093-4079ED9EBBA8}"/>
                </a:ext>
              </a:extLst>
            </p:cNvPr>
            <p:cNvSpPr/>
            <p:nvPr/>
          </p:nvSpPr>
          <p:spPr>
            <a:xfrm flipV="1">
              <a:off x="8949733" y="4641976"/>
              <a:ext cx="1" cy="1541238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Shape 277">
              <a:extLst>
                <a:ext uri="{FF2B5EF4-FFF2-40B4-BE49-F238E27FC236}">
                  <a16:creationId xmlns:a16="http://schemas.microsoft.com/office/drawing/2014/main" id="{AB7C502E-3E84-733E-181D-625FFEFBE69F}"/>
                </a:ext>
              </a:extLst>
            </p:cNvPr>
            <p:cNvSpPr/>
            <p:nvPr/>
          </p:nvSpPr>
          <p:spPr>
            <a:xfrm rot="16200000">
              <a:off x="8364784" y="5162300"/>
              <a:ext cx="76553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dirty="0">
                  <a:latin typeface="Calibri" panose="020F0502020204030204" pitchFamily="34" charset="0"/>
                  <a:ea typeface="Calibri" charset="0"/>
                  <a:cs typeface="Calibri" charset="0"/>
                </a:rPr>
                <a:t>r2</a:t>
              </a:r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13" name="Shape 278">
              <a:extLst>
                <a:ext uri="{FF2B5EF4-FFF2-40B4-BE49-F238E27FC236}">
                  <a16:creationId xmlns:a16="http://schemas.microsoft.com/office/drawing/2014/main" id="{D35BFF21-B78B-5138-E915-4E0881094D86}"/>
                </a:ext>
              </a:extLst>
            </p:cNvPr>
            <p:cNvSpPr/>
            <p:nvPr/>
          </p:nvSpPr>
          <p:spPr>
            <a:xfrm>
              <a:off x="9434195" y="450884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14" name="Shape 283">
              <a:extLst>
                <a:ext uri="{FF2B5EF4-FFF2-40B4-BE49-F238E27FC236}">
                  <a16:creationId xmlns:a16="http://schemas.microsoft.com/office/drawing/2014/main" id="{C28B892E-0AF4-2874-5004-A36942D47683}"/>
                </a:ext>
              </a:extLst>
            </p:cNvPr>
            <p:cNvSpPr/>
            <p:nvPr/>
          </p:nvSpPr>
          <p:spPr>
            <a:xfrm flipV="1">
              <a:off x="10108542" y="4862023"/>
              <a:ext cx="1" cy="11626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Shape 284">
              <a:extLst>
                <a:ext uri="{FF2B5EF4-FFF2-40B4-BE49-F238E27FC236}">
                  <a16:creationId xmlns:a16="http://schemas.microsoft.com/office/drawing/2014/main" id="{AF652617-3A25-DB6F-84B3-1C5DFA95CA83}"/>
                </a:ext>
              </a:extLst>
            </p:cNvPr>
            <p:cNvSpPr/>
            <p:nvPr/>
          </p:nvSpPr>
          <p:spPr>
            <a:xfrm flipV="1">
              <a:off x="9789415" y="5530465"/>
              <a:ext cx="1" cy="494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Shape 285">
              <a:extLst>
                <a:ext uri="{FF2B5EF4-FFF2-40B4-BE49-F238E27FC236}">
                  <a16:creationId xmlns:a16="http://schemas.microsoft.com/office/drawing/2014/main" id="{D13D063D-B628-1F92-0BD6-B3A9DA4CF1CC}"/>
                </a:ext>
              </a:extLst>
            </p:cNvPr>
            <p:cNvSpPr/>
            <p:nvPr/>
          </p:nvSpPr>
          <p:spPr>
            <a:xfrm flipV="1">
              <a:off x="9265298" y="4850125"/>
              <a:ext cx="1" cy="11864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46DA2D-2CD9-007B-744F-DD54CEE05982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00000">
              <a:off x="9662157" y="5157351"/>
              <a:ext cx="1353312" cy="89298"/>
            </a:xfrm>
            <a:prstGeom prst="rect">
              <a:avLst/>
            </a:prstGeom>
            <a:effectLst/>
          </p:spPr>
        </p:pic>
        <p:sp>
          <p:nvSpPr>
            <p:cNvPr id="18" name="Shape 289">
              <a:extLst>
                <a:ext uri="{FF2B5EF4-FFF2-40B4-BE49-F238E27FC236}">
                  <a16:creationId xmlns:a16="http://schemas.microsoft.com/office/drawing/2014/main" id="{053BE5CE-EADA-2A5A-4058-A8785B4506C2}"/>
                </a:ext>
              </a:extLst>
            </p:cNvPr>
            <p:cNvSpPr/>
            <p:nvPr/>
          </p:nvSpPr>
          <p:spPr>
            <a:xfrm>
              <a:off x="9256984" y="4851833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Shape 292">
              <a:extLst>
                <a:ext uri="{FF2B5EF4-FFF2-40B4-BE49-F238E27FC236}">
                  <a16:creationId xmlns:a16="http://schemas.microsoft.com/office/drawing/2014/main" id="{5A85984A-0FEB-2429-AB85-0523C88204C7}"/>
                </a:ext>
              </a:extLst>
            </p:cNvPr>
            <p:cNvSpPr/>
            <p:nvPr/>
          </p:nvSpPr>
          <p:spPr>
            <a:xfrm>
              <a:off x="9572923" y="5111637"/>
              <a:ext cx="469680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>
                  <a:latin typeface="Calibri" panose="020F0502020204030204" pitchFamily="34" charset="0"/>
                  <a:ea typeface="Calibri" charset="0"/>
                  <a:cs typeface="Calibri" charset="0"/>
                </a:rPr>
                <a:t>loc3</a:t>
              </a:r>
              <a:endParaRPr sz="1800" i="0" dirty="0">
                <a:latin typeface="Calibri" panose="020F0502020204030204" pitchFamily="34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Shape 278">
              <a:extLst>
                <a:ext uri="{FF2B5EF4-FFF2-40B4-BE49-F238E27FC236}">
                  <a16:creationId xmlns:a16="http://schemas.microsoft.com/office/drawing/2014/main" id="{7DF19773-B890-D09F-F214-F4556A9A9F93}"/>
                </a:ext>
              </a:extLst>
            </p:cNvPr>
            <p:cNvSpPr/>
            <p:nvPr/>
          </p:nvSpPr>
          <p:spPr>
            <a:xfrm>
              <a:off x="9165584" y="5998310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panose="02020603050405020304" pitchFamily="18" charset="0"/>
                  <a:ea typeface="Calibri" charset="0"/>
                  <a:cs typeface="Calibri" charset="0"/>
                </a:rPr>
                <a:t>1</a:t>
              </a:r>
              <a:endParaRPr sz="1800" baseline="-25000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Shape 278">
              <a:extLst>
                <a:ext uri="{FF2B5EF4-FFF2-40B4-BE49-F238E27FC236}">
                  <a16:creationId xmlns:a16="http://schemas.microsoft.com/office/drawing/2014/main" id="{77C7FBE2-2D13-CC7B-B539-7939CE745388}"/>
                </a:ext>
              </a:extLst>
            </p:cNvPr>
            <p:cNvSpPr/>
            <p:nvPr/>
          </p:nvSpPr>
          <p:spPr>
            <a:xfrm>
              <a:off x="9693881" y="5995479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Shape 278">
              <a:extLst>
                <a:ext uri="{FF2B5EF4-FFF2-40B4-BE49-F238E27FC236}">
                  <a16:creationId xmlns:a16="http://schemas.microsoft.com/office/drawing/2014/main" id="{48B763B7-027C-9584-228A-8C9CB6CF0A51}"/>
                </a:ext>
              </a:extLst>
            </p:cNvPr>
            <p:cNvSpPr/>
            <p:nvPr/>
          </p:nvSpPr>
          <p:spPr>
            <a:xfrm>
              <a:off x="10041038" y="5995479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Shape 278">
              <a:extLst>
                <a:ext uri="{FF2B5EF4-FFF2-40B4-BE49-F238E27FC236}">
                  <a16:creationId xmlns:a16="http://schemas.microsoft.com/office/drawing/2014/main" id="{22411639-8861-E24B-4B92-D77DDFEE797F}"/>
                </a:ext>
              </a:extLst>
            </p:cNvPr>
            <p:cNvSpPr/>
            <p:nvPr/>
          </p:nvSpPr>
          <p:spPr>
            <a:xfrm>
              <a:off x="10776519" y="6013505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9</a:t>
              </a:r>
              <a:endParaRPr lang="en-US" sz="1800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Shape 278">
              <a:extLst>
                <a:ext uri="{FF2B5EF4-FFF2-40B4-BE49-F238E27FC236}">
                  <a16:creationId xmlns:a16="http://schemas.microsoft.com/office/drawing/2014/main" id="{8F402D31-4308-7993-FB78-4194D51373C0}"/>
                </a:ext>
              </a:extLst>
            </p:cNvPr>
            <p:cNvSpPr/>
            <p:nvPr/>
          </p:nvSpPr>
          <p:spPr>
            <a:xfrm>
              <a:off x="11230383" y="5850276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Shape 283">
              <a:extLst>
                <a:ext uri="{FF2B5EF4-FFF2-40B4-BE49-F238E27FC236}">
                  <a16:creationId xmlns:a16="http://schemas.microsoft.com/office/drawing/2014/main" id="{19952D5B-3439-1F70-10D7-72ABE32BCD11}"/>
                </a:ext>
              </a:extLst>
            </p:cNvPr>
            <p:cNvSpPr/>
            <p:nvPr/>
          </p:nvSpPr>
          <p:spPr>
            <a:xfrm flipV="1">
              <a:off x="10878666" y="4868998"/>
              <a:ext cx="1" cy="11626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" name="Shape 278">
              <a:extLst>
                <a:ext uri="{FF2B5EF4-FFF2-40B4-BE49-F238E27FC236}">
                  <a16:creationId xmlns:a16="http://schemas.microsoft.com/office/drawing/2014/main" id="{E719C6DC-54AF-D970-4681-CE6237A278AF}"/>
                </a:ext>
              </a:extLst>
            </p:cNvPr>
            <p:cNvSpPr/>
            <p:nvPr/>
          </p:nvSpPr>
          <p:spPr>
            <a:xfrm>
              <a:off x="10694651" y="4529347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sz="1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5BBAB71D-36D7-CC70-9638-794B191BBBF8}"/>
              </a:ext>
            </a:extLst>
          </p:cNvPr>
          <p:cNvSpPr txBox="1">
            <a:spLocks/>
          </p:cNvSpPr>
          <p:nvPr/>
        </p:nvSpPr>
        <p:spPr bwMode="auto">
          <a:xfrm>
            <a:off x="4718182" y="6105444"/>
            <a:ext cx="7164219" cy="4495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96875" lvl="1" indent="0">
              <a:buNone/>
            </a:pPr>
            <a:r>
              <a:rPr lang="en-US" kern="0" dirty="0"/>
              <a:t>a consistent ground instance        an inconsistent ground instance</a:t>
            </a:r>
          </a:p>
        </p:txBody>
      </p:sp>
    </p:spTree>
    <p:extLst>
      <p:ext uri="{BB962C8B-B14F-4D97-AF65-F5344CB8AC3E}">
        <p14:creationId xmlns:p14="http://schemas.microsoft.com/office/powerpoint/2010/main" val="45546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5401" y="101600"/>
            <a:ext cx="5401198" cy="574937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752" y="701993"/>
            <a:ext cx="4718357" cy="5643783"/>
          </a:xfrm>
        </p:spPr>
        <p:txBody>
          <a:bodyPr/>
          <a:lstStyle/>
          <a:p>
            <a:r>
              <a:rPr lang="ro-RO" dirty="0"/>
              <a:t>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ro-RO" dirty="0"/>
              <a:t>) </a:t>
            </a:r>
            <a:r>
              <a:rPr lang="ro-RO" dirty="0" err="1"/>
              <a:t>is</a:t>
            </a:r>
            <a:r>
              <a:rPr lang="ro-RO" dirty="0"/>
              <a:t> </a:t>
            </a:r>
            <a:r>
              <a:rPr lang="ro-RO" i="1" dirty="0"/>
              <a:t>secure </a:t>
            </a:r>
            <a:r>
              <a:rPr lang="ro-RO" dirty="0" err="1"/>
              <a:t>if</a:t>
            </a:r>
            <a:r>
              <a:rPr lang="ro-RO" dirty="0"/>
              <a:t> </a:t>
            </a:r>
          </a:p>
          <a:p>
            <a:pPr lvl="1"/>
            <a:r>
              <a:rPr lang="ro-RO" dirty="0" err="1"/>
              <a:t>it’s</a:t>
            </a:r>
            <a:r>
              <a:rPr lang="ro-RO" dirty="0"/>
              <a:t> consistent (at </a:t>
            </a:r>
            <a:r>
              <a:rPr lang="ro-RO" dirty="0" err="1"/>
              <a:t>least</a:t>
            </a:r>
            <a:r>
              <a:rPr lang="ro-RO" dirty="0"/>
              <a:t> </a:t>
            </a:r>
            <a:r>
              <a:rPr lang="ro-RO" dirty="0" err="1"/>
              <a:t>one</a:t>
            </a:r>
            <a:r>
              <a:rPr lang="ro-RO" dirty="0"/>
              <a:t> </a:t>
            </a:r>
            <a:r>
              <a:rPr lang="ro-RO" dirty="0" err="1"/>
              <a:t>ground</a:t>
            </a:r>
            <a:r>
              <a:rPr lang="ro-RO" dirty="0"/>
              <a:t> </a:t>
            </a:r>
            <a:r>
              <a:rPr lang="ro-RO" dirty="0" err="1"/>
              <a:t>instance is consistent</a:t>
            </a:r>
            <a:r>
              <a:rPr lang="ro-RO" dirty="0"/>
              <a:t>)</a:t>
            </a:r>
          </a:p>
          <a:p>
            <a:pPr lvl="1"/>
            <a:r>
              <a:rPr lang="en-US" i="1" dirty="0">
                <a:cs typeface="Times New Roman"/>
              </a:rPr>
              <a:t>every</a:t>
            </a:r>
            <a:r>
              <a:rPr lang="en-US" dirty="0">
                <a:cs typeface="Times New Roman"/>
              </a:rPr>
              <a:t> ground instance that satisfies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the constraints is consistent</a:t>
            </a:r>
          </a:p>
          <a:p>
            <a:r>
              <a:rPr lang="en-US" dirty="0">
                <a:solidFill>
                  <a:srgbClr val="2031FF"/>
                </a:solidFill>
                <a:cs typeface="Times New Roman"/>
              </a:rPr>
              <a:t>In </a:t>
            </a:r>
            <a:r>
              <a:rPr lang="en-US" dirty="0">
                <a:solidFill>
                  <a:srgbClr val="2031FF"/>
                </a:solidFill>
                <a:latin typeface="Calibri" charset="0"/>
                <a:cs typeface="Times New Roman"/>
              </a:rPr>
              <a:t>PSP</a:t>
            </a:r>
            <a:r>
              <a:rPr lang="en-US" dirty="0">
                <a:solidFill>
                  <a:srgbClr val="2031FF"/>
                </a:solidFill>
                <a:cs typeface="Times New Roman"/>
              </a:rPr>
              <a:t> (Chapter 2), analogous to a partial plan that has no threats</a:t>
            </a:r>
            <a:br>
              <a:rPr lang="en-US" dirty="0">
                <a:solidFill>
                  <a:srgbClr val="2031FF"/>
                </a:solidFill>
                <a:cs typeface="Times New Roman"/>
              </a:rPr>
            </a:br>
            <a:endParaRPr lang="en-US" dirty="0">
              <a:solidFill>
                <a:srgbClr val="2031FF"/>
              </a:solidFill>
              <a:cs typeface="Times New Roman"/>
            </a:endParaRPr>
          </a:p>
          <a:p>
            <a:r>
              <a:rPr lang="en-US" dirty="0">
                <a:cs typeface="Times New Roman"/>
              </a:rPr>
              <a:t>Can make a consistent timeline secure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by adding </a:t>
            </a:r>
            <a:r>
              <a:rPr lang="en-US" i="1" dirty="0">
                <a:cs typeface="Times New Roman"/>
              </a:rPr>
              <a:t>separation constraints</a:t>
            </a:r>
            <a:r>
              <a:rPr lang="en-US" dirty="0">
                <a:cs typeface="Times New Roman"/>
              </a:rPr>
              <a:t> to </a:t>
            </a:r>
            <a:r>
              <a:rPr lang="en-US" dirty="0">
                <a:latin typeface="Lucida Handwriting" panose="03010101010101010101" pitchFamily="66" charset="77"/>
                <a:cs typeface="Times New Roman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/>
              </a:rPr>
              <a:t> </a:t>
            </a:r>
          </a:p>
          <a:p>
            <a:pPr lvl="1"/>
            <a:r>
              <a:rPr lang="en-US" dirty="0"/>
              <a:t>additional temporal and object constraints</a:t>
            </a:r>
            <a:endParaRPr lang="en-US" dirty="0">
              <a:latin typeface="Calibri" charset="0"/>
            </a:endParaRPr>
          </a:p>
          <a:p>
            <a:r>
              <a:rPr lang="en-US" dirty="0">
                <a:solidFill>
                  <a:srgbClr val="2031FF"/>
                </a:solidFill>
                <a:latin typeface="Times New Roman" charset="0"/>
                <a:cs typeface="Times New Roman"/>
              </a:rPr>
              <a:t>Analogous to resolvers in </a:t>
            </a:r>
            <a:r>
              <a:rPr lang="en-US" dirty="0">
                <a:solidFill>
                  <a:srgbClr val="2031FF"/>
                </a:solidFill>
                <a:latin typeface="Calibri" charset="0"/>
                <a:cs typeface="Times New Roman"/>
              </a:rPr>
              <a:t>PSP</a:t>
            </a:r>
            <a:endParaRPr lang="ro-RO" baseline="-25000" dirty="0">
              <a:solidFill>
                <a:srgbClr val="2031FF"/>
              </a:solidFill>
              <a:latin typeface="Calibri" charset="0"/>
            </a:endParaRPr>
          </a:p>
          <a:p>
            <a:pPr lvl="1"/>
            <a:endParaRPr lang="en-US" dirty="0">
              <a:latin typeface="Calibri" charset="0"/>
            </a:endParaRP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DCA1CE6D-EBC3-7225-78E9-E87615E2A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8862" y="925261"/>
            <a:ext cx="2819386" cy="1551707"/>
          </a:xfr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Lucida Handwriting"/>
              </a:rPr>
              <a:t>Separation constraints: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Lucida Handwriting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Lucida Handwriting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Lucida Handwriting"/>
              </a:rPr>
              <a:t> &lt; t</a:t>
            </a:r>
            <a:r>
              <a:rPr lang="en-US" baseline="-25000" dirty="0">
                <a:latin typeface="Times New Roman" panose="02020603050405020304" pitchFamily="18" charset="0"/>
                <a:cs typeface="Lucida Handwriting"/>
              </a:rPr>
              <a:t>3</a:t>
            </a:r>
          </a:p>
          <a:p>
            <a:pPr marL="349250" lvl="1" indent="0">
              <a:buNone/>
            </a:pPr>
            <a:r>
              <a:rPr lang="en-US" dirty="0">
                <a:latin typeface="Times New Roman" panose="02020603050405020304" pitchFamily="18" charset="0"/>
                <a:cs typeface="Lucida Handwriting"/>
              </a:rPr>
              <a:t>or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Lucida Handwriting"/>
              </a:rPr>
              <a:t>t</a:t>
            </a:r>
            <a:r>
              <a:rPr lang="en-US" baseline="-25000" dirty="0">
                <a:latin typeface="Times New Roman" panose="02020603050405020304" pitchFamily="18" charset="0"/>
                <a:cs typeface="Lucida Handwriting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Lucida Handwriting"/>
              </a:rPr>
              <a:t> = t</a:t>
            </a:r>
            <a:r>
              <a:rPr lang="en-US" baseline="-25000" dirty="0">
                <a:latin typeface="Times New Roman" panose="02020603050405020304" pitchFamily="18" charset="0"/>
                <a:cs typeface="Lucida Handwriting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Lucida Handwriting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Lucida Handwriting"/>
              </a:rPr>
              <a:t> = </a:t>
            </a:r>
            <a:r>
              <a:rPr lang="en-US" dirty="0">
                <a:latin typeface="Calibri" panose="020F0502020204030204" pitchFamily="34" charset="0"/>
                <a:cs typeface="Lucida Handwriting"/>
              </a:rPr>
              <a:t>loc1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67D3334-4A3B-064D-9FEB-213DA1C5ED27}"/>
              </a:ext>
            </a:extLst>
          </p:cNvPr>
          <p:cNvGrpSpPr/>
          <p:nvPr/>
        </p:nvGrpSpPr>
        <p:grpSpPr>
          <a:xfrm>
            <a:off x="4724585" y="4553076"/>
            <a:ext cx="3335625" cy="1542105"/>
            <a:chOff x="5757648" y="5090779"/>
            <a:chExt cx="3335625" cy="1542105"/>
          </a:xfrm>
        </p:grpSpPr>
        <p:sp>
          <p:nvSpPr>
            <p:cNvPr id="43" name="Shape 275">
              <a:extLst>
                <a:ext uri="{FF2B5EF4-FFF2-40B4-BE49-F238E27FC236}">
                  <a16:creationId xmlns:a16="http://schemas.microsoft.com/office/drawing/2014/main" id="{073CA957-B77F-384D-8522-54E41D86DE2F}"/>
                </a:ext>
              </a:extLst>
            </p:cNvPr>
            <p:cNvSpPr/>
            <p:nvPr/>
          </p:nvSpPr>
          <p:spPr>
            <a:xfrm>
              <a:off x="6013016" y="6285493"/>
              <a:ext cx="2594439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Shape 276">
              <a:extLst>
                <a:ext uri="{FF2B5EF4-FFF2-40B4-BE49-F238E27FC236}">
                  <a16:creationId xmlns:a16="http://schemas.microsoft.com/office/drawing/2014/main" id="{D7F2311F-1FB7-7E44-A5A2-BC63C3D07D79}"/>
                </a:ext>
              </a:extLst>
            </p:cNvPr>
            <p:cNvSpPr/>
            <p:nvPr/>
          </p:nvSpPr>
          <p:spPr>
            <a:xfrm flipV="1">
              <a:off x="6134397" y="5090779"/>
              <a:ext cx="0" cy="137160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5" name="Shape 277">
              <a:extLst>
                <a:ext uri="{FF2B5EF4-FFF2-40B4-BE49-F238E27FC236}">
                  <a16:creationId xmlns:a16="http://schemas.microsoft.com/office/drawing/2014/main" id="{BF8B1094-DC05-4B44-9CB9-F20DB2C2C1AA}"/>
                </a:ext>
              </a:extLst>
            </p:cNvPr>
            <p:cNvSpPr/>
            <p:nvPr/>
          </p:nvSpPr>
          <p:spPr>
            <a:xfrm rot="16200000">
              <a:off x="5590776" y="5523564"/>
              <a:ext cx="6828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dirty="0">
                  <a:latin typeface="Calibri" panose="020F0502020204030204" pitchFamily="34" charset="0"/>
                  <a:ea typeface="Calibri" charset="0"/>
                  <a:cs typeface="Calibri" charset="0"/>
                </a:rPr>
                <a:t>r1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46" name="Shape 278">
              <a:extLst>
                <a:ext uri="{FF2B5EF4-FFF2-40B4-BE49-F238E27FC236}">
                  <a16:creationId xmlns:a16="http://schemas.microsoft.com/office/drawing/2014/main" id="{673E6911-03EE-5441-A5D5-23802612E918}"/>
                </a:ext>
              </a:extLst>
            </p:cNvPr>
            <p:cNvSpPr/>
            <p:nvPr/>
          </p:nvSpPr>
          <p:spPr>
            <a:xfrm>
              <a:off x="6690485" y="542520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47" name="Shape 283">
              <a:extLst>
                <a:ext uri="{FF2B5EF4-FFF2-40B4-BE49-F238E27FC236}">
                  <a16:creationId xmlns:a16="http://schemas.microsoft.com/office/drawing/2014/main" id="{6F383A80-A10C-0C4D-A45F-35B05434E97F}"/>
                </a:ext>
              </a:extLst>
            </p:cNvPr>
            <p:cNvSpPr/>
            <p:nvPr/>
          </p:nvSpPr>
          <p:spPr>
            <a:xfrm flipV="1">
              <a:off x="7268644" y="5774025"/>
              <a:ext cx="0" cy="50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Shape 284">
              <a:extLst>
                <a:ext uri="{FF2B5EF4-FFF2-40B4-BE49-F238E27FC236}">
                  <a16:creationId xmlns:a16="http://schemas.microsoft.com/office/drawing/2014/main" id="{3E8BD4F3-BBB8-3041-91AB-8776BD6B84F6}"/>
                </a:ext>
              </a:extLst>
            </p:cNvPr>
            <p:cNvSpPr/>
            <p:nvPr/>
          </p:nvSpPr>
          <p:spPr>
            <a:xfrm flipV="1">
              <a:off x="7531864" y="5792628"/>
              <a:ext cx="0" cy="4806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9" name="Shape 285">
              <a:extLst>
                <a:ext uri="{FF2B5EF4-FFF2-40B4-BE49-F238E27FC236}">
                  <a16:creationId xmlns:a16="http://schemas.microsoft.com/office/drawing/2014/main" id="{7C67D756-4C9A-4645-B24A-05B90C97BA3C}"/>
                </a:ext>
              </a:extLst>
            </p:cNvPr>
            <p:cNvSpPr/>
            <p:nvPr/>
          </p:nvSpPr>
          <p:spPr>
            <a:xfrm flipV="1">
              <a:off x="6449962" y="5783017"/>
              <a:ext cx="0" cy="502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0" name="Shape 286">
              <a:extLst>
                <a:ext uri="{FF2B5EF4-FFF2-40B4-BE49-F238E27FC236}">
                  <a16:creationId xmlns:a16="http://schemas.microsoft.com/office/drawing/2014/main" id="{AD4B511F-E670-BC4E-A256-6B89DEF6A0C7}"/>
                </a:ext>
              </a:extLst>
            </p:cNvPr>
            <p:cNvSpPr/>
            <p:nvPr/>
          </p:nvSpPr>
          <p:spPr>
            <a:xfrm flipV="1">
              <a:off x="8312759" y="5535851"/>
              <a:ext cx="2658" cy="737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5F813ED-C607-4D46-AFF0-CD55555F3A84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13643">
              <a:off x="7478128" y="5631615"/>
              <a:ext cx="914400" cy="89298"/>
            </a:xfrm>
            <a:prstGeom prst="rect">
              <a:avLst/>
            </a:prstGeom>
            <a:effectLst/>
          </p:spPr>
        </p:pic>
        <p:sp>
          <p:nvSpPr>
            <p:cNvPr id="52" name="Shape 289">
              <a:extLst>
                <a:ext uri="{FF2B5EF4-FFF2-40B4-BE49-F238E27FC236}">
                  <a16:creationId xmlns:a16="http://schemas.microsoft.com/office/drawing/2014/main" id="{0971B4F7-4990-DF41-A1A3-83E3D8A8B943}"/>
                </a:ext>
              </a:extLst>
            </p:cNvPr>
            <p:cNvSpPr/>
            <p:nvPr/>
          </p:nvSpPr>
          <p:spPr>
            <a:xfrm>
              <a:off x="6432504" y="5740567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3" name="Shape 290">
              <a:extLst>
                <a:ext uri="{FF2B5EF4-FFF2-40B4-BE49-F238E27FC236}">
                  <a16:creationId xmlns:a16="http://schemas.microsoft.com/office/drawing/2014/main" id="{D0BF129D-8CB8-5C4A-8945-A1F08F90D8FC}"/>
                </a:ext>
              </a:extLst>
            </p:cNvPr>
            <p:cNvSpPr/>
            <p:nvPr/>
          </p:nvSpPr>
          <p:spPr>
            <a:xfrm>
              <a:off x="8059446" y="518299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loc2</a:t>
              </a:r>
            </a:p>
          </p:txBody>
        </p:sp>
        <p:sp>
          <p:nvSpPr>
            <p:cNvPr id="54" name="Shape 292">
              <a:extLst>
                <a:ext uri="{FF2B5EF4-FFF2-40B4-BE49-F238E27FC236}">
                  <a16:creationId xmlns:a16="http://schemas.microsoft.com/office/drawing/2014/main" id="{7D67C9D1-38B4-1E49-98FD-BB91FAC155A9}"/>
                </a:ext>
              </a:extLst>
            </p:cNvPr>
            <p:cNvSpPr/>
            <p:nvPr/>
          </p:nvSpPr>
          <p:spPr>
            <a:xfrm>
              <a:off x="7303443" y="5426557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loc1</a:t>
              </a:r>
              <a:endParaRPr sz="1800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Shape 278">
              <a:extLst>
                <a:ext uri="{FF2B5EF4-FFF2-40B4-BE49-F238E27FC236}">
                  <a16:creationId xmlns:a16="http://schemas.microsoft.com/office/drawing/2014/main" id="{98A92EC4-DCCE-8C42-BA92-1D0744EDEBB5}"/>
                </a:ext>
              </a:extLst>
            </p:cNvPr>
            <p:cNvSpPr/>
            <p:nvPr/>
          </p:nvSpPr>
          <p:spPr>
            <a:xfrm>
              <a:off x="6350248" y="6268556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1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Shape 278">
              <a:extLst>
                <a:ext uri="{FF2B5EF4-FFF2-40B4-BE49-F238E27FC236}">
                  <a16:creationId xmlns:a16="http://schemas.microsoft.com/office/drawing/2014/main" id="{D9382B13-186C-8045-91E2-FDAFEBC6E218}"/>
                </a:ext>
              </a:extLst>
            </p:cNvPr>
            <p:cNvSpPr/>
            <p:nvPr/>
          </p:nvSpPr>
          <p:spPr>
            <a:xfrm>
              <a:off x="7463392" y="6265724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Shape 278">
              <a:extLst>
                <a:ext uri="{FF2B5EF4-FFF2-40B4-BE49-F238E27FC236}">
                  <a16:creationId xmlns:a16="http://schemas.microsoft.com/office/drawing/2014/main" id="{479EC089-71F7-8944-855C-9EB1E65EA99B}"/>
                </a:ext>
              </a:extLst>
            </p:cNvPr>
            <p:cNvSpPr/>
            <p:nvPr/>
          </p:nvSpPr>
          <p:spPr>
            <a:xfrm>
              <a:off x="7161694" y="6265724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Shape 278">
              <a:extLst>
                <a:ext uri="{FF2B5EF4-FFF2-40B4-BE49-F238E27FC236}">
                  <a16:creationId xmlns:a16="http://schemas.microsoft.com/office/drawing/2014/main" id="{354C7E30-255B-D44F-A50B-6B2DBFDC8892}"/>
                </a:ext>
              </a:extLst>
            </p:cNvPr>
            <p:cNvSpPr/>
            <p:nvPr/>
          </p:nvSpPr>
          <p:spPr>
            <a:xfrm>
              <a:off x="8226359" y="6283749"/>
              <a:ext cx="187552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9</a:t>
              </a:r>
              <a:endParaRPr lang="en-US" sz="1800" i="1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Shape 278">
              <a:extLst>
                <a:ext uri="{FF2B5EF4-FFF2-40B4-BE49-F238E27FC236}">
                  <a16:creationId xmlns:a16="http://schemas.microsoft.com/office/drawing/2014/main" id="{DA1611DC-1BC9-1C41-8C30-B0648BF172AA}"/>
                </a:ext>
              </a:extLst>
            </p:cNvPr>
            <p:cNvSpPr/>
            <p:nvPr/>
          </p:nvSpPr>
          <p:spPr>
            <a:xfrm>
              <a:off x="8623593" y="6098929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22717" y="2530168"/>
            <a:ext cx="3335625" cy="1542105"/>
            <a:chOff x="5757648" y="5090779"/>
            <a:chExt cx="3335625" cy="1542105"/>
          </a:xfrm>
        </p:grpSpPr>
        <p:sp>
          <p:nvSpPr>
            <p:cNvPr id="24" name="Shape 275"/>
            <p:cNvSpPr/>
            <p:nvPr/>
          </p:nvSpPr>
          <p:spPr>
            <a:xfrm>
              <a:off x="6013016" y="6285493"/>
              <a:ext cx="2594439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Shape 276"/>
            <p:cNvSpPr/>
            <p:nvPr/>
          </p:nvSpPr>
          <p:spPr>
            <a:xfrm flipV="1">
              <a:off x="6134397" y="5090779"/>
              <a:ext cx="0" cy="137160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" name="Shape 277"/>
            <p:cNvSpPr/>
            <p:nvPr/>
          </p:nvSpPr>
          <p:spPr>
            <a:xfrm rot="16200000">
              <a:off x="5644476" y="5523564"/>
              <a:ext cx="575479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r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27" name="Shape 278"/>
            <p:cNvSpPr/>
            <p:nvPr/>
          </p:nvSpPr>
          <p:spPr>
            <a:xfrm>
              <a:off x="6690485" y="542520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28" name="Shape 283"/>
            <p:cNvSpPr/>
            <p:nvPr/>
          </p:nvSpPr>
          <p:spPr>
            <a:xfrm flipV="1">
              <a:off x="7268644" y="5774025"/>
              <a:ext cx="0" cy="50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Shape 284"/>
            <p:cNvSpPr/>
            <p:nvPr/>
          </p:nvSpPr>
          <p:spPr>
            <a:xfrm flipV="1">
              <a:off x="7531864" y="5792628"/>
              <a:ext cx="0" cy="4806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Shape 285"/>
            <p:cNvSpPr/>
            <p:nvPr/>
          </p:nvSpPr>
          <p:spPr>
            <a:xfrm flipV="1">
              <a:off x="6449962" y="5783017"/>
              <a:ext cx="0" cy="502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Shape 286"/>
            <p:cNvSpPr/>
            <p:nvPr/>
          </p:nvSpPr>
          <p:spPr>
            <a:xfrm flipV="1">
              <a:off x="8312759" y="5535851"/>
              <a:ext cx="2658" cy="737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13643">
              <a:off x="7478128" y="5631615"/>
              <a:ext cx="914400" cy="89298"/>
            </a:xfrm>
            <a:prstGeom prst="rect">
              <a:avLst/>
            </a:prstGeom>
            <a:effectLst/>
          </p:spPr>
        </p:pic>
        <p:sp>
          <p:nvSpPr>
            <p:cNvPr id="33" name="Shape 289"/>
            <p:cNvSpPr/>
            <p:nvPr/>
          </p:nvSpPr>
          <p:spPr>
            <a:xfrm>
              <a:off x="6432504" y="5740567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" name="Shape 290"/>
            <p:cNvSpPr/>
            <p:nvPr/>
          </p:nvSpPr>
          <p:spPr>
            <a:xfrm>
              <a:off x="8059446" y="518299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loc2</a:t>
              </a:r>
            </a:p>
          </p:txBody>
        </p:sp>
        <p:sp>
          <p:nvSpPr>
            <p:cNvPr id="35" name="Shape 292"/>
            <p:cNvSpPr/>
            <p:nvPr/>
          </p:nvSpPr>
          <p:spPr>
            <a:xfrm>
              <a:off x="7470155" y="5426557"/>
              <a:ext cx="13625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pPr algn="ctr"/>
              <a:r>
                <a:rPr lang="en-US" sz="1800" dirty="0">
                  <a:latin typeface="Times New Roman" panose="02020603050405020304" pitchFamily="18" charset="0"/>
                  <a:ea typeface="Calibri" charset="0"/>
                  <a:cs typeface="Calibri" charset="0"/>
                </a:rPr>
                <a:t>l</a:t>
              </a:r>
              <a:endParaRPr sz="1800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36" name="Shape 278"/>
            <p:cNvSpPr/>
            <p:nvPr/>
          </p:nvSpPr>
          <p:spPr>
            <a:xfrm>
              <a:off x="6350248" y="6268556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1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7" name="Shape 278"/>
            <p:cNvSpPr/>
            <p:nvPr/>
          </p:nvSpPr>
          <p:spPr>
            <a:xfrm>
              <a:off x="7463392" y="6265724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Shape 278"/>
            <p:cNvSpPr/>
            <p:nvPr/>
          </p:nvSpPr>
          <p:spPr>
            <a:xfrm>
              <a:off x="7161694" y="6265724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2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9" name="Shape 278"/>
            <p:cNvSpPr/>
            <p:nvPr/>
          </p:nvSpPr>
          <p:spPr>
            <a:xfrm>
              <a:off x="8226359" y="6283749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40" name="Shape 278"/>
            <p:cNvSpPr/>
            <p:nvPr/>
          </p:nvSpPr>
          <p:spPr>
            <a:xfrm>
              <a:off x="8623593" y="6098929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3" name="Content Placeholder 1">
            <a:extLst>
              <a:ext uri="{FF2B5EF4-FFF2-40B4-BE49-F238E27FC236}">
                <a16:creationId xmlns:a16="http://schemas.microsoft.com/office/drawing/2014/main" id="{B6A900C0-A999-5243-388E-5E4E7BCD3227}"/>
              </a:ext>
            </a:extLst>
          </p:cNvPr>
          <p:cNvSpPr txBox="1">
            <a:spLocks/>
          </p:cNvSpPr>
          <p:nvPr/>
        </p:nvSpPr>
        <p:spPr bwMode="auto">
          <a:xfrm>
            <a:off x="5402580" y="904120"/>
            <a:ext cx="3682417" cy="147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fr-FR" kern="0" dirty="0"/>
              <a:t>Not secure:</a:t>
            </a:r>
          </a:p>
          <a:p>
            <a:pPr lvl="1"/>
            <a:r>
              <a:rPr lang="en-US" kern="0" dirty="0">
                <a:latin typeface="Lucida Handwriting"/>
                <a:cs typeface="Lucida Handwriting"/>
              </a:rPr>
              <a:t>T</a:t>
            </a:r>
            <a:r>
              <a:rPr lang="en-US" kern="0" baseline="-25000" dirty="0"/>
              <a:t>1</a:t>
            </a:r>
            <a:r>
              <a:rPr lang="en-US" kern="0" dirty="0"/>
              <a:t> = {[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/>
              <a:t>=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</a:rPr>
              <a:t>loc1</a:t>
            </a:r>
            <a:r>
              <a:rPr lang="en-US" kern="0" dirty="0"/>
              <a:t>,</a:t>
            </a:r>
            <a:br>
              <a:rPr lang="en-US" kern="0" dirty="0"/>
            </a:br>
            <a:r>
              <a:rPr lang="en-US" kern="0" dirty="0"/>
              <a:t>          [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: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(</a:t>
            </a:r>
            <a:r>
              <a:rPr lang="en-US" i="1" kern="0" dirty="0">
                <a:latin typeface="Times New Roman" panose="02020603050405020304" pitchFamily="18" charset="0"/>
                <a:cs typeface="Calibri"/>
                <a:sym typeface="Wingdings"/>
              </a:rPr>
              <a:t>l</a:t>
            </a:r>
            <a:r>
              <a:rPr lang="en-US" kern="0" dirty="0">
                <a:latin typeface="Times New Roman" panose="02020603050405020304" pitchFamily="18" charset="0"/>
                <a:cs typeface="Calibri"/>
                <a:sym typeface="Wingdings"/>
              </a:rPr>
              <a:t>,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  <a:cs typeface="Calibri"/>
                <a:sym typeface="Wingdings"/>
              </a:rPr>
              <a:t>loc2</a:t>
            </a:r>
            <a:r>
              <a:rPr lang="en-US" kern="0" dirty="0">
                <a:sym typeface="Wingdings"/>
              </a:rPr>
              <a:t>)}</a:t>
            </a:r>
          </a:p>
          <a:p>
            <a:pPr lvl="1"/>
            <a:r>
              <a:rPr lang="en-US" kern="0" dirty="0">
                <a:latin typeface="Lucida Handwriting"/>
                <a:cs typeface="Lucida Handwriting"/>
              </a:rPr>
              <a:t>C</a:t>
            </a:r>
            <a:r>
              <a:rPr lang="en-US" kern="0" baseline="-25000" dirty="0"/>
              <a:t>1</a:t>
            </a:r>
            <a:r>
              <a:rPr lang="en-US" kern="0" dirty="0"/>
              <a:t> = {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&lt; 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r>
              <a:rPr lang="en-US" kern="0" dirty="0"/>
              <a:t>, 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&lt; 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, </a:t>
            </a:r>
            <a:r>
              <a:rPr lang="en-US" i="1" dirty="0"/>
              <a:t>l ≠</a:t>
            </a:r>
            <a:r>
              <a:rPr lang="en-US" dirty="0">
                <a:latin typeface="Calibri"/>
              </a:rPr>
              <a:t> loc2</a:t>
            </a:r>
            <a:r>
              <a:rPr lang="en-US" dirty="0">
                <a:latin typeface="Times New Roman" panose="02020603050405020304" pitchFamily="18" charset="0"/>
              </a:rPr>
              <a:t>}</a:t>
            </a:r>
            <a:endParaRPr lang="en-US" kern="0" dirty="0">
              <a:latin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D5FD9-F309-E73B-71B8-795734C283F0}"/>
              </a:ext>
            </a:extLst>
          </p:cNvPr>
          <p:cNvGrpSpPr/>
          <p:nvPr/>
        </p:nvGrpSpPr>
        <p:grpSpPr>
          <a:xfrm>
            <a:off x="8561729" y="4460104"/>
            <a:ext cx="3127079" cy="1688188"/>
            <a:chOff x="8572984" y="4508840"/>
            <a:chExt cx="3127079" cy="1896981"/>
          </a:xfrm>
        </p:grpSpPr>
        <p:sp>
          <p:nvSpPr>
            <p:cNvPr id="10" name="Shape 275">
              <a:extLst>
                <a:ext uri="{FF2B5EF4-FFF2-40B4-BE49-F238E27FC236}">
                  <a16:creationId xmlns:a16="http://schemas.microsoft.com/office/drawing/2014/main" id="{A4A7EB5E-47B4-1566-2844-488C51EBFF66}"/>
                </a:ext>
              </a:extLst>
            </p:cNvPr>
            <p:cNvSpPr/>
            <p:nvPr/>
          </p:nvSpPr>
          <p:spPr>
            <a:xfrm>
              <a:off x="8828352" y="6036838"/>
              <a:ext cx="2377440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Shape 276">
              <a:extLst>
                <a:ext uri="{FF2B5EF4-FFF2-40B4-BE49-F238E27FC236}">
                  <a16:creationId xmlns:a16="http://schemas.microsoft.com/office/drawing/2014/main" id="{B256783A-5813-D439-A093-4079ED9EBBA8}"/>
                </a:ext>
              </a:extLst>
            </p:cNvPr>
            <p:cNvSpPr/>
            <p:nvPr/>
          </p:nvSpPr>
          <p:spPr>
            <a:xfrm flipV="1">
              <a:off x="8949733" y="4641976"/>
              <a:ext cx="1" cy="1541238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Shape 277">
              <a:extLst>
                <a:ext uri="{FF2B5EF4-FFF2-40B4-BE49-F238E27FC236}">
                  <a16:creationId xmlns:a16="http://schemas.microsoft.com/office/drawing/2014/main" id="{AB7C502E-3E84-733E-181D-625FFEFBE69F}"/>
                </a:ext>
              </a:extLst>
            </p:cNvPr>
            <p:cNvSpPr/>
            <p:nvPr/>
          </p:nvSpPr>
          <p:spPr>
            <a:xfrm rot="16200000">
              <a:off x="8364784" y="5162300"/>
              <a:ext cx="76553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dirty="0">
                  <a:latin typeface="Calibri" panose="020F0502020204030204" pitchFamily="34" charset="0"/>
                  <a:ea typeface="Calibri" charset="0"/>
                  <a:cs typeface="Calibri" charset="0"/>
                </a:rPr>
                <a:t>r2</a:t>
              </a:r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13" name="Shape 278">
              <a:extLst>
                <a:ext uri="{FF2B5EF4-FFF2-40B4-BE49-F238E27FC236}">
                  <a16:creationId xmlns:a16="http://schemas.microsoft.com/office/drawing/2014/main" id="{D35BFF21-B78B-5138-E915-4E0881094D86}"/>
                </a:ext>
              </a:extLst>
            </p:cNvPr>
            <p:cNvSpPr/>
            <p:nvPr/>
          </p:nvSpPr>
          <p:spPr>
            <a:xfrm>
              <a:off x="9434195" y="450884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14" name="Shape 283">
              <a:extLst>
                <a:ext uri="{FF2B5EF4-FFF2-40B4-BE49-F238E27FC236}">
                  <a16:creationId xmlns:a16="http://schemas.microsoft.com/office/drawing/2014/main" id="{C28B892E-0AF4-2874-5004-A36942D47683}"/>
                </a:ext>
              </a:extLst>
            </p:cNvPr>
            <p:cNvSpPr/>
            <p:nvPr/>
          </p:nvSpPr>
          <p:spPr>
            <a:xfrm flipV="1">
              <a:off x="10108542" y="4862023"/>
              <a:ext cx="1" cy="11626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Shape 284">
              <a:extLst>
                <a:ext uri="{FF2B5EF4-FFF2-40B4-BE49-F238E27FC236}">
                  <a16:creationId xmlns:a16="http://schemas.microsoft.com/office/drawing/2014/main" id="{AF652617-3A25-DB6F-84B3-1C5DFA95CA83}"/>
                </a:ext>
              </a:extLst>
            </p:cNvPr>
            <p:cNvSpPr/>
            <p:nvPr/>
          </p:nvSpPr>
          <p:spPr>
            <a:xfrm flipV="1">
              <a:off x="9789415" y="5530465"/>
              <a:ext cx="1" cy="494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Shape 285">
              <a:extLst>
                <a:ext uri="{FF2B5EF4-FFF2-40B4-BE49-F238E27FC236}">
                  <a16:creationId xmlns:a16="http://schemas.microsoft.com/office/drawing/2014/main" id="{D13D063D-B628-1F92-0BD6-B3A9DA4CF1CC}"/>
                </a:ext>
              </a:extLst>
            </p:cNvPr>
            <p:cNvSpPr/>
            <p:nvPr/>
          </p:nvSpPr>
          <p:spPr>
            <a:xfrm flipV="1">
              <a:off x="9265298" y="4850125"/>
              <a:ext cx="1" cy="118640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746DA2D-2CD9-007B-744F-DD54CEE05982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00000">
              <a:off x="9662157" y="5157351"/>
              <a:ext cx="1353312" cy="89298"/>
            </a:xfrm>
            <a:prstGeom prst="rect">
              <a:avLst/>
            </a:prstGeom>
            <a:effectLst/>
          </p:spPr>
        </p:pic>
        <p:sp>
          <p:nvSpPr>
            <p:cNvPr id="18" name="Shape 289">
              <a:extLst>
                <a:ext uri="{FF2B5EF4-FFF2-40B4-BE49-F238E27FC236}">
                  <a16:creationId xmlns:a16="http://schemas.microsoft.com/office/drawing/2014/main" id="{053BE5CE-EADA-2A5A-4058-A8785B4506C2}"/>
                </a:ext>
              </a:extLst>
            </p:cNvPr>
            <p:cNvSpPr/>
            <p:nvPr/>
          </p:nvSpPr>
          <p:spPr>
            <a:xfrm>
              <a:off x="9256984" y="4851833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" name="Shape 292">
              <a:extLst>
                <a:ext uri="{FF2B5EF4-FFF2-40B4-BE49-F238E27FC236}">
                  <a16:creationId xmlns:a16="http://schemas.microsoft.com/office/drawing/2014/main" id="{5A85984A-0FEB-2429-AB85-0523C88204C7}"/>
                </a:ext>
              </a:extLst>
            </p:cNvPr>
            <p:cNvSpPr/>
            <p:nvPr/>
          </p:nvSpPr>
          <p:spPr>
            <a:xfrm>
              <a:off x="9572923" y="5111637"/>
              <a:ext cx="469680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>
                  <a:latin typeface="Calibri" panose="020F0502020204030204" pitchFamily="34" charset="0"/>
                  <a:ea typeface="Calibri" charset="0"/>
                  <a:cs typeface="Calibri" charset="0"/>
                </a:rPr>
                <a:t>loc3</a:t>
              </a:r>
              <a:endParaRPr sz="1800" i="0" dirty="0">
                <a:latin typeface="Calibri" panose="020F0502020204030204" pitchFamily="34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Shape 278">
              <a:extLst>
                <a:ext uri="{FF2B5EF4-FFF2-40B4-BE49-F238E27FC236}">
                  <a16:creationId xmlns:a16="http://schemas.microsoft.com/office/drawing/2014/main" id="{7DF19773-B890-D09F-F214-F4556A9A9F93}"/>
                </a:ext>
              </a:extLst>
            </p:cNvPr>
            <p:cNvSpPr/>
            <p:nvPr/>
          </p:nvSpPr>
          <p:spPr>
            <a:xfrm>
              <a:off x="9165584" y="5998310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panose="02020603050405020304" pitchFamily="18" charset="0"/>
                  <a:ea typeface="Calibri" charset="0"/>
                  <a:cs typeface="Calibri" charset="0"/>
                </a:rPr>
                <a:t>1</a:t>
              </a:r>
              <a:endParaRPr sz="1800" baseline="-25000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Shape 278">
              <a:extLst>
                <a:ext uri="{FF2B5EF4-FFF2-40B4-BE49-F238E27FC236}">
                  <a16:creationId xmlns:a16="http://schemas.microsoft.com/office/drawing/2014/main" id="{77C7FBE2-2D13-CC7B-B539-7939CE745388}"/>
                </a:ext>
              </a:extLst>
            </p:cNvPr>
            <p:cNvSpPr/>
            <p:nvPr/>
          </p:nvSpPr>
          <p:spPr>
            <a:xfrm>
              <a:off x="9693881" y="5995479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Shape 278">
              <a:extLst>
                <a:ext uri="{FF2B5EF4-FFF2-40B4-BE49-F238E27FC236}">
                  <a16:creationId xmlns:a16="http://schemas.microsoft.com/office/drawing/2014/main" id="{48B763B7-027C-9584-228A-8C9CB6CF0A51}"/>
                </a:ext>
              </a:extLst>
            </p:cNvPr>
            <p:cNvSpPr/>
            <p:nvPr/>
          </p:nvSpPr>
          <p:spPr>
            <a:xfrm>
              <a:off x="10041038" y="5995479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41" name="Shape 278">
              <a:extLst>
                <a:ext uri="{FF2B5EF4-FFF2-40B4-BE49-F238E27FC236}">
                  <a16:creationId xmlns:a16="http://schemas.microsoft.com/office/drawing/2014/main" id="{22411639-8861-E24B-4B92-D77DDFEE797F}"/>
                </a:ext>
              </a:extLst>
            </p:cNvPr>
            <p:cNvSpPr/>
            <p:nvPr/>
          </p:nvSpPr>
          <p:spPr>
            <a:xfrm>
              <a:off x="10776519" y="6013505"/>
              <a:ext cx="187552" cy="3923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dirty="0">
                  <a:latin typeface="Times New Roman" charset="0"/>
                  <a:ea typeface="Calibri" charset="0"/>
                  <a:cs typeface="Calibri" charset="0"/>
                </a:rPr>
                <a:t>9</a:t>
              </a:r>
              <a:endParaRPr lang="en-US" sz="1800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Shape 278">
              <a:extLst>
                <a:ext uri="{FF2B5EF4-FFF2-40B4-BE49-F238E27FC236}">
                  <a16:creationId xmlns:a16="http://schemas.microsoft.com/office/drawing/2014/main" id="{8F402D31-4308-7993-FB78-4194D51373C0}"/>
                </a:ext>
              </a:extLst>
            </p:cNvPr>
            <p:cNvSpPr/>
            <p:nvPr/>
          </p:nvSpPr>
          <p:spPr>
            <a:xfrm>
              <a:off x="11230383" y="5850276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Shape 283">
              <a:extLst>
                <a:ext uri="{FF2B5EF4-FFF2-40B4-BE49-F238E27FC236}">
                  <a16:creationId xmlns:a16="http://schemas.microsoft.com/office/drawing/2014/main" id="{19952D5B-3439-1F70-10D7-72ABE32BCD11}"/>
                </a:ext>
              </a:extLst>
            </p:cNvPr>
            <p:cNvSpPr/>
            <p:nvPr/>
          </p:nvSpPr>
          <p:spPr>
            <a:xfrm flipV="1">
              <a:off x="10878666" y="4868998"/>
              <a:ext cx="1" cy="11626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" name="Shape 278">
              <a:extLst>
                <a:ext uri="{FF2B5EF4-FFF2-40B4-BE49-F238E27FC236}">
                  <a16:creationId xmlns:a16="http://schemas.microsoft.com/office/drawing/2014/main" id="{E719C6DC-54AF-D970-4681-CE6237A278AF}"/>
                </a:ext>
              </a:extLst>
            </p:cNvPr>
            <p:cNvSpPr/>
            <p:nvPr/>
          </p:nvSpPr>
          <p:spPr>
            <a:xfrm>
              <a:off x="10694651" y="4529347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sz="18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5BBAB71D-36D7-CC70-9638-794B191BBBF8}"/>
              </a:ext>
            </a:extLst>
          </p:cNvPr>
          <p:cNvSpPr txBox="1">
            <a:spLocks/>
          </p:cNvSpPr>
          <p:nvPr/>
        </p:nvSpPr>
        <p:spPr bwMode="auto">
          <a:xfrm>
            <a:off x="4718182" y="6105444"/>
            <a:ext cx="7164219" cy="4495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96875" lvl="1" indent="0">
              <a:buNone/>
            </a:pPr>
            <a:r>
              <a:rPr lang="en-US" kern="0" dirty="0"/>
              <a:t>a consistent ground instance        an inconsistent ground instance</a:t>
            </a:r>
          </a:p>
        </p:txBody>
      </p:sp>
    </p:spTree>
    <p:extLst>
      <p:ext uri="{BB962C8B-B14F-4D97-AF65-F5344CB8AC3E}">
        <p14:creationId xmlns:p14="http://schemas.microsoft.com/office/powerpoint/2010/main" val="154079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71" y="1111034"/>
            <a:ext cx="7824064" cy="5283200"/>
          </a:xfrm>
        </p:spPr>
        <p:txBody>
          <a:bodyPr/>
          <a:lstStyle/>
          <a:p>
            <a:r>
              <a:rPr lang="en-US" dirty="0"/>
              <a:t>Consider the assertion </a:t>
            </a:r>
            <a:r>
              <a:rPr lang="en-US" kern="0" dirty="0"/>
              <a:t>[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: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(</a:t>
            </a:r>
            <a:r>
              <a:rPr lang="en-US" i="1" kern="0" dirty="0">
                <a:latin typeface="Times New Roman" panose="02020603050405020304" pitchFamily="18" charset="0"/>
                <a:cs typeface="Calibri"/>
                <a:sym typeface="Wingdings"/>
              </a:rPr>
              <a:t>l</a:t>
            </a:r>
            <a:r>
              <a:rPr lang="en-US" kern="0" dirty="0">
                <a:latin typeface="Times New Roman" panose="02020603050405020304" pitchFamily="18" charset="0"/>
                <a:cs typeface="Calibri"/>
                <a:sym typeface="Wingdings"/>
              </a:rPr>
              <a:t>,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  <a:cs typeface="Calibri"/>
                <a:sym typeface="Wingdings"/>
              </a:rPr>
              <a:t>loc2</a:t>
            </a:r>
            <a:r>
              <a:rPr lang="en-US" kern="0" dirty="0">
                <a:sym typeface="Wingdings"/>
              </a:rPr>
              <a:t>)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/>
              <a:t>How did </a:t>
            </a:r>
            <a:r>
              <a:rPr lang="en-US" dirty="0">
                <a:latin typeface="Calibri" panose="020F0502020204030204" pitchFamily="34" charset="0"/>
              </a:rPr>
              <a:t>r1 </a:t>
            </a:r>
            <a:r>
              <a:rPr lang="en-US" dirty="0"/>
              <a:t>get to location </a:t>
            </a:r>
            <a:r>
              <a:rPr lang="en-US" i="1" dirty="0"/>
              <a:t>l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  <a:p>
            <a:r>
              <a:rPr lang="en-US" dirty="0"/>
              <a:t>Let </a:t>
            </a:r>
            <a:r>
              <a:rPr lang="en-US" i="1" dirty="0"/>
              <a:t>α</a:t>
            </a:r>
            <a:r>
              <a:rPr lang="en-US" dirty="0"/>
              <a:t> be a persistence [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i="1" dirty="0"/>
              <a:t>,t</a:t>
            </a:r>
            <a:r>
              <a:rPr lang="en-US" baseline="-25000" dirty="0"/>
              <a:t>2</a:t>
            </a:r>
            <a:r>
              <a:rPr lang="en-US" dirty="0"/>
              <a:t>]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i="1" dirty="0"/>
              <a:t> </a:t>
            </a:r>
            <a:r>
              <a:rPr lang="en-US" dirty="0"/>
              <a:t>or change   [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i="1" dirty="0"/>
              <a:t>,t</a:t>
            </a:r>
            <a:r>
              <a:rPr lang="en-US" baseline="-25000" dirty="0"/>
              <a:t>2</a:t>
            </a:r>
            <a:r>
              <a:rPr lang="en-US" dirty="0"/>
              <a:t>] </a:t>
            </a:r>
            <a:r>
              <a:rPr lang="en-US" i="1" dirty="0"/>
              <a:t>x</a:t>
            </a:r>
            <a:r>
              <a:rPr lang="en-US" dirty="0"/>
              <a:t> : (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i="1" dirty="0"/>
              <a:t>Causal support</a:t>
            </a:r>
            <a:r>
              <a:rPr lang="en-US" dirty="0"/>
              <a:t> for α</a:t>
            </a:r>
          </a:p>
          <a:p>
            <a:pPr marL="795338" lvl="1" indent="-342900"/>
            <a:r>
              <a:rPr lang="en-US" dirty="0"/>
              <a:t>Information saying α is supported </a:t>
            </a:r>
            <a:r>
              <a:rPr lang="en-US" i="1" dirty="0"/>
              <a:t>a priori</a:t>
            </a:r>
          </a:p>
          <a:p>
            <a:pPr marL="795338" lvl="1" indent="-342900"/>
            <a:r>
              <a:rPr lang="en-US" dirty="0"/>
              <a:t>Or another assertion that produces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/>
              <a:t>at time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endParaRPr lang="en-US" dirty="0"/>
          </a:p>
          <a:p>
            <a:pPr lvl="3"/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endParaRPr lang="en-US" i="1" dirty="0"/>
          </a:p>
          <a:p>
            <a:pPr lvl="3"/>
            <a:r>
              <a:rPr lang="en-US" dirty="0"/>
              <a:t>[</a:t>
            </a:r>
            <a:r>
              <a:rPr lang="en-US" i="1" dirty="0"/>
              <a:t>t</a:t>
            </a:r>
            <a:r>
              <a:rPr lang="en-US" baseline="-25000" dirty="0"/>
              <a:t>0</a:t>
            </a:r>
            <a:r>
              <a:rPr lang="en-US" i="1" dirty="0"/>
              <a:t>,t</a:t>
            </a:r>
            <a:r>
              <a:rPr lang="en-US" baseline="-25000" dirty="0"/>
              <a:t>1</a:t>
            </a:r>
            <a:r>
              <a:rPr lang="en-US" dirty="0"/>
              <a:t>] </a:t>
            </a:r>
            <a:r>
              <a:rPr lang="en-US" i="1" dirty="0"/>
              <a:t>x</a:t>
            </a:r>
            <a:r>
              <a:rPr lang="en-US" dirty="0"/>
              <a:t> : (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)</a:t>
            </a:r>
            <a:br>
              <a:rPr lang="en-US" dirty="0"/>
            </a:br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/>
              <a:t>A timeline </a:t>
            </a:r>
            <a:r>
              <a:rPr lang="ro-RO" dirty="0"/>
              <a:t>(</a:t>
            </a:r>
            <a:r>
              <a:rPr lang="en-US" dirty="0">
                <a:latin typeface="Lucida Handwriting"/>
                <a:cs typeface="Lucida Handwriting"/>
              </a:rPr>
              <a:t>T</a:t>
            </a:r>
            <a:r>
              <a:rPr lang="ro-RO" i="1" dirty="0"/>
              <a:t>,</a:t>
            </a:r>
            <a:r>
              <a:rPr lang="en-US" dirty="0">
                <a:latin typeface="Lucida Handwriting"/>
                <a:cs typeface="Lucida Handwriting"/>
              </a:rPr>
              <a:t>C</a:t>
            </a:r>
            <a:r>
              <a:rPr lang="ro-RO" dirty="0"/>
              <a:t>)</a:t>
            </a:r>
            <a:r>
              <a:rPr lang="en-US" dirty="0"/>
              <a:t>  is </a:t>
            </a:r>
            <a:r>
              <a:rPr lang="en-US" i="1" dirty="0"/>
              <a:t>causally supported</a:t>
            </a:r>
            <a:r>
              <a:rPr lang="en-US" dirty="0"/>
              <a:t> if every assertion α in </a:t>
            </a:r>
            <a:r>
              <a:rPr lang="en-US" dirty="0">
                <a:latin typeface="Lucida Handwriting" panose="03010101010101010101" pitchFamily="66" charset="77"/>
              </a:rPr>
              <a:t>T</a:t>
            </a:r>
            <a:r>
              <a:rPr lang="en-US" dirty="0"/>
              <a:t>  has a causal support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Three ways to modify a timeline to add causal support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BEA446-B7B6-BD7A-BBB9-9263BBF6827B}"/>
              </a:ext>
            </a:extLst>
          </p:cNvPr>
          <p:cNvGrpSpPr/>
          <p:nvPr/>
        </p:nvGrpSpPr>
        <p:grpSpPr>
          <a:xfrm>
            <a:off x="7827717" y="2540449"/>
            <a:ext cx="3335625" cy="1542105"/>
            <a:chOff x="5757648" y="5090779"/>
            <a:chExt cx="3335625" cy="1542105"/>
          </a:xfrm>
        </p:grpSpPr>
        <p:sp>
          <p:nvSpPr>
            <p:cNvPr id="10" name="Shape 275">
              <a:extLst>
                <a:ext uri="{FF2B5EF4-FFF2-40B4-BE49-F238E27FC236}">
                  <a16:creationId xmlns:a16="http://schemas.microsoft.com/office/drawing/2014/main" id="{973B404C-DCB0-F715-5F24-88063D377F80}"/>
                </a:ext>
              </a:extLst>
            </p:cNvPr>
            <p:cNvSpPr/>
            <p:nvPr/>
          </p:nvSpPr>
          <p:spPr>
            <a:xfrm>
              <a:off x="6013016" y="6285493"/>
              <a:ext cx="2594439" cy="1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" name="Shape 276">
              <a:extLst>
                <a:ext uri="{FF2B5EF4-FFF2-40B4-BE49-F238E27FC236}">
                  <a16:creationId xmlns:a16="http://schemas.microsoft.com/office/drawing/2014/main" id="{5D1DA4B5-EF4F-EA40-4A0A-9D412A69D53A}"/>
                </a:ext>
              </a:extLst>
            </p:cNvPr>
            <p:cNvSpPr/>
            <p:nvPr/>
          </p:nvSpPr>
          <p:spPr>
            <a:xfrm flipV="1">
              <a:off x="6134397" y="5090779"/>
              <a:ext cx="0" cy="1371600"/>
            </a:xfrm>
            <a:prstGeom prst="line">
              <a:avLst/>
            </a:prstGeom>
            <a:noFill/>
            <a:ln w="25400" cap="sq">
              <a:solidFill>
                <a:srgbClr val="01199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" name="Shape 277">
              <a:extLst>
                <a:ext uri="{FF2B5EF4-FFF2-40B4-BE49-F238E27FC236}">
                  <a16:creationId xmlns:a16="http://schemas.microsoft.com/office/drawing/2014/main" id="{682C47E1-F550-2A9C-84A4-7C31CC58C0E1}"/>
                </a:ext>
              </a:extLst>
            </p:cNvPr>
            <p:cNvSpPr/>
            <p:nvPr/>
          </p:nvSpPr>
          <p:spPr>
            <a:xfrm rot="16200000">
              <a:off x="5644476" y="5523564"/>
              <a:ext cx="575479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loc(</a:t>
              </a:r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r</a:t>
              </a:r>
              <a:r>
                <a:rPr lang="en-US" sz="1800" dirty="0">
                  <a:latin typeface="Calibri" charset="0"/>
                  <a:ea typeface="Calibri" charset="0"/>
                  <a:cs typeface="Calibri" charset="0"/>
                </a:rPr>
                <a:t>)</a:t>
              </a:r>
            </a:p>
          </p:txBody>
        </p:sp>
        <p:sp>
          <p:nvSpPr>
            <p:cNvPr id="16" name="Shape 278">
              <a:extLst>
                <a:ext uri="{FF2B5EF4-FFF2-40B4-BE49-F238E27FC236}">
                  <a16:creationId xmlns:a16="http://schemas.microsoft.com/office/drawing/2014/main" id="{08CA52C7-E8AD-4F89-7FA3-BA81A382AFE5}"/>
                </a:ext>
              </a:extLst>
            </p:cNvPr>
            <p:cNvSpPr/>
            <p:nvPr/>
          </p:nvSpPr>
          <p:spPr>
            <a:xfrm>
              <a:off x="6690485" y="542520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1800" dirty="0">
                  <a:latin typeface="Calibri" charset="0"/>
                  <a:ea typeface="Calibri" charset="0"/>
                  <a:cs typeface="Calibri" charset="0"/>
                </a:rPr>
                <a:t>loc1</a:t>
              </a:r>
            </a:p>
          </p:txBody>
        </p:sp>
        <p:sp>
          <p:nvSpPr>
            <p:cNvPr id="19" name="Shape 283">
              <a:extLst>
                <a:ext uri="{FF2B5EF4-FFF2-40B4-BE49-F238E27FC236}">
                  <a16:creationId xmlns:a16="http://schemas.microsoft.com/office/drawing/2014/main" id="{4FBB7347-70BE-1B44-5E4C-3CCB019616F2}"/>
                </a:ext>
              </a:extLst>
            </p:cNvPr>
            <p:cNvSpPr/>
            <p:nvPr/>
          </p:nvSpPr>
          <p:spPr>
            <a:xfrm flipV="1">
              <a:off x="7268644" y="5774025"/>
              <a:ext cx="0" cy="50292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Shape 284">
              <a:extLst>
                <a:ext uri="{FF2B5EF4-FFF2-40B4-BE49-F238E27FC236}">
                  <a16:creationId xmlns:a16="http://schemas.microsoft.com/office/drawing/2014/main" id="{20871241-8359-5AE1-FD94-4B452443D064}"/>
                </a:ext>
              </a:extLst>
            </p:cNvPr>
            <p:cNvSpPr/>
            <p:nvPr/>
          </p:nvSpPr>
          <p:spPr>
            <a:xfrm flipV="1">
              <a:off x="7531864" y="5792628"/>
              <a:ext cx="0" cy="48065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Shape 285">
              <a:extLst>
                <a:ext uri="{FF2B5EF4-FFF2-40B4-BE49-F238E27FC236}">
                  <a16:creationId xmlns:a16="http://schemas.microsoft.com/office/drawing/2014/main" id="{7EDF5A7A-7C5A-DB06-61B5-5246DB9DC934}"/>
                </a:ext>
              </a:extLst>
            </p:cNvPr>
            <p:cNvSpPr/>
            <p:nvPr/>
          </p:nvSpPr>
          <p:spPr>
            <a:xfrm flipV="1">
              <a:off x="6449962" y="5783017"/>
              <a:ext cx="0" cy="50216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Shape 286">
              <a:extLst>
                <a:ext uri="{FF2B5EF4-FFF2-40B4-BE49-F238E27FC236}">
                  <a16:creationId xmlns:a16="http://schemas.microsoft.com/office/drawing/2014/main" id="{D413E92A-23CA-B43A-F7CA-C1D94BF4DA1B}"/>
                </a:ext>
              </a:extLst>
            </p:cNvPr>
            <p:cNvSpPr/>
            <p:nvPr/>
          </p:nvSpPr>
          <p:spPr>
            <a:xfrm flipV="1">
              <a:off x="8312759" y="5535851"/>
              <a:ext cx="2658" cy="73743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C4B3B45-3F4C-901E-63D5-931A488884FD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513643">
              <a:off x="7478128" y="5631615"/>
              <a:ext cx="914400" cy="89298"/>
            </a:xfrm>
            <a:prstGeom prst="rect">
              <a:avLst/>
            </a:prstGeom>
            <a:effectLst/>
          </p:spPr>
        </p:pic>
        <p:sp>
          <p:nvSpPr>
            <p:cNvPr id="24" name="Shape 289">
              <a:extLst>
                <a:ext uri="{FF2B5EF4-FFF2-40B4-BE49-F238E27FC236}">
                  <a16:creationId xmlns:a16="http://schemas.microsoft.com/office/drawing/2014/main" id="{1EC71B22-DC35-09AB-9F7F-0CCA4F54CB1F}"/>
                </a:ext>
              </a:extLst>
            </p:cNvPr>
            <p:cNvSpPr/>
            <p:nvPr/>
          </p:nvSpPr>
          <p:spPr>
            <a:xfrm>
              <a:off x="6432504" y="5740567"/>
              <a:ext cx="855162" cy="76796"/>
            </a:xfrm>
            <a:prstGeom prst="rect">
              <a:avLst/>
            </a:prstGeom>
            <a:solidFill>
              <a:srgbClr val="00F900"/>
            </a:solidFill>
            <a:ln w="12700" cap="sq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18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Shape 290">
              <a:extLst>
                <a:ext uri="{FF2B5EF4-FFF2-40B4-BE49-F238E27FC236}">
                  <a16:creationId xmlns:a16="http://schemas.microsoft.com/office/drawing/2014/main" id="{6F37E34E-D2F5-DBE0-149F-54B8A9C2595D}"/>
                </a:ext>
              </a:extLst>
            </p:cNvPr>
            <p:cNvSpPr/>
            <p:nvPr/>
          </p:nvSpPr>
          <p:spPr>
            <a:xfrm>
              <a:off x="8059446" y="5182990"/>
              <a:ext cx="46166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r>
                <a:rPr lang="en-US" sz="1800" i="0" dirty="0">
                  <a:latin typeface="Calibri" charset="0"/>
                  <a:ea typeface="Calibri" charset="0"/>
                  <a:cs typeface="Calibri" charset="0"/>
                </a:rPr>
                <a:t>loc2</a:t>
              </a:r>
            </a:p>
          </p:txBody>
        </p:sp>
        <p:sp>
          <p:nvSpPr>
            <p:cNvPr id="26" name="Shape 292">
              <a:extLst>
                <a:ext uri="{FF2B5EF4-FFF2-40B4-BE49-F238E27FC236}">
                  <a16:creationId xmlns:a16="http://schemas.microsoft.com/office/drawing/2014/main" id="{73630E25-B7DD-1E4A-3962-A9F67F4ABA9A}"/>
                </a:ext>
              </a:extLst>
            </p:cNvPr>
            <p:cNvSpPr/>
            <p:nvPr/>
          </p:nvSpPr>
          <p:spPr>
            <a:xfrm>
              <a:off x="7470155" y="5426557"/>
              <a:ext cx="136256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 i="1">
                  <a:solidFill>
                    <a:srgbClr val="011993"/>
                  </a:solidFill>
                </a:defRPr>
              </a:lvl1pPr>
            </a:lstStyle>
            <a:p>
              <a:pPr algn="ctr"/>
              <a:r>
                <a:rPr lang="en-US" sz="1800" dirty="0">
                  <a:latin typeface="Times New Roman" panose="02020603050405020304" pitchFamily="18" charset="0"/>
                  <a:ea typeface="Calibri" charset="0"/>
                  <a:cs typeface="Calibri" charset="0"/>
                </a:rPr>
                <a:t>l</a:t>
              </a:r>
              <a:endParaRPr sz="1800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Shape 278">
              <a:extLst>
                <a:ext uri="{FF2B5EF4-FFF2-40B4-BE49-F238E27FC236}">
                  <a16:creationId xmlns:a16="http://schemas.microsoft.com/office/drawing/2014/main" id="{5BF4E399-1EA2-0343-0B0A-F5197C0E6995}"/>
                </a:ext>
              </a:extLst>
            </p:cNvPr>
            <p:cNvSpPr/>
            <p:nvPr/>
          </p:nvSpPr>
          <p:spPr>
            <a:xfrm>
              <a:off x="6350248" y="6268556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1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Shape 278">
              <a:extLst>
                <a:ext uri="{FF2B5EF4-FFF2-40B4-BE49-F238E27FC236}">
                  <a16:creationId xmlns:a16="http://schemas.microsoft.com/office/drawing/2014/main" id="{16D32550-BF02-2CF1-E7CF-41DE06C304C1}"/>
                </a:ext>
              </a:extLst>
            </p:cNvPr>
            <p:cNvSpPr/>
            <p:nvPr/>
          </p:nvSpPr>
          <p:spPr>
            <a:xfrm>
              <a:off x="7463392" y="6265724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3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0" name="Shape 278">
              <a:extLst>
                <a:ext uri="{FF2B5EF4-FFF2-40B4-BE49-F238E27FC236}">
                  <a16:creationId xmlns:a16="http://schemas.microsoft.com/office/drawing/2014/main" id="{24866E7C-C236-9FDB-9B9C-95B9FC3E846F}"/>
                </a:ext>
              </a:extLst>
            </p:cNvPr>
            <p:cNvSpPr/>
            <p:nvPr/>
          </p:nvSpPr>
          <p:spPr>
            <a:xfrm>
              <a:off x="7161694" y="6265724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2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1" name="Shape 278">
              <a:extLst>
                <a:ext uri="{FF2B5EF4-FFF2-40B4-BE49-F238E27FC236}">
                  <a16:creationId xmlns:a16="http://schemas.microsoft.com/office/drawing/2014/main" id="{EC54B12C-C77B-45B1-FC6A-F70806FA2452}"/>
                </a:ext>
              </a:extLst>
            </p:cNvPr>
            <p:cNvSpPr/>
            <p:nvPr/>
          </p:nvSpPr>
          <p:spPr>
            <a:xfrm>
              <a:off x="8226359" y="6283749"/>
              <a:ext cx="21320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charset="0"/>
                  <a:ea typeface="Calibri" charset="0"/>
                  <a:cs typeface="Calibri" charset="0"/>
                </a:rPr>
                <a:t>t</a:t>
              </a:r>
              <a:r>
                <a:rPr lang="en-US" sz="1800" baseline="-25000" dirty="0">
                  <a:latin typeface="Times New Roman" charset="0"/>
                  <a:ea typeface="Calibri" charset="0"/>
                  <a:cs typeface="Calibri" charset="0"/>
                </a:rPr>
                <a:t>4</a:t>
              </a:r>
              <a:endParaRPr lang="en-US" sz="1800" i="1" baseline="-25000" dirty="0">
                <a:latin typeface="Times New Roman" charset="0"/>
                <a:ea typeface="Calibri" charset="0"/>
                <a:cs typeface="Calibri" charset="0"/>
              </a:endParaRPr>
            </a:p>
          </p:txBody>
        </p:sp>
        <p:sp>
          <p:nvSpPr>
            <p:cNvPr id="32" name="Shape 278">
              <a:extLst>
                <a:ext uri="{FF2B5EF4-FFF2-40B4-BE49-F238E27FC236}">
                  <a16:creationId xmlns:a16="http://schemas.microsoft.com/office/drawing/2014/main" id="{FF32AF88-B85B-8464-3354-F8055FBBACA9}"/>
                </a:ext>
              </a:extLst>
            </p:cNvPr>
            <p:cNvSpPr/>
            <p:nvPr/>
          </p:nvSpPr>
          <p:spPr>
            <a:xfrm>
              <a:off x="8623593" y="6098929"/>
              <a:ext cx="469680" cy="349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400">
                  <a:solidFill>
                    <a:srgbClr val="011993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en-US" sz="1800" i="1" dirty="0">
                  <a:latin typeface="Times New Roman" panose="02020603050405020304" pitchFamily="18" charset="0"/>
                </a:rPr>
                <a:t>time</a:t>
              </a:r>
              <a:endParaRPr sz="1800" i="1" dirty="0">
                <a:latin typeface="Times New Roman" panose="02020603050405020304" pitchFamily="18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3" name="Content Placeholder 1">
            <a:extLst>
              <a:ext uri="{FF2B5EF4-FFF2-40B4-BE49-F238E27FC236}">
                <a16:creationId xmlns:a16="http://schemas.microsoft.com/office/drawing/2014/main" id="{FC366A98-F4AF-90A3-54ED-5EBFB024C78F}"/>
              </a:ext>
            </a:extLst>
          </p:cNvPr>
          <p:cNvSpPr txBox="1">
            <a:spLocks/>
          </p:cNvSpPr>
          <p:nvPr/>
        </p:nvSpPr>
        <p:spPr bwMode="auto">
          <a:xfrm>
            <a:off x="7711578" y="1089996"/>
            <a:ext cx="3337451" cy="10900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288925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●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30238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71550" indent="-2809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22388" indent="-28892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▸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663700" indent="-288925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•"/>
              <a:tabLst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05013" indent="-2809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346325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5000"/>
              <a:buFont typeface="System Font Regular"/>
              <a:buChar char="∙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687638" indent="-279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System Font Regular"/>
              <a:buChar char="‣"/>
              <a:tabLst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>
                <a:latin typeface="Lucida Handwriting"/>
                <a:cs typeface="Lucida Handwriting"/>
              </a:rPr>
              <a:t>T</a:t>
            </a:r>
            <a:r>
              <a:rPr lang="en-US" kern="0" baseline="-25000" dirty="0"/>
              <a:t>1</a:t>
            </a:r>
            <a:r>
              <a:rPr lang="en-US" kern="0" dirty="0"/>
              <a:t> = {[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  <a:cs typeface="Times New Roman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/>
              <a:t>=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</a:rPr>
              <a:t>loc1</a:t>
            </a:r>
            <a:r>
              <a:rPr lang="en-US" kern="0" dirty="0"/>
              <a:t>,</a:t>
            </a:r>
            <a:br>
              <a:rPr lang="en-US" kern="0" dirty="0"/>
            </a:br>
            <a:r>
              <a:rPr lang="en-US" kern="0" dirty="0"/>
              <a:t>          [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,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]</a:t>
            </a:r>
            <a:r>
              <a:rPr lang="en-US" kern="0" baseline="-25000" dirty="0"/>
              <a:t> </a:t>
            </a:r>
            <a:r>
              <a:rPr lang="en-US" kern="0" dirty="0">
                <a:latin typeface="Calibri"/>
              </a:rPr>
              <a:t>loc</a:t>
            </a:r>
            <a:r>
              <a:rPr lang="en-US" kern="0" dirty="0">
                <a:latin typeface="Times New Roman" charset="0"/>
              </a:rPr>
              <a:t>(</a:t>
            </a:r>
            <a:r>
              <a:rPr lang="en-US" i="1" kern="0" dirty="0">
                <a:latin typeface="Times New Roman" charset="0"/>
              </a:rPr>
              <a:t>r</a:t>
            </a:r>
            <a:r>
              <a:rPr lang="en-US" kern="0" dirty="0">
                <a:latin typeface="Times New Roman" charset="0"/>
              </a:rPr>
              <a:t>)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: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sym typeface="Wingdings"/>
              </a:rPr>
              <a:t>(</a:t>
            </a:r>
            <a:r>
              <a:rPr lang="en-US" i="1" kern="0" dirty="0">
                <a:latin typeface="Times New Roman" panose="02020603050405020304" pitchFamily="18" charset="0"/>
                <a:cs typeface="Calibri"/>
                <a:sym typeface="Wingdings"/>
              </a:rPr>
              <a:t>l</a:t>
            </a:r>
            <a:r>
              <a:rPr lang="en-US" kern="0" dirty="0">
                <a:latin typeface="Times New Roman" panose="02020603050405020304" pitchFamily="18" charset="0"/>
                <a:cs typeface="Calibri"/>
                <a:sym typeface="Wingdings"/>
              </a:rPr>
              <a:t>,</a:t>
            </a:r>
            <a:r>
              <a:rPr lang="en-US" kern="0" baseline="-25000" dirty="0">
                <a:latin typeface="Times New Roman" panose="02020603050405020304" pitchFamily="18" charset="0"/>
                <a:cs typeface="Calibri"/>
                <a:sym typeface="Wingdings"/>
              </a:rPr>
              <a:t> </a:t>
            </a:r>
            <a:r>
              <a:rPr lang="en-US" kern="0" dirty="0">
                <a:latin typeface="Calibri"/>
                <a:cs typeface="Calibri"/>
                <a:sym typeface="Wingdings"/>
              </a:rPr>
              <a:t>loc2</a:t>
            </a:r>
            <a:r>
              <a:rPr lang="en-US" kern="0" dirty="0">
                <a:sym typeface="Wingdings"/>
              </a:rPr>
              <a:t>)}</a:t>
            </a:r>
          </a:p>
          <a:p>
            <a:r>
              <a:rPr lang="en-US" kern="0" dirty="0">
                <a:latin typeface="Lucida Handwriting"/>
                <a:cs typeface="Lucida Handwriting"/>
              </a:rPr>
              <a:t>C</a:t>
            </a:r>
            <a:r>
              <a:rPr lang="en-US" kern="0" baseline="-25000" dirty="0"/>
              <a:t>1</a:t>
            </a:r>
            <a:r>
              <a:rPr lang="en-US" kern="0" dirty="0"/>
              <a:t> = {</a:t>
            </a:r>
            <a:r>
              <a:rPr lang="en-US" i="1" kern="0" dirty="0"/>
              <a:t>t</a:t>
            </a:r>
            <a:r>
              <a:rPr lang="en-US" kern="0" baseline="-25000" dirty="0"/>
              <a:t>1</a:t>
            </a:r>
            <a:r>
              <a:rPr lang="en-US" kern="0" dirty="0"/>
              <a:t>&lt; </a:t>
            </a:r>
            <a:r>
              <a:rPr lang="en-US" i="1" kern="0" dirty="0"/>
              <a:t>t</a:t>
            </a:r>
            <a:r>
              <a:rPr lang="en-US" kern="0" baseline="-25000" dirty="0"/>
              <a:t>2</a:t>
            </a:r>
            <a:r>
              <a:rPr lang="en-US" kern="0" dirty="0"/>
              <a:t>, </a:t>
            </a:r>
            <a:r>
              <a:rPr lang="en-US" i="1" kern="0" dirty="0"/>
              <a:t>t</a:t>
            </a:r>
            <a:r>
              <a:rPr lang="en-US" kern="0" baseline="-25000" dirty="0"/>
              <a:t>3</a:t>
            </a:r>
            <a:r>
              <a:rPr lang="en-US" kern="0" dirty="0"/>
              <a:t>&lt; </a:t>
            </a:r>
            <a:r>
              <a:rPr lang="en-US" i="1" kern="0" dirty="0"/>
              <a:t>t</a:t>
            </a:r>
            <a:r>
              <a:rPr lang="en-US" kern="0" baseline="-25000" dirty="0"/>
              <a:t>4</a:t>
            </a:r>
            <a:r>
              <a:rPr lang="en-US" kern="0" dirty="0"/>
              <a:t>, </a:t>
            </a:r>
            <a:r>
              <a:rPr lang="en-US" i="1" dirty="0"/>
              <a:t>l ≠</a:t>
            </a:r>
            <a:r>
              <a:rPr lang="en-US" dirty="0">
                <a:latin typeface="Calibri"/>
              </a:rPr>
              <a:t> loc2</a:t>
            </a:r>
            <a:r>
              <a:rPr lang="en-US" dirty="0">
                <a:latin typeface="Times New Roman" panose="02020603050405020304" pitchFamily="18" charset="0"/>
              </a:rPr>
              <a:t>}</a:t>
            </a:r>
            <a:endParaRPr lang="en-US" kern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39210"/>
      </p:ext>
    </p:extLst>
  </p:cSld>
  <p:clrMapOvr>
    <a:masterClrMapping/>
  </p:clrMapOvr>
</p:sld>
</file>

<file path=ppt/theme/theme1.xml><?xml version="1.0" encoding="utf-8"?>
<a:theme xmlns:a="http://schemas.openxmlformats.org/drawingml/2006/main" name="11_Nau - reasoning about adversari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EE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E5F5FF"/>
      </a:accent5>
      <a:accent6>
        <a:srgbClr val="8AE7B9"/>
      </a:accent6>
      <a:hlink>
        <a:srgbClr val="CC00CC"/>
      </a:hlink>
      <a:folHlink>
        <a:srgbClr val="B2B2B2"/>
      </a:folHlink>
    </a:clrScheme>
    <a:fontScheme name="Nau - reasoning about adversari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au - reasoning about adversar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u - reasoning about adversari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u - reasoning about adversar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62E669D20CD41AC535D03010A5C0D" ma:contentTypeVersion="14" ma:contentTypeDescription="Create a new document." ma:contentTypeScope="" ma:versionID="3a0e4d532352f04ad695343b89ea98e1">
  <xsd:schema xmlns:xsd="http://www.w3.org/2001/XMLSchema" xmlns:xs="http://www.w3.org/2001/XMLSchema" xmlns:p="http://schemas.microsoft.com/office/2006/metadata/properties" xmlns:ns2="677ff083-cab9-4ac6-8959-3f73e4b3d886" xmlns:ns3="601c8aaa-3ebb-4096-aa80-eb320f5b17de" targetNamespace="http://schemas.microsoft.com/office/2006/metadata/properties" ma:root="true" ma:fieldsID="53f71ba7ba1a0c942857e96ed27e75fa" ns2:_="" ns3:_="">
    <xsd:import namespace="677ff083-cab9-4ac6-8959-3f73e4b3d886"/>
    <xsd:import namespace="601c8aaa-3ebb-4096-aa80-eb320f5b1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f083-cab9-4ac6-8959-3f73e4b3d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2b7a358-f8a0-4ad9-9703-fa52161a84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c8aaa-3ebb-4096-aa80-eb320f5b17d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8cdfe7a-63b1-4c70-b8d5-95325560d07d}" ma:internalName="TaxCatchAll" ma:showField="CatchAllData" ma:web="601c8aaa-3ebb-4096-aa80-eb320f5b1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45458E-9478-4EBC-AA11-09A51653C7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940DE9-1375-4C6C-9CBE-C4B5C9F024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7ff083-cab9-4ac6-8959-3f73e4b3d886"/>
    <ds:schemaRef ds:uri="601c8aaa-3ebb-4096-aa80-eb320f5b1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31238</TotalTime>
  <Pages>32</Pages>
  <Words>7173</Words>
  <Application>Microsoft Macintosh PowerPoint</Application>
  <PresentationFormat>Widescreen</PresentationFormat>
  <Paragraphs>1167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</vt:lpstr>
      <vt:lpstr>Arial Narrow</vt:lpstr>
      <vt:lpstr>Calibri</vt:lpstr>
      <vt:lpstr>Cambria Math</vt:lpstr>
      <vt:lpstr>Lucida Calligraphy</vt:lpstr>
      <vt:lpstr>Lucida Grande</vt:lpstr>
      <vt:lpstr>Lucida Handwriting</vt:lpstr>
      <vt:lpstr>System Font Regular</vt:lpstr>
      <vt:lpstr>Times</vt:lpstr>
      <vt:lpstr>Times New Roman</vt:lpstr>
      <vt:lpstr>Times New Roman Regular</vt:lpstr>
      <vt:lpstr>Webdings</vt:lpstr>
      <vt:lpstr>Wingdings</vt:lpstr>
      <vt:lpstr>11_Nau - reasoning about adversaries</vt:lpstr>
      <vt:lpstr>Chapters 17, 18 Temporal Represention, Acting, Planning</vt:lpstr>
      <vt:lpstr>Some Example Applications</vt:lpstr>
      <vt:lpstr>Temporal Models</vt:lpstr>
      <vt:lpstr>Outline</vt:lpstr>
      <vt:lpstr>Timelines</vt:lpstr>
      <vt:lpstr>Timeline</vt:lpstr>
      <vt:lpstr>Consistency</vt:lpstr>
      <vt:lpstr>Security</vt:lpstr>
      <vt:lpstr>Causal support</vt:lpstr>
      <vt:lpstr>Establishing causal support</vt:lpstr>
      <vt:lpstr>Establishing causal support</vt:lpstr>
      <vt:lpstr>Establishing causal support</vt:lpstr>
      <vt:lpstr>Action Schemas</vt:lpstr>
      <vt:lpstr>Action Schemas</vt:lpstr>
      <vt:lpstr>Action Schemas</vt:lpstr>
      <vt:lpstr>Tasks and Methods</vt:lpstr>
      <vt:lpstr>Chronicles</vt:lpstr>
      <vt:lpstr>Outline</vt:lpstr>
      <vt:lpstr>Planning</vt:lpstr>
      <vt:lpstr>Outline</vt:lpstr>
      <vt:lpstr>Consistency of Constraints</vt:lpstr>
      <vt:lpstr>Consistency of Constraints</vt:lpstr>
      <vt:lpstr>(1) Object Constraints</vt:lpstr>
      <vt:lpstr>(2) Time Constraints</vt:lpstr>
      <vt:lpstr>Time Constraints</vt:lpstr>
      <vt:lpstr>Operations on STNs</vt:lpstr>
      <vt:lpstr>Time Constraints</vt:lpstr>
      <vt:lpstr>Two Examples</vt:lpstr>
      <vt:lpstr>Time Constraints</vt:lpstr>
      <vt:lpstr>Path Consistency</vt:lpstr>
      <vt:lpstr>Pruning TemPlan’s search space</vt:lpstr>
      <vt:lpstr>Controllability</vt:lpstr>
      <vt:lpstr>Controllability</vt:lpstr>
      <vt:lpstr>Controllability</vt:lpstr>
      <vt:lpstr>STNUs</vt:lpstr>
      <vt:lpstr>Three kinds of controllability</vt:lpstr>
      <vt:lpstr>Game-Theoretic Model</vt:lpstr>
      <vt:lpstr>Example</vt:lpstr>
      <vt:lpstr>Dynamic Controllability Checking</vt:lpstr>
      <vt:lpstr>Outline</vt:lpstr>
      <vt:lpstr>Atemporal Refinement of Actions</vt:lpstr>
      <vt:lpstr>Discussion</vt:lpstr>
      <vt:lpstr>Outline</vt:lpstr>
      <vt:lpstr>Dispatching</vt:lpstr>
      <vt:lpstr>Dispatching</vt:lpstr>
      <vt:lpstr>Dispatching</vt:lpstr>
      <vt:lpstr>Example</vt:lpstr>
      <vt:lpstr>Deadline Failures</vt:lpstr>
      <vt:lpstr>Partial Observability</vt:lpstr>
      <vt:lpstr>Observation Actions</vt:lpstr>
      <vt:lpstr>Dynamic Controllability</vt:lpstr>
      <vt:lpstr>Summary 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CMSC722 - Chs. 17-18</dc:title>
  <dc:subject/>
  <dc:creator>Dana Nau</dc:creator>
  <cp:keywords/>
  <dc:description/>
  <cp:lastModifiedBy>Dana Nau</cp:lastModifiedBy>
  <cp:revision>3190</cp:revision>
  <cp:lastPrinted>2020-04-09T17:01:45Z</cp:lastPrinted>
  <dcterms:created xsi:type="dcterms:W3CDTF">2009-11-19T21:59:27Z</dcterms:created>
  <dcterms:modified xsi:type="dcterms:W3CDTF">2025-03-08T04:08:43Z</dcterms:modified>
</cp:coreProperties>
</file>