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0" r:id="rId3"/>
  </p:sldMasterIdLst>
  <p:notesMasterIdLst>
    <p:notesMasterId r:id="rId31"/>
  </p:notesMasterIdLst>
  <p:handoutMasterIdLst>
    <p:handoutMasterId r:id="rId32"/>
  </p:handoutMasterIdLst>
  <p:sldIdLst>
    <p:sldId id="1033" r:id="rId4"/>
    <p:sldId id="623" r:id="rId5"/>
    <p:sldId id="955" r:id="rId6"/>
    <p:sldId id="1111" r:id="rId7"/>
    <p:sldId id="1112" r:id="rId8"/>
    <p:sldId id="1101" r:id="rId9"/>
    <p:sldId id="1102" r:id="rId10"/>
    <p:sldId id="1103" r:id="rId11"/>
    <p:sldId id="1104" r:id="rId12"/>
    <p:sldId id="1108" r:id="rId13"/>
    <p:sldId id="1107" r:id="rId14"/>
    <p:sldId id="802" r:id="rId15"/>
    <p:sldId id="1110" r:id="rId16"/>
    <p:sldId id="596" r:id="rId17"/>
    <p:sldId id="959" r:id="rId18"/>
    <p:sldId id="934" r:id="rId19"/>
    <p:sldId id="928" r:id="rId20"/>
    <p:sldId id="929" r:id="rId21"/>
    <p:sldId id="1093" r:id="rId22"/>
    <p:sldId id="806" r:id="rId23"/>
    <p:sldId id="1116" r:id="rId24"/>
    <p:sldId id="919" r:id="rId25"/>
    <p:sldId id="1109" r:id="rId26"/>
    <p:sldId id="1113" r:id="rId27"/>
    <p:sldId id="1115" r:id="rId28"/>
    <p:sldId id="1114" r:id="rId29"/>
    <p:sldId id="764" r:id="rId30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800"/>
    <a:srgbClr val="CDFFCC"/>
    <a:srgbClr val="B0FFD8"/>
    <a:srgbClr val="0091E8"/>
    <a:srgbClr val="138612"/>
    <a:srgbClr val="13860F"/>
    <a:srgbClr val="0195F3"/>
    <a:srgbClr val="0070C1"/>
    <a:srgbClr val="0071C1"/>
    <a:srgbClr val="219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56" autoAdjust="0"/>
    <p:restoredTop sz="97193" autoAdjust="0"/>
  </p:normalViewPr>
  <p:slideViewPr>
    <p:cSldViewPr snapToGrid="0">
      <p:cViewPr varScale="1">
        <p:scale>
          <a:sx n="119" d="100"/>
          <a:sy n="119" d="100"/>
        </p:scale>
        <p:origin x="232" y="28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A263CBA4-9C63-420C-9B18-C33711316E17}"/>
    <pc:docChg chg="custSel modSld">
      <pc:chgData name="Mak Roberts" userId="9f338eff-2743-45c8-be3d-ba747cbf8532" providerId="ADAL" clId="{A263CBA4-9C63-420C-9B18-C33711316E17}" dt="2024-10-16T19:08:37.348" v="14" actId="478"/>
      <pc:docMkLst>
        <pc:docMk/>
      </pc:docMkLst>
      <pc:sldChg chg="mod modShow">
        <pc:chgData name="Mak Roberts" userId="9f338eff-2743-45c8-be3d-ba747cbf8532" providerId="ADAL" clId="{A263CBA4-9C63-420C-9B18-C33711316E17}" dt="2024-10-16T18:19:21.340" v="0" actId="729"/>
        <pc:sldMkLst>
          <pc:docMk/>
          <pc:sldMk cId="3384066912" sldId="1109"/>
        </pc:sldMkLst>
      </pc:sldChg>
      <pc:sldChg chg="mod modShow">
        <pc:chgData name="Mak Roberts" userId="9f338eff-2743-45c8-be3d-ba747cbf8532" providerId="ADAL" clId="{A263CBA4-9C63-420C-9B18-C33711316E17}" dt="2024-10-16T18:19:21.340" v="0" actId="729"/>
        <pc:sldMkLst>
          <pc:docMk/>
          <pc:sldMk cId="1966163891" sldId="1113"/>
        </pc:sldMkLst>
      </pc:sldChg>
      <pc:sldChg chg="addSp delSp modSp mod modShow">
        <pc:chgData name="Mak Roberts" userId="9f338eff-2743-45c8-be3d-ba747cbf8532" providerId="ADAL" clId="{A263CBA4-9C63-420C-9B18-C33711316E17}" dt="2024-10-16T19:08:37.348" v="14" actId="478"/>
        <pc:sldMkLst>
          <pc:docMk/>
          <pc:sldMk cId="2285723043" sldId="1114"/>
        </pc:sldMkLst>
      </pc:sldChg>
      <pc:sldChg chg="mod modShow">
        <pc:chgData name="Mak Roberts" userId="9f338eff-2743-45c8-be3d-ba747cbf8532" providerId="ADAL" clId="{A263CBA4-9C63-420C-9B18-C33711316E17}" dt="2024-10-16T18:19:21.340" v="0" actId="729"/>
        <pc:sldMkLst>
          <pc:docMk/>
          <pc:sldMk cId="2114758156" sldId="1115"/>
        </pc:sldMkLst>
      </pc:sldChg>
    </pc:docChg>
  </pc:docChgLst>
  <pc:docChgLst>
    <pc:chgData name="Mak Roberts" userId="9f338eff-2743-45c8-be3d-ba747cbf8532" providerId="ADAL" clId="{0052709E-0D35-4D61-A1B8-54F06AC1D644}"/>
    <pc:docChg chg="undo custSel modSld">
      <pc:chgData name="Mak Roberts" userId="9f338eff-2743-45c8-be3d-ba747cbf8532" providerId="ADAL" clId="{0052709E-0D35-4D61-A1B8-54F06AC1D644}" dt="2025-01-30T00:47:32.733" v="5" actId="207"/>
      <pc:docMkLst>
        <pc:docMk/>
      </pc:docMkLst>
      <pc:sldChg chg="modSp mod">
        <pc:chgData name="Mak Roberts" userId="9f338eff-2743-45c8-be3d-ba747cbf8532" providerId="ADAL" clId="{0052709E-0D35-4D61-A1B8-54F06AC1D644}" dt="2025-01-30T00:47:32.733" v="5" actId="207"/>
        <pc:sldMkLst>
          <pc:docMk/>
          <pc:sldMk cId="1389072820" sldId="764"/>
        </pc:sldMkLst>
        <pc:spChg chg="mod">
          <ac:chgData name="Mak Roberts" userId="9f338eff-2743-45c8-be3d-ba747cbf8532" providerId="ADAL" clId="{0052709E-0D35-4D61-A1B8-54F06AC1D644}" dt="2025-01-30T00:47:32.733" v="5" actId="207"/>
          <ac:spMkLst>
            <pc:docMk/>
            <pc:sldMk cId="1389072820" sldId="764"/>
            <ac:spMk id="3" creationId="{00000000-0000-0000-0000-000000000000}"/>
          </ac:spMkLst>
        </pc:spChg>
      </pc:sldChg>
      <pc:sldChg chg="modSp mod">
        <pc:chgData name="Mak Roberts" userId="9f338eff-2743-45c8-be3d-ba747cbf8532" providerId="ADAL" clId="{0052709E-0D35-4D61-A1B8-54F06AC1D644}" dt="2025-01-30T00:46:48.955" v="1" actId="20577"/>
        <pc:sldMkLst>
          <pc:docMk/>
          <pc:sldMk cId="1307329132" sldId="1033"/>
        </pc:sldMkLst>
        <pc:spChg chg="mod">
          <ac:chgData name="Mak Roberts" userId="9f338eff-2743-45c8-be3d-ba747cbf8532" providerId="ADAL" clId="{0052709E-0D35-4D61-A1B8-54F06AC1D644}" dt="2025-01-30T00:46:48.955" v="1" actId="20577"/>
          <ac:spMkLst>
            <pc:docMk/>
            <pc:sldMk cId="1307329132" sldId="1033"/>
            <ac:spMk id="4099" creationId="{00000000-0000-0000-0000-000000000000}"/>
          </ac:spMkLst>
        </pc:spChg>
      </pc:sldChg>
    </pc:docChg>
  </pc:docChgLst>
  <pc:docChgLst>
    <pc:chgData name="Mak Roberts" userId="9f338eff-2743-45c8-be3d-ba747cbf8532" providerId="ADAL" clId="{90FFA1A0-F94C-44D4-9226-0BA8D8E0B377}"/>
    <pc:docChg chg="undo custSel addSld delSld modSld sldOrd">
      <pc:chgData name="Mak Roberts" userId="9f338eff-2743-45c8-be3d-ba747cbf8532" providerId="ADAL" clId="{90FFA1A0-F94C-44D4-9226-0BA8D8E0B377}" dt="2024-09-21T16:39:34.949" v="1349" actId="20577"/>
      <pc:docMkLst>
        <pc:docMk/>
      </pc:docMkLst>
      <pc:sldChg chg="modSp mod ord">
        <pc:chgData name="Mak Roberts" userId="9f338eff-2743-45c8-be3d-ba747cbf8532" providerId="ADAL" clId="{90FFA1A0-F94C-44D4-9226-0BA8D8E0B377}" dt="2024-09-18T11:43:37.367" v="760" actId="20578"/>
        <pc:sldMkLst>
          <pc:docMk/>
          <pc:sldMk cId="2973853358" sldId="596"/>
        </pc:sldMkLst>
      </pc:sldChg>
      <pc:sldChg chg="modSp mod">
        <pc:chgData name="Mak Roberts" userId="9f338eff-2743-45c8-be3d-ba747cbf8532" providerId="ADAL" clId="{90FFA1A0-F94C-44D4-9226-0BA8D8E0B377}" dt="2024-09-18T11:52:10.928" v="877" actId="207"/>
        <pc:sldMkLst>
          <pc:docMk/>
          <pc:sldMk cId="1389072820" sldId="764"/>
        </pc:sldMkLst>
      </pc:sldChg>
      <pc:sldChg chg="modSp mod">
        <pc:chgData name="Mak Roberts" userId="9f338eff-2743-45c8-be3d-ba747cbf8532" providerId="ADAL" clId="{90FFA1A0-F94C-44D4-9226-0BA8D8E0B377}" dt="2024-09-15T20:44:39.647" v="155" actId="20577"/>
        <pc:sldMkLst>
          <pc:docMk/>
          <pc:sldMk cId="1733502625" sldId="802"/>
        </pc:sldMkLst>
      </pc:sldChg>
      <pc:sldChg chg="modSp mod modAnim">
        <pc:chgData name="Mak Roberts" userId="9f338eff-2743-45c8-be3d-ba747cbf8532" providerId="ADAL" clId="{90FFA1A0-F94C-44D4-9226-0BA8D8E0B377}" dt="2024-09-18T13:49:27.651" v="1161"/>
        <pc:sldMkLst>
          <pc:docMk/>
          <pc:sldMk cId="3764166786" sldId="806"/>
        </pc:sldMkLst>
      </pc:sldChg>
      <pc:sldChg chg="modSp mod">
        <pc:chgData name="Mak Roberts" userId="9f338eff-2743-45c8-be3d-ba747cbf8532" providerId="ADAL" clId="{90FFA1A0-F94C-44D4-9226-0BA8D8E0B377}" dt="2024-09-18T13:48:31.618" v="1158" actId="207"/>
        <pc:sldMkLst>
          <pc:docMk/>
          <pc:sldMk cId="1800496760" sldId="929"/>
        </pc:sldMkLst>
      </pc:sldChg>
      <pc:sldChg chg="modSp mod">
        <pc:chgData name="Mak Roberts" userId="9f338eff-2743-45c8-be3d-ba747cbf8532" providerId="ADAL" clId="{90FFA1A0-F94C-44D4-9226-0BA8D8E0B377}" dt="2024-09-15T20:30:37.342" v="0" actId="20577"/>
        <pc:sldMkLst>
          <pc:docMk/>
          <pc:sldMk cId="3372004917" sldId="955"/>
        </pc:sldMkLst>
      </pc:sldChg>
      <pc:sldChg chg="modSp mod">
        <pc:chgData name="Mak Roberts" userId="9f338eff-2743-45c8-be3d-ba747cbf8532" providerId="ADAL" clId="{90FFA1A0-F94C-44D4-9226-0BA8D8E0B377}" dt="2024-09-15T20:30:57.170" v="29" actId="20577"/>
        <pc:sldMkLst>
          <pc:docMk/>
          <pc:sldMk cId="1307329132" sldId="1033"/>
        </pc:sldMkLst>
      </pc:sldChg>
      <pc:sldChg chg="addSp delSp modSp mod">
        <pc:chgData name="Mak Roberts" userId="9f338eff-2743-45c8-be3d-ba747cbf8532" providerId="ADAL" clId="{90FFA1A0-F94C-44D4-9226-0BA8D8E0B377}" dt="2024-09-18T13:43:12.958" v="1092" actId="1076"/>
        <pc:sldMkLst>
          <pc:docMk/>
          <pc:sldMk cId="2496504884" sldId="1101"/>
        </pc:sldMkLst>
      </pc:sldChg>
      <pc:sldChg chg="addSp delSp modSp mod modAnim">
        <pc:chgData name="Mak Roberts" userId="9f338eff-2743-45c8-be3d-ba747cbf8532" providerId="ADAL" clId="{90FFA1A0-F94C-44D4-9226-0BA8D8E0B377}" dt="2024-09-18T13:41:40.734" v="1066"/>
        <pc:sldMkLst>
          <pc:docMk/>
          <pc:sldMk cId="1602546222" sldId="1102"/>
        </pc:sldMkLst>
      </pc:sldChg>
      <pc:sldChg chg="addSp modSp mod">
        <pc:chgData name="Mak Roberts" userId="9f338eff-2743-45c8-be3d-ba747cbf8532" providerId="ADAL" clId="{90FFA1A0-F94C-44D4-9226-0BA8D8E0B377}" dt="2024-09-21T16:39:34.949" v="1349" actId="20577"/>
        <pc:sldMkLst>
          <pc:docMk/>
          <pc:sldMk cId="239566514" sldId="1103"/>
        </pc:sldMkLst>
      </pc:sldChg>
      <pc:sldChg chg="addSp delSp modSp mod">
        <pc:chgData name="Mak Roberts" userId="9f338eff-2743-45c8-be3d-ba747cbf8532" providerId="ADAL" clId="{90FFA1A0-F94C-44D4-9226-0BA8D8E0B377}" dt="2024-09-18T13:46:10.339" v="1156" actId="20577"/>
        <pc:sldMkLst>
          <pc:docMk/>
          <pc:sldMk cId="810007018" sldId="1104"/>
        </pc:sldMkLst>
      </pc:sldChg>
      <pc:sldChg chg="addSp delSp modSp mod">
        <pc:chgData name="Mak Roberts" userId="9f338eff-2743-45c8-be3d-ba747cbf8532" providerId="ADAL" clId="{90FFA1A0-F94C-44D4-9226-0BA8D8E0B377}" dt="2024-09-18T11:25:52.759" v="713" actId="14100"/>
        <pc:sldMkLst>
          <pc:docMk/>
          <pc:sldMk cId="2934968969" sldId="1107"/>
        </pc:sldMkLst>
      </pc:sldChg>
      <pc:sldChg chg="addSp delSp modSp mod">
        <pc:chgData name="Mak Roberts" userId="9f338eff-2743-45c8-be3d-ba747cbf8532" providerId="ADAL" clId="{90FFA1A0-F94C-44D4-9226-0BA8D8E0B377}" dt="2024-09-21T16:36:39.568" v="1167"/>
        <pc:sldMkLst>
          <pc:docMk/>
          <pc:sldMk cId="447252204" sldId="1108"/>
        </pc:sldMkLst>
      </pc:sldChg>
      <pc:sldChg chg="mod modShow">
        <pc:chgData name="Mak Roberts" userId="9f338eff-2743-45c8-be3d-ba747cbf8532" providerId="ADAL" clId="{90FFA1A0-F94C-44D4-9226-0BA8D8E0B377}" dt="2024-09-18T11:38:05.570" v="752" actId="729"/>
        <pc:sldMkLst>
          <pc:docMk/>
          <pc:sldMk cId="3384066912" sldId="1109"/>
        </pc:sldMkLst>
      </pc:sldChg>
      <pc:sldChg chg="modSp mod">
        <pc:chgData name="Mak Roberts" userId="9f338eff-2743-45c8-be3d-ba747cbf8532" providerId="ADAL" clId="{90FFA1A0-F94C-44D4-9226-0BA8D8E0B377}" dt="2024-09-15T20:35:00.056" v="58" actId="14100"/>
        <pc:sldMkLst>
          <pc:docMk/>
          <pc:sldMk cId="3023187548" sldId="1111"/>
        </pc:sldMkLst>
      </pc:sldChg>
      <pc:sldChg chg="addSp delSp modSp mod modAnim">
        <pc:chgData name="Mak Roberts" userId="9f338eff-2743-45c8-be3d-ba747cbf8532" providerId="ADAL" clId="{90FFA1A0-F94C-44D4-9226-0BA8D8E0B377}" dt="2024-09-18T13:41:54.598" v="1067"/>
        <pc:sldMkLst>
          <pc:docMk/>
          <pc:sldMk cId="1480623286" sldId="1112"/>
        </pc:sldMkLst>
      </pc:sldChg>
      <pc:sldChg chg="mod modShow">
        <pc:chgData name="Mak Roberts" userId="9f338eff-2743-45c8-be3d-ba747cbf8532" providerId="ADAL" clId="{90FFA1A0-F94C-44D4-9226-0BA8D8E0B377}" dt="2024-09-18T11:38:08.068" v="753" actId="729"/>
        <pc:sldMkLst>
          <pc:docMk/>
          <pc:sldMk cId="1966163891" sldId="1113"/>
        </pc:sldMkLst>
      </pc:sldChg>
      <pc:sldChg chg="mod modShow">
        <pc:chgData name="Mak Roberts" userId="9f338eff-2743-45c8-be3d-ba747cbf8532" providerId="ADAL" clId="{90FFA1A0-F94C-44D4-9226-0BA8D8E0B377}" dt="2024-09-18T11:38:13.758" v="755" actId="729"/>
        <pc:sldMkLst>
          <pc:docMk/>
          <pc:sldMk cId="2285723043" sldId="1114"/>
        </pc:sldMkLst>
      </pc:sldChg>
      <pc:sldChg chg="mod modShow">
        <pc:chgData name="Mak Roberts" userId="9f338eff-2743-45c8-be3d-ba747cbf8532" providerId="ADAL" clId="{90FFA1A0-F94C-44D4-9226-0BA8D8E0B377}" dt="2024-09-18T11:38:10.997" v="754" actId="729"/>
        <pc:sldMkLst>
          <pc:docMk/>
          <pc:sldMk cId="2114758156" sldId="1115"/>
        </pc:sldMkLst>
      </pc:sldChg>
      <pc:sldChg chg="modSp mod ord">
        <pc:chgData name="Mak Roberts" userId="9f338eff-2743-45c8-be3d-ba747cbf8532" providerId="ADAL" clId="{90FFA1A0-F94C-44D4-9226-0BA8D8E0B377}" dt="2024-09-18T11:50:34.868" v="796" actId="20577"/>
        <pc:sldMkLst>
          <pc:docMk/>
          <pc:sldMk cId="3153400902" sldId="1117"/>
        </pc:sldMkLst>
      </pc:sldChg>
      <pc:sldChg chg="add del mod ord modShow">
        <pc:chgData name="Mak Roberts" userId="9f338eff-2743-45c8-be3d-ba747cbf8532" providerId="ADAL" clId="{90FFA1A0-F94C-44D4-9226-0BA8D8E0B377}" dt="2024-09-18T11:50:49.007" v="797" actId="47"/>
        <pc:sldMkLst>
          <pc:docMk/>
          <pc:sldMk cId="3954436611" sldId="1118"/>
        </pc:sldMkLst>
      </pc:sldChg>
      <pc:sldChg chg="add del mod ord modShow">
        <pc:chgData name="Mak Roberts" userId="9f338eff-2743-45c8-be3d-ba747cbf8532" providerId="ADAL" clId="{90FFA1A0-F94C-44D4-9226-0BA8D8E0B377}" dt="2024-09-18T11:50:49.007" v="797" actId="47"/>
        <pc:sldMkLst>
          <pc:docMk/>
          <pc:sldMk cId="454447190" sldId="11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2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723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6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8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9634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11:06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AD9FBDA-F703-2FE5-593F-EEB7D4BCC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3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5549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83982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55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6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21659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2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0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itbucket.org/dananau/pyhop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nanau/GTPyhop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nanau/GTPyhop" TargetMode="External"/><Relationship Id="rId2" Type="http://schemas.openxmlformats.org/officeDocument/2006/relationships/hyperlink" Target="http://bitbucket.org/dananau/pyho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5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HTN Representation and Planning</a:t>
            </a:r>
            <a:endParaRPr lang="en-US" sz="26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401ED3-CB9E-11D7-0EB4-77967E40D8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392974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2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31F8DB-FA3C-4BFF-C075-D6C5A535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671"/>
            <a:ext cx="5892800" cy="812800"/>
          </a:xfrm>
        </p:spPr>
        <p:txBody>
          <a:bodyPr/>
          <a:lstStyle/>
          <a:p>
            <a:r>
              <a:rPr lang="en-US" dirty="0"/>
              <a:t>Planning Algorithm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16C1D-A3B4-FA39-4FFC-A5913D99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05" y="779572"/>
            <a:ext cx="4749478" cy="5375041"/>
          </a:xfrm>
        </p:spPr>
        <p:txBody>
          <a:bodyPr/>
          <a:lstStyle/>
          <a:p>
            <a:r>
              <a:rPr lang="en-US" sz="1800" dirty="0"/>
              <a:t>Definitions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Three cases: primitive, compound, goal task</a:t>
            </a:r>
          </a:p>
          <a:p>
            <a:pPr lvl="1"/>
            <a:r>
              <a:rPr lang="en-US" sz="1800" dirty="0"/>
              <a:t>Primitive task: apply action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Compound task: apply method instance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Goal task: apply method instance or action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65BA5-803F-70F2-9B44-AC213F6AE3BA}"/>
              </a:ext>
            </a:extLst>
          </p:cNvPr>
          <p:cNvGrpSpPr/>
          <p:nvPr/>
        </p:nvGrpSpPr>
        <p:grpSpPr>
          <a:xfrm>
            <a:off x="1180761" y="2977961"/>
            <a:ext cx="3284084" cy="1081950"/>
            <a:chOff x="7142456" y="3265023"/>
            <a:chExt cx="3284084" cy="1081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40EB6E-E551-BE8D-88D0-235980C920AB}"/>
                </a:ext>
              </a:extLst>
            </p:cNvPr>
            <p:cNvSpPr/>
            <p:nvPr/>
          </p:nvSpPr>
          <p:spPr>
            <a:xfrm flipH="1">
              <a:off x="7142456" y="3265023"/>
              <a:ext cx="3284084" cy="108195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048AF11-90FB-B57C-5153-89D1CB03C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5282" y="3865574"/>
              <a:ext cx="3052807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10922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new state 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dirty="0">
                  <a:latin typeface="Times New Roman" panose="02020603050405020304" pitchFamily="18" charset="0"/>
                </a:rPr>
                <a:t> ;  </a:t>
              </a:r>
              <a:r>
                <a:rPr lang="en-US" i="1" dirty="0">
                  <a:latin typeface="Times New Roman" panose="02020603050405020304" pitchFamily="18" charset="0"/>
                </a:rPr>
                <a:t>T′ </a:t>
              </a:r>
              <a:r>
                <a:rPr lang="en-US" dirty="0">
                  <a:latin typeface="Times New Roman" panose="02020603050405020304" pitchFamily="18" charset="0"/>
                </a:rPr>
                <a:t>= ⟨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⟩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73103F-BD2F-121D-C28B-C077661CEA71}"/>
                </a:ext>
              </a:extLst>
            </p:cNvPr>
            <p:cNvGrpSpPr/>
            <p:nvPr/>
          </p:nvGrpSpPr>
          <p:grpSpPr>
            <a:xfrm>
              <a:off x="8201361" y="3670482"/>
              <a:ext cx="711644" cy="260764"/>
              <a:chOff x="8415029" y="3903513"/>
              <a:chExt cx="711644" cy="316347"/>
            </a:xfrm>
          </p:grpSpPr>
          <p:sp>
            <p:nvSpPr>
              <p:cNvPr id="10" name="Line 13">
                <a:extLst>
                  <a:ext uri="{FF2B5EF4-FFF2-40B4-BE49-F238E27FC236}">
                    <a16:creationId xmlns:a16="http://schemas.microsoft.com/office/drawing/2014/main" id="{A4001279-1A9D-4F71-AFF6-B12602F3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53947" y="3915318"/>
                <a:ext cx="272726" cy="30454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13">
                <a:extLst>
                  <a:ext uri="{FF2B5EF4-FFF2-40B4-BE49-F238E27FC236}">
                    <a16:creationId xmlns:a16="http://schemas.microsoft.com/office/drawing/2014/main" id="{06820367-C16F-55E5-53A6-885E6CA7E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5029" y="3903513"/>
                <a:ext cx="303028" cy="30454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904295A-9B0A-C4FC-4831-6E4D6B7BA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690" y="3332037"/>
              <a:ext cx="2746962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state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dirty="0">
                  <a:latin typeface="Times New Roman" panose="02020603050405020304" pitchFamily="18" charset="0"/>
                </a:rPr>
                <a:t>; 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⟨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⟩</a:t>
              </a:r>
            </a:p>
          </p:txBody>
        </p:sp>
      </p:grpSp>
      <p:sp>
        <p:nvSpPr>
          <p:cNvPr id="12" name="Line 13">
            <a:extLst>
              <a:ext uri="{FF2B5EF4-FFF2-40B4-BE49-F238E27FC236}">
                <a16:creationId xmlns:a16="http://schemas.microsoft.com/office/drawing/2014/main" id="{76CDAA1C-F839-C9FA-F01F-9780DCB51E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844" y="3259866"/>
            <a:ext cx="1905349" cy="2015516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66D224-4411-5C72-A2FB-320A4335911B}"/>
              </a:ext>
            </a:extLst>
          </p:cNvPr>
          <p:cNvGrpSpPr/>
          <p:nvPr/>
        </p:nvGrpSpPr>
        <p:grpSpPr>
          <a:xfrm>
            <a:off x="1135510" y="4716167"/>
            <a:ext cx="3590644" cy="1201240"/>
            <a:chOff x="7845185" y="5123652"/>
            <a:chExt cx="3590644" cy="1201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BA7AF2-AD81-BEF6-87DB-13C90E7497B2}"/>
                </a:ext>
              </a:extLst>
            </p:cNvPr>
            <p:cNvSpPr/>
            <p:nvPr/>
          </p:nvSpPr>
          <p:spPr>
            <a:xfrm flipH="1">
              <a:off x="7845185" y="5123652"/>
              <a:ext cx="3284084" cy="12012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93ECA7-A97A-7D87-4165-89555D0CE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765" y="5895082"/>
              <a:ext cx="2774064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10922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      ⟨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…, 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i="1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dirty="0">
                  <a:latin typeface="Times New Roman" panose="02020603050405020304" pitchFamily="18" charset="0"/>
                </a:rPr>
                <a:t> , 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⟩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AA7F529-06BA-FF23-6B22-37882E385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351" y="5186329"/>
              <a:ext cx="3126552" cy="6450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      state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dirty="0">
                  <a:latin typeface="Times New Roman" panose="02020603050405020304" pitchFamily="18" charset="0"/>
                </a:rPr>
                <a:t>; 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⟨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⟩</a:t>
              </a:r>
            </a:p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method instance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94C6ABCE-4FB6-F8EA-E617-318EDD284655}"/>
                </a:ext>
              </a:extLst>
            </p:cNvPr>
            <p:cNvSpPr/>
            <p:nvPr/>
          </p:nvSpPr>
          <p:spPr>
            <a:xfrm rot="5400000" flipH="1">
              <a:off x="9488085" y="5495984"/>
              <a:ext cx="206493" cy="793053"/>
            </a:xfrm>
            <a:prstGeom prst="rightBrace">
              <a:avLst>
                <a:gd name="adj1" fmla="val 43502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ine 13">
            <a:extLst>
              <a:ext uri="{FF2B5EF4-FFF2-40B4-BE49-F238E27FC236}">
                <a16:creationId xmlns:a16="http://schemas.microsoft.com/office/drawing/2014/main" id="{0839168C-265D-5737-94A2-983BE4B2F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846" y="2268674"/>
            <a:ext cx="1905348" cy="1159474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FBF89-CD2B-F2A6-8545-371A3001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6337" y="279185"/>
            <a:ext cx="5165941" cy="6397678"/>
          </a:xfrm>
          <a:prstGeom prst="rect">
            <a:avLst/>
          </a:prstGeom>
        </p:spPr>
      </p:pic>
      <p:sp>
        <p:nvSpPr>
          <p:cNvPr id="24" name="Line 13">
            <a:extLst>
              <a:ext uri="{FF2B5EF4-FFF2-40B4-BE49-F238E27FC236}">
                <a16:creationId xmlns:a16="http://schemas.microsoft.com/office/drawing/2014/main" id="{AF3E662A-451D-27FE-C1D6-94A01476C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6785" y="5773614"/>
            <a:ext cx="1371859" cy="474786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BD9CCD-BDA7-5602-3352-51EE9FF6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57" r="4237"/>
          <a:stretch/>
        </p:blipFill>
        <p:spPr>
          <a:xfrm>
            <a:off x="924395" y="1878693"/>
            <a:ext cx="4629166" cy="3045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06D84A-50F2-D58A-018C-BF8C5186D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92" y="1509659"/>
            <a:ext cx="4007773" cy="2791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BAB218-6C0B-2CB5-3F65-F4F5E67184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96"/>
          <a:stretch/>
        </p:blipFill>
        <p:spPr>
          <a:xfrm>
            <a:off x="924473" y="1137659"/>
            <a:ext cx="3835766" cy="3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2EF1A50-587B-EDFB-7F64-D16AB6D6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225" y="220517"/>
            <a:ext cx="6439231" cy="60010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C6884D4-A005-CFF8-5AE6-3E287A0028BA}"/>
              </a:ext>
            </a:extLst>
          </p:cNvPr>
          <p:cNvGrpSpPr/>
          <p:nvPr/>
        </p:nvGrpSpPr>
        <p:grpSpPr>
          <a:xfrm>
            <a:off x="1135510" y="4307278"/>
            <a:ext cx="3590644" cy="1201240"/>
            <a:chOff x="7845185" y="5123652"/>
            <a:chExt cx="3590644" cy="1201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AB74CD-66E5-25B2-8511-AE19D520355D}"/>
                </a:ext>
              </a:extLst>
            </p:cNvPr>
            <p:cNvSpPr/>
            <p:nvPr/>
          </p:nvSpPr>
          <p:spPr>
            <a:xfrm flipH="1">
              <a:off x="7845185" y="5123652"/>
              <a:ext cx="3284084" cy="12012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87AC88-0937-1553-5444-A8D96E550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765" y="5895082"/>
              <a:ext cx="2774064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10922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      ⟨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…, 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i="1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dirty="0">
                  <a:latin typeface="Times New Roman" panose="02020603050405020304" pitchFamily="18" charset="0"/>
                </a:rPr>
                <a:t> , 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⟩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D8242AF8-BA0D-B405-9EF4-2A0BFE968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351" y="5186329"/>
              <a:ext cx="3126552" cy="6450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      state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dirty="0">
                  <a:latin typeface="Times New Roman" panose="02020603050405020304" pitchFamily="18" charset="0"/>
                </a:rPr>
                <a:t>; 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⟨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⟩</a:t>
              </a:r>
            </a:p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method instance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C1203D6-6405-58E2-5055-D45D3B4CE720}"/>
                </a:ext>
              </a:extLst>
            </p:cNvPr>
            <p:cNvSpPr/>
            <p:nvPr/>
          </p:nvSpPr>
          <p:spPr>
            <a:xfrm rot="5400000" flipH="1">
              <a:off x="9488085" y="5495984"/>
              <a:ext cx="206493" cy="793053"/>
            </a:xfrm>
            <a:prstGeom prst="rightBrace">
              <a:avLst>
                <a:gd name="adj1" fmla="val 43502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E31F8DB-FA3C-4BFF-C075-D6C5A535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5892800" cy="812800"/>
          </a:xfrm>
        </p:spPr>
        <p:txBody>
          <a:bodyPr/>
          <a:lstStyle/>
          <a:p>
            <a:r>
              <a:rPr lang="en-US"/>
              <a:t>Planning Algorithm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16C1D-A3B4-FA39-4FFC-A5913D99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05" y="1152525"/>
            <a:ext cx="4889000" cy="5283200"/>
          </a:xfrm>
        </p:spPr>
        <p:txBody>
          <a:bodyPr/>
          <a:lstStyle/>
          <a:p>
            <a:r>
              <a:rPr lang="en-US" sz="1800"/>
              <a:t>Most implementations do depth-first</a:t>
            </a:r>
          </a:p>
          <a:p>
            <a:pPr lvl="1"/>
            <a:r>
              <a:rPr lang="en-US" sz="1800"/>
              <a:t>Can use heuristic function, but the ones in Chapter 3 will probably need modification</a:t>
            </a:r>
          </a:p>
          <a:p>
            <a:pPr lvl="1"/>
            <a:r>
              <a:rPr lang="en-US" sz="1800"/>
              <a:t>Primitive task: apply action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pPr lvl="1"/>
            <a:endParaRPr lang="en-US" sz="1800"/>
          </a:p>
          <a:p>
            <a:pPr lvl="1"/>
            <a:r>
              <a:rPr lang="en-US" sz="1800"/>
              <a:t>Compound task: apply all method instances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r>
              <a:rPr lang="en-US" sz="1800"/>
              <a:t>Goal task: apply all method instances</a:t>
            </a:r>
            <a:br>
              <a:rPr lang="en-US" sz="1800"/>
            </a:br>
            <a:r>
              <a:rPr lang="en-US" sz="1800"/>
              <a:t>and actions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21CE35-E60B-35EB-A2A7-63FA4EC1FD78}"/>
              </a:ext>
            </a:extLst>
          </p:cNvPr>
          <p:cNvGrpSpPr/>
          <p:nvPr/>
        </p:nvGrpSpPr>
        <p:grpSpPr>
          <a:xfrm>
            <a:off x="1180761" y="2580223"/>
            <a:ext cx="3284084" cy="1081950"/>
            <a:chOff x="7142456" y="3265023"/>
            <a:chExt cx="3284084" cy="1081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734533-00E9-8A73-0A00-0A4741DE9A9D}"/>
                </a:ext>
              </a:extLst>
            </p:cNvPr>
            <p:cNvSpPr/>
            <p:nvPr/>
          </p:nvSpPr>
          <p:spPr>
            <a:xfrm flipH="1">
              <a:off x="7142456" y="3265023"/>
              <a:ext cx="3284084" cy="108195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DC8C8BA-88C7-0941-28D3-FEAF548B4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5282" y="3865574"/>
              <a:ext cx="3052807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10922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new state 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dirty="0">
                  <a:latin typeface="Times New Roman" panose="02020603050405020304" pitchFamily="18" charset="0"/>
                </a:rPr>
                <a:t> ;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⟨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⟩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BFB230-9D00-4E6C-7380-F4A9B59FFEE9}"/>
                </a:ext>
              </a:extLst>
            </p:cNvPr>
            <p:cNvGrpSpPr/>
            <p:nvPr/>
          </p:nvGrpSpPr>
          <p:grpSpPr>
            <a:xfrm>
              <a:off x="8201361" y="3670482"/>
              <a:ext cx="711644" cy="260764"/>
              <a:chOff x="8415029" y="3903513"/>
              <a:chExt cx="711644" cy="316347"/>
            </a:xfrm>
          </p:grpSpPr>
          <p:sp>
            <p:nvSpPr>
              <p:cNvPr id="10" name="Line 13">
                <a:extLst>
                  <a:ext uri="{FF2B5EF4-FFF2-40B4-BE49-F238E27FC236}">
                    <a16:creationId xmlns:a16="http://schemas.microsoft.com/office/drawing/2014/main" id="{384266A6-008C-097E-8B10-EFFD8B18A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53947" y="3915318"/>
                <a:ext cx="272726" cy="30454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13">
                <a:extLst>
                  <a:ext uri="{FF2B5EF4-FFF2-40B4-BE49-F238E27FC236}">
                    <a16:creationId xmlns:a16="http://schemas.microsoft.com/office/drawing/2014/main" id="{61CAC4F2-B419-F290-DBEC-84DBE9716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5029" y="3903513"/>
                <a:ext cx="303028" cy="30454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BF2F0C3-F142-854E-FE1A-CC403FA4D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690" y="3332037"/>
              <a:ext cx="2746962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state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dirty="0">
                  <a:latin typeface="Times New Roman" panose="02020603050405020304" pitchFamily="18" charset="0"/>
                </a:rPr>
                <a:t>; 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⟨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t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⟩</a:t>
              </a:r>
            </a:p>
          </p:txBody>
        </p:sp>
      </p:grpSp>
      <p:sp>
        <p:nvSpPr>
          <p:cNvPr id="12" name="Line 13">
            <a:extLst>
              <a:ext uri="{FF2B5EF4-FFF2-40B4-BE49-F238E27FC236}">
                <a16:creationId xmlns:a16="http://schemas.microsoft.com/office/drawing/2014/main" id="{76CDAA1C-F839-C9FA-F01F-9780DCB51E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845" y="2808235"/>
            <a:ext cx="1828005" cy="32587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CA794B6B-CF51-6233-C48E-37C72EEE9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6394" y="3886557"/>
            <a:ext cx="2232056" cy="67420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4314D9-AC5F-7325-3028-63AA2CB48064}"/>
              </a:ext>
            </a:extLst>
          </p:cNvPr>
          <p:cNvGrpSpPr/>
          <p:nvPr/>
        </p:nvGrpSpPr>
        <p:grpSpPr>
          <a:xfrm>
            <a:off x="4627804" y="4509956"/>
            <a:ext cx="2185746" cy="1266134"/>
            <a:chOff x="2961737" y="4543409"/>
            <a:chExt cx="3524893" cy="1266134"/>
          </a:xfrm>
        </p:grpSpPr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D3DABB8B-2A3A-BFB9-11A4-1EA6D6CC9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1737" y="4543409"/>
              <a:ext cx="3442969" cy="1261449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78A54F10-6AB7-AC28-8025-26101E9A8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1737" y="4832336"/>
              <a:ext cx="3524893" cy="977207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Line 13">
            <a:extLst>
              <a:ext uri="{FF2B5EF4-FFF2-40B4-BE49-F238E27FC236}">
                <a16:creationId xmlns:a16="http://schemas.microsoft.com/office/drawing/2014/main" id="{0839168C-265D-5737-94A2-983BE4B2F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8278" y="1365613"/>
            <a:ext cx="1877721" cy="45629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6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Search Direction, Search Strategies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75838" y="1140581"/>
            <a:ext cx="7019310" cy="4413750"/>
          </a:xfrm>
        </p:spPr>
        <p:txBody>
          <a:bodyPr>
            <a:noAutofit/>
          </a:bodyPr>
          <a:lstStyle/>
          <a:p>
            <a:pPr eaLnBrk="1" hangingPunct="1">
              <a:tabLst>
                <a:tab pos="3081338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Down, then forward (progression)</a:t>
            </a:r>
            <a:endParaRPr lang="en-US" baseline="30000" dirty="0">
              <a:latin typeface="Times New Roman" charset="0"/>
              <a:cs typeface="ＭＳ Ｐゴシック" charset="0"/>
            </a:endParaRPr>
          </a:p>
          <a:p>
            <a:pPr lvl="1">
              <a:tabLst>
                <a:tab pos="3081338" algn="l"/>
                <a:tab pos="4216400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totally-ordered compound tasks:	SHOP, </a:t>
            </a:r>
            <a:r>
              <a:rPr lang="en-US" dirty="0" err="1">
                <a:latin typeface="Times New Roman" charset="0"/>
                <a:cs typeface="ＭＳ Ｐゴシック" charset="0"/>
              </a:rPr>
              <a:t>Pyhop, GTPyhop</a:t>
            </a:r>
            <a:endParaRPr lang="en-US" dirty="0">
              <a:latin typeface="Times New Roman" charset="0"/>
              <a:cs typeface="ＭＳ Ｐゴシック" charset="0"/>
            </a:endParaRPr>
          </a:p>
          <a:p>
            <a:pPr lvl="1">
              <a:tabLst>
                <a:tab pos="3081338" algn="l"/>
                <a:tab pos="4216400" algn="l"/>
                <a:tab pos="4278313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partially-ordered compound tasks:	SHOP2, SHOP3</a:t>
            </a:r>
          </a:p>
          <a:p>
            <a:pPr lvl="1">
              <a:tabLst>
                <a:tab pos="3081338" algn="l"/>
                <a:tab pos="4216400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totally-ordered goal tasks:	GDP, </a:t>
            </a:r>
            <a:r>
              <a:rPr lang="en-US" dirty="0" err="1">
                <a:latin typeface="Times New Roman" charset="0"/>
                <a:cs typeface="ＭＳ Ｐゴシック" charset="0"/>
              </a:rPr>
              <a:t>GoDeL</a:t>
            </a:r>
            <a:endParaRPr lang="en-US" dirty="0">
              <a:latin typeface="Times New Roman" charset="0"/>
              <a:cs typeface="ＭＳ Ｐゴシック" charset="0"/>
            </a:endParaRPr>
          </a:p>
          <a:p>
            <a:pPr lvl="1">
              <a:tabLst>
                <a:tab pos="3081338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acting, task refinement:	RAE</a:t>
            </a:r>
          </a:p>
          <a:p>
            <a:pPr lvl="1">
              <a:tabLst>
                <a:tab pos="3081338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Monte Carlo rollouts:	UPOM</a:t>
            </a:r>
          </a:p>
          <a:p>
            <a:pPr>
              <a:tabLst>
                <a:tab pos="3081338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Down and backward (regression)</a:t>
            </a:r>
          </a:p>
          <a:p>
            <a:pPr lvl="1">
              <a:tabLst>
                <a:tab pos="3081338" algn="l"/>
                <a:tab pos="3133725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plan-space planning:	SIPE, O-Plan, UMCP</a:t>
            </a:r>
          </a:p>
          <a:p>
            <a:pPr eaLnBrk="1" hangingPunct="1">
              <a:tabLst>
                <a:tab pos="3081338" algn="l"/>
              </a:tabLst>
            </a:pPr>
            <a:r>
              <a:rPr lang="en-US" dirty="0">
                <a:latin typeface="Times New Roman" charset="0"/>
                <a:cs typeface="ＭＳ Ｐゴシック" charset="0"/>
              </a:rPr>
              <a:t>Forward, then down (level 1, level 2, level 3, …)</a:t>
            </a:r>
          </a:p>
          <a:p>
            <a:pPr lvl="1"/>
            <a:r>
              <a:rPr lang="en-US" dirty="0">
                <a:latin typeface="Times New Roman" charset="0"/>
                <a:cs typeface="ＭＳ Ｐゴシック" charset="0"/>
              </a:rPr>
              <a:t>AHA*:  A* search</a:t>
            </a:r>
          </a:p>
          <a:p>
            <a:pPr lvl="1"/>
            <a:r>
              <a:rPr lang="en-US" dirty="0">
                <a:latin typeface="Times New Roman" charset="0"/>
                <a:cs typeface="ＭＳ Ｐゴシック" charset="0"/>
              </a:rPr>
              <a:t>Bridge Baron 1997:  game-tree generation</a:t>
            </a:r>
          </a:p>
          <a:p>
            <a:pPr lvl="1">
              <a:tabLst>
                <a:tab pos="2170113" algn="l"/>
              </a:tabLst>
            </a:pPr>
            <a:endParaRPr lang="en-US" dirty="0">
              <a:latin typeface="Times New Roman" charset="0"/>
              <a:cs typeface="ＭＳ Ｐゴシック" charset="0"/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245614" y="3081557"/>
            <a:ext cx="5576909" cy="2838976"/>
            <a:chOff x="2688467" y="1377027"/>
            <a:chExt cx="4842150" cy="2464940"/>
          </a:xfrm>
        </p:grpSpPr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3019528" y="1377027"/>
              <a:ext cx="414909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 rot="16200000">
              <a:off x="1967606" y="2307795"/>
              <a:ext cx="164592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triangl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H="1">
              <a:off x="3872429" y="1706319"/>
              <a:ext cx="1187913" cy="468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5205755" y="1706319"/>
              <a:ext cx="1089242" cy="435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0" name="Text Box 61"/>
            <p:cNvSpPr txBox="1">
              <a:spLocks noChangeArrowheads="1"/>
            </p:cNvSpPr>
            <p:nvPr/>
          </p:nvSpPr>
          <p:spPr bwMode="auto">
            <a:xfrm>
              <a:off x="4930913" y="1483777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H="1">
              <a:off x="4063165" y="3104626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415013" y="3104626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48578" y="2853237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4313242" y="3521295"/>
              <a:ext cx="280588" cy="3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45" name="Text Box 54"/>
            <p:cNvSpPr txBox="1">
              <a:spLocks noChangeArrowheads="1"/>
            </p:cNvSpPr>
            <p:nvPr/>
          </p:nvSpPr>
          <p:spPr bwMode="auto">
            <a:xfrm>
              <a:off x="3910294" y="3518426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591921" y="351611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>
              <a:off x="5338069" y="3085832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5689917" y="3085832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5523482" y="283444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5588147" y="3502501"/>
              <a:ext cx="280588" cy="3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51" name="Text Box 54"/>
            <p:cNvSpPr txBox="1">
              <a:spLocks noChangeArrowheads="1"/>
            </p:cNvSpPr>
            <p:nvPr/>
          </p:nvSpPr>
          <p:spPr bwMode="auto">
            <a:xfrm>
              <a:off x="5185198" y="349963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52" name="Text Box 54"/>
            <p:cNvSpPr txBox="1">
              <a:spLocks noChangeArrowheads="1"/>
            </p:cNvSpPr>
            <p:nvPr/>
          </p:nvSpPr>
          <p:spPr bwMode="auto">
            <a:xfrm>
              <a:off x="5866825" y="3497322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H="1">
              <a:off x="6598794" y="3094073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>
              <a:off x="6950642" y="3094073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6784207" y="2842685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6848871" y="3510742"/>
              <a:ext cx="280588" cy="3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6445923" y="350787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7127549" y="3505561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 flipH="1">
              <a:off x="2841340" y="3102314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3193187" y="3102314"/>
              <a:ext cx="417767" cy="4080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61" name="Text Box 46"/>
            <p:cNvSpPr txBox="1">
              <a:spLocks noChangeArrowheads="1"/>
            </p:cNvSpPr>
            <p:nvPr/>
          </p:nvSpPr>
          <p:spPr bwMode="auto">
            <a:xfrm>
              <a:off x="3026751" y="285092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3091416" y="3518983"/>
              <a:ext cx="280588" cy="32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auto">
            <a:xfrm>
              <a:off x="2688467" y="351611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>
              <a:off x="3370093" y="3513802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 flipH="1">
              <a:off x="3259758" y="2268862"/>
              <a:ext cx="586660" cy="575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885280" y="2268862"/>
              <a:ext cx="561043" cy="575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3659648" y="2172717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 flipH="1">
              <a:off x="5704746" y="2258309"/>
              <a:ext cx="586660" cy="575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>
              <a:off x="6330269" y="2258309"/>
              <a:ext cx="561043" cy="575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45720" tIns="45720" rIns="45720" bIns="4572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6104637" y="2162164"/>
              <a:ext cx="403068" cy="32067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5720" rIns="45720" b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50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0BCB-BE0E-F992-E159-134281C5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and Expressivity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41C8-D780-4801-E71C-A276A4700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HTN planning is Turing-complete</a:t>
            </a:r>
          </a:p>
          <a:p>
            <a:pPr lvl="1"/>
            <a:r>
              <a:rPr lang="en-US"/>
              <a:t>There are HTN planning problems that are undecidable</a:t>
            </a:r>
          </a:p>
          <a:p>
            <a:r>
              <a:rPr lang="en-US"/>
              <a:t>TOHTN planning is decidable, but is more expressive than classical planning</a:t>
            </a:r>
          </a:p>
          <a:p>
            <a:pPr lvl="1"/>
            <a:r>
              <a:rPr lang="en-US"/>
              <a:t>Every classical planning problem can be translated into an equivalent TOHTN planning problem</a:t>
            </a:r>
          </a:p>
          <a:p>
            <a:pPr lvl="1"/>
            <a:r>
              <a:rPr lang="en-US"/>
              <a:t>There are TOHTN planning problems that cannot be translated into classical planning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95EA4-76E0-2A38-991E-9A615532B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Some subsets of TOHTN planning can be translated into classical planning problems</a:t>
            </a:r>
          </a:p>
          <a:p>
            <a:r>
              <a:rPr lang="en-US"/>
              <a:t>Some subsets of TOHTN planning can be translated into propositional logic</a:t>
            </a:r>
          </a:p>
          <a:p>
            <a:r>
              <a:rPr lang="en-US"/>
              <a:t>These translation techniques have been used to produce efficient TOHTN planners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All of these are worst-case results</a:t>
            </a:r>
          </a:p>
          <a:p>
            <a:pPr lvl="1"/>
            <a:r>
              <a:rPr lang="en-US"/>
              <a:t>Most TOHTN planning problems are much simpler (e.g., in NP)</a:t>
            </a:r>
          </a:p>
          <a:p>
            <a:pPr lvl="1"/>
            <a:r>
              <a:rPr lang="en-US"/>
              <a:t>Example later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Pyhop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609598" y="1152525"/>
            <a:ext cx="6741227" cy="5283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 simple HTN planner written in Python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</a:rPr>
              <a:t>pyhop</a:t>
            </a:r>
            <a:endParaRPr lang="en-US" sz="1800" dirty="0">
              <a:latin typeface="Courier New" panose="02070309020205020404" pitchFamily="49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Depth-first version of 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TO-HTN-Forward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with no goal tasks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Less than 150 lines of code, works in both Python 2 and 3</a:t>
            </a:r>
            <a:endParaRPr lang="en-US" baseline="-25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baseline="-25000" dirty="0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State: Python object that contains state variables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</a:rPr>
              <a:t>s = </a:t>
            </a:r>
            <a:r>
              <a:rPr lang="en-US" sz="1800" dirty="0" err="1">
                <a:latin typeface="Courier New" panose="02070309020205020404" pitchFamily="49" charset="0"/>
              </a:rPr>
              <a:t>gtpyhop.State</a:t>
            </a:r>
            <a:r>
              <a:rPr lang="en-US" sz="1800" dirty="0">
                <a:latin typeface="Courier New" panose="02070309020205020404" pitchFamily="49" charset="0"/>
              </a:rPr>
              <a:t>('Current state')</a:t>
            </a:r>
            <a:endParaRPr lang="en-US" sz="1800" dirty="0">
              <a:latin typeface="Courier New" panose="02070309020205020404" pitchFamily="49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To say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r1</a:t>
            </a:r>
            <a:r>
              <a:rPr lang="en-US" dirty="0">
                <a:latin typeface="Times New Roman" charset="0"/>
                <a:ea typeface="ＭＳ Ｐゴシック" charset="0"/>
              </a:rPr>
              <a:t> is at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d1</a:t>
            </a:r>
            <a:r>
              <a:rPr lang="en-US" dirty="0">
                <a:latin typeface="Times New Roman" charset="0"/>
                <a:ea typeface="ＭＳ Ｐゴシック" charset="0"/>
              </a:rPr>
              <a:t> in state </a:t>
            </a:r>
            <a:r>
              <a:rPr lang="en-US" i="1" dirty="0">
                <a:latin typeface="Times New Roman" panose="02020603050405020304" pitchFamily="18" charset="0"/>
                <a:ea typeface="ＭＳ Ｐゴシック" charset="0"/>
              </a:rPr>
              <a:t>s</a:t>
            </a:r>
            <a:r>
              <a:rPr lang="en-US" dirty="0">
                <a:latin typeface="Times New Roman" charset="0"/>
                <a:ea typeface="ＭＳ Ｐゴシック" charset="0"/>
              </a:rPr>
              <a:t>: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ＭＳ Ｐゴシック" charset="0"/>
                <a:cs typeface="Calibri"/>
              </a:rPr>
              <a:t>s.loc</a:t>
            </a: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alibri"/>
              </a:rPr>
              <a:t>['r1'] = 'd1'</a:t>
            </a:r>
            <a:endParaRPr lang="en-US" sz="1800" dirty="0">
              <a:latin typeface="Courier New" panose="02070309020205020404" pitchFamily="49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Actions and methods: ordinary Python functions</a:t>
            </a:r>
            <a:endParaRPr lang="en-US" baseline="-25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Some limitations compared to most other HTN planners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I’ll discuss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20E8-451E-2F47-BBE6-D70ADD5B7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3938" y="1152525"/>
            <a:ext cx="5023261" cy="528320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Open-source software, Apache license</a:t>
            </a:r>
          </a:p>
          <a:p>
            <a:pPr lvl="1"/>
            <a:r>
              <a:rPr lang="en-US" sz="1600" dirty="0">
                <a:latin typeface="Courier"/>
                <a:cs typeface="Courier"/>
                <a:hlinkClick r:id="rId2"/>
              </a:rPr>
              <a:t>http://bitbucket.org/dananau/pyhop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5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CFF4-B65E-F144-A9AE-1F9EB33E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279" y="51671"/>
            <a:ext cx="8884344" cy="60731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6D53-5525-8542-8209-631D4CA41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602" y="3142328"/>
            <a:ext cx="5457063" cy="3598714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Most HTN planners:</a:t>
            </a:r>
          </a:p>
          <a:p>
            <a:r>
              <a:rPr lang="en-US" dirty="0"/>
              <a:t>Write in a planning language the planner can read and analyze</a:t>
            </a:r>
          </a:p>
          <a:p>
            <a:r>
              <a:rPr lang="en-US" dirty="0"/>
              <a:t>Can have parameters not mentioned in the task</a:t>
            </a:r>
          </a:p>
          <a:p>
            <a:pPr lvl="2"/>
            <a:r>
              <a:rPr lang="en-US" dirty="0"/>
              <a:t>robot </a:t>
            </a:r>
            <a:r>
              <a:rPr lang="en-US" i="1" dirty="0"/>
              <a:t>r</a:t>
            </a:r>
            <a:r>
              <a:rPr lang="en-US" dirty="0"/>
              <a:t>, location </a:t>
            </a:r>
            <a:r>
              <a:rPr lang="en-US" i="1" dirty="0"/>
              <a:t>x</a:t>
            </a:r>
            <a:endParaRPr lang="en-US" dirty="0"/>
          </a:p>
          <a:p>
            <a:pPr lvl="1"/>
            <a:r>
              <a:rPr lang="en-US" dirty="0"/>
              <a:t>Backtrack over multiple possibilities</a:t>
            </a:r>
          </a:p>
          <a:p>
            <a:r>
              <a:rPr lang="en-US" dirty="0"/>
              <a:t>Planner knows in advance what the subtasks are</a:t>
            </a:r>
          </a:p>
          <a:p>
            <a:pPr lvl="1"/>
            <a:r>
              <a:rPr lang="en-US" dirty="0"/>
              <a:t>Helps with implementing heuristic functions</a:t>
            </a:r>
            <a:endParaRPr lang="en-US" baseline="-25000" dirty="0"/>
          </a:p>
          <a:p>
            <a:pPr lvl="1"/>
            <a:endParaRPr lang="en-US" baseline="-25000" dirty="0"/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ADD0355-4556-2745-9E25-28E731D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602" y="1731499"/>
            <a:ext cx="5257849" cy="1351652"/>
          </a:xfrm>
          <a:solidFill>
            <a:srgbClr val="CC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Calibri"/>
              </a:rPr>
              <a:t>Method </a:t>
            </a:r>
            <a:r>
              <a:rPr lang="en-US" sz="1800" dirty="0" err="1">
                <a:latin typeface="Calibri"/>
                <a:cs typeface="Calibri"/>
              </a:rPr>
              <a:t>m_transport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 err="1">
                <a:solidFill>
                  <a:srgbClr val="FF0000"/>
                </a:solidFill>
                <a:latin typeface="Times New Roman" charset="0"/>
              </a:rPr>
              <a:t>r,x</a:t>
            </a:r>
            <a:r>
              <a:rPr lang="en-US" sz="1800" i="1" dirty="0" err="1">
                <a:latin typeface="Times New Roman" charset="0"/>
              </a:rPr>
              <a:t>,c,y,z</a:t>
            </a:r>
            <a:r>
              <a:rPr lang="en-US" sz="1800" dirty="0">
                <a:latin typeface="Times New Roman" charset="0"/>
              </a:rPr>
              <a:t>)</a:t>
            </a:r>
          </a:p>
          <a:p>
            <a:pPr marL="234950" lvl="1" indent="0">
              <a:spcBef>
                <a:spcPts val="400"/>
              </a:spcBef>
              <a:buNone/>
            </a:pPr>
            <a:r>
              <a:rPr lang="en-US" sz="1800" dirty="0">
                <a:latin typeface="Times New Roman" charset="0"/>
              </a:rPr>
              <a:t>Task: </a:t>
            </a:r>
            <a:r>
              <a:rPr lang="en-US" sz="1800" dirty="0">
                <a:latin typeface="Calibri"/>
                <a:cs typeface="Calibri"/>
              </a:rPr>
              <a:t>transport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 err="1">
                <a:latin typeface="Times New Roman" charset="0"/>
              </a:rPr>
              <a:t>c</a:t>
            </a:r>
            <a:r>
              <a:rPr lang="en-US" sz="1800" dirty="0" err="1">
                <a:latin typeface="Times New Roman" charset="0"/>
              </a:rPr>
              <a:t>,</a:t>
            </a:r>
            <a:r>
              <a:rPr lang="en-US" sz="1800" i="1" dirty="0" err="1">
                <a:latin typeface="Times New Roman" charset="0"/>
              </a:rPr>
              <a:t>y,z</a:t>
            </a:r>
            <a:r>
              <a:rPr lang="en-US" sz="1800" dirty="0">
                <a:latin typeface="Times New Roman" charset="0"/>
              </a:rPr>
              <a:t>)</a:t>
            </a:r>
          </a:p>
          <a:p>
            <a:pPr marL="234950" lvl="1" indent="0">
              <a:spcBef>
                <a:spcPts val="400"/>
              </a:spcBef>
              <a:buNone/>
            </a:pPr>
            <a:r>
              <a:rPr lang="en-US" sz="1800" dirty="0">
                <a:latin typeface="Times New Roman" charset="0"/>
              </a:rPr>
              <a:t>Pre: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>
                <a:latin typeface="Times New Roman" charset="0"/>
              </a:rPr>
              <a:t>r</a:t>
            </a:r>
            <a:r>
              <a:rPr lang="en-US" sz="1800" dirty="0">
                <a:latin typeface="Times New Roman" charset="0"/>
              </a:rPr>
              <a:t>) = </a:t>
            </a:r>
            <a:r>
              <a:rPr lang="en-US" sz="1800" i="1" dirty="0">
                <a:latin typeface="Times New Roman" charset="0"/>
              </a:rPr>
              <a:t>x</a:t>
            </a:r>
            <a:r>
              <a:rPr lang="en-US" sz="1800" dirty="0">
                <a:latin typeface="Times New Roman" charset="0"/>
              </a:rPr>
              <a:t>, </a:t>
            </a:r>
            <a:r>
              <a:rPr lang="en-US" sz="1800" dirty="0">
                <a:latin typeface="Calibri"/>
                <a:cs typeface="Calibri"/>
              </a:rPr>
              <a:t>cargo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>
                <a:latin typeface="Times New Roman" charset="0"/>
              </a:rPr>
              <a:t>r</a:t>
            </a:r>
            <a:r>
              <a:rPr lang="en-US" sz="1800" dirty="0">
                <a:latin typeface="Times New Roman" charset="0"/>
              </a:rPr>
              <a:t>) = </a:t>
            </a:r>
            <a:r>
              <a:rPr lang="en-US" sz="1800" dirty="0">
                <a:latin typeface="Calibri" panose="020F0502020204030204" pitchFamily="34" charset="0"/>
              </a:rPr>
              <a:t>nil</a:t>
            </a:r>
            <a:r>
              <a:rPr lang="en-US" sz="1800" dirty="0">
                <a:latin typeface="Times New Roman" charset="0"/>
              </a:rPr>
              <a:t>, </a:t>
            </a:r>
            <a:r>
              <a:rPr lang="en-US" sz="1800" dirty="0">
                <a:latin typeface="Calibri"/>
                <a:cs typeface="Calibri"/>
              </a:rPr>
              <a:t>loc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>
                <a:latin typeface="Times New Roman" charset="0"/>
              </a:rPr>
              <a:t>c</a:t>
            </a:r>
            <a:r>
              <a:rPr lang="en-US" sz="1800" dirty="0">
                <a:latin typeface="Times New Roman" charset="0"/>
              </a:rPr>
              <a:t>) = </a:t>
            </a:r>
            <a:r>
              <a:rPr lang="en-US" sz="1800" i="1" dirty="0">
                <a:latin typeface="Times New Roman" charset="0"/>
              </a:rPr>
              <a:t>y</a:t>
            </a:r>
            <a:endParaRPr lang="en-US" sz="1800" dirty="0">
              <a:latin typeface="Times New Roman" charset="0"/>
            </a:endParaRPr>
          </a:p>
          <a:p>
            <a:pPr marL="234950" lvl="1" indent="0">
              <a:spcBef>
                <a:spcPts val="400"/>
              </a:spcBef>
              <a:buNone/>
            </a:pPr>
            <a:r>
              <a:rPr lang="en-US" sz="1800" dirty="0">
                <a:latin typeface="Times New Roman" charset="0"/>
              </a:rPr>
              <a:t>Sub: </a:t>
            </a:r>
            <a:r>
              <a:rPr lang="en-US" sz="1800" dirty="0">
                <a:latin typeface="Calibri"/>
                <a:cs typeface="Calibri"/>
              </a:rPr>
              <a:t>move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 err="1">
                <a:latin typeface="Times New Roman" charset="0"/>
              </a:rPr>
              <a:t>r,x</a:t>
            </a:r>
            <a:r>
              <a:rPr lang="en-US" sz="1800" dirty="0" err="1">
                <a:latin typeface="Times New Roman" charset="0"/>
              </a:rPr>
              <a:t>,</a:t>
            </a:r>
            <a:r>
              <a:rPr lang="en-US" sz="1800" i="1" dirty="0" err="1">
                <a:latin typeface="Times New Roman" charset="0"/>
              </a:rPr>
              <a:t>y</a:t>
            </a:r>
            <a:r>
              <a:rPr lang="en-US" sz="1800" dirty="0">
                <a:latin typeface="Times New Roman" charset="0"/>
              </a:rPr>
              <a:t>), </a:t>
            </a:r>
            <a:r>
              <a:rPr lang="en-US" sz="1800" dirty="0">
                <a:latin typeface="Calibri"/>
                <a:cs typeface="Calibri"/>
              </a:rPr>
              <a:t>take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 err="1">
                <a:latin typeface="Times New Roman" charset="0"/>
              </a:rPr>
              <a:t>r,c</a:t>
            </a:r>
            <a:r>
              <a:rPr lang="en-US" sz="1800" dirty="0" err="1">
                <a:latin typeface="Times New Roman" charset="0"/>
              </a:rPr>
              <a:t>,</a:t>
            </a:r>
            <a:r>
              <a:rPr lang="en-US" sz="1800" i="1" dirty="0" err="1">
                <a:latin typeface="Times New Roman" charset="0"/>
              </a:rPr>
              <a:t>y</a:t>
            </a:r>
            <a:r>
              <a:rPr lang="en-US" sz="1800" dirty="0">
                <a:latin typeface="Times New Roman" charset="0"/>
              </a:rPr>
              <a:t>), </a:t>
            </a:r>
            <a:r>
              <a:rPr lang="en-US" sz="1800" dirty="0">
                <a:latin typeface="Calibri"/>
                <a:cs typeface="Calibri"/>
              </a:rPr>
              <a:t>move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 err="1">
                <a:latin typeface="Times New Roman" charset="0"/>
              </a:rPr>
              <a:t>r,y</a:t>
            </a:r>
            <a:r>
              <a:rPr lang="en-US" sz="1800" dirty="0" err="1">
                <a:latin typeface="Times New Roman" charset="0"/>
              </a:rPr>
              <a:t>,</a:t>
            </a:r>
            <a:r>
              <a:rPr lang="en-US" sz="1800" i="1" dirty="0" err="1">
                <a:latin typeface="Times New Roman" charset="0"/>
              </a:rPr>
              <a:t>z</a:t>
            </a:r>
            <a:r>
              <a:rPr lang="en-US" sz="1800" dirty="0">
                <a:latin typeface="Times New Roman" charset="0"/>
              </a:rPr>
              <a:t>), </a:t>
            </a:r>
            <a:r>
              <a:rPr lang="en-US" sz="1800" dirty="0">
                <a:latin typeface="Calibri"/>
                <a:cs typeface="Calibri"/>
              </a:rPr>
              <a:t>put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 err="1">
                <a:latin typeface="Times New Roman" charset="0"/>
              </a:rPr>
              <a:t>r,c</a:t>
            </a:r>
            <a:r>
              <a:rPr lang="en-US" sz="1800" dirty="0" err="1">
                <a:latin typeface="Times New Roman" charset="0"/>
              </a:rPr>
              <a:t>,</a:t>
            </a:r>
            <a:r>
              <a:rPr lang="en-US" sz="1800" i="1" dirty="0" err="1">
                <a:latin typeface="Times New Roman" charset="0"/>
              </a:rPr>
              <a:t>z</a:t>
            </a:r>
            <a:r>
              <a:rPr lang="en-US" sz="1800" dirty="0">
                <a:latin typeface="Times New Roman" charset="0"/>
              </a:rPr>
              <a:t>)</a:t>
            </a: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BA342D-7931-A14E-8860-BF7EED697D75}"/>
              </a:ext>
            </a:extLst>
          </p:cNvPr>
          <p:cNvSpPr txBox="1">
            <a:spLocks/>
          </p:cNvSpPr>
          <p:nvPr/>
        </p:nvSpPr>
        <p:spPr bwMode="auto">
          <a:xfrm>
            <a:off x="6096001" y="3273133"/>
            <a:ext cx="5967192" cy="3348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Advantages</a:t>
            </a:r>
          </a:p>
          <a:p>
            <a:pPr lvl="1"/>
            <a:r>
              <a:rPr lang="en-US" kern="0" dirty="0"/>
              <a:t>Don’t need to learn a planning language: write methods and actions in Python </a:t>
            </a:r>
          </a:p>
          <a:p>
            <a:r>
              <a:rPr lang="en-US" kern="0" dirty="0"/>
              <a:t>Disadvantages:</a:t>
            </a:r>
          </a:p>
          <a:p>
            <a:pPr lvl="1"/>
            <a:r>
              <a:rPr lang="en-US" kern="0" dirty="0"/>
              <a:t>Planner doesn’t know in advance what the subtasks are</a:t>
            </a:r>
          </a:p>
          <a:p>
            <a:pPr lvl="2"/>
            <a:r>
              <a:rPr lang="en-US" kern="0" dirty="0"/>
              <a:t>How to implement a heuristic function?</a:t>
            </a:r>
          </a:p>
          <a:p>
            <a:pPr lvl="1"/>
            <a:r>
              <a:rPr lang="en-US" kern="0" dirty="0"/>
              <a:t>What about parameters not mentioned in the task?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035BBD-672F-174F-8645-401F9125DE53}"/>
              </a:ext>
            </a:extLst>
          </p:cNvPr>
          <p:cNvSpPr txBox="1">
            <a:spLocks/>
          </p:cNvSpPr>
          <p:nvPr/>
        </p:nvSpPr>
        <p:spPr bwMode="auto">
          <a:xfrm>
            <a:off x="356503" y="775856"/>
            <a:ext cx="5457063" cy="921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kern="0" dirty="0"/>
              <a:t>Task: </a:t>
            </a:r>
            <a:r>
              <a:rPr lang="en-US" kern="0" dirty="0">
                <a:latin typeface="Calibri" panose="020F0502020204030204" pitchFamily="34" charset="0"/>
              </a:rPr>
              <a:t>transport</a:t>
            </a:r>
            <a:r>
              <a:rPr lang="en-US" kern="0" dirty="0"/>
              <a:t>(</a:t>
            </a:r>
            <a:r>
              <a:rPr lang="en-US" i="1" kern="0" dirty="0"/>
              <a:t>c,y,z</a:t>
            </a:r>
            <a:r>
              <a:rPr lang="en-US" kern="0" dirty="0"/>
              <a:t>)   –  transport </a:t>
            </a:r>
            <a:r>
              <a:rPr lang="en-US" i="1" kern="0" dirty="0"/>
              <a:t>c</a:t>
            </a:r>
            <a:r>
              <a:rPr lang="en-US" kern="0" dirty="0"/>
              <a:t> from </a:t>
            </a:r>
            <a:r>
              <a:rPr lang="en-US" i="1" kern="0" dirty="0"/>
              <a:t>y</a:t>
            </a:r>
            <a:r>
              <a:rPr lang="en-US" kern="0" dirty="0"/>
              <a:t> to </a:t>
            </a:r>
            <a:r>
              <a:rPr lang="en-US" i="1" kern="0" dirty="0"/>
              <a:t>z</a:t>
            </a:r>
            <a:endParaRPr lang="en-US" kern="0" dirty="0"/>
          </a:p>
          <a:p>
            <a:pPr>
              <a:spcBef>
                <a:spcPts val="300"/>
              </a:spcBef>
            </a:pPr>
            <a:r>
              <a:rPr lang="en-US" kern="0" dirty="0"/>
              <a:t>TOHTN method: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1DA9A7-094F-AD4E-A80A-7F51FA41043D}"/>
              </a:ext>
            </a:extLst>
          </p:cNvPr>
          <p:cNvSpPr txBox="1">
            <a:spLocks/>
          </p:cNvSpPr>
          <p:nvPr/>
        </p:nvSpPr>
        <p:spPr bwMode="auto">
          <a:xfrm>
            <a:off x="6096000" y="637311"/>
            <a:ext cx="5457063" cy="805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kern="0" dirty="0" err="1"/>
              <a:t>Pyhop</a:t>
            </a:r>
            <a:r>
              <a:rPr lang="en-US" kern="0" dirty="0"/>
              <a:t> method: ordinary Python function</a:t>
            </a:r>
          </a:p>
          <a:p>
            <a:pPr lvl="1">
              <a:spcBef>
                <a:spcPts val="300"/>
              </a:spcBef>
            </a:pPr>
            <a:r>
              <a:rPr lang="en-US" kern="0" dirty="0"/>
              <a:t>Args: state </a:t>
            </a:r>
            <a:r>
              <a:rPr lang="en-US" i="1" kern="0" dirty="0"/>
              <a:t>s</a:t>
            </a:r>
            <a:r>
              <a:rPr lang="en-US" kern="0" dirty="0"/>
              <a:t> and the task parameters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CC303E5-4E27-0A44-8AF3-BD87D0E3A671}"/>
              </a:ext>
            </a:extLst>
          </p:cNvPr>
          <p:cNvSpPr txBox="1">
            <a:spLocks/>
          </p:cNvSpPr>
          <p:nvPr/>
        </p:nvSpPr>
        <p:spPr bwMode="auto">
          <a:xfrm>
            <a:off x="5744211" y="1513677"/>
            <a:ext cx="6350882" cy="1759456"/>
          </a:xfrm>
          <a:prstGeom prst="rect">
            <a:avLst/>
          </a:prstGeom>
          <a:solidFill>
            <a:srgbClr val="EAFFC9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600" kern="0" dirty="0">
                <a:latin typeface="Courier New" panose="02070309020205020404" pitchFamily="49" charset="0"/>
                <a:cs typeface="Calibri"/>
              </a:rPr>
              <a:t>def </a:t>
            </a:r>
            <a:r>
              <a:rPr lang="en-US" sz="1600" kern="0" dirty="0" err="1">
                <a:latin typeface="Courier New" panose="02070309020205020404" pitchFamily="49" charset="0"/>
                <a:cs typeface="Calibri"/>
              </a:rPr>
              <a:t>m_transport</a:t>
            </a:r>
            <a:r>
              <a:rPr lang="en-US" sz="1600" kern="0" dirty="0">
                <a:latin typeface="Courier New" panose="02070309020205020404" pitchFamily="49" charset="0"/>
              </a:rPr>
              <a:t>(</a:t>
            </a:r>
            <a:r>
              <a:rPr lang="en-US" sz="1600" kern="0" dirty="0">
                <a:solidFill>
                  <a:srgbClr val="FF0000"/>
                </a:solidFill>
                <a:latin typeface="Courier New" panose="02070309020205020404" pitchFamily="49" charset="0"/>
              </a:rPr>
              <a:t>s</a:t>
            </a:r>
            <a:r>
              <a:rPr lang="en-US" sz="1600" kern="0" dirty="0" err="1">
                <a:latin typeface="Courier New" panose="02070309020205020404" pitchFamily="49" charset="0"/>
              </a:rPr>
              <a:t>,c,y,z</a:t>
            </a:r>
            <a:r>
              <a:rPr lang="en-US" sz="1600" kern="0" dirty="0">
                <a:latin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kern="0" dirty="0">
                <a:latin typeface="Courier New" panose="02070309020205020404" pitchFamily="49" charset="0"/>
                <a:cs typeface="Calibri"/>
              </a:rPr>
              <a:t>  (</a:t>
            </a:r>
            <a:r>
              <a:rPr lang="en-US" sz="1600" kern="0" dirty="0" err="1">
                <a:solidFill>
                  <a:srgbClr val="FF0000"/>
                </a:solidFill>
                <a:latin typeface="Courier New" panose="02070309020205020404" pitchFamily="49" charset="0"/>
                <a:cs typeface="Calibri"/>
              </a:rPr>
              <a:t>r,x</a:t>
            </a:r>
            <a:r>
              <a:rPr lang="en-US" sz="1600" kern="0" dirty="0">
                <a:latin typeface="Courier New" panose="02070309020205020404" pitchFamily="49" charset="0"/>
                <a:cs typeface="Calibri"/>
              </a:rPr>
              <a:t>) = </a:t>
            </a:r>
            <a:r>
              <a:rPr lang="en-US" sz="1600" kern="0" dirty="0" err="1">
                <a:latin typeface="Courier New" panose="02070309020205020404" pitchFamily="49" charset="0"/>
                <a:cs typeface="Calibri"/>
              </a:rPr>
              <a:t>find_suitable_robot</a:t>
            </a:r>
            <a:r>
              <a:rPr lang="en-US" sz="1600" kern="0" dirty="0">
                <a:latin typeface="Courier New" panose="02070309020205020404" pitchFamily="49" charset="0"/>
                <a:cs typeface="Calibri"/>
              </a:rPr>
              <a:t>('transport’,s,</a:t>
            </a:r>
            <a:r>
              <a:rPr lang="en-US" sz="1600" kern="0" dirty="0" err="1">
                <a:latin typeface="Courier New" panose="02070309020205020404" pitchFamily="49" charset="0"/>
                <a:cs typeface="Calibri"/>
              </a:rPr>
              <a:t>c,y,z</a:t>
            </a:r>
            <a:r>
              <a:rPr lang="en-US" sz="1600" kern="0" dirty="0">
                <a:latin typeface="Courier New" panose="02070309020205020404" pitchFamily="49" charset="0"/>
                <a:cs typeface="Calibri"/>
              </a:rPr>
              <a:t>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kern="0" dirty="0">
                <a:latin typeface="Courier New" panose="02070309020205020404" pitchFamily="49" charset="0"/>
                <a:cs typeface="Calibri"/>
              </a:rPr>
              <a:t>  if r != 'failure':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kern="0" dirty="0">
                <a:latin typeface="Courier New" panose="02070309020205020404" pitchFamily="49" charset="0"/>
                <a:cs typeface="Calibri"/>
              </a:rPr>
              <a:t>    return [('move',</a:t>
            </a:r>
            <a:r>
              <a:rPr lang="en-US" sz="1600" kern="0" dirty="0" err="1">
                <a:latin typeface="Courier New" panose="02070309020205020404" pitchFamily="49" charset="0"/>
              </a:rPr>
              <a:t>r,x,y</a:t>
            </a:r>
            <a:r>
              <a:rPr lang="en-US" sz="1600" kern="0" dirty="0">
                <a:latin typeface="Courier New" panose="02070309020205020404" pitchFamily="49" charset="0"/>
              </a:rPr>
              <a:t>), ('</a:t>
            </a:r>
            <a:r>
              <a:rPr lang="en-US" sz="1600" kern="0" dirty="0">
                <a:latin typeface="Courier New" panose="02070309020205020404" pitchFamily="49" charset="0"/>
                <a:cs typeface="Calibri"/>
              </a:rPr>
              <a:t>take',</a:t>
            </a:r>
            <a:r>
              <a:rPr lang="en-US" sz="1600" kern="0" dirty="0" err="1">
                <a:latin typeface="Courier New" panose="02070309020205020404" pitchFamily="49" charset="0"/>
              </a:rPr>
              <a:t>r,c,y</a:t>
            </a:r>
            <a:r>
              <a:rPr lang="en-US" sz="1600" kern="0" dirty="0">
                <a:latin typeface="Courier New" panose="02070309020205020404" pitchFamily="49" charset="0"/>
              </a:rPr>
              <a:t>), \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kern="0" dirty="0">
                <a:latin typeface="Courier New" panose="02070309020205020404" pitchFamily="49" charset="0"/>
              </a:rPr>
              <a:t>      ('</a:t>
            </a:r>
            <a:r>
              <a:rPr lang="en-US" sz="1600" kern="0" dirty="0">
                <a:latin typeface="Courier New" panose="02070309020205020404" pitchFamily="49" charset="0"/>
                <a:cs typeface="Calibri"/>
              </a:rPr>
              <a:t>move',</a:t>
            </a:r>
            <a:r>
              <a:rPr lang="en-US" sz="1600" kern="0" dirty="0" err="1">
                <a:latin typeface="Courier New" panose="02070309020205020404" pitchFamily="49" charset="0"/>
              </a:rPr>
              <a:t>r,y,z</a:t>
            </a:r>
            <a:r>
              <a:rPr lang="en-US" sz="1600" kern="0" dirty="0">
                <a:latin typeface="Courier New" panose="02070309020205020404" pitchFamily="49" charset="0"/>
              </a:rPr>
              <a:t>), ('</a:t>
            </a:r>
            <a:r>
              <a:rPr lang="en-US" sz="1600" kern="0" dirty="0">
                <a:latin typeface="Courier New" panose="02070309020205020404" pitchFamily="49" charset="0"/>
                <a:cs typeface="Calibri"/>
              </a:rPr>
              <a:t>put',</a:t>
            </a:r>
            <a:r>
              <a:rPr lang="en-US" sz="1600" kern="0" dirty="0" err="1">
                <a:latin typeface="Courier New" panose="02070309020205020404" pitchFamily="49" charset="0"/>
              </a:rPr>
              <a:t>r,c,z</a:t>
            </a:r>
            <a:r>
              <a:rPr lang="en-US" sz="1600" kern="0" dirty="0">
                <a:latin typeface="Courier New" panose="02070309020205020404" pitchFamily="49" charset="0"/>
              </a:rPr>
              <a:t>)]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kern="0" dirty="0">
                <a:latin typeface="Courier New" panose="02070309020205020404" pitchFamily="49" charset="0"/>
              </a:rPr>
              <a:t>  else: return False</a:t>
            </a:r>
          </a:p>
        </p:txBody>
      </p:sp>
    </p:spTree>
    <p:extLst>
      <p:ext uri="{BB962C8B-B14F-4D97-AF65-F5344CB8AC3E}">
        <p14:creationId xmlns:p14="http://schemas.microsoft.com/office/powerpoint/2010/main" val="83882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GTPyhop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142614" cy="5283200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GTPyhop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 (2021): </a:t>
            </a:r>
          </a:p>
          <a:p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dirty="0" err="1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Pyhop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, but has both compound tasks and goal tasks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declare </a:t>
            </a:r>
            <a:r>
              <a:rPr lang="en-US" i="1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task methods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for compound tasks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declare </a:t>
            </a:r>
            <a:r>
              <a:rPr lang="en-US" i="1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goal methods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for goal tasks</a:t>
            </a:r>
          </a:p>
          <a:p>
            <a:r>
              <a:rPr lang="en-US" dirty="0">
                <a:latin typeface="Times New Roman" panose="02020603050405020304" pitchFamily="18" charset="0"/>
                <a:ea typeface="ＭＳ Ｐゴシック" charset="0"/>
              </a:rPr>
              <a:t>Open-source: </a:t>
            </a:r>
            <a:r>
              <a:rPr lang="en-US" sz="1800" dirty="0">
                <a:latin typeface="Courier" pitchFamily="2" charset="0"/>
                <a:ea typeface="ＭＳ Ｐゴシック" charset="0"/>
                <a:hlinkClick r:id="rId2"/>
              </a:rPr>
              <a:t>https://github.com/dananau/GTPyhop</a:t>
            </a:r>
            <a:endParaRPr lang="en-US" sz="1800" dirty="0">
              <a:latin typeface="Courier" pitchFamily="2" charset="0"/>
            </a:endParaRPr>
          </a:p>
          <a:p>
            <a:endParaRPr lang="en-US" dirty="0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Mostly backward-compatible with </a:t>
            </a:r>
            <a:r>
              <a:rPr lang="en-US" dirty="0" err="1">
                <a:latin typeface="Times New Roman" panose="02020603050405020304" pitchFamily="18" charset="0"/>
                <a:ea typeface="ＭＳ Ｐゴシック" charset="0"/>
                <a:cs typeface="ＭＳ Ｐゴシック" charset="0"/>
              </a:rPr>
              <a:t>Pyhop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93186-51D6-2E43-A8D6-C77D6C2E8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76275"/>
            <a:ext cx="6003851" cy="52832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</a:rPr>
              <a:t>Two kinds of goals:</a:t>
            </a:r>
          </a:p>
          <a:p>
            <a:pPr fontAlgn="auto"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</a:rPr>
              <a:t>Unigoal</a:t>
            </a:r>
            <a:r>
              <a:rPr lang="en-US" dirty="0">
                <a:latin typeface="Times New Roman" panose="02020603050405020304" pitchFamily="18" charset="0"/>
              </a:rPr>
              <a:t>: a single atom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</a:rPr>
              <a:t>represented as a triple (</a:t>
            </a:r>
            <a:r>
              <a:rPr lang="en-US" i="1" dirty="0">
                <a:latin typeface="Times New Roman" panose="02020603050405020304" pitchFamily="18" charset="0"/>
              </a:rPr>
              <a:t>name, </a:t>
            </a:r>
            <a:r>
              <a:rPr lang="en-US" i="1" dirty="0" err="1">
                <a:latin typeface="Times New Roman" panose="02020603050405020304" pitchFamily="18" charset="0"/>
              </a:rPr>
              <a:t>arg</a:t>
            </a:r>
            <a:r>
              <a:rPr lang="en-US" i="1" dirty="0">
                <a:latin typeface="Times New Roman" panose="02020603050405020304" pitchFamily="18" charset="0"/>
              </a:rPr>
              <a:t>, value</a:t>
            </a:r>
            <a:r>
              <a:rPr lang="en-US" dirty="0">
                <a:latin typeface="Times New Roman" panose="02020603050405020304" pitchFamily="18" charset="0"/>
              </a:rPr>
              <a:t>) </a:t>
            </a:r>
          </a:p>
          <a:p>
            <a:pPr marL="1033463" lvl="3" indent="0" fontAlgn="auto"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</a:rPr>
              <a:t>('pos', 'a', 'b’)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</a:rPr>
              <a:t>goal: get to a state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in which</a:t>
            </a:r>
          </a:p>
          <a:p>
            <a:pPr marL="1033463" lvl="3" indent="0" fontAlgn="auto">
              <a:spcAft>
                <a:spcPts val="0"/>
              </a:spcAft>
              <a:buNone/>
            </a:pPr>
            <a:r>
              <a:rPr lang="en-US" sz="1800" dirty="0" err="1">
                <a:latin typeface="Courier New" panose="02070309020205020404" pitchFamily="49" charset="0"/>
              </a:rPr>
              <a:t>s.pos</a:t>
            </a:r>
            <a:r>
              <a:rPr lang="en-US" sz="1800" dirty="0">
                <a:latin typeface="Courier New" panose="02070309020205020404" pitchFamily="49" charset="0"/>
              </a:rPr>
              <a:t>['a']=='b'</a:t>
            </a:r>
            <a:endParaRPr lang="en-US" sz="1800" i="1" dirty="0">
              <a:latin typeface="Courier New" panose="02070309020205020404" pitchFamily="49" charset="0"/>
            </a:endParaRPr>
          </a:p>
          <a:p>
            <a:pPr fontAlgn="auto"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</a:rPr>
              <a:t>Multigoal</a:t>
            </a:r>
            <a:r>
              <a:rPr lang="en-US" dirty="0">
                <a:latin typeface="Times New Roman" panose="02020603050405020304" pitchFamily="18" charset="0"/>
              </a:rPr>
              <a:t>: a conjunction of atoms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</a:rPr>
              <a:t>represented as a state-like object</a:t>
            </a:r>
          </a:p>
          <a:p>
            <a:pPr marL="690562" lvl="2" indent="0" fontAlgn="auto">
              <a:spcAft>
                <a:spcPts val="0"/>
              </a:spcAft>
              <a:buNone/>
            </a:pPr>
            <a:r>
              <a:rPr lang="en-US" sz="1800" dirty="0">
                <a:latin typeface="Courier New" panose="02070309020205020404" pitchFamily="49" charset="0"/>
              </a:rPr>
              <a:t>g = </a:t>
            </a:r>
            <a:r>
              <a:rPr lang="en-US" sz="1800" dirty="0" err="1">
                <a:latin typeface="Courier New" panose="02070309020205020404" pitchFamily="49" charset="0"/>
              </a:rPr>
              <a:t>gtpyhop.Multigoal</a:t>
            </a:r>
            <a:r>
              <a:rPr lang="en-US" sz="1800" dirty="0">
                <a:latin typeface="Courier New" panose="02070309020205020404" pitchFamily="49" charset="0"/>
              </a:rPr>
              <a:t>('Sussman goal’)</a:t>
            </a:r>
          </a:p>
          <a:p>
            <a:pPr marL="690562" lvl="2" indent="0" fontAlgn="auto">
              <a:spcAft>
                <a:spcPts val="0"/>
              </a:spcAft>
              <a:buNone/>
            </a:pPr>
            <a:r>
              <a:rPr lang="en-US" sz="1800" dirty="0" err="1">
                <a:latin typeface="Courier New" panose="02070309020205020404" pitchFamily="49" charset="0"/>
              </a:rPr>
              <a:t>g.pos</a:t>
            </a:r>
            <a:r>
              <a:rPr lang="en-US" sz="1800" dirty="0">
                <a:latin typeface="Courier New" panose="02070309020205020404" pitchFamily="49" charset="0"/>
              </a:rPr>
              <a:t> = {'</a:t>
            </a:r>
            <a:r>
              <a:rPr lang="en-US" sz="1800" dirty="0" err="1">
                <a:latin typeface="Courier New" panose="02070309020205020404" pitchFamily="49" charset="0"/>
              </a:rPr>
              <a:t>a':'b</a:t>
            </a:r>
            <a:r>
              <a:rPr lang="en-US" sz="1800" dirty="0">
                <a:latin typeface="Courier New" panose="02070309020205020404" pitchFamily="49" charset="0"/>
              </a:rPr>
              <a:t>', '</a:t>
            </a:r>
            <a:r>
              <a:rPr lang="en-US" sz="1800" dirty="0" err="1">
                <a:latin typeface="Courier New" panose="02070309020205020404" pitchFamily="49" charset="0"/>
              </a:rPr>
              <a:t>b':'c</a:t>
            </a:r>
            <a:r>
              <a:rPr lang="en-US" sz="1800" dirty="0">
                <a:latin typeface="Courier New" panose="02070309020205020404" pitchFamily="49" charset="0"/>
              </a:rPr>
              <a:t>’}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</a:rPr>
              <a:t>goal: get to a state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in which </a:t>
            </a:r>
          </a:p>
          <a:p>
            <a:pPr marL="690562" lvl="2" indent="0" fontAlgn="auto">
              <a:spcAft>
                <a:spcPts val="0"/>
              </a:spcAft>
              <a:buNone/>
            </a:pPr>
            <a:r>
              <a:rPr lang="en-US" sz="1800" dirty="0" err="1">
                <a:latin typeface="Courier New" panose="02070309020205020404" pitchFamily="49" charset="0"/>
              </a:rPr>
              <a:t>	s.pos</a:t>
            </a:r>
            <a:r>
              <a:rPr lang="en-US" sz="1800" dirty="0">
                <a:latin typeface="Courier New" panose="02070309020205020404" pitchFamily="49" charset="0"/>
              </a:rPr>
              <a:t>['a']=='b' and </a:t>
            </a:r>
            <a:r>
              <a:rPr lang="en-US" sz="1800" dirty="0" err="1">
                <a:latin typeface="Courier New" panose="02070309020205020404" pitchFamily="49" charset="0"/>
              </a:rPr>
              <a:t>s.pos</a:t>
            </a:r>
            <a:r>
              <a:rPr lang="en-US" sz="1800" dirty="0">
                <a:latin typeface="Courier New" panose="02070309020205020404" pitchFamily="49" charset="0"/>
              </a:rPr>
              <a:t>['b']=='c'</a:t>
            </a:r>
          </a:p>
        </p:txBody>
      </p:sp>
    </p:spTree>
    <p:extLst>
      <p:ext uri="{BB962C8B-B14F-4D97-AF65-F5344CB8AC3E}">
        <p14:creationId xmlns:p14="http://schemas.microsoft.com/office/powerpoint/2010/main" val="2435888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Example: Blocks World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DBAE8-0077-CF42-84AF-43951FF6F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014" y="1018950"/>
            <a:ext cx="5632024" cy="5466691"/>
          </a:xfrm>
        </p:spPr>
        <p:txBody>
          <a:bodyPr/>
          <a:lstStyle/>
          <a:p>
            <a:r>
              <a:rPr lang="en-US" sz="1800" dirty="0"/>
              <a:t>Simple classical planning domain</a:t>
            </a:r>
          </a:p>
          <a:p>
            <a:pPr lvl="1"/>
            <a:r>
              <a:rPr lang="en-US" sz="1800" dirty="0"/>
              <a:t>Blocks, robot hand for stacking them, </a:t>
            </a:r>
            <a:br>
              <a:rPr lang="en-US" sz="1800" dirty="0"/>
            </a:br>
            <a:r>
              <a:rPr lang="en-US" sz="1800" dirty="0"/>
              <a:t>infinitely large table</a:t>
            </a:r>
            <a:endParaRPr lang="en-US" sz="1800" baseline="-25000" dirty="0"/>
          </a:p>
          <a:p>
            <a:r>
              <a:rPr lang="en-US" sz="1800" dirty="0"/>
              <a:t>State-variable notation:</a:t>
            </a:r>
            <a:br>
              <a:rPr lang="en-US" sz="1800" baseline="-25000" dirty="0"/>
            </a:br>
            <a:endParaRPr lang="en-US" sz="1800" baseline="-25000" dirty="0"/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pickup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table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cs typeface="Times New Roman"/>
              </a:rPr>
              <a:t>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endParaRPr lang="en-US" sz="1800" dirty="0">
              <a:solidFill>
                <a:srgbClr val="081D58"/>
              </a:solidFill>
              <a:latin typeface="Times New Roman" charset="0"/>
              <a:cs typeface="Calibri" charset="0"/>
            </a:endParaRP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crane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=F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putdown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endParaRPr lang="en-US" sz="1800" dirty="0">
              <a:solidFill>
                <a:srgbClr val="081D58"/>
              </a:solidFill>
              <a:latin typeface="Times New Roman" charset="0"/>
              <a:cs typeface="Calibri" charset="0"/>
            </a:endParaRP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table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unstack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 err="1">
                <a:solidFill>
                  <a:srgbClr val="081D58"/>
                </a:solidFill>
                <a:latin typeface="Times New Roman" charset="0"/>
                <a:cs typeface="Calibri" charset="0"/>
              </a:rPr>
              <a:t>x,y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cs typeface="Times New Roman"/>
              </a:rPr>
              <a:t>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endParaRPr lang="en-US" sz="1800" dirty="0">
              <a:solidFill>
                <a:srgbClr val="081D58"/>
              </a:solidFill>
              <a:latin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crane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=F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cs typeface="Times New Roman"/>
              </a:rPr>
              <a:t>=</a:t>
            </a:r>
            <a:r>
              <a:rPr lang="en-US" sz="1800" i="1" dirty="0">
                <a:solidFill>
                  <a:srgbClr val="081D58"/>
                </a:solidFill>
                <a:cs typeface="Times New Roman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stack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 err="1">
                <a:solidFill>
                  <a:srgbClr val="081D58"/>
                </a:solidFill>
                <a:latin typeface="Times New Roman" charset="0"/>
                <a:cs typeface="Calibri" charset="0"/>
              </a:rPr>
              <a:t>x,y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=F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A0098A-8C3A-754D-943E-0BC81C57E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967" y="1021279"/>
            <a:ext cx="5954233" cy="1126498"/>
          </a:xfrm>
        </p:spPr>
        <p:txBody>
          <a:bodyPr/>
          <a:lstStyle/>
          <a:p>
            <a:r>
              <a:rPr lang="en-US" sz="1800" dirty="0"/>
              <a:t>The “Sussman anomaly”</a:t>
            </a:r>
          </a:p>
          <a:p>
            <a:pPr lvl="1"/>
            <a:r>
              <a:rPr lang="en-US" sz="1800" dirty="0"/>
              <a:t>Planning problem that caused problems for early classical planners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61748BC0-C67E-7F45-99F1-6FCE0F7D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794" y="5089744"/>
            <a:ext cx="3069262" cy="10721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9525" indent="-9525">
              <a:spcBef>
                <a:spcPts val="300"/>
              </a:spcBef>
              <a:buClrTx/>
              <a:buSzTx/>
              <a:buNone/>
              <a:tabLst>
                <a:tab pos="454025" algn="l"/>
              </a:tabLst>
              <a:defRPr/>
            </a:pPr>
            <a:r>
              <a:rPr lang="en-US" altLang="ja-JP" sz="1800" dirty="0">
                <a:latin typeface="Times New Roman" panose="02020603050405020304" pitchFamily="18" charset="0"/>
                <a:ea typeface="Times New Roman"/>
              </a:rPr>
              <a:t>π = ⟨</a:t>
            </a:r>
            <a:r>
              <a:rPr lang="en-US" altLang="ja-JP" sz="1800" dirty="0">
                <a:latin typeface="Calibri"/>
                <a:ea typeface="Times New Roman"/>
              </a:rPr>
              <a:t>unstack(</a:t>
            </a:r>
            <a:r>
              <a:rPr lang="en-US" altLang="ja-JP" sz="1800" dirty="0" err="1">
                <a:latin typeface="Calibri"/>
                <a:ea typeface="Times New Roman"/>
              </a:rPr>
              <a:t>c,a</a:t>
            </a:r>
            <a:r>
              <a:rPr lang="en-US" altLang="ja-JP" sz="1800" dirty="0">
                <a:latin typeface="Calibri"/>
                <a:ea typeface="Times New Roman"/>
              </a:rPr>
              <a:t>), putdown(c), </a:t>
            </a:r>
            <a:br>
              <a:rPr lang="en-US" altLang="ja-JP" sz="1800" dirty="0">
                <a:latin typeface="Calibri"/>
                <a:ea typeface="Times New Roman"/>
              </a:rPr>
            </a:br>
            <a:r>
              <a:rPr lang="en-US" altLang="ja-JP" sz="1800" dirty="0">
                <a:latin typeface="Calibri"/>
                <a:ea typeface="Times New Roman"/>
              </a:rPr>
              <a:t>	pickup(b), stack(</a:t>
            </a:r>
            <a:r>
              <a:rPr lang="en-US" altLang="ja-JP" sz="1800" dirty="0" err="1">
                <a:latin typeface="Calibri"/>
                <a:ea typeface="Times New Roman"/>
              </a:rPr>
              <a:t>b,c</a:t>
            </a:r>
            <a:r>
              <a:rPr lang="en-US" altLang="ja-JP" sz="1800" dirty="0">
                <a:latin typeface="Calibri"/>
                <a:ea typeface="Times New Roman"/>
              </a:rPr>
              <a:t>), </a:t>
            </a:r>
          </a:p>
          <a:p>
            <a:pPr marL="9525" indent="-9525">
              <a:spcBef>
                <a:spcPts val="300"/>
              </a:spcBef>
              <a:buClrTx/>
              <a:buSzTx/>
              <a:buNone/>
              <a:tabLst>
                <a:tab pos="454025" algn="l"/>
              </a:tabLst>
              <a:defRPr/>
            </a:pPr>
            <a:r>
              <a:rPr lang="en-US" altLang="ja-JP" sz="1800" dirty="0">
                <a:latin typeface="Calibri"/>
                <a:ea typeface="Times New Roman"/>
              </a:rPr>
              <a:t>		pickup(a), stack(</a:t>
            </a:r>
            <a:r>
              <a:rPr lang="en-US" altLang="ja-JP" sz="1800" dirty="0" err="1">
                <a:latin typeface="Calibri"/>
                <a:ea typeface="Times New Roman"/>
              </a:rPr>
              <a:t>a,b</a:t>
            </a:r>
            <a:r>
              <a:rPr lang="en-US" altLang="ja-JP" sz="1800" dirty="0">
                <a:latin typeface="Calibri"/>
                <a:ea typeface="Times New Roman"/>
              </a:rPr>
              <a:t>)</a:t>
            </a:r>
            <a:r>
              <a:rPr lang="en-US" altLang="ja-JP" sz="1800" dirty="0">
                <a:latin typeface="Times New Roman" panose="02020603050405020304" pitchFamily="18" charset="0"/>
                <a:ea typeface="Times New Roman"/>
              </a:rPr>
              <a:t>⟩</a:t>
            </a:r>
            <a:endParaRPr lang="en-US" sz="1800" baseline="-25000" dirty="0">
              <a:latin typeface="Times New Roman" panose="02020603050405020304" pitchFamily="18" charset="0"/>
              <a:ea typeface="Times New Roman"/>
            </a:endParaRPr>
          </a:p>
        </p:txBody>
      </p: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D8485355-744B-9244-9CB7-3F34DCC28BE9}"/>
              </a:ext>
            </a:extLst>
          </p:cNvPr>
          <p:cNvSpPr txBox="1">
            <a:spLocks/>
          </p:cNvSpPr>
          <p:nvPr/>
        </p:nvSpPr>
        <p:spPr bwMode="auto">
          <a:xfrm>
            <a:off x="7187611" y="2150105"/>
            <a:ext cx="2775099" cy="16031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522288" indent="-522288">
              <a:lnSpc>
                <a:spcPts val="2400"/>
              </a:lnSpc>
              <a:spcBef>
                <a:spcPts val="300"/>
              </a:spcBef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</a:rPr>
              <a:t> = {</a:t>
            </a:r>
            <a:r>
              <a:rPr lang="en-US" sz="1800" dirty="0">
                <a:latin typeface="Calibri"/>
              </a:rPr>
              <a:t>clear(a)</a:t>
            </a:r>
            <a:r>
              <a:rPr lang="en-US" sz="1800" dirty="0">
                <a:solidFill>
                  <a:srgbClr val="081D58"/>
                </a:solidFill>
                <a:latin typeface="Calibri"/>
              </a:rPr>
              <a:t>=F</a:t>
            </a:r>
            <a:r>
              <a:rPr lang="en-US" sz="1800" dirty="0">
                <a:latin typeface="Calibri"/>
              </a:rPr>
              <a:t>, clear(b)=T,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clear(c)=T, loc(a)=table, loc(b)=table, loc(c)=a, holding(hand)=nil</a:t>
            </a:r>
            <a:r>
              <a:rPr lang="en-US" sz="18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8A02B7CE-E281-2B43-B228-9632D7478BFE}"/>
              </a:ext>
            </a:extLst>
          </p:cNvPr>
          <p:cNvSpPr txBox="1">
            <a:spLocks/>
          </p:cNvSpPr>
          <p:nvPr/>
        </p:nvSpPr>
        <p:spPr bwMode="auto">
          <a:xfrm>
            <a:off x="7121906" y="4050957"/>
            <a:ext cx="3532490" cy="468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454025" algn="l"/>
              </a:tabLst>
            </a:pPr>
            <a:r>
              <a:rPr lang="en-US" sz="1800" i="1" dirty="0">
                <a:latin typeface="Times New Roman" panose="02020603050405020304" pitchFamily="18" charset="0"/>
              </a:rPr>
              <a:t>g</a:t>
            </a:r>
            <a:r>
              <a:rPr lang="en-US" sz="1800" dirty="0">
                <a:latin typeface="Times New Roman" panose="02020603050405020304" pitchFamily="18" charset="0"/>
              </a:rPr>
              <a:t> = {</a:t>
            </a:r>
            <a:r>
              <a:rPr lang="en-US" sz="1800" dirty="0">
                <a:latin typeface="Calibri"/>
              </a:rPr>
              <a:t>loc(a)=b, loc(b)=c</a:t>
            </a:r>
            <a:r>
              <a:rPr lang="en-US" sz="18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30" name="Rectangle 114">
            <a:extLst>
              <a:ext uri="{FF2B5EF4-FFF2-40B4-BE49-F238E27FC236}">
                <a16:creationId xmlns:a16="http://schemas.microsoft.com/office/drawing/2014/main" id="{F13289CF-22D5-C747-8249-C71C5DF3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4386" y="2173963"/>
            <a:ext cx="1390687" cy="1516118"/>
          </a:xfrm>
          <a:prstGeom prst="rect">
            <a:avLst/>
          </a:prstGeom>
          <a:solidFill>
            <a:srgbClr val="E6FFE6"/>
          </a:solidFill>
          <a:ln w="12700">
            <a:solidFill>
              <a:srgbClr val="408040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Rectangle 115">
            <a:extLst>
              <a:ext uri="{FF2B5EF4-FFF2-40B4-BE49-F238E27FC236}">
                <a16:creationId xmlns:a16="http://schemas.microsoft.com/office/drawing/2014/main" id="{B8DF331C-6174-CF44-B43C-C509B231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770" y="2955725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2" name="Rectangle 116">
            <a:extLst>
              <a:ext uri="{FF2B5EF4-FFF2-40B4-BE49-F238E27FC236}">
                <a16:creationId xmlns:a16="http://schemas.microsoft.com/office/drawing/2014/main" id="{4080A571-3C13-574A-A643-7FCF9F0E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770" y="3261245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3" name="Rectangle 117">
            <a:extLst>
              <a:ext uri="{FF2B5EF4-FFF2-40B4-BE49-F238E27FC236}">
                <a16:creationId xmlns:a16="http://schemas.microsoft.com/office/drawing/2014/main" id="{6770526F-3DD1-D345-BC27-71D013F9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8394" y="3261245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D37CB-23FA-410A-77C1-10661E4DEE5E}"/>
              </a:ext>
            </a:extLst>
          </p:cNvPr>
          <p:cNvGrpSpPr/>
          <p:nvPr/>
        </p:nvGrpSpPr>
        <p:grpSpPr>
          <a:xfrm>
            <a:off x="11064567" y="2366610"/>
            <a:ext cx="366624" cy="366624"/>
            <a:chOff x="11064567" y="2366610"/>
            <a:chExt cx="366624" cy="366624"/>
          </a:xfrm>
        </p:grpSpPr>
        <p:sp>
          <p:nvSpPr>
            <p:cNvPr id="34" name="Line 118">
              <a:extLst>
                <a:ext uri="{FF2B5EF4-FFF2-40B4-BE49-F238E27FC236}">
                  <a16:creationId xmlns:a16="http://schemas.microsoft.com/office/drawing/2014/main" id="{0FFBFC5F-457C-2249-91EA-C75B68180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4567" y="2549922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19">
              <a:extLst>
                <a:ext uri="{FF2B5EF4-FFF2-40B4-BE49-F238E27FC236}">
                  <a16:creationId xmlns:a16="http://schemas.microsoft.com/office/drawing/2014/main" id="{9EC615E3-8AFC-4442-A713-962B88F48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31191" y="2549922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20">
              <a:extLst>
                <a:ext uri="{FF2B5EF4-FFF2-40B4-BE49-F238E27FC236}">
                  <a16:creationId xmlns:a16="http://schemas.microsoft.com/office/drawing/2014/main" id="{7AA36B23-6350-6D4A-847D-1250B97C1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4567" y="2549922"/>
              <a:ext cx="366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121">
              <a:extLst>
                <a:ext uri="{FF2B5EF4-FFF2-40B4-BE49-F238E27FC236}">
                  <a16:creationId xmlns:a16="http://schemas.microsoft.com/office/drawing/2014/main" id="{F251111A-68ED-1849-8B94-5E8C43124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47879" y="2366610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Rectangle 159">
            <a:extLst>
              <a:ext uri="{FF2B5EF4-FFF2-40B4-BE49-F238E27FC236}">
                <a16:creationId xmlns:a16="http://schemas.microsoft.com/office/drawing/2014/main" id="{A42F4162-C0A8-DB45-8F7D-30A038D52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6668" y="3593123"/>
            <a:ext cx="1188720" cy="50920"/>
          </a:xfrm>
          <a:prstGeom prst="rect">
            <a:avLst/>
          </a:prstGeom>
          <a:solidFill>
            <a:srgbClr val="AD6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114">
            <a:extLst>
              <a:ext uri="{FF2B5EF4-FFF2-40B4-BE49-F238E27FC236}">
                <a16:creationId xmlns:a16="http://schemas.microsoft.com/office/drawing/2014/main" id="{5C9E8D66-3EE4-9D45-8A9D-539237528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409" y="3843276"/>
            <a:ext cx="1384082" cy="1516118"/>
          </a:xfrm>
          <a:prstGeom prst="rect">
            <a:avLst/>
          </a:prstGeom>
          <a:solidFill>
            <a:srgbClr val="E6FFE6"/>
          </a:solidFill>
          <a:ln w="12700">
            <a:solidFill>
              <a:srgbClr val="408040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g</a:t>
            </a:r>
            <a:endParaRPr lang="en-US" baseline="-25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ectangle 115">
            <a:extLst>
              <a:ext uri="{FF2B5EF4-FFF2-40B4-BE49-F238E27FC236}">
                <a16:creationId xmlns:a16="http://schemas.microsoft.com/office/drawing/2014/main" id="{4FC8FB55-AD7B-4049-A6AA-87F757B0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933" y="4625038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2" name="Rectangle 116">
            <a:extLst>
              <a:ext uri="{FF2B5EF4-FFF2-40B4-BE49-F238E27FC236}">
                <a16:creationId xmlns:a16="http://schemas.microsoft.com/office/drawing/2014/main" id="{9C035B2B-A2E8-EB4E-9274-24855DDCD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933" y="4930558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3" name="Rectangle 117">
            <a:extLst>
              <a:ext uri="{FF2B5EF4-FFF2-40B4-BE49-F238E27FC236}">
                <a16:creationId xmlns:a16="http://schemas.microsoft.com/office/drawing/2014/main" id="{4CA86CFE-259E-D847-80A4-93336089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933" y="4258271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7051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Domain-Specific Algorithm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9276" y="800878"/>
            <a:ext cx="5081184" cy="3388349"/>
          </a:xfrm>
        </p:spPr>
        <p:txBody>
          <a:bodyPr/>
          <a:lstStyle/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sz="1800" b="1" dirty="0">
                <a:latin typeface="Times New Roman" charset="0"/>
              </a:rPr>
              <a:t>loop</a:t>
            </a:r>
            <a:endParaRPr lang="en-US" sz="1800" dirty="0">
              <a:latin typeface="Times New Roman" charset="0"/>
            </a:endParaRP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623888" algn="l"/>
              </a:tabLst>
              <a:defRPr/>
            </a:pPr>
            <a:r>
              <a:rPr lang="en-US" sz="1800" b="1" dirty="0">
                <a:latin typeface="Times New Roman" charset="0"/>
              </a:rPr>
              <a:t>	if </a:t>
            </a:r>
            <a:r>
              <a:rPr lang="en-US" sz="1800" dirty="0">
                <a:latin typeface="Times New Roman" charset="0"/>
              </a:rPr>
              <a:t>there’s clear block that needs to be moved</a:t>
            </a:r>
            <a:br>
              <a:rPr lang="en-US" sz="1800" dirty="0">
                <a:latin typeface="Times New Roman" charset="0"/>
              </a:rPr>
            </a:br>
            <a:r>
              <a:rPr lang="en-US" sz="1800" dirty="0">
                <a:latin typeface="Times New Roman" charset="0"/>
              </a:rPr>
              <a:t>	and it can immediately be moved to a place</a:t>
            </a:r>
            <a:br>
              <a:rPr lang="en-US" sz="1800" dirty="0">
                <a:latin typeface="Times New Roman" charset="0"/>
              </a:rPr>
            </a:br>
            <a:r>
              <a:rPr lang="en-US" sz="1800" dirty="0">
                <a:latin typeface="Times New Roman" charset="0"/>
              </a:rPr>
              <a:t>	where it won’t need to be moved again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623888" algn="l"/>
              </a:tabLst>
              <a:defRPr/>
            </a:pPr>
            <a:r>
              <a:rPr lang="en-US" sz="1800" b="1" dirty="0">
                <a:latin typeface="Times New Roman" charset="0"/>
              </a:rPr>
              <a:t>		then </a:t>
            </a:r>
            <a:r>
              <a:rPr lang="en-US" sz="1800" dirty="0">
                <a:latin typeface="Times New Roman" charset="0"/>
              </a:rPr>
              <a:t>move it</a:t>
            </a:r>
            <a:r>
              <a:rPr lang="en-US" sz="1800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there</a:t>
            </a:r>
            <a:endParaRPr lang="en-US" sz="1800" i="1" dirty="0">
              <a:latin typeface="Times New Roman" charset="0"/>
            </a:endParaRP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sz="1800" b="1" dirty="0">
                <a:latin typeface="Times New Roman" charset="0"/>
              </a:rPr>
              <a:t>	else if</a:t>
            </a:r>
            <a:r>
              <a:rPr lang="en-US" sz="1800" dirty="0">
                <a:latin typeface="Times New Roman" charset="0"/>
              </a:rPr>
              <a:t> there’s a clear block that needs</a:t>
            </a:r>
            <a:r>
              <a:rPr lang="en-US" sz="1800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to be moved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sz="1800" b="1" dirty="0">
                <a:latin typeface="Times New Roman" charset="0"/>
              </a:rPr>
              <a:t>	       then </a:t>
            </a:r>
            <a:r>
              <a:rPr lang="en-US" sz="1800" dirty="0">
                <a:latin typeface="Times New Roman" charset="0"/>
              </a:rPr>
              <a:t>move it</a:t>
            </a:r>
            <a:r>
              <a:rPr lang="en-US" sz="1800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to the table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sz="1800" b="1" dirty="0">
                <a:latin typeface="Times New Roman" charset="0"/>
              </a:rPr>
              <a:t>	else if</a:t>
            </a:r>
            <a:r>
              <a:rPr lang="en-US" sz="1800" dirty="0">
                <a:latin typeface="Times New Roman" charset="0"/>
              </a:rPr>
              <a:t> the current state satisfies the goal</a:t>
            </a:r>
            <a:endParaRPr lang="en-US" sz="1800" b="1" dirty="0">
              <a:latin typeface="Times New Roman" charset="0"/>
            </a:endParaRP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sz="1800" b="1" dirty="0">
                <a:latin typeface="Times New Roman" charset="0"/>
              </a:rPr>
              <a:t>		 then return </a:t>
            </a:r>
            <a:r>
              <a:rPr lang="en-US" sz="1800" dirty="0">
                <a:latin typeface="Times New Roman" charset="0"/>
              </a:rPr>
              <a:t>success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sz="1800" dirty="0">
                <a:latin typeface="Times New Roman" charset="0"/>
              </a:rPr>
              <a:t>	</a:t>
            </a:r>
            <a:r>
              <a:rPr lang="en-US" sz="1800" b="1" dirty="0">
                <a:latin typeface="Times New Roman" charset="0"/>
              </a:rPr>
              <a:t>else return</a:t>
            </a:r>
            <a:r>
              <a:rPr lang="en-US" sz="1800" dirty="0">
                <a:latin typeface="Times New Roman" charset="0"/>
              </a:rPr>
              <a:t> failure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4969" y="4348035"/>
            <a:ext cx="6422230" cy="1709087"/>
          </a:xfrm>
          <a:ln w="127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400"/>
              </a:spcBef>
            </a:pPr>
            <a:r>
              <a:rPr lang="en-US" sz="1800" dirty="0">
                <a:solidFill>
                  <a:schemeClr val="tx1"/>
                </a:solidFill>
              </a:rPr>
              <a:t>Situations in which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needs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</a:rPr>
              <a:t>to be moved: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loc(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i="1" dirty="0">
                <a:solidFill>
                  <a:schemeClr val="tx1"/>
                </a:solidFill>
              </a:rPr>
              <a:t>=d</a:t>
            </a:r>
            <a:r>
              <a:rPr lang="en-US" sz="1800" dirty="0">
                <a:solidFill>
                  <a:schemeClr val="tx1"/>
                </a:solidFill>
              </a:rPr>
              <a:t>, goal contains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loc(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)=</a:t>
            </a:r>
            <a:r>
              <a:rPr lang="en-US" sz="1800" i="1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, and </a:t>
            </a:r>
            <a:r>
              <a:rPr lang="en-US" sz="1800" i="1" dirty="0">
                <a:solidFill>
                  <a:schemeClr val="tx1"/>
                </a:solidFill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≠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e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loc(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i="1" dirty="0">
                <a:solidFill>
                  <a:schemeClr val="tx1"/>
                </a:solidFill>
              </a:rPr>
              <a:t>=d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 is a block, goal contains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loc(</a:t>
            </a:r>
            <a:r>
              <a:rPr lang="en-US" sz="1800" i="1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i="1" dirty="0">
                <a:solidFill>
                  <a:schemeClr val="tx1"/>
                </a:solidFill>
              </a:rPr>
              <a:t>=d</a:t>
            </a:r>
            <a:r>
              <a:rPr lang="en-US" sz="1800" dirty="0">
                <a:solidFill>
                  <a:schemeClr val="tx1"/>
                </a:solidFill>
              </a:rPr>
              <a:t> for some </a:t>
            </a:r>
            <a:r>
              <a:rPr lang="en-US" sz="1800" i="1" dirty="0">
                <a:solidFill>
                  <a:schemeClr val="tx1"/>
                </a:solidFill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≠</a:t>
            </a:r>
            <a:r>
              <a:rPr lang="en-US" sz="1800" baseline="-25000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loc(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i="1" dirty="0">
                <a:solidFill>
                  <a:schemeClr val="tx1"/>
                </a:solidFill>
              </a:rPr>
              <a:t>=d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i="1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 is a block that needs to be moved</a:t>
            </a:r>
          </a:p>
          <a:p>
            <a:r>
              <a:rPr lang="en-US" sz="1800" dirty="0">
                <a:solidFill>
                  <a:schemeClr val="tx1"/>
                </a:solidFill>
              </a:rPr>
              <a:t>Can extend this to include situations involving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clear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holding</a:t>
            </a:r>
          </a:p>
        </p:txBody>
      </p:sp>
      <p:sp>
        <p:nvSpPr>
          <p:cNvPr id="69" name="Rectangle 114">
            <a:extLst>
              <a:ext uri="{FF2B5EF4-FFF2-40B4-BE49-F238E27FC236}">
                <a16:creationId xmlns:a16="http://schemas.microsoft.com/office/drawing/2014/main" id="{21068AA3-077C-FD4E-A410-0084104C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414" y="1131641"/>
            <a:ext cx="1390687" cy="1516118"/>
          </a:xfrm>
          <a:prstGeom prst="rect">
            <a:avLst/>
          </a:prstGeom>
          <a:solidFill>
            <a:srgbClr val="E6FFE6"/>
          </a:solidFill>
          <a:ln w="12700">
            <a:solidFill>
              <a:srgbClr val="408040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0" name="Rectangle 115">
            <a:extLst>
              <a:ext uri="{FF2B5EF4-FFF2-40B4-BE49-F238E27FC236}">
                <a16:creationId xmlns:a16="http://schemas.microsoft.com/office/drawing/2014/main" id="{07DCD6D0-B280-7049-8A71-3AE5C7E5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798" y="1913403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71" name="Rectangle 116">
            <a:extLst>
              <a:ext uri="{FF2B5EF4-FFF2-40B4-BE49-F238E27FC236}">
                <a16:creationId xmlns:a16="http://schemas.microsoft.com/office/drawing/2014/main" id="{E582F752-B490-F646-A7A1-AFE6283D2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798" y="2218923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2" name="Rectangle 117">
            <a:extLst>
              <a:ext uri="{FF2B5EF4-FFF2-40B4-BE49-F238E27FC236}">
                <a16:creationId xmlns:a16="http://schemas.microsoft.com/office/drawing/2014/main" id="{08A50F97-40D5-8846-8576-D85953C2F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422" y="2218923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BC3837-F24E-C809-5C22-8351BB8A3457}"/>
              </a:ext>
            </a:extLst>
          </p:cNvPr>
          <p:cNvGrpSpPr/>
          <p:nvPr/>
        </p:nvGrpSpPr>
        <p:grpSpPr>
          <a:xfrm>
            <a:off x="7116595" y="1324288"/>
            <a:ext cx="366624" cy="366624"/>
            <a:chOff x="7116595" y="1324288"/>
            <a:chExt cx="366624" cy="366624"/>
          </a:xfrm>
        </p:grpSpPr>
        <p:sp>
          <p:nvSpPr>
            <p:cNvPr id="73" name="Line 118">
              <a:extLst>
                <a:ext uri="{FF2B5EF4-FFF2-40B4-BE49-F238E27FC236}">
                  <a16:creationId xmlns:a16="http://schemas.microsoft.com/office/drawing/2014/main" id="{6AE7030C-FB51-D14A-9E8A-E5F0D7C4C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6595" y="1507600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Line 119">
              <a:extLst>
                <a:ext uri="{FF2B5EF4-FFF2-40B4-BE49-F238E27FC236}">
                  <a16:creationId xmlns:a16="http://schemas.microsoft.com/office/drawing/2014/main" id="{36C05D61-B643-F748-8287-7EC777875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3219" y="1507600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Line 120">
              <a:extLst>
                <a:ext uri="{FF2B5EF4-FFF2-40B4-BE49-F238E27FC236}">
                  <a16:creationId xmlns:a16="http://schemas.microsoft.com/office/drawing/2014/main" id="{BCF5241B-C8EA-2648-8D2C-4DFC24940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6595" y="1507600"/>
              <a:ext cx="366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Line 121">
              <a:extLst>
                <a:ext uri="{FF2B5EF4-FFF2-40B4-BE49-F238E27FC236}">
                  <a16:creationId xmlns:a16="http://schemas.microsoft.com/office/drawing/2014/main" id="{82634BD8-0BF8-DA42-A53B-F36F7803B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9907" y="1324288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Rectangle 159">
            <a:extLst>
              <a:ext uri="{FF2B5EF4-FFF2-40B4-BE49-F238E27FC236}">
                <a16:creationId xmlns:a16="http://schemas.microsoft.com/office/drawing/2014/main" id="{B119F58A-9EB6-7A44-9345-547C7631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696" y="2550801"/>
            <a:ext cx="1188720" cy="50920"/>
          </a:xfrm>
          <a:prstGeom prst="rect">
            <a:avLst/>
          </a:prstGeom>
          <a:solidFill>
            <a:srgbClr val="AD6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114">
            <a:extLst>
              <a:ext uri="{FF2B5EF4-FFF2-40B4-BE49-F238E27FC236}">
                <a16:creationId xmlns:a16="http://schemas.microsoft.com/office/drawing/2014/main" id="{A3402513-2504-F541-9280-3CB55146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007" y="1131641"/>
            <a:ext cx="1384082" cy="1516118"/>
          </a:xfrm>
          <a:prstGeom prst="rect">
            <a:avLst/>
          </a:prstGeom>
          <a:solidFill>
            <a:srgbClr val="E6FFE6"/>
          </a:solidFill>
          <a:ln w="12700">
            <a:solidFill>
              <a:srgbClr val="408040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g</a:t>
            </a:r>
            <a:endParaRPr lang="en-US" baseline="-25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0" name="Rectangle 115">
            <a:extLst>
              <a:ext uri="{FF2B5EF4-FFF2-40B4-BE49-F238E27FC236}">
                <a16:creationId xmlns:a16="http://schemas.microsoft.com/office/drawing/2014/main" id="{2EF81D0C-98C1-C846-A6FF-6F07C3F1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31" y="1913403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82" name="Rectangle 116">
            <a:extLst>
              <a:ext uri="{FF2B5EF4-FFF2-40B4-BE49-F238E27FC236}">
                <a16:creationId xmlns:a16="http://schemas.microsoft.com/office/drawing/2014/main" id="{973560A0-432F-C043-BA09-22112EF1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31" y="2218923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3" name="Rectangle 117">
            <a:extLst>
              <a:ext uri="{FF2B5EF4-FFF2-40B4-BE49-F238E27FC236}">
                <a16:creationId xmlns:a16="http://schemas.microsoft.com/office/drawing/2014/main" id="{E3EB170A-F1E3-514B-82ED-251789836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31" y="1546636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89D67B1-0CB6-014C-836F-EC0B33DC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848" y="3429000"/>
            <a:ext cx="4378334" cy="2963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>
                <a:latin typeface="Times New Roman" charset="0"/>
              </a:rPr>
              <a:t>Sound, complete, guaranteed to terminate</a:t>
            </a:r>
            <a:endParaRPr lang="en-US" sz="1800" kern="0" baseline="-25000" dirty="0">
              <a:latin typeface="Times New Roman" charset="0"/>
            </a:endParaRPr>
          </a:p>
          <a:p>
            <a:r>
              <a:rPr lang="en-US" sz="1800" kern="0" dirty="0">
                <a:latin typeface="Times New Roman" charset="0"/>
              </a:rPr>
              <a:t>Runs in time </a:t>
            </a:r>
            <a:r>
              <a:rPr lang="en-US" sz="1800" i="1" kern="0" dirty="0">
                <a:latin typeface="Times New Roman" charset="0"/>
              </a:rPr>
              <a:t>O</a:t>
            </a:r>
            <a:r>
              <a:rPr lang="en-US" sz="1800" kern="0" dirty="0">
                <a:latin typeface="Times New Roman" charset="0"/>
              </a:rPr>
              <a:t>(</a:t>
            </a:r>
            <a:r>
              <a:rPr lang="en-US" sz="1800" i="1" kern="0" dirty="0">
                <a:latin typeface="Times New Roman" charset="0"/>
              </a:rPr>
              <a:t>n</a:t>
            </a:r>
            <a:r>
              <a:rPr lang="en-US" sz="1800" kern="0" baseline="30000" dirty="0">
                <a:latin typeface="Times New Roman" charset="0"/>
              </a:rPr>
              <a:t>3</a:t>
            </a:r>
            <a:r>
              <a:rPr lang="en-US" sz="1800" kern="0" dirty="0">
                <a:latin typeface="Times New Roman" charset="0"/>
              </a:rPr>
              <a:t>)</a:t>
            </a:r>
          </a:p>
          <a:p>
            <a:pPr lvl="1"/>
            <a:r>
              <a:rPr lang="en-US" sz="1800" kern="0" dirty="0">
                <a:latin typeface="Times New Roman" charset="0"/>
              </a:rPr>
              <a:t>Can be modified to run in time </a:t>
            </a:r>
            <a:r>
              <a:rPr lang="en-US" sz="1800" i="1" kern="0" dirty="0">
                <a:latin typeface="Times New Roman" charset="0"/>
              </a:rPr>
              <a:t>O</a:t>
            </a:r>
            <a:r>
              <a:rPr lang="en-US" sz="1800" kern="0" dirty="0">
                <a:latin typeface="Times New Roman" charset="0"/>
              </a:rPr>
              <a:t>(</a:t>
            </a:r>
            <a:r>
              <a:rPr lang="en-US" sz="1800" i="1" kern="0" dirty="0">
                <a:latin typeface="Times New Roman" charset="0"/>
              </a:rPr>
              <a:t>n</a:t>
            </a:r>
            <a:r>
              <a:rPr lang="en-US" sz="1800" kern="0" dirty="0">
                <a:latin typeface="Times New Roman" charset="0"/>
              </a:rPr>
              <a:t>)</a:t>
            </a:r>
            <a:endParaRPr lang="en-US" sz="1800" kern="0" baseline="-25000" dirty="0">
              <a:latin typeface="Times New Roman" charset="0"/>
            </a:endParaRPr>
          </a:p>
          <a:p>
            <a:r>
              <a:rPr lang="en-US" sz="1800" kern="0" dirty="0">
                <a:latin typeface="Times New Roman" charset="0"/>
              </a:rPr>
              <a:t>Often finds optimal (shortest) solutions, but sometimes only near-optimal</a:t>
            </a:r>
          </a:p>
          <a:p>
            <a:pPr lvl="1"/>
            <a:r>
              <a:rPr lang="en-US" sz="1800" kern="0" dirty="0">
                <a:latin typeface="Times New Roman" charset="0"/>
              </a:rPr>
              <a:t>For block-stacking problems, </a:t>
            </a:r>
            <a:br>
              <a:rPr lang="en-US" sz="1800" kern="0" dirty="0">
                <a:latin typeface="Times New Roman" charset="0"/>
              </a:rPr>
            </a:br>
            <a:r>
              <a:rPr lang="en-US" sz="1800" kern="0" cap="small" dirty="0">
                <a:latin typeface="Times New Roman" charset="0"/>
              </a:rPr>
              <a:t>plan-length</a:t>
            </a:r>
            <a:r>
              <a:rPr lang="en-US" sz="1800" kern="0" dirty="0">
                <a:latin typeface="Times New Roman" charset="0"/>
              </a:rPr>
              <a:t> is NP-complete</a:t>
            </a:r>
          </a:p>
          <a:p>
            <a:r>
              <a:rPr lang="en-US" sz="1800" kern="0" dirty="0">
                <a:latin typeface="Times New Roman" charset="0"/>
              </a:rPr>
              <a:t>Can implement as </a:t>
            </a:r>
            <a:r>
              <a:rPr lang="en-US" sz="1800" kern="0" dirty="0" err="1">
                <a:latin typeface="Times New Roman" charset="0"/>
              </a:rPr>
              <a:t>GTPyhop</a:t>
            </a:r>
            <a:r>
              <a:rPr lang="en-US" sz="1800" kern="0" dirty="0">
                <a:latin typeface="Times New Roman" charset="0"/>
              </a:rPr>
              <a:t> methods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E1C5844C-E11C-0743-A1C8-9C14ED37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173" y="1025248"/>
            <a:ext cx="1937950" cy="17718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9525" indent="-9525">
              <a:spcBef>
                <a:spcPts val="300"/>
              </a:spcBef>
              <a:buClrTx/>
              <a:buSzTx/>
              <a:buNone/>
              <a:tabLst>
                <a:tab pos="454025" algn="l"/>
              </a:tabLst>
              <a:defRPr/>
            </a:pPr>
            <a:r>
              <a:rPr lang="en-US" altLang="ja-JP" sz="1800" dirty="0">
                <a:latin typeface="Times New Roman" panose="02020603050405020304" pitchFamily="18" charset="0"/>
                <a:ea typeface="Times New Roman"/>
              </a:rPr>
              <a:t>π = ⟨</a:t>
            </a:r>
            <a:r>
              <a:rPr lang="en-US" altLang="ja-JP" sz="1800" dirty="0">
                <a:latin typeface="Calibri"/>
                <a:ea typeface="Times New Roman"/>
              </a:rPr>
              <a:t>unstack(</a:t>
            </a:r>
            <a:r>
              <a:rPr lang="en-US" altLang="ja-JP" sz="1800" dirty="0" err="1">
                <a:latin typeface="Calibri"/>
                <a:ea typeface="Times New Roman"/>
              </a:rPr>
              <a:t>c,b</a:t>
            </a:r>
            <a:r>
              <a:rPr lang="en-US" altLang="ja-JP" sz="1800" dirty="0">
                <a:latin typeface="Calibri"/>
                <a:ea typeface="Times New Roman"/>
              </a:rPr>
              <a:t>),</a:t>
            </a:r>
            <a:br>
              <a:rPr lang="en-US" altLang="ja-JP" sz="1800" dirty="0">
                <a:latin typeface="Calibri"/>
                <a:ea typeface="Times New Roman"/>
              </a:rPr>
            </a:br>
            <a:r>
              <a:rPr lang="en-US" altLang="ja-JP" sz="1800" dirty="0">
                <a:latin typeface="Calibri"/>
                <a:ea typeface="Times New Roman"/>
              </a:rPr>
              <a:t>	putdown(c), </a:t>
            </a:r>
            <a:br>
              <a:rPr lang="en-US" altLang="ja-JP" sz="1800" dirty="0">
                <a:latin typeface="Calibri"/>
                <a:ea typeface="Times New Roman"/>
              </a:rPr>
            </a:br>
            <a:r>
              <a:rPr lang="en-US" altLang="ja-JP" sz="1800" dirty="0">
                <a:latin typeface="Calibri"/>
                <a:ea typeface="Times New Roman"/>
              </a:rPr>
              <a:t>	pickup(b),</a:t>
            </a:r>
            <a:br>
              <a:rPr lang="en-US" altLang="ja-JP" sz="1800" dirty="0">
                <a:latin typeface="Calibri"/>
                <a:ea typeface="Times New Roman"/>
              </a:rPr>
            </a:br>
            <a:r>
              <a:rPr lang="en-US" altLang="ja-JP" sz="1800" dirty="0">
                <a:latin typeface="Calibri"/>
                <a:ea typeface="Times New Roman"/>
              </a:rPr>
              <a:t>	stack(</a:t>
            </a:r>
            <a:r>
              <a:rPr lang="en-US" altLang="ja-JP" sz="1800" dirty="0" err="1">
                <a:latin typeface="Calibri"/>
                <a:ea typeface="Times New Roman"/>
              </a:rPr>
              <a:t>b,c</a:t>
            </a:r>
            <a:r>
              <a:rPr lang="en-US" altLang="ja-JP" sz="1800" dirty="0">
                <a:latin typeface="Calibri"/>
                <a:ea typeface="Times New Roman"/>
              </a:rPr>
              <a:t>), </a:t>
            </a:r>
          </a:p>
          <a:p>
            <a:pPr marL="9525" indent="-9525">
              <a:spcBef>
                <a:spcPts val="300"/>
              </a:spcBef>
              <a:buClrTx/>
              <a:buSzTx/>
              <a:buNone/>
              <a:tabLst>
                <a:tab pos="454025" algn="l"/>
              </a:tabLst>
              <a:defRPr/>
            </a:pPr>
            <a:r>
              <a:rPr lang="en-US" altLang="ja-JP" sz="1800" dirty="0">
                <a:latin typeface="Calibri"/>
                <a:ea typeface="Times New Roman"/>
              </a:rPr>
              <a:t>		pickup(a),</a:t>
            </a:r>
            <a:br>
              <a:rPr lang="en-US" altLang="ja-JP" sz="1800" dirty="0">
                <a:latin typeface="Calibri"/>
                <a:ea typeface="Times New Roman"/>
              </a:rPr>
            </a:br>
            <a:r>
              <a:rPr lang="en-US" altLang="ja-JP" sz="1800" dirty="0">
                <a:latin typeface="Calibri"/>
                <a:ea typeface="Times New Roman"/>
              </a:rPr>
              <a:t>	stack(</a:t>
            </a:r>
            <a:r>
              <a:rPr lang="en-US" altLang="ja-JP" sz="1800" dirty="0" err="1">
                <a:latin typeface="Calibri"/>
                <a:ea typeface="Times New Roman"/>
              </a:rPr>
              <a:t>a,b</a:t>
            </a:r>
            <a:r>
              <a:rPr lang="en-US" altLang="ja-JP" sz="1800" dirty="0">
                <a:latin typeface="Calibri"/>
                <a:ea typeface="Times New Roman"/>
              </a:rPr>
              <a:t>)</a:t>
            </a:r>
            <a:r>
              <a:rPr lang="en-US" altLang="ja-JP" sz="1800" dirty="0">
                <a:latin typeface="Times New Roman" panose="02020603050405020304" pitchFamily="18" charset="0"/>
                <a:ea typeface="Times New Roman"/>
              </a:rPr>
              <a:t>⟩</a:t>
            </a:r>
            <a:endParaRPr lang="en-US" sz="1800" baseline="-25000" dirty="0">
              <a:latin typeface="Times New Roman" panose="020206030504050203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49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9C44-4513-CE4D-BA67-DBBB5AFA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5399"/>
            <a:ext cx="11785600" cy="812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States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D2F5-2C66-BA4F-BD37-8AC0695D1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941" y="2481255"/>
            <a:ext cx="6199409" cy="3809757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</a:rPr>
              <a:t>A </a:t>
            </a:r>
            <a:r>
              <a:rPr lang="en-US" sz="1800" dirty="0">
                <a:latin typeface="Calibri" panose="020F0502020204030204" pitchFamily="34" charset="0"/>
              </a:rPr>
              <a:t>State </a:t>
            </a:r>
            <a:r>
              <a:rPr lang="en-US" sz="1800" dirty="0">
                <a:latin typeface="Times New Roman" panose="02020603050405020304" pitchFamily="18" charset="0"/>
              </a:rPr>
              <a:t>object to hold all the state-variable bindings:</a:t>
            </a:r>
            <a:br>
              <a:rPr lang="en-US" sz="1800" dirty="0">
                <a:latin typeface="Times New Roman" panose="02020603050405020304" pitchFamily="18" charset="0"/>
              </a:rPr>
            </a:br>
            <a:endParaRPr lang="en-US" sz="1800" dirty="0">
              <a:latin typeface="Calibri" panose="020F0502020204030204" pitchFamily="34" charset="0"/>
            </a:endParaRPr>
          </a:p>
          <a:p>
            <a:pPr marL="334962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gtpyhop.State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('Sussman initial state')</a:t>
            </a:r>
          </a:p>
          <a:p>
            <a:pPr marL="334962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s0.pos = {'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a':'table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b':'table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c':'a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pPr marL="334962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s0.clear = {'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a':False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b':True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c':True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34962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s0.holding = {'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hand':False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spcBef>
                <a:spcPts val="50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s0.pos = {'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a':'table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’,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b':'table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c':'a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 marL="690562" lvl="2" indent="0">
              <a:buNone/>
            </a:pPr>
            <a:r>
              <a:rPr lang="en-US" sz="1800" dirty="0">
                <a:latin typeface="Times New Roman" panose="02020603050405020304" pitchFamily="18" charset="0"/>
              </a:rPr>
              <a:t>is Python </a:t>
            </a:r>
            <a:r>
              <a:rPr lang="en-US" sz="1800" i="1" dirty="0">
                <a:latin typeface="Times New Roman" panose="02020603050405020304" pitchFamily="18" charset="0"/>
              </a:rPr>
              <a:t>dictionary</a:t>
            </a:r>
            <a:r>
              <a:rPr lang="en-US" sz="1800" dirty="0">
                <a:latin typeface="Times New Roman" panose="02020603050405020304" pitchFamily="18" charset="0"/>
              </a:rPr>
              <a:t> notation for </a:t>
            </a:r>
          </a:p>
          <a:p>
            <a:pPr marL="690562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s0.pos['a'] = 'table'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s0.pos['b'] = 'table'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s0.pos['c'] = 'a'</a:t>
            </a:r>
            <a:endParaRPr lang="en-US" sz="1600" dirty="0">
              <a:latin typeface="Courier New" panose="02070309020205020404" pitchFamily="49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C35A768-4925-FD43-AC23-077908C08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2374" y="2137522"/>
            <a:ext cx="5413044" cy="43377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</a:rPr>
              <a:t>Two ways to write goals:</a:t>
            </a:r>
          </a:p>
          <a:p>
            <a:pPr fontAlgn="auto">
              <a:spcAft>
                <a:spcPts val="0"/>
              </a:spcAft>
            </a:pPr>
            <a:r>
              <a:rPr lang="en-US" sz="1800" i="1" dirty="0" err="1">
                <a:latin typeface="Times New Roman" panose="02020603050405020304" pitchFamily="18" charset="0"/>
              </a:rPr>
              <a:t>Unigoal</a:t>
            </a:r>
            <a:r>
              <a:rPr lang="en-US" sz="1800" dirty="0">
                <a:latin typeface="Times New Roman" panose="02020603050405020304" pitchFamily="18" charset="0"/>
              </a:rPr>
              <a:t>: a single atom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</a:rPr>
              <a:t>represented as a triple (</a:t>
            </a:r>
            <a:r>
              <a:rPr lang="en-US" sz="1800" i="1" dirty="0">
                <a:latin typeface="Times New Roman" panose="02020603050405020304" pitchFamily="18" charset="0"/>
              </a:rPr>
              <a:t>name, </a:t>
            </a:r>
            <a:r>
              <a:rPr lang="en-US" sz="1800" i="1" dirty="0" err="1">
                <a:latin typeface="Times New Roman" panose="02020603050405020304" pitchFamily="18" charset="0"/>
              </a:rPr>
              <a:t>arg</a:t>
            </a:r>
            <a:r>
              <a:rPr lang="en-US" sz="1800" i="1" dirty="0">
                <a:latin typeface="Times New Roman" panose="02020603050405020304" pitchFamily="18" charset="0"/>
              </a:rPr>
              <a:t>, value</a:t>
            </a:r>
            <a:r>
              <a:rPr lang="en-US" sz="1800" dirty="0">
                <a:latin typeface="Times New Roman" panose="02020603050405020304" pitchFamily="18" charset="0"/>
              </a:rPr>
              <a:t>) </a:t>
            </a:r>
          </a:p>
          <a:p>
            <a:pPr marL="682625" lvl="2" indent="0" fontAlgn="auto"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</a:rPr>
              <a:t>('pos', 'a', 'b')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</a:rPr>
              <a:t>get to a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dirty="0">
                <a:latin typeface="Times New Roman" panose="02020603050405020304" pitchFamily="18" charset="0"/>
              </a:rPr>
              <a:t> in which </a:t>
            </a:r>
          </a:p>
          <a:p>
            <a:pPr marL="690562" lvl="2" indent="0" fontAlgn="auto"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</a:rPr>
              <a:t>['a']=='b'</a:t>
            </a:r>
            <a:endParaRPr lang="en-US" sz="1600" i="1" dirty="0">
              <a:latin typeface="Courier New" panose="02070309020205020404" pitchFamily="49" charset="0"/>
            </a:endParaRPr>
          </a:p>
          <a:p>
            <a:pPr fontAlgn="auto">
              <a:spcAft>
                <a:spcPts val="0"/>
              </a:spcAft>
            </a:pPr>
            <a:r>
              <a:rPr lang="en-US" sz="1800" i="1" dirty="0">
                <a:latin typeface="Times New Roman" panose="02020603050405020304" pitchFamily="18" charset="0"/>
              </a:rPr>
              <a:t>Multigoal</a:t>
            </a:r>
            <a:r>
              <a:rPr lang="en-US" sz="1800" dirty="0">
                <a:latin typeface="Times New Roman" panose="02020603050405020304" pitchFamily="18" charset="0"/>
              </a:rPr>
              <a:t>: a conjunction of atoms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</a:rPr>
              <a:t>represented as a state-like object</a:t>
            </a:r>
          </a:p>
          <a:p>
            <a:pPr marL="676274" lvl="2" indent="0">
              <a:buNone/>
            </a:pPr>
            <a:r>
              <a:rPr lang="en-US" sz="1600" dirty="0">
                <a:latin typeface="Courier New" panose="02070309020205020404" pitchFamily="49" charset="0"/>
              </a:rPr>
              <a:t>g = </a:t>
            </a:r>
            <a:r>
              <a:rPr lang="en-US" sz="1600" dirty="0" err="1">
                <a:latin typeface="Courier New" panose="02070309020205020404" pitchFamily="49" charset="0"/>
              </a:rPr>
              <a:t>gtpyhop.Multigoal</a:t>
            </a:r>
            <a:r>
              <a:rPr lang="en-US" sz="1600" dirty="0">
                <a:latin typeface="Courier New" panose="02070309020205020404" pitchFamily="49" charset="0"/>
              </a:rPr>
              <a:t>('Sussman goal')</a:t>
            </a:r>
          </a:p>
          <a:p>
            <a:pPr marL="676274" lvl="2" indent="0">
              <a:buNone/>
            </a:pPr>
            <a:r>
              <a:rPr lang="en-US" sz="1600" dirty="0" err="1">
                <a:latin typeface="Courier New" panose="02070309020205020404" pitchFamily="49" charset="0"/>
              </a:rPr>
              <a:t>g.pos</a:t>
            </a:r>
            <a:r>
              <a:rPr lang="en-US" sz="1600" dirty="0">
                <a:latin typeface="Courier New" panose="02070309020205020404" pitchFamily="49" charset="0"/>
              </a:rPr>
              <a:t> = {'</a:t>
            </a:r>
            <a:r>
              <a:rPr lang="en-US" sz="1600" dirty="0" err="1">
                <a:latin typeface="Courier New" panose="02070309020205020404" pitchFamily="49" charset="0"/>
              </a:rPr>
              <a:t>a':'b</a:t>
            </a:r>
            <a:r>
              <a:rPr lang="en-US" sz="1600" dirty="0">
                <a:latin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</a:rPr>
              <a:t>b':'c</a:t>
            </a:r>
            <a:r>
              <a:rPr lang="en-US" sz="1600" dirty="0">
                <a:latin typeface="Courier New" panose="02070309020205020404" pitchFamily="49" charset="0"/>
              </a:rPr>
              <a:t>'}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</a:rPr>
              <a:t>get to a state 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dirty="0">
                <a:latin typeface="Times New Roman" panose="02020603050405020304" pitchFamily="18" charset="0"/>
              </a:rPr>
              <a:t> in which </a:t>
            </a:r>
          </a:p>
          <a:p>
            <a:pPr marL="690562" lvl="2" indent="0" fontAlgn="auto"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</a:rPr>
              <a:t>['a']=='b' and </a:t>
            </a:r>
            <a:r>
              <a:rPr lang="en-US" sz="1600" dirty="0" err="1">
                <a:latin typeface="Courier New" panose="020703090202050204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</a:rPr>
              <a:t>['b']=='c'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4615EE-5A8B-EC4F-919C-08FA965A804B}"/>
              </a:ext>
            </a:extLst>
          </p:cNvPr>
          <p:cNvGrpSpPr/>
          <p:nvPr/>
        </p:nvGrpSpPr>
        <p:grpSpPr>
          <a:xfrm>
            <a:off x="1900653" y="621404"/>
            <a:ext cx="1390687" cy="1516118"/>
            <a:chOff x="4150760" y="2722652"/>
            <a:chExt cx="1390687" cy="1516118"/>
          </a:xfrm>
        </p:grpSpPr>
        <p:sp>
          <p:nvSpPr>
            <p:cNvPr id="6" name="Rectangle 114">
              <a:extLst>
                <a:ext uri="{FF2B5EF4-FFF2-40B4-BE49-F238E27FC236}">
                  <a16:creationId xmlns:a16="http://schemas.microsoft.com/office/drawing/2014/main" id="{F1A8C527-592E-B047-A370-84C2EBA2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760" y="2722652"/>
              <a:ext cx="1390687" cy="1516118"/>
            </a:xfrm>
            <a:prstGeom prst="rect">
              <a:avLst/>
            </a:prstGeom>
            <a:solidFill>
              <a:srgbClr val="E6FFE6"/>
            </a:solidFill>
            <a:ln w="12700">
              <a:solidFill>
                <a:srgbClr val="408040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r>
                <a:rPr lang="en-US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s</a:t>
              </a:r>
              <a:r>
                <a:rPr lang="en-US" baseline="-250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37A9A91A-6B99-8C47-A97A-B0A04B595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144" y="3504414"/>
              <a:ext cx="254600" cy="36676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8" name="Rectangle 116">
              <a:extLst>
                <a:ext uri="{FF2B5EF4-FFF2-40B4-BE49-F238E27FC236}">
                  <a16:creationId xmlns:a16="http://schemas.microsoft.com/office/drawing/2014/main" id="{F6E8270C-F51A-BD48-89BE-CB773D184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144" y="3809934"/>
              <a:ext cx="254600" cy="36676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9" name="Rectangle 117">
              <a:extLst>
                <a:ext uri="{FF2B5EF4-FFF2-40B4-BE49-F238E27FC236}">
                  <a16:creationId xmlns:a16="http://schemas.microsoft.com/office/drawing/2014/main" id="{FFCF6913-BBF4-BB4A-BF17-A7B6A01CB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768" y="3809934"/>
              <a:ext cx="254600" cy="36676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" name="Line 118">
              <a:extLst>
                <a:ext uri="{FF2B5EF4-FFF2-40B4-BE49-F238E27FC236}">
                  <a16:creationId xmlns:a16="http://schemas.microsoft.com/office/drawing/2014/main" id="{370DD3EC-9D3C-ED42-9EBC-538D8B339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0941" y="3098611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Line 119">
              <a:extLst>
                <a:ext uri="{FF2B5EF4-FFF2-40B4-BE49-F238E27FC236}">
                  <a16:creationId xmlns:a16="http://schemas.microsoft.com/office/drawing/2014/main" id="{16324D0D-2370-0148-9261-72CF25297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7565" y="3098611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20">
              <a:extLst>
                <a:ext uri="{FF2B5EF4-FFF2-40B4-BE49-F238E27FC236}">
                  <a16:creationId xmlns:a16="http://schemas.microsoft.com/office/drawing/2014/main" id="{012AC5CC-B479-EA4F-BCEE-DBFC85294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941" y="3098611"/>
              <a:ext cx="366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121">
              <a:extLst>
                <a:ext uri="{FF2B5EF4-FFF2-40B4-BE49-F238E27FC236}">
                  <a16:creationId xmlns:a16="http://schemas.microsoft.com/office/drawing/2014/main" id="{7226305D-95C8-D341-AFC0-FE799DA4F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4253" y="2915299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59">
              <a:extLst>
                <a:ext uri="{FF2B5EF4-FFF2-40B4-BE49-F238E27FC236}">
                  <a16:creationId xmlns:a16="http://schemas.microsoft.com/office/drawing/2014/main" id="{7B9B95E4-5C3E-034B-B49C-68095FA75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042" y="4141812"/>
              <a:ext cx="1188720" cy="50920"/>
            </a:xfrm>
            <a:prstGeom prst="rect">
              <a:avLst/>
            </a:prstGeom>
            <a:solidFill>
              <a:srgbClr val="AD6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37C06D-5818-0943-8048-ABD116D498AD}"/>
              </a:ext>
            </a:extLst>
          </p:cNvPr>
          <p:cNvGrpSpPr/>
          <p:nvPr/>
        </p:nvGrpSpPr>
        <p:grpSpPr>
          <a:xfrm>
            <a:off x="9716309" y="781085"/>
            <a:ext cx="1099873" cy="1516118"/>
            <a:chOff x="5830551" y="2722652"/>
            <a:chExt cx="1099873" cy="1516118"/>
          </a:xfrm>
        </p:grpSpPr>
        <p:sp>
          <p:nvSpPr>
            <p:cNvPr id="16" name="Rectangle 114">
              <a:extLst>
                <a:ext uri="{FF2B5EF4-FFF2-40B4-BE49-F238E27FC236}">
                  <a16:creationId xmlns:a16="http://schemas.microsoft.com/office/drawing/2014/main" id="{3F5A8F64-C90F-2B41-85A9-F08B08EA2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551" y="2722652"/>
              <a:ext cx="1099873" cy="1516118"/>
            </a:xfrm>
            <a:prstGeom prst="rect">
              <a:avLst/>
            </a:prstGeom>
            <a:solidFill>
              <a:srgbClr val="E6FFE6"/>
            </a:solidFill>
            <a:ln w="12700">
              <a:solidFill>
                <a:srgbClr val="408040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r>
                <a:rPr lang="en-US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endParaRPr lang="en-US" i="1" baseline="-25000" dirty="0">
                <a:latin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15">
              <a:extLst>
                <a:ext uri="{FF2B5EF4-FFF2-40B4-BE49-F238E27FC236}">
                  <a16:creationId xmlns:a16="http://schemas.microsoft.com/office/drawing/2014/main" id="{8FCA7E66-BFB1-3E4A-A285-C769A4EA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585" y="3504414"/>
              <a:ext cx="254600" cy="36676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8" name="Rectangle 116">
              <a:extLst>
                <a:ext uri="{FF2B5EF4-FFF2-40B4-BE49-F238E27FC236}">
                  <a16:creationId xmlns:a16="http://schemas.microsoft.com/office/drawing/2014/main" id="{C15904A3-61F0-FC41-AF89-33E3E80D4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585" y="3809934"/>
              <a:ext cx="254600" cy="36676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" name="Rectangle 117">
              <a:extLst>
                <a:ext uri="{FF2B5EF4-FFF2-40B4-BE49-F238E27FC236}">
                  <a16:creationId xmlns:a16="http://schemas.microsoft.com/office/drawing/2014/main" id="{58F3203E-0C88-CF41-AB61-7CEEE0327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585" y="3137647"/>
              <a:ext cx="254600" cy="36676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69A96F-AF1D-05B1-4FA4-4C8D7E2A5DD8}"/>
              </a:ext>
            </a:extLst>
          </p:cNvPr>
          <p:cNvSpPr txBox="1"/>
          <p:nvPr/>
        </p:nvSpPr>
        <p:spPr>
          <a:xfrm>
            <a:off x="8880834" y="1285837"/>
            <a:ext cx="813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Goal: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88F01-2046-06A3-C9C3-DD574625BB30}"/>
              </a:ext>
            </a:extLst>
          </p:cNvPr>
          <p:cNvSpPr txBox="1"/>
          <p:nvPr/>
        </p:nvSpPr>
        <p:spPr>
          <a:xfrm>
            <a:off x="562689" y="947352"/>
            <a:ext cx="131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Initial state:</a:t>
            </a:r>
          </a:p>
        </p:txBody>
      </p:sp>
    </p:spTree>
    <p:extLst>
      <p:ext uri="{BB962C8B-B14F-4D97-AF65-F5344CB8AC3E}">
        <p14:creationId xmlns:p14="http://schemas.microsoft.com/office/powerpoint/2010/main" val="422664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Hierarchical Task Network (HTN) Planning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2337" y="1152525"/>
            <a:ext cx="5532063" cy="5283200"/>
          </a:xfrm>
        </p:spPr>
        <p:txBody>
          <a:bodyPr/>
          <a:lstStyle/>
          <a:p>
            <a:pPr marL="382587" indent="-381000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 some planning problems, we may already have ideas for how to look for solutions</a:t>
            </a:r>
          </a:p>
          <a:p>
            <a:pPr marL="381000" indent="-381000"/>
            <a:r>
              <a:rPr lang="en-US" dirty="0">
                <a:latin typeface="Times New Roman" charset="0"/>
                <a:cs typeface="ＭＳ Ｐゴシック" charset="0"/>
              </a:rPr>
              <a:t>Example: travel to a destination that</a:t>
            </a:r>
            <a:r>
              <a:rPr lang="en-US" altLang="ja-JP" dirty="0">
                <a:latin typeface="Times New Roman" charset="0"/>
                <a:cs typeface="ＭＳ Ｐゴシック" charset="0"/>
              </a:rPr>
              <a:t>’s far away:</a:t>
            </a:r>
          </a:p>
          <a:p>
            <a:pPr marL="838200" lvl="1" indent="-38100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Brute-force search:</a:t>
            </a:r>
          </a:p>
          <a:p>
            <a:pPr marL="1238250" lvl="2" indent="-3238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many combinations of vehicles and routes</a:t>
            </a:r>
          </a:p>
          <a:p>
            <a:pPr marL="838200" lvl="1" indent="-38100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Experienced human: small number of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recipes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238250" lvl="2" indent="-323850"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e.g., flying:</a:t>
            </a:r>
          </a:p>
          <a:p>
            <a:pPr marL="1581150" lvl="3" indent="-209550">
              <a:buFont typeface="Times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buy ticket from local airport to remote airport</a:t>
            </a:r>
          </a:p>
          <a:p>
            <a:pPr marL="1581150" lvl="3" indent="-209550">
              <a:buFont typeface="Times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travel to local airport</a:t>
            </a:r>
          </a:p>
          <a:p>
            <a:pPr marL="1581150" lvl="3" indent="-209550">
              <a:buFont typeface="Times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fly to remote airport</a:t>
            </a:r>
          </a:p>
          <a:p>
            <a:pPr marL="1581150" lvl="3" indent="-209550">
              <a:buFont typeface="Times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travel to final destination</a:t>
            </a:r>
          </a:p>
          <a:p>
            <a:pPr marL="0" indent="0">
              <a:buNone/>
            </a:pPr>
            <a:endParaRPr lang="en-US" baseline="-25000" dirty="0">
              <a:latin typeface="Times New Roman" charset="0"/>
              <a:cs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4A389-C0CA-D145-8792-A99B2B091E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cs typeface="ＭＳ Ｐゴシック" charset="0"/>
              </a:rPr>
              <a:t>Two ways to put such information into a planner</a:t>
            </a:r>
          </a:p>
          <a:p>
            <a:pPr lvl="1"/>
            <a:r>
              <a:rPr lang="en-US" dirty="0">
                <a:latin typeface="Times New Roman" charset="0"/>
              </a:rPr>
              <a:t>Domain-specific algorithm</a:t>
            </a:r>
          </a:p>
          <a:p>
            <a:pPr lvl="1"/>
            <a:r>
              <a:rPr lang="en-US" dirty="0">
                <a:latin typeface="Times New Roman" charset="0"/>
              </a:rPr>
              <a:t>Domain-independent planning engine + domain-specific planning information</a:t>
            </a:r>
          </a:p>
          <a:p>
            <a:pPr lvl="2"/>
            <a:r>
              <a:rPr lang="en-US" dirty="0">
                <a:latin typeface="Times New Roman" charset="0"/>
                <a:cs typeface="ＭＳ Ｐゴシック" charset="0"/>
              </a:rPr>
              <a:t>HTN planning (this Part)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/>
              <a:t>Ingredients:</a:t>
            </a:r>
          </a:p>
          <a:p>
            <a:pPr lvl="1"/>
            <a:r>
              <a:rPr lang="en-US" dirty="0"/>
              <a:t>state-variable planning domain (Part I)</a:t>
            </a:r>
          </a:p>
          <a:p>
            <a:pPr lvl="1"/>
            <a:r>
              <a:rPr lang="en-US" i="1" dirty="0"/>
              <a:t>tasks</a:t>
            </a:r>
            <a:r>
              <a:rPr lang="en-US" dirty="0"/>
              <a:t>: activities to perform</a:t>
            </a:r>
          </a:p>
          <a:p>
            <a:pPr lvl="1"/>
            <a:r>
              <a:rPr lang="en-US" i="1" dirty="0"/>
              <a:t>HTN methods</a:t>
            </a:r>
            <a:r>
              <a:rPr lang="en-US" dirty="0"/>
              <a:t>: ways to perform tasks</a:t>
            </a:r>
            <a:endParaRPr lang="en-US" dirty="0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8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7C74A95-86AF-25FD-3FB2-B4F40EE5E02F}"/>
              </a:ext>
            </a:extLst>
          </p:cNvPr>
          <p:cNvSpPr txBox="1">
            <a:spLocks/>
          </p:cNvSpPr>
          <p:nvPr/>
        </p:nvSpPr>
        <p:spPr bwMode="auto">
          <a:xfrm>
            <a:off x="309504" y="1018951"/>
            <a:ext cx="5632024" cy="4053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pickup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table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cs typeface="Times New Roman"/>
              </a:rPr>
              <a:t>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endParaRPr lang="en-US" sz="1800" kern="0" dirty="0">
              <a:solidFill>
                <a:srgbClr val="081D58"/>
              </a:solidFill>
              <a:latin typeface="Times New Roman" charset="0"/>
              <a:cs typeface="Calibri" charset="0"/>
            </a:endParaRP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crane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=F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putdown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endParaRPr lang="en-US" sz="1800" kern="0" dirty="0">
              <a:solidFill>
                <a:srgbClr val="081D58"/>
              </a:solidFill>
              <a:latin typeface="Times New Roman" charset="0"/>
              <a:cs typeface="Calibri" charset="0"/>
            </a:endParaRP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table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unstack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 err="1">
                <a:solidFill>
                  <a:srgbClr val="081D58"/>
                </a:solidFill>
                <a:latin typeface="Times New Roman" charset="0"/>
                <a:cs typeface="Calibri" charset="0"/>
              </a:rPr>
              <a:t>x,y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cs typeface="Times New Roman"/>
              </a:rPr>
              <a:t>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endParaRPr lang="en-US" sz="1800" kern="0" dirty="0">
              <a:solidFill>
                <a:srgbClr val="081D58"/>
              </a:solidFill>
              <a:latin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crane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=F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cs typeface="Times New Roman"/>
              </a:rPr>
              <a:t>=</a:t>
            </a:r>
            <a:r>
              <a:rPr lang="en-US" sz="1800" i="1" kern="0" dirty="0">
                <a:solidFill>
                  <a:srgbClr val="081D58"/>
                </a:solidFill>
                <a:cs typeface="Times New Roman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  <a:p>
            <a:pPr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stack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 err="1">
                <a:solidFill>
                  <a:srgbClr val="081D58"/>
                </a:solidFill>
                <a:latin typeface="Times New Roman" charset="0"/>
                <a:cs typeface="Calibri" charset="0"/>
              </a:rPr>
              <a:t>x,y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pre: 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  <a:p>
            <a:pPr lvl="1">
              <a:spcBef>
                <a:spcPts val="300"/>
              </a:spcBef>
              <a:tabLst>
                <a:tab pos="177800" algn="l"/>
                <a:tab pos="520700" algn="l"/>
              </a:tabLst>
            </a:pP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eff:   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holding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=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nil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=F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loc(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)=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y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, </a:t>
            </a:r>
            <a:r>
              <a:rPr lang="en-US" sz="1800" kern="0" dirty="0">
                <a:solidFill>
                  <a:srgbClr val="081D58"/>
                </a:solidFill>
                <a:latin typeface="Calibri" charset="0"/>
                <a:cs typeface="Calibri" charset="0"/>
              </a:rPr>
              <a:t>clear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(</a:t>
            </a:r>
            <a:r>
              <a:rPr lang="en-US" sz="1800" i="1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x</a:t>
            </a:r>
            <a:r>
              <a:rPr lang="en-US" sz="1800" kern="0" dirty="0">
                <a:solidFill>
                  <a:srgbClr val="081D58"/>
                </a:solidFill>
                <a:latin typeface="Times New Roman" charset="0"/>
                <a:cs typeface="Calibri" charset="0"/>
              </a:rPr>
              <a:t>)</a:t>
            </a:r>
            <a:r>
              <a:rPr lang="en-US" sz="1800" kern="0" dirty="0">
                <a:solidFill>
                  <a:srgbClr val="081D58"/>
                </a:solidFill>
                <a:latin typeface="Calibri"/>
                <a:cs typeface="Calibri"/>
              </a:rPr>
              <a:t>=T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1D012FE-F46D-8F4A-A151-5871FC18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  <a:cs typeface="ＭＳ Ｐゴシック" charset="0"/>
              </a:rPr>
              <a:t>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E1E3-49E6-0040-AAE0-AE4F81C2E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3755" y="1467822"/>
            <a:ext cx="5284131" cy="468765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 pickup(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s,x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== 'table’ \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and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s.clear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== True \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and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s.holding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['hand'] == False: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 'hand’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s.clear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 False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s.holding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['hand'] = x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return s </a:t>
            </a:r>
            <a:br>
              <a:rPr lang="en-US" sz="1600" baseline="-250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baseline="-25000" dirty="0">
              <a:latin typeface="Courier New" panose="020703090202050204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 putdown(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s,x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s.holding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['hand'] = x: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 'table’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s.clear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 True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s.holding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['hand'] = False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return s </a:t>
            </a:r>
            <a:br>
              <a:rPr lang="en-US" sz="1600" baseline="-250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baseline="-25000" dirty="0">
              <a:latin typeface="Courier New" panose="020703090202050204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gtpyhop.declare_actions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pickup,putdown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81D2AB-78C2-B549-B5BD-40C7DE2E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595" y="2780996"/>
            <a:ext cx="2158904" cy="645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20" rIns="45720" bIns="44450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Effects: modify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variable bindings in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CE7BE7-892E-0142-BF4F-2961FB18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300" y="1841786"/>
            <a:ext cx="1431273" cy="645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20" rIns="45720" bIns="44450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Preconditions: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</a:rPr>
              <a:t>test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6F6B0-8360-8A4B-9114-F312438E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158" y="6007931"/>
            <a:ext cx="3558634" cy="36804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20" rIns="45720" bIns="44450" anchor="ctr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Tell </a:t>
            </a:r>
            <a:r>
              <a:rPr lang="en-US" dirty="0" err="1">
                <a:latin typeface="Times New Roman" panose="02020603050405020304" pitchFamily="18" charset="0"/>
              </a:rPr>
              <a:t>GTPyhop</a:t>
            </a:r>
            <a:r>
              <a:rPr lang="en-US" dirty="0">
                <a:latin typeface="Times New Roman" panose="02020603050405020304" pitchFamily="18" charset="0"/>
              </a:rPr>
              <a:t> these are actions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E11AD-43BC-0C42-A21B-17630CB4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558" y="1194069"/>
            <a:ext cx="3222679" cy="36804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20" rIns="45720" bIns="44450" anchor="ctr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 err="1">
                <a:latin typeface="Times New Roman" panose="02020603050405020304" pitchFamily="18" charset="0"/>
              </a:rPr>
              <a:t>Args</a:t>
            </a:r>
            <a:r>
              <a:rPr lang="en-US" dirty="0">
                <a:latin typeface="Times New Roman" panose="02020603050405020304" pitchFamily="18" charset="0"/>
              </a:rPr>
              <a:t>: current state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block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7429EFA-0333-D44A-83C9-7077F5B4895D}"/>
              </a:ext>
            </a:extLst>
          </p:cNvPr>
          <p:cNvSpPr/>
          <p:nvPr/>
        </p:nvSpPr>
        <p:spPr>
          <a:xfrm>
            <a:off x="9064533" y="2655395"/>
            <a:ext cx="155365" cy="856262"/>
          </a:xfrm>
          <a:prstGeom prst="rightBrace">
            <a:avLst>
              <a:gd name="adj1" fmla="val 435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6AA8D7B-00F5-D045-824C-15EAFE1F5A64}"/>
              </a:ext>
            </a:extLst>
          </p:cNvPr>
          <p:cNvSpPr/>
          <p:nvPr/>
        </p:nvSpPr>
        <p:spPr>
          <a:xfrm>
            <a:off x="10486601" y="1708710"/>
            <a:ext cx="161549" cy="901158"/>
          </a:xfrm>
          <a:prstGeom prst="rightBrace">
            <a:avLst>
              <a:gd name="adj1" fmla="val 435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5DE85-56D0-DFD4-2BAB-13B778187D96}"/>
              </a:ext>
            </a:extLst>
          </p:cNvPr>
          <p:cNvSpPr txBox="1"/>
          <p:nvPr/>
        </p:nvSpPr>
        <p:spPr>
          <a:xfrm>
            <a:off x="421014" y="5605335"/>
            <a:ext cx="5373440" cy="684803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How many arguments does 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unstack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task have?</a:t>
            </a:r>
          </a:p>
          <a:p>
            <a:pPr indent="-107950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A. 1      B. 2      C. 3     D. other      E. don’t know</a:t>
            </a:r>
          </a:p>
        </p:txBody>
      </p:sp>
    </p:spTree>
    <p:extLst>
      <p:ext uri="{BB962C8B-B14F-4D97-AF65-F5344CB8AC3E}">
        <p14:creationId xmlns:p14="http://schemas.microsoft.com/office/powerpoint/2010/main" val="37641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51D012FE-F46D-8F4A-A151-5871FC18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  <a:cs typeface="ＭＳ Ｐゴシック" charset="0"/>
              </a:rPr>
              <a:t>Task Methods</a:t>
            </a:r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3C9AB23-182B-5A4A-B808-1337D8099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465660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m_take</a:t>
            </a:r>
            <a:r>
              <a:rPr lang="en-US" dirty="0">
                <a:latin typeface="Calibri" panose="020F0502020204030204" pitchFamily="34" charset="0"/>
              </a:rPr>
              <a:t>:</a:t>
            </a:r>
            <a:r>
              <a:rPr lang="en-US" dirty="0"/>
              <a:t> method to pick up a clear block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regardless of what it’s on</a:t>
            </a:r>
            <a:endParaRPr lang="en-US" i="1" dirty="0">
              <a:latin typeface="Times New Roman" panose="02020603050405020304" pitchFamily="18" charset="0"/>
            </a:endParaRPr>
          </a:p>
          <a:p>
            <a:pPr lvl="1">
              <a:spcBef>
                <a:spcPts val="300"/>
              </a:spcBef>
            </a:pPr>
            <a:r>
              <a:rPr lang="en-US" dirty="0" err="1">
                <a:latin typeface="Times New Roman" panose="02020603050405020304" pitchFamily="18" charset="0"/>
              </a:rPr>
              <a:t>Args</a:t>
            </a:r>
            <a:r>
              <a:rPr lang="en-US" dirty="0">
                <a:latin typeface="Times New Roman" panose="02020603050405020304" pitchFamily="18" charset="0"/>
              </a:rPr>
              <a:t>: current state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block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if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 is clear:</a:t>
            </a:r>
          </a:p>
          <a:p>
            <a:pPr lvl="2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return one task list if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 is on the table,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another task list if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 isn’t on the table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Else return nothing</a:t>
            </a:r>
          </a:p>
          <a:p>
            <a:pPr lvl="2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means method is inapplicable</a:t>
            </a:r>
          </a:p>
          <a:p>
            <a:pPr lvl="2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(also OK to return </a:t>
            </a:r>
            <a:r>
              <a:rPr lang="en-US" dirty="0">
                <a:latin typeface="Calibri" panose="020F0502020204030204" pitchFamily="34" charset="0"/>
              </a:rPr>
              <a:t>false</a:t>
            </a:r>
            <a:r>
              <a:rPr lang="en-US" dirty="0">
                <a:latin typeface="Times New Roman" panose="02020603050405020304" pitchFamily="18" charset="0"/>
              </a:rPr>
              <a:t> like </a:t>
            </a:r>
            <a:r>
              <a:rPr lang="en-US" dirty="0" err="1">
                <a:latin typeface="Times New Roman" panose="02020603050405020304" pitchFamily="18" charset="0"/>
              </a:rPr>
              <a:t>Pyhop</a:t>
            </a:r>
            <a:r>
              <a:rPr lang="en-US" dirty="0">
                <a:latin typeface="Times New Roman" panose="02020603050405020304" pitchFamily="18" charset="0"/>
              </a:rPr>
              <a:t> does)</a:t>
            </a:r>
            <a:endParaRPr lang="en-US" baseline="-25000" dirty="0"/>
          </a:p>
          <a:p>
            <a:pPr lvl="1">
              <a:spcBef>
                <a:spcPts val="300"/>
              </a:spcBef>
            </a:pPr>
            <a:r>
              <a:rPr lang="en-US" dirty="0"/>
              <a:t>Declare </a:t>
            </a:r>
            <a:r>
              <a:rPr lang="en-US" dirty="0" err="1">
                <a:latin typeface="Calibri" panose="020F0502020204030204" pitchFamily="34" charset="0"/>
              </a:rPr>
              <a:t>m_take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to be a task method 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relevant for all tasks of the form</a:t>
            </a:r>
            <a:br>
              <a:rPr lang="en-US" dirty="0"/>
            </a:br>
            <a:r>
              <a:rPr lang="en-US" sz="1600" dirty="0">
                <a:latin typeface="Courier New" panose="02070309020205020404" pitchFamily="49" charset="0"/>
              </a:rPr>
              <a:t>(take, ...)</a:t>
            </a:r>
            <a:br>
              <a:rPr lang="en-US" sz="1800" baseline="-25000" dirty="0">
                <a:latin typeface="Courier New" panose="02070309020205020404" pitchFamily="49" charset="0"/>
              </a:rPr>
            </a:br>
            <a:endParaRPr lang="en-US" baseline="-25000" dirty="0">
              <a:latin typeface="Courier New" panose="02070309020205020404" pitchFamily="49" charset="0"/>
            </a:endParaRPr>
          </a:p>
          <a:p>
            <a:pPr>
              <a:spcBef>
                <a:spcPts val="300"/>
              </a:spcBef>
            </a:pP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m_put</a:t>
            </a:r>
            <a:r>
              <a:rPr lang="en-US" dirty="0">
                <a:latin typeface="Calibri" panose="020F0502020204030204" pitchFamily="34" charset="0"/>
              </a:rPr>
              <a:t>:</a:t>
            </a:r>
            <a:r>
              <a:rPr lang="en-US" dirty="0">
                <a:latin typeface="Times New Roman" panose="02020603050405020304" pitchFamily="18" charset="0"/>
              </a:rPr>
              <a:t> similar</a:t>
            </a:r>
            <a:endParaRPr lang="en-US" baseline="-25000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7BC9-B742-A843-BC3A-F47FA6DA3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4356" y="1152525"/>
            <a:ext cx="5597613" cy="417570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m_take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s,x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s.clear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== True: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if 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 == 'table’: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return [('pickup', x)]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else: return [('unstack',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x,s.pos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[x])]</a:t>
            </a:r>
            <a:endParaRPr lang="en-US" sz="1600" baseline="-25000" dirty="0">
              <a:latin typeface="Courier New" panose="020703090202050204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600" baseline="-25000" dirty="0">
              <a:latin typeface="Courier New" panose="020703090202050204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gtpyhop.declare_task_methods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('take',</a:t>
            </a:r>
            <a:r>
              <a:rPr lang="en-US" sz="1600" dirty="0" err="1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m_take</a:t>
            </a:r>
            <a:r>
              <a:rPr lang="en-US" sz="1600" dirty="0">
                <a:latin typeface="Courier New" panose="020703090202050204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US" sz="1600" baseline="-25000" dirty="0">
              <a:latin typeface="Courier New" panose="020703090202050204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600" baseline="-25000" dirty="0">
              <a:latin typeface="Courier New" panose="020703090202050204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</a:rPr>
              <a:t>m_put</a:t>
            </a:r>
            <a:r>
              <a:rPr lang="en-US" sz="1600" dirty="0"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</a:rPr>
              <a:t>s,x,y</a:t>
            </a:r>
            <a:r>
              <a:rPr lang="en-US" sz="1600" dirty="0">
                <a:latin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</a:rPr>
              <a:t>s.holding</a:t>
            </a:r>
            <a:r>
              <a:rPr lang="en-US" sz="1600" dirty="0">
                <a:latin typeface="Courier New" panose="02070309020205020404" pitchFamily="49" charset="0"/>
              </a:rPr>
              <a:t>['hand'] == x: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if y == 'table’: return [('</a:t>
            </a:r>
            <a:r>
              <a:rPr lang="en-US" sz="1600" dirty="0" err="1">
                <a:latin typeface="Courier New" panose="02070309020205020404" pitchFamily="49" charset="0"/>
              </a:rPr>
              <a:t>putdown',x</a:t>
            </a:r>
            <a:r>
              <a:rPr lang="en-US" sz="1600" dirty="0">
                <a:latin typeface="Courier New" panose="02070309020205020404" pitchFamily="49" charset="0"/>
              </a:rPr>
              <a:t>)]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else: return [('stack',</a:t>
            </a:r>
            <a:r>
              <a:rPr lang="en-US" sz="1600" dirty="0" err="1">
                <a:latin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</a:rPr>
              <a:t>)]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else: return False</a:t>
            </a:r>
            <a:endParaRPr lang="en-US" sz="1600" baseline="-25000" dirty="0">
              <a:latin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600" baseline="-25000" dirty="0">
              <a:latin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</a:rPr>
              <a:t>gtpyhop.declare_task_methods</a:t>
            </a:r>
            <a:r>
              <a:rPr lang="en-US" sz="1600" dirty="0">
                <a:latin typeface="Courier New" panose="02070309020205020404" pitchFamily="49" charset="0"/>
              </a:rPr>
              <a:t>('put',</a:t>
            </a:r>
            <a:r>
              <a:rPr lang="en-US" sz="1600" dirty="0" err="1">
                <a:latin typeface="Courier New" panose="02070309020205020404" pitchFamily="49" charset="0"/>
              </a:rPr>
              <a:t>m_put</a:t>
            </a:r>
            <a:r>
              <a:rPr lang="en-US" sz="1600" dirty="0"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4D003-F457-1DA8-BEB0-080FB16DF742}"/>
              </a:ext>
            </a:extLst>
          </p:cNvPr>
          <p:cNvSpPr txBox="1"/>
          <p:nvPr/>
        </p:nvSpPr>
        <p:spPr>
          <a:xfrm>
            <a:off x="5227479" y="5566352"/>
            <a:ext cx="4586833" cy="961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Poll. </a:t>
            </a:r>
            <a:r>
              <a:rPr lang="en-US" dirty="0">
                <a:latin typeface="Times New Roman" panose="02020603050405020304" pitchFamily="18" charset="0"/>
              </a:rPr>
              <a:t>In a TOHTN planning domain, how many methods would we need for </a:t>
            </a:r>
            <a:r>
              <a:rPr lang="en-US" dirty="0">
                <a:latin typeface="Calibri" panose="020F0502020204030204" pitchFamily="34" charset="0"/>
              </a:rPr>
              <a:t>take</a:t>
            </a:r>
            <a:r>
              <a:rPr lang="en-US" dirty="0">
                <a:latin typeface="Times New Roman" panose="02020603050405020304" pitchFamily="18" charset="0"/>
              </a:rPr>
              <a:t>?</a:t>
            </a:r>
          </a:p>
          <a:p>
            <a:pPr indent="-107950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A. 1     B. 2     C. 3     D. other     E. don’t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DD05A-7EDB-7E4A-C935-6A5DDF38E155}"/>
              </a:ext>
            </a:extLst>
          </p:cNvPr>
          <p:cNvSpPr txBox="1"/>
          <p:nvPr/>
        </p:nvSpPr>
        <p:spPr>
          <a:xfrm>
            <a:off x="8712488" y="4366786"/>
            <a:ext cx="96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optional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EAB2171-8794-02FD-7BD2-584175DEA0B0}"/>
              </a:ext>
            </a:extLst>
          </p:cNvPr>
          <p:cNvSpPr/>
          <p:nvPr/>
        </p:nvSpPr>
        <p:spPr>
          <a:xfrm>
            <a:off x="8578915" y="4397608"/>
            <a:ext cx="133573" cy="277134"/>
          </a:xfrm>
          <a:prstGeom prst="rightBrace">
            <a:avLst>
              <a:gd name="adj1" fmla="val 4350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9F6C3-5038-C3F8-B2F5-148A9CD8E795}"/>
              </a:ext>
            </a:extLst>
          </p:cNvPr>
          <p:cNvSpPr txBox="1"/>
          <p:nvPr/>
        </p:nvSpPr>
        <p:spPr>
          <a:xfrm>
            <a:off x="9907167" y="4859472"/>
            <a:ext cx="220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Calibri" panose="020F0502020204030204" pitchFamily="34" charset="0"/>
              </a:rPr>
              <a:t>declare</a:t>
            </a:r>
            <a:br>
              <a:rPr lang="en-US"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</a:rPr>
              <a:t>relevant for task ‘put’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1B61BCA-CC2D-D652-FF9D-D3E9E5F15DA2}"/>
              </a:ext>
            </a:extLst>
          </p:cNvPr>
          <p:cNvSpPr/>
          <p:nvPr/>
        </p:nvSpPr>
        <p:spPr>
          <a:xfrm>
            <a:off x="11125448" y="4895230"/>
            <a:ext cx="133573" cy="277134"/>
          </a:xfrm>
          <a:prstGeom prst="rightBrace">
            <a:avLst>
              <a:gd name="adj1" fmla="val 4350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91353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51D012FE-F46D-8F4A-A151-5871FC18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29"/>
            <a:ext cx="4244163" cy="748148"/>
          </a:xfrm>
        </p:spPr>
        <p:txBody>
          <a:bodyPr/>
          <a:lstStyle/>
          <a:p>
            <a:r>
              <a:rPr lang="en-US" dirty="0" err="1">
                <a:latin typeface="Calibri" charset="0"/>
                <a:cs typeface="ＭＳ Ｐゴシック" charset="0"/>
              </a:rPr>
              <a:t>Goal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7BC9-B742-A843-BC3A-F47FA6DA3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726" y="448424"/>
            <a:ext cx="6590506" cy="418357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</a:rPr>
              <a:t>m_moveblocks</a:t>
            </a:r>
            <a:r>
              <a:rPr lang="en-US" sz="1600" dirty="0">
                <a:latin typeface="Courier New" panose="02070309020205020404" pitchFamily="49" charset="0"/>
              </a:rPr>
              <a:t>(s, </a:t>
            </a:r>
            <a:r>
              <a:rPr lang="en-US" sz="1600" dirty="0" err="1">
                <a:latin typeface="Courier New" panose="02070309020205020404" pitchFamily="49" charset="0"/>
              </a:rPr>
              <a:t>mgoal</a:t>
            </a:r>
            <a:r>
              <a:rPr lang="en-US" sz="1600" dirty="0">
                <a:latin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for x in </a:t>
            </a:r>
            <a:r>
              <a:rPr lang="en-US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all_clear_blocks</a:t>
            </a:r>
            <a:r>
              <a:rPr lang="en-US" sz="1600" dirty="0">
                <a:latin typeface="Courier New" panose="02070309020205020404" pitchFamily="49" charset="0"/>
              </a:rPr>
              <a:t>(s):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stat =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status</a:t>
            </a:r>
            <a:r>
              <a:rPr lang="en-US" sz="1600" dirty="0">
                <a:latin typeface="Courier New" panose="02070309020205020404" pitchFamily="49" charset="0"/>
              </a:rPr>
              <a:t>(x, s, </a:t>
            </a:r>
            <a:r>
              <a:rPr lang="en-US" sz="1600" dirty="0" err="1">
                <a:latin typeface="Courier New" panose="02070309020205020404" pitchFamily="49" charset="0"/>
              </a:rPr>
              <a:t>mgoal</a:t>
            </a:r>
            <a:r>
              <a:rPr lang="en-US" sz="1600" dirty="0">
                <a:latin typeface="Courier New" panose="02070309020205020404" pitchFamily="49" charset="0"/>
              </a:rPr>
              <a:t>)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if stat == 'move-to-block':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  where = </a:t>
            </a:r>
            <a:r>
              <a:rPr lang="en-US" sz="1600" dirty="0" err="1">
                <a:latin typeface="Courier New" panose="02070309020205020404" pitchFamily="49" charset="0"/>
              </a:rPr>
              <a:t>mgoal.pos</a:t>
            </a:r>
            <a:r>
              <a:rPr lang="en-US" sz="1600" dirty="0">
                <a:latin typeface="Courier New" panose="02070309020205020404" pitchFamily="49" charset="0"/>
              </a:rPr>
              <a:t>[x]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  return [('</a:t>
            </a:r>
            <a:r>
              <a:rPr lang="en-US" sz="1600" dirty="0" err="1">
                <a:latin typeface="Courier New" panose="02070309020205020404" pitchFamily="49" charset="0"/>
              </a:rPr>
              <a:t>take',x</a:t>
            </a:r>
            <a:r>
              <a:rPr lang="en-US" sz="1600" dirty="0">
                <a:latin typeface="Courier New" panose="02070309020205020404" pitchFamily="49" charset="0"/>
              </a:rPr>
              <a:t>), ('put',</a:t>
            </a:r>
            <a:r>
              <a:rPr lang="en-US" sz="1600" dirty="0" err="1">
                <a:latin typeface="Courier New" panose="02070309020205020404" pitchFamily="49" charset="0"/>
              </a:rPr>
              <a:t>x,where</a:t>
            </a:r>
            <a:r>
              <a:rPr lang="en-US" sz="1600" dirty="0">
                <a:latin typeface="Courier New" panose="02070309020205020404" pitchFamily="49" charset="0"/>
              </a:rPr>
              <a:t>), </a:t>
            </a:r>
            <a:r>
              <a:rPr lang="en-US" sz="1600" dirty="0" err="1">
                <a:latin typeface="Courier New" panose="02070309020205020404" pitchFamily="49" charset="0"/>
              </a:rPr>
              <a:t>mgoal</a:t>
            </a:r>
            <a:r>
              <a:rPr lang="en-US" sz="1600" dirty="0"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</a:rPr>
              <a:t>elif</a:t>
            </a:r>
            <a:r>
              <a:rPr lang="en-US" sz="1600" dirty="0">
                <a:latin typeface="Courier New" panose="02070309020205020404" pitchFamily="49" charset="0"/>
              </a:rPr>
              <a:t> stat == 'move-to-table':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  return [('</a:t>
            </a:r>
            <a:r>
              <a:rPr lang="en-US" sz="1600" dirty="0" err="1">
                <a:latin typeface="Courier New" panose="02070309020205020404" pitchFamily="49" charset="0"/>
              </a:rPr>
              <a:t>take',x</a:t>
            </a:r>
            <a:r>
              <a:rPr lang="en-US" sz="1600" dirty="0">
                <a:latin typeface="Courier New" panose="02070309020205020404" pitchFamily="49" charset="0"/>
              </a:rPr>
              <a:t>), (</a:t>
            </a:r>
            <a:r>
              <a:rPr lang="en-US" sz="1600" dirty="0" err="1">
                <a:latin typeface="Courier New" panose="02070309020205020404" pitchFamily="49" charset="0"/>
              </a:rPr>
              <a:t>put,x,'table</a:t>
            </a:r>
            <a:r>
              <a:rPr lang="en-US" sz="1600" dirty="0">
                <a:latin typeface="Courier New" panose="02070309020205020404" pitchFamily="49" charset="0"/>
              </a:rPr>
              <a:t>'), </a:t>
            </a:r>
            <a:r>
              <a:rPr lang="en-US" sz="1600" dirty="0" err="1">
                <a:latin typeface="Courier New" panose="02070309020205020404" pitchFamily="49" charset="0"/>
              </a:rPr>
              <a:t>mgoal</a:t>
            </a:r>
            <a:r>
              <a:rPr lang="en-US" sz="1600" dirty="0"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for x in </a:t>
            </a:r>
            <a:r>
              <a:rPr lang="en-US" sz="1600" dirty="0" err="1">
                <a:latin typeface="Courier New" panose="02070309020205020404" pitchFamily="49" charset="0"/>
              </a:rPr>
              <a:t>all_clear_blocks</a:t>
            </a:r>
            <a:r>
              <a:rPr lang="en-US" sz="1600" dirty="0">
                <a:latin typeface="Courier New" panose="02070309020205020404" pitchFamily="49" charset="0"/>
              </a:rPr>
              <a:t>(s):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  if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urier New" panose="02070309020205020404" pitchFamily="49" charset="0"/>
              </a:rPr>
              <a:t>status</a:t>
            </a:r>
            <a:r>
              <a:rPr lang="en-US" sz="1600" dirty="0"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</a:rPr>
              <a:t>x,s,mgoal</a:t>
            </a:r>
            <a:r>
              <a:rPr lang="en-US" sz="1600" dirty="0">
                <a:latin typeface="Courier New" panose="02070309020205020404" pitchFamily="49" charset="0"/>
              </a:rPr>
              <a:t>) == 'waiting' \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      and </a:t>
            </a:r>
            <a:r>
              <a:rPr lang="en-US" sz="1600" dirty="0" err="1">
                <a:latin typeface="Courier New" panose="02070309020205020404" pitchFamily="49" charset="0"/>
              </a:rPr>
              <a:t>s.pos</a:t>
            </a:r>
            <a:r>
              <a:rPr lang="en-US" sz="1600" dirty="0">
                <a:latin typeface="Courier New" panose="02070309020205020404" pitchFamily="49" charset="0"/>
              </a:rPr>
              <a:t>[x] != 'table':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    return [('</a:t>
            </a:r>
            <a:r>
              <a:rPr lang="en-US" sz="1600" dirty="0" err="1">
                <a:latin typeface="Courier New" panose="02070309020205020404" pitchFamily="49" charset="0"/>
              </a:rPr>
              <a:t>take',x</a:t>
            </a:r>
            <a:r>
              <a:rPr lang="en-US" sz="1600" dirty="0">
                <a:latin typeface="Courier New" panose="02070309020205020404" pitchFamily="49" charset="0"/>
              </a:rPr>
              <a:t>),</a:t>
            </a:r>
            <a:r>
              <a:rPr lang="en-US" sz="1600" baseline="-25000" dirty="0">
                <a:latin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</a:rPr>
              <a:t>put',x,'table</a:t>
            </a:r>
            <a:r>
              <a:rPr lang="en-US" sz="1600" dirty="0">
                <a:latin typeface="Courier New" panose="02070309020205020404" pitchFamily="49" charset="0"/>
              </a:rPr>
              <a:t>'),</a:t>
            </a:r>
            <a:r>
              <a:rPr lang="en-US" sz="1600" baseline="-25000" dirty="0"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</a:rPr>
              <a:t>mgoal</a:t>
            </a:r>
            <a:r>
              <a:rPr lang="en-US" sz="1600" dirty="0"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  return [ ]</a:t>
            </a:r>
            <a:br>
              <a:rPr lang="en-US" sz="1600" dirty="0">
                <a:latin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err="1">
                <a:latin typeface="Courier New" panose="02070309020205020404" pitchFamily="49" charset="0"/>
              </a:rPr>
              <a:t>gtpyhop.declare_multigoal_methods</a:t>
            </a:r>
            <a:r>
              <a:rPr lang="en-US" sz="1600" dirty="0"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</a:rPr>
              <a:t>m_moveblocks</a:t>
            </a:r>
            <a:r>
              <a:rPr lang="en-US" sz="1600" dirty="0"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F0352-3D22-FAB4-3E68-13D6ABDDD192}"/>
              </a:ext>
            </a:extLst>
          </p:cNvPr>
          <p:cNvSpPr txBox="1"/>
          <p:nvPr/>
        </p:nvSpPr>
        <p:spPr>
          <a:xfrm>
            <a:off x="9793996" y="5086907"/>
            <a:ext cx="2097976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Poll. </a:t>
            </a:r>
            <a:r>
              <a:rPr lang="en-US" dirty="0">
                <a:latin typeface="Times New Roman" panose="02020603050405020304" pitchFamily="18" charset="0"/>
              </a:rPr>
              <a:t>Can we rewrite this as a set of TOHTN methods?</a:t>
            </a:r>
          </a:p>
          <a:p>
            <a:pPr indent="-107950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   A. Yes     B. No</a:t>
            </a:r>
          </a:p>
          <a:p>
            <a:pPr indent="-107950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   C. Don’t know</a:t>
            </a:r>
          </a:p>
        </p:txBody>
      </p:sp>
      <p:sp>
        <p:nvSpPr>
          <p:cNvPr id="18" name="Rectangle 114">
            <a:extLst>
              <a:ext uri="{FF2B5EF4-FFF2-40B4-BE49-F238E27FC236}">
                <a16:creationId xmlns:a16="http://schemas.microsoft.com/office/drawing/2014/main" id="{B5EE70EE-6C20-E547-8C1F-455EB849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196" y="4610035"/>
            <a:ext cx="1390687" cy="1516118"/>
          </a:xfrm>
          <a:prstGeom prst="rect">
            <a:avLst/>
          </a:prstGeom>
          <a:solidFill>
            <a:srgbClr val="E6FFE6"/>
          </a:solidFill>
          <a:ln w="12700">
            <a:solidFill>
              <a:srgbClr val="408040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911C811E-506E-B048-8DE0-09E6E88C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80" y="5391797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id="{2EBA91D3-438A-6741-BAFD-EAAEF21D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580" y="5697317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1" name="Rectangle 117">
            <a:extLst>
              <a:ext uri="{FF2B5EF4-FFF2-40B4-BE49-F238E27FC236}">
                <a16:creationId xmlns:a16="http://schemas.microsoft.com/office/drawing/2014/main" id="{A28836A1-6D7A-A24A-BEB3-C640EA89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204" y="5697317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E20F99-7F5A-0AF8-321E-037CC2616A7B}"/>
              </a:ext>
            </a:extLst>
          </p:cNvPr>
          <p:cNvGrpSpPr/>
          <p:nvPr/>
        </p:nvGrpSpPr>
        <p:grpSpPr>
          <a:xfrm>
            <a:off x="2121377" y="4802682"/>
            <a:ext cx="366624" cy="366624"/>
            <a:chOff x="2121377" y="4802682"/>
            <a:chExt cx="366624" cy="366624"/>
          </a:xfrm>
        </p:grpSpPr>
        <p:sp>
          <p:nvSpPr>
            <p:cNvPr id="22" name="Line 118">
              <a:extLst>
                <a:ext uri="{FF2B5EF4-FFF2-40B4-BE49-F238E27FC236}">
                  <a16:creationId xmlns:a16="http://schemas.microsoft.com/office/drawing/2014/main" id="{8F51244E-1978-D842-91FB-7160B50A1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1377" y="4985994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19">
              <a:extLst>
                <a:ext uri="{FF2B5EF4-FFF2-40B4-BE49-F238E27FC236}">
                  <a16:creationId xmlns:a16="http://schemas.microsoft.com/office/drawing/2014/main" id="{1F1E9674-7E5E-FD42-9002-DF549787F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8001" y="4985994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Line 120">
              <a:extLst>
                <a:ext uri="{FF2B5EF4-FFF2-40B4-BE49-F238E27FC236}">
                  <a16:creationId xmlns:a16="http://schemas.microsoft.com/office/drawing/2014/main" id="{978188B6-DF42-6D4A-8BA5-34580D15F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377" y="4985994"/>
              <a:ext cx="366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121">
              <a:extLst>
                <a:ext uri="{FF2B5EF4-FFF2-40B4-BE49-F238E27FC236}">
                  <a16:creationId xmlns:a16="http://schemas.microsoft.com/office/drawing/2014/main" id="{C649E851-3029-D843-8CDB-5E01C0425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689" y="4802682"/>
              <a:ext cx="0" cy="183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ectangle 159">
            <a:extLst>
              <a:ext uri="{FF2B5EF4-FFF2-40B4-BE49-F238E27FC236}">
                <a16:creationId xmlns:a16="http://schemas.microsoft.com/office/drawing/2014/main" id="{67865A47-A46F-DD43-9BAC-10989B4A0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478" y="6029195"/>
            <a:ext cx="1188720" cy="50920"/>
          </a:xfrm>
          <a:prstGeom prst="rect">
            <a:avLst/>
          </a:prstGeom>
          <a:solidFill>
            <a:srgbClr val="AD6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114">
            <a:extLst>
              <a:ext uri="{FF2B5EF4-FFF2-40B4-BE49-F238E27FC236}">
                <a16:creationId xmlns:a16="http://schemas.microsoft.com/office/drawing/2014/main" id="{BB180431-7DA8-BA4C-843A-8C277B34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025" y="4586332"/>
            <a:ext cx="1099873" cy="1516118"/>
          </a:xfrm>
          <a:prstGeom prst="rect">
            <a:avLst/>
          </a:prstGeom>
          <a:solidFill>
            <a:srgbClr val="E6FFE6"/>
          </a:solidFill>
          <a:ln w="12700">
            <a:solidFill>
              <a:srgbClr val="408040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i="1" dirty="0">
                <a:latin typeface="Times New Roman" panose="02020603050405020304" pitchFamily="18" charset="0"/>
                <a:cs typeface="Calibri" panose="020F0502020204030204" pitchFamily="34" charset="0"/>
              </a:rPr>
              <a:t>g</a:t>
            </a:r>
            <a:endParaRPr lang="en-US" i="1" baseline="-25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9" name="Rectangle 115">
            <a:extLst>
              <a:ext uri="{FF2B5EF4-FFF2-40B4-BE49-F238E27FC236}">
                <a16:creationId xmlns:a16="http://schemas.microsoft.com/office/drawing/2014/main" id="{19AEFBDE-B0FC-4742-AA76-ECC9ACA4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059" y="5368094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0" name="Rectangle 116">
            <a:extLst>
              <a:ext uri="{FF2B5EF4-FFF2-40B4-BE49-F238E27FC236}">
                <a16:creationId xmlns:a16="http://schemas.microsoft.com/office/drawing/2014/main" id="{9B4C1951-0254-104A-AE1A-D527782F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059" y="5673614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1" name="Rectangle 117">
            <a:extLst>
              <a:ext uri="{FF2B5EF4-FFF2-40B4-BE49-F238E27FC236}">
                <a16:creationId xmlns:a16="http://schemas.microsoft.com/office/drawing/2014/main" id="{8A4259E0-DC40-5247-94A1-2BD40A57D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059" y="5001327"/>
            <a:ext cx="254600" cy="36676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38908-2587-E241-97D5-8F39072C7327}"/>
              </a:ext>
            </a:extLst>
          </p:cNvPr>
          <p:cNvSpPr/>
          <p:nvPr/>
        </p:nvSpPr>
        <p:spPr>
          <a:xfrm>
            <a:off x="294250" y="1096209"/>
            <a:ext cx="5089410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b="1" dirty="0">
                <a:latin typeface="Times New Roman" charset="0"/>
              </a:rPr>
              <a:t>loop</a:t>
            </a:r>
            <a:endParaRPr lang="en-US" dirty="0">
              <a:latin typeface="Times New Roman" charset="0"/>
            </a:endParaRP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623888" algn="l"/>
              </a:tabLst>
              <a:defRPr/>
            </a:pPr>
            <a:r>
              <a:rPr lang="en-US" b="1" dirty="0">
                <a:latin typeface="Times New Roman" charset="0"/>
              </a:rPr>
              <a:t>	if </a:t>
            </a:r>
            <a:r>
              <a:rPr lang="en-US" dirty="0">
                <a:latin typeface="Times New Roman" charset="0"/>
              </a:rPr>
              <a:t>there’s clear block that needs to be moved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	and it can immediately be moved to a place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	where it won’t need to be moved again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623888" algn="l"/>
              </a:tabLst>
              <a:defRPr/>
            </a:pPr>
            <a:r>
              <a:rPr lang="en-US" b="1" dirty="0">
                <a:latin typeface="Times New Roman" charset="0"/>
              </a:rPr>
              <a:t>		then </a:t>
            </a:r>
            <a:r>
              <a:rPr lang="en-US" dirty="0">
                <a:latin typeface="Times New Roman" charset="0"/>
              </a:rPr>
              <a:t>move it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there</a:t>
            </a:r>
            <a:endParaRPr lang="en-US" i="1" dirty="0">
              <a:latin typeface="Times New Roman" charset="0"/>
            </a:endParaRP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b="1" dirty="0">
                <a:latin typeface="Times New Roman" charset="0"/>
              </a:rPr>
              <a:t>	else if</a:t>
            </a:r>
            <a:r>
              <a:rPr lang="en-US" dirty="0">
                <a:latin typeface="Times New Roman" charset="0"/>
              </a:rPr>
              <a:t> there’s a clear block that needs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to be moved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b="1" dirty="0">
                <a:latin typeface="Times New Roman" charset="0"/>
              </a:rPr>
              <a:t>	       then </a:t>
            </a:r>
            <a:r>
              <a:rPr lang="en-US" dirty="0">
                <a:latin typeface="Times New Roman" charset="0"/>
              </a:rPr>
              <a:t>move it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to the table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b="1" dirty="0">
                <a:latin typeface="Times New Roman" charset="0"/>
              </a:rPr>
              <a:t>	else if</a:t>
            </a:r>
            <a:r>
              <a:rPr lang="en-US" dirty="0">
                <a:latin typeface="Times New Roman" charset="0"/>
              </a:rPr>
              <a:t> the current state satisfies the goal</a:t>
            </a:r>
            <a:endParaRPr lang="en-US" b="1" dirty="0">
              <a:latin typeface="Times New Roman" charset="0"/>
            </a:endParaRP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b="1" dirty="0">
                <a:latin typeface="Times New Roman" charset="0"/>
              </a:rPr>
              <a:t>		 then return </a:t>
            </a:r>
            <a:r>
              <a:rPr lang="en-US" dirty="0">
                <a:latin typeface="Times New Roman" charset="0"/>
              </a:rPr>
              <a:t>success</a:t>
            </a:r>
          </a:p>
          <a:p>
            <a:pPr marL="228600" indent="-228600">
              <a:spcBef>
                <a:spcPts val="400"/>
              </a:spcBef>
              <a:buClrTx/>
              <a:buNone/>
              <a:tabLst>
                <a:tab pos="571500" algn="l"/>
              </a:tabLst>
              <a:defRPr/>
            </a:pPr>
            <a:r>
              <a:rPr lang="en-US" dirty="0">
                <a:latin typeface="Times New Roman" charset="0"/>
              </a:rPr>
              <a:t>	</a:t>
            </a:r>
            <a:r>
              <a:rPr lang="en-US" b="1" dirty="0">
                <a:latin typeface="Times New Roman" charset="0"/>
              </a:rPr>
              <a:t>else return</a:t>
            </a:r>
            <a:r>
              <a:rPr lang="en-US" dirty="0">
                <a:latin typeface="Times New Roman" charset="0"/>
              </a:rPr>
              <a:t> failure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9519C6AE-1392-E448-887A-81FED32E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675" y="268684"/>
            <a:ext cx="2643321" cy="92204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4450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1600" dirty="0">
                <a:latin typeface="Courier New" panose="02070309020205020404" pitchFamily="49" charset="0"/>
              </a:rPr>
              <a:t>    s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dirty="0">
                <a:latin typeface="Calibri" panose="020F0502020204030204" pitchFamily="34" charset="0"/>
              </a:rPr>
              <a:t>current state</a:t>
            </a:r>
          </a:p>
          <a:p>
            <a:pPr>
              <a:tabLst>
                <a:tab pos="914400" algn="l"/>
              </a:tabLst>
            </a:pPr>
            <a:r>
              <a:rPr lang="en-US" sz="1600" dirty="0" err="1">
                <a:latin typeface="Courier New" panose="02070309020205020404" pitchFamily="49" charset="0"/>
              </a:rPr>
              <a:t>mgoal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dirty="0">
                <a:latin typeface="Calibri" panose="020F0502020204030204" pitchFamily="34" charset="0"/>
              </a:rPr>
              <a:t>a multigoal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tabLst>
                <a:tab pos="914400" algn="l"/>
              </a:tabLst>
            </a:pP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boldface</a:t>
            </a:r>
            <a:r>
              <a:rPr lang="en-US" dirty="0">
                <a:latin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</a:rPr>
              <a:t>helper functions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00F6AD4-9C04-4F40-88C1-6B13FA0AA849}"/>
              </a:ext>
            </a:extLst>
          </p:cNvPr>
          <p:cNvSpPr txBox="1">
            <a:spLocks/>
          </p:cNvSpPr>
          <p:nvPr/>
        </p:nvSpPr>
        <p:spPr>
          <a:xfrm>
            <a:off x="4774645" y="5073198"/>
            <a:ext cx="4953521" cy="151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3688" indent="-2936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System Font Regular"/>
              <a:buChar char="●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33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528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25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325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240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600" dirty="0" err="1">
                <a:latin typeface="Courier New" panose="02070309020205020404" pitchFamily="49" charset="0"/>
              </a:rPr>
              <a:t>gtpyhop.find_plan</a:t>
            </a:r>
            <a:r>
              <a:rPr lang="en-US" sz="1600" dirty="0">
                <a:latin typeface="Courier New" panose="02070309020205020404" pitchFamily="49" charset="0"/>
              </a:rPr>
              <a:t>(s0,g)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>
                <a:latin typeface="Times New Roman" panose="02020603050405020304" pitchFamily="18" charset="0"/>
              </a:rPr>
              <a:t>returns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600" dirty="0">
                <a:latin typeface="Courier New" panose="02070309020205020404" pitchFamily="49" charset="0"/>
              </a:rPr>
              <a:t>[('</a:t>
            </a:r>
            <a:r>
              <a:rPr lang="en-US" sz="1600" dirty="0" err="1">
                <a:latin typeface="Courier New" panose="02070309020205020404" pitchFamily="49" charset="0"/>
              </a:rPr>
              <a:t>unstack','c','a</a:t>
            </a:r>
            <a:r>
              <a:rPr lang="en-US" sz="1600" dirty="0">
                <a:latin typeface="Courier New" panose="02070309020205020404" pitchFamily="49" charset="0"/>
              </a:rPr>
              <a:t>'), ('</a:t>
            </a:r>
            <a:r>
              <a:rPr lang="en-US" sz="1600" dirty="0" err="1">
                <a:latin typeface="Courier New" panose="02070309020205020404" pitchFamily="49" charset="0"/>
              </a:rPr>
              <a:t>putdown','c</a:t>
            </a:r>
            <a:r>
              <a:rPr lang="en-US" sz="1600" dirty="0">
                <a:latin typeface="Courier New" panose="02070309020205020404" pitchFamily="49" charset="0"/>
              </a:rPr>
              <a:t>'), ('</a:t>
            </a:r>
            <a:r>
              <a:rPr lang="en-US" sz="1600" dirty="0" err="1">
                <a:latin typeface="Courier New" panose="02070309020205020404" pitchFamily="49" charset="0"/>
              </a:rPr>
              <a:t>pickup','b</a:t>
            </a:r>
            <a:r>
              <a:rPr lang="en-US" sz="1600" dirty="0">
                <a:latin typeface="Courier New" panose="02070309020205020404" pitchFamily="49" charset="0"/>
              </a:rPr>
              <a:t>’),</a:t>
            </a:r>
            <a:r>
              <a:rPr lang="en-US" sz="1600" baseline="-25000" dirty="0">
                <a:latin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</a:rPr>
              <a:t>stack','b','c</a:t>
            </a:r>
            <a:r>
              <a:rPr lang="en-US" sz="1600" dirty="0">
                <a:latin typeface="Courier New" panose="02070309020205020404" pitchFamily="49" charset="0"/>
              </a:rPr>
              <a:t>'), ('</a:t>
            </a:r>
            <a:r>
              <a:rPr lang="en-US" sz="1600" dirty="0" err="1">
                <a:latin typeface="Courier New" panose="02070309020205020404" pitchFamily="49" charset="0"/>
              </a:rPr>
              <a:t>pickup','a</a:t>
            </a:r>
            <a:r>
              <a:rPr lang="en-US" sz="1600" dirty="0">
                <a:latin typeface="Courier New" panose="02070309020205020404" pitchFamily="49" charset="0"/>
              </a:rPr>
              <a:t>'), ('</a:t>
            </a:r>
            <a:r>
              <a:rPr lang="en-US" sz="1600" dirty="0" err="1">
                <a:latin typeface="Courier New" panose="02070309020205020404" pitchFamily="49" charset="0"/>
              </a:rPr>
              <a:t>stack','a','b</a:t>
            </a:r>
            <a:r>
              <a:rPr lang="en-US" sz="1600" dirty="0">
                <a:latin typeface="Courier New" panose="02070309020205020404" pitchFamily="49" charset="0"/>
              </a:rPr>
              <a:t>')]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D46D7-C2FA-7F0E-0FFB-F4BF7F0DFC29}"/>
              </a:ext>
            </a:extLst>
          </p:cNvPr>
          <p:cNvSpPr txBox="1"/>
          <p:nvPr/>
        </p:nvSpPr>
        <p:spPr>
          <a:xfrm>
            <a:off x="9605009" y="3994438"/>
            <a:ext cx="258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Calibri" panose="020F0502020204030204" pitchFamily="34" charset="0"/>
              </a:rPr>
              <a:t>declare relevant for every</a:t>
            </a:r>
            <a:br>
              <a:rPr lang="en-US"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</a:rPr>
              <a:t>multigoal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F391E45-431A-32BC-802E-63DDBF1436E5}"/>
              </a:ext>
            </a:extLst>
          </p:cNvPr>
          <p:cNvSpPr/>
          <p:nvPr/>
        </p:nvSpPr>
        <p:spPr>
          <a:xfrm>
            <a:off x="10993347" y="4407882"/>
            <a:ext cx="133573" cy="277134"/>
          </a:xfrm>
          <a:prstGeom prst="rightBrace">
            <a:avLst>
              <a:gd name="adj1" fmla="val 4350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43115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0FAA-24C0-4C3D-FF42-AC1AE794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POHTN (Partially Ordered HTN)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3FCD1-5D11-CB82-ABDB-AB77D934B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Sometimes we don’t want to specify a total ordering on tasks</a:t>
            </a:r>
          </a:p>
          <a:p>
            <a:r>
              <a:rPr lang="en-US"/>
              <a:t>Represent partially ordered tasks as a </a:t>
            </a:r>
            <a:r>
              <a:rPr lang="en-US" i="1"/>
              <a:t>task network</a:t>
            </a:r>
            <a:r>
              <a:rPr lang="en-US"/>
              <a:t>: </a:t>
            </a:r>
          </a:p>
          <a:p>
            <a:pPr lvl="1"/>
            <a:r>
              <a:rPr lang="en-US"/>
              <a:t>a pair  </a:t>
            </a:r>
            <a:r>
              <a:rPr lang="en-US">
                <a:latin typeface="Lucida Calligraphy" panose="03010101010101010101" pitchFamily="66" charset="77"/>
              </a:rPr>
              <a:t>T</a:t>
            </a:r>
            <a:r>
              <a:rPr lang="en-US"/>
              <a:t> = (</a:t>
            </a:r>
            <a:r>
              <a:rPr lang="en-US" i="1"/>
              <a:t>T</a:t>
            </a:r>
            <a:r>
              <a:rPr lang="en-US"/>
              <a:t>, ≺)</a:t>
            </a:r>
          </a:p>
          <a:p>
            <a:pPr lvl="1"/>
            <a:r>
              <a:rPr lang="en-US" i="1"/>
              <a:t>T</a:t>
            </a:r>
            <a:r>
              <a:rPr lang="en-US"/>
              <a:t> is a set of task nodes</a:t>
            </a:r>
          </a:p>
          <a:p>
            <a:pPr lvl="1"/>
            <a:r>
              <a:rPr lang="en-US"/>
              <a:t>≺ is a partial ordering of </a:t>
            </a:r>
            <a:r>
              <a:rPr lang="en-US" i="1"/>
              <a:t>T</a:t>
            </a:r>
          </a:p>
          <a:p>
            <a:r>
              <a:rPr lang="en-US" i="1"/>
              <a:t>Task node: </a:t>
            </a:r>
            <a:r>
              <a:rPr lang="en-US"/>
              <a:t>a pair τ = (</a:t>
            </a:r>
            <a:r>
              <a:rPr lang="en-US" i="1"/>
              <a:t>l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/>
              <a:t>)</a:t>
            </a:r>
          </a:p>
          <a:p>
            <a:pPr lvl="1"/>
            <a:r>
              <a:rPr lang="en-US" i="1"/>
              <a:t>t </a:t>
            </a:r>
            <a:r>
              <a:rPr lang="en-US"/>
              <a:t>is a task</a:t>
            </a:r>
          </a:p>
          <a:p>
            <a:pPr lvl="1"/>
            <a:r>
              <a:rPr lang="en-US" i="1"/>
              <a:t>l </a:t>
            </a:r>
            <a:r>
              <a:rPr lang="en-US"/>
              <a:t>is a name that uniquely identifies τ</a:t>
            </a:r>
          </a:p>
          <a:p>
            <a:r>
              <a:rPr lang="en-US"/>
              <a:t>Need labels so we can have multiple occurrences of </a:t>
            </a:r>
            <a:r>
              <a:rPr lang="en-US" i="1"/>
              <a:t>t</a:t>
            </a:r>
            <a:br>
              <a:rPr lang="en-US" i="1"/>
            </a:br>
            <a:endParaRPr lang="en-US" i="1"/>
          </a:p>
          <a:p>
            <a:r>
              <a:rPr lang="en-US" i="1" dirty="0"/>
              <a:t>POHTN Method</a:t>
            </a:r>
            <a:r>
              <a:rPr lang="en-US" dirty="0"/>
              <a:t>: a tuple </a:t>
            </a:r>
            <a:br>
              <a:rPr lang="en-US" dirty="0"/>
            </a:br>
            <a:r>
              <a:rPr lang="en-US" dirty="0"/>
              <a:t>	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/>
              <a:t>task</a:t>
            </a:r>
            <a:r>
              <a:rPr lang="en-US" dirty="0"/>
              <a:t>, </a:t>
            </a:r>
            <a:r>
              <a:rPr lang="en-US" i="1" dirty="0"/>
              <a:t>pre</a:t>
            </a:r>
            <a:r>
              <a:rPr lang="en-US" dirty="0"/>
              <a:t>, </a:t>
            </a:r>
            <a:r>
              <a:rPr lang="en-US" i="1" dirty="0"/>
              <a:t>sub, </a:t>
            </a:r>
            <a:r>
              <a:rPr lang="en-US" dirty="0"/>
              <a:t>≺)</a:t>
            </a:r>
          </a:p>
          <a:p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63370-4AE7-988E-49E8-74328905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152525"/>
            <a:ext cx="5558971" cy="5283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As usual, write POHTN methods as pseudocode: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i="1" dirty="0"/>
              <a:t>method-name</a:t>
            </a:r>
            <a:r>
              <a:rPr lang="en-US" dirty="0"/>
              <a:t>(</a:t>
            </a:r>
            <a:r>
              <a:rPr lang="en-US" i="1" dirty="0" err="1"/>
              <a:t>args</a:t>
            </a:r>
            <a:r>
              <a:rPr lang="en-US" dirty="0"/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Task: </a:t>
            </a:r>
            <a:r>
              <a:rPr lang="en-US" i="1" dirty="0"/>
              <a:t>nonprimitive task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  Pre: </a:t>
            </a:r>
            <a:r>
              <a:rPr lang="en-US" i="1" dirty="0"/>
              <a:t>preconditions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 Sub: </a:t>
            </a:r>
            <a:r>
              <a:rPr lang="en-US" i="1" dirty="0"/>
              <a:t>subtask nodes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    ≺: </a:t>
            </a:r>
            <a:r>
              <a:rPr lang="en-US" i="1" dirty="0"/>
              <a:t>partial ordering of the subtask nodes</a:t>
            </a:r>
          </a:p>
          <a:p>
            <a:pPr marL="349250" lvl="1" indent="0">
              <a:buNone/>
            </a:pPr>
            <a:endParaRPr lang="en-US" i="1" dirty="0"/>
          </a:p>
          <a:p>
            <a:pPr marL="350837" indent="-342900"/>
            <a:r>
              <a:rPr lang="en-US" dirty="0"/>
              <a:t>TOHTN planning is a special case of POHTN planning</a:t>
            </a:r>
          </a:p>
          <a:p>
            <a:pPr marL="692150" lvl="1" indent="-342900"/>
            <a:r>
              <a:rPr lang="en-US" dirty="0"/>
              <a:t>≺ is a total ordering</a:t>
            </a:r>
          </a:p>
          <a:p>
            <a:pPr marL="349250" lvl="1" indent="0">
              <a:buNone/>
            </a:pPr>
            <a:endParaRPr lang="en-US" dirty="0"/>
          </a:p>
          <a:p>
            <a:pPr marL="350837" indent="-342900"/>
            <a:r>
              <a:rPr lang="en-US" dirty="0"/>
              <a:t>Details on the following slides</a:t>
            </a:r>
          </a:p>
          <a:p>
            <a:pPr marL="692150" lvl="1" indent="-342900"/>
            <a:r>
              <a:rPr lang="en-US" dirty="0"/>
              <a:t>We’ll skip them</a:t>
            </a:r>
          </a:p>
        </p:txBody>
      </p:sp>
    </p:spTree>
    <p:extLst>
      <p:ext uri="{BB962C8B-B14F-4D97-AF65-F5344CB8AC3E}">
        <p14:creationId xmlns:p14="http://schemas.microsoft.com/office/powerpoint/2010/main" val="338406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CEBD6672-D775-CFB0-B66C-16BE0A489D17}"/>
              </a:ext>
            </a:extLst>
          </p:cNvPr>
          <p:cNvSpPr txBox="1"/>
          <p:nvPr/>
        </p:nvSpPr>
        <p:spPr>
          <a:xfrm>
            <a:off x="8213815" y="2935189"/>
            <a:ext cx="3886200" cy="23237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tabLst>
                <a:tab pos="168275" algn="l"/>
              </a:tabLst>
            </a:pPr>
            <a:r>
              <a:rPr lang="en-US" sz="1750">
                <a:effectLst/>
                <a:latin typeface="Calibri" panose="020F0502020204030204" pitchFamily="34" charset="0"/>
              </a:rPr>
              <a:t>m1-put-on-robot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 i="1" kern="0">
                <a:latin typeface="Times New Roman" panose="02020603050405020304" pitchFamily="18" charset="0"/>
              </a:rPr>
              <a:t>k</a:t>
            </a:r>
            <a:r>
              <a:rPr lang="en-US" sz="1750" kern="0">
                <a:latin typeface="Times New Roman" panose="02020603050405020304" pitchFamily="18" charset="0"/>
              </a:rPr>
              <a:t>,</a:t>
            </a:r>
            <a:r>
              <a:rPr lang="en-US" sz="1750" i="1" kern="0">
                <a:latin typeface="Times New Roman" panose="02020603050405020304" pitchFamily="18" charset="0"/>
              </a:rPr>
              <a:t> c</a:t>
            </a:r>
            <a:r>
              <a:rPr lang="en-US" sz="1750" kern="0">
                <a:latin typeface="Times New Roman" panose="02020603050405020304" pitchFamily="18" charset="0"/>
              </a:rPr>
              <a:t>,</a:t>
            </a:r>
            <a:r>
              <a:rPr lang="en-US" sz="1750" i="1" kern="0">
                <a:latin typeface="Times New Roman" panose="02020603050405020304" pitchFamily="18" charset="0"/>
              </a:rPr>
              <a:t> c′</a:t>
            </a:r>
            <a:r>
              <a:rPr lang="en-US" sz="1750" kern="0">
                <a:latin typeface="Times New Roman" panose="02020603050405020304" pitchFamily="18" charset="0"/>
              </a:rPr>
              <a:t>, </a:t>
            </a:r>
            <a:r>
              <a:rPr lang="en-US" sz="1750" i="1" kern="0">
                <a:latin typeface="Times New Roman" panose="02020603050405020304" pitchFamily="18" charset="0"/>
              </a:rPr>
              <a:t>r</a:t>
            </a:r>
            <a:r>
              <a:rPr lang="en-US" sz="1750" kern="0">
                <a:latin typeface="Times New Roman" panose="02020603050405020304" pitchFamily="18" charset="0"/>
              </a:rPr>
              <a:t>, </a:t>
            </a:r>
            <a:r>
              <a:rPr lang="en-US" sz="1750" i="1" kern="0">
                <a:latin typeface="Times New Roman" panose="02020603050405020304" pitchFamily="18" charset="0"/>
              </a:rPr>
              <a:t>d</a:t>
            </a:r>
            <a:r>
              <a:rPr lang="en-US" sz="1750" kern="0">
                <a:latin typeface="Times New Roman" panose="02020603050405020304" pitchFamily="18" charset="0"/>
              </a:rPr>
              <a:t>, </a:t>
            </a:r>
            <a:r>
              <a:rPr lang="en-US" sz="1750" i="1" kern="0">
                <a:latin typeface="Times New Roman" panose="02020603050405020304" pitchFamily="18" charset="0"/>
              </a:rPr>
              <a:t>p</a:t>
            </a:r>
            <a:r>
              <a:rPr lang="en-US" sz="1750">
                <a:effectLst/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750">
                <a:latin typeface="Times New Roman" panose="02020603050405020304" pitchFamily="18" charset="0"/>
              </a:rPr>
              <a:t>  task:	</a:t>
            </a:r>
            <a:r>
              <a:rPr lang="en-US" sz="1750">
                <a:effectLst/>
                <a:latin typeface="Calibri" panose="020F0502020204030204" pitchFamily="34" charset="0"/>
              </a:rPr>
              <a:t>put-on-robot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 i="1" kern="0">
                <a:latin typeface="Times New Roman" panose="02020603050405020304" pitchFamily="18" charset="0"/>
              </a:rPr>
              <a:t>c</a:t>
            </a:r>
            <a:r>
              <a:rPr lang="en-US" sz="1750" kern="0">
                <a:latin typeface="Times New Roman" panose="02020603050405020304" pitchFamily="18" charset="0"/>
              </a:rPr>
              <a:t>, </a:t>
            </a:r>
            <a:r>
              <a:rPr lang="en-US" sz="1750" i="1" kern="0">
                <a:latin typeface="Times New Roman" panose="02020603050405020304" pitchFamily="18" charset="0"/>
              </a:rPr>
              <a:t>r</a:t>
            </a:r>
            <a:r>
              <a:rPr lang="en-US" sz="1750">
                <a:effectLst/>
                <a:latin typeface="Times New Roman" panose="02020603050405020304" pitchFamily="18" charset="0"/>
              </a:rPr>
              <a:t>)</a:t>
            </a:r>
            <a:endParaRPr lang="en-US" sz="1750">
              <a:latin typeface="Times New Roman" panose="02020603050405020304" pitchFamily="18" charset="0"/>
            </a:endParaRP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750">
                <a:effectLst/>
                <a:latin typeface="Times New Roman" panose="02020603050405020304" pitchFamily="18" charset="0"/>
              </a:rPr>
              <a:t>	pre</a:t>
            </a:r>
            <a:r>
              <a:rPr lang="en-US" sz="1750">
                <a:effectLst/>
                <a:latin typeface="Calibri" panose="020F0502020204030204" pitchFamily="34" charset="0"/>
              </a:rPr>
              <a:t>:	cargo(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r</a:t>
            </a:r>
            <a:r>
              <a:rPr lang="en-US" sz="1750">
                <a:effectLst/>
                <a:latin typeface="Times New Roman" panose="02020603050405020304" pitchFamily="18" charset="0"/>
              </a:rPr>
              <a:t>)</a:t>
            </a:r>
            <a:r>
              <a:rPr lang="en-US" sz="1750">
                <a:effectLst/>
                <a:latin typeface="Calibri" panose="020F0502020204030204" pitchFamily="34" charset="0"/>
              </a:rPr>
              <a:t> = nil</a:t>
            </a:r>
            <a:r>
              <a:rPr lang="en-US" sz="1750">
                <a:effectLst/>
                <a:latin typeface="Times New Roman" panose="02020603050405020304" pitchFamily="18" charset="0"/>
              </a:rPr>
              <a:t>, </a:t>
            </a:r>
            <a:r>
              <a:rPr lang="en-US" sz="1750">
                <a:effectLst/>
                <a:latin typeface="Calibri" panose="020F0502020204030204" pitchFamily="34" charset="0"/>
              </a:rPr>
              <a:t>top(</a:t>
            </a:r>
            <a:r>
              <a:rPr lang="en-US" sz="1750" i="1" kern="0">
                <a:latin typeface="Times New Roman" panose="02020603050405020304" pitchFamily="18" charset="0"/>
              </a:rPr>
              <a:t>p</a:t>
            </a:r>
            <a:r>
              <a:rPr lang="en-US" sz="1750">
                <a:effectLst/>
                <a:latin typeface="Calibri" panose="020F0502020204030204" pitchFamily="34" charset="0"/>
              </a:rPr>
              <a:t>)</a:t>
            </a:r>
            <a:r>
              <a:rPr lang="en-US" sz="17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750">
                <a:effectLst/>
                <a:latin typeface="Calibri" panose="020F0502020204030204" pitchFamily="34" charset="0"/>
              </a:rPr>
              <a:t>=</a:t>
            </a:r>
            <a:r>
              <a:rPr lang="en-US" sz="17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750">
                <a:effectLst/>
                <a:latin typeface="Times New Roman" panose="02020603050405020304" pitchFamily="18" charset="0"/>
              </a:rPr>
              <a:t>, </a:t>
            </a:r>
            <a:r>
              <a:rPr lang="en-US" sz="1750">
                <a:effectLst/>
                <a:latin typeface="Calibri" panose="020F0502020204030204" pitchFamily="34" charset="0"/>
              </a:rPr>
              <a:t>at(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p,d</a:t>
            </a:r>
            <a:r>
              <a:rPr lang="en-US" sz="1750">
                <a:effectLst/>
                <a:latin typeface="Calibri" panose="020F0502020204030204" pitchFamily="34" charset="0"/>
              </a:rPr>
              <a:t>)</a:t>
            </a:r>
            <a:r>
              <a:rPr lang="en-US" sz="1750">
                <a:effectLst/>
                <a:latin typeface="Times New Roman" panose="02020603050405020304" pitchFamily="18" charset="0"/>
              </a:rPr>
              <a:t>,</a:t>
            </a:r>
            <a:br>
              <a:rPr lang="en-US" sz="1750">
                <a:effectLst/>
                <a:latin typeface="Times New Roman" panose="02020603050405020304" pitchFamily="18" charset="0"/>
              </a:rPr>
            </a:br>
            <a:r>
              <a:rPr lang="en-US" sz="1750">
                <a:effectLst/>
                <a:latin typeface="Times New Roman" panose="02020603050405020304" pitchFamily="18" charset="0"/>
              </a:rPr>
              <a:t>		</a:t>
            </a:r>
            <a:r>
              <a:rPr lang="en-US" sz="1750">
                <a:effectLst/>
                <a:latin typeface="Calibri" panose="020F0502020204030204" pitchFamily="34" charset="0"/>
              </a:rPr>
              <a:t>attached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k,d</a:t>
            </a:r>
            <a:r>
              <a:rPr lang="en-US" sz="1750">
                <a:effectLst/>
                <a:latin typeface="Times New Roman" panose="02020603050405020304" pitchFamily="18" charset="0"/>
              </a:rPr>
              <a:t>), </a:t>
            </a:r>
            <a:r>
              <a:rPr lang="en-US" sz="1750">
                <a:effectLst/>
                <a:latin typeface="Calibri" panose="020F0502020204030204" pitchFamily="34" charset="0"/>
              </a:rPr>
              <a:t>holding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k</a:t>
            </a:r>
            <a:r>
              <a:rPr lang="en-US" sz="1750">
                <a:effectLst/>
                <a:latin typeface="Times New Roman" panose="02020603050405020304" pitchFamily="18" charset="0"/>
              </a:rPr>
              <a:t>)</a:t>
            </a:r>
            <a:r>
              <a:rPr lang="en-US" sz="1750">
                <a:effectLst/>
                <a:latin typeface="Calibri" panose="020F0502020204030204" pitchFamily="34" charset="0"/>
              </a:rPr>
              <a:t> = nil</a:t>
            </a:r>
            <a:endParaRPr lang="en-US" sz="1750">
              <a:latin typeface="Calibri" panose="020F0502020204030204" pitchFamily="34" charset="0"/>
            </a:endParaRP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750">
                <a:latin typeface="Calibri" panose="020F0502020204030204" pitchFamily="34" charset="0"/>
              </a:rPr>
              <a:t>   </a:t>
            </a:r>
            <a:r>
              <a:rPr lang="en-US" sz="1750">
                <a:effectLst/>
                <a:latin typeface="Times New Roman" panose="02020603050405020304" pitchFamily="18" charset="0"/>
              </a:rPr>
              <a:t>sub</a:t>
            </a:r>
            <a:r>
              <a:rPr lang="en-US" sz="1750">
                <a:effectLst/>
                <a:latin typeface="Calibri" panose="020F0502020204030204" pitchFamily="34" charset="0"/>
              </a:rPr>
              <a:t>:	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>
                <a:effectLst/>
                <a:latin typeface="Calibri" panose="020F0502020204030204" pitchFamily="34" charset="0"/>
              </a:rPr>
              <a:t>t1, navigate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r, d</a:t>
            </a:r>
            <a:r>
              <a:rPr lang="en-US" sz="1750">
                <a:effectLst/>
                <a:latin typeface="Times New Roman" panose="02020603050405020304" pitchFamily="18" charset="0"/>
              </a:rPr>
              <a:t>))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750" i="1">
                <a:latin typeface="Calibri" panose="020F0502020204030204" pitchFamily="34" charset="0"/>
              </a:rPr>
              <a:t>		</a:t>
            </a:r>
            <a:r>
              <a:rPr lang="en-US" sz="1750">
                <a:latin typeface="Times New Roman" panose="02020603050405020304" pitchFamily="18" charset="0"/>
              </a:rPr>
              <a:t>(</a:t>
            </a:r>
            <a:r>
              <a:rPr lang="en-US" sz="1750">
                <a:latin typeface="Calibri" panose="020F0502020204030204" pitchFamily="34" charset="0"/>
              </a:rPr>
              <a:t>t2, unstack</a:t>
            </a:r>
            <a:r>
              <a:rPr lang="en-US" sz="1750">
                <a:latin typeface="Times New Roman" panose="02020603050405020304" pitchFamily="18" charset="0"/>
              </a:rPr>
              <a:t>(</a:t>
            </a:r>
            <a:r>
              <a:rPr lang="en-US" sz="1750" i="1">
                <a:latin typeface="Times New Roman" panose="02020603050405020304" pitchFamily="18" charset="0"/>
              </a:rPr>
              <a:t>k,c,c′,p,d</a:t>
            </a:r>
            <a:r>
              <a:rPr lang="en-US" sz="1750">
                <a:latin typeface="Times New Roman" panose="02020603050405020304" pitchFamily="18" charset="0"/>
              </a:rPr>
              <a:t>))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750" i="1">
                <a:effectLst/>
                <a:latin typeface="Calibri" panose="020F0502020204030204" pitchFamily="34" charset="0"/>
              </a:rPr>
              <a:t>		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>
                <a:effectLst/>
                <a:latin typeface="Calibri" panose="020F0502020204030204" pitchFamily="34" charset="0"/>
              </a:rPr>
              <a:t>t3, load</a:t>
            </a:r>
            <a:r>
              <a:rPr lang="en-US" sz="1750">
                <a:effectLst/>
                <a:latin typeface="Times New Roman" panose="02020603050405020304" pitchFamily="18" charset="0"/>
              </a:rPr>
              <a:t>(</a:t>
            </a:r>
            <a:r>
              <a:rPr lang="en-US" sz="1750" i="1">
                <a:effectLst/>
                <a:latin typeface="Times New Roman" panose="02020603050405020304" pitchFamily="18" charset="0"/>
              </a:rPr>
              <a:t>k,r,c,d</a:t>
            </a:r>
            <a:r>
              <a:rPr lang="en-US" sz="1750">
                <a:effectLst/>
                <a:latin typeface="Times New Roman" panose="02020603050405020304" pitchFamily="18" charset="0"/>
              </a:rPr>
              <a:t>))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750">
                <a:latin typeface="Times New Roman" panose="02020603050405020304" pitchFamily="18" charset="0"/>
              </a:rPr>
              <a:t>	  ≺:	</a:t>
            </a:r>
            <a:r>
              <a:rPr lang="en-US" sz="1750">
                <a:effectLst/>
                <a:latin typeface="Calibri" panose="020F0502020204030204" pitchFamily="34" charset="0"/>
              </a:rPr>
              <a:t>t1</a:t>
            </a:r>
            <a:r>
              <a:rPr lang="en-US" sz="17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750">
                <a:effectLst/>
                <a:latin typeface="Times New Roman" panose="02020603050405020304" pitchFamily="18" charset="0"/>
              </a:rPr>
              <a:t>≺</a:t>
            </a:r>
            <a:r>
              <a:rPr lang="en-US" sz="17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750">
                <a:effectLst/>
                <a:latin typeface="Calibri" panose="020F0502020204030204" pitchFamily="34" charset="0"/>
              </a:rPr>
              <a:t>t3</a:t>
            </a:r>
            <a:r>
              <a:rPr lang="en-US" sz="1750">
                <a:effectLst/>
                <a:latin typeface="Times New Roman" panose="02020603050405020304" pitchFamily="18" charset="0"/>
              </a:rPr>
              <a:t>, </a:t>
            </a:r>
            <a:r>
              <a:rPr lang="en-US" sz="1750">
                <a:effectLst/>
                <a:latin typeface="Calibri" panose="020F0502020204030204" pitchFamily="34" charset="0"/>
              </a:rPr>
              <a:t>t2</a:t>
            </a:r>
            <a:r>
              <a:rPr lang="en-US" sz="17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750">
                <a:effectLst/>
                <a:latin typeface="Times New Roman" panose="02020603050405020304" pitchFamily="18" charset="0"/>
              </a:rPr>
              <a:t>≺</a:t>
            </a:r>
            <a:r>
              <a:rPr lang="en-US" sz="17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750">
                <a:effectLst/>
                <a:latin typeface="Calibri" panose="020F0502020204030204" pitchFamily="34" charset="0"/>
              </a:rPr>
              <a:t>t3</a:t>
            </a:r>
            <a:endParaRPr lang="en-US" sz="175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5F964-CBE6-2CF7-995F-838F0825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8244773" cy="812800"/>
          </a:xfrm>
        </p:spPr>
        <p:txBody>
          <a:bodyPr/>
          <a:lstStyle/>
          <a:p>
            <a:r>
              <a:rPr lang="en-US"/>
              <a:t>Example POHTN Problem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87AD9F9-AFAB-4AF9-AF01-A0DD08CF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18" y="1152525"/>
            <a:ext cx="5910247" cy="498145"/>
          </a:xfrm>
          <a:noFill/>
        </p:spPr>
        <p:txBody>
          <a:bodyPr/>
          <a:lstStyle/>
          <a:p>
            <a:r>
              <a:rPr lang="en-US" sz="1800"/>
              <a:t>Σ</a:t>
            </a:r>
            <a:r>
              <a:rPr lang="en-US" sz="1800" baseline="-25000"/>
              <a:t>c </a:t>
            </a:r>
            <a:r>
              <a:rPr lang="en-US" sz="1800"/>
              <a:t>: DWR with cranes attached to loading docks, not robots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89397E-ADF8-DF03-EEA4-47CEBA16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5" y="1755883"/>
            <a:ext cx="5877560" cy="3912870"/>
          </a:xfrm>
          <a:prstGeom prst="rect">
            <a:avLst/>
          </a:prstGeom>
          <a:ln>
            <a:noFill/>
          </a:ln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B69222CA-974F-69EB-7DFF-2D8F8FFA8E7B}"/>
              </a:ext>
            </a:extLst>
          </p:cNvPr>
          <p:cNvSpPr txBox="1"/>
          <p:nvPr/>
        </p:nvSpPr>
        <p:spPr>
          <a:xfrm>
            <a:off x="1478799" y="5863904"/>
            <a:ext cx="3686759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b="1">
                <a:effectLst/>
                <a:latin typeface="Times New Roman" panose="02020603050405020304" pitchFamily="18" charset="0"/>
              </a:rPr>
              <a:t>Poll. </a:t>
            </a:r>
            <a:r>
              <a:rPr lang="en-US">
                <a:effectLst/>
                <a:latin typeface="Times New Roman" panose="02020603050405020304" pitchFamily="18" charset="0"/>
              </a:rPr>
              <a:t>How many solution plans?</a:t>
            </a:r>
          </a:p>
          <a:p>
            <a:r>
              <a:rPr lang="en-US">
                <a:latin typeface="Times New Roman" panose="02020603050405020304" pitchFamily="18" charset="0"/>
              </a:rPr>
              <a:t>A. 1     B. 2     C. 3     D. 4     E. other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149AC-A1C5-19A5-F318-1FC04C30C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4" t="-145" r="1634" b="198"/>
          <a:stretch/>
        </p:blipFill>
        <p:spPr>
          <a:xfrm>
            <a:off x="8930843" y="5328844"/>
            <a:ext cx="3182112" cy="1435608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33B75A-175B-A889-5881-6CED7AFD7CB4}"/>
              </a:ext>
            </a:extLst>
          </p:cNvPr>
          <p:cNvGrpSpPr/>
          <p:nvPr/>
        </p:nvGrpSpPr>
        <p:grpSpPr>
          <a:xfrm>
            <a:off x="7468204" y="87926"/>
            <a:ext cx="4114800" cy="1475429"/>
            <a:chOff x="6823057" y="4952304"/>
            <a:chExt cx="4114800" cy="1475429"/>
          </a:xfrm>
        </p:grpSpPr>
        <p:sp>
          <p:nvSpPr>
            <p:cNvPr id="10" name="Line 853">
              <a:extLst>
                <a:ext uri="{FF2B5EF4-FFF2-40B4-BE49-F238E27FC236}">
                  <a16:creationId xmlns:a16="http://schemas.microsoft.com/office/drawing/2014/main" id="{F9A8ECCB-E646-9317-C5F7-8C9CD62EB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4417" y="6331236"/>
              <a:ext cx="1176840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1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38798645-BAF7-C283-94DA-3A19CE635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057" y="6412620"/>
              <a:ext cx="1726032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        </a:t>
              </a:r>
              <a:r>
                <a:rPr lang="en-US" sz="1600" i="1" baseline="-25000" dirty="0">
                  <a:latin typeface="Calibri" panose="020F0502020204030204" pitchFamily="34" charset="0"/>
                  <a:ea typeface="Times New Roman"/>
                  <a:cs typeface="Times New Roman"/>
                </a:rPr>
                <a:t>  </a:t>
              </a:r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2" name="Line 853">
              <a:extLst>
                <a:ext uri="{FF2B5EF4-FFF2-40B4-BE49-F238E27FC236}">
                  <a16:creationId xmlns:a16="http://schemas.microsoft.com/office/drawing/2014/main" id="{B2DA5128-0099-DA78-F512-54291E95E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7220" y="6423990"/>
              <a:ext cx="1726032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d2</a:t>
              </a: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BE7B8850-6E23-4A5A-7B9B-05415A5B0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0662" y="6392351"/>
              <a:ext cx="470736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6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p2</a:t>
              </a: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E50DC9B9-0C63-B51C-7717-265C70B79545}"/>
                </a:ext>
              </a:extLst>
            </p:cNvPr>
            <p:cNvSpPr/>
            <p:nvPr/>
          </p:nvSpPr>
          <p:spPr>
            <a:xfrm>
              <a:off x="10544843" y="6069293"/>
              <a:ext cx="392280" cy="276558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c3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9455E391-576C-AF65-7092-36A255BDCE65}"/>
                </a:ext>
              </a:extLst>
            </p:cNvPr>
            <p:cNvSpPr/>
            <p:nvPr/>
          </p:nvSpPr>
          <p:spPr>
            <a:xfrm>
              <a:off x="10544843" y="5860738"/>
              <a:ext cx="392280" cy="276558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c2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096549C6-FA1D-EC3F-AB91-1C110C5B8E77}"/>
                </a:ext>
              </a:extLst>
            </p:cNvPr>
            <p:cNvSpPr/>
            <p:nvPr/>
          </p:nvSpPr>
          <p:spPr>
            <a:xfrm>
              <a:off x="10545577" y="5650111"/>
              <a:ext cx="392280" cy="276558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c1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412885-D1E0-63FA-0D8E-E3C8733339A1}"/>
                </a:ext>
              </a:extLst>
            </p:cNvPr>
            <p:cNvGrpSpPr/>
            <p:nvPr/>
          </p:nvGrpSpPr>
          <p:grpSpPr>
            <a:xfrm>
              <a:off x="7773864" y="5828109"/>
              <a:ext cx="1007359" cy="417831"/>
              <a:chOff x="5306109" y="3846825"/>
              <a:chExt cx="1174071" cy="486979"/>
            </a:xfrm>
          </p:grpSpPr>
          <p:sp>
            <p:nvSpPr>
              <p:cNvPr id="50" name="Oval 859">
                <a:extLst>
                  <a:ext uri="{FF2B5EF4-FFF2-40B4-BE49-F238E27FC236}">
                    <a16:creationId xmlns:a16="http://schemas.microsoft.com/office/drawing/2014/main" id="{31E04BCF-BAC3-DB78-5370-25318548E9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57107" y="4118279"/>
                <a:ext cx="96476" cy="10587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1" name="Oval 861">
                <a:extLst>
                  <a:ext uri="{FF2B5EF4-FFF2-40B4-BE49-F238E27FC236}">
                    <a16:creationId xmlns:a16="http://schemas.microsoft.com/office/drawing/2014/main" id="{C925C34D-CA37-8B5D-F4D4-468483E8C4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25100" y="4226042"/>
                <a:ext cx="99861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2" name="Oval 862">
                <a:extLst>
                  <a:ext uri="{FF2B5EF4-FFF2-40B4-BE49-F238E27FC236}">
                    <a16:creationId xmlns:a16="http://schemas.microsoft.com/office/drawing/2014/main" id="{04D215B3-50B7-EBE9-DDFD-15D136559F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5954" y="4226042"/>
                <a:ext cx="96476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3" name="Oval 863">
                <a:extLst>
                  <a:ext uri="{FF2B5EF4-FFF2-40B4-BE49-F238E27FC236}">
                    <a16:creationId xmlns:a16="http://schemas.microsoft.com/office/drawing/2014/main" id="{A76AF6BD-D09B-36F9-6A36-4DC25CB610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30630" y="4224151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4" name="Oval 863">
                <a:extLst>
                  <a:ext uri="{FF2B5EF4-FFF2-40B4-BE49-F238E27FC236}">
                    <a16:creationId xmlns:a16="http://schemas.microsoft.com/office/drawing/2014/main" id="{346A36B7-47F0-CB13-D43D-8E1F791536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34236" y="4225468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5" name="Freeform 866">
                <a:extLst>
                  <a:ext uri="{FF2B5EF4-FFF2-40B4-BE49-F238E27FC236}">
                    <a16:creationId xmlns:a16="http://schemas.microsoft.com/office/drawing/2014/main" id="{6196796C-59EE-B28D-7992-D2B245B97B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6109" y="4087669"/>
                <a:ext cx="779931" cy="13647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58DECB-AE9A-D6EB-83DB-2B6E0BE0897B}"/>
                  </a:ext>
                </a:extLst>
              </p:cNvPr>
              <p:cNvGrpSpPr/>
              <p:nvPr/>
            </p:nvGrpSpPr>
            <p:grpSpPr>
              <a:xfrm>
                <a:off x="5959474" y="3846825"/>
                <a:ext cx="520706" cy="377329"/>
                <a:chOff x="5686720" y="1648860"/>
                <a:chExt cx="743865" cy="539042"/>
              </a:xfrm>
            </p:grpSpPr>
            <p:sp>
              <p:nvSpPr>
                <p:cNvPr id="57" name="Freeform 860">
                  <a:extLst>
                    <a:ext uri="{FF2B5EF4-FFF2-40B4-BE49-F238E27FC236}">
                      <a16:creationId xmlns:a16="http://schemas.microsoft.com/office/drawing/2014/main" id="{2C3DFEFA-A77F-561F-D62E-2837CE4BA8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16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8" name="Rectangle 864">
                  <a:extLst>
                    <a:ext uri="{FF2B5EF4-FFF2-40B4-BE49-F238E27FC236}">
                      <a16:creationId xmlns:a16="http://schemas.microsoft.com/office/drawing/2014/main" id="{824CB3D6-F362-A0BD-6575-AECA8F9DA5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16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59" name="Freeform 865">
                  <a:extLst>
                    <a:ext uri="{FF2B5EF4-FFF2-40B4-BE49-F238E27FC236}">
                      <a16:creationId xmlns:a16="http://schemas.microsoft.com/office/drawing/2014/main" id="{3BAEAF6C-6DFE-E3CE-89B4-832EDE2371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16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7B8DE3-0A7F-41B9-2B8A-49F4830E2897}"/>
                </a:ext>
              </a:extLst>
            </p:cNvPr>
            <p:cNvGrpSpPr/>
            <p:nvPr/>
          </p:nvGrpSpPr>
          <p:grpSpPr>
            <a:xfrm>
              <a:off x="9710985" y="4952304"/>
              <a:ext cx="1046080" cy="1011712"/>
              <a:chOff x="9429695" y="2887481"/>
              <a:chExt cx="1219200" cy="127899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26AE51A-D1D6-4FFE-A278-FF2B0494FC0C}"/>
                  </a:ext>
                </a:extLst>
              </p:cNvPr>
              <p:cNvGrpSpPr/>
              <p:nvPr/>
            </p:nvGrpSpPr>
            <p:grpSpPr>
              <a:xfrm>
                <a:off x="10048809" y="3009833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46" name="Oval 878">
                  <a:extLst>
                    <a:ext uri="{FF2B5EF4-FFF2-40B4-BE49-F238E27FC236}">
                      <a16:creationId xmlns:a16="http://schemas.microsoft.com/office/drawing/2014/main" id="{02B6AD06-8CA7-14ED-CE29-01F1B6199B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7" name="Rectangle 880">
                  <a:extLst>
                    <a:ext uri="{FF2B5EF4-FFF2-40B4-BE49-F238E27FC236}">
                      <a16:creationId xmlns:a16="http://schemas.microsoft.com/office/drawing/2014/main" id="{18B668AB-9305-3EF5-25C7-5370336A6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8" name="Line 881">
                  <a:extLst>
                    <a:ext uri="{FF2B5EF4-FFF2-40B4-BE49-F238E27FC236}">
                      <a16:creationId xmlns:a16="http://schemas.microsoft.com/office/drawing/2014/main" id="{A8EEEE98-ABE8-F046-4C80-0CDA3646B0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9" name="Line 882">
                  <a:extLst>
                    <a:ext uri="{FF2B5EF4-FFF2-40B4-BE49-F238E27FC236}">
                      <a16:creationId xmlns:a16="http://schemas.microsoft.com/office/drawing/2014/main" id="{F678C369-9B8C-9A9B-E9F7-BEB338496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8" name="Group 883">
                <a:extLst>
                  <a:ext uri="{FF2B5EF4-FFF2-40B4-BE49-F238E27FC236}">
                    <a16:creationId xmlns:a16="http://schemas.microsoft.com/office/drawing/2014/main" id="{3F39EC87-775B-FB83-A4D2-B10502DFE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73896" y="2964447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44" name="Line 884">
                  <a:extLst>
                    <a:ext uri="{FF2B5EF4-FFF2-40B4-BE49-F238E27FC236}">
                      <a16:creationId xmlns:a16="http://schemas.microsoft.com/office/drawing/2014/main" id="{075B813B-1F18-7554-6D12-C875D47A3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Oval 885">
                  <a:extLst>
                    <a:ext uri="{FF2B5EF4-FFF2-40B4-BE49-F238E27FC236}">
                      <a16:creationId xmlns:a16="http://schemas.microsoft.com/office/drawing/2014/main" id="{A00517AE-DE99-313D-7D30-7097DE172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9" name="Rectangle 886">
                <a:extLst>
                  <a:ext uri="{FF2B5EF4-FFF2-40B4-BE49-F238E27FC236}">
                    <a16:creationId xmlns:a16="http://schemas.microsoft.com/office/drawing/2014/main" id="{16C9BC5D-B0D0-4046-7FF2-53F54360F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9695" y="2999816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0" name="Freeform 887">
                <a:extLst>
                  <a:ext uri="{FF2B5EF4-FFF2-40B4-BE49-F238E27FC236}">
                    <a16:creationId xmlns:a16="http://schemas.microsoft.com/office/drawing/2014/main" id="{11BAB0E5-CC13-CCC9-D62E-305DF1C2EF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29695" y="2924926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1" name="Freeform 888">
                <a:extLst>
                  <a:ext uri="{FF2B5EF4-FFF2-40B4-BE49-F238E27FC236}">
                    <a16:creationId xmlns:a16="http://schemas.microsoft.com/office/drawing/2014/main" id="{6A604452-0EE9-0FF1-32B8-817F96B7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987334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42" name="Freeform 889">
                <a:extLst>
                  <a:ext uri="{FF2B5EF4-FFF2-40B4-BE49-F238E27FC236}">
                    <a16:creationId xmlns:a16="http://schemas.microsoft.com/office/drawing/2014/main" id="{FE982808-6482-3129-3D16-E6ADA55C0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887481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3" name="Freeform 890">
                <a:extLst>
                  <a:ext uri="{FF2B5EF4-FFF2-40B4-BE49-F238E27FC236}">
                    <a16:creationId xmlns:a16="http://schemas.microsoft.com/office/drawing/2014/main" id="{FBA9AA6E-2CDE-EC53-7F41-558911C97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0494" y="2887481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CFA41F4-91B2-1C2E-7CE1-6C26D91822F4}"/>
                </a:ext>
              </a:extLst>
            </p:cNvPr>
            <p:cNvGrpSpPr/>
            <p:nvPr/>
          </p:nvGrpSpPr>
          <p:grpSpPr>
            <a:xfrm>
              <a:off x="7274034" y="4952304"/>
              <a:ext cx="1046080" cy="1017396"/>
              <a:chOff x="4427000" y="2894106"/>
              <a:chExt cx="1219200" cy="127899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A6C1DA9-767F-6E63-1847-21EE68A988A8}"/>
                  </a:ext>
                </a:extLst>
              </p:cNvPr>
              <p:cNvGrpSpPr/>
              <p:nvPr/>
            </p:nvGrpSpPr>
            <p:grpSpPr>
              <a:xfrm>
                <a:off x="5046114" y="3016458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33" name="Oval 878">
                  <a:extLst>
                    <a:ext uri="{FF2B5EF4-FFF2-40B4-BE49-F238E27FC236}">
                      <a16:creationId xmlns:a16="http://schemas.microsoft.com/office/drawing/2014/main" id="{2DA69981-0ABF-F9F5-69E1-CA8D319CFD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4" name="Rectangle 880">
                  <a:extLst>
                    <a:ext uri="{FF2B5EF4-FFF2-40B4-BE49-F238E27FC236}">
                      <a16:creationId xmlns:a16="http://schemas.microsoft.com/office/drawing/2014/main" id="{7848890E-B01C-CCB5-9124-215340FB5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Line 881">
                  <a:extLst>
                    <a:ext uri="{FF2B5EF4-FFF2-40B4-BE49-F238E27FC236}">
                      <a16:creationId xmlns:a16="http://schemas.microsoft.com/office/drawing/2014/main" id="{D3D9AD60-A720-1B2B-8AF2-39EE71807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" name="Line 882">
                  <a:extLst>
                    <a:ext uri="{FF2B5EF4-FFF2-40B4-BE49-F238E27FC236}">
                      <a16:creationId xmlns:a16="http://schemas.microsoft.com/office/drawing/2014/main" id="{82338624-272B-30A0-4B42-4F765E632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5" name="Group 883">
                <a:extLst>
                  <a:ext uri="{FF2B5EF4-FFF2-40B4-BE49-F238E27FC236}">
                    <a16:creationId xmlns:a16="http://schemas.microsoft.com/office/drawing/2014/main" id="{3746C4F4-9896-C860-273E-596EEFFDD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1201" y="2971072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31" name="Line 884">
                  <a:extLst>
                    <a:ext uri="{FF2B5EF4-FFF2-40B4-BE49-F238E27FC236}">
                      <a16:creationId xmlns:a16="http://schemas.microsoft.com/office/drawing/2014/main" id="{01DCC742-96CF-0046-ED45-FABFA4D33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2" name="Oval 885">
                  <a:extLst>
                    <a:ext uri="{FF2B5EF4-FFF2-40B4-BE49-F238E27FC236}">
                      <a16:creationId xmlns:a16="http://schemas.microsoft.com/office/drawing/2014/main" id="{15316F80-BED8-571D-B4D0-5F4A6DBAD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" name="Rectangle 886">
                <a:extLst>
                  <a:ext uri="{FF2B5EF4-FFF2-40B4-BE49-F238E27FC236}">
                    <a16:creationId xmlns:a16="http://schemas.microsoft.com/office/drawing/2014/main" id="{AFEDAA38-5B88-C69A-4594-117D8B91F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000" y="3006441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7" name="Freeform 887">
                <a:extLst>
                  <a:ext uri="{FF2B5EF4-FFF2-40B4-BE49-F238E27FC236}">
                    <a16:creationId xmlns:a16="http://schemas.microsoft.com/office/drawing/2014/main" id="{D19B1093-D978-8843-7A45-3518486C4E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7000" y="2931551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8" name="Freeform 888">
                <a:extLst>
                  <a:ext uri="{FF2B5EF4-FFF2-40B4-BE49-F238E27FC236}">
                    <a16:creationId xmlns:a16="http://schemas.microsoft.com/office/drawing/2014/main" id="{9E2DA4A0-D2DC-268C-7F3E-8086076AA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993959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29" name="Freeform 889">
                <a:extLst>
                  <a:ext uri="{FF2B5EF4-FFF2-40B4-BE49-F238E27FC236}">
                    <a16:creationId xmlns:a16="http://schemas.microsoft.com/office/drawing/2014/main" id="{017EC84E-F3C9-7D59-3E00-73B62B075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894106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0" name="Freeform 890">
                <a:extLst>
                  <a:ext uri="{FF2B5EF4-FFF2-40B4-BE49-F238E27FC236}">
                    <a16:creationId xmlns:a16="http://schemas.microsoft.com/office/drawing/2014/main" id="{87763C5E-2E40-97B3-89C5-26BCD677E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799" y="2894106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3" name="Line 853">
              <a:extLst>
                <a:ext uri="{FF2B5EF4-FFF2-40B4-BE49-F238E27FC236}">
                  <a16:creationId xmlns:a16="http://schemas.microsoft.com/office/drawing/2014/main" id="{2BB39A7A-4529-CBA1-D527-4EFD4CB14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5344" y="6375295"/>
              <a:ext cx="470736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6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p1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1DDB5E49-34AF-220A-9425-33728E93D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" r="64166"/>
          <a:stretch/>
        </p:blipFill>
        <p:spPr>
          <a:xfrm>
            <a:off x="6830022" y="5328844"/>
            <a:ext cx="1965960" cy="1436370"/>
          </a:xfrm>
          <a:prstGeom prst="rect">
            <a:avLst/>
          </a:prstGeom>
          <a:ln>
            <a:noFill/>
          </a:ln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CA1D6F17-64FE-0F98-ED99-61BD616DB8A2}"/>
              </a:ext>
            </a:extLst>
          </p:cNvPr>
          <p:cNvSpPr txBox="1">
            <a:spLocks/>
          </p:cNvSpPr>
          <p:nvPr/>
        </p:nvSpPr>
        <p:spPr bwMode="auto">
          <a:xfrm>
            <a:off x="6507393" y="3556390"/>
            <a:ext cx="1652696" cy="959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kern="0">
                <a:latin typeface="Times New Roman" panose="02020603050405020304" pitchFamily="18" charset="0"/>
              </a:rPr>
              <a:t>Σ = (Σ</a:t>
            </a:r>
            <a:r>
              <a:rPr lang="en-US" sz="1800" kern="0" baseline="-25000">
                <a:latin typeface="Times New Roman" panose="02020603050405020304" pitchFamily="18" charset="0"/>
              </a:rPr>
              <a:t>c</a:t>
            </a:r>
            <a:r>
              <a:rPr lang="en-US" sz="1800" kern="0">
                <a:latin typeface="Times New Roman" panose="02020603050405020304" pitchFamily="18" charset="0"/>
              </a:rPr>
              <a:t>, </a:t>
            </a:r>
            <a:r>
              <a:rPr lang="en-US" sz="1800" kern="0">
                <a:latin typeface="Lucida Calligraphy" panose="03010101010101010101" pitchFamily="66" charset="77"/>
              </a:rPr>
              <a:t>M</a:t>
            </a:r>
            <a:r>
              <a:rPr lang="en-US" sz="1800" kern="0">
                <a:latin typeface="Times New Roman" panose="02020603050405020304" pitchFamily="18" charset="0"/>
              </a:rPr>
              <a:t>)</a:t>
            </a:r>
          </a:p>
          <a:p>
            <a:pPr marL="517525" lvl="1" indent="-285750">
              <a:spcBef>
                <a:spcPts val="300"/>
              </a:spcBef>
            </a:pPr>
            <a:r>
              <a:rPr lang="en-US" sz="1800" kern="0">
                <a:latin typeface="Lucida Calligraphy" panose="03010101010101010101" pitchFamily="66" charset="77"/>
              </a:rPr>
              <a:t>M</a:t>
            </a:r>
            <a:r>
              <a:rPr lang="en-US" sz="1800" kern="0" baseline="-25000"/>
              <a:t> </a:t>
            </a:r>
            <a:r>
              <a:rPr lang="en-US" sz="1800" kern="0"/>
              <a:t>: three </a:t>
            </a:r>
            <a:br>
              <a:rPr lang="en-US" sz="1800" kern="0"/>
            </a:br>
            <a:r>
              <a:rPr lang="en-US" sz="1800" kern="0"/>
              <a:t>methods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AD153300-BDC1-EEA6-7EAB-9F3703E5C241}"/>
              </a:ext>
            </a:extLst>
          </p:cNvPr>
          <p:cNvSpPr txBox="1">
            <a:spLocks/>
          </p:cNvSpPr>
          <p:nvPr/>
        </p:nvSpPr>
        <p:spPr bwMode="auto">
          <a:xfrm>
            <a:off x="7424468" y="1889344"/>
            <a:ext cx="4003403" cy="68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</a:rPr>
              <a:t> = (Σ,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n-US" sz="1800">
                <a:effectLst/>
                <a:latin typeface="Times New Roman" panose="02020603050405020304" pitchFamily="18" charset="0"/>
              </a:rPr>
              <a:t>, 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T</a:t>
            </a:r>
            <a:r>
              <a:rPr lang="en-US" sz="1800">
                <a:effectLst/>
                <a:latin typeface="Times New Roman" panose="02020603050405020304" pitchFamily="18" charset="0"/>
              </a:rPr>
              <a:t>, ≺))</a:t>
            </a:r>
            <a:endParaRPr lang="en-US" sz="1800" kern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800">
                <a:effectLst/>
                <a:latin typeface="Times New Roman" panose="02020603050405020304" pitchFamily="18" charset="0"/>
              </a:rPr>
              <a:t>𝑇 = {</a:t>
            </a:r>
            <a:r>
              <a:rPr lang="en-US" sz="1800">
                <a:effectLst/>
                <a:latin typeface="Calibri" panose="020F0502020204030204" pitchFamily="34" charset="0"/>
              </a:rPr>
              <a:t>put-on-robot</a:t>
            </a:r>
            <a:r>
              <a:rPr lang="en-US" sz="1800">
                <a:effectLst/>
                <a:latin typeface="Times New Roman" panose="02020603050405020304" pitchFamily="18" charset="0"/>
              </a:rPr>
              <a:t>(</a:t>
            </a:r>
            <a:r>
              <a:rPr lang="en-US" sz="1800">
                <a:effectLst/>
                <a:latin typeface="Calibri" panose="020F0502020204030204" pitchFamily="34" charset="0"/>
              </a:rPr>
              <a:t>c1</a:t>
            </a:r>
            <a:r>
              <a:rPr lang="en-US" sz="1800">
                <a:effectLst/>
                <a:latin typeface="Times New Roman" panose="02020603050405020304" pitchFamily="18" charset="0"/>
              </a:rPr>
              <a:t>,</a:t>
            </a:r>
            <a:r>
              <a:rPr lang="en-US" sz="1800">
                <a:effectLst/>
                <a:latin typeface="Calibri" panose="020F0502020204030204" pitchFamily="34" charset="0"/>
              </a:rPr>
              <a:t>r1</a:t>
            </a:r>
            <a:r>
              <a:rPr lang="en-US" sz="1800">
                <a:effectLst/>
                <a:latin typeface="Times New Roman" panose="02020603050405020304" pitchFamily="18" charset="0"/>
              </a:rPr>
              <a:t>)};  ≺ = ∅</a:t>
            </a:r>
            <a:endParaRPr lang="en-US" sz="1800" ker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6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D59C5C26-30B2-39BA-E7B5-B37A4A8FFC25}"/>
              </a:ext>
            </a:extLst>
          </p:cNvPr>
          <p:cNvSpPr txBox="1"/>
          <p:nvPr/>
        </p:nvSpPr>
        <p:spPr>
          <a:xfrm>
            <a:off x="8339211" y="3042279"/>
            <a:ext cx="3668274" cy="22006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tabLst>
                <a:tab pos="168275" algn="l"/>
              </a:tabLst>
            </a:pPr>
            <a:r>
              <a:rPr lang="en-US" sz="1650">
                <a:effectLst/>
                <a:latin typeface="Calibri" panose="020F0502020204030204" pitchFamily="34" charset="0"/>
              </a:rPr>
              <a:t>m1-put-on-robot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 i="1" kern="0">
                <a:latin typeface="Times New Roman" panose="02020603050405020304" pitchFamily="18" charset="0"/>
              </a:rPr>
              <a:t>k</a:t>
            </a:r>
            <a:r>
              <a:rPr lang="en-US" sz="1650" kern="0">
                <a:latin typeface="Times New Roman" panose="02020603050405020304" pitchFamily="18" charset="0"/>
              </a:rPr>
              <a:t>,</a:t>
            </a:r>
            <a:r>
              <a:rPr lang="en-US" sz="1650" i="1" kern="0">
                <a:latin typeface="Times New Roman" panose="02020603050405020304" pitchFamily="18" charset="0"/>
              </a:rPr>
              <a:t> c</a:t>
            </a:r>
            <a:r>
              <a:rPr lang="en-US" sz="1650" kern="0">
                <a:latin typeface="Times New Roman" panose="02020603050405020304" pitchFamily="18" charset="0"/>
              </a:rPr>
              <a:t>,</a:t>
            </a:r>
            <a:r>
              <a:rPr lang="en-US" sz="1650" i="1" kern="0">
                <a:latin typeface="Times New Roman" panose="02020603050405020304" pitchFamily="18" charset="0"/>
              </a:rPr>
              <a:t> c′</a:t>
            </a:r>
            <a:r>
              <a:rPr lang="en-US" sz="1650" kern="0">
                <a:latin typeface="Times New Roman" panose="02020603050405020304" pitchFamily="18" charset="0"/>
              </a:rPr>
              <a:t>, </a:t>
            </a:r>
            <a:r>
              <a:rPr lang="en-US" sz="1650" i="1" kern="0">
                <a:latin typeface="Times New Roman" panose="02020603050405020304" pitchFamily="18" charset="0"/>
              </a:rPr>
              <a:t>r</a:t>
            </a:r>
            <a:r>
              <a:rPr lang="en-US" sz="1650" kern="0">
                <a:latin typeface="Times New Roman" panose="02020603050405020304" pitchFamily="18" charset="0"/>
              </a:rPr>
              <a:t>, </a:t>
            </a:r>
            <a:r>
              <a:rPr lang="en-US" sz="1650" i="1" kern="0">
                <a:latin typeface="Times New Roman" panose="02020603050405020304" pitchFamily="18" charset="0"/>
              </a:rPr>
              <a:t>d</a:t>
            </a:r>
            <a:r>
              <a:rPr lang="en-US" sz="1650" kern="0">
                <a:latin typeface="Times New Roman" panose="02020603050405020304" pitchFamily="18" charset="0"/>
              </a:rPr>
              <a:t>, </a:t>
            </a:r>
            <a:r>
              <a:rPr lang="en-US" sz="1650" i="1" kern="0">
                <a:latin typeface="Times New Roman" panose="02020603050405020304" pitchFamily="18" charset="0"/>
              </a:rPr>
              <a:t>p</a:t>
            </a:r>
            <a:r>
              <a:rPr lang="en-US" sz="1650">
                <a:effectLst/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650">
                <a:latin typeface="Times New Roman" panose="02020603050405020304" pitchFamily="18" charset="0"/>
              </a:rPr>
              <a:t>  task:	</a:t>
            </a:r>
            <a:r>
              <a:rPr lang="en-US" sz="1650">
                <a:effectLst/>
                <a:latin typeface="Calibri" panose="020F0502020204030204" pitchFamily="34" charset="0"/>
              </a:rPr>
              <a:t>put-on-robot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 i="1" kern="0">
                <a:latin typeface="Times New Roman" panose="02020603050405020304" pitchFamily="18" charset="0"/>
              </a:rPr>
              <a:t>c</a:t>
            </a:r>
            <a:r>
              <a:rPr lang="en-US" sz="1650" kern="0">
                <a:latin typeface="Times New Roman" panose="02020603050405020304" pitchFamily="18" charset="0"/>
              </a:rPr>
              <a:t>, </a:t>
            </a:r>
            <a:r>
              <a:rPr lang="en-US" sz="1650" i="1" kern="0">
                <a:latin typeface="Times New Roman" panose="02020603050405020304" pitchFamily="18" charset="0"/>
              </a:rPr>
              <a:t>r</a:t>
            </a:r>
            <a:r>
              <a:rPr lang="en-US" sz="1650">
                <a:effectLst/>
                <a:latin typeface="Times New Roman" panose="02020603050405020304" pitchFamily="18" charset="0"/>
              </a:rPr>
              <a:t>)</a:t>
            </a:r>
            <a:endParaRPr lang="en-US" sz="1650">
              <a:latin typeface="Times New Roman" panose="02020603050405020304" pitchFamily="18" charset="0"/>
            </a:endParaRP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650">
                <a:effectLst/>
                <a:latin typeface="Times New Roman" panose="02020603050405020304" pitchFamily="18" charset="0"/>
              </a:rPr>
              <a:t>	pre</a:t>
            </a:r>
            <a:r>
              <a:rPr lang="en-US" sz="1650">
                <a:effectLst/>
                <a:latin typeface="Calibri" panose="020F0502020204030204" pitchFamily="34" charset="0"/>
              </a:rPr>
              <a:t>:	cargo(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r</a:t>
            </a:r>
            <a:r>
              <a:rPr lang="en-US" sz="1650">
                <a:effectLst/>
                <a:latin typeface="Times New Roman" panose="02020603050405020304" pitchFamily="18" charset="0"/>
              </a:rPr>
              <a:t>)</a:t>
            </a:r>
            <a:r>
              <a:rPr lang="en-US" sz="1650">
                <a:effectLst/>
                <a:latin typeface="Calibri" panose="020F0502020204030204" pitchFamily="34" charset="0"/>
              </a:rPr>
              <a:t> = nil</a:t>
            </a:r>
            <a:r>
              <a:rPr lang="en-US" sz="1650">
                <a:effectLst/>
                <a:latin typeface="Times New Roman" panose="02020603050405020304" pitchFamily="18" charset="0"/>
              </a:rPr>
              <a:t>, </a:t>
            </a:r>
            <a:r>
              <a:rPr lang="en-US" sz="1650">
                <a:effectLst/>
                <a:latin typeface="Calibri" panose="020F0502020204030204" pitchFamily="34" charset="0"/>
              </a:rPr>
              <a:t>top(</a:t>
            </a:r>
            <a:r>
              <a:rPr lang="en-US" sz="1650" i="1" kern="0">
                <a:latin typeface="Times New Roman" panose="02020603050405020304" pitchFamily="18" charset="0"/>
              </a:rPr>
              <a:t>p</a:t>
            </a:r>
            <a:r>
              <a:rPr lang="en-US" sz="1650">
                <a:effectLst/>
                <a:latin typeface="Calibri" panose="020F0502020204030204" pitchFamily="34" charset="0"/>
              </a:rPr>
              <a:t>)</a:t>
            </a:r>
            <a:r>
              <a:rPr lang="en-US" sz="16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650">
                <a:effectLst/>
                <a:latin typeface="Calibri" panose="020F0502020204030204" pitchFamily="34" charset="0"/>
              </a:rPr>
              <a:t>=</a:t>
            </a:r>
            <a:r>
              <a:rPr lang="en-US" sz="16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650">
                <a:effectLst/>
                <a:latin typeface="Times New Roman" panose="02020603050405020304" pitchFamily="18" charset="0"/>
              </a:rPr>
              <a:t>, </a:t>
            </a:r>
            <a:r>
              <a:rPr lang="en-US" sz="1650">
                <a:effectLst/>
                <a:latin typeface="Calibri" panose="020F0502020204030204" pitchFamily="34" charset="0"/>
              </a:rPr>
              <a:t>at(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p,d</a:t>
            </a:r>
            <a:r>
              <a:rPr lang="en-US" sz="1650">
                <a:effectLst/>
                <a:latin typeface="Calibri" panose="020F0502020204030204" pitchFamily="34" charset="0"/>
              </a:rPr>
              <a:t>)</a:t>
            </a:r>
            <a:r>
              <a:rPr lang="en-US" sz="1650">
                <a:effectLst/>
                <a:latin typeface="Times New Roman" panose="02020603050405020304" pitchFamily="18" charset="0"/>
              </a:rPr>
              <a:t>,</a:t>
            </a:r>
            <a:br>
              <a:rPr lang="en-US" sz="1650">
                <a:effectLst/>
                <a:latin typeface="Times New Roman" panose="02020603050405020304" pitchFamily="18" charset="0"/>
              </a:rPr>
            </a:br>
            <a:r>
              <a:rPr lang="en-US" sz="1650">
                <a:effectLst/>
                <a:latin typeface="Times New Roman" panose="02020603050405020304" pitchFamily="18" charset="0"/>
              </a:rPr>
              <a:t>		</a:t>
            </a:r>
            <a:r>
              <a:rPr lang="en-US" sz="1650">
                <a:effectLst/>
                <a:latin typeface="Calibri" panose="020F0502020204030204" pitchFamily="34" charset="0"/>
              </a:rPr>
              <a:t>attached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k,d</a:t>
            </a:r>
            <a:r>
              <a:rPr lang="en-US" sz="1650">
                <a:effectLst/>
                <a:latin typeface="Times New Roman" panose="02020603050405020304" pitchFamily="18" charset="0"/>
              </a:rPr>
              <a:t>), </a:t>
            </a:r>
            <a:r>
              <a:rPr lang="en-US" sz="1650">
                <a:effectLst/>
                <a:latin typeface="Calibri" panose="020F0502020204030204" pitchFamily="34" charset="0"/>
              </a:rPr>
              <a:t>holding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k</a:t>
            </a:r>
            <a:r>
              <a:rPr lang="en-US" sz="1650">
                <a:effectLst/>
                <a:latin typeface="Times New Roman" panose="02020603050405020304" pitchFamily="18" charset="0"/>
              </a:rPr>
              <a:t>)</a:t>
            </a:r>
            <a:r>
              <a:rPr lang="en-US" sz="1650">
                <a:effectLst/>
                <a:latin typeface="Calibri" panose="020F0502020204030204" pitchFamily="34" charset="0"/>
              </a:rPr>
              <a:t> = nil</a:t>
            </a:r>
            <a:endParaRPr lang="en-US" sz="1650">
              <a:latin typeface="Calibri" panose="020F0502020204030204" pitchFamily="34" charset="0"/>
            </a:endParaRP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650">
                <a:latin typeface="Calibri" panose="020F0502020204030204" pitchFamily="34" charset="0"/>
              </a:rPr>
              <a:t>   </a:t>
            </a:r>
            <a:r>
              <a:rPr lang="en-US" sz="1650">
                <a:effectLst/>
                <a:latin typeface="Times New Roman" panose="02020603050405020304" pitchFamily="18" charset="0"/>
              </a:rPr>
              <a:t>sub</a:t>
            </a:r>
            <a:r>
              <a:rPr lang="en-US" sz="1650">
                <a:effectLst/>
                <a:latin typeface="Calibri" panose="020F0502020204030204" pitchFamily="34" charset="0"/>
              </a:rPr>
              <a:t>:	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>
                <a:effectLst/>
                <a:latin typeface="Calibri" panose="020F0502020204030204" pitchFamily="34" charset="0"/>
              </a:rPr>
              <a:t>t1, navigate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r, d</a:t>
            </a:r>
            <a:r>
              <a:rPr lang="en-US" sz="1650">
                <a:effectLst/>
                <a:latin typeface="Times New Roman" panose="02020603050405020304" pitchFamily="18" charset="0"/>
              </a:rPr>
              <a:t>))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650" i="1">
                <a:latin typeface="Calibri" panose="020F0502020204030204" pitchFamily="34" charset="0"/>
              </a:rPr>
              <a:t>		</a:t>
            </a:r>
            <a:r>
              <a:rPr lang="en-US" sz="1650">
                <a:latin typeface="Times New Roman" panose="02020603050405020304" pitchFamily="18" charset="0"/>
              </a:rPr>
              <a:t>(</a:t>
            </a:r>
            <a:r>
              <a:rPr lang="en-US" sz="1650">
                <a:latin typeface="Calibri" panose="020F0502020204030204" pitchFamily="34" charset="0"/>
              </a:rPr>
              <a:t>t2, unstack</a:t>
            </a:r>
            <a:r>
              <a:rPr lang="en-US" sz="1650">
                <a:latin typeface="Times New Roman" panose="02020603050405020304" pitchFamily="18" charset="0"/>
              </a:rPr>
              <a:t>(</a:t>
            </a:r>
            <a:r>
              <a:rPr lang="en-US" sz="1650" i="1">
                <a:latin typeface="Times New Roman" panose="02020603050405020304" pitchFamily="18" charset="0"/>
              </a:rPr>
              <a:t>k,c,c′,p,d</a:t>
            </a:r>
            <a:r>
              <a:rPr lang="en-US" sz="1650">
                <a:latin typeface="Times New Roman" panose="02020603050405020304" pitchFamily="18" charset="0"/>
              </a:rPr>
              <a:t>))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650" i="1">
                <a:effectLst/>
                <a:latin typeface="Calibri" panose="020F0502020204030204" pitchFamily="34" charset="0"/>
              </a:rPr>
              <a:t>		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>
                <a:effectLst/>
                <a:latin typeface="Calibri" panose="020F0502020204030204" pitchFamily="34" charset="0"/>
              </a:rPr>
              <a:t>t3, load</a:t>
            </a:r>
            <a:r>
              <a:rPr lang="en-US" sz="1650">
                <a:effectLst/>
                <a:latin typeface="Times New Roman" panose="02020603050405020304" pitchFamily="18" charset="0"/>
              </a:rPr>
              <a:t>(</a:t>
            </a:r>
            <a:r>
              <a:rPr lang="en-US" sz="1650" i="1">
                <a:effectLst/>
                <a:latin typeface="Times New Roman" panose="02020603050405020304" pitchFamily="18" charset="0"/>
              </a:rPr>
              <a:t>k,r,c,d</a:t>
            </a:r>
            <a:r>
              <a:rPr lang="en-US" sz="1650">
                <a:effectLst/>
                <a:latin typeface="Times New Roman" panose="02020603050405020304" pitchFamily="18" charset="0"/>
              </a:rPr>
              <a:t>))</a:t>
            </a:r>
          </a:p>
          <a:p>
            <a:pPr>
              <a:spcBef>
                <a:spcPts val="100"/>
              </a:spcBef>
              <a:tabLst>
                <a:tab pos="168275" algn="l"/>
                <a:tab pos="571500" algn="l"/>
              </a:tabLst>
            </a:pPr>
            <a:r>
              <a:rPr lang="en-US" sz="1650">
                <a:latin typeface="Times New Roman" panose="02020603050405020304" pitchFamily="18" charset="0"/>
              </a:rPr>
              <a:t>	  ≺:	</a:t>
            </a:r>
            <a:r>
              <a:rPr lang="en-US" sz="1650">
                <a:effectLst/>
                <a:latin typeface="Calibri" panose="020F0502020204030204" pitchFamily="34" charset="0"/>
              </a:rPr>
              <a:t>t1</a:t>
            </a:r>
            <a:r>
              <a:rPr lang="en-US" sz="16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650">
                <a:effectLst/>
                <a:latin typeface="Times New Roman" panose="02020603050405020304" pitchFamily="18" charset="0"/>
              </a:rPr>
              <a:t>≺</a:t>
            </a:r>
            <a:r>
              <a:rPr lang="en-US" sz="16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650">
                <a:effectLst/>
                <a:latin typeface="Calibri" panose="020F0502020204030204" pitchFamily="34" charset="0"/>
              </a:rPr>
              <a:t>t3</a:t>
            </a:r>
            <a:r>
              <a:rPr lang="en-US" sz="1650">
                <a:effectLst/>
                <a:latin typeface="Times New Roman" panose="02020603050405020304" pitchFamily="18" charset="0"/>
              </a:rPr>
              <a:t>, </a:t>
            </a:r>
            <a:r>
              <a:rPr lang="en-US" sz="1650">
                <a:effectLst/>
                <a:latin typeface="Calibri" panose="020F0502020204030204" pitchFamily="34" charset="0"/>
              </a:rPr>
              <a:t>t2</a:t>
            </a:r>
            <a:r>
              <a:rPr lang="en-US" sz="16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650">
                <a:effectLst/>
                <a:latin typeface="Times New Roman" panose="02020603050405020304" pitchFamily="18" charset="0"/>
              </a:rPr>
              <a:t>≺</a:t>
            </a:r>
            <a:r>
              <a:rPr lang="en-US" sz="165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650">
                <a:effectLst/>
                <a:latin typeface="Calibri" panose="020F0502020204030204" pitchFamily="34" charset="0"/>
              </a:rPr>
              <a:t>t3</a:t>
            </a:r>
            <a:endParaRPr lang="en-US" sz="165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4409E-E122-6B88-5039-F953A6E2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878435" cy="647159"/>
          </a:xfrm>
        </p:spPr>
        <p:txBody>
          <a:bodyPr/>
          <a:lstStyle/>
          <a:p>
            <a:r>
              <a:rPr lang="en-US"/>
              <a:t>Solution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EA2E-4F5D-1B0A-D376-44EA114E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61" y="5732948"/>
            <a:ext cx="6370017" cy="774178"/>
          </a:xfrm>
          <a:noFill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800">
                <a:effectLst/>
                <a:latin typeface="Times New Roman" panose="02020603050405020304" pitchFamily="18" charset="0"/>
              </a:rPr>
              <a:t>π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1</a:t>
            </a:r>
            <a:r>
              <a:rPr lang="en-US" sz="1800">
                <a:effectLst/>
                <a:latin typeface="Times New Roman" panose="02020603050405020304" pitchFamily="18" charset="0"/>
              </a:rPr>
              <a:t> = </a:t>
            </a:r>
            <a:r>
              <a:rPr lang="en-US" sz="1800">
                <a:effectLst/>
                <a:latin typeface="Calibri" panose="020F0502020204030204" pitchFamily="34" charset="0"/>
              </a:rPr>
              <a:t>move(r1,d1,d2), unstack(k2,c1,c2,p2,d2), load(k2,c1,r1,d2)</a:t>
            </a:r>
            <a:endParaRPr lang="en-US" sz="180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800">
                <a:effectLst/>
                <a:latin typeface="Times New Roman" panose="02020603050405020304" pitchFamily="18" charset="0"/>
              </a:rPr>
              <a:t>π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2</a:t>
            </a:r>
            <a:r>
              <a:rPr lang="en-US" sz="1800">
                <a:effectLst/>
                <a:latin typeface="Times New Roman" panose="02020603050405020304" pitchFamily="18" charset="0"/>
              </a:rPr>
              <a:t> = </a:t>
            </a:r>
            <a:r>
              <a:rPr lang="en-US" sz="1800">
                <a:effectLst/>
                <a:latin typeface="Calibri" panose="020F0502020204030204" pitchFamily="34" charset="0"/>
              </a:rPr>
              <a:t>unstack(k2,c1,c2,p2,d2), move(r1,d1,d2), load(k2,c1,r1,d2)</a:t>
            </a: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F8555-1FF8-6F3C-CA0B-ABD9FA18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5" y="892063"/>
            <a:ext cx="7360920" cy="4558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157E-E19F-D930-3505-D796C36D5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4" t="-145" r="1634" b="198"/>
          <a:stretch/>
        </p:blipFill>
        <p:spPr>
          <a:xfrm>
            <a:off x="9102250" y="5303446"/>
            <a:ext cx="3018263" cy="136168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02309-3F2A-9D92-57BF-681735F9E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" r="64166"/>
          <a:stretch/>
        </p:blipFill>
        <p:spPr>
          <a:xfrm>
            <a:off x="7109601" y="5303446"/>
            <a:ext cx="1864732" cy="1362411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52E885-34FD-09CE-FEE5-3A7344E18356}"/>
              </a:ext>
            </a:extLst>
          </p:cNvPr>
          <p:cNvSpPr txBox="1">
            <a:spLocks/>
          </p:cNvSpPr>
          <p:nvPr/>
        </p:nvSpPr>
        <p:spPr bwMode="auto">
          <a:xfrm>
            <a:off x="7424468" y="1889344"/>
            <a:ext cx="4003403" cy="68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</a:rPr>
              <a:t> = (Σ,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n-US" sz="1800">
                <a:effectLst/>
                <a:latin typeface="Times New Roman" panose="02020603050405020304" pitchFamily="18" charset="0"/>
              </a:rPr>
              <a:t>, 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T</a:t>
            </a:r>
            <a:r>
              <a:rPr lang="en-US" sz="1800">
                <a:effectLst/>
                <a:latin typeface="Times New Roman" panose="02020603050405020304" pitchFamily="18" charset="0"/>
              </a:rPr>
              <a:t>, ≺))</a:t>
            </a:r>
            <a:endParaRPr lang="en-US" sz="1800" kern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800">
                <a:effectLst/>
                <a:latin typeface="Times New Roman" panose="02020603050405020304" pitchFamily="18" charset="0"/>
              </a:rPr>
              <a:t>𝑇 = {</a:t>
            </a:r>
            <a:r>
              <a:rPr lang="en-US" sz="1800">
                <a:effectLst/>
                <a:latin typeface="Calibri" panose="020F0502020204030204" pitchFamily="34" charset="0"/>
              </a:rPr>
              <a:t>put-on-robot</a:t>
            </a:r>
            <a:r>
              <a:rPr lang="en-US" sz="1800">
                <a:effectLst/>
                <a:latin typeface="Times New Roman" panose="02020603050405020304" pitchFamily="18" charset="0"/>
              </a:rPr>
              <a:t>(</a:t>
            </a:r>
            <a:r>
              <a:rPr lang="en-US" sz="1800">
                <a:effectLst/>
                <a:latin typeface="Calibri" panose="020F0502020204030204" pitchFamily="34" charset="0"/>
              </a:rPr>
              <a:t>c1</a:t>
            </a:r>
            <a:r>
              <a:rPr lang="en-US" sz="1800">
                <a:effectLst/>
                <a:latin typeface="Times New Roman" panose="02020603050405020304" pitchFamily="18" charset="0"/>
              </a:rPr>
              <a:t>,</a:t>
            </a:r>
            <a:r>
              <a:rPr lang="en-US" sz="1800">
                <a:effectLst/>
                <a:latin typeface="Calibri" panose="020F0502020204030204" pitchFamily="34" charset="0"/>
              </a:rPr>
              <a:t>r1</a:t>
            </a:r>
            <a:r>
              <a:rPr lang="en-US" sz="1800">
                <a:effectLst/>
                <a:latin typeface="Times New Roman" panose="02020603050405020304" pitchFamily="18" charset="0"/>
              </a:rPr>
              <a:t>)};  ≺ = ∅</a:t>
            </a:r>
            <a:endParaRPr lang="en-US" sz="1800" kern="0">
              <a:latin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083C6F-DA2B-2407-FE85-655023EA0B66}"/>
              </a:ext>
            </a:extLst>
          </p:cNvPr>
          <p:cNvGrpSpPr/>
          <p:nvPr/>
        </p:nvGrpSpPr>
        <p:grpSpPr>
          <a:xfrm>
            <a:off x="7468204" y="87926"/>
            <a:ext cx="4114800" cy="1475429"/>
            <a:chOff x="6823057" y="4952304"/>
            <a:chExt cx="4114800" cy="1475429"/>
          </a:xfrm>
        </p:grpSpPr>
        <p:sp>
          <p:nvSpPr>
            <p:cNvPr id="16" name="Line 853">
              <a:extLst>
                <a:ext uri="{FF2B5EF4-FFF2-40B4-BE49-F238E27FC236}">
                  <a16:creationId xmlns:a16="http://schemas.microsoft.com/office/drawing/2014/main" id="{6A9E752C-04F1-9365-0419-62A634FB6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4417" y="6331236"/>
              <a:ext cx="1176840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1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17" name="Line 853">
              <a:extLst>
                <a:ext uri="{FF2B5EF4-FFF2-40B4-BE49-F238E27FC236}">
                  <a16:creationId xmlns:a16="http://schemas.microsoft.com/office/drawing/2014/main" id="{A6EB1636-9DF3-0B5F-B56D-B9BC3E0A1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057" y="6412620"/>
              <a:ext cx="1726032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        </a:t>
              </a:r>
              <a:r>
                <a:rPr lang="en-US" sz="1600" i="1" baseline="-25000" dirty="0">
                  <a:latin typeface="Calibri" panose="020F0502020204030204" pitchFamily="34" charset="0"/>
                  <a:ea typeface="Times New Roman"/>
                  <a:cs typeface="Times New Roman"/>
                </a:rPr>
                <a:t>  </a:t>
              </a:r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663E1439-90CD-90B2-45D0-720356B11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7220" y="6423990"/>
              <a:ext cx="1726032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d2</a:t>
              </a:r>
            </a:p>
          </p:txBody>
        </p:sp>
        <p:sp>
          <p:nvSpPr>
            <p:cNvPr id="19" name="Line 853">
              <a:extLst>
                <a:ext uri="{FF2B5EF4-FFF2-40B4-BE49-F238E27FC236}">
                  <a16:creationId xmlns:a16="http://schemas.microsoft.com/office/drawing/2014/main" id="{00D8CF00-BEEB-F655-F952-C1855614D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0662" y="6392351"/>
              <a:ext cx="470736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6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p2</a:t>
              </a:r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DBA3DDFD-E9E8-F88D-F971-21D87346A438}"/>
                </a:ext>
              </a:extLst>
            </p:cNvPr>
            <p:cNvSpPr/>
            <p:nvPr/>
          </p:nvSpPr>
          <p:spPr>
            <a:xfrm>
              <a:off x="10544843" y="6069293"/>
              <a:ext cx="392280" cy="276558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c3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BC9A3F61-FFFE-F60A-2D2D-F25013E75456}"/>
                </a:ext>
              </a:extLst>
            </p:cNvPr>
            <p:cNvSpPr/>
            <p:nvPr/>
          </p:nvSpPr>
          <p:spPr>
            <a:xfrm>
              <a:off x="10544843" y="5860738"/>
              <a:ext cx="392280" cy="276558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c2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CDDE4ABA-D8B8-CE29-942C-0B125B75D85D}"/>
                </a:ext>
              </a:extLst>
            </p:cNvPr>
            <p:cNvSpPr/>
            <p:nvPr/>
          </p:nvSpPr>
          <p:spPr>
            <a:xfrm>
              <a:off x="10545577" y="5650111"/>
              <a:ext cx="392280" cy="276558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c1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333CE1B-2082-DCBB-BBD2-9DFE5230E60F}"/>
                </a:ext>
              </a:extLst>
            </p:cNvPr>
            <p:cNvGrpSpPr/>
            <p:nvPr/>
          </p:nvGrpSpPr>
          <p:grpSpPr>
            <a:xfrm>
              <a:off x="7773864" y="5828109"/>
              <a:ext cx="1007359" cy="417831"/>
              <a:chOff x="5306109" y="3846825"/>
              <a:chExt cx="1174071" cy="486979"/>
            </a:xfrm>
          </p:grpSpPr>
          <p:sp>
            <p:nvSpPr>
              <p:cNvPr id="53" name="Oval 859">
                <a:extLst>
                  <a:ext uri="{FF2B5EF4-FFF2-40B4-BE49-F238E27FC236}">
                    <a16:creationId xmlns:a16="http://schemas.microsoft.com/office/drawing/2014/main" id="{F1FDCDF6-D74B-13AC-0D96-20644F92A0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57107" y="4118279"/>
                <a:ext cx="96476" cy="10587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4" name="Oval 861">
                <a:extLst>
                  <a:ext uri="{FF2B5EF4-FFF2-40B4-BE49-F238E27FC236}">
                    <a16:creationId xmlns:a16="http://schemas.microsoft.com/office/drawing/2014/main" id="{DA80DA57-644E-7191-9E08-55BA7B1286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25100" y="4226042"/>
                <a:ext cx="99861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5" name="Oval 862">
                <a:extLst>
                  <a:ext uri="{FF2B5EF4-FFF2-40B4-BE49-F238E27FC236}">
                    <a16:creationId xmlns:a16="http://schemas.microsoft.com/office/drawing/2014/main" id="{007847A3-CD6D-B55F-AABF-6132103ABC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5954" y="4226042"/>
                <a:ext cx="96476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6" name="Oval 863">
                <a:extLst>
                  <a:ext uri="{FF2B5EF4-FFF2-40B4-BE49-F238E27FC236}">
                    <a16:creationId xmlns:a16="http://schemas.microsoft.com/office/drawing/2014/main" id="{0434BA39-25CB-EA51-6F7E-C035EA38B9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30630" y="4224151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7" name="Oval 863">
                <a:extLst>
                  <a:ext uri="{FF2B5EF4-FFF2-40B4-BE49-F238E27FC236}">
                    <a16:creationId xmlns:a16="http://schemas.microsoft.com/office/drawing/2014/main" id="{C8B41B86-05A9-37B7-CB11-5124F81B51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34236" y="4225468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58" name="Freeform 866">
                <a:extLst>
                  <a:ext uri="{FF2B5EF4-FFF2-40B4-BE49-F238E27FC236}">
                    <a16:creationId xmlns:a16="http://schemas.microsoft.com/office/drawing/2014/main" id="{73205882-B46D-595E-D2FC-114B970450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6109" y="4087669"/>
                <a:ext cx="779931" cy="13647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16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B77BC0E-71DE-FF6C-3A5A-20EE0381748C}"/>
                  </a:ext>
                </a:extLst>
              </p:cNvPr>
              <p:cNvGrpSpPr/>
              <p:nvPr/>
            </p:nvGrpSpPr>
            <p:grpSpPr>
              <a:xfrm>
                <a:off x="5959474" y="3846825"/>
                <a:ext cx="520706" cy="377329"/>
                <a:chOff x="5686720" y="1648860"/>
                <a:chExt cx="743865" cy="539042"/>
              </a:xfrm>
            </p:grpSpPr>
            <p:sp>
              <p:nvSpPr>
                <p:cNvPr id="60" name="Freeform 860">
                  <a:extLst>
                    <a:ext uri="{FF2B5EF4-FFF2-40B4-BE49-F238E27FC236}">
                      <a16:creationId xmlns:a16="http://schemas.microsoft.com/office/drawing/2014/main" id="{53F200D8-2BED-7996-2628-13F9A15D17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16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61" name="Rectangle 864">
                  <a:extLst>
                    <a:ext uri="{FF2B5EF4-FFF2-40B4-BE49-F238E27FC236}">
                      <a16:creationId xmlns:a16="http://schemas.microsoft.com/office/drawing/2014/main" id="{CBB721E6-E66D-BB6A-A4A6-BE20E820E3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16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2" name="Freeform 865">
                  <a:extLst>
                    <a:ext uri="{FF2B5EF4-FFF2-40B4-BE49-F238E27FC236}">
                      <a16:creationId xmlns:a16="http://schemas.microsoft.com/office/drawing/2014/main" id="{DDBCF9B7-58BE-503C-E927-0967AD798A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16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BD1A92-D6DC-79F9-B5DF-4C1EC21894E2}"/>
                </a:ext>
              </a:extLst>
            </p:cNvPr>
            <p:cNvGrpSpPr/>
            <p:nvPr/>
          </p:nvGrpSpPr>
          <p:grpSpPr>
            <a:xfrm>
              <a:off x="9710985" y="4952304"/>
              <a:ext cx="1046080" cy="1011712"/>
              <a:chOff x="9429695" y="2887481"/>
              <a:chExt cx="1219200" cy="127899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1118724-ACD2-51DB-3583-2C6AAD3F8615}"/>
                  </a:ext>
                </a:extLst>
              </p:cNvPr>
              <p:cNvGrpSpPr/>
              <p:nvPr/>
            </p:nvGrpSpPr>
            <p:grpSpPr>
              <a:xfrm>
                <a:off x="10048809" y="3009833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49" name="Oval 878">
                  <a:extLst>
                    <a:ext uri="{FF2B5EF4-FFF2-40B4-BE49-F238E27FC236}">
                      <a16:creationId xmlns:a16="http://schemas.microsoft.com/office/drawing/2014/main" id="{6A49CC3C-A6DD-D84F-6EDB-0FF3366689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0" name="Rectangle 880">
                  <a:extLst>
                    <a:ext uri="{FF2B5EF4-FFF2-40B4-BE49-F238E27FC236}">
                      <a16:creationId xmlns:a16="http://schemas.microsoft.com/office/drawing/2014/main" id="{10FFFA13-98A9-12D0-CCD9-0652CFCDB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1" name="Line 881">
                  <a:extLst>
                    <a:ext uri="{FF2B5EF4-FFF2-40B4-BE49-F238E27FC236}">
                      <a16:creationId xmlns:a16="http://schemas.microsoft.com/office/drawing/2014/main" id="{11D8594E-5C6A-DDBF-9936-8DF3ED53E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2" name="Line 882">
                  <a:extLst>
                    <a:ext uri="{FF2B5EF4-FFF2-40B4-BE49-F238E27FC236}">
                      <a16:creationId xmlns:a16="http://schemas.microsoft.com/office/drawing/2014/main" id="{19C4145E-CFD8-1AF8-1B8F-2423572843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1" name="Group 883">
                <a:extLst>
                  <a:ext uri="{FF2B5EF4-FFF2-40B4-BE49-F238E27FC236}">
                    <a16:creationId xmlns:a16="http://schemas.microsoft.com/office/drawing/2014/main" id="{D5743959-E828-4057-3489-05A25F1F1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73896" y="2964447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47" name="Line 884">
                  <a:extLst>
                    <a:ext uri="{FF2B5EF4-FFF2-40B4-BE49-F238E27FC236}">
                      <a16:creationId xmlns:a16="http://schemas.microsoft.com/office/drawing/2014/main" id="{CD45B0B7-571F-00C1-2FC7-4BF1F6177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8" name="Oval 885">
                  <a:extLst>
                    <a:ext uri="{FF2B5EF4-FFF2-40B4-BE49-F238E27FC236}">
                      <a16:creationId xmlns:a16="http://schemas.microsoft.com/office/drawing/2014/main" id="{5F9465C1-4745-E2BD-370E-A6D6F7C75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42" name="Rectangle 886">
                <a:extLst>
                  <a:ext uri="{FF2B5EF4-FFF2-40B4-BE49-F238E27FC236}">
                    <a16:creationId xmlns:a16="http://schemas.microsoft.com/office/drawing/2014/main" id="{5818C144-B5D6-6B6E-7111-9D7CB0760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9695" y="2999816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3" name="Freeform 887">
                <a:extLst>
                  <a:ext uri="{FF2B5EF4-FFF2-40B4-BE49-F238E27FC236}">
                    <a16:creationId xmlns:a16="http://schemas.microsoft.com/office/drawing/2014/main" id="{4E112339-AF5D-08F9-A1E7-ACE2442E43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29695" y="2924926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4" name="Freeform 888">
                <a:extLst>
                  <a:ext uri="{FF2B5EF4-FFF2-40B4-BE49-F238E27FC236}">
                    <a16:creationId xmlns:a16="http://schemas.microsoft.com/office/drawing/2014/main" id="{0CDEE626-EC66-579C-4308-07933F7F4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987334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45" name="Freeform 889">
                <a:extLst>
                  <a:ext uri="{FF2B5EF4-FFF2-40B4-BE49-F238E27FC236}">
                    <a16:creationId xmlns:a16="http://schemas.microsoft.com/office/drawing/2014/main" id="{2468E61B-B825-9BC6-7C07-D287EE67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887481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6" name="Freeform 890">
                <a:extLst>
                  <a:ext uri="{FF2B5EF4-FFF2-40B4-BE49-F238E27FC236}">
                    <a16:creationId xmlns:a16="http://schemas.microsoft.com/office/drawing/2014/main" id="{BF62C5C3-E65A-6E23-C890-D7B2C895F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0494" y="2887481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536B44-89C9-ADC7-38D1-53B1CB98C022}"/>
                </a:ext>
              </a:extLst>
            </p:cNvPr>
            <p:cNvGrpSpPr/>
            <p:nvPr/>
          </p:nvGrpSpPr>
          <p:grpSpPr>
            <a:xfrm>
              <a:off x="7274034" y="4952304"/>
              <a:ext cx="1046080" cy="1017396"/>
              <a:chOff x="4427000" y="2894106"/>
              <a:chExt cx="1219200" cy="12789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018373-F738-5A75-0F1E-E58549A716A0}"/>
                  </a:ext>
                </a:extLst>
              </p:cNvPr>
              <p:cNvGrpSpPr/>
              <p:nvPr/>
            </p:nvGrpSpPr>
            <p:grpSpPr>
              <a:xfrm>
                <a:off x="5046114" y="3016458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3DF9D649-B183-ADE8-CCF7-BF63DCA03D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Rectangle 880">
                  <a:extLst>
                    <a:ext uri="{FF2B5EF4-FFF2-40B4-BE49-F238E27FC236}">
                      <a16:creationId xmlns:a16="http://schemas.microsoft.com/office/drawing/2014/main" id="{F7B1BC76-6464-795C-C79B-C05F58021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Line 881">
                  <a:extLst>
                    <a:ext uri="{FF2B5EF4-FFF2-40B4-BE49-F238E27FC236}">
                      <a16:creationId xmlns:a16="http://schemas.microsoft.com/office/drawing/2014/main" id="{8A0706F6-C73C-0EA5-01DD-E07002A02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Line 882">
                  <a:extLst>
                    <a:ext uri="{FF2B5EF4-FFF2-40B4-BE49-F238E27FC236}">
                      <a16:creationId xmlns:a16="http://schemas.microsoft.com/office/drawing/2014/main" id="{D486CC8D-401C-7585-C43B-BF8DBADD9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8" name="Group 883">
                <a:extLst>
                  <a:ext uri="{FF2B5EF4-FFF2-40B4-BE49-F238E27FC236}">
                    <a16:creationId xmlns:a16="http://schemas.microsoft.com/office/drawing/2014/main" id="{10A35E43-6402-06C8-1E9C-D4B0C080E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1201" y="2971072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34" name="Line 884">
                  <a:extLst>
                    <a:ext uri="{FF2B5EF4-FFF2-40B4-BE49-F238E27FC236}">
                      <a16:creationId xmlns:a16="http://schemas.microsoft.com/office/drawing/2014/main" id="{4197EBA9-6CB4-A874-C1C4-365BB01CA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Oval 885">
                  <a:extLst>
                    <a:ext uri="{FF2B5EF4-FFF2-40B4-BE49-F238E27FC236}">
                      <a16:creationId xmlns:a16="http://schemas.microsoft.com/office/drawing/2014/main" id="{632FBBF6-5E4B-B76D-526A-D3EDF1095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9" name="Rectangle 886">
                <a:extLst>
                  <a:ext uri="{FF2B5EF4-FFF2-40B4-BE49-F238E27FC236}">
                    <a16:creationId xmlns:a16="http://schemas.microsoft.com/office/drawing/2014/main" id="{C5E09B25-FC07-A599-74DC-4C1DA6DFC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000" y="3006441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0" name="Freeform 887">
                <a:extLst>
                  <a:ext uri="{FF2B5EF4-FFF2-40B4-BE49-F238E27FC236}">
                    <a16:creationId xmlns:a16="http://schemas.microsoft.com/office/drawing/2014/main" id="{0DB0F194-D92F-C68F-88CB-DDADCDEE91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7000" y="2931551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" name="Freeform 888">
                <a:extLst>
                  <a:ext uri="{FF2B5EF4-FFF2-40B4-BE49-F238E27FC236}">
                    <a16:creationId xmlns:a16="http://schemas.microsoft.com/office/drawing/2014/main" id="{8557CE3E-3875-8331-EEDA-590BC095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993959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32" name="Freeform 889">
                <a:extLst>
                  <a:ext uri="{FF2B5EF4-FFF2-40B4-BE49-F238E27FC236}">
                    <a16:creationId xmlns:a16="http://schemas.microsoft.com/office/drawing/2014/main" id="{BCB4C174-2AC6-F4E3-3E61-7589C866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894106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3" name="Freeform 890">
                <a:extLst>
                  <a:ext uri="{FF2B5EF4-FFF2-40B4-BE49-F238E27FC236}">
                    <a16:creationId xmlns:a16="http://schemas.microsoft.com/office/drawing/2014/main" id="{938E74DE-2E6B-C52C-37FB-5E575764C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799" y="2894106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26" name="Line 853">
              <a:extLst>
                <a:ext uri="{FF2B5EF4-FFF2-40B4-BE49-F238E27FC236}">
                  <a16:creationId xmlns:a16="http://schemas.microsoft.com/office/drawing/2014/main" id="{09B3F125-384A-9B57-9DB8-5F88A29B6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5344" y="6375295"/>
              <a:ext cx="470736" cy="3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6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600" dirty="0">
                  <a:latin typeface="Calibri" panose="020F0502020204030204" pitchFamily="34" charset="0"/>
                  <a:ea typeface="Times New Roman"/>
                  <a:cs typeface="Times New Roman"/>
                </a:rPr>
                <a:t>p1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75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B20420-76ED-50D8-D315-A02DF199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82"/>
          <a:stretch/>
        </p:blipFill>
        <p:spPr>
          <a:xfrm>
            <a:off x="5993547" y="997103"/>
            <a:ext cx="6108806" cy="38115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31F8DB-FA3C-4BFF-C075-D6C5A535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5892800" cy="785310"/>
          </a:xfrm>
        </p:spPr>
        <p:txBody>
          <a:bodyPr/>
          <a:lstStyle/>
          <a:p>
            <a:r>
              <a:rPr lang="en-US"/>
              <a:t>Planning Algorithm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16C1D-A3B4-FA39-4FFC-A5913D99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5" y="1081275"/>
            <a:ext cx="4952917" cy="5283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Three cases: primitive, compound, goal task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Primitive task node: apply action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Compound task node: apply method instance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480E53-3F76-5E39-3EF0-F909983C5461}"/>
              </a:ext>
            </a:extLst>
          </p:cNvPr>
          <p:cNvGrpSpPr/>
          <p:nvPr/>
        </p:nvGrpSpPr>
        <p:grpSpPr>
          <a:xfrm>
            <a:off x="658240" y="1901246"/>
            <a:ext cx="4963570" cy="1014940"/>
            <a:chOff x="615708" y="1879980"/>
            <a:chExt cx="4963570" cy="101494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E0B58192-F78E-4036-BF61-FC99AD731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800" y="1885161"/>
              <a:ext cx="4749478" cy="6450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dirty="0">
                  <a:latin typeface="Lucida Calligraphy" panose="03010101010101010101" pitchFamily="66" charset="77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 = (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,≺),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{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τ</a:t>
              </a:r>
              <a:r>
                <a:rPr lang="en-US" dirty="0">
                  <a:latin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}, nothing precedes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dirty="0">
                <a:latin typeface="Times New Roman" panose="02020603050405020304" pitchFamily="18" charset="0"/>
                <a:cs typeface="Times New Roman"/>
              </a:endParaRPr>
            </a:p>
            <a:p>
              <a:pPr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state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			</a:t>
              </a:r>
              <a:r>
                <a:rPr lang="en-US" dirty="0">
                  <a:latin typeface="Times New Roman" panose="02020603050405020304" pitchFamily="18" charset="0"/>
                </a:rPr>
                <a:t>i.e., ∄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′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∈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T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s.t.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′ </a:t>
              </a:r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cs typeface="Apple Symbols" panose="02000000000000000000" pitchFamily="2" charset="-79"/>
                </a:rPr>
                <a:t>≺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endParaRPr lang="en-US" dirty="0">
                <a:latin typeface="Times New Roman" panose="02020603050405020304" pitchFamily="18" charset="0"/>
                <a:cs typeface="Times New Roman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40EB6E-E551-BE8D-88D0-235980C920AB}"/>
                </a:ext>
              </a:extLst>
            </p:cNvPr>
            <p:cNvSpPr/>
            <p:nvPr/>
          </p:nvSpPr>
          <p:spPr>
            <a:xfrm flipH="1">
              <a:off x="615708" y="1879980"/>
              <a:ext cx="4963569" cy="10149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048AF11-90FB-B57C-5153-89D1CB03C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62" y="2487952"/>
              <a:ext cx="3777264" cy="3680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tabLst>
                  <a:tab pos="10922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new state 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τ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dirty="0">
                  <a:latin typeface="Times New Roman" panose="02020603050405020304" pitchFamily="18" charset="0"/>
                </a:rPr>
                <a:t> ;    {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}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A4001279-1A9D-4F71-AFF6-B12602F3B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8424" y="2221275"/>
              <a:ext cx="279054" cy="3536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06820367-C16F-55E5-53A6-885E6CA7E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183" y="2399190"/>
              <a:ext cx="246888" cy="2103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38B1DD-E744-BC40-5B2B-9E3569F61F25}"/>
              </a:ext>
            </a:extLst>
          </p:cNvPr>
          <p:cNvGrpSpPr/>
          <p:nvPr/>
        </p:nvGrpSpPr>
        <p:grpSpPr>
          <a:xfrm>
            <a:off x="636975" y="3684206"/>
            <a:ext cx="4960491" cy="1511488"/>
            <a:chOff x="637224" y="3654277"/>
            <a:chExt cx="4960491" cy="15114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BA7AF2-AD81-BEF6-87DB-13C90E7497B2}"/>
                </a:ext>
              </a:extLst>
            </p:cNvPr>
            <p:cNvSpPr/>
            <p:nvPr/>
          </p:nvSpPr>
          <p:spPr>
            <a:xfrm flipH="1">
              <a:off x="660974" y="3656284"/>
              <a:ext cx="4859573" cy="150948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93ECA7-A97A-7D87-4165-89555D0CE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4" y="4427715"/>
              <a:ext cx="4883324" cy="7219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t">
              <a:spAutoFit/>
            </a:bodyPr>
            <a:lstStyle/>
            <a:p>
              <a:pPr>
                <a:tabLst>
                  <a:tab pos="10922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                    {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υ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…,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υ</a:t>
              </a:r>
              <a:r>
                <a:rPr lang="en-US" i="1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dirty="0">
                  <a:latin typeface="Times New Roman" panose="02020603050405020304" pitchFamily="18" charset="0"/>
                </a:rPr>
                <a:t> ,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}</a:t>
              </a:r>
            </a:p>
            <a:p>
              <a:pPr>
                <a:spcBef>
                  <a:spcPts val="600"/>
                </a:spcBef>
                <a:tabLst>
                  <a:tab pos="1092200" algn="l"/>
                </a:tabLst>
              </a:pP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 make </a:t>
              </a:r>
              <a:r>
                <a:rPr lang="en-US" i="1" dirty="0">
                  <a:latin typeface="Times New Roman" panose="02020603050405020304" pitchFamily="18" charset="0"/>
                </a:rPr>
                <a:t>υ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/>
                </a:rPr>
                <a:t>1</a:t>
              </a: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, …, </a:t>
              </a:r>
              <a:r>
                <a:rPr lang="en-US" i="1" dirty="0">
                  <a:latin typeface="Times New Roman" panose="02020603050405020304" pitchFamily="18" charset="0"/>
                </a:rPr>
                <a:t>υ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j</a:t>
              </a: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 precede everything </a:t>
              </a:r>
              <a:r>
                <a:rPr lang="en-US" i="1" dirty="0" err="1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dirty="0" err="1">
                  <a:latin typeface="Times New Roman" panose="02020603050405020304" pitchFamily="18" charset="0"/>
                  <a:cs typeface="Times New Roman"/>
                </a:rPr>
                <a:t> preceded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AA7F529-06BA-FF23-6B22-37882E385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91" y="3654277"/>
              <a:ext cx="4883324" cy="10246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45720" rIns="45720" bIns="44450" anchor="ctr">
              <a:spAutoFit/>
            </a:bodyPr>
            <a:lstStyle/>
            <a:p>
              <a:pPr>
                <a:spcBef>
                  <a:spcPts val="400"/>
                </a:spcBef>
                <a:tabLst>
                  <a:tab pos="914400" algn="l"/>
                </a:tabLst>
              </a:pPr>
              <a:r>
                <a:rPr lang="en-US" dirty="0">
                  <a:latin typeface="Lucida Calligraphy" panose="03010101010101010101" pitchFamily="66" charset="77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 = (</a:t>
              </a:r>
              <a:r>
                <a:rPr lang="en-US" i="1" dirty="0">
                  <a:latin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</a:rPr>
                <a:t>,≺),   </a:t>
              </a:r>
              <a:r>
                <a:rPr lang="en-US" i="1" dirty="0">
                  <a:latin typeface="Times New Roman" panose="02020603050405020304" pitchFamily="18" charset="0"/>
                </a:rPr>
                <a:t>T </a:t>
              </a:r>
              <a:r>
                <a:rPr lang="en-US" dirty="0">
                  <a:latin typeface="Times New Roman" panose="02020603050405020304" pitchFamily="18" charset="0"/>
                </a:rPr>
                <a:t>= {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τ</a:t>
              </a:r>
              <a:r>
                <a:rPr lang="en-US" dirty="0">
                  <a:latin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baseline="-25000" dirty="0">
                  <a:latin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</a:rPr>
                <a:t>, …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/>
                </a:rPr>
                <a:t>k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}, nothing precedes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τ</a:t>
              </a:r>
              <a:endParaRPr lang="en-US" dirty="0">
                <a:latin typeface="Times New Roman" panose="02020603050405020304" pitchFamily="18" charset="0"/>
                <a:cs typeface="Times New Roman"/>
              </a:endParaRPr>
            </a:p>
            <a:p>
              <a:pPr>
                <a:spcBef>
                  <a:spcPts val="400"/>
                </a:spcBef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method instance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		</a:t>
              </a:r>
              <a:r>
                <a:rPr lang="en-US" dirty="0">
                  <a:latin typeface="Times New Roman" panose="02020603050405020304" pitchFamily="18" charset="0"/>
                </a:rPr>
                <a:t> i.e., ∄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′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∈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T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s.t.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r>
                <a:rPr lang="en-US" i="1" dirty="0">
                  <a:latin typeface="Times New Roman" panose="02020603050405020304" pitchFamily="18" charset="0"/>
                  <a:cs typeface="Times New Roman"/>
                </a:rPr>
                <a:t>′ </a:t>
              </a:r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cs typeface="Apple Symbols" panose="02000000000000000000" pitchFamily="2" charset="-79"/>
                </a:rPr>
                <a:t>≺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i="1" dirty="0">
                  <a:latin typeface="Times New Roman" panose="02020603050405020304" pitchFamily="18" charset="0"/>
                </a:rPr>
                <a:t>τ</a:t>
              </a:r>
              <a:endParaRPr lang="en-US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ts val="400"/>
                </a:spcBef>
                <a:tabLst>
                  <a:tab pos="914400" algn="l"/>
                </a:tabLst>
              </a:pPr>
              <a:r>
                <a:rPr lang="en-US" dirty="0">
                  <a:latin typeface="Times New Roman" panose="02020603050405020304" pitchFamily="18" charset="0"/>
                </a:rPr>
                <a:t>state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endParaRPr lang="en-US" dirty="0">
                <a:latin typeface="Times New Roman" panose="02020603050405020304" pitchFamily="18" charset="0"/>
                <a:cs typeface="Times New Roman"/>
              </a:endParaRP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94C6ABCE-4FB6-F8EA-E617-318EDD284655}"/>
                </a:ext>
              </a:extLst>
            </p:cNvPr>
            <p:cNvSpPr/>
            <p:nvPr/>
          </p:nvSpPr>
          <p:spPr>
            <a:xfrm rot="5400000" flipH="1">
              <a:off x="2280125" y="4028617"/>
              <a:ext cx="206493" cy="793053"/>
            </a:xfrm>
            <a:prstGeom prst="rightBrace">
              <a:avLst>
                <a:gd name="adj1" fmla="val 43502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ine 13">
            <a:extLst>
              <a:ext uri="{FF2B5EF4-FFF2-40B4-BE49-F238E27FC236}">
                <a16:creationId xmlns:a16="http://schemas.microsoft.com/office/drawing/2014/main" id="{0839168C-265D-5737-94A2-983BE4B2F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809" y="2522244"/>
            <a:ext cx="948383" cy="906756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2F7B2EF5-2921-AFAC-66BC-4DBA10637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0299" y="4146644"/>
            <a:ext cx="1074238" cy="26791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23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"/>
            <a:ext cx="8839200" cy="812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607" y="800052"/>
            <a:ext cx="9418932" cy="5791814"/>
          </a:xfrm>
        </p:spPr>
        <p:txBody>
          <a:bodyPr>
            <a:normAutofit/>
          </a:bodyPr>
          <a:lstStyle/>
          <a:p>
            <a:r>
              <a:rPr lang="en-US" dirty="0"/>
              <a:t>HTN planning </a:t>
            </a:r>
          </a:p>
          <a:p>
            <a:pPr lvl="1"/>
            <a:r>
              <a:rPr lang="en-US" dirty="0"/>
              <a:t>Planning problem: initial state, list of </a:t>
            </a:r>
            <a:r>
              <a:rPr lang="en-US" i="1" dirty="0"/>
              <a:t>tasks</a:t>
            </a:r>
          </a:p>
          <a:p>
            <a:pPr lvl="1"/>
            <a:r>
              <a:rPr lang="en-US" dirty="0"/>
              <a:t>Apply HTN </a:t>
            </a:r>
            <a:r>
              <a:rPr lang="en-US" i="1" dirty="0"/>
              <a:t>methods </a:t>
            </a:r>
            <a:r>
              <a:rPr lang="en-US" dirty="0"/>
              <a:t>to tasks to get </a:t>
            </a:r>
            <a:r>
              <a:rPr lang="en-US" i="1" dirty="0"/>
              <a:t>subtasks </a:t>
            </a:r>
            <a:r>
              <a:rPr lang="en-US" dirty="0"/>
              <a:t>(smaller tasks)</a:t>
            </a:r>
          </a:p>
          <a:p>
            <a:pPr lvl="2"/>
            <a:r>
              <a:rPr lang="en-US" dirty="0"/>
              <a:t>Do this recursively to get smaller and smaller subtasks</a:t>
            </a:r>
          </a:p>
          <a:p>
            <a:pPr lvl="3"/>
            <a:r>
              <a:rPr lang="en-US" dirty="0"/>
              <a:t>At the bottom: </a:t>
            </a:r>
            <a:r>
              <a:rPr lang="en-US" i="1" dirty="0"/>
              <a:t>primitive tasks</a:t>
            </a:r>
            <a:r>
              <a:rPr lang="en-US" dirty="0"/>
              <a:t> that correspond to actions</a:t>
            </a:r>
          </a:p>
          <a:p>
            <a:pPr lvl="1"/>
            <a:r>
              <a:rPr lang="en-US" dirty="0"/>
              <a:t>TOHTN: tasks are totally ordered</a:t>
            </a:r>
          </a:p>
          <a:p>
            <a:pPr lvl="2"/>
            <a:r>
              <a:rPr lang="en-US" dirty="0"/>
              <a:t>Planning algorithm: </a:t>
            </a:r>
            <a:r>
              <a:rPr lang="en-US" dirty="0">
                <a:latin typeface="Calibri" panose="020F0502020204030204" pitchFamily="34" charset="0"/>
              </a:rPr>
              <a:t>TO-HTN-Forward</a:t>
            </a:r>
          </a:p>
          <a:p>
            <a:pPr lvl="1"/>
            <a:r>
              <a:rPr lang="en-US" dirty="0"/>
              <a:t>POHTN: tasks are partially ordered</a:t>
            </a:r>
          </a:p>
          <a:p>
            <a:pPr lvl="2"/>
            <a:r>
              <a:rPr lang="en-US" dirty="0"/>
              <a:t>Planning algorithm: </a:t>
            </a:r>
            <a:r>
              <a:rPr lang="en-US" dirty="0">
                <a:latin typeface="Calibri" panose="020F0502020204030204" pitchFamily="34" charset="0"/>
              </a:rPr>
              <a:t>PO-HTN-Forward</a:t>
            </a:r>
          </a:p>
          <a:p>
            <a:r>
              <a:rPr lang="en-US" dirty="0" err="1"/>
              <a:t>Pyhop</a:t>
            </a:r>
            <a:r>
              <a:rPr lang="en-US" dirty="0"/>
              <a:t>: Python implementation of total-order HTN planning</a:t>
            </a:r>
          </a:p>
          <a:p>
            <a:pPr lvl="1"/>
            <a:r>
              <a:rPr lang="en-US" dirty="0"/>
              <a:t>Open source: </a:t>
            </a:r>
            <a:r>
              <a:rPr lang="en-US" sz="1600" dirty="0">
                <a:latin typeface="Andale Mono" panose="020B0509000000000004" pitchFamily="49" charset="0"/>
                <a:cs typeface="Courier"/>
                <a:hlinkClick r:id="rId2"/>
              </a:rPr>
              <a:t>http://bitbucket.org/dananau/pyhop</a:t>
            </a:r>
            <a:r>
              <a:rPr lang="en-US" sz="1600" dirty="0">
                <a:latin typeface="Andale Mono" panose="020B0509000000000004" pitchFamily="49" charset="0"/>
              </a:rPr>
              <a:t> </a:t>
            </a:r>
            <a:endParaRPr lang="en-US" sz="1800" baseline="-25000" dirty="0">
              <a:latin typeface="Andale Mono" panose="020B0509000000000004" pitchFamily="49" charset="0"/>
            </a:endParaRPr>
          </a:p>
          <a:p>
            <a:r>
              <a:rPr lang="en-US" dirty="0" err="1"/>
              <a:t>GTPyhop</a:t>
            </a:r>
            <a:r>
              <a:rPr lang="en-US" dirty="0"/>
              <a:t>: Python implementation of HTN</a:t>
            </a:r>
            <a:r>
              <a:rPr lang="en-US" baseline="-25000" dirty="0"/>
              <a:t> </a:t>
            </a:r>
            <a:r>
              <a:rPr lang="en-US" dirty="0"/>
              <a:t>+</a:t>
            </a:r>
            <a:r>
              <a:rPr lang="en-US" baseline="-25000" dirty="0"/>
              <a:t> </a:t>
            </a:r>
            <a:r>
              <a:rPr lang="en-US" dirty="0"/>
              <a:t>HGN planning</a:t>
            </a:r>
          </a:p>
          <a:p>
            <a:pPr lvl="1"/>
            <a:r>
              <a:rPr lang="en-US" dirty="0"/>
              <a:t>Open source: </a:t>
            </a:r>
            <a:r>
              <a:rPr lang="en-US" sz="1600" dirty="0">
                <a:latin typeface="Andale Mono" panose="020B0509000000000004" pitchFamily="49" charset="0"/>
                <a:ea typeface="ＭＳ Ｐゴシック" charset="0"/>
                <a:hlinkClick r:id="rId3"/>
              </a:rPr>
              <a:t>https://github.com/dananau/GTPyhop</a:t>
            </a:r>
            <a:endParaRPr lang="en-US" sz="1600" dirty="0">
              <a:latin typeface="Andale Mono" panose="020B0509000000000004" pitchFamily="49" charset="0"/>
              <a:ea typeface="ＭＳ Ｐゴシック" charset="0"/>
            </a:endParaRPr>
          </a:p>
          <a:p>
            <a:r>
              <a:rPr lang="en-US" dirty="0"/>
              <a:t>Examples: DWR, blocks world, cranes</a:t>
            </a:r>
          </a:p>
        </p:txBody>
      </p:sp>
    </p:spTree>
    <p:extLst>
      <p:ext uri="{BB962C8B-B14F-4D97-AF65-F5344CB8AC3E}">
        <p14:creationId xmlns:p14="http://schemas.microsoft.com/office/powerpoint/2010/main" val="138907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5917-9029-AB43-9B0D-AAD82F12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Total-Order HTN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5DDB-A24B-AD49-831F-398DA0F87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413" y="1160978"/>
            <a:ext cx="4494845" cy="5521324"/>
          </a:xfrm>
        </p:spPr>
        <p:txBody>
          <a:bodyPr/>
          <a:lstStyle/>
          <a:p>
            <a:r>
              <a:rPr lang="en-US" dirty="0"/>
              <a:t>Three kinds of tasks</a:t>
            </a:r>
            <a:endParaRPr lang="en-US" baseline="-25000" dirty="0"/>
          </a:p>
          <a:p>
            <a:pPr lvl="1"/>
            <a:r>
              <a:rPr lang="en-US" i="1" dirty="0"/>
              <a:t>Primitive </a:t>
            </a:r>
            <a:r>
              <a:rPr lang="en-US" dirty="0"/>
              <a:t>task: head of an action</a:t>
            </a:r>
            <a:endParaRPr lang="en-US" baseline="-25000" dirty="0"/>
          </a:p>
          <a:p>
            <a:pPr lvl="1"/>
            <a:r>
              <a:rPr lang="en-US" i="1" dirty="0"/>
              <a:t>Compound </a:t>
            </a:r>
            <a:r>
              <a:rPr lang="en-US" dirty="0"/>
              <a:t>task: </a:t>
            </a:r>
            <a:r>
              <a:rPr lang="en-US" i="1" dirty="0">
                <a:latin typeface="Calibri" panose="020F0502020204030204" pitchFamily="34" charset="0"/>
              </a:rPr>
              <a:t>name</a:t>
            </a:r>
            <a:r>
              <a:rPr lang="en-US" dirty="0"/>
              <a:t>(</a:t>
            </a:r>
            <a:r>
              <a:rPr lang="en-US" i="1" dirty="0"/>
              <a:t>args</a:t>
            </a:r>
            <a:r>
              <a:rPr lang="en-US" dirty="0"/>
              <a:t>)</a:t>
            </a:r>
          </a:p>
          <a:p>
            <a:pPr lvl="2"/>
            <a:r>
              <a:rPr lang="en-US" i="1" dirty="0">
                <a:latin typeface="Calibri" panose="020F0502020204030204" pitchFamily="34" charset="0"/>
              </a:rPr>
              <a:t>name</a:t>
            </a:r>
            <a:r>
              <a:rPr lang="en-US" dirty="0">
                <a:latin typeface="Times New Roman" panose="02020603050405020304" pitchFamily="18" charset="0"/>
              </a:rPr>
              <a:t> is a </a:t>
            </a:r>
            <a:r>
              <a:rPr lang="en-US" i="1" dirty="0">
                <a:latin typeface="Times New Roman" panose="02020603050405020304" pitchFamily="18" charset="0"/>
              </a:rPr>
              <a:t>compound-task name</a:t>
            </a:r>
          </a:p>
          <a:p>
            <a:pPr lvl="1"/>
            <a:r>
              <a:rPr lang="en-US" i="1" dirty="0"/>
              <a:t>Goal task:</a:t>
            </a:r>
            <a:r>
              <a:rPr lang="en-US" dirty="0"/>
              <a:t> goal(</a:t>
            </a:r>
            <a:r>
              <a:rPr lang="en-US" i="1" dirty="0"/>
              <a:t>g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g</a:t>
            </a:r>
            <a:r>
              <a:rPr lang="en-US" dirty="0"/>
              <a:t> is any classical goal formula</a:t>
            </a:r>
            <a:br>
              <a:rPr lang="en-US" baseline="-25000" dirty="0"/>
            </a:br>
            <a:endParaRPr lang="en-US" i="1" baseline="-25000" dirty="0"/>
          </a:p>
          <a:p>
            <a:r>
              <a:rPr lang="en-US" dirty="0"/>
              <a:t>Method: a tuple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/>
              <a:t>nonprimitive task</a:t>
            </a:r>
            <a:r>
              <a:rPr lang="en-US" dirty="0"/>
              <a:t>, </a:t>
            </a:r>
            <a:r>
              <a:rPr lang="en-US" i="1" dirty="0"/>
              <a:t>preconditions</a:t>
            </a:r>
            <a:r>
              <a:rPr lang="en-US" dirty="0"/>
              <a:t>, </a:t>
            </a:r>
            <a:r>
              <a:rPr lang="en-US" i="1" dirty="0"/>
              <a:t>subtasks</a:t>
            </a:r>
            <a:r>
              <a:rPr lang="en-US" dirty="0"/>
              <a:t>)</a:t>
            </a:r>
          </a:p>
          <a:p>
            <a:r>
              <a:rPr lang="en-US" dirty="0"/>
              <a:t>Write it as pseudocode:</a:t>
            </a:r>
          </a:p>
          <a:p>
            <a:pPr marL="349250" lvl="1" indent="0">
              <a:buNone/>
            </a:pPr>
            <a:r>
              <a:rPr lang="en-US" i="1" dirty="0"/>
              <a:t>method-name</a:t>
            </a:r>
            <a:r>
              <a:rPr lang="en-US" dirty="0"/>
              <a:t>(</a:t>
            </a:r>
            <a:r>
              <a:rPr lang="en-US" i="1" dirty="0" err="1"/>
              <a:t>args</a:t>
            </a:r>
            <a:r>
              <a:rPr lang="en-US" dirty="0"/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Task: </a:t>
            </a:r>
            <a:r>
              <a:rPr lang="en-US" i="1" dirty="0"/>
              <a:t>nonprimitive task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  Pre: </a:t>
            </a:r>
            <a:r>
              <a:rPr lang="en-US" i="1" dirty="0"/>
              <a:t>preconditions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/>
              <a:t>    Sub: </a:t>
            </a:r>
            <a:r>
              <a:rPr lang="en-US" i="1" dirty="0"/>
              <a:t>list of subtasks</a:t>
            </a:r>
            <a:br>
              <a:rPr lang="en-US" i="1" baseline="-25000" dirty="0"/>
            </a:br>
            <a:endParaRPr lang="en-US" i="1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68F6-2481-8646-A33E-89299AC86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7832" y="1199923"/>
            <a:ext cx="4885814" cy="4146479"/>
          </a:xfrm>
        </p:spPr>
        <p:txBody>
          <a:bodyPr/>
          <a:lstStyle/>
          <a:p>
            <a:r>
              <a:rPr lang="en-US" dirty="0"/>
              <a:t>TOHTN planning domain: a pair (</a:t>
            </a:r>
            <a:r>
              <a:rPr lang="el-GR" dirty="0"/>
              <a:t>Σ,</a:t>
            </a:r>
            <a:r>
              <a:rPr lang="en-US" dirty="0">
                <a:latin typeface="Lucida Calligraphy" panose="03010101010101010101" pitchFamily="66" charset="77"/>
              </a:rPr>
              <a:t>M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Σ:  </a:t>
            </a:r>
            <a:r>
              <a:rPr lang="en-US" dirty="0"/>
              <a:t>state-variable planning domain</a:t>
            </a:r>
            <a:endParaRPr lang="en-US" i="1" dirty="0"/>
          </a:p>
          <a:p>
            <a:pPr lvl="1"/>
            <a:r>
              <a:rPr lang="en-US" dirty="0">
                <a:latin typeface="Lucida Calligraphy" panose="03010101010101010101" pitchFamily="66" charset="77"/>
              </a:rPr>
              <a:t>M</a:t>
            </a:r>
            <a:r>
              <a:rPr lang="en-US" dirty="0"/>
              <a:t>:  set of methods</a:t>
            </a:r>
            <a:br>
              <a:rPr lang="en-US" baseline="-25000" dirty="0"/>
            </a:br>
            <a:endParaRPr lang="en-US" baseline="-25000" dirty="0"/>
          </a:p>
          <a:p>
            <a:r>
              <a:rPr lang="en-US" dirty="0"/>
              <a:t>TOHTN planning problem </a:t>
            </a:r>
            <a:r>
              <a:rPr lang="en-US" i="1" dirty="0"/>
              <a:t>P</a:t>
            </a:r>
            <a:r>
              <a:rPr lang="en-US" dirty="0"/>
              <a:t> = (</a:t>
            </a:r>
            <a:r>
              <a:rPr lang="el-GR" dirty="0"/>
              <a:t>Σ,</a:t>
            </a:r>
            <a:r>
              <a:rPr lang="en-US" dirty="0">
                <a:latin typeface="Lucida Calligraphy" panose="03010101010101010101" pitchFamily="66" charset="77"/>
              </a:rPr>
              <a:t>M</a:t>
            </a:r>
            <a:r>
              <a:rPr lang="en-US" dirty="0"/>
              <a:t>,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= ⟨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…,</a:t>
            </a:r>
            <a:r>
              <a:rPr lang="en-US" baseline="-25000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⟩</a:t>
            </a:r>
            <a:br>
              <a:rPr lang="en-US" baseline="-25000" dirty="0"/>
            </a:br>
            <a:endParaRPr lang="en-US" baseline="-25000" dirty="0"/>
          </a:p>
          <a:p>
            <a:r>
              <a:rPr lang="en-US" i="1" dirty="0"/>
              <a:t>Solution</a:t>
            </a:r>
            <a:r>
              <a:rPr lang="en-US" dirty="0"/>
              <a:t> for </a:t>
            </a:r>
            <a:r>
              <a:rPr lang="en-US" i="1" dirty="0"/>
              <a:t>P:</a:t>
            </a:r>
            <a:endParaRPr lang="en-US" dirty="0"/>
          </a:p>
          <a:p>
            <a:pPr lvl="1"/>
            <a:r>
              <a:rPr lang="en-US" dirty="0"/>
              <a:t>any executable plan that can be generated for </a:t>
            </a:r>
            <a:r>
              <a:rPr lang="en-US" i="1" dirty="0"/>
              <a:t>T</a:t>
            </a:r>
            <a:r>
              <a:rPr lang="en-US" dirty="0"/>
              <a:t> by applying </a:t>
            </a:r>
          </a:p>
          <a:p>
            <a:pPr lvl="2"/>
            <a:r>
              <a:rPr lang="en-US" dirty="0"/>
              <a:t>methods to nonprimitive tasks</a:t>
            </a:r>
          </a:p>
          <a:p>
            <a:pPr lvl="2"/>
            <a:r>
              <a:rPr lang="en-US" dirty="0"/>
              <a:t>actions to primitive tasks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08D826-B44A-5644-804C-2DBE49CD8FCB}"/>
              </a:ext>
            </a:extLst>
          </p:cNvPr>
          <p:cNvGrpSpPr/>
          <p:nvPr/>
        </p:nvGrpSpPr>
        <p:grpSpPr>
          <a:xfrm>
            <a:off x="3681198" y="3014210"/>
            <a:ext cx="4624976" cy="3220905"/>
            <a:chOff x="5117770" y="3391645"/>
            <a:chExt cx="4624976" cy="3220905"/>
          </a:xfrm>
        </p:grpSpPr>
        <p:sp>
          <p:nvSpPr>
            <p:cNvPr id="7" name="Line 36">
              <a:extLst>
                <a:ext uri="{FF2B5EF4-FFF2-40B4-BE49-F238E27FC236}">
                  <a16:creationId xmlns:a16="http://schemas.microsoft.com/office/drawing/2014/main" id="{90607CC2-4211-0849-82A1-891D711CD0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961203" y="5250854"/>
              <a:ext cx="0" cy="942447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" name="Rectangle 66">
              <a:extLst>
                <a:ext uri="{FF2B5EF4-FFF2-40B4-BE49-F238E27FC236}">
                  <a16:creationId xmlns:a16="http://schemas.microsoft.com/office/drawing/2014/main" id="{BAB4F102-D4A0-374A-8275-7338B1FE7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770" y="6236166"/>
              <a:ext cx="314325" cy="376384"/>
            </a:xfrm>
            <a:prstGeom prst="rect">
              <a:avLst/>
            </a:prstGeom>
            <a:solidFill>
              <a:srgbClr val="D7FF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49212" rIns="45720" bIns="49212">
              <a:spAutoFit/>
            </a:bodyPr>
            <a:lstStyle/>
            <a:p>
              <a:pPr algn="ctr" defTabSz="1065213"/>
              <a:r>
                <a:rPr lang="en-US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</a:t>
              </a:r>
              <a:r>
                <a:rPr lang="en-US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endParaRPr 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5ED99E09-A178-7A49-8E46-C87B59492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24945" y="4997968"/>
              <a:ext cx="471091" cy="376384"/>
            </a:xfrm>
            <a:prstGeom prst="rect">
              <a:avLst/>
            </a:prstGeom>
            <a:solidFill>
              <a:srgbClr val="FFFF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9212" rIns="45720" bIns="49212">
              <a:spAutoFit/>
            </a:bodyPr>
            <a:lstStyle/>
            <a:p>
              <a:pPr algn="ctr"/>
              <a:r>
                <a:rPr lang="en-US" dirty="0">
                  <a:latin typeface="Calibri" charset="0"/>
                </a:rPr>
                <a:t>task</a:t>
              </a:r>
            </a:p>
          </p:txBody>
        </p:sp>
        <p:sp>
          <p:nvSpPr>
            <p:cNvPr id="10" name="Oval 62">
              <a:extLst>
                <a:ext uri="{FF2B5EF4-FFF2-40B4-BE49-F238E27FC236}">
                  <a16:creationId xmlns:a16="http://schemas.microsoft.com/office/drawing/2014/main" id="{32EE539F-BE9F-F144-B455-4527D85D12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40782" y="6194822"/>
              <a:ext cx="818248" cy="38951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081D58"/>
                  </a:solidFill>
                  <a:latin typeface="Calibri" charset="0"/>
                </a:rPr>
                <a:t>action</a:t>
              </a: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616E65D1-4A08-9F42-8E74-2CA20B03B3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189327" y="4768379"/>
              <a:ext cx="0" cy="28860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1C02BBAD-3874-A347-8893-BA2E2F811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4503" y="5257416"/>
              <a:ext cx="768671" cy="3849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5144206B-BEE1-C94B-B662-CEFA271969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188242" y="5257416"/>
              <a:ext cx="658654" cy="3629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E46182EE-AB5B-8E4D-8713-69DA984E23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78773" y="5058136"/>
              <a:ext cx="1042038" cy="38951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081D58"/>
                  </a:solidFill>
                  <a:latin typeface="Calibri" charset="0"/>
                </a:rPr>
                <a:t>method</a:t>
              </a:r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16C38B92-A53B-D44D-9DB8-05DC2B05BD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859041" y="5898713"/>
              <a:ext cx="0" cy="28860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6" name="Line 46">
              <a:extLst>
                <a:ext uri="{FF2B5EF4-FFF2-40B4-BE49-F238E27FC236}">
                  <a16:creationId xmlns:a16="http://schemas.microsoft.com/office/drawing/2014/main" id="{2C5CE8D6-96CF-0243-8DCB-B03990B588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389335" y="5906623"/>
              <a:ext cx="0" cy="28860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A22596E-9F9A-1343-B6D3-00E4E403BE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22783" y="5588674"/>
              <a:ext cx="471091" cy="376384"/>
            </a:xfrm>
            <a:prstGeom prst="rect">
              <a:avLst/>
            </a:prstGeom>
            <a:solidFill>
              <a:srgbClr val="FFFF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9212" rIns="45720" bIns="49212">
              <a:spAutoFit/>
            </a:bodyPr>
            <a:lstStyle/>
            <a:p>
              <a:pPr algn="ctr"/>
              <a:r>
                <a:rPr lang="en-US" dirty="0">
                  <a:latin typeface="Calibri" charset="0"/>
                </a:rPr>
                <a:t>task</a:t>
              </a: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13A8DA9-1C85-8C4B-8FD9-6141DED4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219" y="5610872"/>
              <a:ext cx="471091" cy="376384"/>
            </a:xfrm>
            <a:prstGeom prst="rect">
              <a:avLst/>
            </a:prstGeom>
            <a:solidFill>
              <a:srgbClr val="FFFF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9212" rIns="45720" bIns="49212">
              <a:spAutoFit/>
            </a:bodyPr>
            <a:lstStyle/>
            <a:p>
              <a:pPr algn="ctr"/>
              <a:r>
                <a:rPr lang="en-US" dirty="0">
                  <a:latin typeface="Calibri" charset="0"/>
                </a:rPr>
                <a:t>task</a:t>
              </a:r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53A0490C-5471-E344-9625-13B8BDB484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342751" y="3677183"/>
              <a:ext cx="0" cy="28860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E1A15D7A-D50F-694E-A684-0F84C93B4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2846" y="4238824"/>
              <a:ext cx="1070879" cy="759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5EB25E24-2D4E-894D-B59E-7D628BA0B7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18065" y="4141551"/>
              <a:ext cx="619013" cy="341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34FBC953-9575-4844-AA23-53124EE0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287" y="3391645"/>
              <a:ext cx="561499" cy="366767"/>
            </a:xfrm>
            <a:prstGeom prst="rect">
              <a:avLst/>
            </a:prstGeom>
            <a:solidFill>
              <a:srgbClr val="FFFF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spAutoFit/>
            </a:bodyPr>
            <a:lstStyle/>
            <a:p>
              <a:pPr algn="ctr"/>
              <a:r>
                <a:rPr lang="en-US" dirty="0">
                  <a:latin typeface="Calibri" charset="0"/>
                </a:rPr>
                <a:t>task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EB4F61-A67B-6C48-BA1A-A356CB0592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1018" y="3945446"/>
              <a:ext cx="1042038" cy="38951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081D58"/>
                  </a:solidFill>
                  <a:latin typeface="Calibri" charset="0"/>
                </a:rPr>
                <a:t>method</a:t>
              </a: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A0527AA8-5D2D-114C-A45A-0826CDF0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02" y="4474363"/>
              <a:ext cx="471091" cy="376384"/>
            </a:xfrm>
            <a:prstGeom prst="rect">
              <a:avLst/>
            </a:prstGeom>
            <a:solidFill>
              <a:srgbClr val="FFFF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49212" rIns="45720" bIns="49212">
              <a:spAutoFit/>
            </a:bodyPr>
            <a:lstStyle/>
            <a:p>
              <a:pPr algn="ctr"/>
              <a:r>
                <a:rPr lang="en-US" dirty="0">
                  <a:latin typeface="Calibri" charset="0"/>
                </a:rPr>
                <a:t>task</a:t>
              </a:r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022CB1E6-731D-434D-A258-366E1607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2" y="6188475"/>
              <a:ext cx="314325" cy="376384"/>
            </a:xfrm>
            <a:prstGeom prst="rect">
              <a:avLst/>
            </a:prstGeom>
            <a:solidFill>
              <a:srgbClr val="D7FF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49212" rIns="45720" bIns="49212">
              <a:spAutoFit/>
            </a:bodyPr>
            <a:lstStyle/>
            <a:p>
              <a:pPr algn="ctr" defTabSz="1065213"/>
              <a:r>
                <a:rPr lang="en-US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</a:t>
              </a:r>
              <a:r>
                <a:rPr lang="en-US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  <a:endParaRPr 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Rectangle 67">
              <a:extLst>
                <a:ext uri="{FF2B5EF4-FFF2-40B4-BE49-F238E27FC236}">
                  <a16:creationId xmlns:a16="http://schemas.microsoft.com/office/drawing/2014/main" id="{79D685E2-8E0E-6A40-BBB3-F86FE1C9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163" y="6201386"/>
              <a:ext cx="314325" cy="376384"/>
            </a:xfrm>
            <a:prstGeom prst="rect">
              <a:avLst/>
            </a:prstGeom>
            <a:solidFill>
              <a:srgbClr val="D7FF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49212" rIns="45720" bIns="49212">
              <a:spAutoFit/>
            </a:bodyPr>
            <a:lstStyle/>
            <a:p>
              <a:pPr algn="ctr" defTabSz="1065213"/>
              <a:r>
                <a:rPr lang="en-US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</a:t>
              </a:r>
              <a:r>
                <a:rPr lang="en-US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  <a:endParaRPr 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Oval 62">
              <a:extLst>
                <a:ext uri="{FF2B5EF4-FFF2-40B4-BE49-F238E27FC236}">
                  <a16:creationId xmlns:a16="http://schemas.microsoft.com/office/drawing/2014/main" id="{873C6B81-3DC0-ED47-A735-BFC6A3956E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65553" y="6199883"/>
              <a:ext cx="818248" cy="38951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081D58"/>
                  </a:solidFill>
                  <a:latin typeface="Calibri" charset="0"/>
                </a:rPr>
                <a:t>action</a:t>
              </a:r>
            </a:p>
          </p:txBody>
        </p:sp>
        <p:sp>
          <p:nvSpPr>
            <p:cNvPr id="28" name="Rectangle 67">
              <a:extLst>
                <a:ext uri="{FF2B5EF4-FFF2-40B4-BE49-F238E27FC236}">
                  <a16:creationId xmlns:a16="http://schemas.microsoft.com/office/drawing/2014/main" id="{8BB60F7C-807C-674F-8CCD-68F49EDE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421" y="6206411"/>
              <a:ext cx="314325" cy="376384"/>
            </a:xfrm>
            <a:prstGeom prst="rect">
              <a:avLst/>
            </a:prstGeom>
            <a:solidFill>
              <a:srgbClr val="D7FF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49212" rIns="45720" bIns="49212">
              <a:spAutoFit/>
            </a:bodyPr>
            <a:lstStyle/>
            <a:p>
              <a:pPr algn="ctr" defTabSz="1065213"/>
              <a:r>
                <a:rPr lang="en-US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</a:t>
              </a:r>
              <a:r>
                <a:rPr lang="en-US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3</a:t>
              </a:r>
              <a:endParaRPr 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15E429-C733-0E43-B72A-C6CAECEC14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62462" y="6194822"/>
              <a:ext cx="818248" cy="389513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081D58"/>
                  </a:solidFill>
                  <a:latin typeface="Calibri" charset="0"/>
                </a:rPr>
                <a:t>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0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291C-38A4-FFED-208D-F3A02718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8689"/>
            <a:ext cx="11785600" cy="540656"/>
          </a:xfrm>
        </p:spPr>
        <p:txBody>
          <a:bodyPr/>
          <a:lstStyle/>
          <a:p>
            <a:r>
              <a:rPr lang="en-US"/>
              <a:t>The DWR Domain from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F37F-5C42-2108-6C42-45FC14D78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925285"/>
            <a:ext cx="5410202" cy="1676400"/>
          </a:xfrm>
        </p:spPr>
        <p:txBody>
          <a:bodyPr/>
          <a:lstStyle/>
          <a:p>
            <a:r>
              <a:rPr lang="en-US" sz="1800" dirty="0"/>
              <a:t>The slides for Chapter 2 used a simpler domain than the one in the book</a:t>
            </a:r>
          </a:p>
          <a:p>
            <a:pPr lvl="1"/>
            <a:r>
              <a:rPr lang="en-US" sz="1800" dirty="0"/>
              <a:t>Too simple to illustrate what HTNs can do</a:t>
            </a:r>
          </a:p>
          <a:p>
            <a:r>
              <a:rPr lang="en-US" sz="1800" dirty="0"/>
              <a:t>Here’s the DWR domain from the book</a:t>
            </a:r>
          </a:p>
          <a:p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56078C-34A4-0109-2B84-66DCA35D010A}"/>
              </a:ext>
            </a:extLst>
          </p:cNvPr>
          <p:cNvSpPr txBox="1">
            <a:spLocks/>
          </p:cNvSpPr>
          <p:nvPr/>
        </p:nvSpPr>
        <p:spPr bwMode="auto">
          <a:xfrm>
            <a:off x="752847" y="2590799"/>
            <a:ext cx="5123703" cy="29935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  <a:tabLst>
                <a:tab pos="1311275" algn="l"/>
              </a:tabLst>
            </a:pPr>
            <a:r>
              <a:rPr lang="en-US" sz="1800" kern="0">
                <a:latin typeface="Times New Roman" panose="02020603050405020304" pitchFamily="18" charset="0"/>
              </a:rPr>
              <a:t>Objects</a:t>
            </a:r>
            <a:r>
              <a:rPr lang="en-US" sz="1800" kern="0"/>
              <a:t>:	</a:t>
            </a:r>
          </a:p>
          <a:p>
            <a:pPr lvl="1">
              <a:spcBef>
                <a:spcPts val="300"/>
              </a:spcBef>
              <a:tabLst>
                <a:tab pos="1311275" algn="l"/>
              </a:tabLst>
            </a:pPr>
            <a:r>
              <a:rPr lang="en-US" sz="1800" kern="0"/>
              <a:t>robots </a:t>
            </a:r>
            <a:r>
              <a:rPr lang="en-US" sz="1800" kern="0">
                <a:latin typeface="Calibri" panose="020F0502020204030204" pitchFamily="34" charset="0"/>
              </a:rPr>
              <a:t>r1, r2</a:t>
            </a:r>
          </a:p>
          <a:p>
            <a:pPr lvl="1">
              <a:spcBef>
                <a:spcPts val="300"/>
              </a:spcBef>
              <a:tabLst>
                <a:tab pos="1311275" algn="l"/>
              </a:tabLst>
            </a:pPr>
            <a:r>
              <a:rPr lang="en-US" sz="1800" kern="0"/>
              <a:t>loading docks </a:t>
            </a:r>
            <a:r>
              <a:rPr lang="en-US" sz="1800" kern="0">
                <a:latin typeface="Calibri" panose="020F0502020204030204" pitchFamily="34" charset="0"/>
              </a:rPr>
              <a:t>d1, d2, d3</a:t>
            </a:r>
          </a:p>
          <a:p>
            <a:pPr lvl="1">
              <a:spcBef>
                <a:spcPts val="300"/>
              </a:spcBef>
              <a:tabLst>
                <a:tab pos="1311275" algn="l"/>
              </a:tabLst>
            </a:pPr>
            <a:r>
              <a:rPr lang="en-US" sz="1800" kern="0"/>
              <a:t>containers </a:t>
            </a:r>
            <a:r>
              <a:rPr lang="en-US" sz="1800" kern="0">
                <a:latin typeface="Calibri" panose="020F0502020204030204" pitchFamily="34" charset="0"/>
              </a:rPr>
              <a:t>c1, c2, c3</a:t>
            </a:r>
          </a:p>
          <a:p>
            <a:pPr lvl="1">
              <a:spcBef>
                <a:spcPts val="300"/>
              </a:spcBef>
              <a:tabLst>
                <a:tab pos="1311275" algn="l"/>
              </a:tabLst>
            </a:pPr>
            <a:r>
              <a:rPr lang="en-US" sz="1800" kern="0"/>
              <a:t>piles </a:t>
            </a:r>
            <a:r>
              <a:rPr lang="en-US" sz="1800" kern="0">
                <a:latin typeface="Calibri" panose="020F0502020204030204" pitchFamily="34" charset="0"/>
              </a:rPr>
              <a:t>p1, p2, p3</a:t>
            </a:r>
            <a:endParaRPr lang="en-US" sz="1800" kern="0" baseline="-2500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kern="0"/>
              <a:t>Rigid relations:</a:t>
            </a:r>
          </a:p>
          <a:p>
            <a:pPr lvl="1">
              <a:spcBef>
                <a:spcPts val="300"/>
              </a:spcBef>
            </a:pPr>
            <a:r>
              <a:rPr lang="en-US" sz="1800" kern="0">
                <a:latin typeface="Calibri" panose="020F0502020204030204" pitchFamily="34" charset="0"/>
              </a:rPr>
              <a:t>adjacent = {(d1,d2), (d2,d1), (d2,d3),</a:t>
            </a:r>
            <a:br>
              <a:rPr lang="en-US" sz="1800" kern="0">
                <a:latin typeface="Calibri" panose="020F0502020204030204" pitchFamily="34" charset="0"/>
              </a:rPr>
            </a:br>
            <a:r>
              <a:rPr lang="en-US" sz="1800" kern="0">
                <a:latin typeface="Calibri" panose="020F0502020204030204" pitchFamily="34" charset="0"/>
              </a:rPr>
              <a:t>                     (d3,d2), (d3,d1), (d1,d3)}; </a:t>
            </a:r>
          </a:p>
          <a:p>
            <a:pPr lvl="1">
              <a:spcBef>
                <a:spcPts val="300"/>
              </a:spcBef>
            </a:pPr>
            <a:r>
              <a:rPr lang="en-US" sz="1800" kern="0">
                <a:latin typeface="Calibri" panose="020F0502020204030204" pitchFamily="34" charset="0"/>
              </a:rPr>
              <a:t>at = {(p1, d1), (p2, d2), (p3, d2)}.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11B6228-CD48-1AB7-1A6D-4631D9A01824}"/>
              </a:ext>
            </a:extLst>
          </p:cNvPr>
          <p:cNvSpPr txBox="1">
            <a:spLocks/>
          </p:cNvSpPr>
          <p:nvPr/>
        </p:nvSpPr>
        <p:spPr bwMode="auto">
          <a:xfrm>
            <a:off x="6643999" y="859973"/>
            <a:ext cx="5498214" cy="4269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kern="0" dirty="0">
                <a:latin typeface="Times New Roman" panose="02020603050405020304" pitchFamily="18" charset="0"/>
              </a:rPr>
              <a:t>State variables: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cargo(</a:t>
            </a:r>
            <a:r>
              <a:rPr lang="en-US" sz="1800" i="1" kern="0" dirty="0">
                <a:latin typeface="Times New Roman" panose="02020603050405020304" pitchFamily="18" charset="0"/>
              </a:rPr>
              <a:t>r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Containers </a:t>
            </a:r>
            <a:r>
              <a:rPr lang="en-US" sz="1800" kern="0" dirty="0">
                <a:latin typeface="Calibri" panose="020F0502020204030204" pitchFamily="34" charset="0"/>
              </a:rPr>
              <a:t>∪ {nil}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loc(</a:t>
            </a:r>
            <a:r>
              <a:rPr lang="en-US" sz="1800" i="1" kern="0" dirty="0">
                <a:latin typeface="Times New Roman" panose="02020603050405020304" pitchFamily="18" charset="0"/>
              </a:rPr>
              <a:t>r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Docks </a:t>
            </a:r>
            <a:endParaRPr lang="en-US" sz="1800" kern="0" dirty="0">
              <a:latin typeface="Calibri" panose="020F0502020204030204" pitchFamily="34" charset="0"/>
            </a:endParaRP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occupied(d) ∈ {T, F}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pile(</a:t>
            </a:r>
            <a:r>
              <a:rPr lang="en-US" sz="1800" i="1" kern="0" dirty="0">
                <a:latin typeface="Times New Roman" panose="02020603050405020304" pitchFamily="18" charset="0"/>
              </a:rPr>
              <a:t>c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Piles </a:t>
            </a:r>
            <a:r>
              <a:rPr lang="en-US" sz="1800" kern="0" dirty="0">
                <a:latin typeface="Calibri" panose="020F0502020204030204" pitchFamily="34" charset="0"/>
              </a:rPr>
              <a:t>∪ {nil}</a:t>
            </a:r>
            <a:endParaRPr lang="en-US" sz="1800" i="1" kern="0" dirty="0">
              <a:latin typeface="Calibri" panose="020F0502020204030204" pitchFamily="34" charset="0"/>
            </a:endParaRP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pos(</a:t>
            </a:r>
            <a:r>
              <a:rPr lang="en-US" sz="1800" i="1" kern="0" dirty="0">
                <a:latin typeface="Times New Roman" panose="02020603050405020304" pitchFamily="18" charset="0"/>
              </a:rPr>
              <a:t>c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Robots </a:t>
            </a:r>
            <a:r>
              <a:rPr lang="en-US" sz="1800" kern="0" dirty="0">
                <a:latin typeface="Calibri" panose="020F0502020204030204" pitchFamily="34" charset="0"/>
              </a:rPr>
              <a:t>∪ </a:t>
            </a:r>
            <a:r>
              <a:rPr lang="en-US" sz="1800" i="1" kern="0" dirty="0">
                <a:latin typeface="Calibri" panose="020F0502020204030204" pitchFamily="34" charset="0"/>
              </a:rPr>
              <a:t>Containers </a:t>
            </a:r>
            <a:r>
              <a:rPr lang="en-US" sz="1800" kern="0" dirty="0">
                <a:latin typeface="Calibri" panose="020F0502020204030204" pitchFamily="34" charset="0"/>
              </a:rPr>
              <a:t>∪ {nil} 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top(</a:t>
            </a:r>
            <a:r>
              <a:rPr lang="en-US" sz="1800" i="1" kern="0" dirty="0">
                <a:latin typeface="Times New Roman" panose="02020603050405020304" pitchFamily="18" charset="0"/>
              </a:rPr>
              <a:t>p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Containers </a:t>
            </a:r>
            <a:r>
              <a:rPr lang="en-US" sz="1800" kern="0" dirty="0">
                <a:latin typeface="Calibri" panose="020F0502020204030204" pitchFamily="34" charset="0"/>
              </a:rPr>
              <a:t>∪ {nil}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1800" kern="0" dirty="0">
                <a:latin typeface="Times New Roman" panose="02020603050405020304" pitchFamily="18" charset="0"/>
              </a:rPr>
              <a:t>where </a:t>
            </a:r>
            <a:r>
              <a:rPr lang="en-US" sz="1800" i="1" kern="0" dirty="0">
                <a:latin typeface="Times New Roman" panose="02020603050405020304" pitchFamily="18" charset="0"/>
              </a:rPr>
              <a:t>r</a:t>
            </a:r>
            <a:r>
              <a:rPr lang="en-US" sz="1800" kern="0" dirty="0">
                <a:latin typeface="Calibri" panose="020F0502020204030204" pitchFamily="34" charset="0"/>
              </a:rPr>
              <a:t> ∈ </a:t>
            </a:r>
            <a:r>
              <a:rPr lang="en-US" sz="1800" i="1" kern="0" dirty="0">
                <a:latin typeface="Calibri" panose="020F0502020204030204" pitchFamily="34" charset="0"/>
              </a:rPr>
              <a:t>Robots</a:t>
            </a:r>
            <a:r>
              <a:rPr lang="en-US" sz="1800" kern="0" dirty="0">
                <a:latin typeface="Times New Roman" panose="02020603050405020304" pitchFamily="18" charset="0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</a:rPr>
              <a:t>c</a:t>
            </a:r>
            <a:r>
              <a:rPr lang="en-US" sz="1800" kern="0" dirty="0">
                <a:latin typeface="Calibri" panose="020F0502020204030204" pitchFamily="34" charset="0"/>
              </a:rPr>
              <a:t> ∈ </a:t>
            </a:r>
            <a:r>
              <a:rPr lang="en-US" sz="1800" i="1" kern="0" dirty="0">
                <a:latin typeface="Calibri" panose="020F0502020204030204" pitchFamily="34" charset="0"/>
              </a:rPr>
              <a:t>Containers</a:t>
            </a:r>
            <a:r>
              <a:rPr lang="en-US" sz="1800" kern="0" dirty="0">
                <a:latin typeface="Times New Roman" panose="02020603050405020304" pitchFamily="18" charset="0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</a:rPr>
              <a:t>p</a:t>
            </a:r>
            <a:r>
              <a:rPr lang="en-US" sz="1800" kern="0" dirty="0">
                <a:latin typeface="Calibri" panose="020F0502020204030204" pitchFamily="34" charset="0"/>
              </a:rPr>
              <a:t> ∈ Piles </a:t>
            </a:r>
            <a:endParaRPr lang="en-US" sz="1800" kern="0" dirty="0">
              <a:latin typeface="NewTXMI"/>
            </a:endParaRPr>
          </a:p>
          <a:p>
            <a:pPr>
              <a:spcBef>
                <a:spcPts val="300"/>
              </a:spcBef>
            </a:pPr>
            <a:r>
              <a:rPr lang="en-US" sz="1800" kern="0" dirty="0">
                <a:latin typeface="NewTXMI"/>
              </a:rPr>
              <a:t>𝑠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0</a:t>
            </a:r>
            <a:r>
              <a:rPr lang="en-US" sz="1800" kern="0" dirty="0">
                <a:latin typeface="Times New Roman" panose="02020603050405020304" pitchFamily="18" charset="0"/>
              </a:rPr>
              <a:t> = {</a:t>
            </a:r>
            <a:r>
              <a:rPr lang="en-US" sz="1800" kern="0" dirty="0">
                <a:latin typeface="TeXGyreHeros"/>
              </a:rPr>
              <a:t>cargo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 </a:t>
            </a:r>
            <a:r>
              <a:rPr lang="en-US" sz="1800" kern="0" dirty="0">
                <a:latin typeface="TeXGyreHeros"/>
              </a:rPr>
              <a:t>cargo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loc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d1</a:t>
            </a:r>
            <a:r>
              <a:rPr lang="en-US" sz="1800" kern="0" dirty="0">
                <a:latin typeface="NewTXMI"/>
              </a:rPr>
              <a:t>,        </a:t>
            </a:r>
            <a:r>
              <a:rPr lang="en-US" sz="1800" kern="0" dirty="0">
                <a:latin typeface="TeXGyreHeros"/>
              </a:rPr>
              <a:t>loc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d2</a:t>
            </a:r>
            <a:r>
              <a:rPr lang="en-US" sz="1800" kern="0" dirty="0">
                <a:latin typeface="NewTXMI"/>
              </a:rPr>
              <a:t>,</a:t>
            </a:r>
            <a:endParaRPr lang="en-US" sz="1800" kern="0" dirty="0"/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occupied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d1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T</a:t>
            </a:r>
            <a:r>
              <a:rPr lang="en-US" sz="1800" kern="0" dirty="0">
                <a:latin typeface="NewTXMI"/>
              </a:rPr>
              <a:t>, </a:t>
            </a:r>
            <a:r>
              <a:rPr lang="en-US" sz="1800" kern="0" dirty="0">
                <a:latin typeface="TeXGyreHeros"/>
              </a:rPr>
              <a:t>occupied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d2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F</a:t>
            </a:r>
            <a:r>
              <a:rPr lang="en-US" sz="1800" kern="0" dirty="0">
                <a:latin typeface="NewTXMI"/>
              </a:rPr>
              <a:t>, </a:t>
            </a:r>
            <a:r>
              <a:rPr lang="en-US" sz="1800" kern="0" dirty="0">
                <a:latin typeface="TeXGyreHeros"/>
              </a:rPr>
              <a:t>occupied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d3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F</a:t>
            </a:r>
            <a:r>
              <a:rPr lang="en-US" sz="1800" kern="0" dirty="0">
                <a:latin typeface="NewTXMI"/>
              </a:rPr>
              <a:t>, 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pile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p1</a:t>
            </a:r>
            <a:r>
              <a:rPr lang="en-US" sz="1800" kern="0" dirty="0">
                <a:latin typeface="NewTXMI"/>
              </a:rPr>
              <a:t>,       </a:t>
            </a:r>
            <a:r>
              <a:rPr lang="en-US" sz="1800" kern="0" dirty="0">
                <a:latin typeface="TeXGyreHeros"/>
              </a:rPr>
              <a:t>pile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p2</a:t>
            </a:r>
            <a:r>
              <a:rPr lang="en-US" sz="1800" kern="0" dirty="0">
                <a:latin typeface="NewTXMI"/>
              </a:rPr>
              <a:t>,      </a:t>
            </a:r>
            <a:r>
              <a:rPr lang="en-US" sz="1800" kern="0" dirty="0">
                <a:latin typeface="TeXGyreHeros"/>
              </a:rPr>
              <a:t>pile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c3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p2</a:t>
            </a:r>
            <a:r>
              <a:rPr lang="en-US" sz="1800" kern="0" dirty="0">
                <a:latin typeface="NewTXMI"/>
              </a:rPr>
              <a:t>, 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pos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 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pos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c3</a:t>
            </a:r>
            <a:r>
              <a:rPr lang="en-US" sz="1800" kern="0" dirty="0">
                <a:latin typeface="NewTXMI"/>
              </a:rPr>
              <a:t>,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pos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c3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 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top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p1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c1</a:t>
            </a:r>
            <a:r>
              <a:rPr lang="en-US" sz="1800" kern="0" dirty="0">
                <a:latin typeface="NewTXMI"/>
              </a:rPr>
              <a:t>,   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top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p2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c2</a:t>
            </a:r>
            <a:r>
              <a:rPr lang="en-US" sz="1800" kern="0" dirty="0">
                <a:latin typeface="NewTXMI"/>
              </a:rPr>
              <a:t>,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top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p3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Times New Roman" panose="02020603050405020304" pitchFamily="18" charset="0"/>
              </a:rPr>
              <a:t>}</a:t>
            </a:r>
          </a:p>
          <a:p>
            <a:pPr>
              <a:spcBef>
                <a:spcPts val="300"/>
              </a:spcBef>
            </a:pPr>
            <a:endParaRPr lang="en-US" sz="18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9E772-8D7D-FB8F-112A-0511B653F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69" y="5396958"/>
            <a:ext cx="3937754" cy="12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9CF9F2-919A-448B-1F91-F9251020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8689"/>
            <a:ext cx="11785600" cy="540656"/>
          </a:xfrm>
        </p:spPr>
        <p:txBody>
          <a:bodyPr/>
          <a:lstStyle/>
          <a:p>
            <a:r>
              <a:rPr lang="en-US"/>
              <a:t>The DWR Domain from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4C16-6C12-777A-8BC9-41E9D04AD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048" y="789629"/>
            <a:ext cx="6386623" cy="4833256"/>
          </a:xfrm>
        </p:spPr>
        <p:txBody>
          <a:bodyPr/>
          <a:lstStyle/>
          <a:p>
            <a:pPr marL="349250" lvl="1" indent="0">
              <a:buNone/>
            </a:pPr>
            <a:r>
              <a:rPr lang="en-US" sz="1800">
                <a:effectLst/>
                <a:latin typeface="Times New Roman" panose="02020603050405020304" pitchFamily="18" charset="0"/>
              </a:rPr>
              <a:t>Action schemas:</a:t>
            </a:r>
          </a:p>
          <a:p>
            <a:pPr lvl="1"/>
            <a:r>
              <a:rPr lang="en-US" sz="1800">
                <a:effectLst/>
                <a:latin typeface="Calibri" panose="020F0502020204030204" pitchFamily="34" charset="0"/>
              </a:rPr>
              <a:t>take(</a:t>
            </a:r>
            <a:r>
              <a:rPr lang="en-US" sz="1800" i="1" kern="0">
                <a:latin typeface="Times New Roman" panose="02020603050405020304" pitchFamily="18" charset="0"/>
              </a:rPr>
              <a:t>r, c, c′, p, d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sz="1800">
                <a:effectLst/>
                <a:latin typeface="Times New Roman" panose="02020603050405020304" pitchFamily="18" charset="0"/>
              </a:rPr>
              <a:t>pre</a:t>
            </a:r>
            <a:r>
              <a:rPr lang="en-US" sz="1800">
                <a:effectLst/>
                <a:latin typeface="Calibri" panose="020F0502020204030204" pitchFamily="34" charset="0"/>
              </a:rPr>
              <a:t>: at(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</a:rPr>
              <a:t>,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cargo(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nil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loc(</a:t>
            </a:r>
            <a:r>
              <a:rPr lang="en-US" sz="1800" i="1" kern="0"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pos(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)=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 c′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top(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</a:endParaRPr>
          </a:p>
          <a:p>
            <a:pPr lvl="2"/>
            <a:r>
              <a:rPr lang="en-US" sz="1800">
                <a:effectLst/>
                <a:latin typeface="Times New Roman" panose="02020603050405020304" pitchFamily="18" charset="0"/>
              </a:rPr>
              <a:t>eff</a:t>
            </a:r>
            <a:r>
              <a:rPr lang="en-US" sz="1800">
                <a:effectLst/>
                <a:latin typeface="Calibri" panose="020F0502020204030204" pitchFamily="34" charset="0"/>
              </a:rPr>
              <a:t>: cargo(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pile(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nil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pos(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top(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′ </a:t>
            </a:r>
            <a:endParaRPr lang="en-US">
              <a:latin typeface="Calibri" panose="020F0502020204030204" pitchFamily="34" charset="0"/>
            </a:endParaRPr>
          </a:p>
          <a:p>
            <a:pPr lvl="1"/>
            <a:r>
              <a:rPr lang="en-US" sz="1800">
                <a:effectLst/>
                <a:latin typeface="Calibri" panose="020F0502020204030204" pitchFamily="34" charset="0"/>
              </a:rPr>
              <a:t>put(</a:t>
            </a:r>
            <a:r>
              <a:rPr lang="en-US" sz="1800" i="1" kern="0">
                <a:latin typeface="Times New Roman" panose="02020603050405020304" pitchFamily="18" charset="0"/>
              </a:rPr>
              <a:t>r, c, c′, p, d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sz="1800">
                <a:effectLst/>
                <a:latin typeface="Times New Roman" panose="02020603050405020304" pitchFamily="18" charset="0"/>
              </a:rPr>
              <a:t>pre</a:t>
            </a:r>
            <a:r>
              <a:rPr lang="en-US" sz="1800">
                <a:effectLst/>
                <a:latin typeface="Calibri" panose="020F0502020204030204" pitchFamily="34" charset="0"/>
              </a:rPr>
              <a:t>: at(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</a:rPr>
              <a:t>,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pos(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loc(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top(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c′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</a:endParaRPr>
          </a:p>
          <a:p>
            <a:pPr lvl="2"/>
            <a:r>
              <a:rPr lang="en-US" sz="1800">
                <a:effectLst/>
                <a:latin typeface="Times New Roman" panose="02020603050405020304" pitchFamily="18" charset="0"/>
              </a:rPr>
              <a:t>eff</a:t>
            </a:r>
            <a:r>
              <a:rPr lang="en-US" sz="1800">
                <a:effectLst/>
                <a:latin typeface="Calibri" panose="020F0502020204030204" pitchFamily="34" charset="0"/>
              </a:rPr>
              <a:t>: cargo(</a:t>
            </a:r>
            <a:r>
              <a:rPr lang="en-US" sz="1800" i="1" kern="0"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nil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pile(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pos(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c′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top(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</a:endParaRPr>
          </a:p>
          <a:p>
            <a:pPr lvl="1"/>
            <a:r>
              <a:rPr lang="en-US" sz="1800">
                <a:effectLst/>
                <a:latin typeface="Calibri" panose="020F0502020204030204" pitchFamily="34" charset="0"/>
              </a:rPr>
              <a:t>move(</a:t>
            </a:r>
            <a:r>
              <a:rPr lang="en-US" sz="1800" i="1" kern="0">
                <a:latin typeface="Times New Roman" panose="02020603050405020304" pitchFamily="18" charset="0"/>
              </a:rPr>
              <a:t>r, d, d′</a:t>
            </a:r>
            <a:r>
              <a:rPr lang="en-US" sz="1800" i="1" kern="0" baseline="-25000">
                <a:latin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sz="1800">
                <a:effectLst/>
                <a:latin typeface="Times New Roman" panose="02020603050405020304" pitchFamily="18" charset="0"/>
              </a:rPr>
              <a:t>pre</a:t>
            </a:r>
            <a:r>
              <a:rPr lang="en-US" sz="1800">
                <a:effectLst/>
                <a:latin typeface="Calibri" panose="020F0502020204030204" pitchFamily="34" charset="0"/>
              </a:rPr>
              <a:t>: adjacent(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Calibri" panose="020F0502020204030204" pitchFamily="34" charset="0"/>
              </a:rPr>
              <a:t>,</a:t>
            </a:r>
            <a:r>
              <a:rPr lang="en-US" sz="1800" i="1" kern="0">
                <a:latin typeface="Times New Roman" panose="02020603050405020304" pitchFamily="18" charset="0"/>
              </a:rPr>
              <a:t>d′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loc(</a:t>
            </a:r>
            <a:r>
              <a:rPr lang="en-US" sz="1800" i="1" kern="0"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occupied(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 </a:t>
            </a:r>
            <a:r>
              <a:rPr lang="en-US" sz="1800">
                <a:effectLst/>
                <a:latin typeface="Calibri" panose="020F0502020204030204" pitchFamily="34" charset="0"/>
              </a:rPr>
              <a:t>′)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=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F </a:t>
            </a:r>
            <a:endParaRPr lang="en-US">
              <a:latin typeface="Calibri" panose="020F0502020204030204" pitchFamily="34" charset="0"/>
            </a:endParaRPr>
          </a:p>
          <a:p>
            <a:pPr lvl="2"/>
            <a:r>
              <a:rPr lang="en-US" sz="1800">
                <a:effectLst/>
                <a:latin typeface="Times New Roman" panose="02020603050405020304" pitchFamily="18" charset="0"/>
              </a:rPr>
              <a:t>eff</a:t>
            </a:r>
            <a:r>
              <a:rPr lang="en-US" sz="1800">
                <a:effectLst/>
                <a:latin typeface="Calibri" panose="020F0502020204030204" pitchFamily="34" charset="0"/>
              </a:rPr>
              <a:t>: loc(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 i="1" kern="0">
                <a:latin typeface="Times New Roman" panose="02020603050405020304" pitchFamily="18" charset="0"/>
              </a:rPr>
              <a:t>d′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occupied(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F</a:t>
            </a:r>
            <a:r>
              <a:rPr lang="en-US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</a:rPr>
              <a:t>occupied(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 </a:t>
            </a:r>
            <a:r>
              <a:rPr lang="en-US" sz="1800">
                <a:effectLst/>
                <a:latin typeface="Calibri" panose="020F0502020204030204" pitchFamily="34" charset="0"/>
              </a:rPr>
              <a:t>′)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</a:rPr>
              <a:t>←</a:t>
            </a:r>
            <a:r>
              <a:rPr lang="en-US" sz="1800" baseline="-25000"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</a:rPr>
              <a:t>T </a:t>
            </a:r>
            <a:endParaRPr lang="en-US">
              <a:latin typeface="Calibri" panose="020F0502020204030204" pitchFamily="34" charset="0"/>
            </a:endParaRPr>
          </a:p>
          <a:p>
            <a:pPr marL="349250" lvl="1" indent="0">
              <a:buNone/>
            </a:pPr>
            <a:r>
              <a:rPr lang="en-US" sz="1800">
                <a:effectLst/>
                <a:latin typeface="Times New Roman" panose="02020603050405020304" pitchFamily="18" charset="0"/>
              </a:rPr>
              <a:t>where</a:t>
            </a:r>
            <a:endParaRPr lang="en-US" sz="1800">
              <a:latin typeface="TeXGyreTermesX"/>
            </a:endParaRPr>
          </a:p>
          <a:p>
            <a:pPr lvl="1"/>
            <a:r>
              <a:rPr lang="en-US" sz="1800" i="1">
                <a:effectLst/>
                <a:latin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NewTXMI"/>
              </a:rPr>
              <a:t> </a:t>
            </a:r>
            <a:r>
              <a:rPr lang="en-US" sz="1800">
                <a:effectLst/>
                <a:latin typeface="txsys"/>
              </a:rPr>
              <a:t>∈ </a:t>
            </a:r>
            <a:r>
              <a:rPr lang="en-US" sz="1800" i="1">
                <a:effectLst/>
                <a:latin typeface="TeXGyreHeros"/>
              </a:rPr>
              <a:t>Containers</a:t>
            </a:r>
            <a:r>
              <a:rPr lang="en-US" sz="1800">
                <a:effectLst/>
                <a:latin typeface="TeXGyreTermesX"/>
              </a:rPr>
              <a:t>;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c′</a:t>
            </a:r>
            <a:r>
              <a:rPr lang="en-US" sz="1800">
                <a:effectLst/>
                <a:latin typeface="txsys"/>
              </a:rPr>
              <a:t> ∈ </a:t>
            </a:r>
            <a:r>
              <a:rPr lang="en-US" sz="1800" i="1">
                <a:effectLst/>
                <a:latin typeface="TeXGyreHeros"/>
              </a:rPr>
              <a:t>Containers </a:t>
            </a:r>
            <a:r>
              <a:rPr lang="en-US" sz="1800">
                <a:effectLst/>
                <a:latin typeface="txsys"/>
              </a:rPr>
              <a:t>∪ </a:t>
            </a:r>
            <a:r>
              <a:rPr lang="en-US" sz="1800" i="1">
                <a:effectLst/>
                <a:latin typeface="TeXGyreHeros"/>
              </a:rPr>
              <a:t>Robots </a:t>
            </a:r>
            <a:r>
              <a:rPr lang="en-US" sz="1800">
                <a:effectLst/>
                <a:latin typeface="txsys"/>
              </a:rPr>
              <a:t>∪ {</a:t>
            </a:r>
            <a:r>
              <a:rPr lang="en-US" sz="1800">
                <a:effectLst/>
                <a:latin typeface="TeXGyreHeros"/>
              </a:rPr>
              <a:t>nil</a:t>
            </a:r>
            <a:r>
              <a:rPr lang="en-US" sz="1800">
                <a:effectLst/>
                <a:latin typeface="txsys"/>
              </a:rPr>
              <a:t>}</a:t>
            </a:r>
            <a:r>
              <a:rPr lang="en-US" sz="1800">
                <a:effectLst/>
                <a:latin typeface="TeXGyreTermesX"/>
              </a:rPr>
              <a:t>;</a:t>
            </a:r>
          </a:p>
          <a:p>
            <a:pPr lvl="1"/>
            <a:r>
              <a:rPr lang="en-US" sz="1800" i="1">
                <a:effectLst/>
                <a:latin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NewTXMI"/>
              </a:rPr>
              <a:t>,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d </a:t>
            </a:r>
            <a:r>
              <a:rPr lang="en-US" sz="1800">
                <a:effectLst/>
                <a:latin typeface="txsys"/>
              </a:rPr>
              <a:t>′ ∈ </a:t>
            </a:r>
            <a:r>
              <a:rPr lang="en-US" sz="1800" i="1">
                <a:effectLst/>
                <a:latin typeface="TeXGyreHeros"/>
              </a:rPr>
              <a:t>Docks</a:t>
            </a:r>
            <a:r>
              <a:rPr lang="en-US" sz="1800">
                <a:effectLst/>
                <a:latin typeface="TeXGyreTermesX"/>
              </a:rPr>
              <a:t>;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NewTXMI"/>
              </a:rPr>
              <a:t> </a:t>
            </a:r>
            <a:r>
              <a:rPr lang="en-US" sz="1800">
                <a:effectLst/>
                <a:latin typeface="txsys"/>
              </a:rPr>
              <a:t>∈ </a:t>
            </a:r>
            <a:r>
              <a:rPr lang="en-US" sz="1800" i="1">
                <a:effectLst/>
                <a:latin typeface="TeXGyreHeros"/>
              </a:rPr>
              <a:t>Piles</a:t>
            </a:r>
            <a:r>
              <a:rPr lang="en-US" sz="1800">
                <a:effectLst/>
                <a:latin typeface="TeXGyreTermesX"/>
              </a:rPr>
              <a:t>; </a:t>
            </a:r>
            <a:r>
              <a:rPr lang="en-US" sz="1800" i="1" kern="0">
                <a:latin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NewTXMI"/>
              </a:rPr>
              <a:t> </a:t>
            </a:r>
            <a:r>
              <a:rPr lang="en-US" sz="1800">
                <a:effectLst/>
                <a:latin typeface="txsys"/>
              </a:rPr>
              <a:t>∈ </a:t>
            </a:r>
            <a:r>
              <a:rPr lang="en-US" sz="1800" i="1">
                <a:effectLst/>
                <a:latin typeface="TeXGyreHeros"/>
              </a:rPr>
              <a:t>Robots</a:t>
            </a:r>
            <a:r>
              <a:rPr lang="en-US" sz="1800">
                <a:effectLst/>
                <a:latin typeface="NewTXMI"/>
              </a:rPr>
              <a:t>. </a:t>
            </a:r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B944B-8B3F-149A-D190-B99BF112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69" y="5283880"/>
            <a:ext cx="4288500" cy="1382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BCB01-94C2-93CA-29E8-3B9AF4F1852E}"/>
              </a:ext>
            </a:extLst>
          </p:cNvPr>
          <p:cNvSpPr txBox="1"/>
          <p:nvPr/>
        </p:nvSpPr>
        <p:spPr>
          <a:xfrm>
            <a:off x="520395" y="5536362"/>
            <a:ext cx="463251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tabLst>
                <a:tab pos="57467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/>
              </a:rPr>
              <a:t>Poll: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Notice that </a:t>
            </a:r>
            <a:r>
              <a:rPr lang="en-US" dirty="0">
                <a:latin typeface="Calibri" panose="020F0502020204030204" pitchFamily="34" charset="0"/>
                <a:ea typeface="Calibri"/>
                <a:cs typeface="Times New Roman"/>
              </a:rPr>
              <a:t>cargo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Calibri"/>
                <a:cs typeface="Times New Roman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) = </a:t>
            </a:r>
            <a:r>
              <a:rPr lang="en-US" i="1" dirty="0">
                <a:latin typeface="Times New Roman" panose="02020603050405020304" pitchFamily="18" charset="0"/>
                <a:ea typeface="Calibri"/>
                <a:cs typeface="Times New Roman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 iff </a:t>
            </a:r>
            <a:r>
              <a:rPr lang="en-US" dirty="0">
                <a:latin typeface="Calibri" panose="020F0502020204030204" pitchFamily="34" charset="0"/>
                <a:ea typeface="Calibri"/>
                <a:cs typeface="Times New Roman"/>
              </a:rPr>
              <a:t>pos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Calibri"/>
                <a:cs typeface="Times New Roman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) = </a:t>
            </a:r>
            <a:r>
              <a:rPr lang="en-US" i="1" dirty="0">
                <a:latin typeface="Times New Roman" panose="02020603050405020304" pitchFamily="18" charset="0"/>
                <a:ea typeface="Calibri"/>
                <a:cs typeface="Times New Roman"/>
              </a:rPr>
              <a:t>r.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Can we rewrite the domain to eliminate </a:t>
            </a:r>
            <a:r>
              <a:rPr lang="en-US" dirty="0">
                <a:latin typeface="Calibri" panose="020F0502020204030204" pitchFamily="34" charset="0"/>
                <a:ea typeface="Calibri"/>
                <a:cs typeface="Times New Roman"/>
              </a:rPr>
              <a:t>cargo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Calibri"/>
                <a:cs typeface="Times New Roman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)?</a:t>
            </a:r>
          </a:p>
          <a:p>
            <a:pPr>
              <a:tabLst>
                <a:tab pos="5746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A. yes       B. no         C. don’t know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D5FFFF3-B58A-51E6-681C-036E568C88DB}"/>
              </a:ext>
            </a:extLst>
          </p:cNvPr>
          <p:cNvSpPr txBox="1">
            <a:spLocks/>
          </p:cNvSpPr>
          <p:nvPr/>
        </p:nvSpPr>
        <p:spPr bwMode="auto">
          <a:xfrm>
            <a:off x="6643999" y="789629"/>
            <a:ext cx="5498214" cy="4269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kern="0" dirty="0">
                <a:latin typeface="Times New Roman" panose="02020603050405020304" pitchFamily="18" charset="0"/>
              </a:rPr>
              <a:t>State variables: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cargo(</a:t>
            </a:r>
            <a:r>
              <a:rPr lang="en-US" sz="1800" i="1" kern="0" dirty="0">
                <a:latin typeface="Times New Roman" panose="02020603050405020304" pitchFamily="18" charset="0"/>
              </a:rPr>
              <a:t>r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Containers </a:t>
            </a:r>
            <a:r>
              <a:rPr lang="en-US" sz="1800" kern="0" dirty="0">
                <a:latin typeface="Calibri" panose="020F0502020204030204" pitchFamily="34" charset="0"/>
              </a:rPr>
              <a:t>∪ {nil}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loc(</a:t>
            </a:r>
            <a:r>
              <a:rPr lang="en-US" sz="1800" i="1" kern="0" dirty="0">
                <a:latin typeface="Times New Roman" panose="02020603050405020304" pitchFamily="18" charset="0"/>
              </a:rPr>
              <a:t>r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Docks </a:t>
            </a:r>
            <a:endParaRPr lang="en-US" sz="1800" kern="0" dirty="0">
              <a:latin typeface="Calibri" panose="020F0502020204030204" pitchFamily="34" charset="0"/>
            </a:endParaRP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occupied(d) ∈ {T, F}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pile(</a:t>
            </a:r>
            <a:r>
              <a:rPr lang="en-US" sz="1800" i="1" kern="0" dirty="0">
                <a:latin typeface="Times New Roman" panose="02020603050405020304" pitchFamily="18" charset="0"/>
              </a:rPr>
              <a:t>c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Piles </a:t>
            </a:r>
            <a:r>
              <a:rPr lang="en-US" sz="1800" kern="0" dirty="0">
                <a:latin typeface="Calibri" panose="020F0502020204030204" pitchFamily="34" charset="0"/>
              </a:rPr>
              <a:t>∪ {nil}</a:t>
            </a:r>
            <a:endParaRPr lang="en-US" sz="1800" i="1" kern="0" dirty="0">
              <a:latin typeface="Calibri" panose="020F0502020204030204" pitchFamily="34" charset="0"/>
            </a:endParaRP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pos(</a:t>
            </a:r>
            <a:r>
              <a:rPr lang="en-US" sz="1800" i="1" kern="0" dirty="0">
                <a:latin typeface="Times New Roman" panose="02020603050405020304" pitchFamily="18" charset="0"/>
              </a:rPr>
              <a:t>c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Robots </a:t>
            </a:r>
            <a:r>
              <a:rPr lang="en-US" sz="1800" kern="0" dirty="0">
                <a:latin typeface="Calibri" panose="020F0502020204030204" pitchFamily="34" charset="0"/>
              </a:rPr>
              <a:t>∪ </a:t>
            </a:r>
            <a:r>
              <a:rPr lang="en-US" sz="1800" i="1" kern="0" dirty="0">
                <a:latin typeface="Calibri" panose="020F0502020204030204" pitchFamily="34" charset="0"/>
              </a:rPr>
              <a:t>Containers </a:t>
            </a:r>
            <a:r>
              <a:rPr lang="en-US" sz="1800" kern="0" dirty="0">
                <a:latin typeface="Calibri" panose="020F0502020204030204" pitchFamily="34" charset="0"/>
              </a:rPr>
              <a:t>∪ {nil} </a:t>
            </a:r>
          </a:p>
          <a:p>
            <a:pPr lvl="2">
              <a:spcBef>
                <a:spcPts val="300"/>
              </a:spcBef>
            </a:pPr>
            <a:r>
              <a:rPr lang="en-US" sz="1800" kern="0" dirty="0">
                <a:latin typeface="Calibri" panose="020F0502020204030204" pitchFamily="34" charset="0"/>
              </a:rPr>
              <a:t>top(</a:t>
            </a:r>
            <a:r>
              <a:rPr lang="en-US" sz="1800" i="1" kern="0" dirty="0">
                <a:latin typeface="Times New Roman" panose="02020603050405020304" pitchFamily="18" charset="0"/>
              </a:rPr>
              <a:t>p</a:t>
            </a:r>
            <a:r>
              <a:rPr lang="en-US" sz="1800" kern="0" dirty="0">
                <a:latin typeface="Calibri" panose="020F0502020204030204" pitchFamily="34" charset="0"/>
              </a:rPr>
              <a:t>) ∈ </a:t>
            </a:r>
            <a:r>
              <a:rPr lang="en-US" sz="1800" i="1" kern="0" dirty="0">
                <a:latin typeface="Calibri" panose="020F0502020204030204" pitchFamily="34" charset="0"/>
              </a:rPr>
              <a:t>Containers </a:t>
            </a:r>
            <a:r>
              <a:rPr lang="en-US" sz="1800" kern="0" dirty="0">
                <a:latin typeface="Calibri" panose="020F0502020204030204" pitchFamily="34" charset="0"/>
              </a:rPr>
              <a:t>∪ {nil}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sz="1800" kern="0" dirty="0">
                <a:latin typeface="Times New Roman" panose="02020603050405020304" pitchFamily="18" charset="0"/>
              </a:rPr>
              <a:t>where </a:t>
            </a:r>
            <a:r>
              <a:rPr lang="en-US" sz="1800" i="1" kern="0" dirty="0">
                <a:latin typeface="Times New Roman" panose="02020603050405020304" pitchFamily="18" charset="0"/>
              </a:rPr>
              <a:t>r</a:t>
            </a:r>
            <a:r>
              <a:rPr lang="en-US" sz="1800" kern="0" dirty="0">
                <a:latin typeface="Calibri" panose="020F0502020204030204" pitchFamily="34" charset="0"/>
              </a:rPr>
              <a:t> ∈ </a:t>
            </a:r>
            <a:r>
              <a:rPr lang="en-US" sz="1800" i="1" kern="0" dirty="0">
                <a:latin typeface="Calibri" panose="020F0502020204030204" pitchFamily="34" charset="0"/>
              </a:rPr>
              <a:t>Robots</a:t>
            </a:r>
            <a:r>
              <a:rPr lang="en-US" sz="1800" kern="0" dirty="0">
                <a:latin typeface="Times New Roman" panose="02020603050405020304" pitchFamily="18" charset="0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</a:rPr>
              <a:t>c</a:t>
            </a:r>
            <a:r>
              <a:rPr lang="en-US" sz="1800" kern="0" dirty="0">
                <a:latin typeface="Calibri" panose="020F0502020204030204" pitchFamily="34" charset="0"/>
              </a:rPr>
              <a:t> ∈ </a:t>
            </a:r>
            <a:r>
              <a:rPr lang="en-US" sz="1800" i="1" kern="0" dirty="0">
                <a:latin typeface="Calibri" panose="020F0502020204030204" pitchFamily="34" charset="0"/>
              </a:rPr>
              <a:t>Containers</a:t>
            </a:r>
            <a:r>
              <a:rPr lang="en-US" sz="1800" kern="0" dirty="0">
                <a:latin typeface="Times New Roman" panose="02020603050405020304" pitchFamily="18" charset="0"/>
              </a:rPr>
              <a:t>, </a:t>
            </a:r>
            <a:r>
              <a:rPr lang="en-US" sz="1800" i="1" kern="0" dirty="0">
                <a:latin typeface="Times New Roman" panose="02020603050405020304" pitchFamily="18" charset="0"/>
              </a:rPr>
              <a:t>p</a:t>
            </a:r>
            <a:r>
              <a:rPr lang="en-US" sz="1800" kern="0" dirty="0">
                <a:latin typeface="Calibri" panose="020F0502020204030204" pitchFamily="34" charset="0"/>
              </a:rPr>
              <a:t> ∈ Piles </a:t>
            </a:r>
            <a:endParaRPr lang="en-US" sz="1800" kern="0" dirty="0">
              <a:latin typeface="NewTXMI"/>
            </a:endParaRPr>
          </a:p>
          <a:p>
            <a:pPr>
              <a:spcBef>
                <a:spcPts val="300"/>
              </a:spcBef>
            </a:pPr>
            <a:r>
              <a:rPr lang="en-US" sz="1800" kern="0" dirty="0">
                <a:latin typeface="NewTXMI"/>
              </a:rPr>
              <a:t>𝑠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0</a:t>
            </a:r>
            <a:r>
              <a:rPr lang="en-US" sz="1800" kern="0" dirty="0">
                <a:latin typeface="Times New Roman" panose="02020603050405020304" pitchFamily="18" charset="0"/>
              </a:rPr>
              <a:t> = {</a:t>
            </a:r>
            <a:r>
              <a:rPr lang="en-US" sz="1800" kern="0" dirty="0">
                <a:latin typeface="TeXGyreHeros"/>
              </a:rPr>
              <a:t>cargo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 </a:t>
            </a:r>
            <a:r>
              <a:rPr lang="en-US" sz="1800" kern="0" dirty="0">
                <a:latin typeface="TeXGyreHeros"/>
              </a:rPr>
              <a:t>cargo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loc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d1</a:t>
            </a:r>
            <a:r>
              <a:rPr lang="en-US" sz="1800" kern="0" dirty="0">
                <a:latin typeface="NewTXMI"/>
              </a:rPr>
              <a:t>,        </a:t>
            </a:r>
            <a:r>
              <a:rPr lang="en-US" sz="1800" kern="0" dirty="0">
                <a:latin typeface="TeXGyreHeros"/>
              </a:rPr>
              <a:t>loc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r2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d2</a:t>
            </a:r>
            <a:r>
              <a:rPr lang="en-US" sz="1800" kern="0" dirty="0">
                <a:latin typeface="NewTXMI"/>
              </a:rPr>
              <a:t>,</a:t>
            </a:r>
            <a:endParaRPr lang="en-US" sz="1800" kern="0" dirty="0"/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occupied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d1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T</a:t>
            </a:r>
            <a:r>
              <a:rPr lang="en-US" sz="1800" kern="0" dirty="0">
                <a:latin typeface="NewTXMI"/>
              </a:rPr>
              <a:t>, </a:t>
            </a:r>
            <a:r>
              <a:rPr lang="en-US" sz="1800" kern="0" dirty="0">
                <a:latin typeface="TeXGyreHeros"/>
              </a:rPr>
              <a:t>occupied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d2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F</a:t>
            </a:r>
            <a:r>
              <a:rPr lang="en-US" sz="1800" kern="0" dirty="0">
                <a:latin typeface="NewTXMI"/>
              </a:rPr>
              <a:t>, </a:t>
            </a:r>
            <a:r>
              <a:rPr lang="en-US" sz="1800" kern="0" dirty="0">
                <a:latin typeface="TeXGyreHeros"/>
              </a:rPr>
              <a:t>occupied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d3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F</a:t>
            </a:r>
            <a:r>
              <a:rPr lang="en-US" sz="1800" kern="0" dirty="0">
                <a:latin typeface="NewTXMI"/>
              </a:rPr>
              <a:t>, 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pile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p1</a:t>
            </a:r>
            <a:r>
              <a:rPr lang="en-US" sz="1800" kern="0" dirty="0">
                <a:latin typeface="NewTXMI"/>
              </a:rPr>
              <a:t>,       </a:t>
            </a:r>
            <a:r>
              <a:rPr lang="en-US" sz="1800" kern="0" dirty="0">
                <a:latin typeface="TeXGyreHeros"/>
              </a:rPr>
              <a:t>pile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p2</a:t>
            </a:r>
            <a:r>
              <a:rPr lang="en-US" sz="1800" kern="0" dirty="0">
                <a:latin typeface="NewTXMI"/>
              </a:rPr>
              <a:t>,      </a:t>
            </a:r>
            <a:r>
              <a:rPr lang="en-US" sz="1800" kern="0" dirty="0">
                <a:latin typeface="TeXGyreHeros"/>
              </a:rPr>
              <a:t>pile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c3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p2</a:t>
            </a:r>
            <a:r>
              <a:rPr lang="en-US" sz="1800" kern="0" dirty="0">
                <a:latin typeface="NewTXMI"/>
              </a:rPr>
              <a:t>, 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pos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c1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 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pos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c3</a:t>
            </a:r>
            <a:r>
              <a:rPr lang="en-US" sz="1800" kern="0" dirty="0">
                <a:latin typeface="NewTXMI"/>
              </a:rPr>
              <a:t>,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pos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c3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NewTXMI"/>
              </a:rPr>
              <a:t>, </a:t>
            </a:r>
          </a:p>
          <a:p>
            <a:pPr marL="690562" lvl="2" indent="0">
              <a:spcBef>
                <a:spcPts val="300"/>
              </a:spcBef>
              <a:buFont typeface="System Font Regular"/>
              <a:buNone/>
            </a:pPr>
            <a:r>
              <a:rPr lang="en-US" sz="1800" kern="0" dirty="0">
                <a:latin typeface="TeXGyreHeros"/>
              </a:rPr>
              <a:t>top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p1</a:t>
            </a:r>
            <a:r>
              <a:rPr lang="en-US" sz="1800" kern="0" dirty="0">
                <a:latin typeface="txsys"/>
              </a:rPr>
              <a:t>)</a:t>
            </a:r>
            <a:r>
              <a:rPr lang="en-US" sz="1800" kern="0" dirty="0">
                <a:latin typeface="txmiaX"/>
              </a:rPr>
              <a:t>=</a:t>
            </a:r>
            <a:r>
              <a:rPr lang="en-US" sz="1800" kern="0" dirty="0">
                <a:latin typeface="TeXGyreHeros"/>
              </a:rPr>
              <a:t>c1</a:t>
            </a:r>
            <a:r>
              <a:rPr lang="en-US" sz="1800" kern="0" dirty="0">
                <a:latin typeface="NewTXMI"/>
              </a:rPr>
              <a:t>,   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top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p2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c2</a:t>
            </a:r>
            <a:r>
              <a:rPr lang="en-US" sz="1800" kern="0" dirty="0">
                <a:latin typeface="NewTXMI"/>
              </a:rPr>
              <a:t>,      </a:t>
            </a:r>
            <a:r>
              <a:rPr lang="en-US" sz="1800" kern="0" baseline="-25000" dirty="0">
                <a:latin typeface="NewTXMI"/>
              </a:rPr>
              <a:t> </a:t>
            </a:r>
            <a:r>
              <a:rPr lang="en-US" sz="1800" kern="0" dirty="0">
                <a:latin typeface="TeXGyreHeros"/>
              </a:rPr>
              <a:t>top</a:t>
            </a:r>
            <a:r>
              <a:rPr lang="en-US" sz="1800" kern="0" dirty="0">
                <a:latin typeface="txsys"/>
              </a:rPr>
              <a:t>(</a:t>
            </a:r>
            <a:r>
              <a:rPr lang="en-US" sz="1800" kern="0" dirty="0">
                <a:latin typeface="TeXGyreHeros"/>
              </a:rPr>
              <a:t>p3</a:t>
            </a:r>
            <a:r>
              <a:rPr lang="en-US" sz="1800" kern="0" dirty="0">
                <a:latin typeface="txsys"/>
              </a:rPr>
              <a:t>) </a:t>
            </a:r>
            <a:r>
              <a:rPr lang="en-US" sz="1800" kern="0" dirty="0">
                <a:latin typeface="txmiaX"/>
              </a:rPr>
              <a:t>= </a:t>
            </a:r>
            <a:r>
              <a:rPr lang="en-US" sz="1800" kern="0" dirty="0">
                <a:latin typeface="TeXGyreHeros"/>
              </a:rPr>
              <a:t>nil</a:t>
            </a:r>
            <a:r>
              <a:rPr lang="en-US" sz="1800" kern="0" dirty="0">
                <a:latin typeface="Times New Roman" panose="02020603050405020304" pitchFamily="18" charset="0"/>
              </a:rPr>
              <a:t>}</a:t>
            </a:r>
          </a:p>
          <a:p>
            <a:pPr>
              <a:spcBef>
                <a:spcPts val="300"/>
              </a:spcBef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4806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1470-2336-24B9-2F37-22889761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TOHTN Planning Domain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B4C84-0EBB-933E-A5E8-26CAF26A9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4714754" cy="2824841"/>
          </a:xfrm>
        </p:spPr>
        <p:txBody>
          <a:bodyPr/>
          <a:lstStyle/>
          <a:p>
            <a:r>
              <a:rPr lang="ro-RO" sz="1800" dirty="0"/>
              <a:t>TOHTN planning domain Σ = (Σ</a:t>
            </a:r>
            <a:r>
              <a:rPr lang="ro-RO" sz="1800" baseline="-25000" dirty="0"/>
              <a:t>c</a:t>
            </a:r>
            <a:r>
              <a:rPr lang="ro-RO" sz="1800" dirty="0"/>
              <a:t>, </a:t>
            </a:r>
            <a:r>
              <a:rPr lang="ro-RO" sz="1800" dirty="0">
                <a:latin typeface="Lucida Calligraphy" panose="03010101010101010101" pitchFamily="66" charset="77"/>
              </a:rPr>
              <a:t>M</a:t>
            </a:r>
            <a:r>
              <a:rPr lang="ro-RO" sz="1800" dirty="0"/>
              <a:t>)</a:t>
            </a:r>
            <a:endParaRPr lang="en-US" sz="1800" kern="0" dirty="0"/>
          </a:p>
          <a:p>
            <a:pPr lvl="1"/>
            <a:r>
              <a:rPr lang="en-US" sz="1800" dirty="0" err="1"/>
              <a:t>Σ</a:t>
            </a:r>
            <a:r>
              <a:rPr lang="en-US" sz="1800" baseline="-25000" dirty="0" err="1"/>
              <a:t>c</a:t>
            </a:r>
            <a:r>
              <a:rPr lang="en-US" sz="1800" dirty="0"/>
              <a:t> = DWR domain on the previous pages</a:t>
            </a:r>
          </a:p>
          <a:p>
            <a:pPr lvl="1"/>
            <a:r>
              <a:rPr lang="en-US" sz="1800" dirty="0">
                <a:latin typeface="Lucida Calligraphy" panose="03010101010101010101" pitchFamily="66" charset="77"/>
              </a:rPr>
              <a:t>M</a:t>
            </a:r>
            <a:r>
              <a:rPr lang="en-US" sz="1800" dirty="0"/>
              <a:t> = a set of eight methods:</a:t>
            </a:r>
            <a:br>
              <a:rPr lang="en-US" sz="1800" baseline="-25000" dirty="0"/>
            </a:br>
            <a:endParaRPr lang="en-US" sz="1800" baseline="-25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ro-RO" sz="1800" kern="0" dirty="0"/>
          </a:p>
          <a:p>
            <a:pPr marL="627063" lvl="1" indent="-285750">
              <a:spcBef>
                <a:spcPts val="400"/>
              </a:spcBef>
              <a:tabLst>
                <a:tab pos="1017588" algn="l"/>
                <a:tab pos="4338638" algn="l"/>
              </a:tabLst>
            </a:pPr>
            <a:endParaRPr lang="ro-RO" sz="1800" i="1" baseline="-25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89BD4A-8B7C-F038-33A0-92280BB5F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766" y="1152525"/>
            <a:ext cx="6000299" cy="5283200"/>
          </a:xfrm>
        </p:spPr>
        <p:txBody>
          <a:bodyPr/>
          <a:lstStyle/>
          <a:p>
            <a:r>
              <a:rPr lang="en-US" sz="1800" dirty="0"/>
              <a:t>Compound task </a:t>
            </a:r>
            <a:r>
              <a:rPr lang="en-US" sz="1800" dirty="0">
                <a:latin typeface="Calibri" panose="020F0502020204030204" pitchFamily="34" charset="0"/>
              </a:rPr>
              <a:t>put-in-pile</a:t>
            </a:r>
            <a:r>
              <a:rPr lang="en-US" sz="1800" dirty="0"/>
              <a:t>(</a:t>
            </a:r>
            <a:r>
              <a:rPr lang="en-US" sz="1800" i="1" dirty="0" err="1"/>
              <a:t>r</a:t>
            </a:r>
            <a:r>
              <a:rPr lang="en-US" sz="1800" dirty="0" err="1"/>
              <a:t>,</a:t>
            </a:r>
            <a:r>
              <a:rPr lang="en-US" sz="1800" i="1" dirty="0" err="1"/>
              <a:t>c,p,d</a:t>
            </a:r>
            <a:r>
              <a:rPr lang="en-US" sz="1800" dirty="0"/>
              <a:t>): put container </a:t>
            </a:r>
            <a:r>
              <a:rPr lang="en-US" sz="1800" i="1" dirty="0"/>
              <a:t>c</a:t>
            </a:r>
            <a:r>
              <a:rPr lang="en-US" sz="1800" dirty="0"/>
              <a:t> into pile </a:t>
            </a:r>
            <a:r>
              <a:rPr lang="en-US" sz="1800" i="1" dirty="0"/>
              <a:t>p</a:t>
            </a:r>
            <a:r>
              <a:rPr lang="en-US" sz="1800" dirty="0"/>
              <a:t> if it isn’t there already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800" dirty="0"/>
              <a:t>Preconditions:</a:t>
            </a:r>
          </a:p>
          <a:p>
            <a:pPr lvl="2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one ensures </a:t>
            </a:r>
            <a:r>
              <a:rPr lang="en-US" sz="1800" i="1" dirty="0"/>
              <a:t>d</a:t>
            </a:r>
            <a:r>
              <a:rPr lang="en-US" sz="1800" dirty="0"/>
              <a:t> has the correct value</a:t>
            </a:r>
          </a:p>
          <a:p>
            <a:pPr lvl="2"/>
            <a:r>
              <a:rPr lang="en-US" sz="1800" dirty="0"/>
              <a:t>Others check for applicability </a:t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Last subtask: one of the </a:t>
            </a:r>
            <a:r>
              <a:rPr lang="en-US" sz="1800" dirty="0" err="1">
                <a:latin typeface="Times New Roman" panose="02020603050405020304" pitchFamily="18" charset="0"/>
              </a:rPr>
              <a:t>args</a:t>
            </a:r>
            <a:r>
              <a:rPr lang="en-US" sz="1800" dirty="0">
                <a:latin typeface="Times New Roman" panose="02020603050405020304" pitchFamily="18" charset="0"/>
              </a:rPr>
              <a:t> is a state variable, </a:t>
            </a:r>
            <a:r>
              <a:rPr lang="en-US" sz="1800" dirty="0">
                <a:latin typeface="Calibri" panose="020F0502020204030204" pitchFamily="34" charset="0"/>
              </a:rPr>
              <a:t>top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</a:rPr>
              <a:t>Violates a restriction in Chapter 2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</a:rPr>
              <a:t>But many HTN algorithms don’t need the restriction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A12D8-4C3D-AC76-CE93-F13B9F61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3" y="3048000"/>
            <a:ext cx="4288500" cy="13825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97D6CF-E859-52E2-6E5B-07532419FAC8}"/>
              </a:ext>
            </a:extLst>
          </p:cNvPr>
          <p:cNvSpPr/>
          <p:nvPr/>
        </p:nvSpPr>
        <p:spPr>
          <a:xfrm>
            <a:off x="94188" y="668214"/>
            <a:ext cx="2490750" cy="4843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If I say “HTN” assume TOHTN unless stated otherwise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21E2E-7AEE-550B-865D-568177EF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920" y="2079263"/>
            <a:ext cx="6031242" cy="11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0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6886-1C35-52CD-7C99-44C7BE5E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TOHTN Planning Domain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4302-993F-DBCC-C29A-C5ACE729C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2179382"/>
          </a:xfrm>
        </p:spPr>
        <p:txBody>
          <a:bodyPr/>
          <a:lstStyle/>
          <a:p>
            <a:r>
              <a:rPr lang="en-US" sz="1800" dirty="0"/>
              <a:t>Goal task: goal(</a:t>
            </a:r>
            <a:r>
              <a:rPr lang="en-US" sz="1800" dirty="0">
                <a:latin typeface="Calibri" panose="020F0502020204030204" pitchFamily="34" charset="0"/>
              </a:rPr>
              <a:t>cargo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)=</a:t>
            </a:r>
            <a:r>
              <a:rPr lang="en-US" sz="1800" i="1" dirty="0"/>
              <a:t>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Get </a:t>
            </a:r>
            <a:r>
              <a:rPr lang="en-US" sz="1800" i="1" dirty="0">
                <a:latin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</a:rPr>
              <a:t> onto </a:t>
            </a:r>
            <a:r>
              <a:rPr lang="en-US" sz="1800" i="1" dirty="0">
                <a:latin typeface="Times New Roman" panose="02020603050405020304" pitchFamily="18" charset="0"/>
              </a:rPr>
              <a:t>r</a:t>
            </a:r>
            <a:endParaRPr lang="en-US" sz="1800" dirty="0"/>
          </a:p>
          <a:p>
            <a:pPr lvl="1"/>
            <a:r>
              <a:rPr lang="en-US" sz="1800" dirty="0"/>
              <a:t>Subtask of </a:t>
            </a:r>
            <a:r>
              <a:rPr lang="en-US" sz="1800" dirty="0">
                <a:latin typeface="Calibri" panose="020F0502020204030204" pitchFamily="34" charset="0"/>
              </a:rPr>
              <a:t>m2-put-in-pile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We aren’t doing classical planning, 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</a:rPr>
              <a:t>so we need a method: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6ABA7F-9C86-BA3E-10D9-2A2A6762E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1165860"/>
          </a:xfrm>
        </p:spPr>
        <p:txBody>
          <a:bodyPr/>
          <a:lstStyle/>
          <a:p>
            <a:r>
              <a:rPr lang="en-US" sz="1800"/>
              <a:t>Compound task </a:t>
            </a:r>
            <a:r>
              <a:rPr lang="en-US" sz="1800">
                <a:latin typeface="Calibri" panose="020F0502020204030204" pitchFamily="34" charset="0"/>
              </a:rPr>
              <a:t>uncover</a:t>
            </a:r>
            <a:r>
              <a:rPr lang="en-US" sz="1800"/>
              <a:t>(</a:t>
            </a:r>
            <a:r>
              <a:rPr lang="en-US" sz="1800" i="1"/>
              <a:t>c</a:t>
            </a:r>
            <a:r>
              <a:rPr lang="en-US" sz="1800"/>
              <a:t>): </a:t>
            </a:r>
          </a:p>
          <a:p>
            <a:pPr lvl="1"/>
            <a:r>
              <a:rPr lang="en-US" sz="1800"/>
              <a:t>Subtask of </a:t>
            </a:r>
            <a:r>
              <a:rPr lang="en-US" sz="1800">
                <a:latin typeface="Calibri" panose="020F0502020204030204" pitchFamily="34" charset="0"/>
              </a:rPr>
              <a:t>m1-fetch</a:t>
            </a:r>
          </a:p>
          <a:p>
            <a:r>
              <a:rPr lang="en-US" sz="1800"/>
              <a:t>Remove any containers that may be piled on top of </a:t>
            </a:r>
            <a:r>
              <a:rPr lang="en-US" sz="1800" i="1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79F12-4D5A-C248-2D09-74F46CBB12F0}"/>
              </a:ext>
            </a:extLst>
          </p:cNvPr>
          <p:cNvSpPr txBox="1"/>
          <p:nvPr/>
        </p:nvSpPr>
        <p:spPr>
          <a:xfrm>
            <a:off x="8323386" y="5705475"/>
            <a:ext cx="347393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tabLst>
                <a:tab pos="57467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/>
              </a:rPr>
              <a:t>Poll: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 Can we rewrite </a:t>
            </a:r>
            <a:r>
              <a:rPr lang="en-US" dirty="0">
                <a:latin typeface="Calibri" panose="020F0502020204030204" pitchFamily="34" charset="0"/>
                <a:ea typeface="Calibri"/>
                <a:cs typeface="Times New Roman"/>
              </a:rPr>
              <a:t>m2-uncover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 to eliminate </a:t>
            </a:r>
            <a:r>
              <a:rPr lang="en-US" i="1" dirty="0">
                <a:latin typeface="Times New Roman" panose="02020603050405020304" pitchFamily="18" charset="0"/>
                <a:ea typeface="Calibri"/>
                <a:cs typeface="Times New Roman"/>
              </a:rPr>
              <a:t>c′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/>
              </a:rPr>
              <a:t>?</a:t>
            </a:r>
          </a:p>
          <a:p>
            <a:pPr>
              <a:tabLst>
                <a:tab pos="5746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A. yes   B. no    C. don’t know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72F6D-474B-FBF1-0E7F-26B2C9E2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93" y="2865126"/>
            <a:ext cx="2787475" cy="1265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4C750-9A93-ACDE-0735-6C3496110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41" y="4057422"/>
            <a:ext cx="3912753" cy="1515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CAB4C4-F9BB-90CD-D0D5-2AEC5340F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21" y="2231091"/>
            <a:ext cx="2457538" cy="1183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DA0CB-CB6A-58EF-BFD0-BD2CEF07C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779" y="3522626"/>
            <a:ext cx="3543731" cy="22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2F3D-632A-989A-DCD2-24468DDF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TOHTN Planning Domain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946E-5302-7AA2-041F-EC3FBD09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4961641" cy="5283200"/>
          </a:xfrm>
        </p:spPr>
        <p:txBody>
          <a:bodyPr/>
          <a:lstStyle/>
          <a:p>
            <a:r>
              <a:rPr lang="en-US" sz="1800"/>
              <a:t>Compound task </a:t>
            </a:r>
            <a:r>
              <a:rPr lang="en-US" sz="1800">
                <a:latin typeface="Calibri" panose="020F0502020204030204" pitchFamily="34" charset="0"/>
              </a:rPr>
              <a:t>navigate</a:t>
            </a:r>
            <a:r>
              <a:rPr lang="en-US" sz="1800"/>
              <a:t>(</a:t>
            </a:r>
            <a:r>
              <a:rPr lang="en-US" sz="1800" i="1"/>
              <a:t>r,d</a:t>
            </a:r>
            <a:r>
              <a:rPr lang="en-US" sz="1800"/>
              <a:t>): </a:t>
            </a:r>
          </a:p>
          <a:p>
            <a:pPr lvl="1"/>
            <a:r>
              <a:rPr lang="en-US" sz="1800"/>
              <a:t>Get robot </a:t>
            </a:r>
            <a:r>
              <a:rPr lang="en-US" sz="1800" i="1"/>
              <a:t>r</a:t>
            </a:r>
            <a:r>
              <a:rPr lang="en-US" sz="1800"/>
              <a:t> from current location to </a:t>
            </a:r>
            <a:r>
              <a:rPr lang="en-US" sz="1800" i="1"/>
              <a:t>d</a:t>
            </a:r>
            <a:endParaRPr lang="en-US" sz="1800"/>
          </a:p>
          <a:p>
            <a:pPr lvl="1"/>
            <a:r>
              <a:rPr lang="en-US" sz="1800"/>
              <a:t>May require several </a:t>
            </a:r>
            <a:r>
              <a:rPr lang="en-US" sz="1800">
                <a:latin typeface="Calibri" panose="020F0502020204030204" pitchFamily="34" charset="0"/>
              </a:rPr>
              <a:t>move </a:t>
            </a:r>
            <a:r>
              <a:rPr lang="en-US" sz="1800"/>
              <a:t>actions</a:t>
            </a:r>
          </a:p>
          <a:p>
            <a:r>
              <a:rPr lang="en-US" sz="1800"/>
              <a:t>These methods are just for illustration, </a:t>
            </a:r>
            <a:br>
              <a:rPr lang="en-US" sz="1800"/>
            </a:br>
            <a:r>
              <a:rPr lang="en-US" sz="1800"/>
              <a:t>I don’t recommend using them</a:t>
            </a:r>
          </a:p>
          <a:p>
            <a:pPr lvl="1"/>
            <a:r>
              <a:rPr lang="en-US" sz="1800"/>
              <a:t>Use a route planner instead</a:t>
            </a:r>
            <a:br>
              <a:rPr lang="en-US" sz="1800" baseline="-25000"/>
            </a:br>
            <a:endParaRPr lang="en-US" sz="1800" baseline="-25000"/>
          </a:p>
          <a:p>
            <a:r>
              <a:rPr lang="en-US" sz="1800"/>
              <a:t>Method for the case where </a:t>
            </a:r>
            <a:r>
              <a:rPr lang="en-US" sz="1800">
                <a:latin typeface="Calibri" panose="020F0502020204030204" pitchFamily="34" charset="0"/>
              </a:rPr>
              <a:t>loc</a:t>
            </a:r>
            <a:r>
              <a:rPr lang="en-US" sz="1800"/>
              <a:t>(</a:t>
            </a:r>
            <a:r>
              <a:rPr lang="en-US" sz="1800" i="1"/>
              <a:t>r</a:t>
            </a:r>
            <a:r>
              <a:rPr lang="en-US" sz="1800"/>
              <a:t>) = </a:t>
            </a:r>
            <a:r>
              <a:rPr lang="en-US" sz="1800" i="1"/>
              <a:t>d</a:t>
            </a:r>
            <a:br>
              <a:rPr lang="en-US" sz="1800" i="1"/>
            </a:br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Method for cases where </a:t>
            </a:r>
            <a:r>
              <a:rPr lang="en-US" sz="1800">
                <a:latin typeface="Calibri" panose="020F0502020204030204" pitchFamily="34" charset="0"/>
              </a:rPr>
              <a:t>loc</a:t>
            </a:r>
            <a:r>
              <a:rPr lang="en-US" sz="1800"/>
              <a:t>(</a:t>
            </a:r>
            <a:r>
              <a:rPr lang="en-US" sz="1800" i="1"/>
              <a:t>r</a:t>
            </a:r>
            <a:r>
              <a:rPr lang="en-US" sz="1800"/>
              <a:t>) is adjacent to </a:t>
            </a:r>
            <a:r>
              <a:rPr lang="en-US" sz="1800" i="1"/>
              <a:t>d</a:t>
            </a:r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2F8B9-F5B8-5249-0E36-1C118DCDB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824" y="1152525"/>
            <a:ext cx="5859606" cy="5507220"/>
          </a:xfrm>
        </p:spPr>
        <p:txBody>
          <a:bodyPr/>
          <a:lstStyle/>
          <a:p>
            <a:r>
              <a:rPr lang="en-US" sz="1800" dirty="0"/>
              <a:t>Method for cases where </a:t>
            </a:r>
            <a:r>
              <a:rPr lang="en-US" sz="1800" dirty="0">
                <a:latin typeface="Calibri" panose="020F0502020204030204" pitchFamily="34" charset="0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isn’t adjacent to </a:t>
            </a:r>
            <a:r>
              <a:rPr lang="en-US" sz="1800" i="1" dirty="0"/>
              <a:t>d</a:t>
            </a:r>
            <a:br>
              <a:rPr lang="en-US" sz="1800" i="1" dirty="0"/>
            </a:br>
            <a:br>
              <a:rPr lang="en-US" sz="1800" i="1" dirty="0"/>
            </a:br>
            <a:br>
              <a:rPr lang="en-US" sz="1800" i="1" dirty="0"/>
            </a:br>
            <a:br>
              <a:rPr lang="en-US" sz="1800" i="1" dirty="0"/>
            </a:br>
            <a:endParaRPr lang="en-US" sz="1800" i="1" dirty="0"/>
          </a:p>
          <a:p>
            <a:endParaRPr lang="en-US" sz="1800" i="1" dirty="0"/>
          </a:p>
          <a:p>
            <a:r>
              <a:rPr lang="en-US" sz="1800" dirty="0">
                <a:latin typeface="Times New Roman" panose="02020603050405020304" pitchFamily="18" charset="0"/>
              </a:rPr>
              <a:t>Methods in </a:t>
            </a:r>
            <a:r>
              <a:rPr lang="en-US" sz="1800" dirty="0">
                <a:latin typeface="Lucida Calligraphy" panose="03010101010101010101" pitchFamily="66" charset="77"/>
              </a:rPr>
              <a:t>M</a:t>
            </a:r>
            <a:r>
              <a:rPr lang="en-US" sz="1800" dirty="0">
                <a:latin typeface="Times New Roman" panose="02020603050405020304" pitchFamily="18" charset="0"/>
              </a:rPr>
              <a:t>:</a:t>
            </a:r>
            <a:r>
              <a:rPr lang="en-US" sz="1800" dirty="0"/>
              <a:t>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m1-put-in-pile, m2-put-in-pile,                                    m1-get-container,  m2-get-container,                         m1-uncover, m2-uncover,                                            m1-navigate, m2-navigate, m3-navigate</a:t>
            </a:r>
            <a:endParaRPr lang="en-US" sz="1800" baseline="-250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Tasks in Σ: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Primitive: all instances of </a:t>
            </a:r>
          </a:p>
          <a:p>
            <a:pPr lvl="2"/>
            <a:r>
              <a:rPr lang="en-US" sz="1800" kern="0" dirty="0">
                <a:latin typeface="Calibri"/>
              </a:rPr>
              <a:t>move</a:t>
            </a:r>
            <a:r>
              <a:rPr lang="en-US" sz="1800" kern="0" dirty="0"/>
              <a:t>(</a:t>
            </a:r>
            <a:r>
              <a:rPr lang="en-US" sz="1800" i="1" kern="0" dirty="0" err="1"/>
              <a:t>r,l,m</a:t>
            </a:r>
            <a:r>
              <a:rPr lang="en-US" sz="1800" kern="0" dirty="0"/>
              <a:t>), </a:t>
            </a:r>
            <a:r>
              <a:rPr lang="en-US" sz="1800" kern="0" dirty="0">
                <a:latin typeface="Calibri"/>
              </a:rPr>
              <a:t>take(</a:t>
            </a:r>
            <a:r>
              <a:rPr lang="ro-RO" sz="1800" i="1" kern="0" dirty="0" err="1"/>
              <a:t>r,c,l</a:t>
            </a:r>
            <a:r>
              <a:rPr lang="ro-RO" sz="1800" kern="0" dirty="0"/>
              <a:t>), </a:t>
            </a:r>
            <a:r>
              <a:rPr lang="ro-RO" sz="1800" kern="0" dirty="0">
                <a:latin typeface="Calibri"/>
              </a:rPr>
              <a:t>put(</a:t>
            </a:r>
            <a:r>
              <a:rPr lang="ro-RO" sz="1800" i="1" kern="0" dirty="0" err="1"/>
              <a:t>r,c,l</a:t>
            </a:r>
            <a:r>
              <a:rPr lang="ro-RO" sz="1800" kern="0" dirty="0"/>
              <a:t>)</a:t>
            </a:r>
          </a:p>
          <a:p>
            <a:pPr lvl="1"/>
            <a:r>
              <a:rPr lang="ro-RO" sz="1800" dirty="0">
                <a:latin typeface="Times New Roman" panose="02020603050405020304" pitchFamily="18" charset="0"/>
              </a:rPr>
              <a:t>Compound: all instances of </a:t>
            </a:r>
          </a:p>
          <a:p>
            <a:pPr lvl="2"/>
            <a:r>
              <a:rPr lang="ro-RO" sz="1800" dirty="0">
                <a:latin typeface="Calibri" panose="020F0502020204030204" pitchFamily="34" charset="0"/>
              </a:rPr>
              <a:t>put-in-pile</a:t>
            </a:r>
            <a:r>
              <a:rPr lang="ro-RO" sz="1800" dirty="0">
                <a:latin typeface="Times New Roman" panose="02020603050405020304" pitchFamily="18" charset="0"/>
              </a:rPr>
              <a:t>(</a:t>
            </a:r>
            <a:r>
              <a:rPr lang="ro-RO" sz="1800" i="1" dirty="0">
                <a:latin typeface="Times New Roman" panose="02020603050405020304" pitchFamily="18" charset="0"/>
              </a:rPr>
              <a:t>c,p</a:t>
            </a:r>
            <a:r>
              <a:rPr lang="ro-RO" sz="1800">
                <a:latin typeface="Times New Roman" panose="02020603050405020304" pitchFamily="18" charset="0"/>
              </a:rPr>
              <a:t>), </a:t>
            </a:r>
            <a:r>
              <a:rPr lang="ro-RO" sz="1800">
                <a:latin typeface="Calibri" panose="020F0502020204030204" pitchFamily="34" charset="0"/>
              </a:rPr>
              <a:t>uncover</a:t>
            </a:r>
            <a:r>
              <a:rPr lang="ro-RO" sz="1800" dirty="0">
                <a:latin typeface="Times New Roman" panose="02020603050405020304" pitchFamily="18" charset="0"/>
              </a:rPr>
              <a:t>(</a:t>
            </a:r>
            <a:r>
              <a:rPr lang="ro-RO" sz="1800" i="1" dirty="0">
                <a:latin typeface="Times New Roman" panose="02020603050405020304" pitchFamily="18" charset="0"/>
              </a:rPr>
              <a:t>c</a:t>
            </a:r>
            <a:r>
              <a:rPr lang="ro-RO" sz="1800" dirty="0">
                <a:latin typeface="Times New Roman" panose="02020603050405020304" pitchFamily="18" charset="0"/>
              </a:rPr>
              <a:t>), and </a:t>
            </a:r>
            <a:r>
              <a:rPr lang="ro-RO" sz="1800" dirty="0">
                <a:latin typeface="Calibri" panose="020F0502020204030204" pitchFamily="34" charset="0"/>
              </a:rPr>
              <a:t>navigate</a:t>
            </a:r>
            <a:r>
              <a:rPr lang="ro-RO" sz="1800" dirty="0">
                <a:latin typeface="Times New Roman" panose="02020603050405020304" pitchFamily="18" charset="0"/>
              </a:rPr>
              <a:t>(</a:t>
            </a:r>
            <a:r>
              <a:rPr lang="ro-RO" sz="1800" i="1" dirty="0">
                <a:latin typeface="Times New Roman" panose="02020603050405020304" pitchFamily="18" charset="0"/>
              </a:rPr>
              <a:t>r,d</a:t>
            </a:r>
            <a:r>
              <a:rPr lang="ro-RO" sz="1800" dirty="0">
                <a:latin typeface="Times New Roman" panose="02020603050405020304" pitchFamily="18" charset="0"/>
              </a:rPr>
              <a:t>)</a:t>
            </a:r>
          </a:p>
          <a:p>
            <a:pPr lvl="1"/>
            <a:r>
              <a:rPr lang="ro-RO" sz="1800" dirty="0">
                <a:latin typeface="Times New Roman" panose="02020603050405020304" pitchFamily="18" charset="0"/>
              </a:rPr>
              <a:t>Goal tasks: all instances of goal(cargo(</a:t>
            </a:r>
            <a:r>
              <a:rPr lang="ro-RO" sz="1800" i="1" dirty="0">
                <a:latin typeface="Times New Roman" panose="02020603050405020304" pitchFamily="18" charset="0"/>
              </a:rPr>
              <a:t>r</a:t>
            </a:r>
            <a:r>
              <a:rPr lang="ro-RO" sz="1800" dirty="0">
                <a:latin typeface="Times New Roman" panose="02020603050405020304" pitchFamily="18" charset="0"/>
              </a:rPr>
              <a:t>) = </a:t>
            </a:r>
            <a:r>
              <a:rPr lang="ro-RO" sz="1800" i="1" dirty="0">
                <a:latin typeface="Times New Roman" panose="02020603050405020304" pitchFamily="18" charset="0"/>
              </a:rPr>
              <a:t>c</a:t>
            </a:r>
            <a:r>
              <a:rPr lang="ro-RO" sz="1800" dirty="0">
                <a:latin typeface="Times New Roman" panose="02020603050405020304" pitchFamily="18" charset="0"/>
              </a:rPr>
              <a:t>)</a:t>
            </a:r>
          </a:p>
          <a:p>
            <a:endParaRPr lang="ro-RO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1CDCA-180F-4596-1569-B04811F9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20" y="1503775"/>
            <a:ext cx="5666994" cy="1429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14C2E-8FCD-D7D9-3D28-DC509F40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61" y="5388988"/>
            <a:ext cx="3352546" cy="1191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FBD274-9FF8-484D-4A62-5228DD0D8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62" y="3700687"/>
            <a:ext cx="2544191" cy="11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F30C3-B9DC-1843-BF96-D506F20E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059" y="103049"/>
            <a:ext cx="7567194" cy="5436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8282D-C7FB-CCAF-5331-177B81A2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TOHTN Planning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C9B6A-7002-217C-925C-D4B2060D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46" y="1055882"/>
            <a:ext cx="6082301" cy="5302504"/>
          </a:xfrm>
        </p:spPr>
        <p:txBody>
          <a:bodyPr/>
          <a:lstStyle/>
          <a:p>
            <a:r>
              <a:rPr lang="en-US" sz="1800" i="1"/>
              <a:t>Planning problem: P = </a:t>
            </a:r>
            <a:r>
              <a:rPr lang="el-GR" sz="1800"/>
              <a:t>(Σ,</a:t>
            </a:r>
            <a:r>
              <a:rPr lang="en-US" sz="1800"/>
              <a:t> </a:t>
            </a:r>
            <a:r>
              <a:rPr lang="en-US" sz="1800" i="1"/>
              <a:t>s</a:t>
            </a:r>
            <a:r>
              <a:rPr lang="el-GR" sz="1800" baseline="-25000"/>
              <a:t>0</a:t>
            </a:r>
            <a:r>
              <a:rPr lang="el-GR" sz="1800"/>
              <a:t>,</a:t>
            </a:r>
            <a:r>
              <a:rPr lang="en-US" sz="1800"/>
              <a:t> </a:t>
            </a:r>
            <a:r>
              <a:rPr lang="en-US" sz="1800" i="1"/>
              <a:t>T</a:t>
            </a:r>
            <a:r>
              <a:rPr lang="en-US" sz="1800"/>
              <a:t>)</a:t>
            </a:r>
          </a:p>
          <a:p>
            <a:r>
              <a:rPr lang="en-US" sz="1800" i="1"/>
              <a:t>Solution</a:t>
            </a:r>
            <a:r>
              <a:rPr lang="en-US" sz="1800"/>
              <a:t> (detailed definition in book)</a:t>
            </a:r>
          </a:p>
          <a:p>
            <a:pPr lvl="1"/>
            <a:r>
              <a:rPr lang="en-US" sz="1800"/>
              <a:t>any executable plan produced by applying method instances to nonprimitive tasks, actions to primitive tasks</a:t>
            </a:r>
          </a:p>
          <a:p>
            <a:r>
              <a:rPr lang="en-US" sz="1800" i="1">
                <a:latin typeface="Times New Roman" panose="02020603050405020304" pitchFamily="18" charset="0"/>
              </a:rPr>
              <a:t>Refinement tree 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en-US" sz="1800"/>
              <a:t>detailed definition in book)</a:t>
            </a:r>
          </a:p>
          <a:p>
            <a:pPr lvl="1"/>
            <a:r>
              <a:rPr lang="en-US" sz="1800">
                <a:latin typeface="Times New Roman" panose="02020603050405020304" pitchFamily="18" charset="0"/>
              </a:rPr>
              <a:t>tree showing how the solution was derived</a:t>
            </a:r>
            <a:endParaRPr lang="en-US" sz="1800"/>
          </a:p>
          <a:p>
            <a:pPr lvl="1"/>
            <a:r>
              <a:rPr lang="en-US" sz="1800">
                <a:latin typeface="Times New Roman" panose="02020603050405020304" pitchFamily="18" charset="0"/>
              </a:rPr>
              <a:t>Nodes: 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root, compound tasks, goal tasks, 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method instances, actions</a:t>
            </a:r>
          </a:p>
          <a:p>
            <a:pPr lvl="1"/>
            <a:r>
              <a:rPr lang="en-US" sz="1800">
                <a:latin typeface="Times New Roman" panose="02020603050405020304" pitchFamily="18" charset="0"/>
              </a:rPr>
              <a:t>Edges: 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root → top-level tasks, 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task → method instance,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method instance → subtasks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CE62CD-0CFB-2210-C310-037FC268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53" y="5203797"/>
            <a:ext cx="4288500" cy="1382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4C32A-A44D-21C4-2064-6281BD7AE4D5}"/>
              </a:ext>
            </a:extLst>
          </p:cNvPr>
          <p:cNvSpPr txBox="1"/>
          <p:nvPr/>
        </p:nvSpPr>
        <p:spPr>
          <a:xfrm>
            <a:off x="780835" y="5590908"/>
            <a:ext cx="608230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⟨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pile(c1)=p2}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= ⟨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take(r1,c1,c2,p1,d1), move(r1,d1,d2), put(r1,c1,c3,p2,d2)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</a:p>
        </p:txBody>
      </p:sp>
    </p:spTree>
    <p:extLst>
      <p:ext uri="{BB962C8B-B14F-4D97-AF65-F5344CB8AC3E}">
        <p14:creationId xmlns:p14="http://schemas.microsoft.com/office/powerpoint/2010/main" val="810007018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736A0-E6C5-4B2F-8728-6484B4A7A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61212-1F6E-4E74-94D0-83DFF7C91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34158</TotalTime>
  <Pages>32</Pages>
  <Words>5114</Words>
  <Application>Microsoft Macintosh PowerPoint</Application>
  <PresentationFormat>Widescreen</PresentationFormat>
  <Paragraphs>628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Andale Mono</vt:lpstr>
      <vt:lpstr>Arial</vt:lpstr>
      <vt:lpstr>Calibri</vt:lpstr>
      <vt:lpstr>Courier</vt:lpstr>
      <vt:lpstr>Courier New</vt:lpstr>
      <vt:lpstr>Lucida Calligraphy</vt:lpstr>
      <vt:lpstr>NewTXMI</vt:lpstr>
      <vt:lpstr>System Font Regular</vt:lpstr>
      <vt:lpstr>TeXGyreHeros</vt:lpstr>
      <vt:lpstr>TeXGyreTermesX</vt:lpstr>
      <vt:lpstr>Times</vt:lpstr>
      <vt:lpstr>Times New Roman</vt:lpstr>
      <vt:lpstr>txmiaX</vt:lpstr>
      <vt:lpstr>txsys</vt:lpstr>
      <vt:lpstr>10_Nau - reasoning about adversaries</vt:lpstr>
      <vt:lpstr>Chapter 5 HTN Representation and Planning</vt:lpstr>
      <vt:lpstr>Hierarchical Task Network (HTN) Planning</vt:lpstr>
      <vt:lpstr>Total-Order HTN Planning</vt:lpstr>
      <vt:lpstr>The DWR Domain from Chapter 2</vt:lpstr>
      <vt:lpstr>The DWR Domain from Chapter 2</vt:lpstr>
      <vt:lpstr>TOHTN Planning Domain</vt:lpstr>
      <vt:lpstr>TOHTN Planning Domain (continued)</vt:lpstr>
      <vt:lpstr>TOHTN Planning Domain (continued)</vt:lpstr>
      <vt:lpstr>TOHTN Planning problem</vt:lpstr>
      <vt:lpstr>Planning Algorithm</vt:lpstr>
      <vt:lpstr>Planning Algorithm</vt:lpstr>
      <vt:lpstr>Search Direction, Search Strategies</vt:lpstr>
      <vt:lpstr>Complexity and Expressivity</vt:lpstr>
      <vt:lpstr>Pyhop</vt:lpstr>
      <vt:lpstr>Comparison</vt:lpstr>
      <vt:lpstr>GTPyhop</vt:lpstr>
      <vt:lpstr>Example: Blocks World</vt:lpstr>
      <vt:lpstr>Domain-Specific Algorithm</vt:lpstr>
      <vt:lpstr>States and Goals</vt:lpstr>
      <vt:lpstr>Actions</vt:lpstr>
      <vt:lpstr>Task Methods</vt:lpstr>
      <vt:lpstr>Goal Methods</vt:lpstr>
      <vt:lpstr>POHTN (Partially Ordered HTN) Planning</vt:lpstr>
      <vt:lpstr>Example POHTN Problem</vt:lpstr>
      <vt:lpstr>Solution Trees</vt:lpstr>
      <vt:lpstr>Planning Algorithm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Chapter 5</dc:title>
  <dc:subject/>
  <dc:creator>Dana Nau</dc:creator>
  <cp:keywords/>
  <dc:description/>
  <cp:lastModifiedBy>Dana Nau</cp:lastModifiedBy>
  <cp:revision>3960</cp:revision>
  <cp:lastPrinted>2018-02-22T18:51:05Z</cp:lastPrinted>
  <dcterms:created xsi:type="dcterms:W3CDTF">2013-08-19T20:16:30Z</dcterms:created>
  <dcterms:modified xsi:type="dcterms:W3CDTF">2025-03-08T04:06:07Z</dcterms:modified>
</cp:coreProperties>
</file>