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3" r:id="rId3"/>
  </p:sldMasterIdLst>
  <p:notesMasterIdLst>
    <p:notesMasterId r:id="rId18"/>
  </p:notesMasterIdLst>
  <p:handoutMasterIdLst>
    <p:handoutMasterId r:id="rId19"/>
  </p:handoutMasterIdLst>
  <p:sldIdLst>
    <p:sldId id="1033" r:id="rId4"/>
    <p:sldId id="1051" r:id="rId5"/>
    <p:sldId id="1040" r:id="rId6"/>
    <p:sldId id="1034" r:id="rId7"/>
    <p:sldId id="1038" r:id="rId8"/>
    <p:sldId id="1035" r:id="rId9"/>
    <p:sldId id="1037" r:id="rId10"/>
    <p:sldId id="1039" r:id="rId11"/>
    <p:sldId id="1046" r:id="rId12"/>
    <p:sldId id="1042" r:id="rId13"/>
    <p:sldId id="1047" r:id="rId14"/>
    <p:sldId id="1048" r:id="rId15"/>
    <p:sldId id="1049" r:id="rId16"/>
    <p:sldId id="1050" r:id="rId17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95F3"/>
    <a:srgbClr val="138612"/>
    <a:srgbClr val="13860F"/>
    <a:srgbClr val="CDFFCC"/>
    <a:srgbClr val="0070C1"/>
    <a:srgbClr val="B0FFD8"/>
    <a:srgbClr val="0071C1"/>
    <a:srgbClr val="21985D"/>
    <a:srgbClr val="00B800"/>
    <a:srgbClr val="00B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6197" autoAdjust="0"/>
  </p:normalViewPr>
  <p:slideViewPr>
    <p:cSldViewPr snapToGrid="0">
      <p:cViewPr varScale="1">
        <p:scale>
          <a:sx n="124" d="100"/>
          <a:sy n="124" d="100"/>
        </p:scale>
        <p:origin x="400" y="168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3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A38D799F-3F92-4D8C-8B3B-B84A91846398}"/>
    <pc:docChg chg="undo custSel delSld modSld">
      <pc:chgData name="Mak Roberts" userId="9f338eff-2743-45c8-be3d-ba747cbf8532" providerId="ADAL" clId="{A38D799F-3F92-4D8C-8B3B-B84A91846398}" dt="2024-09-18T14:36:02.678" v="1151" actId="1035"/>
      <pc:docMkLst>
        <pc:docMk/>
      </pc:docMkLst>
      <pc:sldChg chg="modSp mod">
        <pc:chgData name="Mak Roberts" userId="9f338eff-2743-45c8-be3d-ba747cbf8532" providerId="ADAL" clId="{A38D799F-3F92-4D8C-8B3B-B84A91846398}" dt="2024-09-15T20:53:38.217" v="36" actId="20577"/>
        <pc:sldMkLst>
          <pc:docMk/>
          <pc:sldMk cId="1307329132" sldId="1033"/>
        </pc:sldMkLst>
      </pc:sldChg>
      <pc:sldChg chg="modSp mod">
        <pc:chgData name="Mak Roberts" userId="9f338eff-2743-45c8-be3d-ba747cbf8532" providerId="ADAL" clId="{A38D799F-3F92-4D8C-8B3B-B84A91846398}" dt="2024-09-18T14:12:09.569" v="333" actId="6549"/>
        <pc:sldMkLst>
          <pc:docMk/>
          <pc:sldMk cId="3226743938" sldId="1034"/>
        </pc:sldMkLst>
      </pc:sldChg>
      <pc:sldChg chg="modSp mod">
        <pc:chgData name="Mak Roberts" userId="9f338eff-2743-45c8-be3d-ba747cbf8532" providerId="ADAL" clId="{A38D799F-3F92-4D8C-8B3B-B84A91846398}" dt="2024-09-18T14:18:32.055" v="600" actId="20577"/>
        <pc:sldMkLst>
          <pc:docMk/>
          <pc:sldMk cId="2836187784" sldId="1035"/>
        </pc:sldMkLst>
      </pc:sldChg>
      <pc:sldChg chg="addSp delSp modSp mod">
        <pc:chgData name="Mak Roberts" userId="9f338eff-2743-45c8-be3d-ba747cbf8532" providerId="ADAL" clId="{A38D799F-3F92-4D8C-8B3B-B84A91846398}" dt="2024-09-18T14:21:58.550" v="729" actId="20577"/>
        <pc:sldMkLst>
          <pc:docMk/>
          <pc:sldMk cId="204778207" sldId="1037"/>
        </pc:sldMkLst>
      </pc:sldChg>
      <pc:sldChg chg="addSp delSp modSp mod">
        <pc:chgData name="Mak Roberts" userId="9f338eff-2743-45c8-be3d-ba747cbf8532" providerId="ADAL" clId="{A38D799F-3F92-4D8C-8B3B-B84A91846398}" dt="2024-09-18T14:19:09.398" v="608" actId="20577"/>
        <pc:sldMkLst>
          <pc:docMk/>
          <pc:sldMk cId="934567439" sldId="1038"/>
        </pc:sldMkLst>
      </pc:sldChg>
      <pc:sldChg chg="mod modShow">
        <pc:chgData name="Mak Roberts" userId="9f338eff-2743-45c8-be3d-ba747cbf8532" providerId="ADAL" clId="{A38D799F-3F92-4D8C-8B3B-B84A91846398}" dt="2024-09-18T14:23:24.948" v="754" actId="729"/>
        <pc:sldMkLst>
          <pc:docMk/>
          <pc:sldMk cId="2868663599" sldId="1039"/>
        </pc:sldMkLst>
      </pc:sldChg>
      <pc:sldChg chg="addSp delSp modSp mod modAnim">
        <pc:chgData name="Mak Roberts" userId="9f338eff-2743-45c8-be3d-ba747cbf8532" providerId="ADAL" clId="{A38D799F-3F92-4D8C-8B3B-B84A91846398}" dt="2024-09-18T14:07:17.773" v="218" actId="207"/>
        <pc:sldMkLst>
          <pc:docMk/>
          <pc:sldMk cId="4040256772" sldId="1040"/>
        </pc:sldMkLst>
      </pc:sldChg>
      <pc:sldChg chg="modSp mod">
        <pc:chgData name="Mak Roberts" userId="9f338eff-2743-45c8-be3d-ba747cbf8532" providerId="ADAL" clId="{A38D799F-3F92-4D8C-8B3B-B84A91846398}" dt="2024-09-18T14:27:46.678" v="827" actId="6549"/>
        <pc:sldMkLst>
          <pc:docMk/>
          <pc:sldMk cId="22776897" sldId="1042"/>
        </pc:sldMkLst>
      </pc:sldChg>
      <pc:sldChg chg="del mod modShow">
        <pc:chgData name="Mak Roberts" userId="9f338eff-2743-45c8-be3d-ba747cbf8532" providerId="ADAL" clId="{A38D799F-3F92-4D8C-8B3B-B84A91846398}" dt="2024-09-18T14:07:31.907" v="220" actId="47"/>
        <pc:sldMkLst>
          <pc:docMk/>
          <pc:sldMk cId="4080448005" sldId="1044"/>
        </pc:sldMkLst>
      </pc:sldChg>
      <pc:sldChg chg="modSp mod modShow">
        <pc:chgData name="Mak Roberts" userId="9f338eff-2743-45c8-be3d-ba747cbf8532" providerId="ADAL" clId="{A38D799F-3F92-4D8C-8B3B-B84A91846398}" dt="2024-09-18T14:23:33.067" v="755" actId="729"/>
        <pc:sldMkLst>
          <pc:docMk/>
          <pc:sldMk cId="3719182465" sldId="1046"/>
        </pc:sldMkLst>
      </pc:sldChg>
      <pc:sldChg chg="delSp modSp mod modShow">
        <pc:chgData name="Mak Roberts" userId="9f338eff-2743-45c8-be3d-ba747cbf8532" providerId="ADAL" clId="{A38D799F-3F92-4D8C-8B3B-B84A91846398}" dt="2024-09-18T14:30:01.552" v="847" actId="20577"/>
        <pc:sldMkLst>
          <pc:docMk/>
          <pc:sldMk cId="1326271531" sldId="1047"/>
        </pc:sldMkLst>
      </pc:sldChg>
      <pc:sldChg chg="modSp mod modShow">
        <pc:chgData name="Mak Roberts" userId="9f338eff-2743-45c8-be3d-ba747cbf8532" providerId="ADAL" clId="{A38D799F-3F92-4D8C-8B3B-B84A91846398}" dt="2024-09-18T14:30:26.238" v="858" actId="20577"/>
        <pc:sldMkLst>
          <pc:docMk/>
          <pc:sldMk cId="3276969704" sldId="1048"/>
        </pc:sldMkLst>
      </pc:sldChg>
      <pc:sldChg chg="addSp delSp modSp mod">
        <pc:chgData name="Mak Roberts" userId="9f338eff-2743-45c8-be3d-ba747cbf8532" providerId="ADAL" clId="{A38D799F-3F92-4D8C-8B3B-B84A91846398}" dt="2024-09-18T14:32:18.068" v="919" actId="20577"/>
        <pc:sldMkLst>
          <pc:docMk/>
          <pc:sldMk cId="2000651470" sldId="1049"/>
        </pc:sldMkLst>
      </pc:sldChg>
      <pc:sldChg chg="modSp mod">
        <pc:chgData name="Mak Roberts" userId="9f338eff-2743-45c8-be3d-ba747cbf8532" providerId="ADAL" clId="{A38D799F-3F92-4D8C-8B3B-B84A91846398}" dt="2024-09-18T14:36:02.678" v="1151" actId="1035"/>
        <pc:sldMkLst>
          <pc:docMk/>
          <pc:sldMk cId="4049655945" sldId="1050"/>
        </pc:sldMkLst>
      </pc:sldChg>
    </pc:docChg>
  </pc:docChgLst>
  <pc:docChgLst>
    <pc:chgData name="Mak Roberts" userId="9f338eff-2743-45c8-be3d-ba747cbf8532" providerId="ADAL" clId="{A4107AF4-61C1-4D86-9146-689F1A790A5F}"/>
    <pc:docChg chg="modSld">
      <pc:chgData name="Mak Roberts" userId="9f338eff-2743-45c8-be3d-ba747cbf8532" providerId="ADAL" clId="{A4107AF4-61C1-4D86-9146-689F1A790A5F}" dt="2025-01-30T00:48:00.427" v="1" actId="20577"/>
      <pc:docMkLst>
        <pc:docMk/>
      </pc:docMkLst>
      <pc:sldChg chg="modSp mod">
        <pc:chgData name="Mak Roberts" userId="9f338eff-2743-45c8-be3d-ba747cbf8532" providerId="ADAL" clId="{A4107AF4-61C1-4D86-9146-689F1A790A5F}" dt="2025-01-30T00:48:00.427" v="1" actId="20577"/>
        <pc:sldMkLst>
          <pc:docMk/>
          <pc:sldMk cId="1307329132" sldId="1033"/>
        </pc:sldMkLst>
        <pc:spChg chg="mod">
          <ac:chgData name="Mak Roberts" userId="9f338eff-2743-45c8-be3d-ba747cbf8532" providerId="ADAL" clId="{A4107AF4-61C1-4D86-9146-689F1A790A5F}" dt="2025-01-30T00:48:00.427" v="1" actId="20577"/>
          <ac:spMkLst>
            <pc:docMk/>
            <pc:sldMk cId="1307329132" sldId="1033"/>
            <ac:spMk id="4099" creationId="{00000000-0000-0000-0000-000000000000}"/>
          </ac:spMkLst>
        </pc:spChg>
      </pc:sldChg>
    </pc:docChg>
  </pc:docChgLst>
  <pc:docChgLst>
    <pc:chgData name="Mak Roberts" userId="9f338eff-2743-45c8-be3d-ba747cbf8532" providerId="ADAL" clId="{C1406FA5-1B85-43AF-A00E-B2728E9B8DEB}"/>
    <pc:docChg chg="modSld">
      <pc:chgData name="Mak Roberts" userId="9f338eff-2743-45c8-be3d-ba747cbf8532" providerId="ADAL" clId="{C1406FA5-1B85-43AF-A00E-B2728E9B8DEB}" dt="2024-10-16T19:24:51.971" v="70" actId="20577"/>
      <pc:docMkLst>
        <pc:docMk/>
      </pc:docMkLst>
      <pc:sldChg chg="mod modShow">
        <pc:chgData name="Mak Roberts" userId="9f338eff-2743-45c8-be3d-ba747cbf8532" providerId="ADAL" clId="{C1406FA5-1B85-43AF-A00E-B2728E9B8DEB}" dt="2024-10-16T18:39:41.115" v="0" actId="729"/>
        <pc:sldMkLst>
          <pc:docMk/>
          <pc:sldMk cId="2868663599" sldId="1039"/>
        </pc:sldMkLst>
      </pc:sldChg>
      <pc:sldChg chg="modSp mod modShow">
        <pc:chgData name="Mak Roberts" userId="9f338eff-2743-45c8-be3d-ba747cbf8532" providerId="ADAL" clId="{C1406FA5-1B85-43AF-A00E-B2728E9B8DEB}" dt="2024-10-16T19:24:51.971" v="70" actId="20577"/>
        <pc:sldMkLst>
          <pc:docMk/>
          <pc:sldMk cId="3719182465" sldId="10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2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723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9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0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11:06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CDDDB5B-5246-9670-3A6E-A57E8CF72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44057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42308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43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12564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41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0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vlbX4J8AAAA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Chapter 6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Acting with HTNs</a:t>
            </a:r>
            <a:endParaRPr lang="en-US" sz="26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9AB921E-A8F6-E4B0-7BA4-EF7E051B4D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3929744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2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2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4E4B-6392-0A95-30E0-E1578F3E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Recovery in HTN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369C8-BD47-056C-C0AB-62E9D14C49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HTN methods require the solution plan to follow a particular trajectory</a:t>
            </a:r>
          </a:p>
          <a:p>
            <a:r>
              <a:rPr lang="en-US"/>
              <a:t>Encode requirements that aren’t explicit in the classical planning domain</a:t>
            </a:r>
          </a:p>
          <a:p>
            <a:pPr lvl="1"/>
            <a:r>
              <a:rPr lang="en-US"/>
              <a:t>Safety requirements: </a:t>
            </a:r>
          </a:p>
          <a:p>
            <a:pPr lvl="2"/>
            <a:r>
              <a:rPr lang="en-US"/>
              <a:t>Secure a container onto the robot before starting to move the robot</a:t>
            </a:r>
          </a:p>
          <a:p>
            <a:pPr lvl="1"/>
            <a:r>
              <a:rPr lang="en-US"/>
              <a:t>Commitments to other agents</a:t>
            </a:r>
          </a:p>
          <a:p>
            <a:pPr lvl="2"/>
            <a:r>
              <a:rPr lang="en-US"/>
              <a:t>Don’t use a particular resource, because others may need it</a:t>
            </a:r>
          </a:p>
          <a:p>
            <a:pPr lvl="1"/>
            <a:r>
              <a:rPr lang="en-US"/>
              <a:t>A company’s standard operating procedures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A4855-93F4-C81E-7218-7F10A2192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089" y="1152525"/>
            <a:ext cx="5847711" cy="52832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HTN-Run-Lookahead </a:t>
            </a:r>
            <a:r>
              <a:rPr lang="en-US" dirty="0"/>
              <a:t>and </a:t>
            </a:r>
            <a:r>
              <a:rPr lang="en-US" dirty="0">
                <a:latin typeface="Calibri" panose="020F0502020204030204" pitchFamily="34" charset="0"/>
              </a:rPr>
              <a:t>HTN-Run-Lazy-Lookahead </a:t>
            </a:r>
            <a:r>
              <a:rPr lang="en-US" dirty="0"/>
              <a:t>don’t know anything about the trajectory requirements</a:t>
            </a:r>
          </a:p>
          <a:p>
            <a:r>
              <a:rPr lang="en-US" dirty="0"/>
              <a:t>That’s OK if nothing goes wrong</a:t>
            </a:r>
          </a:p>
          <a:p>
            <a:r>
              <a:rPr lang="en-US" dirty="0"/>
              <a:t>If unexpected events occur, need to recover in a way that still satisfies the trajectory requirements</a:t>
            </a:r>
          </a:p>
          <a:p>
            <a:r>
              <a:rPr lang="en-US" dirty="0"/>
              <a:t>Three approaches</a:t>
            </a:r>
          </a:p>
          <a:p>
            <a:pPr marL="685800" lvl="1" indent="-336550">
              <a:buFont typeface="+mj-lt"/>
              <a:buAutoNum type="arabicPeriod"/>
            </a:pPr>
            <a:r>
              <a:rPr lang="en-US" dirty="0"/>
              <a:t>Modify </a:t>
            </a:r>
            <a:r>
              <a:rPr lang="en-US" dirty="0">
                <a:latin typeface="Calibri" panose="020F0502020204030204" pitchFamily="34" charset="0"/>
              </a:rPr>
              <a:t>TO-HTN-Act</a:t>
            </a:r>
            <a:r>
              <a:rPr lang="en-US" dirty="0"/>
              <a:t> to call an HTN planner </a:t>
            </a:r>
          </a:p>
          <a:p>
            <a:pPr lvl="2"/>
            <a:r>
              <a:rPr lang="en-US" dirty="0"/>
              <a:t>HTN planner returns a method selection</a:t>
            </a:r>
          </a:p>
          <a:p>
            <a:pPr marL="685800" lvl="1" indent="-336550">
              <a:buFont typeface="+mj-lt"/>
              <a:buAutoNum type="arabicPeriod"/>
            </a:pPr>
            <a:r>
              <a:rPr lang="en-US" dirty="0"/>
              <a:t>Modify HTN planner to return a solution tree </a:t>
            </a:r>
          </a:p>
          <a:p>
            <a:pPr lvl="2"/>
            <a:r>
              <a:rPr lang="en-US" dirty="0"/>
              <a:t>Actor traverses the tree</a:t>
            </a:r>
          </a:p>
          <a:p>
            <a:pPr marL="685800" lvl="1" indent="-336550">
              <a:buFont typeface="+mj-lt"/>
              <a:buAutoNum type="arabicPeriod"/>
            </a:pPr>
            <a:r>
              <a:rPr lang="en-US" dirty="0"/>
              <a:t>Actor calls HTN planner to do replanning in a modified domain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BB9F259-4A42-C736-CB18-BEFA52391165}"/>
              </a:ext>
            </a:extLst>
          </p:cNvPr>
          <p:cNvGrpSpPr/>
          <p:nvPr/>
        </p:nvGrpSpPr>
        <p:grpSpPr>
          <a:xfrm>
            <a:off x="85629" y="2910468"/>
            <a:ext cx="9706450" cy="3599952"/>
            <a:chOff x="78844" y="2910468"/>
            <a:chExt cx="12060823" cy="3599952"/>
          </a:xfrm>
        </p:grpSpPr>
        <p:sp>
          <p:nvSpPr>
            <p:cNvPr id="6" name="Line 59">
              <a:extLst>
                <a:ext uri="{FF2B5EF4-FFF2-40B4-BE49-F238E27FC236}">
                  <a16:creationId xmlns:a16="http://schemas.microsoft.com/office/drawing/2014/main" id="{16E37975-7F41-0B5F-93BC-52E0E831D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6314" y="3298736"/>
              <a:ext cx="3062670" cy="674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7" name="Line 60">
              <a:extLst>
                <a:ext uri="{FF2B5EF4-FFF2-40B4-BE49-F238E27FC236}">
                  <a16:creationId xmlns:a16="http://schemas.microsoft.com/office/drawing/2014/main" id="{86E2C26D-AE38-B2A1-7561-A33916D56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721" y="3404142"/>
              <a:ext cx="2533280" cy="590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0" name="Text Box 61">
              <a:extLst>
                <a:ext uri="{FF2B5EF4-FFF2-40B4-BE49-F238E27FC236}">
                  <a16:creationId xmlns:a16="http://schemas.microsoft.com/office/drawing/2014/main" id="{A5032AD6-2062-96B8-1222-054DB2C8B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2987" y="3269946"/>
              <a:ext cx="1464071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21" name="Line 59">
              <a:extLst>
                <a:ext uri="{FF2B5EF4-FFF2-40B4-BE49-F238E27FC236}">
                  <a16:creationId xmlns:a16="http://schemas.microsoft.com/office/drawing/2014/main" id="{1CED2DE1-3696-E7CF-15AA-FA9FAEB7E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4700" y="4347544"/>
              <a:ext cx="1953209" cy="7710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4" name="Line 60">
              <a:extLst>
                <a:ext uri="{FF2B5EF4-FFF2-40B4-BE49-F238E27FC236}">
                  <a16:creationId xmlns:a16="http://schemas.microsoft.com/office/drawing/2014/main" id="{53AB5710-D923-E3D0-7C8C-62F2129BF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3904" y="4431204"/>
              <a:ext cx="79530" cy="674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5" name="Line 59">
              <a:extLst>
                <a:ext uri="{FF2B5EF4-FFF2-40B4-BE49-F238E27FC236}">
                  <a16:creationId xmlns:a16="http://schemas.microsoft.com/office/drawing/2014/main" id="{C38D89D7-924E-7C24-14BA-E48DA63FA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3299" y="4465613"/>
              <a:ext cx="1788505" cy="648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178D6C8C-EB23-ED3B-EB78-D7F9B6421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8821" y="4492507"/>
              <a:ext cx="1571714" cy="6094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7" name="Line 60">
              <a:extLst>
                <a:ext uri="{FF2B5EF4-FFF2-40B4-BE49-F238E27FC236}">
                  <a16:creationId xmlns:a16="http://schemas.microsoft.com/office/drawing/2014/main" id="{C39E4E15-8894-9FD9-8259-13C4F1162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996" y="4456666"/>
              <a:ext cx="1791748" cy="648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8" name="Text Box 61">
              <a:extLst>
                <a:ext uri="{FF2B5EF4-FFF2-40B4-BE49-F238E27FC236}">
                  <a16:creationId xmlns:a16="http://schemas.microsoft.com/office/drawing/2014/main" id="{661C3E1E-DC9A-FD0C-33D8-20AE3EE85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040" y="3824895"/>
              <a:ext cx="507995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41" name="Line 60">
              <a:extLst>
                <a:ext uri="{FF2B5EF4-FFF2-40B4-BE49-F238E27FC236}">
                  <a16:creationId xmlns:a16="http://schemas.microsoft.com/office/drawing/2014/main" id="{C46FC673-7698-42A7-BE31-CC7299606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8867" y="4415029"/>
              <a:ext cx="250974" cy="6777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42" name="Text Box 61">
              <a:extLst>
                <a:ext uri="{FF2B5EF4-FFF2-40B4-BE49-F238E27FC236}">
                  <a16:creationId xmlns:a16="http://schemas.microsoft.com/office/drawing/2014/main" id="{DDC1574E-386E-039B-6616-C9D937B79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9692" y="3829681"/>
              <a:ext cx="507995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48" name="Text Box 61">
              <a:extLst>
                <a:ext uri="{FF2B5EF4-FFF2-40B4-BE49-F238E27FC236}">
                  <a16:creationId xmlns:a16="http://schemas.microsoft.com/office/drawing/2014/main" id="{BBB16BB6-9EA2-2CAD-AB04-F9E096E9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039" y="4179000"/>
              <a:ext cx="1464071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49" name="Text Box 61">
              <a:extLst>
                <a:ext uri="{FF2B5EF4-FFF2-40B4-BE49-F238E27FC236}">
                  <a16:creationId xmlns:a16="http://schemas.microsoft.com/office/drawing/2014/main" id="{E24EA0FB-54A0-044E-0934-ABD66A6CF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2690" y="4183786"/>
              <a:ext cx="1464071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50" name="Text Box 61">
              <a:extLst>
                <a:ext uri="{FF2B5EF4-FFF2-40B4-BE49-F238E27FC236}">
                  <a16:creationId xmlns:a16="http://schemas.microsoft.com/office/drawing/2014/main" id="{550BE5D3-3B61-7FFE-4782-A20B8BAA2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1023" y="2910468"/>
              <a:ext cx="507995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2FA6E46-6FB0-9966-54E5-BFB50F504C4A}"/>
                </a:ext>
              </a:extLst>
            </p:cNvPr>
            <p:cNvGrpSpPr/>
            <p:nvPr/>
          </p:nvGrpSpPr>
          <p:grpSpPr>
            <a:xfrm>
              <a:off x="78844" y="5112057"/>
              <a:ext cx="5895398" cy="1398363"/>
              <a:chOff x="77889" y="5112057"/>
              <a:chExt cx="6037756" cy="1398363"/>
            </a:xfrm>
          </p:grpSpPr>
          <p:sp>
            <p:nvSpPr>
              <p:cNvPr id="137" name="Text Box 37">
                <a:extLst>
                  <a:ext uri="{FF2B5EF4-FFF2-40B4-BE49-F238E27FC236}">
                    <a16:creationId xmlns:a16="http://schemas.microsoft.com/office/drawing/2014/main" id="{E4FAE8C8-9117-9147-3187-2195D3B49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070" y="6196488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38" name="Text Box 54">
                <a:extLst>
                  <a:ext uri="{FF2B5EF4-FFF2-40B4-BE49-F238E27FC236}">
                    <a16:creationId xmlns:a16="http://schemas.microsoft.com/office/drawing/2014/main" id="{212786EE-15FE-72A2-DD72-1EAD4C205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8339" y="6181029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39" name="Line 42">
                <a:extLst>
                  <a:ext uri="{FF2B5EF4-FFF2-40B4-BE49-F238E27FC236}">
                    <a16:creationId xmlns:a16="http://schemas.microsoft.com/office/drawing/2014/main" id="{D2058DF4-9950-D3A3-20C7-6ACF4DE18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6057" y="5678633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0" name="Line 42">
                <a:extLst>
                  <a:ext uri="{FF2B5EF4-FFF2-40B4-BE49-F238E27FC236}">
                    <a16:creationId xmlns:a16="http://schemas.microsoft.com/office/drawing/2014/main" id="{56268F8C-DA82-343B-1F4D-0744C84FC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3818" y="570331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1" name="Line 43">
                <a:extLst>
                  <a:ext uri="{FF2B5EF4-FFF2-40B4-BE49-F238E27FC236}">
                    <a16:creationId xmlns:a16="http://schemas.microsoft.com/office/drawing/2014/main" id="{1F91676C-37C6-9321-A4DA-B7A45C4F4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3620" y="570331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2" name="Text Box 46">
                <a:extLst>
                  <a:ext uri="{FF2B5EF4-FFF2-40B4-BE49-F238E27FC236}">
                    <a16:creationId xmlns:a16="http://schemas.microsoft.com/office/drawing/2014/main" id="{AD5ECA64-47B5-C4E8-6167-73BBB7740D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302" y="5117944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43" name="Text Box 54">
                <a:extLst>
                  <a:ext uri="{FF2B5EF4-FFF2-40B4-BE49-F238E27FC236}">
                    <a16:creationId xmlns:a16="http://schemas.microsoft.com/office/drawing/2014/main" id="{96BCF4EF-A6BB-FF83-3BFD-B32CFF397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660" y="6179904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44" name="Text Box 54">
                <a:extLst>
                  <a:ext uri="{FF2B5EF4-FFF2-40B4-BE49-F238E27FC236}">
                    <a16:creationId xmlns:a16="http://schemas.microsoft.com/office/drawing/2014/main" id="{72A2093B-90D6-8DAD-8FD8-9D8C71141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4746" y="6177241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45" name="Text Box 37">
                <a:extLst>
                  <a:ext uri="{FF2B5EF4-FFF2-40B4-BE49-F238E27FC236}">
                    <a16:creationId xmlns:a16="http://schemas.microsoft.com/office/drawing/2014/main" id="{AC1BAC25-9D9F-1F04-6CF0-ECB5068B8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2825" y="6190601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46" name="Text Box 54">
                <a:extLst>
                  <a:ext uri="{FF2B5EF4-FFF2-40B4-BE49-F238E27FC236}">
                    <a16:creationId xmlns:a16="http://schemas.microsoft.com/office/drawing/2014/main" id="{FF7AE1E2-B610-BB96-4C42-DB243D3C6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6095" y="6175142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47" name="Line 42">
                <a:extLst>
                  <a:ext uri="{FF2B5EF4-FFF2-40B4-BE49-F238E27FC236}">
                    <a16:creationId xmlns:a16="http://schemas.microsoft.com/office/drawing/2014/main" id="{09D2EABA-8F06-685D-DF17-71662B569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3813" y="5672746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8" name="Line 42">
                <a:extLst>
                  <a:ext uri="{FF2B5EF4-FFF2-40B4-BE49-F238E27FC236}">
                    <a16:creationId xmlns:a16="http://schemas.microsoft.com/office/drawing/2014/main" id="{57C4BA20-01B1-AC60-71ED-1B14B9670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1574" y="5697426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9" name="Line 43">
                <a:extLst>
                  <a:ext uri="{FF2B5EF4-FFF2-40B4-BE49-F238E27FC236}">
                    <a16:creationId xmlns:a16="http://schemas.microsoft.com/office/drawing/2014/main" id="{E34A702D-E47A-BEA1-CA30-21643F64E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1376" y="5697426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0" name="Text Box 46">
                <a:extLst>
                  <a:ext uri="{FF2B5EF4-FFF2-40B4-BE49-F238E27FC236}">
                    <a16:creationId xmlns:a16="http://schemas.microsoft.com/office/drawing/2014/main" id="{B22F8B2E-4A85-61CD-26C6-2CA5637EF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1058" y="5112057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51" name="Text Box 54">
                <a:extLst>
                  <a:ext uri="{FF2B5EF4-FFF2-40B4-BE49-F238E27FC236}">
                    <a16:creationId xmlns:a16="http://schemas.microsoft.com/office/drawing/2014/main" id="{CBAC58CA-8E65-70D9-340B-AA432F68C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3417" y="6174017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2" name="Text Box 54">
                <a:extLst>
                  <a:ext uri="{FF2B5EF4-FFF2-40B4-BE49-F238E27FC236}">
                    <a16:creationId xmlns:a16="http://schemas.microsoft.com/office/drawing/2014/main" id="{AD621E8B-EE82-8DC1-062C-418626D50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501" y="6171354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3" name="Text Box 37">
                <a:extLst>
                  <a:ext uri="{FF2B5EF4-FFF2-40B4-BE49-F238E27FC236}">
                    <a16:creationId xmlns:a16="http://schemas.microsoft.com/office/drawing/2014/main" id="{64C9AAA0-DFB5-716A-3ABE-AEE29CE6A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7932" y="6118558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54" name="Line 42">
                <a:extLst>
                  <a:ext uri="{FF2B5EF4-FFF2-40B4-BE49-F238E27FC236}">
                    <a16:creationId xmlns:a16="http://schemas.microsoft.com/office/drawing/2014/main" id="{AE6FA639-B97C-9A67-6861-429158BFD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049" y="570065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5" name="Line 43">
                <a:extLst>
                  <a:ext uri="{FF2B5EF4-FFF2-40B4-BE49-F238E27FC236}">
                    <a16:creationId xmlns:a16="http://schemas.microsoft.com/office/drawing/2014/main" id="{66F5AC6E-B8AF-CCF4-1018-1F90697B1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5849" y="570065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6" name="Text Box 37">
                <a:extLst>
                  <a:ext uri="{FF2B5EF4-FFF2-40B4-BE49-F238E27FC236}">
                    <a16:creationId xmlns:a16="http://schemas.microsoft.com/office/drawing/2014/main" id="{82E84DD6-A535-085F-C5D6-84E90E2CC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276" y="6180546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57" name="Text Box 54">
                <a:extLst>
                  <a:ext uri="{FF2B5EF4-FFF2-40B4-BE49-F238E27FC236}">
                    <a16:creationId xmlns:a16="http://schemas.microsoft.com/office/drawing/2014/main" id="{624C961A-6886-52C3-3E9D-70EFC508D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89" y="6166731"/>
                <a:ext cx="463145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8" name="Text Box 54">
                <a:extLst>
                  <a:ext uri="{FF2B5EF4-FFF2-40B4-BE49-F238E27FC236}">
                    <a16:creationId xmlns:a16="http://schemas.microsoft.com/office/drawing/2014/main" id="{EF324A5C-ED7F-65F8-5E61-04D5A85EB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6971" y="6174578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9" name="Text Box 54">
                <a:extLst>
                  <a:ext uri="{FF2B5EF4-FFF2-40B4-BE49-F238E27FC236}">
                    <a16:creationId xmlns:a16="http://schemas.microsoft.com/office/drawing/2014/main" id="{9C87CAA0-4EF9-536F-9B79-2C5841084E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544" y="6165087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60" name="Line 42">
                <a:extLst>
                  <a:ext uri="{FF2B5EF4-FFF2-40B4-BE49-F238E27FC236}">
                    <a16:creationId xmlns:a16="http://schemas.microsoft.com/office/drawing/2014/main" id="{26C8B7A6-36A5-F197-3E2A-D977FEB45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63" y="5662691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61" name="Text Box 46">
                <a:extLst>
                  <a:ext uri="{FF2B5EF4-FFF2-40B4-BE49-F238E27FC236}">
                    <a16:creationId xmlns:a16="http://schemas.microsoft.com/office/drawing/2014/main" id="{1AC410EB-C288-7E36-85DD-6E24AE1F2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28" y="5115280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62" name="Text Box 46">
                <a:extLst>
                  <a:ext uri="{FF2B5EF4-FFF2-40B4-BE49-F238E27FC236}">
                    <a16:creationId xmlns:a16="http://schemas.microsoft.com/office/drawing/2014/main" id="{53253A9E-1AD4-9F1C-5F45-3EE27107D3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4758" y="5472049"/>
                <a:ext cx="149942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63" name="Text Box 46">
                <a:extLst>
                  <a:ext uri="{FF2B5EF4-FFF2-40B4-BE49-F238E27FC236}">
                    <a16:creationId xmlns:a16="http://schemas.microsoft.com/office/drawing/2014/main" id="{51115A50-242A-CE88-1FCD-9A4072C24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2513" y="5466162"/>
                <a:ext cx="149942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64" name="Text Box 46">
                <a:extLst>
                  <a:ext uri="{FF2B5EF4-FFF2-40B4-BE49-F238E27FC236}">
                    <a16:creationId xmlns:a16="http://schemas.microsoft.com/office/drawing/2014/main" id="{5B8C5CE5-264B-9F08-C906-1DD0B9950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986" y="5469385"/>
                <a:ext cx="149942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65" name="Text Box 37">
                <a:extLst>
                  <a:ext uri="{FF2B5EF4-FFF2-40B4-BE49-F238E27FC236}">
                    <a16:creationId xmlns:a16="http://schemas.microsoft.com/office/drawing/2014/main" id="{2738E514-A13B-699F-2043-F93DA8F35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696" y="5423797"/>
                <a:ext cx="414187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. . .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D4E363E-90FF-B861-FCF3-AF302C362BA0}"/>
                </a:ext>
              </a:extLst>
            </p:cNvPr>
            <p:cNvGrpSpPr/>
            <p:nvPr/>
          </p:nvGrpSpPr>
          <p:grpSpPr>
            <a:xfrm>
              <a:off x="6313426" y="5092810"/>
              <a:ext cx="5826241" cy="1401668"/>
              <a:chOff x="6188762" y="5092810"/>
              <a:chExt cx="5951466" cy="1401668"/>
            </a:xfrm>
          </p:grpSpPr>
          <p:sp>
            <p:nvSpPr>
              <p:cNvPr id="92" name="Text Box 37">
                <a:extLst>
                  <a:ext uri="{FF2B5EF4-FFF2-40B4-BE49-F238E27FC236}">
                    <a16:creationId xmlns:a16="http://schemas.microsoft.com/office/drawing/2014/main" id="{1B267A61-F223-20D2-4C90-073ADF04B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7976" y="6180546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93" name="Text Box 54">
                <a:extLst>
                  <a:ext uri="{FF2B5EF4-FFF2-40B4-BE49-F238E27FC236}">
                    <a16:creationId xmlns:a16="http://schemas.microsoft.com/office/drawing/2014/main" id="{C615BF64-7D6C-7DA4-3B22-D40F0F4A1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403" y="6165087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0" name="Line 42">
                <a:extLst>
                  <a:ext uri="{FF2B5EF4-FFF2-40B4-BE49-F238E27FC236}">
                    <a16:creationId xmlns:a16="http://schemas.microsoft.com/office/drawing/2014/main" id="{7EB10E28-5998-9037-A9D1-819165932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28523" y="5662691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1" name="Line 42">
                <a:extLst>
                  <a:ext uri="{FF2B5EF4-FFF2-40B4-BE49-F238E27FC236}">
                    <a16:creationId xmlns:a16="http://schemas.microsoft.com/office/drawing/2014/main" id="{FFBBFA71-CBD9-32EB-47E8-8A354143F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6284" y="568737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2" name="Line 43">
                <a:extLst>
                  <a:ext uri="{FF2B5EF4-FFF2-40B4-BE49-F238E27FC236}">
                    <a16:creationId xmlns:a16="http://schemas.microsoft.com/office/drawing/2014/main" id="{28466342-857A-1E79-3185-DC86BDC77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6086" y="568737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3" name="Text Box 46">
                <a:extLst>
                  <a:ext uri="{FF2B5EF4-FFF2-40B4-BE49-F238E27FC236}">
                    <a16:creationId xmlns:a16="http://schemas.microsoft.com/office/drawing/2014/main" id="{58078A07-5CF5-D921-B6E6-4DC3D0111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6441" y="5102002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14" name="Text Box 54">
                <a:extLst>
                  <a:ext uri="{FF2B5EF4-FFF2-40B4-BE49-F238E27FC236}">
                    <a16:creationId xmlns:a16="http://schemas.microsoft.com/office/drawing/2014/main" id="{AC4BB2E1-DBFA-2078-8CC7-7C9B79BA1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8762" y="6163962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5" name="Text Box 54">
                <a:extLst>
                  <a:ext uri="{FF2B5EF4-FFF2-40B4-BE49-F238E27FC236}">
                    <a16:creationId xmlns:a16="http://schemas.microsoft.com/office/drawing/2014/main" id="{6FFE2AD4-893D-E786-0388-69FAB5D813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812" y="6161299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6" name="Text Box 37">
                <a:extLst>
                  <a:ext uri="{FF2B5EF4-FFF2-40B4-BE49-F238E27FC236}">
                    <a16:creationId xmlns:a16="http://schemas.microsoft.com/office/drawing/2014/main" id="{4FEFCCCE-F53C-5AED-BEA8-31E72DFF8D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0475" y="6171354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17" name="Text Box 54">
                <a:extLst>
                  <a:ext uri="{FF2B5EF4-FFF2-40B4-BE49-F238E27FC236}">
                    <a16:creationId xmlns:a16="http://schemas.microsoft.com/office/drawing/2014/main" id="{889AB5E8-F725-3E4A-750B-99A0C75A9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7241" y="6155895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8" name="Line 42">
                <a:extLst>
                  <a:ext uri="{FF2B5EF4-FFF2-40B4-BE49-F238E27FC236}">
                    <a16:creationId xmlns:a16="http://schemas.microsoft.com/office/drawing/2014/main" id="{C94EA2AC-E12D-4909-12F8-D20262806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21020" y="5653499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9" name="Line 42">
                <a:extLst>
                  <a:ext uri="{FF2B5EF4-FFF2-40B4-BE49-F238E27FC236}">
                    <a16:creationId xmlns:a16="http://schemas.microsoft.com/office/drawing/2014/main" id="{2F1BC0CB-C879-B8CF-DC7C-C2ACAAD6B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8781" y="5678179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0" name="Line 43">
                <a:extLst>
                  <a:ext uri="{FF2B5EF4-FFF2-40B4-BE49-F238E27FC236}">
                    <a16:creationId xmlns:a16="http://schemas.microsoft.com/office/drawing/2014/main" id="{D53A1792-3A6D-0234-83DA-C5CE65A0F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583" y="5678179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1" name="Text Box 46">
                <a:extLst>
                  <a:ext uri="{FF2B5EF4-FFF2-40B4-BE49-F238E27FC236}">
                    <a16:creationId xmlns:a16="http://schemas.microsoft.com/office/drawing/2014/main" id="{BA43D940-0941-10CE-047E-A4486F8D2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8938" y="5092810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22" name="Text Box 54">
                <a:extLst>
                  <a:ext uri="{FF2B5EF4-FFF2-40B4-BE49-F238E27FC236}">
                    <a16:creationId xmlns:a16="http://schemas.microsoft.com/office/drawing/2014/main" id="{D362BC81-4064-E06D-9B90-2B1EC3F1D9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4599" y="6154770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3" name="Text Box 54">
                <a:extLst>
                  <a:ext uri="{FF2B5EF4-FFF2-40B4-BE49-F238E27FC236}">
                    <a16:creationId xmlns:a16="http://schemas.microsoft.com/office/drawing/2014/main" id="{4A276156-D058-C76B-B02B-1CD229CA2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0310" y="6152107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4" name="Text Box 37">
                <a:extLst>
                  <a:ext uri="{FF2B5EF4-FFF2-40B4-BE49-F238E27FC236}">
                    <a16:creationId xmlns:a16="http://schemas.microsoft.com/office/drawing/2014/main" id="{B09EDC50-238F-0F16-5988-CD5B8F77B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3547" y="6118558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F00B256B-B15B-EA60-8A8D-8735DF3D3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8449" y="6172378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26" name="Text Box 54">
                <a:extLst>
                  <a:ext uri="{FF2B5EF4-FFF2-40B4-BE49-F238E27FC236}">
                    <a16:creationId xmlns:a16="http://schemas.microsoft.com/office/drawing/2014/main" id="{BA9D4F66-5E4E-931B-72AB-23F01F44B9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25216" y="6156919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7" name="Line 42">
                <a:extLst>
                  <a:ext uri="{FF2B5EF4-FFF2-40B4-BE49-F238E27FC236}">
                    <a16:creationId xmlns:a16="http://schemas.microsoft.com/office/drawing/2014/main" id="{945E67A5-262A-0C46-278A-5C37389CC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8996" y="5654523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8" name="Line 42">
                <a:extLst>
                  <a:ext uri="{FF2B5EF4-FFF2-40B4-BE49-F238E27FC236}">
                    <a16:creationId xmlns:a16="http://schemas.microsoft.com/office/drawing/2014/main" id="{50C679D0-5294-C4B0-999C-AC5BE52BE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56757" y="567920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9" name="Line 43">
                <a:extLst>
                  <a:ext uri="{FF2B5EF4-FFF2-40B4-BE49-F238E27FC236}">
                    <a16:creationId xmlns:a16="http://schemas.microsoft.com/office/drawing/2014/main" id="{26B41153-8725-9A6C-08F5-848EF3489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6559" y="567920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30" name="Text Box 46">
                <a:extLst>
                  <a:ext uri="{FF2B5EF4-FFF2-40B4-BE49-F238E27FC236}">
                    <a16:creationId xmlns:a16="http://schemas.microsoft.com/office/drawing/2014/main" id="{E328ECE4-B7A6-E78F-96AA-1B1F96677C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6915" y="5093834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31" name="Text Box 54">
                <a:extLst>
                  <a:ext uri="{FF2B5EF4-FFF2-40B4-BE49-F238E27FC236}">
                    <a16:creationId xmlns:a16="http://schemas.microsoft.com/office/drawing/2014/main" id="{00DA744E-59FF-24BF-DC8F-5CDEEB234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2572" y="6155794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32" name="Text Box 54">
                <a:extLst>
                  <a:ext uri="{FF2B5EF4-FFF2-40B4-BE49-F238E27FC236}">
                    <a16:creationId xmlns:a16="http://schemas.microsoft.com/office/drawing/2014/main" id="{9B5A2A88-783A-D775-51D4-BBE9B897C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8284" y="6153131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33" name="Text Box 46">
                <a:extLst>
                  <a:ext uri="{FF2B5EF4-FFF2-40B4-BE49-F238E27FC236}">
                    <a16:creationId xmlns:a16="http://schemas.microsoft.com/office/drawing/2014/main" id="{18074AD3-6DA2-0E6D-9CC5-1949E229D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9165" y="5456107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4" name="Text Box 46">
                <a:extLst>
                  <a:ext uri="{FF2B5EF4-FFF2-40B4-BE49-F238E27FC236}">
                    <a16:creationId xmlns:a16="http://schemas.microsoft.com/office/drawing/2014/main" id="{43BBC6ED-6CC9-55CB-CBD0-8174B5901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1663" y="5446915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5" name="Text Box 46">
                <a:extLst>
                  <a:ext uri="{FF2B5EF4-FFF2-40B4-BE49-F238E27FC236}">
                    <a16:creationId xmlns:a16="http://schemas.microsoft.com/office/drawing/2014/main" id="{5DDD2D44-CDAD-48F0-6A76-F9213956A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9637" y="5447939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6" name="Text Box 37">
                <a:extLst>
                  <a:ext uri="{FF2B5EF4-FFF2-40B4-BE49-F238E27FC236}">
                    <a16:creationId xmlns:a16="http://schemas.microsoft.com/office/drawing/2014/main" id="{B1E08FC1-094F-EA98-9471-3A2A6A778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1405" y="5423797"/>
                <a:ext cx="413114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. . .</a:t>
                </a:r>
              </a:p>
            </p:txBody>
          </p:sp>
        </p:grpSp>
        <p:sp>
          <p:nvSpPr>
            <p:cNvPr id="71" name="Text Box 37">
              <a:extLst>
                <a:ext uri="{FF2B5EF4-FFF2-40B4-BE49-F238E27FC236}">
                  <a16:creationId xmlns:a16="http://schemas.microsoft.com/office/drawing/2014/main" id="{B7859070-AD96-FEFB-71C1-AE2034B94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9604" y="4083885"/>
              <a:ext cx="404421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. . .</a:t>
              </a: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C39529DD-F982-C6FC-6150-F6C7F86CA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587" y="5425369"/>
              <a:ext cx="332715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91" name="Text Box 37">
              <a:extLst>
                <a:ext uri="{FF2B5EF4-FFF2-40B4-BE49-F238E27FC236}">
                  <a16:creationId xmlns:a16="http://schemas.microsoft.com/office/drawing/2014/main" id="{CFB64D51-60B1-A00E-AD4D-9D51BD1C8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3071" y="6061861"/>
              <a:ext cx="332715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8F4E4B-6392-0A95-30E0-E1578F3E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94" y="80106"/>
            <a:ext cx="11558169" cy="1144823"/>
          </a:xfrm>
        </p:spPr>
        <p:txBody>
          <a:bodyPr/>
          <a:lstStyle/>
          <a:p>
            <a:r>
              <a:rPr lang="en-US" dirty="0" err="1"/>
              <a:t>TO-HTN-Act</a:t>
            </a:r>
            <a:r>
              <a:rPr lang="en-US" dirty="0"/>
              <a:t> (modified) with an HTN Planner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369C8-BD47-056C-C0AB-62E9D14C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5843"/>
            <a:ext cx="7072331" cy="1712720"/>
          </a:xfrm>
        </p:spPr>
        <p:txBody>
          <a:bodyPr/>
          <a:lstStyle/>
          <a:p>
            <a:r>
              <a:rPr lang="en-US" sz="1800" dirty="0"/>
              <a:t>HTN planner similar to </a:t>
            </a:r>
            <a:r>
              <a:rPr lang="en-US" sz="1800" dirty="0">
                <a:latin typeface="Calibri" panose="020F0502020204030204" pitchFamily="34" charset="0"/>
              </a:rPr>
              <a:t>TO-HTN-Forward</a:t>
            </a:r>
            <a:r>
              <a:rPr lang="en-US" sz="1800" dirty="0"/>
              <a:t>, but returns the top-level method in its solution tree</a:t>
            </a:r>
          </a:p>
          <a:p>
            <a:r>
              <a:rPr lang="en-US" sz="1800" dirty="0"/>
              <a:t>Suppose there’s an execution error here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TO-HTN-Act</a:t>
            </a:r>
            <a:r>
              <a:rPr lang="en-US" sz="1800" dirty="0"/>
              <a:t> calls the planner here, tells it to use a different method</a:t>
            </a:r>
          </a:p>
        </p:txBody>
      </p:sp>
      <p:sp>
        <p:nvSpPr>
          <p:cNvPr id="22" name="Line 59">
            <a:extLst>
              <a:ext uri="{FF2B5EF4-FFF2-40B4-BE49-F238E27FC236}">
                <a16:creationId xmlns:a16="http://schemas.microsoft.com/office/drawing/2014/main" id="{A104780A-96F3-4635-8998-C0B799C80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463" y="2457514"/>
            <a:ext cx="208945" cy="36610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8288" tIns="18288" rIns="18288" bIns="18288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3" name="Line 59">
            <a:extLst>
              <a:ext uri="{FF2B5EF4-FFF2-40B4-BE49-F238E27FC236}">
                <a16:creationId xmlns:a16="http://schemas.microsoft.com/office/drawing/2014/main" id="{F464F091-2A18-9E43-9CD6-5C2A4625C3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8580" y="2795752"/>
            <a:ext cx="196170" cy="227935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8288" tIns="18288" rIns="18288" bIns="18288" anchor="ctr"/>
          <a:lstStyle/>
          <a:p>
            <a:pPr algn="ctr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27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BA78B08-23DD-DB87-DBAA-7041978FC463}"/>
              </a:ext>
            </a:extLst>
          </p:cNvPr>
          <p:cNvGrpSpPr/>
          <p:nvPr/>
        </p:nvGrpSpPr>
        <p:grpSpPr>
          <a:xfrm>
            <a:off x="85629" y="2910468"/>
            <a:ext cx="9706450" cy="3599952"/>
            <a:chOff x="78844" y="2910468"/>
            <a:chExt cx="12060826" cy="3599952"/>
          </a:xfrm>
        </p:grpSpPr>
        <p:sp>
          <p:nvSpPr>
            <p:cNvPr id="19" name="Line 59">
              <a:extLst>
                <a:ext uri="{FF2B5EF4-FFF2-40B4-BE49-F238E27FC236}">
                  <a16:creationId xmlns:a16="http://schemas.microsoft.com/office/drawing/2014/main" id="{0144CF26-17F3-9724-CE11-258C9E5BF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6314" y="3298736"/>
              <a:ext cx="3062670" cy="674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0" name="Line 60">
              <a:extLst>
                <a:ext uri="{FF2B5EF4-FFF2-40B4-BE49-F238E27FC236}">
                  <a16:creationId xmlns:a16="http://schemas.microsoft.com/office/drawing/2014/main" id="{7D58EDEB-4709-90AB-3119-5AA349691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721" y="3404142"/>
              <a:ext cx="2533280" cy="590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1" name="Text Box 61">
              <a:extLst>
                <a:ext uri="{FF2B5EF4-FFF2-40B4-BE49-F238E27FC236}">
                  <a16:creationId xmlns:a16="http://schemas.microsoft.com/office/drawing/2014/main" id="{A3061CC2-FB71-581B-B6F3-751F248F0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2987" y="3269946"/>
              <a:ext cx="1464071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22" name="Line 59">
              <a:extLst>
                <a:ext uri="{FF2B5EF4-FFF2-40B4-BE49-F238E27FC236}">
                  <a16:creationId xmlns:a16="http://schemas.microsoft.com/office/drawing/2014/main" id="{A394FF8F-A8E7-949E-3B08-B8339F68D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4700" y="4347544"/>
              <a:ext cx="1953209" cy="7710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3" name="Line 60">
              <a:extLst>
                <a:ext uri="{FF2B5EF4-FFF2-40B4-BE49-F238E27FC236}">
                  <a16:creationId xmlns:a16="http://schemas.microsoft.com/office/drawing/2014/main" id="{B64655AE-8FB7-C4B2-1EDD-5F6EF76DF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3904" y="4431204"/>
              <a:ext cx="79530" cy="674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4" name="Line 59">
              <a:extLst>
                <a:ext uri="{FF2B5EF4-FFF2-40B4-BE49-F238E27FC236}">
                  <a16:creationId xmlns:a16="http://schemas.microsoft.com/office/drawing/2014/main" id="{7BA6BB61-62C2-EE70-1D75-7CA9858D7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3299" y="4465613"/>
              <a:ext cx="1788505" cy="648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5" name="Line 60">
              <a:extLst>
                <a:ext uri="{FF2B5EF4-FFF2-40B4-BE49-F238E27FC236}">
                  <a16:creationId xmlns:a16="http://schemas.microsoft.com/office/drawing/2014/main" id="{B9DD044B-CBC4-D204-A061-A454B5230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8821" y="4492507"/>
              <a:ext cx="1571714" cy="6094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C9E151F1-8B99-87EA-E89E-1255A2DC9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996" y="4456666"/>
              <a:ext cx="1791748" cy="648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7" name="Text Box 61">
              <a:extLst>
                <a:ext uri="{FF2B5EF4-FFF2-40B4-BE49-F238E27FC236}">
                  <a16:creationId xmlns:a16="http://schemas.microsoft.com/office/drawing/2014/main" id="{5C1BED7E-F1AA-E3DA-105A-8C4BF4B17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040" y="3824895"/>
              <a:ext cx="507995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28" name="Line 60">
              <a:extLst>
                <a:ext uri="{FF2B5EF4-FFF2-40B4-BE49-F238E27FC236}">
                  <a16:creationId xmlns:a16="http://schemas.microsoft.com/office/drawing/2014/main" id="{DBFECA45-B8C9-6D9D-260F-BB9E4867B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18867" y="4415029"/>
              <a:ext cx="250974" cy="6777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41" name="Text Box 61">
              <a:extLst>
                <a:ext uri="{FF2B5EF4-FFF2-40B4-BE49-F238E27FC236}">
                  <a16:creationId xmlns:a16="http://schemas.microsoft.com/office/drawing/2014/main" id="{9F8005AB-2951-6122-2DC6-C4AA935D7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9692" y="3829681"/>
              <a:ext cx="507995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42" name="Text Box 61">
              <a:extLst>
                <a:ext uri="{FF2B5EF4-FFF2-40B4-BE49-F238E27FC236}">
                  <a16:creationId xmlns:a16="http://schemas.microsoft.com/office/drawing/2014/main" id="{DF1237FC-0E4C-5DBF-9ADF-BA2725FCA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039" y="4179000"/>
              <a:ext cx="1464071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48" name="Text Box 61">
              <a:extLst>
                <a:ext uri="{FF2B5EF4-FFF2-40B4-BE49-F238E27FC236}">
                  <a16:creationId xmlns:a16="http://schemas.microsoft.com/office/drawing/2014/main" id="{9C075F44-8487-4C9B-A78E-38C21F841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2690" y="4183786"/>
              <a:ext cx="1464071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49" name="Text Box 61">
              <a:extLst>
                <a:ext uri="{FF2B5EF4-FFF2-40B4-BE49-F238E27FC236}">
                  <a16:creationId xmlns:a16="http://schemas.microsoft.com/office/drawing/2014/main" id="{3D8784CB-9C58-6C51-0087-0DDDBAD7A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1023" y="2910468"/>
              <a:ext cx="507995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7BE3DA-56B7-2033-3F2E-A65A9FDE3710}"/>
                </a:ext>
              </a:extLst>
            </p:cNvPr>
            <p:cNvGrpSpPr/>
            <p:nvPr/>
          </p:nvGrpSpPr>
          <p:grpSpPr>
            <a:xfrm>
              <a:off x="78844" y="5112057"/>
              <a:ext cx="5895398" cy="1398363"/>
              <a:chOff x="77889" y="5112057"/>
              <a:chExt cx="6037756" cy="1398363"/>
            </a:xfrm>
          </p:grpSpPr>
          <p:sp>
            <p:nvSpPr>
              <p:cNvPr id="136" name="Text Box 37">
                <a:extLst>
                  <a:ext uri="{FF2B5EF4-FFF2-40B4-BE49-F238E27FC236}">
                    <a16:creationId xmlns:a16="http://schemas.microsoft.com/office/drawing/2014/main" id="{BBF98807-2E05-CFDB-B6D6-B59BA19F1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070" y="6196488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37" name="Text Box 54">
                <a:extLst>
                  <a:ext uri="{FF2B5EF4-FFF2-40B4-BE49-F238E27FC236}">
                    <a16:creationId xmlns:a16="http://schemas.microsoft.com/office/drawing/2014/main" id="{83DB8811-5A93-E598-9E6D-964791234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8339" y="6181029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38" name="Line 42">
                <a:extLst>
                  <a:ext uri="{FF2B5EF4-FFF2-40B4-BE49-F238E27FC236}">
                    <a16:creationId xmlns:a16="http://schemas.microsoft.com/office/drawing/2014/main" id="{433F653D-DD35-9304-3775-45551AB4F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6057" y="5678633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39" name="Line 42">
                <a:extLst>
                  <a:ext uri="{FF2B5EF4-FFF2-40B4-BE49-F238E27FC236}">
                    <a16:creationId xmlns:a16="http://schemas.microsoft.com/office/drawing/2014/main" id="{4B668C32-ED34-C1C5-6531-F85F91B42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3818" y="570331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0" name="Line 43">
                <a:extLst>
                  <a:ext uri="{FF2B5EF4-FFF2-40B4-BE49-F238E27FC236}">
                    <a16:creationId xmlns:a16="http://schemas.microsoft.com/office/drawing/2014/main" id="{375A6516-F4B6-DDA1-3705-C18AE4FD8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3620" y="570331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1" name="Text Box 46">
                <a:extLst>
                  <a:ext uri="{FF2B5EF4-FFF2-40B4-BE49-F238E27FC236}">
                    <a16:creationId xmlns:a16="http://schemas.microsoft.com/office/drawing/2014/main" id="{017E32E7-026B-D745-C073-D3321C54AF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302" y="5117944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42" name="Text Box 54">
                <a:extLst>
                  <a:ext uri="{FF2B5EF4-FFF2-40B4-BE49-F238E27FC236}">
                    <a16:creationId xmlns:a16="http://schemas.microsoft.com/office/drawing/2014/main" id="{A8545BE4-39A2-45B1-77AF-83C8AD374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660" y="6179904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43" name="Text Box 54">
                <a:extLst>
                  <a:ext uri="{FF2B5EF4-FFF2-40B4-BE49-F238E27FC236}">
                    <a16:creationId xmlns:a16="http://schemas.microsoft.com/office/drawing/2014/main" id="{6A54FB82-8B23-409E-C3E9-5FB5E5E57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4746" y="6177241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44" name="Text Box 37">
                <a:extLst>
                  <a:ext uri="{FF2B5EF4-FFF2-40B4-BE49-F238E27FC236}">
                    <a16:creationId xmlns:a16="http://schemas.microsoft.com/office/drawing/2014/main" id="{DD067780-0418-296E-7A71-E1C3ADF97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2825" y="6190601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45" name="Text Box 54">
                <a:extLst>
                  <a:ext uri="{FF2B5EF4-FFF2-40B4-BE49-F238E27FC236}">
                    <a16:creationId xmlns:a16="http://schemas.microsoft.com/office/drawing/2014/main" id="{6AB6827C-D091-6F27-F13E-B7C5B89EF6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6095" y="6175142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46" name="Line 42">
                <a:extLst>
                  <a:ext uri="{FF2B5EF4-FFF2-40B4-BE49-F238E27FC236}">
                    <a16:creationId xmlns:a16="http://schemas.microsoft.com/office/drawing/2014/main" id="{2D5BD606-CFF1-62F4-573C-D1B90D8C4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3813" y="5672746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7" name="Line 42">
                <a:extLst>
                  <a:ext uri="{FF2B5EF4-FFF2-40B4-BE49-F238E27FC236}">
                    <a16:creationId xmlns:a16="http://schemas.microsoft.com/office/drawing/2014/main" id="{2B417D38-DFF0-E4A2-50D3-3378E9803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1574" y="5697426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8" name="Line 43">
                <a:extLst>
                  <a:ext uri="{FF2B5EF4-FFF2-40B4-BE49-F238E27FC236}">
                    <a16:creationId xmlns:a16="http://schemas.microsoft.com/office/drawing/2014/main" id="{A27A9090-D609-C1A7-F0C1-D50961D61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1376" y="5697426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9" name="Text Box 46">
                <a:extLst>
                  <a:ext uri="{FF2B5EF4-FFF2-40B4-BE49-F238E27FC236}">
                    <a16:creationId xmlns:a16="http://schemas.microsoft.com/office/drawing/2014/main" id="{88A29DDE-48FF-6DBF-1006-075D40728B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1058" y="5112057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50" name="Text Box 54">
                <a:extLst>
                  <a:ext uri="{FF2B5EF4-FFF2-40B4-BE49-F238E27FC236}">
                    <a16:creationId xmlns:a16="http://schemas.microsoft.com/office/drawing/2014/main" id="{ADC55DB6-EF36-056E-BAF8-D1B3D8A5C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3417" y="6174017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1" name="Text Box 54">
                <a:extLst>
                  <a:ext uri="{FF2B5EF4-FFF2-40B4-BE49-F238E27FC236}">
                    <a16:creationId xmlns:a16="http://schemas.microsoft.com/office/drawing/2014/main" id="{02A7C9F6-044C-18FF-F0B7-F913B8F99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501" y="6171354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2" name="Text Box 37">
                <a:extLst>
                  <a:ext uri="{FF2B5EF4-FFF2-40B4-BE49-F238E27FC236}">
                    <a16:creationId xmlns:a16="http://schemas.microsoft.com/office/drawing/2014/main" id="{2A395CD2-8D06-243F-B8CF-8DFB4B5EB8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7932" y="6118558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53" name="Line 42">
                <a:extLst>
                  <a:ext uri="{FF2B5EF4-FFF2-40B4-BE49-F238E27FC236}">
                    <a16:creationId xmlns:a16="http://schemas.microsoft.com/office/drawing/2014/main" id="{94DBD2FA-7574-67D1-0A53-887EEEC8C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049" y="570065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4" name="Line 43">
                <a:extLst>
                  <a:ext uri="{FF2B5EF4-FFF2-40B4-BE49-F238E27FC236}">
                    <a16:creationId xmlns:a16="http://schemas.microsoft.com/office/drawing/2014/main" id="{1209A581-FF36-4849-0CBC-A337B5AF2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5849" y="570065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5" name="Text Box 37">
                <a:extLst>
                  <a:ext uri="{FF2B5EF4-FFF2-40B4-BE49-F238E27FC236}">
                    <a16:creationId xmlns:a16="http://schemas.microsoft.com/office/drawing/2014/main" id="{E7ADDC11-EDF9-C085-262D-C8DC381E0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276" y="6180546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56" name="Text Box 54">
                <a:extLst>
                  <a:ext uri="{FF2B5EF4-FFF2-40B4-BE49-F238E27FC236}">
                    <a16:creationId xmlns:a16="http://schemas.microsoft.com/office/drawing/2014/main" id="{C92E28D3-E724-D230-5319-B513E0B0F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89" y="6166731"/>
                <a:ext cx="463145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7" name="Text Box 54">
                <a:extLst>
                  <a:ext uri="{FF2B5EF4-FFF2-40B4-BE49-F238E27FC236}">
                    <a16:creationId xmlns:a16="http://schemas.microsoft.com/office/drawing/2014/main" id="{D3FCF9EB-2D6B-0C7F-B3F0-655362386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6971" y="6174578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8" name="Text Box 54">
                <a:extLst>
                  <a:ext uri="{FF2B5EF4-FFF2-40B4-BE49-F238E27FC236}">
                    <a16:creationId xmlns:a16="http://schemas.microsoft.com/office/drawing/2014/main" id="{EB8094C0-1729-BA15-1A11-9A867D9ED5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544" y="6165087"/>
                <a:ext cx="4631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59" name="Line 42">
                <a:extLst>
                  <a:ext uri="{FF2B5EF4-FFF2-40B4-BE49-F238E27FC236}">
                    <a16:creationId xmlns:a16="http://schemas.microsoft.com/office/drawing/2014/main" id="{89DCF438-D870-787B-8F3B-0DD6EAA1C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63" y="5662691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60" name="Text Box 46">
                <a:extLst>
                  <a:ext uri="{FF2B5EF4-FFF2-40B4-BE49-F238E27FC236}">
                    <a16:creationId xmlns:a16="http://schemas.microsoft.com/office/drawing/2014/main" id="{3089487E-D747-8246-7458-33E161D67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28" y="5115280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61" name="Text Box 46">
                <a:extLst>
                  <a:ext uri="{FF2B5EF4-FFF2-40B4-BE49-F238E27FC236}">
                    <a16:creationId xmlns:a16="http://schemas.microsoft.com/office/drawing/2014/main" id="{7C72DB94-7CA5-8FD9-FD6F-8351030AF2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4758" y="5472049"/>
                <a:ext cx="149942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62" name="Text Box 46">
                <a:extLst>
                  <a:ext uri="{FF2B5EF4-FFF2-40B4-BE49-F238E27FC236}">
                    <a16:creationId xmlns:a16="http://schemas.microsoft.com/office/drawing/2014/main" id="{2CFB2898-39D8-0159-5D41-0C983E38D0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2513" y="5466162"/>
                <a:ext cx="149942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63" name="Text Box 46">
                <a:extLst>
                  <a:ext uri="{FF2B5EF4-FFF2-40B4-BE49-F238E27FC236}">
                    <a16:creationId xmlns:a16="http://schemas.microsoft.com/office/drawing/2014/main" id="{838F94FD-691D-0AF3-4C47-B1523CDFE7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986" y="5469385"/>
                <a:ext cx="149942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64" name="Text Box 37">
                <a:extLst>
                  <a:ext uri="{FF2B5EF4-FFF2-40B4-BE49-F238E27FC236}">
                    <a16:creationId xmlns:a16="http://schemas.microsoft.com/office/drawing/2014/main" id="{C4893846-605B-9AF4-4B50-38A6F1350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696" y="5423797"/>
                <a:ext cx="414187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. . .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F81C823-F1DA-5528-BA06-4283C0A038F8}"/>
                </a:ext>
              </a:extLst>
            </p:cNvPr>
            <p:cNvGrpSpPr/>
            <p:nvPr/>
          </p:nvGrpSpPr>
          <p:grpSpPr>
            <a:xfrm>
              <a:off x="6313426" y="5092810"/>
              <a:ext cx="5826241" cy="1401668"/>
              <a:chOff x="6188762" y="5092810"/>
              <a:chExt cx="5951466" cy="1401668"/>
            </a:xfrm>
          </p:grpSpPr>
          <p:sp>
            <p:nvSpPr>
              <p:cNvPr id="91" name="Text Box 37">
                <a:extLst>
                  <a:ext uri="{FF2B5EF4-FFF2-40B4-BE49-F238E27FC236}">
                    <a16:creationId xmlns:a16="http://schemas.microsoft.com/office/drawing/2014/main" id="{A1A5D8D8-4C77-6272-40B0-ACF9B280A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7976" y="6180546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92" name="Text Box 54">
                <a:extLst>
                  <a:ext uri="{FF2B5EF4-FFF2-40B4-BE49-F238E27FC236}">
                    <a16:creationId xmlns:a16="http://schemas.microsoft.com/office/drawing/2014/main" id="{F27A7099-BCE5-68AB-56C3-1874ACFA4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403" y="6165087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93" name="Line 42">
                <a:extLst>
                  <a:ext uri="{FF2B5EF4-FFF2-40B4-BE49-F238E27FC236}">
                    <a16:creationId xmlns:a16="http://schemas.microsoft.com/office/drawing/2014/main" id="{8B2D3BA4-90BE-EC49-BE94-17B20ACF0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28523" y="5662691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0" name="Line 42">
                <a:extLst>
                  <a:ext uri="{FF2B5EF4-FFF2-40B4-BE49-F238E27FC236}">
                    <a16:creationId xmlns:a16="http://schemas.microsoft.com/office/drawing/2014/main" id="{D1D8D14B-A52F-FB2B-2DCC-01A835EEC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6284" y="568737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1" name="Line 43">
                <a:extLst>
                  <a:ext uri="{FF2B5EF4-FFF2-40B4-BE49-F238E27FC236}">
                    <a16:creationId xmlns:a16="http://schemas.microsoft.com/office/drawing/2014/main" id="{41CD048D-B41B-57DA-0B08-C0CED764B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6086" y="568737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2" name="Text Box 46">
                <a:extLst>
                  <a:ext uri="{FF2B5EF4-FFF2-40B4-BE49-F238E27FC236}">
                    <a16:creationId xmlns:a16="http://schemas.microsoft.com/office/drawing/2014/main" id="{2FD51382-49BC-B236-9B84-E495F09D6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6441" y="5102002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13" name="Text Box 54">
                <a:extLst>
                  <a:ext uri="{FF2B5EF4-FFF2-40B4-BE49-F238E27FC236}">
                    <a16:creationId xmlns:a16="http://schemas.microsoft.com/office/drawing/2014/main" id="{99848626-4BB6-67F7-9E3F-6DEC66328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8762" y="6163962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4" name="Text Box 54">
                <a:extLst>
                  <a:ext uri="{FF2B5EF4-FFF2-40B4-BE49-F238E27FC236}">
                    <a16:creationId xmlns:a16="http://schemas.microsoft.com/office/drawing/2014/main" id="{2C34041D-6BD2-BE91-3EA0-E7BEA709B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812" y="6161299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5" name="Text Box 37">
                <a:extLst>
                  <a:ext uri="{FF2B5EF4-FFF2-40B4-BE49-F238E27FC236}">
                    <a16:creationId xmlns:a16="http://schemas.microsoft.com/office/drawing/2014/main" id="{10BD6786-4F2C-7B3F-B28A-AAD85F9314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0475" y="6171354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16" name="Text Box 54">
                <a:extLst>
                  <a:ext uri="{FF2B5EF4-FFF2-40B4-BE49-F238E27FC236}">
                    <a16:creationId xmlns:a16="http://schemas.microsoft.com/office/drawing/2014/main" id="{3F7EE9C2-5B8E-AC5C-C7CD-E0E05AA4F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7241" y="6155895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7" name="Line 42">
                <a:extLst>
                  <a:ext uri="{FF2B5EF4-FFF2-40B4-BE49-F238E27FC236}">
                    <a16:creationId xmlns:a16="http://schemas.microsoft.com/office/drawing/2014/main" id="{72EFD414-A9E3-927A-5657-273A799DC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21020" y="5653499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8" name="Line 42">
                <a:extLst>
                  <a:ext uri="{FF2B5EF4-FFF2-40B4-BE49-F238E27FC236}">
                    <a16:creationId xmlns:a16="http://schemas.microsoft.com/office/drawing/2014/main" id="{A683157A-E01F-7FB5-A641-F91D2E899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8781" y="5678179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9" name="Line 43">
                <a:extLst>
                  <a:ext uri="{FF2B5EF4-FFF2-40B4-BE49-F238E27FC236}">
                    <a16:creationId xmlns:a16="http://schemas.microsoft.com/office/drawing/2014/main" id="{F348D76C-4170-15E6-3E05-B10C95E23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583" y="5678179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0" name="Text Box 46">
                <a:extLst>
                  <a:ext uri="{FF2B5EF4-FFF2-40B4-BE49-F238E27FC236}">
                    <a16:creationId xmlns:a16="http://schemas.microsoft.com/office/drawing/2014/main" id="{B6A2A70F-C1F2-C4F4-7E56-78DA41600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8938" y="5092810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21" name="Text Box 54">
                <a:extLst>
                  <a:ext uri="{FF2B5EF4-FFF2-40B4-BE49-F238E27FC236}">
                    <a16:creationId xmlns:a16="http://schemas.microsoft.com/office/drawing/2014/main" id="{08CC22B1-81E6-637E-F1AE-3D1B3BA27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4599" y="6154770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2" name="Text Box 54">
                <a:extLst>
                  <a:ext uri="{FF2B5EF4-FFF2-40B4-BE49-F238E27FC236}">
                    <a16:creationId xmlns:a16="http://schemas.microsoft.com/office/drawing/2014/main" id="{529B0FC8-3BBD-B513-525B-01D6B7B957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0310" y="6152107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3" name="Text Box 37">
                <a:extLst>
                  <a:ext uri="{FF2B5EF4-FFF2-40B4-BE49-F238E27FC236}">
                    <a16:creationId xmlns:a16="http://schemas.microsoft.com/office/drawing/2014/main" id="{A587A6E7-03BC-FC47-E6EB-18B0699B3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3547" y="6118558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24" name="Text Box 37">
                <a:extLst>
                  <a:ext uri="{FF2B5EF4-FFF2-40B4-BE49-F238E27FC236}">
                    <a16:creationId xmlns:a16="http://schemas.microsoft.com/office/drawing/2014/main" id="{C9E91559-98ED-5AE6-22CA-8E56BB4BF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8449" y="6172378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25" name="Text Box 54">
                <a:extLst>
                  <a:ext uri="{FF2B5EF4-FFF2-40B4-BE49-F238E27FC236}">
                    <a16:creationId xmlns:a16="http://schemas.microsoft.com/office/drawing/2014/main" id="{2E02BBA2-DFBC-B230-CBEB-E32B71E5F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25216" y="6156919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6" name="Line 42">
                <a:extLst>
                  <a:ext uri="{FF2B5EF4-FFF2-40B4-BE49-F238E27FC236}">
                    <a16:creationId xmlns:a16="http://schemas.microsoft.com/office/drawing/2014/main" id="{BDD8016B-020C-E717-F0EA-48DBD8FD6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8996" y="5654523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7" name="Line 42">
                <a:extLst>
                  <a:ext uri="{FF2B5EF4-FFF2-40B4-BE49-F238E27FC236}">
                    <a16:creationId xmlns:a16="http://schemas.microsoft.com/office/drawing/2014/main" id="{3C3DC34F-DC33-807D-31CF-FBFE9C77F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56757" y="567920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8" name="Line 43">
                <a:extLst>
                  <a:ext uri="{FF2B5EF4-FFF2-40B4-BE49-F238E27FC236}">
                    <a16:creationId xmlns:a16="http://schemas.microsoft.com/office/drawing/2014/main" id="{CF4ABB5A-97F7-6DF9-9680-5B109CC89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6559" y="567920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9" name="Text Box 46">
                <a:extLst>
                  <a:ext uri="{FF2B5EF4-FFF2-40B4-BE49-F238E27FC236}">
                    <a16:creationId xmlns:a16="http://schemas.microsoft.com/office/drawing/2014/main" id="{52C878F0-397F-2ECD-1D24-40ECA9FEF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6915" y="5093834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30" name="Text Box 54">
                <a:extLst>
                  <a:ext uri="{FF2B5EF4-FFF2-40B4-BE49-F238E27FC236}">
                    <a16:creationId xmlns:a16="http://schemas.microsoft.com/office/drawing/2014/main" id="{5A76B0B3-6E77-7F73-C84D-6BE5C33C3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2572" y="6155794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31" name="Text Box 54">
                <a:extLst>
                  <a:ext uri="{FF2B5EF4-FFF2-40B4-BE49-F238E27FC236}">
                    <a16:creationId xmlns:a16="http://schemas.microsoft.com/office/drawing/2014/main" id="{BB31EA24-59DC-E567-2F65-9B65D56DD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8284" y="6153131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32" name="Text Box 46">
                <a:extLst>
                  <a:ext uri="{FF2B5EF4-FFF2-40B4-BE49-F238E27FC236}">
                    <a16:creationId xmlns:a16="http://schemas.microsoft.com/office/drawing/2014/main" id="{1409F073-86BC-B8DA-A2B4-DBFF7575F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9165" y="5456107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3" name="Text Box 46">
                <a:extLst>
                  <a:ext uri="{FF2B5EF4-FFF2-40B4-BE49-F238E27FC236}">
                    <a16:creationId xmlns:a16="http://schemas.microsoft.com/office/drawing/2014/main" id="{B579B711-9932-FDC0-8B23-4FE93780D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1663" y="5446915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4" name="Text Box 46">
                <a:extLst>
                  <a:ext uri="{FF2B5EF4-FFF2-40B4-BE49-F238E27FC236}">
                    <a16:creationId xmlns:a16="http://schemas.microsoft.com/office/drawing/2014/main" id="{A13316AE-185F-1C33-11C1-A0E4EEFA5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9637" y="5447939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5" name="Text Box 37">
                <a:extLst>
                  <a:ext uri="{FF2B5EF4-FFF2-40B4-BE49-F238E27FC236}">
                    <a16:creationId xmlns:a16="http://schemas.microsoft.com/office/drawing/2014/main" id="{2FAB6BD3-9213-D238-5D1A-E9C44C1FC6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1405" y="5423797"/>
                <a:ext cx="413114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. . .</a:t>
                </a:r>
              </a:p>
            </p:txBody>
          </p:sp>
        </p:grpSp>
        <p:sp>
          <p:nvSpPr>
            <p:cNvPr id="62" name="Text Box 37">
              <a:extLst>
                <a:ext uri="{FF2B5EF4-FFF2-40B4-BE49-F238E27FC236}">
                  <a16:creationId xmlns:a16="http://schemas.microsoft.com/office/drawing/2014/main" id="{FF0B1CE7-1B2A-84DA-4996-9F0F7950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9604" y="4083885"/>
              <a:ext cx="404421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. . .</a:t>
              </a:r>
            </a:p>
          </p:txBody>
        </p:sp>
        <p:sp>
          <p:nvSpPr>
            <p:cNvPr id="71" name="Text Box 37">
              <a:extLst>
                <a:ext uri="{FF2B5EF4-FFF2-40B4-BE49-F238E27FC236}">
                  <a16:creationId xmlns:a16="http://schemas.microsoft.com/office/drawing/2014/main" id="{89673AE9-642C-519B-DA38-A3CD14906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8587" y="5425369"/>
              <a:ext cx="332715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14D68E52-714D-D003-E1C0-6D41B7C53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3071" y="6061861"/>
              <a:ext cx="332715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8F4E4B-6392-0A95-30E0-E1578F3E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Traversing a Solution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369C8-BD47-056C-C0AB-62E9D14C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0" y="1426124"/>
            <a:ext cx="4119207" cy="2442832"/>
          </a:xfrm>
        </p:spPr>
        <p:txBody>
          <a:bodyPr/>
          <a:lstStyle/>
          <a:p>
            <a:r>
              <a:rPr lang="en-US" sz="1800"/>
              <a:t>HTN planner returns a solution tree</a:t>
            </a:r>
          </a:p>
          <a:p>
            <a:r>
              <a:rPr lang="en-US" sz="1800"/>
              <a:t>Actor traverses the tree</a:t>
            </a:r>
          </a:p>
          <a:p>
            <a:r>
              <a:rPr lang="en-US" sz="1800"/>
              <a:t>Suppose there’s an execution error here</a:t>
            </a:r>
          </a:p>
          <a:p>
            <a:pPr lvl="1"/>
            <a:r>
              <a:rPr lang="en-US" sz="1800"/>
              <a:t>Actor calls the planner here, tells it to use a different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72EE6-656F-F913-ED0A-9B341F52F4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97600" y="1152525"/>
            <a:ext cx="5994400" cy="5283200"/>
          </a:xfrm>
        </p:spPr>
        <p:txBody>
          <a:bodyPr/>
          <a:lstStyle/>
          <a:p>
            <a:r>
              <a:rPr lang="en-US" sz="1800" dirty="0"/>
              <a:t>HTN planner returns a solution tree, actor traverses the tree</a:t>
            </a:r>
          </a:p>
          <a:p>
            <a:r>
              <a:rPr lang="en-US" sz="1800" dirty="0"/>
              <a:t>Time vs. space tradeoff</a:t>
            </a:r>
          </a:p>
          <a:p>
            <a:pPr lvl="1"/>
            <a:r>
              <a:rPr lang="en-US" sz="1800" dirty="0"/>
              <a:t>Here, we need the entire tree</a:t>
            </a:r>
          </a:p>
          <a:p>
            <a:pPr lvl="1"/>
            <a:r>
              <a:rPr lang="en-US" sz="1800" dirty="0"/>
              <a:t>In </a:t>
            </a:r>
            <a:r>
              <a:rPr lang="en-US" sz="1800" dirty="0">
                <a:latin typeface="Calibri" panose="020F0502020204030204" pitchFamily="34" charset="0"/>
              </a:rPr>
              <a:t>TO-HTN-Act</a:t>
            </a:r>
            <a:r>
              <a:rPr lang="en-US" sz="1800" dirty="0"/>
              <a:t>, we don’t  but the actor and planner duplicate effort, repeatedly recreating the current part of the tree</a:t>
            </a:r>
          </a:p>
        </p:txBody>
      </p:sp>
      <p:sp>
        <p:nvSpPr>
          <p:cNvPr id="6" name="Line 59">
            <a:extLst>
              <a:ext uri="{FF2B5EF4-FFF2-40B4-BE49-F238E27FC236}">
                <a16:creationId xmlns:a16="http://schemas.microsoft.com/office/drawing/2014/main" id="{33DCF7F2-163F-CDF9-E5C6-65B2FB3FE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463" y="2457514"/>
            <a:ext cx="208945" cy="36610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8288" tIns="18288" rIns="18288" bIns="18288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7" name="Line 59">
            <a:extLst>
              <a:ext uri="{FF2B5EF4-FFF2-40B4-BE49-F238E27FC236}">
                <a16:creationId xmlns:a16="http://schemas.microsoft.com/office/drawing/2014/main" id="{61F4AE52-D279-31D5-311F-C56D1E809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8580" y="2795752"/>
            <a:ext cx="196170" cy="227935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8288" tIns="18288" rIns="18288" bIns="18288" anchor="ctr"/>
          <a:lstStyle/>
          <a:p>
            <a:pPr algn="ctr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96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4E4B-6392-0A95-30E0-E1578F3E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Modifying the Planning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369C8-BD47-056C-C0AB-62E9D14C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0" y="1426124"/>
            <a:ext cx="4868558" cy="2442832"/>
          </a:xfrm>
        </p:spPr>
        <p:txBody>
          <a:bodyPr/>
          <a:lstStyle/>
          <a:p>
            <a:r>
              <a:rPr lang="en-US" sz="1800" dirty="0"/>
              <a:t>Modified version of </a:t>
            </a:r>
            <a:r>
              <a:rPr lang="en-US" sz="1800" dirty="0">
                <a:latin typeface="Calibri" panose="020F0502020204030204" pitchFamily="34" charset="0"/>
              </a:rPr>
              <a:t>HTN-Run-Lazy-Lookahead</a:t>
            </a:r>
          </a:p>
          <a:p>
            <a:pPr lvl="1"/>
            <a:r>
              <a:rPr lang="en-US" sz="1800" dirty="0"/>
              <a:t>Calls </a:t>
            </a:r>
            <a:r>
              <a:rPr lang="en-US" sz="1800" dirty="0" err="1">
                <a:latin typeface="Calibri" panose="020F0502020204030204" pitchFamily="34" charset="0"/>
              </a:rPr>
              <a:t>TPlan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/>
              <a:t>to get a plan</a:t>
            </a:r>
          </a:p>
          <a:p>
            <a:r>
              <a:rPr lang="en-US" sz="1800" dirty="0"/>
              <a:t>Suppose there’s an execution error here</a:t>
            </a:r>
          </a:p>
          <a:p>
            <a:pPr lvl="1"/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a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</a:rPr>
              <a:t> </a:t>
            </a:r>
            <a:r>
              <a:rPr lang="en-US" sz="1800" dirty="0"/>
              <a:t>was supposed to produce </a:t>
            </a:r>
            <a:br>
              <a:rPr lang="en-US" sz="1800" dirty="0"/>
            </a:br>
            <a:r>
              <a:rPr lang="en-US" sz="1800" dirty="0"/>
              <a:t>state 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s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2</a:t>
            </a:r>
            <a:endParaRPr lang="en-US" sz="1800" dirty="0">
              <a:solidFill>
                <a:srgbClr val="081D58"/>
              </a:solidFill>
              <a:latin typeface="Times New Roman" charset="0"/>
            </a:endParaRPr>
          </a:p>
          <a:p>
            <a:pPr lvl="1"/>
            <a:r>
              <a:rPr lang="en-US" sz="1800" dirty="0"/>
              <a:t>it produced state 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s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</a:rPr>
              <a:t>′ instead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72EE6-656F-F913-ED0A-9B341F52F4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153275" y="1152525"/>
            <a:ext cx="5038725" cy="2384425"/>
          </a:xfrm>
        </p:spPr>
        <p:txBody>
          <a:bodyPr/>
          <a:lstStyle/>
          <a:p>
            <a:r>
              <a:rPr lang="en-US" sz="1800" dirty="0"/>
              <a:t>Actor calls </a:t>
            </a:r>
            <a:r>
              <a:rPr lang="en-US" sz="1800" dirty="0">
                <a:latin typeface="Calibri" panose="020F0502020204030204" pitchFamily="34" charset="0"/>
              </a:rPr>
              <a:t>TO-HTN-Forward</a:t>
            </a:r>
            <a:r>
              <a:rPr lang="en-US" sz="1800" dirty="0"/>
              <a:t> again, with the same initial state </a:t>
            </a:r>
            <a:r>
              <a:rPr lang="en-US" sz="1800" i="1" dirty="0"/>
              <a:t>s</a:t>
            </a:r>
            <a:r>
              <a:rPr lang="en-US" sz="1800" baseline="-25000" dirty="0"/>
              <a:t>0</a:t>
            </a:r>
            <a:r>
              <a:rPr lang="en-US" sz="1800" dirty="0"/>
              <a:t> and task </a:t>
            </a:r>
            <a:r>
              <a:rPr lang="en-US" sz="1800" i="1" dirty="0"/>
              <a:t>t </a:t>
            </a:r>
            <a:r>
              <a:rPr lang="en-US" sz="1800" dirty="0"/>
              <a:t>as before </a:t>
            </a:r>
          </a:p>
          <a:p>
            <a:r>
              <a:rPr lang="en-US" sz="1800" dirty="0"/>
              <a:t>Modified planning domain</a:t>
            </a:r>
          </a:p>
          <a:p>
            <a:pPr lvl="1"/>
            <a:r>
              <a:rPr lang="en-US" sz="1800" dirty="0"/>
              <a:t>Methods are modified so that the initial actions of the plan </a:t>
            </a:r>
            <a:r>
              <a:rPr lang="en-US" sz="1800" i="1" dirty="0"/>
              <a:t>must </a:t>
            </a:r>
            <a:r>
              <a:rPr lang="en-US" sz="1800" dirty="0"/>
              <a:t>be 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a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11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</a:rPr>
              <a:t>, …, 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a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kn</a:t>
            </a:r>
            <a:endParaRPr lang="en-US" sz="1800" dirty="0"/>
          </a:p>
          <a:p>
            <a:pPr lvl="1"/>
            <a:r>
              <a:rPr lang="en-US" sz="1800" dirty="0"/>
              <a:t>Action 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a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</a:rPr>
              <a:t> is modified so that γ(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s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</a:rPr>
              <a:t>, 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a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</a:rPr>
              <a:t>) = </a:t>
            </a:r>
            <a:r>
              <a:rPr lang="en-US" sz="1800" dirty="0"/>
              <a:t> </a:t>
            </a:r>
            <a:r>
              <a:rPr lang="en-US" sz="1800" i="1" dirty="0">
                <a:solidFill>
                  <a:srgbClr val="081D58"/>
                </a:solidFill>
                <a:latin typeface="Times New Roman" charset="0"/>
              </a:rPr>
              <a:t>s</a:t>
            </a:r>
            <a:r>
              <a:rPr lang="en-US" sz="1800" i="1" baseline="-25000" dirty="0">
                <a:solidFill>
                  <a:srgbClr val="081D58"/>
                </a:solidFill>
                <a:latin typeface="Times New Roman" charset="0"/>
              </a:rPr>
              <a:t>k</a:t>
            </a:r>
            <a:r>
              <a:rPr lang="en-US" sz="1800" baseline="-25000" dirty="0">
                <a:solidFill>
                  <a:srgbClr val="081D58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81D58"/>
                </a:solidFill>
                <a:latin typeface="Times New Roman" charset="0"/>
              </a:rPr>
              <a:t>′ </a:t>
            </a:r>
            <a:endParaRPr lang="en-US" sz="18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3F20EA-7B61-39DE-CCD6-7A482BBD110E}"/>
              </a:ext>
            </a:extLst>
          </p:cNvPr>
          <p:cNvGrpSpPr/>
          <p:nvPr/>
        </p:nvGrpSpPr>
        <p:grpSpPr>
          <a:xfrm>
            <a:off x="117335" y="2910468"/>
            <a:ext cx="9674744" cy="3599952"/>
            <a:chOff x="117335" y="2910468"/>
            <a:chExt cx="9674744" cy="3599952"/>
          </a:xfrm>
        </p:grpSpPr>
        <p:sp>
          <p:nvSpPr>
            <p:cNvPr id="7" name="Line 59">
              <a:extLst>
                <a:ext uri="{FF2B5EF4-FFF2-40B4-BE49-F238E27FC236}">
                  <a16:creationId xmlns:a16="http://schemas.microsoft.com/office/drawing/2014/main" id="{04AFA71E-1918-2338-92D2-188265558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7214" y="3298736"/>
              <a:ext cx="2464811" cy="674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8" name="Line 60">
              <a:extLst>
                <a:ext uri="{FF2B5EF4-FFF2-40B4-BE49-F238E27FC236}">
                  <a16:creationId xmlns:a16="http://schemas.microsoft.com/office/drawing/2014/main" id="{355932F7-5DD4-11D4-B951-DA8E19F8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9296" y="3404142"/>
              <a:ext cx="2038763" cy="590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9" name="Text Box 61">
              <a:extLst>
                <a:ext uri="{FF2B5EF4-FFF2-40B4-BE49-F238E27FC236}">
                  <a16:creationId xmlns:a16="http://schemas.microsoft.com/office/drawing/2014/main" id="{765799E6-4F9D-2A8F-8612-E510A2BE4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838" y="3269946"/>
              <a:ext cx="1178272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10" name="Line 59">
              <a:extLst>
                <a:ext uri="{FF2B5EF4-FFF2-40B4-BE49-F238E27FC236}">
                  <a16:creationId xmlns:a16="http://schemas.microsoft.com/office/drawing/2014/main" id="{F8AFA850-56F5-E63B-242F-7AC0EC266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5852" y="4347544"/>
              <a:ext cx="1571926" cy="7710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11" name="Line 60">
              <a:extLst>
                <a:ext uri="{FF2B5EF4-FFF2-40B4-BE49-F238E27FC236}">
                  <a16:creationId xmlns:a16="http://schemas.microsoft.com/office/drawing/2014/main" id="{4605FBB9-3247-F014-2170-CBC61A89F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3597" y="4431204"/>
              <a:ext cx="64005" cy="674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12" name="Line 59">
              <a:extLst>
                <a:ext uri="{FF2B5EF4-FFF2-40B4-BE49-F238E27FC236}">
                  <a16:creationId xmlns:a16="http://schemas.microsoft.com/office/drawing/2014/main" id="{CCC70635-20B6-7786-F526-58D5E7536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6625" y="4465613"/>
              <a:ext cx="1439374" cy="648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13" name="Line 60">
              <a:extLst>
                <a:ext uri="{FF2B5EF4-FFF2-40B4-BE49-F238E27FC236}">
                  <a16:creationId xmlns:a16="http://schemas.microsoft.com/office/drawing/2014/main" id="{F662462F-1F0B-3419-C72E-B2E48E885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4317" y="4492507"/>
              <a:ext cx="1264902" cy="6094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15" name="Line 60">
              <a:extLst>
                <a:ext uri="{FF2B5EF4-FFF2-40B4-BE49-F238E27FC236}">
                  <a16:creationId xmlns:a16="http://schemas.microsoft.com/office/drawing/2014/main" id="{E3D5F86E-5F2A-C8C3-C435-D4D8C849E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9887" y="4456666"/>
              <a:ext cx="1441984" cy="648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16" name="Text Box 61">
              <a:extLst>
                <a:ext uri="{FF2B5EF4-FFF2-40B4-BE49-F238E27FC236}">
                  <a16:creationId xmlns:a16="http://schemas.microsoft.com/office/drawing/2014/main" id="{F46107E6-7826-75AC-298E-4217B04BF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745" y="3824895"/>
              <a:ext cx="408830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17" name="Line 60">
              <a:extLst>
                <a:ext uri="{FF2B5EF4-FFF2-40B4-BE49-F238E27FC236}">
                  <a16:creationId xmlns:a16="http://schemas.microsoft.com/office/drawing/2014/main" id="{445AE587-B5A5-41E0-7ECE-C06C2E597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0485" y="4415029"/>
              <a:ext cx="201982" cy="6777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18288" tIns="18288" rIns="18288" bIns="18288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29" name="Text Box 61">
              <a:extLst>
                <a:ext uri="{FF2B5EF4-FFF2-40B4-BE49-F238E27FC236}">
                  <a16:creationId xmlns:a16="http://schemas.microsoft.com/office/drawing/2014/main" id="{746427CF-54EC-888F-4A70-9BB2C9E52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3101" y="3829681"/>
              <a:ext cx="408830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30" name="Text Box 61">
              <a:extLst>
                <a:ext uri="{FF2B5EF4-FFF2-40B4-BE49-F238E27FC236}">
                  <a16:creationId xmlns:a16="http://schemas.microsoft.com/office/drawing/2014/main" id="{AE68A749-4496-0058-E411-CB1E4AB2B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810" y="4179000"/>
              <a:ext cx="1178272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31" name="Text Box 61">
              <a:extLst>
                <a:ext uri="{FF2B5EF4-FFF2-40B4-BE49-F238E27FC236}">
                  <a16:creationId xmlns:a16="http://schemas.microsoft.com/office/drawing/2014/main" id="{ADAEA2C7-6D81-CB7A-E825-E008E6FD1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166" y="4183786"/>
              <a:ext cx="1178272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method inst.</a:t>
              </a:r>
            </a:p>
          </p:txBody>
        </p:sp>
        <p:sp>
          <p:nvSpPr>
            <p:cNvPr id="32" name="Text Box 61">
              <a:extLst>
                <a:ext uri="{FF2B5EF4-FFF2-40B4-BE49-F238E27FC236}">
                  <a16:creationId xmlns:a16="http://schemas.microsoft.com/office/drawing/2014/main" id="{9A506C70-49D9-3E32-2D2C-795C45BB2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558" y="2910468"/>
              <a:ext cx="408830" cy="3139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081D58"/>
                  </a:solidFill>
                  <a:latin typeface="Times New Roman" charset="0"/>
                </a:rPr>
                <a:t>task</a:t>
              </a:r>
            </a:p>
          </p:txBody>
        </p:sp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CCB86034-B9CA-68EC-BB99-0D9A07D5A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0607" y="4083885"/>
              <a:ext cx="325475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. . .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C7337FD-EFDA-DD3F-B440-040253112F75}"/>
                </a:ext>
              </a:extLst>
            </p:cNvPr>
            <p:cNvGrpSpPr/>
            <p:nvPr/>
          </p:nvGrpSpPr>
          <p:grpSpPr>
            <a:xfrm>
              <a:off x="117335" y="5112057"/>
              <a:ext cx="4679999" cy="1398363"/>
              <a:chOff x="118239" y="5112057"/>
              <a:chExt cx="5955587" cy="1398363"/>
            </a:xfrm>
          </p:grpSpPr>
          <p:sp>
            <p:nvSpPr>
              <p:cNvPr id="134" name="Text Box 37">
                <a:extLst>
                  <a:ext uri="{FF2B5EF4-FFF2-40B4-BE49-F238E27FC236}">
                    <a16:creationId xmlns:a16="http://schemas.microsoft.com/office/drawing/2014/main" id="{5F14DAD8-CD06-DE7D-E9BE-915955D0E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070" y="6196488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35" name="Text Box 54">
                <a:extLst>
                  <a:ext uri="{FF2B5EF4-FFF2-40B4-BE49-F238E27FC236}">
                    <a16:creationId xmlns:a16="http://schemas.microsoft.com/office/drawing/2014/main" id="{A10E25FC-1239-D310-ADC0-2F67576E1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5058" y="6181029"/>
                <a:ext cx="389707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22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36" name="Line 42">
                <a:extLst>
                  <a:ext uri="{FF2B5EF4-FFF2-40B4-BE49-F238E27FC236}">
                    <a16:creationId xmlns:a16="http://schemas.microsoft.com/office/drawing/2014/main" id="{1690103A-B877-0A38-C451-5F6B4356E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6057" y="5678633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37" name="Line 42">
                <a:extLst>
                  <a:ext uri="{FF2B5EF4-FFF2-40B4-BE49-F238E27FC236}">
                    <a16:creationId xmlns:a16="http://schemas.microsoft.com/office/drawing/2014/main" id="{82B0F771-7A63-C038-E8ED-9359F5276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3818" y="570331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5339D920-23B2-FDD6-1A4E-3EBC85A4B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3620" y="570331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39" name="Text Box 46">
                <a:extLst>
                  <a:ext uri="{FF2B5EF4-FFF2-40B4-BE49-F238E27FC236}">
                    <a16:creationId xmlns:a16="http://schemas.microsoft.com/office/drawing/2014/main" id="{3B95A207-BD26-B7FD-6D6F-15131259A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302" y="5117944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40" name="Text Box 54">
                <a:extLst>
                  <a:ext uri="{FF2B5EF4-FFF2-40B4-BE49-F238E27FC236}">
                    <a16:creationId xmlns:a16="http://schemas.microsoft.com/office/drawing/2014/main" id="{F99AFF12-5D9A-7786-26FB-175B60C42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78" y="6179904"/>
                <a:ext cx="38970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21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41" name="Text Box 54">
                <a:extLst>
                  <a:ext uri="{FF2B5EF4-FFF2-40B4-BE49-F238E27FC236}">
                    <a16:creationId xmlns:a16="http://schemas.microsoft.com/office/drawing/2014/main" id="{FE039573-C7C0-D1AD-9983-35CCECD73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1465" y="6177241"/>
                <a:ext cx="389707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2</a:t>
                </a:r>
                <a:r>
                  <a:rPr lang="en-US" sz="1800" i="1" baseline="-25000" dirty="0">
                    <a:solidFill>
                      <a:srgbClr val="081D58"/>
                    </a:solidFill>
                    <a:latin typeface="Times New Roman" charset="0"/>
                  </a:rPr>
                  <a:t>n</a:t>
                </a:r>
                <a:endParaRPr lang="en-US" sz="1800" i="1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42" name="Text Box 37">
                <a:extLst>
                  <a:ext uri="{FF2B5EF4-FFF2-40B4-BE49-F238E27FC236}">
                    <a16:creationId xmlns:a16="http://schemas.microsoft.com/office/drawing/2014/main" id="{821BC81E-A745-565C-91A2-E4BC3F38B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2825" y="6190601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43" name="Text Box 54">
                <a:extLst>
                  <a:ext uri="{FF2B5EF4-FFF2-40B4-BE49-F238E27FC236}">
                    <a16:creationId xmlns:a16="http://schemas.microsoft.com/office/drawing/2014/main" id="{7EADDA3E-4FC4-83C8-6B98-BCEE0905D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7913" y="6175142"/>
                <a:ext cx="379507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i="1" baseline="-25000" dirty="0">
                    <a:solidFill>
                      <a:srgbClr val="081D58"/>
                    </a:solidFill>
                    <a:latin typeface="Times New Roman" charset="0"/>
                  </a:rPr>
                  <a:t>k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2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44" name="Line 42">
                <a:extLst>
                  <a:ext uri="{FF2B5EF4-FFF2-40B4-BE49-F238E27FC236}">
                    <a16:creationId xmlns:a16="http://schemas.microsoft.com/office/drawing/2014/main" id="{A2FDA6DC-E94C-FB91-462E-774C1C93B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3813" y="5672746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5" name="Line 42">
                <a:extLst>
                  <a:ext uri="{FF2B5EF4-FFF2-40B4-BE49-F238E27FC236}">
                    <a16:creationId xmlns:a16="http://schemas.microsoft.com/office/drawing/2014/main" id="{2CB99794-D850-1F7C-3D81-57CA9B059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31574" y="5697426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6" name="Line 43">
                <a:extLst>
                  <a:ext uri="{FF2B5EF4-FFF2-40B4-BE49-F238E27FC236}">
                    <a16:creationId xmlns:a16="http://schemas.microsoft.com/office/drawing/2014/main" id="{77369E67-5131-0F73-0B45-E0749DCF0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1376" y="5697426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47" name="Text Box 46">
                <a:extLst>
                  <a:ext uri="{FF2B5EF4-FFF2-40B4-BE49-F238E27FC236}">
                    <a16:creationId xmlns:a16="http://schemas.microsoft.com/office/drawing/2014/main" id="{2311ACD2-F8E8-AB77-F2E4-7DFCBABF2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1058" y="5112057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48" name="Text Box 54">
                <a:extLst>
                  <a:ext uri="{FF2B5EF4-FFF2-40B4-BE49-F238E27FC236}">
                    <a16:creationId xmlns:a16="http://schemas.microsoft.com/office/drawing/2014/main" id="{DADF51EB-C618-207D-99F2-DCF174893D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5236" y="6174017"/>
                <a:ext cx="379507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i="1" baseline="-25000" dirty="0">
                    <a:solidFill>
                      <a:srgbClr val="081D58"/>
                    </a:solidFill>
                    <a:latin typeface="Times New Roman" charset="0"/>
                  </a:rPr>
                  <a:t>k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1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49" name="Text Box 54">
                <a:extLst>
                  <a:ext uri="{FF2B5EF4-FFF2-40B4-BE49-F238E27FC236}">
                    <a16:creationId xmlns:a16="http://schemas.microsoft.com/office/drawing/2014/main" id="{6D87CF99-A4C0-3551-40D3-9E8E2113E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4320" y="6171354"/>
                <a:ext cx="379506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i="1" baseline="-25000" dirty="0">
                    <a:solidFill>
                      <a:srgbClr val="081D58"/>
                    </a:solidFill>
                    <a:latin typeface="Times New Roman" charset="0"/>
                  </a:rPr>
                  <a:t>kn</a:t>
                </a:r>
                <a:endParaRPr lang="en-US" sz="1800" i="1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50" name="Text Box 37">
                <a:extLst>
                  <a:ext uri="{FF2B5EF4-FFF2-40B4-BE49-F238E27FC236}">
                    <a16:creationId xmlns:a16="http://schemas.microsoft.com/office/drawing/2014/main" id="{30B6B6CF-714A-39A8-89B0-2A4E3C0E9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7932" y="6118558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51" name="Line 42">
                <a:extLst>
                  <a:ext uri="{FF2B5EF4-FFF2-40B4-BE49-F238E27FC236}">
                    <a16:creationId xmlns:a16="http://schemas.microsoft.com/office/drawing/2014/main" id="{8C5E2ECA-F42E-96EA-B3C8-578F1FA8E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049" y="570065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2" name="Line 43">
                <a:extLst>
                  <a:ext uri="{FF2B5EF4-FFF2-40B4-BE49-F238E27FC236}">
                    <a16:creationId xmlns:a16="http://schemas.microsoft.com/office/drawing/2014/main" id="{2661A5EB-C976-FFEA-A480-8083A4BB2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5849" y="570065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3" name="Text Box 37">
                <a:extLst>
                  <a:ext uri="{FF2B5EF4-FFF2-40B4-BE49-F238E27FC236}">
                    <a16:creationId xmlns:a16="http://schemas.microsoft.com/office/drawing/2014/main" id="{206033A0-877D-6C39-D6CD-0E71B4E2DA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3276" y="6180546"/>
                <a:ext cx="340749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54" name="Text Box 54">
                <a:extLst>
                  <a:ext uri="{FF2B5EF4-FFF2-40B4-BE49-F238E27FC236}">
                    <a16:creationId xmlns:a16="http://schemas.microsoft.com/office/drawing/2014/main" id="{68BA26D3-D3A4-6580-9FF1-B1C92C1ECA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239" y="6166731"/>
                <a:ext cx="3824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11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55" name="Text Box 54">
                <a:extLst>
                  <a:ext uri="{FF2B5EF4-FFF2-40B4-BE49-F238E27FC236}">
                    <a16:creationId xmlns:a16="http://schemas.microsoft.com/office/drawing/2014/main" id="{F14073EB-5466-E9EE-CD7E-F733180AC8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690" y="6174578"/>
                <a:ext cx="389707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1</a:t>
                </a:r>
                <a:r>
                  <a:rPr lang="en-US" sz="1800" i="1" baseline="-25000" dirty="0">
                    <a:solidFill>
                      <a:srgbClr val="081D58"/>
                    </a:solidFill>
                    <a:latin typeface="Times New Roman" charset="0"/>
                  </a:rPr>
                  <a:t>n</a:t>
                </a:r>
                <a:endParaRPr lang="en-US" sz="1800" i="1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56" name="Text Box 54">
                <a:extLst>
                  <a:ext uri="{FF2B5EF4-FFF2-40B4-BE49-F238E27FC236}">
                    <a16:creationId xmlns:a16="http://schemas.microsoft.com/office/drawing/2014/main" id="{EABA4694-ADA1-A488-285F-DA5327C5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262" y="6165087"/>
                <a:ext cx="38970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a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12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57" name="Line 42">
                <a:extLst>
                  <a:ext uri="{FF2B5EF4-FFF2-40B4-BE49-F238E27FC236}">
                    <a16:creationId xmlns:a16="http://schemas.microsoft.com/office/drawing/2014/main" id="{65B28C22-A4A0-F9C6-13E4-5919E3542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63" y="5662691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58" name="Text Box 46">
                <a:extLst>
                  <a:ext uri="{FF2B5EF4-FFF2-40B4-BE49-F238E27FC236}">
                    <a16:creationId xmlns:a16="http://schemas.microsoft.com/office/drawing/2014/main" id="{4AE830D0-3580-643E-2F8C-23009DBDB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28" y="5115280"/>
                <a:ext cx="520261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59" name="Text Box 46">
                <a:extLst>
                  <a:ext uri="{FF2B5EF4-FFF2-40B4-BE49-F238E27FC236}">
                    <a16:creationId xmlns:a16="http://schemas.microsoft.com/office/drawing/2014/main" id="{578A279A-F74D-DD67-7156-2799B1CD4A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5936" y="5472049"/>
                <a:ext cx="35706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m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2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60" name="Text Box 46">
                <a:extLst>
                  <a:ext uri="{FF2B5EF4-FFF2-40B4-BE49-F238E27FC236}">
                    <a16:creationId xmlns:a16="http://schemas.microsoft.com/office/drawing/2014/main" id="{958A435B-A74B-1431-001A-F56BC5DBE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3691" y="5466162"/>
                <a:ext cx="35706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m</a:t>
                </a:r>
                <a:r>
                  <a:rPr lang="en-US" sz="1800" i="1" baseline="-25000" dirty="0">
                    <a:solidFill>
                      <a:srgbClr val="081D58"/>
                    </a:solidFill>
                    <a:latin typeface="Times New Roman" charset="0"/>
                  </a:rPr>
                  <a:t>k</a:t>
                </a:r>
                <a:endParaRPr lang="en-US" sz="1800" i="1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61" name="Text Box 46">
                <a:extLst>
                  <a:ext uri="{FF2B5EF4-FFF2-40B4-BE49-F238E27FC236}">
                    <a16:creationId xmlns:a16="http://schemas.microsoft.com/office/drawing/2014/main" id="{7FEE5D54-1FA3-7A2A-A997-5F1892F2B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8163" y="5469385"/>
                <a:ext cx="35706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i="1" dirty="0">
                    <a:solidFill>
                      <a:srgbClr val="081D58"/>
                    </a:solidFill>
                    <a:latin typeface="Times New Roman" charset="0"/>
                  </a:rPr>
                  <a:t>m</a:t>
                </a:r>
                <a:r>
                  <a:rPr lang="en-US" sz="1800" baseline="-25000" dirty="0">
                    <a:solidFill>
                      <a:srgbClr val="081D58"/>
                    </a:solidFill>
                    <a:latin typeface="Times New Roman" charset="0"/>
                  </a:rPr>
                  <a:t>1</a:t>
                </a:r>
                <a:endParaRPr lang="en-US" sz="1800" dirty="0">
                  <a:solidFill>
                    <a:srgbClr val="081D58"/>
                  </a:solidFill>
                  <a:latin typeface="Times New Roman" charset="0"/>
                </a:endParaRPr>
              </a:p>
            </p:txBody>
          </p:sp>
          <p:sp>
            <p:nvSpPr>
              <p:cNvPr id="162" name="Text Box 37">
                <a:extLst>
                  <a:ext uri="{FF2B5EF4-FFF2-40B4-BE49-F238E27FC236}">
                    <a16:creationId xmlns:a16="http://schemas.microsoft.com/office/drawing/2014/main" id="{359918C6-A454-40A6-BD70-47CED387B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5696" y="5423797"/>
                <a:ext cx="414187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. . .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9AC74EF-0B96-AFBE-BCCD-1A5E1143AD18}"/>
                </a:ext>
              </a:extLst>
            </p:cNvPr>
            <p:cNvGrpSpPr/>
            <p:nvPr/>
          </p:nvGrpSpPr>
          <p:grpSpPr>
            <a:xfrm>
              <a:off x="5103168" y="5092810"/>
              <a:ext cx="4688911" cy="1401668"/>
              <a:chOff x="6188762" y="5092810"/>
              <a:chExt cx="5951466" cy="1401668"/>
            </a:xfrm>
          </p:grpSpPr>
          <p:sp>
            <p:nvSpPr>
              <p:cNvPr id="71" name="Text Box 37">
                <a:extLst>
                  <a:ext uri="{FF2B5EF4-FFF2-40B4-BE49-F238E27FC236}">
                    <a16:creationId xmlns:a16="http://schemas.microsoft.com/office/drawing/2014/main" id="{F18973FD-AFC4-3270-9BCA-286F060FE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7976" y="6180546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81" name="Text Box 54">
                <a:extLst>
                  <a:ext uri="{FF2B5EF4-FFF2-40B4-BE49-F238E27FC236}">
                    <a16:creationId xmlns:a16="http://schemas.microsoft.com/office/drawing/2014/main" id="{C8BF1997-B0F2-5F68-4FAC-96C28565D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403" y="6165087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91" name="Line 42">
                <a:extLst>
                  <a:ext uri="{FF2B5EF4-FFF2-40B4-BE49-F238E27FC236}">
                    <a16:creationId xmlns:a16="http://schemas.microsoft.com/office/drawing/2014/main" id="{9FEE20EA-0FBB-12B5-63D8-706DDC47E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28523" y="5662691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92" name="Line 42">
                <a:extLst>
                  <a:ext uri="{FF2B5EF4-FFF2-40B4-BE49-F238E27FC236}">
                    <a16:creationId xmlns:a16="http://schemas.microsoft.com/office/drawing/2014/main" id="{C8CBBA3D-F938-91F2-A4A2-765781853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6284" y="568737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93" name="Line 43">
                <a:extLst>
                  <a:ext uri="{FF2B5EF4-FFF2-40B4-BE49-F238E27FC236}">
                    <a16:creationId xmlns:a16="http://schemas.microsoft.com/office/drawing/2014/main" id="{CFA97ED7-897F-EFE5-B1F6-4EF8D7D0D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6086" y="5687371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0" name="Text Box 46">
                <a:extLst>
                  <a:ext uri="{FF2B5EF4-FFF2-40B4-BE49-F238E27FC236}">
                    <a16:creationId xmlns:a16="http://schemas.microsoft.com/office/drawing/2014/main" id="{4FD09E45-0C4E-0C6F-4862-2E9DA2A95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6441" y="5102002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11" name="Text Box 54">
                <a:extLst>
                  <a:ext uri="{FF2B5EF4-FFF2-40B4-BE49-F238E27FC236}">
                    <a16:creationId xmlns:a16="http://schemas.microsoft.com/office/drawing/2014/main" id="{FB83D586-0940-DFE4-524F-667BD38EF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8762" y="6163962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2" name="Text Box 54">
                <a:extLst>
                  <a:ext uri="{FF2B5EF4-FFF2-40B4-BE49-F238E27FC236}">
                    <a16:creationId xmlns:a16="http://schemas.microsoft.com/office/drawing/2014/main" id="{62DE1F4D-8255-CAB0-59FA-D2BD7CD55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812" y="6161299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3" name="Text Box 37">
                <a:extLst>
                  <a:ext uri="{FF2B5EF4-FFF2-40B4-BE49-F238E27FC236}">
                    <a16:creationId xmlns:a16="http://schemas.microsoft.com/office/drawing/2014/main" id="{5A1682D7-E9F6-2A4E-38A4-3E5A910918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0475" y="6171354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14" name="Text Box 54">
                <a:extLst>
                  <a:ext uri="{FF2B5EF4-FFF2-40B4-BE49-F238E27FC236}">
                    <a16:creationId xmlns:a16="http://schemas.microsoft.com/office/drawing/2014/main" id="{BC4F11DA-9637-FD9F-3B6A-E92C20EE0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7241" y="6155895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15" name="Line 42">
                <a:extLst>
                  <a:ext uri="{FF2B5EF4-FFF2-40B4-BE49-F238E27FC236}">
                    <a16:creationId xmlns:a16="http://schemas.microsoft.com/office/drawing/2014/main" id="{B395FE3F-8AC4-C37D-623A-C8B4BAEB0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21020" y="5653499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6" name="Line 42">
                <a:extLst>
                  <a:ext uri="{FF2B5EF4-FFF2-40B4-BE49-F238E27FC236}">
                    <a16:creationId xmlns:a16="http://schemas.microsoft.com/office/drawing/2014/main" id="{A8D95764-B31C-A375-06EB-D2F7C5ED3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8781" y="5678179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7" name="Line 43">
                <a:extLst>
                  <a:ext uri="{FF2B5EF4-FFF2-40B4-BE49-F238E27FC236}">
                    <a16:creationId xmlns:a16="http://schemas.microsoft.com/office/drawing/2014/main" id="{6FAA1016-EBA2-24DF-3FE8-7F986B090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8583" y="5678179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18" name="Text Box 46">
                <a:extLst>
                  <a:ext uri="{FF2B5EF4-FFF2-40B4-BE49-F238E27FC236}">
                    <a16:creationId xmlns:a16="http://schemas.microsoft.com/office/drawing/2014/main" id="{CFAF5327-34FE-8EF1-6C0D-6AC3D7CA8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8938" y="5092810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19" name="Text Box 54">
                <a:extLst>
                  <a:ext uri="{FF2B5EF4-FFF2-40B4-BE49-F238E27FC236}">
                    <a16:creationId xmlns:a16="http://schemas.microsoft.com/office/drawing/2014/main" id="{60048CAA-6E5E-045F-79DA-6785021E20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4599" y="6154770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0" name="Text Box 54">
                <a:extLst>
                  <a:ext uri="{FF2B5EF4-FFF2-40B4-BE49-F238E27FC236}">
                    <a16:creationId xmlns:a16="http://schemas.microsoft.com/office/drawing/2014/main" id="{E5243E56-BE17-6F4A-8FC2-9E985B9684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0310" y="6152107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1" name="Text Box 37">
                <a:extLst>
                  <a:ext uri="{FF2B5EF4-FFF2-40B4-BE49-F238E27FC236}">
                    <a16:creationId xmlns:a16="http://schemas.microsoft.com/office/drawing/2014/main" id="{BC1E31F6-0829-C2B5-6C55-A85CBCDBAF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3547" y="6118558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22" name="Text Box 37">
                <a:extLst>
                  <a:ext uri="{FF2B5EF4-FFF2-40B4-BE49-F238E27FC236}">
                    <a16:creationId xmlns:a16="http://schemas.microsoft.com/office/drawing/2014/main" id="{8F90F380-8C68-6D5C-1354-0A285D374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8449" y="6172378"/>
                <a:ext cx="339866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23" name="Text Box 54">
                <a:extLst>
                  <a:ext uri="{FF2B5EF4-FFF2-40B4-BE49-F238E27FC236}">
                    <a16:creationId xmlns:a16="http://schemas.microsoft.com/office/drawing/2014/main" id="{52B9F72E-2833-1806-B7F5-279765AEF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25216" y="6156919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4" name="Line 42">
                <a:extLst>
                  <a:ext uri="{FF2B5EF4-FFF2-40B4-BE49-F238E27FC236}">
                    <a16:creationId xmlns:a16="http://schemas.microsoft.com/office/drawing/2014/main" id="{71B2B7A4-B148-D80B-9275-D2F0A6B69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8996" y="5654523"/>
                <a:ext cx="225405" cy="4955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5" name="Line 42">
                <a:extLst>
                  <a:ext uri="{FF2B5EF4-FFF2-40B4-BE49-F238E27FC236}">
                    <a16:creationId xmlns:a16="http://schemas.microsoft.com/office/drawing/2014/main" id="{A1A253DB-7131-32A2-BA5B-467DA422E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56757" y="567920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6" name="Line 43">
                <a:extLst>
                  <a:ext uri="{FF2B5EF4-FFF2-40B4-BE49-F238E27FC236}">
                    <a16:creationId xmlns:a16="http://schemas.microsoft.com/office/drawing/2014/main" id="{0429EBA5-C134-11B5-ED6A-ED4866223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6559" y="5679203"/>
                <a:ext cx="830911" cy="4699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18288" tIns="18288" rIns="18288" bIns="18288" anchor="ctr"/>
              <a:lstStyle/>
              <a:p>
                <a:pPr algn="ctr"/>
                <a:endParaRPr lang="en-US" dirty="0">
                  <a:latin typeface="Calibri"/>
                </a:endParaRPr>
              </a:p>
            </p:txBody>
          </p:sp>
          <p:sp>
            <p:nvSpPr>
              <p:cNvPr id="127" name="Text Box 46">
                <a:extLst>
                  <a:ext uri="{FF2B5EF4-FFF2-40B4-BE49-F238E27FC236}">
                    <a16:creationId xmlns:a16="http://schemas.microsoft.com/office/drawing/2014/main" id="{EB3DDD0D-B347-A194-9F74-3718E5C6B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6915" y="5093834"/>
                <a:ext cx="518913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task</a:t>
                </a:r>
              </a:p>
            </p:txBody>
          </p:sp>
          <p:sp>
            <p:nvSpPr>
              <p:cNvPr id="128" name="Text Box 54">
                <a:extLst>
                  <a:ext uri="{FF2B5EF4-FFF2-40B4-BE49-F238E27FC236}">
                    <a16:creationId xmlns:a16="http://schemas.microsoft.com/office/drawing/2014/main" id="{53E2724A-6C2D-B42E-B5FF-FFECDD526D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2572" y="6155794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29" name="Text Box 54">
                <a:extLst>
                  <a:ext uri="{FF2B5EF4-FFF2-40B4-BE49-F238E27FC236}">
                    <a16:creationId xmlns:a16="http://schemas.microsoft.com/office/drawing/2014/main" id="{C2A29C15-78BE-44FC-E895-2245B1C47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8284" y="6153131"/>
                <a:ext cx="461944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act.</a:t>
                </a:r>
              </a:p>
            </p:txBody>
          </p:sp>
          <p:sp>
            <p:nvSpPr>
              <p:cNvPr id="130" name="Text Box 46">
                <a:extLst>
                  <a:ext uri="{FF2B5EF4-FFF2-40B4-BE49-F238E27FC236}">
                    <a16:creationId xmlns:a16="http://schemas.microsoft.com/office/drawing/2014/main" id="{0541A51F-635F-B7DA-5795-61B13697F5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9165" y="5456107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1" name="Text Box 46">
                <a:extLst>
                  <a:ext uri="{FF2B5EF4-FFF2-40B4-BE49-F238E27FC236}">
                    <a16:creationId xmlns:a16="http://schemas.microsoft.com/office/drawing/2014/main" id="{891D95EE-9B13-6E81-9750-37BD7E063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1663" y="5446915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2" name="Text Box 46">
                <a:extLst>
                  <a:ext uri="{FF2B5EF4-FFF2-40B4-BE49-F238E27FC236}">
                    <a16:creationId xmlns:a16="http://schemas.microsoft.com/office/drawing/2014/main" id="{AFA7595D-7885-52E2-AF69-C198DD3C0D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9637" y="5447939"/>
                <a:ext cx="1495538" cy="31393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solidFill>
                      <a:srgbClr val="081D58"/>
                    </a:solidFill>
                    <a:latin typeface="Times New Roman" charset="0"/>
                  </a:rPr>
                  <a:t>method inst.</a:t>
                </a:r>
              </a:p>
            </p:txBody>
          </p:sp>
          <p:sp>
            <p:nvSpPr>
              <p:cNvPr id="133" name="Text Box 37">
                <a:extLst>
                  <a:ext uri="{FF2B5EF4-FFF2-40B4-BE49-F238E27FC236}">
                    <a16:creationId xmlns:a16="http://schemas.microsoft.com/office/drawing/2014/main" id="{29D5AC55-0AF4-D359-3EA1-C93975559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1405" y="5423797"/>
                <a:ext cx="413114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8288" tIns="18288" rIns="18288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1" dirty="0">
                    <a:solidFill>
                      <a:srgbClr val="081D58"/>
                    </a:solidFill>
                    <a:latin typeface="Times New Roman" charset="0"/>
                  </a:rPr>
                  <a:t>. . .</a:t>
                </a:r>
              </a:p>
            </p:txBody>
          </p:sp>
        </p:grpSp>
        <p:sp>
          <p:nvSpPr>
            <p:cNvPr id="59" name="Text Box 37">
              <a:extLst>
                <a:ext uri="{FF2B5EF4-FFF2-40B4-BE49-F238E27FC236}">
                  <a16:creationId xmlns:a16="http://schemas.microsoft.com/office/drawing/2014/main" id="{8EE83B41-E184-F85F-6890-A68564C71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740" y="5425369"/>
              <a:ext cx="26776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  <p:sp>
          <p:nvSpPr>
            <p:cNvPr id="62" name="Text Box 37">
              <a:extLst>
                <a:ext uri="{FF2B5EF4-FFF2-40B4-BE49-F238E27FC236}">
                  <a16:creationId xmlns:a16="http://schemas.microsoft.com/office/drawing/2014/main" id="{400280B9-2EBE-5D05-79BD-E2BBE330A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5349" y="6061861"/>
              <a:ext cx="26776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18288" rIns="18288" bIns="1828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81D58"/>
                  </a:solidFill>
                  <a:latin typeface="Times New Roman" charset="0"/>
                </a:rPr>
                <a:t>…</a:t>
              </a:r>
            </a:p>
          </p:txBody>
        </p:sp>
      </p:grpSp>
      <p:sp>
        <p:nvSpPr>
          <p:cNvPr id="163" name="Line 59">
            <a:extLst>
              <a:ext uri="{FF2B5EF4-FFF2-40B4-BE49-F238E27FC236}">
                <a16:creationId xmlns:a16="http://schemas.microsoft.com/office/drawing/2014/main" id="{359C8EC9-39AA-6630-8DF2-78597CFDD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88" y="4397817"/>
            <a:ext cx="210937" cy="16513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8288" tIns="18288" rIns="18288" bIns="18288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CCAB76BD-6DEC-5EF2-AEA8-5014EBBE5BB8}"/>
              </a:ext>
            </a:extLst>
          </p:cNvPr>
          <p:cNvSpPr txBox="1">
            <a:spLocks/>
          </p:cNvSpPr>
          <p:nvPr/>
        </p:nvSpPr>
        <p:spPr bwMode="auto">
          <a:xfrm>
            <a:off x="109717" y="3794125"/>
            <a:ext cx="858314" cy="698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kern="0"/>
              <a:t>initial state </a:t>
            </a:r>
            <a:r>
              <a:rPr lang="en-US" sz="1800" i="1" kern="0"/>
              <a:t>s</a:t>
            </a:r>
            <a:r>
              <a:rPr lang="en-US" sz="1800" kern="0" baseline="-25000"/>
              <a:t>0</a:t>
            </a:r>
          </a:p>
        </p:txBody>
      </p: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EE4DFF0E-3D52-0A89-8320-7A6EC5E361D1}"/>
              </a:ext>
            </a:extLst>
          </p:cNvPr>
          <p:cNvSpPr txBox="1">
            <a:spLocks/>
          </p:cNvSpPr>
          <p:nvPr/>
        </p:nvSpPr>
        <p:spPr bwMode="auto">
          <a:xfrm>
            <a:off x="5100308" y="2499586"/>
            <a:ext cx="1296072" cy="391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initial task </a:t>
            </a:r>
            <a:r>
              <a:rPr lang="en-US" sz="1800" i="1" kern="0" dirty="0"/>
              <a:t>t</a:t>
            </a:r>
            <a:endParaRPr lang="en-US" sz="1800" kern="0" baseline="-25000" dirty="0"/>
          </a:p>
        </p:txBody>
      </p:sp>
      <p:sp>
        <p:nvSpPr>
          <p:cNvPr id="6" name="Line 59">
            <a:extLst>
              <a:ext uri="{FF2B5EF4-FFF2-40B4-BE49-F238E27FC236}">
                <a16:creationId xmlns:a16="http://schemas.microsoft.com/office/drawing/2014/main" id="{33DCF7F2-163F-CDF9-E5C6-65B2FB3FE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7545" y="2438400"/>
            <a:ext cx="418751" cy="36885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18288" tIns="18288" rIns="18288" bIns="18288" anchor="ctr"/>
          <a:lstStyle/>
          <a:p>
            <a:pPr algn="ctr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65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933A-C868-C770-84F9-4CD8A0D9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82D4-1AC1-87F0-E675-974097A33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152525"/>
            <a:ext cx="6455080" cy="5283200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Issues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</a:rPr>
              <a:t>Actor’s environment may not be deterministic or static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Actor can’t backtrack to a previous state</a:t>
            </a:r>
          </a:p>
          <a:p>
            <a:r>
              <a:rPr lang="en-US" dirty="0">
                <a:latin typeface="Calibri" panose="020F0502020204030204" pitchFamily="34" charset="0"/>
              </a:rPr>
              <a:t>TO-HTN-Act</a:t>
            </a:r>
            <a:r>
              <a:rPr lang="en-US" dirty="0">
                <a:latin typeface="Times New Roman" panose="02020603050405020304" pitchFamily="18" charset="0"/>
              </a:rPr>
              <a:t>: reactive actor similar to </a:t>
            </a:r>
            <a:r>
              <a:rPr lang="en-US" dirty="0">
                <a:latin typeface="Calibri" panose="020F0502020204030204" pitchFamily="34" charset="0"/>
              </a:rPr>
              <a:t>TO-HTN-Forward</a:t>
            </a:r>
          </a:p>
          <a:p>
            <a:r>
              <a:rPr lang="en-US" dirty="0">
                <a:effectLst/>
                <a:latin typeface="Calibri" panose="020F0502020204030204" pitchFamily="34" charset="0"/>
              </a:rPr>
              <a:t>HTN-Run-Lookahead, HTN-Run-Lazy-</a:t>
            </a:r>
            <a:r>
              <a:rPr lang="en-US" dirty="0">
                <a:latin typeface="Calibri" panose="020F0502020204030204" pitchFamily="34" charset="0"/>
              </a:rPr>
              <a:t>L</a:t>
            </a:r>
            <a:r>
              <a:rPr lang="en-US" dirty="0">
                <a:effectLst/>
                <a:latin typeface="Calibri" panose="020F0502020204030204" pitchFamily="34" charset="0"/>
              </a:rPr>
              <a:t>ookahead 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Examples where they work well, where they don’t</a:t>
            </a:r>
            <a:endParaRPr lang="en-US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Error recovery in HTN domains</a:t>
            </a:r>
          </a:p>
          <a:p>
            <a:r>
              <a:rPr lang="en-US" dirty="0">
                <a:latin typeface="Times New Roman" panose="02020603050405020304" pitchFamily="18" charset="0"/>
              </a:rPr>
              <a:t>Three approaches</a:t>
            </a:r>
            <a:endParaRPr lang="en-US" dirty="0"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</a:rPr>
              <a:t>TO-HTN-Act </a:t>
            </a:r>
            <a:r>
              <a:rPr lang="en-US" dirty="0"/>
              <a:t>modified to call an HTN planner</a:t>
            </a:r>
          </a:p>
          <a:p>
            <a:pPr lvl="1"/>
            <a:r>
              <a:rPr lang="en-US" dirty="0"/>
              <a:t>Actor that traverses a solution tree</a:t>
            </a:r>
          </a:p>
          <a:p>
            <a:pPr lvl="1"/>
            <a:r>
              <a:rPr lang="en-US" dirty="0"/>
              <a:t>Actor that re-invokes TO-HTN-Forward on the original problem in a modified planning domain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12F2F-F5AB-FE2F-440D-1FDEFF5E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400" y="4305499"/>
            <a:ext cx="3452680" cy="567559"/>
          </a:xfrm>
        </p:spPr>
        <p:txBody>
          <a:bodyPr/>
          <a:lstStyle/>
          <a:p>
            <a:r>
              <a:rPr lang="en-US" dirty="0"/>
              <a:t>Tradeoff: time versus space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21713B5-B442-DD9A-B62B-8AA8B5FBD1EF}"/>
              </a:ext>
            </a:extLst>
          </p:cNvPr>
          <p:cNvSpPr/>
          <p:nvPr/>
        </p:nvSpPr>
        <p:spPr>
          <a:xfrm>
            <a:off x="6048300" y="4225464"/>
            <a:ext cx="168639" cy="647594"/>
          </a:xfrm>
          <a:prstGeom prst="rightBrace">
            <a:avLst>
              <a:gd name="adj1" fmla="val 4350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04965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8962-8749-F77A-0124-6AE79758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HTN Domain Models for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31ED-1C34-9AC9-4872-7531929B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8897"/>
            <a:ext cx="10972800" cy="5016828"/>
          </a:xfrm>
        </p:spPr>
        <p:txBody>
          <a:bodyPr/>
          <a:lstStyle/>
          <a:p>
            <a:r>
              <a:rPr lang="en-US">
                <a:effectLst/>
                <a:latin typeface="Times New Roman" panose="02020603050405020304" pitchFamily="18" charset="0"/>
              </a:rPr>
              <a:t>Unlike an HTN domain model, the actor’s environment is not necessarily deterministic or static</a:t>
            </a:r>
          </a:p>
          <a:p>
            <a:pPr lvl="1"/>
            <a:r>
              <a:rPr lang="en-US">
                <a:latin typeface="Times New Roman" panose="02020603050405020304" pitchFamily="18" charset="0"/>
              </a:rPr>
              <a:t>E</a:t>
            </a:r>
            <a:r>
              <a:rPr lang="en-US">
                <a:effectLst/>
                <a:latin typeface="Times New Roman" panose="02020603050405020304" pitchFamily="18" charset="0"/>
              </a:rPr>
              <a:t>xogenous events, unanticipated action outcomes ⇒ current state may be different from what an HTN model would predict</a:t>
            </a:r>
          </a:p>
          <a:p>
            <a:r>
              <a:rPr lang="en-US">
                <a:latin typeface="Times New Roman" panose="02020603050405020304" pitchFamily="18" charset="0"/>
              </a:rPr>
              <a:t>Actor can’t backtrack to a previous state; prior actions are in the past</a:t>
            </a:r>
          </a:p>
          <a:p>
            <a:pPr lvl="1"/>
            <a:endParaRPr lang="en-US">
              <a:latin typeface="Times New Roman" panose="02020603050405020304" pitchFamily="18" charset="0"/>
            </a:endParaRPr>
          </a:p>
          <a:p>
            <a:r>
              <a:rPr lang="en-US">
                <a:effectLst/>
                <a:latin typeface="Times New Roman" panose="02020603050405020304" pitchFamily="18" charset="0"/>
              </a:rPr>
              <a:t>HTN domain models still are very useful for providing </a:t>
            </a:r>
            <a:r>
              <a:rPr lang="en-US" i="1">
                <a:effectLst/>
                <a:latin typeface="Times New Roman" panose="02020603050405020304" pitchFamily="18" charset="0"/>
              </a:rPr>
              <a:t>operational </a:t>
            </a:r>
            <a:r>
              <a:rPr lang="en-US">
                <a:effectLst/>
                <a:latin typeface="Times New Roman" panose="02020603050405020304" pitchFamily="18" charset="0"/>
              </a:rPr>
              <a:t>models to the actor</a:t>
            </a:r>
          </a:p>
          <a:p>
            <a:pPr lvl="1"/>
            <a:r>
              <a:rPr lang="en-US">
                <a:latin typeface="Times New Roman" panose="02020603050405020304" pitchFamily="18" charset="0"/>
              </a:rPr>
              <a:t>How to carry out “standard operating procedures”</a:t>
            </a:r>
            <a:endParaRPr lang="en-US"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US">
                <a:effectLst/>
                <a:latin typeface="Times New Roman" panose="02020603050405020304" pitchFamily="18" charset="0"/>
              </a:rPr>
              <a:t>How to perform complex tasks without searching through a large state space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</a:rPr>
              <a:t>How to avoid situations where unanticipated events are likely to cause bad outcomes</a:t>
            </a:r>
          </a:p>
          <a:p>
            <a:pPr lvl="1"/>
            <a:r>
              <a:rPr lang="en-US">
                <a:effectLst/>
                <a:latin typeface="Times New Roman" panose="02020603050405020304" pitchFamily="18" charset="0"/>
              </a:rPr>
              <a:t>How to recover when unanticipated events occur</a:t>
            </a:r>
            <a:endParaRPr lang="en-US">
              <a:latin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3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D977-6477-27A5-94C4-5B15CC13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1" y="43850"/>
            <a:ext cx="5109580" cy="812800"/>
          </a:xfrm>
        </p:spPr>
        <p:txBody>
          <a:bodyPr/>
          <a:lstStyle/>
          <a:p>
            <a:r>
              <a:rPr lang="en-US"/>
              <a:t>Reactive HTN 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DF8D-B320-3C24-7618-233BA7CF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24" y="1001032"/>
            <a:ext cx="5296300" cy="3946356"/>
          </a:xfrm>
        </p:spPr>
        <p:txBody>
          <a:bodyPr/>
          <a:lstStyle/>
          <a:p>
            <a:r>
              <a:rPr lang="en-US" sz="1800" dirty="0"/>
              <a:t>Like </a:t>
            </a:r>
            <a:r>
              <a:rPr lang="en-US" sz="1800" dirty="0">
                <a:latin typeface="Calibri" panose="020F0502020204030204" pitchFamily="34" charset="0"/>
              </a:rPr>
              <a:t>TO-HTN-Forward</a:t>
            </a:r>
            <a:r>
              <a:rPr lang="en-US" sz="1800" dirty="0"/>
              <a:t> but executes each action</a:t>
            </a:r>
          </a:p>
          <a:p>
            <a:pPr lvl="1"/>
            <a:r>
              <a:rPr lang="en-US" sz="1800" dirty="0"/>
              <a:t>Can similarly modify other Chapter 5 algorithms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600" b="1" u="sng" dirty="0"/>
              <a:t>Line</a:t>
            </a:r>
          </a:p>
          <a:p>
            <a:pPr marL="0" indent="0">
              <a:buNone/>
            </a:pPr>
            <a:r>
              <a:rPr lang="en-US" sz="1600" b="1" dirty="0"/>
              <a:t>0         </a:t>
            </a:r>
            <a:r>
              <a:rPr lang="en-US" sz="1800" dirty="0"/>
              <a:t>Return </a:t>
            </a:r>
            <a:r>
              <a:rPr lang="en-US" sz="1800" dirty="0">
                <a:latin typeface="Calibri" panose="020F0502020204030204" pitchFamily="34" charset="0"/>
              </a:rPr>
              <a:t>success</a:t>
            </a:r>
            <a:r>
              <a:rPr lang="en-US" sz="1800" dirty="0"/>
              <a:t> or </a:t>
            </a:r>
            <a:r>
              <a:rPr lang="en-US" sz="1800" dirty="0">
                <a:latin typeface="Calibri" panose="020F0502020204030204" pitchFamily="34" charset="0"/>
              </a:rPr>
              <a:t>failure</a:t>
            </a:r>
            <a:r>
              <a:rPr lang="en-US" sz="1800" dirty="0"/>
              <a:t>, not a plan</a:t>
            </a:r>
          </a:p>
          <a:p>
            <a:pPr marL="0" indent="0">
              <a:buNone/>
            </a:pPr>
            <a:r>
              <a:rPr lang="en-US" sz="1600" b="1" dirty="0"/>
              <a:t>1         </a:t>
            </a:r>
            <a:r>
              <a:rPr lang="en-US" sz="1800" i="1" dirty="0"/>
              <a:t>s</a:t>
            </a:r>
            <a:r>
              <a:rPr lang="en-US" sz="1800" dirty="0"/>
              <a:t> isn’t an argument, observe it instead</a:t>
            </a:r>
          </a:p>
          <a:p>
            <a:pPr marL="0" indent="0">
              <a:buNone/>
            </a:pPr>
            <a:r>
              <a:rPr lang="en-US" sz="1600" b="1" dirty="0"/>
              <a:t>3     </a:t>
            </a:r>
            <a:r>
              <a:rPr lang="en-US" sz="1600" dirty="0"/>
              <a:t>   </a:t>
            </a:r>
            <a:r>
              <a:rPr lang="en-US" sz="1800" dirty="0"/>
              <a:t>Instead of computing γ, execute action</a:t>
            </a:r>
          </a:p>
          <a:p>
            <a:pPr marL="0" indent="0">
              <a:buNone/>
            </a:pPr>
            <a:r>
              <a:rPr lang="en-US" sz="1600" b="1" dirty="0"/>
              <a:t>2     </a:t>
            </a:r>
            <a:r>
              <a:rPr lang="en-US" sz="1600" dirty="0"/>
              <a:t>   </a:t>
            </a:r>
            <a:r>
              <a:rPr lang="en-US" sz="1800" dirty="0"/>
              <a:t>Failure recovery: if </a:t>
            </a:r>
            <a:r>
              <a:rPr lang="en-US" sz="1800" i="1" dirty="0"/>
              <a:t>m </a:t>
            </a:r>
            <a:r>
              <a:rPr lang="en-US" sz="1800" dirty="0"/>
              <a:t>fails, try next one</a:t>
            </a:r>
            <a:endParaRPr lang="en-US" sz="1800" dirty="0">
              <a:effectLst/>
              <a:latin typeface="Times New Roman" panose="02020603050405020304" pitchFamily="18" charset="0"/>
            </a:endParaRPr>
          </a:p>
          <a:p>
            <a:pPr marL="801688" lvl="1" indent="-287338"/>
            <a:r>
              <a:rPr lang="en-US" sz="1800" dirty="0">
                <a:effectLst/>
                <a:latin typeface="Times New Roman" panose="02020603050405020304" pitchFamily="18" charset="0"/>
              </a:rPr>
              <a:t>if they all fail, return </a:t>
            </a:r>
            <a:r>
              <a:rPr lang="en-US" sz="1800" dirty="0">
                <a:effectLst/>
                <a:latin typeface="Calibri" panose="020F0502020204030204" pitchFamily="34" charset="0"/>
              </a:rPr>
              <a:t>failure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 to next higher level in the recursion stack, </a:t>
            </a:r>
            <a:br>
              <a:rPr lang="en-US" sz="1800" dirty="0">
                <a:effectLst/>
                <a:latin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</a:rPr>
              <a:t>to try other methods there</a:t>
            </a:r>
            <a:endParaRPr lang="en-US" sz="18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E395E-F687-6F79-7C8B-86F5CBD532F4}"/>
              </a:ext>
            </a:extLst>
          </p:cNvPr>
          <p:cNvSpPr txBox="1"/>
          <p:nvPr/>
        </p:nvSpPr>
        <p:spPr>
          <a:xfrm>
            <a:off x="5678477" y="4853641"/>
            <a:ext cx="4405531" cy="723275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Poll 1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 Is line doing backtracking?</a:t>
            </a:r>
          </a:p>
          <a:p>
            <a:pPr marL="682625" lvl="2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A. Yes     B. No     C.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28CB2-3A03-88A5-C803-7F34A3996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39" y="748368"/>
            <a:ext cx="6655142" cy="3359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5F7E1-62DB-E3B5-1CBD-44F8619957C0}"/>
              </a:ext>
            </a:extLst>
          </p:cNvPr>
          <p:cNvSpPr txBox="1"/>
          <p:nvPr/>
        </p:nvSpPr>
        <p:spPr>
          <a:xfrm>
            <a:off x="5572969" y="1006382"/>
            <a:ext cx="21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87125-7185-E8CE-210D-7158DD544BCB}"/>
              </a:ext>
            </a:extLst>
          </p:cNvPr>
          <p:cNvSpPr txBox="1"/>
          <p:nvPr/>
        </p:nvSpPr>
        <p:spPr>
          <a:xfrm>
            <a:off x="78071" y="4252073"/>
            <a:ext cx="496465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marR="0" lvl="1" indent="-2873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</a:endParaRPr>
          </a:p>
          <a:p>
            <a:pPr marL="288925" marR="0" lvl="0" indent="-2889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At Line 2, a bad method instance can lead to non-optimal solution or failure</a:t>
            </a:r>
          </a:p>
          <a:p>
            <a:pPr marL="630238" marR="0" lvl="1" indent="-2809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Can use a heuristic function</a:t>
            </a:r>
          </a:p>
          <a:p>
            <a:pPr marL="630238" marR="0" lvl="1" indent="-2809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</a:rPr>
              <a:t>Can call an HTN planner – but other ways have less computational overhead</a:t>
            </a:r>
          </a:p>
        </p:txBody>
      </p:sp>
    </p:spTree>
    <p:extLst>
      <p:ext uri="{BB962C8B-B14F-4D97-AF65-F5344CB8AC3E}">
        <p14:creationId xmlns:p14="http://schemas.microsoft.com/office/powerpoint/2010/main" val="40402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ceding.pdf">
            <a:extLst>
              <a:ext uri="{FF2B5EF4-FFF2-40B4-BE49-F238E27FC236}">
                <a16:creationId xmlns:a16="http://schemas.microsoft.com/office/drawing/2014/main" id="{BD756AAC-A553-5102-E327-419ACE56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67" y="4831034"/>
            <a:ext cx="4401502" cy="1660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ＭＳ Ｐゴシック" charset="0"/>
              </a:rPr>
              <a:t>Run-HLookahead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HTN-Run-Lookahead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while</a:t>
            </a:r>
            <a:r>
              <a:rPr lang="en-US" dirty="0">
                <a:latin typeface="Calibri" panose="020F0502020204030204" pitchFamily="34" charset="0"/>
              </a:rPr>
              <a:t> True </a:t>
            </a:r>
            <a:r>
              <a:rPr lang="en-US" b="1" dirty="0">
                <a:latin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← observed current state</a:t>
            </a:r>
            <a:endParaRPr lang="en-US" i="1" dirty="0">
              <a:latin typeface="Times New Roman" panose="02020603050405020304" pitchFamily="18" charset="0"/>
            </a:endParaRP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=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 =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then return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= ⟨ ⟩ </a:t>
            </a:r>
            <a:r>
              <a:rPr lang="en-US" b="1" dirty="0">
                <a:latin typeface="Times New Roman" panose="02020603050405020304" pitchFamily="18" charset="0"/>
              </a:rPr>
              <a:t>then return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success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← pop(π)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trigger execution of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</a:p>
          <a:p>
            <a:r>
              <a:rPr lang="en-US" dirty="0">
                <a:latin typeface="Times New Roman" panose="02020603050405020304" pitchFamily="18" charset="0"/>
              </a:rPr>
              <a:t>Here,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is an HTN planner</a:t>
            </a:r>
            <a:endParaRPr lang="en-US" i="1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Goal formula may not exist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Cannot rely on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⊨ </a:t>
            </a:r>
            <a:r>
              <a:rPr lang="en-US" i="1" dirty="0">
                <a:latin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Need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Times New Roman" panose="02020603050405020304" pitchFamily="18" charset="0"/>
              </a:rPr>
              <a:t> to return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</a:t>
            </a:r>
            <a:r>
              <a:rPr lang="en-US" dirty="0" err="1">
                <a:latin typeface="Times New Roman" panose="02020603050405020304" pitchFamily="18" charset="0"/>
              </a:rPr>
              <a:t>iff</a:t>
            </a:r>
            <a:r>
              <a:rPr lang="en-US" dirty="0">
                <a:latin typeface="Times New Roman" panose="02020603050405020304" pitchFamily="18" charset="0"/>
              </a:rPr>
              <a:t> no actions are needed to accomplish 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D009C6-1117-1682-9F98-90A9FE2E3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399" y="1152525"/>
            <a:ext cx="5792439" cy="5283200"/>
          </a:xfrm>
        </p:spPr>
        <p:txBody>
          <a:bodyPr/>
          <a:lstStyle/>
          <a:p>
            <a:pPr>
              <a:tabLst>
                <a:tab pos="623888" algn="l"/>
                <a:tab pos="969963" algn="l"/>
              </a:tabLst>
            </a:pPr>
            <a:r>
              <a:rPr lang="en-US" dirty="0">
                <a:cs typeface="Times New Roman"/>
              </a:rPr>
              <a:t>Call </a:t>
            </a:r>
            <a:r>
              <a:rPr lang="en-US" i="1" dirty="0">
                <a:latin typeface="Calibri"/>
                <a:cs typeface="Calibri"/>
              </a:rPr>
              <a:t>Lookahead</a:t>
            </a:r>
            <a:r>
              <a:rPr lang="en-US" dirty="0">
                <a:cs typeface="Times New Roman"/>
              </a:rPr>
              <a:t>, get </a:t>
            </a:r>
            <a:r>
              <a:rPr lang="en-US" i="1" dirty="0">
                <a:cs typeface="Times New Roman"/>
              </a:rPr>
              <a:t>π</a:t>
            </a:r>
            <a:r>
              <a:rPr lang="en-US" dirty="0">
                <a:cs typeface="Times New Roman"/>
              </a:rPr>
              <a:t>, perform 1</a:t>
            </a:r>
            <a:r>
              <a:rPr lang="en-US" baseline="30000" dirty="0">
                <a:cs typeface="Times New Roman"/>
              </a:rPr>
              <a:t>st</a:t>
            </a:r>
            <a:r>
              <a:rPr lang="en-US" dirty="0">
                <a:cs typeface="Times New Roman"/>
              </a:rPr>
              <a:t> action, call </a:t>
            </a:r>
            <a:r>
              <a:rPr lang="en-US" i="1" dirty="0">
                <a:latin typeface="Calibri" panose="020F0502020204030204" pitchFamily="34" charset="0"/>
                <a:cs typeface="Times New Roman"/>
              </a:rPr>
              <a:t>H</a:t>
            </a:r>
            <a:r>
              <a:rPr lang="en-US" i="1" dirty="0">
                <a:latin typeface="Calibri"/>
                <a:cs typeface="Calibri"/>
              </a:rPr>
              <a:t>Lookahead</a:t>
            </a:r>
            <a:r>
              <a:rPr lang="en-US" dirty="0">
                <a:cs typeface="Times New Roman"/>
              </a:rPr>
              <a:t> again …</a:t>
            </a:r>
          </a:p>
          <a:p>
            <a:pPr>
              <a:tabLst>
                <a:tab pos="623888" algn="l"/>
                <a:tab pos="969963" algn="l"/>
              </a:tabLst>
            </a:pPr>
            <a:r>
              <a:rPr lang="en-US" dirty="0">
                <a:cs typeface="Times New Roman"/>
              </a:rPr>
              <a:t>Useful when unexpected things are likely to happen</a:t>
            </a:r>
          </a:p>
          <a:p>
            <a:pPr lvl="1">
              <a:tabLst>
                <a:tab pos="623888" algn="l"/>
                <a:tab pos="969963" algn="l"/>
              </a:tabLst>
            </a:pPr>
            <a:r>
              <a:rPr lang="en-US" dirty="0">
                <a:cs typeface="Times New Roman"/>
              </a:rPr>
              <a:t>Replans immediately</a:t>
            </a:r>
          </a:p>
          <a:p>
            <a:pPr>
              <a:tabLst>
                <a:tab pos="623888" algn="l"/>
                <a:tab pos="969963" algn="l"/>
              </a:tabLst>
            </a:pPr>
            <a:r>
              <a:rPr lang="en-US" i="1" dirty="0">
                <a:latin typeface="Calibri" panose="020F0502020204030204" pitchFamily="34" charset="0"/>
              </a:rPr>
              <a:t>Lookahead </a:t>
            </a:r>
            <a:r>
              <a:rPr lang="en-US" dirty="0"/>
              <a:t>needs to return quickly</a:t>
            </a:r>
          </a:p>
          <a:p>
            <a:pPr lvl="1">
              <a:tabLst>
                <a:tab pos="623888" algn="l"/>
                <a:tab pos="969963" algn="l"/>
              </a:tabLst>
            </a:pPr>
            <a:r>
              <a:rPr lang="en-US" dirty="0"/>
              <a:t>Otherwise, </a:t>
            </a:r>
            <a:r>
              <a:rPr lang="en-US" dirty="0">
                <a:latin typeface="Calibri" panose="020F0502020204030204" pitchFamily="34" charset="0"/>
              </a:rPr>
              <a:t>HTN-Run-Lookahead </a:t>
            </a:r>
            <a:r>
              <a:rPr lang="en-US" dirty="0"/>
              <a:t>may pause repeatedly waiting for </a:t>
            </a:r>
            <a:r>
              <a:rPr lang="en-US" i="1" dirty="0">
                <a:latin typeface="Calibri"/>
              </a:rPr>
              <a:t>Lookahead </a:t>
            </a:r>
            <a:r>
              <a:rPr lang="en-US" dirty="0"/>
              <a:t>to return</a:t>
            </a:r>
          </a:p>
          <a:p>
            <a:pPr lvl="1">
              <a:tabLst>
                <a:tab pos="623888" algn="l"/>
                <a:tab pos="969963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May want </a:t>
            </a:r>
            <a:r>
              <a:rPr lang="en-US" i="1" dirty="0">
                <a:latin typeface="Calibri" panose="020F0502020204030204" pitchFamily="34" charset="0"/>
                <a:cs typeface="Times New Roman"/>
              </a:rPr>
              <a:t>Lookahead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to look a limited distance or horizon ahead</a:t>
            </a:r>
          </a:p>
          <a:p>
            <a:pPr marL="0" indent="0">
              <a:spcBef>
                <a:spcPts val="500"/>
              </a:spcBef>
              <a:buNone/>
              <a:tabLst>
                <a:tab pos="623888" algn="l"/>
                <a:tab pos="969963" algn="l"/>
              </a:tabLs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4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ＭＳ Ｐゴシック" charset="0"/>
              </a:rPr>
              <a:t>Run-HLookahead (Example 1)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C75F29-827C-8EA5-C523-353D0EF733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HTN-Run-Lookahead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while</a:t>
            </a:r>
            <a:r>
              <a:rPr lang="en-US" dirty="0">
                <a:latin typeface="Calibri" panose="020F0502020204030204" pitchFamily="34" charset="0"/>
              </a:rPr>
              <a:t> True </a:t>
            </a:r>
            <a:r>
              <a:rPr lang="en-US" b="1" dirty="0">
                <a:latin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← observed current state</a:t>
            </a:r>
            <a:endParaRPr lang="en-US" i="1" dirty="0">
              <a:latin typeface="Times New Roman" panose="02020603050405020304" pitchFamily="18" charset="0"/>
            </a:endParaRP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=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 =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then return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= ⟨ ⟩ </a:t>
            </a:r>
            <a:r>
              <a:rPr lang="en-US" b="1" dirty="0">
                <a:latin typeface="Times New Roman" panose="02020603050405020304" pitchFamily="18" charset="0"/>
              </a:rPr>
              <a:t>then return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success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← pop(π)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trigger execution of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69890-D9D2-9963-4A0A-6CD7DD87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0457" y="1059367"/>
            <a:ext cx="6867551" cy="5575610"/>
          </a:xfrm>
        </p:spPr>
        <p:txBody>
          <a:bodyPr/>
          <a:lstStyle/>
          <a:p>
            <a:r>
              <a:rPr lang="en-US" sz="1800" dirty="0"/>
              <a:t>Call HTN-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Run-Lookahead</a:t>
            </a:r>
            <a:r>
              <a:rPr lang="en-US" sz="1800" dirty="0"/>
              <a:t> with </a:t>
            </a:r>
            <a:r>
              <a:rPr 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>Lookahead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TO-HTN-Forward (THF)</a:t>
            </a:r>
            <a:endParaRPr lang="en-US" sz="1800" dirty="0"/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= the TOHTN domain in Example 5.8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(Σ,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 =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pile(c1)=p2}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⟩)</a:t>
            </a: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If nothing unexpected happens: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TO-HTN-Forward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Monotype Corsiva" panose="03010101010201010101" pitchFamily="66" charset="0"/>
              </a:rPr>
              <a:t>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= ⟨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take(r1,c1,c2,p1,d1), move(r1,d1,d2), put(r1,c1,c3,p2,d2)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Execute 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take(r1,c1,c2,p1,d1)</a:t>
            </a:r>
            <a:endParaRPr lang="en-US" sz="1800" dirty="0">
              <a:latin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</a:rPr>
              <a:t>THF(..)</a:t>
            </a:r>
            <a:r>
              <a:rPr lang="en-US" sz="1800" dirty="0">
                <a:latin typeface="Times New Roman" panose="02020603050405020304" pitchFamily="18" charset="0"/>
              </a:rPr>
              <a:t>, get π = ⟨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move(r1,d1,d2), put(r1,c1,c3,p2,d2)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endParaRPr lang="en-US" sz="1800" dirty="0">
              <a:latin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execute 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move(r1,d1,d2)</a:t>
            </a:r>
            <a:r>
              <a:rPr lang="en-US" sz="1800" dirty="0">
                <a:latin typeface="Times New Roman" panose="02020603050405020304" pitchFamily="18" charset="0"/>
              </a:rPr>
              <a:t>,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</a:rPr>
              <a:t>THF(..)</a:t>
            </a:r>
            <a:r>
              <a:rPr lang="en-US" sz="1800" dirty="0">
                <a:latin typeface="Times New Roman" panose="02020603050405020304" pitchFamily="18" charset="0"/>
              </a:rPr>
              <a:t>, get π = ⟨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put(r1,c1,c3,p2,d2)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endParaRPr lang="en-US" sz="1800" dirty="0">
              <a:latin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execute 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put(r1,c1,c3,p2,d2)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THF(..)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get </a:t>
            </a:r>
            <a:r>
              <a:rPr lang="en-US" sz="1800" dirty="0">
                <a:latin typeface="Times New Roman" panose="02020603050405020304" pitchFamily="18" charset="0"/>
              </a:rPr>
              <a:t>π =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⟩, </a:t>
            </a:r>
            <a:r>
              <a:rPr lang="en-US" sz="1800" dirty="0">
                <a:latin typeface="Times New Roman" panose="02020603050405020304" pitchFamily="18" charset="0"/>
              </a:rPr>
              <a:t>return </a:t>
            </a:r>
            <a:r>
              <a:rPr lang="en-US" sz="1800" dirty="0">
                <a:latin typeface="Calibri" panose="020F0502020204030204" pitchFamily="34" charset="0"/>
              </a:rPr>
              <a:t>success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If something unexpected happens but the problem is still solvable: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</a:rPr>
              <a:t>THF(..) </a:t>
            </a:r>
            <a:r>
              <a:rPr lang="en-US" sz="1800" dirty="0">
                <a:latin typeface="Times New Roman" panose="02020603050405020304" pitchFamily="18" charset="0"/>
              </a:rPr>
              <a:t>with latest observed state, it returns a new plan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This could fail if there is no applicable method for the new state!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37AAE-140D-7336-5663-050A7E29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08" y="4687364"/>
            <a:ext cx="4288500" cy="13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ＭＳ Ｐゴシック" charset="0"/>
              </a:rPr>
              <a:t>Run-Lazy-HLookahead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096667"/>
            <a:ext cx="4661647" cy="1339058"/>
          </a:xfrm>
        </p:spPr>
        <p:txBody>
          <a:bodyPr/>
          <a:lstStyle/>
          <a:p>
            <a:r>
              <a:rPr lang="en-US"/>
              <a:t>Could also add a </a:t>
            </a:r>
            <a:r>
              <a:rPr lang="en-US" i="1">
                <a:latin typeface="Calibri" panose="020F0502020204030204" pitchFamily="34" charset="0"/>
              </a:rPr>
              <a:t>Simulate</a:t>
            </a:r>
            <a:r>
              <a:rPr lang="en-US"/>
              <a:t> program as in </a:t>
            </a:r>
            <a:r>
              <a:rPr lang="en-US">
                <a:latin typeface="Calibri" panose="020F0502020204030204" pitchFamily="34" charset="0"/>
              </a:rPr>
              <a:t>Run-Lazy-Lookahead</a:t>
            </a:r>
          </a:p>
          <a:p>
            <a:pPr marL="0" indent="0">
              <a:buNone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69890-D9D2-9963-4A0A-6CD7DD87A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152525"/>
            <a:ext cx="5555785" cy="265004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Two different tests for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If we’ve exhausted the current plan, call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endParaRPr lang="en-US" dirty="0">
              <a:latin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If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returns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⟩, return </a:t>
            </a:r>
            <a:r>
              <a:rPr lang="en-US" dirty="0">
                <a:latin typeface="Calibri" panose="020F0502020204030204" pitchFamily="34" charset="0"/>
              </a:rPr>
              <a:t>success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Requires </a:t>
            </a:r>
            <a:r>
              <a:rPr lang="en-US" i="1" dirty="0">
                <a:latin typeface="Calibri" panose="020F0502020204030204" pitchFamily="34" charset="0"/>
              </a:rPr>
              <a:t>Lookahead </a:t>
            </a:r>
            <a:r>
              <a:rPr lang="en-US" dirty="0">
                <a:latin typeface="Times New Roman" panose="02020603050405020304" pitchFamily="18" charset="0"/>
              </a:rPr>
              <a:t>to return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</a:t>
            </a:r>
            <a:r>
              <a:rPr lang="en-US" dirty="0" err="1">
                <a:latin typeface="Times New Roman" panose="02020603050405020304" pitchFamily="18" charset="0"/>
              </a:rPr>
              <a:t>iff</a:t>
            </a:r>
            <a:r>
              <a:rPr lang="en-US" dirty="0">
                <a:latin typeface="Times New Roman" panose="02020603050405020304" pitchFamily="18" charset="0"/>
              </a:rPr>
              <a:t> no actions are needed to accomplish </a:t>
            </a:r>
            <a:r>
              <a:rPr lang="en-US" dirty="0">
                <a:latin typeface="Monotype Corsiva" panose="03010101010201010101" pitchFamily="66" charset="0"/>
              </a:rPr>
              <a:t>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50524-A2D6-22F2-FE29-EEDDA5A6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78" y="4364522"/>
            <a:ext cx="4051564" cy="20712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34D96B-3FB3-AB15-F83E-078D8C543C8C}"/>
              </a:ext>
            </a:extLst>
          </p:cNvPr>
          <p:cNvSpPr txBox="1">
            <a:spLocks/>
          </p:cNvSpPr>
          <p:nvPr/>
        </p:nvSpPr>
        <p:spPr bwMode="auto">
          <a:xfrm>
            <a:off x="609600" y="1059927"/>
            <a:ext cx="4842188" cy="3798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HTN-Run-Lazy-Lookahead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←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⟩; </a:t>
            </a:r>
            <a:r>
              <a:rPr lang="en-US" i="1" dirty="0">
                <a:latin typeface="Times New Roman" panose="02020603050405020304" pitchFamily="18" charset="0"/>
              </a:rPr>
              <a:t>a ← </a:t>
            </a:r>
            <a:r>
              <a:rPr lang="en-US" dirty="0">
                <a:latin typeface="Calibri" panose="020F0502020204030204" pitchFamily="34" charset="0"/>
              </a:rPr>
              <a:t>nil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while</a:t>
            </a:r>
            <a:r>
              <a:rPr lang="en-US" dirty="0">
                <a:latin typeface="Calibri" panose="020F0502020204030204" pitchFamily="34" charset="0"/>
              </a:rPr>
              <a:t> True </a:t>
            </a:r>
            <a:r>
              <a:rPr lang="en-US" b="1" dirty="0">
                <a:latin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</a:rPr>
              <a:t>π =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or execution of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failed </a:t>
            </a:r>
            <a:r>
              <a:rPr lang="en-US" b="1" dirty="0">
                <a:latin typeface="Times New Roman" panose="02020603050405020304" pitchFamily="18" charset="0"/>
              </a:rPr>
              <a:t>then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← observed state</a:t>
            </a:r>
            <a:endParaRPr lang="en-US" i="1" dirty="0">
              <a:latin typeface="Times New Roman" panose="02020603050405020304" pitchFamily="18" charset="0"/>
            </a:endParaRP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=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 =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then return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=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</a:t>
            </a:r>
            <a:r>
              <a:rPr lang="en-US" b="1" dirty="0">
                <a:latin typeface="Times New Roman" panose="02020603050405020304" pitchFamily="18" charset="0"/>
              </a:rPr>
              <a:t>then return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success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← pop(π)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trigger execution of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  <a:endParaRPr lang="en-US" i="1" baseline="-25000" dirty="0">
              <a:latin typeface="Times New Roman" panose="02020603050405020304" pitchFamily="18" charset="0"/>
            </a:endParaRPr>
          </a:p>
          <a:p>
            <a:pPr marL="690562" lvl="2" indent="0">
              <a:spcBef>
                <a:spcPts val="300"/>
              </a:spcBef>
              <a:buNone/>
            </a:pPr>
            <a:endParaRPr lang="en-US" i="1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47693E7B-CE82-5DBF-1C12-7EAF6A478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740" y="1734671"/>
            <a:ext cx="2356473" cy="1237129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4ED74EEC-F634-6FF5-3023-F2B7EB5043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2207" y="2407024"/>
            <a:ext cx="1958007" cy="1237129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8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ＭＳ Ｐゴシック" charset="0"/>
              </a:rPr>
              <a:t>Run-Lazy-HLookahead (Example 1)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69890-D9D2-9963-4A0A-6CD7DD87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0" y="1152525"/>
            <a:ext cx="5633844" cy="5482451"/>
          </a:xfrm>
        </p:spPr>
        <p:txBody>
          <a:bodyPr/>
          <a:lstStyle/>
          <a:p>
            <a:r>
              <a:rPr lang="en-US" sz="1800" dirty="0"/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HTN-Run-Lazy-Lookahead</a:t>
            </a:r>
            <a:r>
              <a:rPr lang="en-US" sz="1800" dirty="0"/>
              <a:t>                                  with </a:t>
            </a:r>
            <a:r>
              <a:rPr 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>Lookahead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TO-HTN-Forward (THF)</a:t>
            </a:r>
            <a:endParaRPr lang="en-US" sz="1800" dirty="0"/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= TOHTN domain in Example 5.8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⟨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{pile(c1)=p2}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If nothing unexpected happens: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THF(Σ,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= ⟨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take(r1,c1,c2,p1,d1), move(r1,d1,d2), put(r1,c1,c3,p2,d2)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Pop actions from π and execute them, until π = ⟨</a:t>
            </a:r>
            <a:r>
              <a:rPr lang="en-US" sz="1800" baseline="-25000" dirty="0">
                <a:latin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⟩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</a:rPr>
              <a:t>THF </a:t>
            </a:r>
            <a:r>
              <a:rPr lang="en-US" sz="1800" dirty="0">
                <a:latin typeface="Times New Roman" panose="02020603050405020304" pitchFamily="18" charset="0"/>
              </a:rPr>
              <a:t>again, get π = ⟨</a:t>
            </a:r>
            <a:r>
              <a:rPr lang="en-US" sz="1800" baseline="-25000" dirty="0">
                <a:latin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⟩, return </a:t>
            </a:r>
            <a:r>
              <a:rPr lang="en-US" sz="1800" dirty="0">
                <a:latin typeface="Calibri" panose="020F0502020204030204" pitchFamily="34" charset="0"/>
              </a:rPr>
              <a:t>success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If something unexpected happens but the problem is still solvable: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Eventually, either </a:t>
            </a:r>
            <a:r>
              <a:rPr lang="el-GR" sz="1800" dirty="0">
                <a:latin typeface="Times New Roman" panose="02020603050405020304" pitchFamily="18" charset="0"/>
              </a:rPr>
              <a:t>π = ⟨</a:t>
            </a:r>
            <a:r>
              <a:rPr lang="el-GR" sz="1800" baseline="-25000" dirty="0">
                <a:latin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</a:rPr>
              <a:t>⟩ </a:t>
            </a:r>
            <a:r>
              <a:rPr lang="en-US" sz="1800" dirty="0">
                <a:latin typeface="Times New Roman" panose="02020603050405020304" pitchFamily="18" charset="0"/>
              </a:rPr>
              <a:t>or </a:t>
            </a:r>
            <a:r>
              <a:rPr lang="en-US" sz="1800" i="1" dirty="0">
                <a:latin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</a:rPr>
              <a:t> has failed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</a:rPr>
              <a:t>THF </a:t>
            </a:r>
            <a:r>
              <a:rPr lang="en-US" sz="1800" dirty="0">
                <a:latin typeface="Times New Roman" panose="02020603050405020304" pitchFamily="18" charset="0"/>
              </a:rPr>
              <a:t>with observed state, it returns a new plan</a:t>
            </a:r>
            <a:br>
              <a:rPr lang="en-US" sz="1800" baseline="-25000" dirty="0">
                <a:latin typeface="Times New Roman" panose="02020603050405020304" pitchFamily="18" charset="0"/>
              </a:rPr>
            </a:br>
            <a:endParaRPr lang="en-US" sz="1800" baseline="-250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HTN-Run-Lookahead is </a:t>
            </a:r>
            <a:r>
              <a:rPr lang="en-US" sz="1800" dirty="0">
                <a:latin typeface="Times New Roman" panose="02020603050405020304" pitchFamily="18" charset="0"/>
              </a:rPr>
              <a:t>similar but it calls </a:t>
            </a:r>
            <a:r>
              <a:rPr lang="en-US" sz="1800" i="1" dirty="0">
                <a:latin typeface="Calibri" panose="020F0502020204030204" pitchFamily="34" charset="0"/>
              </a:rPr>
              <a:t>Lookahead </a:t>
            </a:r>
            <a:r>
              <a:rPr lang="en-US" sz="1800" dirty="0">
                <a:latin typeface="Times New Roman" panose="02020603050405020304" pitchFamily="18" charset="0"/>
              </a:rPr>
              <a:t>before each action is executed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37AAE-140D-7336-5663-050A7E29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28" y="5014181"/>
            <a:ext cx="4288500" cy="138258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FDDB58-E8C0-58A4-EF17-25BFC4AFEC7E}"/>
              </a:ext>
            </a:extLst>
          </p:cNvPr>
          <p:cNvSpPr txBox="1">
            <a:spLocks/>
          </p:cNvSpPr>
          <p:nvPr/>
        </p:nvSpPr>
        <p:spPr bwMode="auto">
          <a:xfrm>
            <a:off x="609600" y="1059927"/>
            <a:ext cx="4842188" cy="3798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HTN-Run-Lazy-Lookahead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←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⟩; </a:t>
            </a:r>
            <a:r>
              <a:rPr lang="en-US" i="1" dirty="0">
                <a:latin typeface="Times New Roman" panose="02020603050405020304" pitchFamily="18" charset="0"/>
              </a:rPr>
              <a:t>a ← </a:t>
            </a:r>
            <a:r>
              <a:rPr lang="en-US" dirty="0">
                <a:latin typeface="Calibri" panose="020F0502020204030204" pitchFamily="34" charset="0"/>
              </a:rPr>
              <a:t>nil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while</a:t>
            </a:r>
            <a:r>
              <a:rPr lang="en-US" dirty="0">
                <a:latin typeface="Calibri" panose="020F0502020204030204" pitchFamily="34" charset="0"/>
              </a:rPr>
              <a:t> True </a:t>
            </a:r>
            <a:r>
              <a:rPr lang="en-US" b="1" dirty="0">
                <a:latin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</a:rPr>
              <a:t>π =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or execution of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failed </a:t>
            </a:r>
            <a:r>
              <a:rPr lang="en-US" b="1" dirty="0">
                <a:latin typeface="Times New Roman" panose="02020603050405020304" pitchFamily="18" charset="0"/>
              </a:rPr>
              <a:t>then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← observed state</a:t>
            </a:r>
            <a:endParaRPr lang="en-US" i="1" dirty="0">
              <a:latin typeface="Times New Roman" panose="02020603050405020304" pitchFamily="18" charset="0"/>
            </a:endParaRP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=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 =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then return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=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</a:t>
            </a:r>
            <a:r>
              <a:rPr lang="en-US" b="1" dirty="0">
                <a:latin typeface="Times New Roman" panose="02020603050405020304" pitchFamily="18" charset="0"/>
              </a:rPr>
              <a:t>then return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success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← pop(π)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trigger execution of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  <a:endParaRPr lang="en-US" i="1" baseline="-25000" dirty="0">
              <a:latin typeface="Times New Roman" panose="02020603050405020304" pitchFamily="18" charset="0"/>
            </a:endParaRPr>
          </a:p>
          <a:p>
            <a:pPr marL="690562" lvl="2" indent="0">
              <a:spcBef>
                <a:spcPts val="300"/>
              </a:spcBef>
              <a:buNone/>
            </a:pPr>
            <a:endParaRPr lang="en-US" i="1" baseline="-25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ＭＳ Ｐゴシック" charset="0"/>
              </a:rPr>
              <a:t>Example 2</a:t>
            </a:r>
            <a:endParaRPr lang="en-US" dirty="0"/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6B123BE8-2EF6-C5FA-9179-6BC6DE1A3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329" y="723015"/>
            <a:ext cx="5384800" cy="2998370"/>
          </a:xfrm>
        </p:spPr>
        <p:txBody>
          <a:bodyPr/>
          <a:lstStyle/>
          <a:p>
            <a:r>
              <a:rPr lang="en-US" sz="1800"/>
              <a:t>POHTN planning domain</a:t>
            </a:r>
          </a:p>
          <a:p>
            <a:pPr lvl="1"/>
            <a:r>
              <a:rPr lang="en-US" sz="1800"/>
              <a:t>Cranes at loading docks, not on the robots</a:t>
            </a:r>
          </a:p>
          <a:p>
            <a:r>
              <a:rPr lang="en-US" sz="1800"/>
              <a:t>Actions:</a:t>
            </a:r>
          </a:p>
          <a:p>
            <a:pPr lvl="1"/>
            <a:r>
              <a:rPr lang="en-US" sz="1800"/>
              <a:t>The usual </a:t>
            </a:r>
            <a:r>
              <a:rPr lang="en-US" sz="1800">
                <a:latin typeface="Calibri" panose="020F0502020204030204" pitchFamily="34" charset="0"/>
              </a:rPr>
              <a:t>move</a:t>
            </a:r>
            <a:r>
              <a:rPr lang="en-US" sz="1800"/>
              <a:t> action, and these: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8CF5260D-FBFF-9C89-A480-5C0D8539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723" y="1018144"/>
            <a:ext cx="4457495" cy="5287068"/>
          </a:xfrm>
        </p:spPr>
        <p:txBody>
          <a:bodyPr/>
          <a:lstStyle/>
          <a:p>
            <a:r>
              <a:rPr lang="en-US" sz="1800"/>
              <a:t>Methods</a:t>
            </a:r>
            <a:br>
              <a:rPr lang="en-US" sz="1800"/>
            </a:br>
            <a:br>
              <a:rPr lang="en-US" sz="1800"/>
            </a:br>
            <a:br>
              <a:rPr lang="en-US" sz="1800"/>
            </a:br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The usual </a:t>
            </a:r>
            <a:r>
              <a:rPr lang="en-US" sz="1800">
                <a:latin typeface="Calibri" panose="020F0502020204030204" pitchFamily="34" charset="0"/>
              </a:rPr>
              <a:t>navigate </a:t>
            </a:r>
            <a:r>
              <a:rPr lang="en-US" sz="1800"/>
              <a:t>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6C4AF-BC0E-21E5-7A75-A76C3824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5" y="2242938"/>
            <a:ext cx="6036135" cy="4062274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95900-6BBA-3F8C-177F-1FDB0F224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924" y="1472052"/>
            <a:ext cx="5419648" cy="2405660"/>
          </a:xfrm>
          <a:prstGeom prst="rect">
            <a:avLst/>
          </a:prstGeom>
          <a:ln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339C77F-4415-C545-4399-46C3041FB12A}"/>
              </a:ext>
            </a:extLst>
          </p:cNvPr>
          <p:cNvGrpSpPr/>
          <p:nvPr/>
        </p:nvGrpSpPr>
        <p:grpSpPr>
          <a:xfrm>
            <a:off x="6780073" y="4746356"/>
            <a:ext cx="4794919" cy="1719603"/>
            <a:chOff x="357351" y="4767489"/>
            <a:chExt cx="4794919" cy="1719603"/>
          </a:xfrm>
        </p:grpSpPr>
        <p:sp>
          <p:nvSpPr>
            <p:cNvPr id="62" name="Line 853">
              <a:extLst>
                <a:ext uri="{FF2B5EF4-FFF2-40B4-BE49-F238E27FC236}">
                  <a16:creationId xmlns:a16="http://schemas.microsoft.com/office/drawing/2014/main" id="{4603B731-9980-3C18-40BD-D9BC2DA0A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0135" y="6374625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1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5FE5C099-758A-06FD-8043-C2D6EDAB8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51" y="6469478"/>
              <a:ext cx="20116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          </a:t>
              </a:r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D257AD0E-0900-CA26-F907-6502BD8A1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803" y="6482730"/>
              <a:ext cx="20116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d2</a:t>
              </a:r>
            </a:p>
          </p:txBody>
        </p:sp>
        <p:sp>
          <p:nvSpPr>
            <p:cNvPr id="65" name="Line 853">
              <a:extLst>
                <a:ext uri="{FF2B5EF4-FFF2-40B4-BE49-F238E27FC236}">
                  <a16:creationId xmlns:a16="http://schemas.microsoft.com/office/drawing/2014/main" id="{C98E1F65-CC89-1912-721F-BC6419EA9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682" y="6445854"/>
              <a:ext cx="5486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8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p2</a:t>
              </a: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F3F48662-66F2-9383-12FA-8C0DB45CC9F9}"/>
                </a:ext>
              </a:extLst>
            </p:cNvPr>
            <p:cNvSpPr/>
            <p:nvPr/>
          </p:nvSpPr>
          <p:spPr>
            <a:xfrm>
              <a:off x="4695070" y="6069333"/>
              <a:ext cx="457200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c3</a:t>
              </a:r>
              <a:endParaRPr lang="en-US" sz="18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511947C6-2366-B08B-5DAE-742ED87EF08A}"/>
                </a:ext>
              </a:extLst>
            </p:cNvPr>
            <p:cNvSpPr/>
            <p:nvPr/>
          </p:nvSpPr>
          <p:spPr>
            <a:xfrm>
              <a:off x="4695070" y="5826263"/>
              <a:ext cx="457200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c2</a:t>
              </a:r>
              <a:endParaRPr lang="en-US" sz="18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2D80BCE-C740-83DA-7597-388B2E83A7EA}"/>
                </a:ext>
              </a:extLst>
            </p:cNvPr>
            <p:cNvGrpSpPr/>
            <p:nvPr/>
          </p:nvGrpSpPr>
          <p:grpSpPr>
            <a:xfrm>
              <a:off x="1465511" y="5815915"/>
              <a:ext cx="1174071" cy="486979"/>
              <a:chOff x="5306109" y="3846825"/>
              <a:chExt cx="1174071" cy="486979"/>
            </a:xfrm>
          </p:grpSpPr>
          <p:sp>
            <p:nvSpPr>
              <p:cNvPr id="99" name="Oval 859">
                <a:extLst>
                  <a:ext uri="{FF2B5EF4-FFF2-40B4-BE49-F238E27FC236}">
                    <a16:creationId xmlns:a16="http://schemas.microsoft.com/office/drawing/2014/main" id="{598132C1-ABD3-D9E3-38D4-8E2D73DE96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57107" y="4118279"/>
                <a:ext cx="96476" cy="10587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0" name="Oval 861">
                <a:extLst>
                  <a:ext uri="{FF2B5EF4-FFF2-40B4-BE49-F238E27FC236}">
                    <a16:creationId xmlns:a16="http://schemas.microsoft.com/office/drawing/2014/main" id="{B69427B7-AC45-6AA3-150E-2CB6382043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25100" y="4226042"/>
                <a:ext cx="99861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1" name="Oval 862">
                <a:extLst>
                  <a:ext uri="{FF2B5EF4-FFF2-40B4-BE49-F238E27FC236}">
                    <a16:creationId xmlns:a16="http://schemas.microsoft.com/office/drawing/2014/main" id="{06C52D82-FC43-9731-5EB2-18ED418C86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45954" y="4226042"/>
                <a:ext cx="96476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2" name="Oval 863">
                <a:extLst>
                  <a:ext uri="{FF2B5EF4-FFF2-40B4-BE49-F238E27FC236}">
                    <a16:creationId xmlns:a16="http://schemas.microsoft.com/office/drawing/2014/main" id="{836D5500-13CA-BB48-998B-3DBC2C9D0A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30630" y="4224151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3" name="Oval 863">
                <a:extLst>
                  <a:ext uri="{FF2B5EF4-FFF2-40B4-BE49-F238E27FC236}">
                    <a16:creationId xmlns:a16="http://schemas.microsoft.com/office/drawing/2014/main" id="{4D2F17A7-EAA3-0FBA-AFCA-530D55AD9B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34236" y="4225468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04" name="Freeform 866">
                <a:extLst>
                  <a:ext uri="{FF2B5EF4-FFF2-40B4-BE49-F238E27FC236}">
                    <a16:creationId xmlns:a16="http://schemas.microsoft.com/office/drawing/2014/main" id="{0BC8FFA8-E675-F652-8BD8-4A0028A495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6109" y="4087669"/>
                <a:ext cx="779931" cy="13647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ECA507C2-E99C-6DB2-7530-00C7DB014161}"/>
                  </a:ext>
                </a:extLst>
              </p:cNvPr>
              <p:cNvGrpSpPr/>
              <p:nvPr/>
            </p:nvGrpSpPr>
            <p:grpSpPr>
              <a:xfrm>
                <a:off x="5959474" y="3846825"/>
                <a:ext cx="520706" cy="377329"/>
                <a:chOff x="5686720" y="1648860"/>
                <a:chExt cx="743865" cy="539042"/>
              </a:xfrm>
            </p:grpSpPr>
            <p:sp>
              <p:nvSpPr>
                <p:cNvPr id="106" name="Freeform 860">
                  <a:extLst>
                    <a:ext uri="{FF2B5EF4-FFF2-40B4-BE49-F238E27FC236}">
                      <a16:creationId xmlns:a16="http://schemas.microsoft.com/office/drawing/2014/main" id="{9B3D6F39-3BC4-E10F-6540-2508F47D47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07" name="Rectangle 864">
                  <a:extLst>
                    <a:ext uri="{FF2B5EF4-FFF2-40B4-BE49-F238E27FC236}">
                      <a16:creationId xmlns:a16="http://schemas.microsoft.com/office/drawing/2014/main" id="{C301643E-5B76-4844-E193-A00A5069CB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18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8" name="Freeform 865">
                  <a:extLst>
                    <a:ext uri="{FF2B5EF4-FFF2-40B4-BE49-F238E27FC236}">
                      <a16:creationId xmlns:a16="http://schemas.microsoft.com/office/drawing/2014/main" id="{FAC82882-3F54-C82D-EB9B-D2024B748E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F55820-3CE2-A8DA-75E2-FC082A893D27}"/>
                </a:ext>
              </a:extLst>
            </p:cNvPr>
            <p:cNvGrpSpPr/>
            <p:nvPr/>
          </p:nvGrpSpPr>
          <p:grpSpPr>
            <a:xfrm>
              <a:off x="3723213" y="4767489"/>
              <a:ext cx="1219200" cy="1179144"/>
              <a:chOff x="9429695" y="2887481"/>
              <a:chExt cx="1219200" cy="127899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20068E3-8E64-C424-13EB-69DB64AA5AC2}"/>
                  </a:ext>
                </a:extLst>
              </p:cNvPr>
              <p:cNvGrpSpPr/>
              <p:nvPr/>
            </p:nvGrpSpPr>
            <p:grpSpPr>
              <a:xfrm>
                <a:off x="10048809" y="3009833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95" name="Oval 878">
                  <a:extLst>
                    <a:ext uri="{FF2B5EF4-FFF2-40B4-BE49-F238E27FC236}">
                      <a16:creationId xmlns:a16="http://schemas.microsoft.com/office/drawing/2014/main" id="{7C72C28B-F78D-16E1-8175-21791E408EA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Rectangle 880">
                  <a:extLst>
                    <a:ext uri="{FF2B5EF4-FFF2-40B4-BE49-F238E27FC236}">
                      <a16:creationId xmlns:a16="http://schemas.microsoft.com/office/drawing/2014/main" id="{A6E47C4B-CA6B-2C2D-A36D-EA427372D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1">
                  <a:extLst>
                    <a:ext uri="{FF2B5EF4-FFF2-40B4-BE49-F238E27FC236}">
                      <a16:creationId xmlns:a16="http://schemas.microsoft.com/office/drawing/2014/main" id="{686BAD67-875A-BC1F-5746-63D94EA18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Line 882">
                  <a:extLst>
                    <a:ext uri="{FF2B5EF4-FFF2-40B4-BE49-F238E27FC236}">
                      <a16:creationId xmlns:a16="http://schemas.microsoft.com/office/drawing/2014/main" id="{A0C25C46-E66E-B1E9-3BAD-DBBB6AE1AE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7" name="Group 883">
                <a:extLst>
                  <a:ext uri="{FF2B5EF4-FFF2-40B4-BE49-F238E27FC236}">
                    <a16:creationId xmlns:a16="http://schemas.microsoft.com/office/drawing/2014/main" id="{E89F7124-BB35-AD50-F36B-52255A50AD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73896" y="2964447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93" name="Line 884">
                  <a:extLst>
                    <a:ext uri="{FF2B5EF4-FFF2-40B4-BE49-F238E27FC236}">
                      <a16:creationId xmlns:a16="http://schemas.microsoft.com/office/drawing/2014/main" id="{95E7E46E-7EED-91C2-AF8C-E45D2C90F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Oval 885">
                  <a:extLst>
                    <a:ext uri="{FF2B5EF4-FFF2-40B4-BE49-F238E27FC236}">
                      <a16:creationId xmlns:a16="http://schemas.microsoft.com/office/drawing/2014/main" id="{0C8489C7-5DD9-610C-439E-B0A53D7BF5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88" name="Rectangle 886">
                <a:extLst>
                  <a:ext uri="{FF2B5EF4-FFF2-40B4-BE49-F238E27FC236}">
                    <a16:creationId xmlns:a16="http://schemas.microsoft.com/office/drawing/2014/main" id="{0569E1E3-52F7-9725-F894-70022040A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9695" y="2999816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89" name="Freeform 887">
                <a:extLst>
                  <a:ext uri="{FF2B5EF4-FFF2-40B4-BE49-F238E27FC236}">
                    <a16:creationId xmlns:a16="http://schemas.microsoft.com/office/drawing/2014/main" id="{9F95BE08-CAB7-7711-8079-B67B450CFA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29695" y="2924926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90" name="Freeform 888">
                <a:extLst>
                  <a:ext uri="{FF2B5EF4-FFF2-40B4-BE49-F238E27FC236}">
                    <a16:creationId xmlns:a16="http://schemas.microsoft.com/office/drawing/2014/main" id="{21C7E528-3592-B731-96A5-BA96CA934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987334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91" name="Freeform 889">
                <a:extLst>
                  <a:ext uri="{FF2B5EF4-FFF2-40B4-BE49-F238E27FC236}">
                    <a16:creationId xmlns:a16="http://schemas.microsoft.com/office/drawing/2014/main" id="{45A5D553-630F-15EC-CEC5-C672954E9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887481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92" name="Freeform 890">
                <a:extLst>
                  <a:ext uri="{FF2B5EF4-FFF2-40B4-BE49-F238E27FC236}">
                    <a16:creationId xmlns:a16="http://schemas.microsoft.com/office/drawing/2014/main" id="{12A5FE40-778D-D0B5-266E-22A384AD8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0494" y="2887481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17BF344-88B9-A25C-B2B1-51C258350911}"/>
                </a:ext>
              </a:extLst>
            </p:cNvPr>
            <p:cNvGrpSpPr/>
            <p:nvPr/>
          </p:nvGrpSpPr>
          <p:grpSpPr>
            <a:xfrm>
              <a:off x="882962" y="4767489"/>
              <a:ext cx="1219200" cy="1185769"/>
              <a:chOff x="4427000" y="2894106"/>
              <a:chExt cx="1219200" cy="127899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3142D05C-05F1-F390-A457-E5D210A6CC99}"/>
                  </a:ext>
                </a:extLst>
              </p:cNvPr>
              <p:cNvGrpSpPr/>
              <p:nvPr/>
            </p:nvGrpSpPr>
            <p:grpSpPr>
              <a:xfrm>
                <a:off x="5046114" y="3016458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82" name="Oval 878">
                  <a:extLst>
                    <a:ext uri="{FF2B5EF4-FFF2-40B4-BE49-F238E27FC236}">
                      <a16:creationId xmlns:a16="http://schemas.microsoft.com/office/drawing/2014/main" id="{BC955B4E-074A-F980-72BA-5E2DD01BAB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Rectangle 880">
                  <a:extLst>
                    <a:ext uri="{FF2B5EF4-FFF2-40B4-BE49-F238E27FC236}">
                      <a16:creationId xmlns:a16="http://schemas.microsoft.com/office/drawing/2014/main" id="{89F84E99-7AC3-1546-3A5D-1C75724EE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4" name="Line 881">
                  <a:extLst>
                    <a:ext uri="{FF2B5EF4-FFF2-40B4-BE49-F238E27FC236}">
                      <a16:creationId xmlns:a16="http://schemas.microsoft.com/office/drawing/2014/main" id="{5B624363-78F6-72B9-78A8-AB671DDE6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5" name="Line 882">
                  <a:extLst>
                    <a:ext uri="{FF2B5EF4-FFF2-40B4-BE49-F238E27FC236}">
                      <a16:creationId xmlns:a16="http://schemas.microsoft.com/office/drawing/2014/main" id="{7AAC9844-3FA6-6B52-C628-8317B1693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74" name="Group 883">
                <a:extLst>
                  <a:ext uri="{FF2B5EF4-FFF2-40B4-BE49-F238E27FC236}">
                    <a16:creationId xmlns:a16="http://schemas.microsoft.com/office/drawing/2014/main" id="{7F93D03A-345A-6290-FAA7-F5BD480DB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1201" y="2971072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80" name="Line 884">
                  <a:extLst>
                    <a:ext uri="{FF2B5EF4-FFF2-40B4-BE49-F238E27FC236}">
                      <a16:creationId xmlns:a16="http://schemas.microsoft.com/office/drawing/2014/main" id="{2FF6588B-A449-B0FE-1933-13182FAFC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81" name="Oval 885">
                  <a:extLst>
                    <a:ext uri="{FF2B5EF4-FFF2-40B4-BE49-F238E27FC236}">
                      <a16:creationId xmlns:a16="http://schemas.microsoft.com/office/drawing/2014/main" id="{BDD3DCAD-0D12-184C-D659-63CB58B8C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75" name="Rectangle 886">
                <a:extLst>
                  <a:ext uri="{FF2B5EF4-FFF2-40B4-BE49-F238E27FC236}">
                    <a16:creationId xmlns:a16="http://schemas.microsoft.com/office/drawing/2014/main" id="{0C713F3E-3A9E-F394-758B-AD3C90846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000" y="3006441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6" name="Freeform 887">
                <a:extLst>
                  <a:ext uri="{FF2B5EF4-FFF2-40B4-BE49-F238E27FC236}">
                    <a16:creationId xmlns:a16="http://schemas.microsoft.com/office/drawing/2014/main" id="{7CAF8253-8613-8C52-8E11-F1457A0EEC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27000" y="2931551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7" name="Freeform 888">
                <a:extLst>
                  <a:ext uri="{FF2B5EF4-FFF2-40B4-BE49-F238E27FC236}">
                    <a16:creationId xmlns:a16="http://schemas.microsoft.com/office/drawing/2014/main" id="{B5598036-6B9A-33A1-5655-FEB800C93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993959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78" name="Freeform 889">
                <a:extLst>
                  <a:ext uri="{FF2B5EF4-FFF2-40B4-BE49-F238E27FC236}">
                    <a16:creationId xmlns:a16="http://schemas.microsoft.com/office/drawing/2014/main" id="{F7FF2C87-D45B-5F0A-9E5D-3978BAFCA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894106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79" name="Freeform 890">
                <a:extLst>
                  <a:ext uri="{FF2B5EF4-FFF2-40B4-BE49-F238E27FC236}">
                    <a16:creationId xmlns:a16="http://schemas.microsoft.com/office/drawing/2014/main" id="{6AD36EBB-767B-A826-2ED1-AD5F7BD9E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799" y="2894106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71" name="Line 853">
              <a:extLst>
                <a:ext uri="{FF2B5EF4-FFF2-40B4-BE49-F238E27FC236}">
                  <a16:creationId xmlns:a16="http://schemas.microsoft.com/office/drawing/2014/main" id="{69D29914-976A-5968-BB2C-3CB18FC9D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56" y="6425976"/>
              <a:ext cx="5486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8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p1</a:t>
              </a: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6D736356-6868-6956-56A3-66233766B964}"/>
                </a:ext>
              </a:extLst>
            </p:cNvPr>
            <p:cNvSpPr/>
            <p:nvPr/>
          </p:nvSpPr>
          <p:spPr>
            <a:xfrm>
              <a:off x="4694872" y="5590706"/>
              <a:ext cx="457200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c1</a:t>
              </a:r>
              <a:endParaRPr lang="en-US" sz="18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66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cs typeface="ＭＳ Ｐゴシック" charset="0"/>
              </a:rPr>
              <a:t>Example 2</a:t>
            </a:r>
            <a:endParaRPr lang="en-US" dirty="0"/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6B123BE8-2EF6-C5FA-9179-6BC6DE1A3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103" y="914401"/>
            <a:ext cx="6423903" cy="5551558"/>
          </a:xfrm>
        </p:spPr>
        <p:txBody>
          <a:bodyPr/>
          <a:lstStyle/>
          <a:p>
            <a:r>
              <a:rPr lang="en-US" sz="1800" dirty="0"/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HTN-Run-Lazy-Lookahead</a:t>
            </a:r>
            <a:r>
              <a:rPr lang="en-US" sz="1800" dirty="0"/>
              <a:t> with </a:t>
            </a:r>
            <a:r>
              <a:rPr 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>Lookahead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POHTN-Forward</a:t>
            </a:r>
            <a:endParaRPr lang="en-US" sz="1800" dirty="0"/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= POHTN domain on previous page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only task in </a:t>
            </a:r>
            <a:r>
              <a:rPr lang="en-US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put-on-robot(c1,r1)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If nothing unexpected happens: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POTHN-Forward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solution plans, suppose it returns this one:</a:t>
            </a:r>
          </a:p>
          <a:p>
            <a:pPr lvl="2"/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⟨</a:t>
            </a: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unstack(k2,c1,c2,p2,d2), move(r1,d1,d2), load(k2,c1,r1,d2)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Pop actions from π and execute them, until π = ⟨</a:t>
            </a:r>
            <a:r>
              <a:rPr lang="en-US" sz="1800" baseline="-25000" dirty="0">
                <a:latin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⟩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POHTN-Forward </a:t>
            </a:r>
            <a:r>
              <a:rPr lang="en-US" sz="1800" dirty="0">
                <a:latin typeface="Times New Roman" panose="02020603050405020304" pitchFamily="18" charset="0"/>
              </a:rPr>
              <a:t>again, get π = ⟨</a:t>
            </a:r>
            <a:r>
              <a:rPr lang="en-US" sz="1800" baseline="-25000" dirty="0">
                <a:latin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</a:rPr>
              <a:t>⟩, return </a:t>
            </a:r>
            <a:r>
              <a:rPr lang="en-US" sz="1800" dirty="0">
                <a:latin typeface="Calibri" panose="020F0502020204030204" pitchFamily="34" charset="0"/>
              </a:rPr>
              <a:t>success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Suppose </a:t>
            </a:r>
            <a:r>
              <a:rPr lang="en-US" sz="1800" dirty="0">
                <a:latin typeface="Calibri" panose="020F0502020204030204" pitchFamily="34" charset="0"/>
              </a:rPr>
              <a:t>move </a:t>
            </a:r>
            <a:r>
              <a:rPr lang="en-US" sz="1800" dirty="0">
                <a:latin typeface="Times New Roman" panose="02020603050405020304" pitchFamily="18" charset="0"/>
              </a:rPr>
              <a:t>fails without changing the current state: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POHTN-Forward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failure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applicable methods when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k2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holding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c1</a:t>
            </a:r>
            <a:endParaRPr lang="en-US" sz="1800" baseline="-250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Run-Lookahead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POHTN-Forward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get plan, execute unstack, call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PPlan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PPlan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fails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8CF5260D-FBFF-9C89-A480-5C0D8539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0723" y="914402"/>
            <a:ext cx="5163193" cy="3676879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 err="1">
                <a:latin typeface="Calibri" panose="020F0502020204030204" pitchFamily="34" charset="0"/>
              </a:rPr>
              <a:t>Run-Lazy-HLookahead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←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⟩; </a:t>
            </a:r>
            <a:r>
              <a:rPr lang="en-US" i="1" dirty="0">
                <a:latin typeface="Times New Roman" panose="02020603050405020304" pitchFamily="18" charset="0"/>
              </a:rPr>
              <a:t>a ← </a:t>
            </a:r>
            <a:r>
              <a:rPr lang="en-US" dirty="0">
                <a:latin typeface="Calibri" panose="020F0502020204030204" pitchFamily="34" charset="0"/>
              </a:rPr>
              <a:t>nil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while</a:t>
            </a:r>
            <a:r>
              <a:rPr lang="en-US" dirty="0">
                <a:latin typeface="Calibri" panose="020F0502020204030204" pitchFamily="34" charset="0"/>
              </a:rPr>
              <a:t> True </a:t>
            </a:r>
            <a:r>
              <a:rPr lang="en-US" b="1" dirty="0">
                <a:latin typeface="Times New Roman" panose="02020603050405020304" pitchFamily="18" charset="0"/>
              </a:rPr>
              <a:t>do</a:t>
            </a:r>
            <a:r>
              <a:rPr lang="en-US" dirty="0">
                <a:latin typeface="Times New Roman" panose="02020603050405020304" pitchFamily="18" charset="0"/>
              </a:rPr>
              <a:t>: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b="1" dirty="0">
                <a:latin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</a:rPr>
              <a:t>π =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or execution of </a:t>
            </a: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failed </a:t>
            </a:r>
            <a:r>
              <a:rPr lang="en-US" b="1" dirty="0">
                <a:latin typeface="Times New Roman" panose="02020603050405020304" pitchFamily="18" charset="0"/>
              </a:rPr>
              <a:t>then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 ← observed state</a:t>
            </a:r>
            <a:endParaRPr lang="en-US" i="1" dirty="0">
              <a:latin typeface="Times New Roman" panose="02020603050405020304" pitchFamily="18" charset="0"/>
            </a:endParaRP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π </a:t>
            </a:r>
            <a:r>
              <a:rPr lang="en-US">
                <a:latin typeface="Times New Roman" panose="02020603050405020304" pitchFamily="18" charset="0"/>
              </a:rPr>
              <a:t>= </a:t>
            </a:r>
            <a:r>
              <a:rPr lang="en-US" i="1">
                <a:latin typeface="Calibri" panose="020F0502020204030204" pitchFamily="34" charset="0"/>
              </a:rPr>
              <a:t>HTN</a:t>
            </a:r>
            <a:r>
              <a:rPr lang="en-US" i="1" dirty="0">
                <a:latin typeface="Calibri" panose="020F0502020204030204" pitchFamily="34" charset="0"/>
              </a:rPr>
              <a:t>-</a:t>
            </a:r>
            <a:r>
              <a:rPr lang="en-US" i="1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Times New Roman" panose="02020603050405020304" pitchFamily="18" charset="0"/>
              </a:rPr>
              <a:t>(Σ,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Monotype Corsiva" panose="03010101010201010101" pitchFamily="66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 =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then return </a:t>
            </a:r>
            <a:r>
              <a:rPr lang="en-US" dirty="0">
                <a:latin typeface="Calibri" panose="020F0502020204030204" pitchFamily="34" charset="0"/>
              </a:rPr>
              <a:t>failure</a:t>
            </a:r>
          </a:p>
          <a:p>
            <a:pPr marL="1033463" lvl="3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if π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= ⟨</a:t>
            </a:r>
            <a:r>
              <a:rPr lang="en-US" baseline="-25000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⟩ </a:t>
            </a:r>
            <a:r>
              <a:rPr lang="en-US" b="1" dirty="0">
                <a:latin typeface="Times New Roman" panose="02020603050405020304" pitchFamily="18" charset="0"/>
              </a:rPr>
              <a:t>then return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success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i="1" dirty="0">
                <a:latin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</a:rPr>
              <a:t> ← pop(π)</a:t>
            </a:r>
          </a:p>
          <a:p>
            <a:pPr marL="690562" lvl="2" indent="0">
              <a:spcBef>
                <a:spcPts val="300"/>
              </a:spcBef>
              <a:buNone/>
            </a:pPr>
            <a:r>
              <a:rPr lang="en-US" dirty="0">
                <a:latin typeface="Times New Roman" panose="02020603050405020304" pitchFamily="18" charset="0"/>
              </a:rPr>
              <a:t>trigger execution of</a:t>
            </a:r>
            <a:r>
              <a:rPr lang="en-US" i="1" dirty="0">
                <a:latin typeface="Times New Roman" panose="02020603050405020304" pitchFamily="18" charset="0"/>
              </a:rPr>
              <a:t> a</a:t>
            </a:r>
            <a:endParaRPr lang="en-US" i="1" baseline="-25000" dirty="0">
              <a:latin typeface="Times New Roman" panose="02020603050405020304" pitchFamily="18" charset="0"/>
            </a:endParaRPr>
          </a:p>
          <a:p>
            <a:pPr marL="690562" lvl="2" indent="0">
              <a:spcBef>
                <a:spcPts val="300"/>
              </a:spcBef>
              <a:buNone/>
            </a:pPr>
            <a:endParaRPr lang="en-US" i="1" baseline="-25000" dirty="0">
              <a:latin typeface="Times New Roman" panose="02020603050405020304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70C443-9571-48C9-3D7F-3D4BB66E4B2D}"/>
              </a:ext>
            </a:extLst>
          </p:cNvPr>
          <p:cNvGrpSpPr/>
          <p:nvPr/>
        </p:nvGrpSpPr>
        <p:grpSpPr>
          <a:xfrm>
            <a:off x="6780073" y="4746356"/>
            <a:ext cx="4794919" cy="1719603"/>
            <a:chOff x="357351" y="4767489"/>
            <a:chExt cx="4794919" cy="1719603"/>
          </a:xfrm>
        </p:grpSpPr>
        <p:sp>
          <p:nvSpPr>
            <p:cNvPr id="9" name="Line 853">
              <a:extLst>
                <a:ext uri="{FF2B5EF4-FFF2-40B4-BE49-F238E27FC236}">
                  <a16:creationId xmlns:a16="http://schemas.microsoft.com/office/drawing/2014/main" id="{BFAE60F8-A3BF-D94D-2287-601CFD34D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0135" y="6374625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1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 panose="020F0502020204030204" pitchFamily="34" charset="0"/>
                <a:ea typeface="Times New Roman"/>
                <a:cs typeface="Times New Roman"/>
              </a:endParaRPr>
            </a:p>
          </p:txBody>
        </p:sp>
        <p:sp>
          <p:nvSpPr>
            <p:cNvPr id="10" name="Line 853">
              <a:extLst>
                <a:ext uri="{FF2B5EF4-FFF2-40B4-BE49-F238E27FC236}">
                  <a16:creationId xmlns:a16="http://schemas.microsoft.com/office/drawing/2014/main" id="{A5AF9973-25ED-0457-842A-15B609AE3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351" y="6469478"/>
              <a:ext cx="20116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          </a:t>
              </a:r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1" name="Line 853">
              <a:extLst>
                <a:ext uri="{FF2B5EF4-FFF2-40B4-BE49-F238E27FC236}">
                  <a16:creationId xmlns:a16="http://schemas.microsoft.com/office/drawing/2014/main" id="{A179761E-BCD4-31A3-8594-61711A5E1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803" y="6482730"/>
              <a:ext cx="20116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651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               d2</a:t>
              </a:r>
            </a:p>
          </p:txBody>
        </p:sp>
        <p:sp>
          <p:nvSpPr>
            <p:cNvPr id="12" name="Line 853">
              <a:extLst>
                <a:ext uri="{FF2B5EF4-FFF2-40B4-BE49-F238E27FC236}">
                  <a16:creationId xmlns:a16="http://schemas.microsoft.com/office/drawing/2014/main" id="{6254FF14-D9B0-26AB-342C-B4AC831B7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682" y="6445854"/>
              <a:ext cx="5486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8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p2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1F351058-E2F2-005B-1416-3209EC268F2C}"/>
                </a:ext>
              </a:extLst>
            </p:cNvPr>
            <p:cNvSpPr/>
            <p:nvPr/>
          </p:nvSpPr>
          <p:spPr>
            <a:xfrm>
              <a:off x="4695070" y="6069333"/>
              <a:ext cx="457200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c3</a:t>
              </a:r>
              <a:endParaRPr lang="en-US" sz="18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39FABB51-4FFD-C222-5722-01902E15E782}"/>
                </a:ext>
              </a:extLst>
            </p:cNvPr>
            <p:cNvSpPr/>
            <p:nvPr/>
          </p:nvSpPr>
          <p:spPr>
            <a:xfrm>
              <a:off x="4695070" y="5826263"/>
              <a:ext cx="457200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c2</a:t>
              </a:r>
              <a:endParaRPr lang="en-US" sz="18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6FCBD9C-3619-82D6-ECF5-66430EEA1936}"/>
                </a:ext>
              </a:extLst>
            </p:cNvPr>
            <p:cNvGrpSpPr/>
            <p:nvPr/>
          </p:nvGrpSpPr>
          <p:grpSpPr>
            <a:xfrm>
              <a:off x="1465511" y="5815915"/>
              <a:ext cx="1174071" cy="486979"/>
              <a:chOff x="5306109" y="3846825"/>
              <a:chExt cx="1174071" cy="486979"/>
            </a:xfrm>
          </p:grpSpPr>
          <p:sp>
            <p:nvSpPr>
              <p:cNvPr id="17" name="Oval 859">
                <a:extLst>
                  <a:ext uri="{FF2B5EF4-FFF2-40B4-BE49-F238E27FC236}">
                    <a16:creationId xmlns:a16="http://schemas.microsoft.com/office/drawing/2014/main" id="{C4D6BFBF-3652-09AB-22FB-F2661ED202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57107" y="4118279"/>
                <a:ext cx="96476" cy="10587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8" name="Oval 861">
                <a:extLst>
                  <a:ext uri="{FF2B5EF4-FFF2-40B4-BE49-F238E27FC236}">
                    <a16:creationId xmlns:a16="http://schemas.microsoft.com/office/drawing/2014/main" id="{C2451DDF-D5D7-364D-725D-3F0D1F8B3F7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25100" y="4226042"/>
                <a:ext cx="99861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19" name="Oval 862">
                <a:extLst>
                  <a:ext uri="{FF2B5EF4-FFF2-40B4-BE49-F238E27FC236}">
                    <a16:creationId xmlns:a16="http://schemas.microsoft.com/office/drawing/2014/main" id="{FCDE6B4F-14F2-8577-0783-ADCA46F42C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45954" y="4226042"/>
                <a:ext cx="96476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0" name="Oval 863">
                <a:extLst>
                  <a:ext uri="{FF2B5EF4-FFF2-40B4-BE49-F238E27FC236}">
                    <a16:creationId xmlns:a16="http://schemas.microsoft.com/office/drawing/2014/main" id="{613B437D-52E9-8ACB-DF55-8A63733B39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30630" y="4224151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1" name="Oval 863">
                <a:extLst>
                  <a:ext uri="{FF2B5EF4-FFF2-40B4-BE49-F238E27FC236}">
                    <a16:creationId xmlns:a16="http://schemas.microsoft.com/office/drawing/2014/main" id="{ADAACE75-D405-0B32-29EF-6F9D2C66D6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34236" y="4225468"/>
                <a:ext cx="98169" cy="107762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22" name="Freeform 866">
                <a:extLst>
                  <a:ext uri="{FF2B5EF4-FFF2-40B4-BE49-F238E27FC236}">
                    <a16:creationId xmlns:a16="http://schemas.microsoft.com/office/drawing/2014/main" id="{E7BECFD3-57F6-1546-449C-A1DFE88031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6109" y="4087669"/>
                <a:ext cx="779931" cy="13647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9C24B25-AB32-B29D-4B28-60B9B9EE5335}"/>
                  </a:ext>
                </a:extLst>
              </p:cNvPr>
              <p:cNvGrpSpPr/>
              <p:nvPr/>
            </p:nvGrpSpPr>
            <p:grpSpPr>
              <a:xfrm>
                <a:off x="5959474" y="3846825"/>
                <a:ext cx="520706" cy="377329"/>
                <a:chOff x="5686720" y="1648860"/>
                <a:chExt cx="743865" cy="539042"/>
              </a:xfrm>
            </p:grpSpPr>
            <p:sp>
              <p:nvSpPr>
                <p:cNvPr id="24" name="Freeform 860">
                  <a:extLst>
                    <a:ext uri="{FF2B5EF4-FFF2-40B4-BE49-F238E27FC236}">
                      <a16:creationId xmlns:a16="http://schemas.microsoft.com/office/drawing/2014/main" id="{6F301344-7A5E-4123-3614-7A9EE4265A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25" name="Rectangle 864">
                  <a:extLst>
                    <a:ext uri="{FF2B5EF4-FFF2-40B4-BE49-F238E27FC236}">
                      <a16:creationId xmlns:a16="http://schemas.microsoft.com/office/drawing/2014/main" id="{5CE85934-A412-8023-FD8C-0EA5ABA04E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1800" dirty="0">
                      <a:latin typeface="Calibri" panose="020F0502020204030204" pitchFamily="34" charset="0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6" name="Freeform 865">
                  <a:extLst>
                    <a:ext uri="{FF2B5EF4-FFF2-40B4-BE49-F238E27FC236}">
                      <a16:creationId xmlns:a16="http://schemas.microsoft.com/office/drawing/2014/main" id="{3317AA8A-476B-8DE9-D65E-CA7290BD3A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b="1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9935E3E-8522-5F12-04AD-1A065EDEB291}"/>
                </a:ext>
              </a:extLst>
            </p:cNvPr>
            <p:cNvGrpSpPr/>
            <p:nvPr/>
          </p:nvGrpSpPr>
          <p:grpSpPr>
            <a:xfrm>
              <a:off x="3723213" y="4767489"/>
              <a:ext cx="1219200" cy="1179144"/>
              <a:chOff x="9429695" y="2887481"/>
              <a:chExt cx="1219200" cy="127899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0CCBABD-F071-8B6B-A309-61B244102664}"/>
                  </a:ext>
                </a:extLst>
              </p:cNvPr>
              <p:cNvGrpSpPr/>
              <p:nvPr/>
            </p:nvGrpSpPr>
            <p:grpSpPr>
              <a:xfrm>
                <a:off x="10048809" y="3009833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37" name="Oval 878">
                  <a:extLst>
                    <a:ext uri="{FF2B5EF4-FFF2-40B4-BE49-F238E27FC236}">
                      <a16:creationId xmlns:a16="http://schemas.microsoft.com/office/drawing/2014/main" id="{1C562E9D-9DB3-3BEC-AAC4-72FA0532B8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8" name="Rectangle 880">
                  <a:extLst>
                    <a:ext uri="{FF2B5EF4-FFF2-40B4-BE49-F238E27FC236}">
                      <a16:creationId xmlns:a16="http://schemas.microsoft.com/office/drawing/2014/main" id="{2CD7E639-AA05-9BCA-4DD4-AC4579A298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Line 881">
                  <a:extLst>
                    <a:ext uri="{FF2B5EF4-FFF2-40B4-BE49-F238E27FC236}">
                      <a16:creationId xmlns:a16="http://schemas.microsoft.com/office/drawing/2014/main" id="{CFCDA86A-EFC8-EEF6-4D8E-CE32F78F7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40" name="Line 882">
                  <a:extLst>
                    <a:ext uri="{FF2B5EF4-FFF2-40B4-BE49-F238E27FC236}">
                      <a16:creationId xmlns:a16="http://schemas.microsoft.com/office/drawing/2014/main" id="{BB562A20-F302-0898-48F8-8E39AF639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9" name="Group 883">
                <a:extLst>
                  <a:ext uri="{FF2B5EF4-FFF2-40B4-BE49-F238E27FC236}">
                    <a16:creationId xmlns:a16="http://schemas.microsoft.com/office/drawing/2014/main" id="{7C1D90C4-E031-3B4E-CE50-30087E0F64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73896" y="2964447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35" name="Line 884">
                  <a:extLst>
                    <a:ext uri="{FF2B5EF4-FFF2-40B4-BE49-F238E27FC236}">
                      <a16:creationId xmlns:a16="http://schemas.microsoft.com/office/drawing/2014/main" id="{015C0F8A-2263-B9E9-4CE7-80AC544181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36" name="Oval 885">
                  <a:extLst>
                    <a:ext uri="{FF2B5EF4-FFF2-40B4-BE49-F238E27FC236}">
                      <a16:creationId xmlns:a16="http://schemas.microsoft.com/office/drawing/2014/main" id="{CE411C4A-52C0-EE18-2443-6537A31804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0" name="Rectangle 886">
                <a:extLst>
                  <a:ext uri="{FF2B5EF4-FFF2-40B4-BE49-F238E27FC236}">
                    <a16:creationId xmlns:a16="http://schemas.microsoft.com/office/drawing/2014/main" id="{EC48C726-325D-C660-50F6-E1A471BB3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9695" y="2999816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1" name="Freeform 887">
                <a:extLst>
                  <a:ext uri="{FF2B5EF4-FFF2-40B4-BE49-F238E27FC236}">
                    <a16:creationId xmlns:a16="http://schemas.microsoft.com/office/drawing/2014/main" id="{AF3D1474-7E9A-FEB8-E032-88D55F7FB3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429695" y="2924926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2" name="Freeform 888">
                <a:extLst>
                  <a:ext uri="{FF2B5EF4-FFF2-40B4-BE49-F238E27FC236}">
                    <a16:creationId xmlns:a16="http://schemas.microsoft.com/office/drawing/2014/main" id="{DA99C2B9-8F36-E315-4CD2-A07F0C1CE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987334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33" name="Freeform 889">
                <a:extLst>
                  <a:ext uri="{FF2B5EF4-FFF2-40B4-BE49-F238E27FC236}">
                    <a16:creationId xmlns:a16="http://schemas.microsoft.com/office/drawing/2014/main" id="{CB44452E-7508-FAFC-9392-FB801FCB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290" y="2887481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34" name="Freeform 890">
                <a:extLst>
                  <a:ext uri="{FF2B5EF4-FFF2-40B4-BE49-F238E27FC236}">
                    <a16:creationId xmlns:a16="http://schemas.microsoft.com/office/drawing/2014/main" id="{531B2E09-ECC5-CF9A-2009-B42D797F7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0494" y="2887481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A1A5872-0411-8E73-6CE8-EA30108D4EFA}"/>
                </a:ext>
              </a:extLst>
            </p:cNvPr>
            <p:cNvGrpSpPr/>
            <p:nvPr/>
          </p:nvGrpSpPr>
          <p:grpSpPr>
            <a:xfrm>
              <a:off x="882962" y="4767489"/>
              <a:ext cx="1219200" cy="1185769"/>
              <a:chOff x="4427000" y="2894106"/>
              <a:chExt cx="1219200" cy="127899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5091866-F81F-A461-447D-FCA6A836BB77}"/>
                  </a:ext>
                </a:extLst>
              </p:cNvPr>
              <p:cNvGrpSpPr/>
              <p:nvPr/>
            </p:nvGrpSpPr>
            <p:grpSpPr>
              <a:xfrm>
                <a:off x="5046114" y="3016458"/>
                <a:ext cx="88096" cy="1156645"/>
                <a:chOff x="3636432" y="1147233"/>
                <a:chExt cx="88096" cy="1156645"/>
              </a:xfrm>
              <a:solidFill>
                <a:srgbClr val="BD5951"/>
              </a:solidFill>
            </p:grpSpPr>
            <p:sp>
              <p:nvSpPr>
                <p:cNvPr id="51" name="Oval 878">
                  <a:extLst>
                    <a:ext uri="{FF2B5EF4-FFF2-40B4-BE49-F238E27FC236}">
                      <a16:creationId xmlns:a16="http://schemas.microsoft.com/office/drawing/2014/main" id="{FC4FDF24-AF44-BE2A-736F-9D79FB628E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2" name="Rectangle 880">
                  <a:extLst>
                    <a:ext uri="{FF2B5EF4-FFF2-40B4-BE49-F238E27FC236}">
                      <a16:creationId xmlns:a16="http://schemas.microsoft.com/office/drawing/2014/main" id="{6211C3F3-AF24-886F-BA0F-D3508FCF1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3" name="Line 881">
                  <a:extLst>
                    <a:ext uri="{FF2B5EF4-FFF2-40B4-BE49-F238E27FC236}">
                      <a16:creationId xmlns:a16="http://schemas.microsoft.com/office/drawing/2014/main" id="{CECEFBA4-5762-1991-3B28-1B9343DCC7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4" name="Line 882">
                  <a:extLst>
                    <a:ext uri="{FF2B5EF4-FFF2-40B4-BE49-F238E27FC236}">
                      <a16:creationId xmlns:a16="http://schemas.microsoft.com/office/drawing/2014/main" id="{E4772121-8478-A60E-001B-ABAC04924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43" name="Group 883">
                <a:extLst>
                  <a:ext uri="{FF2B5EF4-FFF2-40B4-BE49-F238E27FC236}">
                    <a16:creationId xmlns:a16="http://schemas.microsoft.com/office/drawing/2014/main" id="{510C2D6D-1ACF-E1C4-4087-E4C112675B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1201" y="2971072"/>
                <a:ext cx="42359" cy="667512"/>
                <a:chOff x="960" y="251"/>
                <a:chExt cx="23" cy="367"/>
              </a:xfrm>
              <a:solidFill>
                <a:srgbClr val="BD5951"/>
              </a:solidFill>
            </p:grpSpPr>
            <p:sp>
              <p:nvSpPr>
                <p:cNvPr id="49" name="Line 884">
                  <a:extLst>
                    <a:ext uri="{FF2B5EF4-FFF2-40B4-BE49-F238E27FC236}">
                      <a16:creationId xmlns:a16="http://schemas.microsoft.com/office/drawing/2014/main" id="{E747B75C-118D-AC4C-B237-3A849D402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50" name="Oval 885">
                  <a:extLst>
                    <a:ext uri="{FF2B5EF4-FFF2-40B4-BE49-F238E27FC236}">
                      <a16:creationId xmlns:a16="http://schemas.microsoft.com/office/drawing/2014/main" id="{052030A4-7AA5-D17E-5D32-316490452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 panose="020F0502020204030204" pitchFamily="34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44" name="Rectangle 886">
                <a:extLst>
                  <a:ext uri="{FF2B5EF4-FFF2-40B4-BE49-F238E27FC236}">
                    <a16:creationId xmlns:a16="http://schemas.microsoft.com/office/drawing/2014/main" id="{E8E5EE15-F25C-2687-7155-D5609FA4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7000" y="3006441"/>
                <a:ext cx="884012" cy="47846"/>
              </a:xfrm>
              <a:prstGeom prst="rect">
                <a:avLst/>
              </a:prstGeom>
              <a:solidFill>
                <a:srgbClr val="BD595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5" name="Freeform 887">
                <a:extLst>
                  <a:ext uri="{FF2B5EF4-FFF2-40B4-BE49-F238E27FC236}">
                    <a16:creationId xmlns:a16="http://schemas.microsoft.com/office/drawing/2014/main" id="{F43787C9-078C-53EA-EE09-0496D56FB6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27000" y="2931551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6" name="Freeform 888">
                <a:extLst>
                  <a:ext uri="{FF2B5EF4-FFF2-40B4-BE49-F238E27FC236}">
                    <a16:creationId xmlns:a16="http://schemas.microsoft.com/office/drawing/2014/main" id="{AE3156A9-61EB-BD43-D2AB-124A75552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993959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47" name="Freeform 889">
                <a:extLst>
                  <a:ext uri="{FF2B5EF4-FFF2-40B4-BE49-F238E27FC236}">
                    <a16:creationId xmlns:a16="http://schemas.microsoft.com/office/drawing/2014/main" id="{259E1B41-D42A-4090-5FF0-6A35F6069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595" y="2894106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  <p:sp>
            <p:nvSpPr>
              <p:cNvPr id="48" name="Freeform 890">
                <a:extLst>
                  <a:ext uri="{FF2B5EF4-FFF2-40B4-BE49-F238E27FC236}">
                    <a16:creationId xmlns:a16="http://schemas.microsoft.com/office/drawing/2014/main" id="{8F64C1B3-9A8A-69C4-565A-AFA4AD313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799" y="2894106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D595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 panose="020F0502020204030204" pitchFamily="34" charset="0"/>
                  <a:ea typeface="Calibri"/>
                  <a:cs typeface="Calibri"/>
                </a:endParaRPr>
              </a:p>
            </p:txBody>
          </p:sp>
        </p:grpSp>
        <p:sp>
          <p:nvSpPr>
            <p:cNvPr id="55" name="Line 853">
              <a:extLst>
                <a:ext uri="{FF2B5EF4-FFF2-40B4-BE49-F238E27FC236}">
                  <a16:creationId xmlns:a16="http://schemas.microsoft.com/office/drawing/2014/main" id="{80FB3CE9-31DC-BFB2-C35C-C4CA9FBC9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56" y="6425976"/>
              <a:ext cx="5486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35000" contourW="6350" prstMaterial="legacyPlastic">
              <a:bevelT w="13500" h="13500" prst="angle"/>
              <a:bevelB w="13500" h="13500" prst="angle"/>
              <a:extrusionClr>
                <a:srgbClr val="FFDE7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82296" anchor="t">
              <a:flatTx/>
            </a:bodyPr>
            <a:lstStyle/>
            <a:p>
              <a:r>
                <a:rPr lang="en-US" sz="1800" i="1" dirty="0">
                  <a:latin typeface="Calibri" panose="020F0502020204030204" pitchFamily="34" charset="0"/>
                  <a:ea typeface="Times New Roman"/>
                  <a:cs typeface="Times New Roman"/>
                </a:rPr>
                <a:t>     </a:t>
              </a:r>
              <a:r>
                <a:rPr lang="en-US" sz="1800" dirty="0">
                  <a:latin typeface="Calibri" panose="020F0502020204030204" pitchFamily="34" charset="0"/>
                  <a:ea typeface="Times New Roman"/>
                  <a:cs typeface="Times New Roman"/>
                </a:rPr>
                <a:t>p1</a:t>
              </a: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BC610B22-5182-BBBC-B4CF-20DC6DB570C7}"/>
                </a:ext>
              </a:extLst>
            </p:cNvPr>
            <p:cNvSpPr/>
            <p:nvPr/>
          </p:nvSpPr>
          <p:spPr>
            <a:xfrm>
              <a:off x="4694872" y="5590706"/>
              <a:ext cx="457200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bIns="0" rtlCol="0" anchor="b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/>
                  <a:cs typeface="Calibri"/>
                </a:rPr>
                <a:t>c1</a:t>
              </a:r>
              <a:endParaRPr lang="en-US" sz="18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182465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831127-CF58-40C4-8C7F-86653C4E7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1134E-BFAE-4086-AD28-86DC68040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33013</TotalTime>
  <Pages>32</Pages>
  <Words>1963</Words>
  <Application>Microsoft Macintosh PowerPoint</Application>
  <PresentationFormat>Widescreen</PresentationFormat>
  <Paragraphs>372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Monotype Corsiva</vt:lpstr>
      <vt:lpstr>System Font Regular</vt:lpstr>
      <vt:lpstr>Times</vt:lpstr>
      <vt:lpstr>Times New Roman</vt:lpstr>
      <vt:lpstr>10_Nau - reasoning about adversaries</vt:lpstr>
      <vt:lpstr>Chapter 6 Acting with HTNs</vt:lpstr>
      <vt:lpstr>Using HTN Domain Models for Acting</vt:lpstr>
      <vt:lpstr>Reactive HTN Actor</vt:lpstr>
      <vt:lpstr>Run-HLookahead</vt:lpstr>
      <vt:lpstr>Run-HLookahead (Example 1)</vt:lpstr>
      <vt:lpstr>Run-Lazy-HLookahead</vt:lpstr>
      <vt:lpstr>Run-Lazy-HLookahead (Example 1)</vt:lpstr>
      <vt:lpstr>Example 2</vt:lpstr>
      <vt:lpstr>Example 2</vt:lpstr>
      <vt:lpstr>Error Recovery in HTN Domains</vt:lpstr>
      <vt:lpstr>TO-HTN-Act (modified) with an HTN Planner</vt:lpstr>
      <vt:lpstr>Traversing a Solution Tree</vt:lpstr>
      <vt:lpstr>Modifying the Planning Domain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Chapter 6</dc:title>
  <dc:subject/>
  <dc:creator>Dana Nau</dc:creator>
  <cp:keywords/>
  <dc:description/>
  <cp:lastModifiedBy>Dana Nau</cp:lastModifiedBy>
  <cp:revision>3661</cp:revision>
  <cp:lastPrinted>2023-02-15T20:25:03Z</cp:lastPrinted>
  <dcterms:created xsi:type="dcterms:W3CDTF">2013-08-19T20:16:30Z</dcterms:created>
  <dcterms:modified xsi:type="dcterms:W3CDTF">2025-03-08T04:06:33Z</dcterms:modified>
</cp:coreProperties>
</file>