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9" r:id="rId22"/>
    <p:sldId id="278" r:id="rId23"/>
    <p:sldId id="280" r:id="rId24"/>
    <p:sldId id="281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67" autoAdjust="0"/>
  </p:normalViewPr>
  <p:slideViewPr>
    <p:cSldViewPr>
      <p:cViewPr varScale="1">
        <p:scale>
          <a:sx n="75" d="100"/>
          <a:sy n="75" d="100"/>
        </p:scale>
        <p:origin x="-4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4C72FE-2625-4FE0-9833-7892A86CC9CD}" type="doc">
      <dgm:prSet loTypeId="urn:microsoft.com/office/officeart/2005/8/layout/chevron1" loCatId="process" qsTypeId="urn:microsoft.com/office/officeart/2005/8/quickstyle/3d2" qsCatId="3D" csTypeId="urn:microsoft.com/office/officeart/2005/8/colors/accent1_2" csCatId="accent1" phldr="1"/>
      <dgm:spPr/>
    </dgm:pt>
    <dgm:pt modelId="{A707FBDC-B73E-4684-9478-D1C0931A8BFA}">
      <dgm:prSet phldrT="[Text]"/>
      <dgm:spPr/>
      <dgm:t>
        <a:bodyPr/>
        <a:lstStyle/>
        <a:p>
          <a:r>
            <a:rPr lang="en-US" dirty="0" smtClean="0"/>
            <a:t>NN Construction and Training</a:t>
          </a:r>
          <a:endParaRPr lang="en-US" dirty="0"/>
        </a:p>
      </dgm:t>
    </dgm:pt>
    <dgm:pt modelId="{E318ABB7-34F9-4631-B434-6568C6B46491}" type="parTrans" cxnId="{5A1C7318-28BE-417A-B7C2-C21665C586CD}">
      <dgm:prSet/>
      <dgm:spPr/>
      <dgm:t>
        <a:bodyPr/>
        <a:lstStyle/>
        <a:p>
          <a:endParaRPr lang="en-US"/>
        </a:p>
      </dgm:t>
    </dgm:pt>
    <dgm:pt modelId="{03805BBC-5429-4B3A-8D1A-8C1CBD2C9FBE}" type="sibTrans" cxnId="{5A1C7318-28BE-417A-B7C2-C21665C586CD}">
      <dgm:prSet/>
      <dgm:spPr/>
      <dgm:t>
        <a:bodyPr/>
        <a:lstStyle/>
        <a:p>
          <a:endParaRPr lang="en-US"/>
        </a:p>
      </dgm:t>
    </dgm:pt>
    <dgm:pt modelId="{3C77B9D0-81CD-4AED-B8DB-C27377E113AA}">
      <dgm:prSet phldrT="[Text]"/>
      <dgm:spPr/>
      <dgm:t>
        <a:bodyPr/>
        <a:lstStyle/>
        <a:p>
          <a:r>
            <a:rPr lang="en-US" dirty="0" smtClean="0"/>
            <a:t>Pruning and Feature Ranking</a:t>
          </a:r>
          <a:endParaRPr lang="en-US" dirty="0"/>
        </a:p>
      </dgm:t>
    </dgm:pt>
    <dgm:pt modelId="{FAB6BC3C-DC8B-4AB8-955F-E745F9D4E057}" type="parTrans" cxnId="{107E44FD-E69C-4783-9739-C0561A63DE7C}">
      <dgm:prSet/>
      <dgm:spPr/>
      <dgm:t>
        <a:bodyPr/>
        <a:lstStyle/>
        <a:p>
          <a:endParaRPr lang="en-US"/>
        </a:p>
      </dgm:t>
    </dgm:pt>
    <dgm:pt modelId="{1E51D30A-CC37-468E-9C90-3E63774FB8F4}" type="sibTrans" cxnId="{107E44FD-E69C-4783-9739-C0561A63DE7C}">
      <dgm:prSet/>
      <dgm:spPr/>
      <dgm:t>
        <a:bodyPr/>
        <a:lstStyle/>
        <a:p>
          <a:endParaRPr lang="en-US"/>
        </a:p>
      </dgm:t>
    </dgm:pt>
    <dgm:pt modelId="{C92918DC-A2EC-47DE-913A-C63233233A5C}">
      <dgm:prSet phldrT="[Text]"/>
      <dgm:spPr/>
      <dgm:t>
        <a:bodyPr/>
        <a:lstStyle/>
        <a:p>
          <a:r>
            <a:rPr lang="en-US" dirty="0" smtClean="0"/>
            <a:t>Rule Extraction</a:t>
          </a:r>
          <a:endParaRPr lang="en-US" dirty="0"/>
        </a:p>
      </dgm:t>
    </dgm:pt>
    <dgm:pt modelId="{DCEC44EB-F124-42D8-91A1-65A1B84413D9}" type="parTrans" cxnId="{C539ED51-9701-4ACC-A672-C320781C4CFC}">
      <dgm:prSet/>
      <dgm:spPr/>
      <dgm:t>
        <a:bodyPr/>
        <a:lstStyle/>
        <a:p>
          <a:endParaRPr lang="en-US"/>
        </a:p>
      </dgm:t>
    </dgm:pt>
    <dgm:pt modelId="{6F7920DA-EAA1-450D-8441-8619F7EC7523}" type="sibTrans" cxnId="{C539ED51-9701-4ACC-A672-C320781C4CFC}">
      <dgm:prSet/>
      <dgm:spPr/>
      <dgm:t>
        <a:bodyPr/>
        <a:lstStyle/>
        <a:p>
          <a:endParaRPr lang="en-US"/>
        </a:p>
      </dgm:t>
    </dgm:pt>
    <dgm:pt modelId="{C7B328E1-F102-44F8-B571-3CDABBC1866C}">
      <dgm:prSet phldrT="[Text]"/>
      <dgm:spPr/>
      <dgm:t>
        <a:bodyPr/>
        <a:lstStyle/>
        <a:p>
          <a:r>
            <a:rPr lang="en-US" dirty="0" smtClean="0"/>
            <a:t>Test Case Generation</a:t>
          </a:r>
          <a:endParaRPr lang="en-US" dirty="0"/>
        </a:p>
      </dgm:t>
    </dgm:pt>
    <dgm:pt modelId="{D2D3B34C-8DD0-4F70-84D6-E709AC78A1C2}" type="parTrans" cxnId="{E3F1B6DB-9374-4430-BAA2-DB086F024CEC}">
      <dgm:prSet/>
      <dgm:spPr/>
      <dgm:t>
        <a:bodyPr/>
        <a:lstStyle/>
        <a:p>
          <a:endParaRPr lang="en-US"/>
        </a:p>
      </dgm:t>
    </dgm:pt>
    <dgm:pt modelId="{50A84402-330A-4B5C-9A5F-18669FA02FB2}" type="sibTrans" cxnId="{E3F1B6DB-9374-4430-BAA2-DB086F024CEC}">
      <dgm:prSet/>
      <dgm:spPr/>
      <dgm:t>
        <a:bodyPr/>
        <a:lstStyle/>
        <a:p>
          <a:endParaRPr lang="en-US"/>
        </a:p>
      </dgm:t>
    </dgm:pt>
    <dgm:pt modelId="{DA69DA52-D0FE-4FCA-AD9B-3071DE05CED3}" type="pres">
      <dgm:prSet presAssocID="{F34C72FE-2625-4FE0-9833-7892A86CC9CD}" presName="Name0" presStyleCnt="0">
        <dgm:presLayoutVars>
          <dgm:dir/>
          <dgm:animLvl val="lvl"/>
          <dgm:resizeHandles val="exact"/>
        </dgm:presLayoutVars>
      </dgm:prSet>
      <dgm:spPr/>
    </dgm:pt>
    <dgm:pt modelId="{C6454F8B-2B35-4785-8CCD-362CB60961BC}" type="pres">
      <dgm:prSet presAssocID="{A707FBDC-B73E-4684-9478-D1C0931A8BF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376965F5-FB43-4047-97BB-762AB10082F2}" type="pres">
      <dgm:prSet presAssocID="{03805BBC-5429-4B3A-8D1A-8C1CBD2C9FBE}" presName="parTxOnlySpace" presStyleCnt="0"/>
      <dgm:spPr/>
    </dgm:pt>
    <dgm:pt modelId="{8C0758F4-EC55-4899-B298-075183D4EE6B}" type="pres">
      <dgm:prSet presAssocID="{3C77B9D0-81CD-4AED-B8DB-C27377E113AA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55E159-743F-4CBA-927F-6D82F9A44DED}" type="pres">
      <dgm:prSet presAssocID="{1E51D30A-CC37-468E-9C90-3E63774FB8F4}" presName="parTxOnlySpace" presStyleCnt="0"/>
      <dgm:spPr/>
    </dgm:pt>
    <dgm:pt modelId="{B1123BC2-7D4D-46DF-B0B1-B1EDC0A66B55}" type="pres">
      <dgm:prSet presAssocID="{C92918DC-A2EC-47DE-913A-C63233233A5C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482ECA-877F-4189-AA8B-F9842B847009}" type="pres">
      <dgm:prSet presAssocID="{6F7920DA-EAA1-450D-8441-8619F7EC7523}" presName="parTxOnlySpace" presStyleCnt="0"/>
      <dgm:spPr/>
    </dgm:pt>
    <dgm:pt modelId="{78C39D85-4E96-43A7-8034-9198ABC27540}" type="pres">
      <dgm:prSet presAssocID="{C7B328E1-F102-44F8-B571-3CDABBC1866C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39ED51-9701-4ACC-A672-C320781C4CFC}" srcId="{F34C72FE-2625-4FE0-9833-7892A86CC9CD}" destId="{C92918DC-A2EC-47DE-913A-C63233233A5C}" srcOrd="2" destOrd="0" parTransId="{DCEC44EB-F124-42D8-91A1-65A1B84413D9}" sibTransId="{6F7920DA-EAA1-450D-8441-8619F7EC7523}"/>
    <dgm:cxn modelId="{E3F1B6DB-9374-4430-BAA2-DB086F024CEC}" srcId="{F34C72FE-2625-4FE0-9833-7892A86CC9CD}" destId="{C7B328E1-F102-44F8-B571-3CDABBC1866C}" srcOrd="3" destOrd="0" parTransId="{D2D3B34C-8DD0-4F70-84D6-E709AC78A1C2}" sibTransId="{50A84402-330A-4B5C-9A5F-18669FA02FB2}"/>
    <dgm:cxn modelId="{1D2EACDE-9D60-4CBB-ABC2-6EDA100ACB33}" type="presOf" srcId="{C7B328E1-F102-44F8-B571-3CDABBC1866C}" destId="{78C39D85-4E96-43A7-8034-9198ABC27540}" srcOrd="0" destOrd="0" presId="urn:microsoft.com/office/officeart/2005/8/layout/chevron1"/>
    <dgm:cxn modelId="{B2DB3CCC-2590-4B55-AC82-7A0C7A964BD0}" type="presOf" srcId="{C92918DC-A2EC-47DE-913A-C63233233A5C}" destId="{B1123BC2-7D4D-46DF-B0B1-B1EDC0A66B55}" srcOrd="0" destOrd="0" presId="urn:microsoft.com/office/officeart/2005/8/layout/chevron1"/>
    <dgm:cxn modelId="{9193FF50-876C-4236-B975-253AD557F734}" type="presOf" srcId="{F34C72FE-2625-4FE0-9833-7892A86CC9CD}" destId="{DA69DA52-D0FE-4FCA-AD9B-3071DE05CED3}" srcOrd="0" destOrd="0" presId="urn:microsoft.com/office/officeart/2005/8/layout/chevron1"/>
    <dgm:cxn modelId="{402A7E68-B8CA-43E9-9AFE-B13A7BCF17B6}" type="presOf" srcId="{3C77B9D0-81CD-4AED-B8DB-C27377E113AA}" destId="{8C0758F4-EC55-4899-B298-075183D4EE6B}" srcOrd="0" destOrd="0" presId="urn:microsoft.com/office/officeart/2005/8/layout/chevron1"/>
    <dgm:cxn modelId="{0C26D4E5-FB63-4911-B46B-404634968BED}" type="presOf" srcId="{A707FBDC-B73E-4684-9478-D1C0931A8BFA}" destId="{C6454F8B-2B35-4785-8CCD-362CB60961BC}" srcOrd="0" destOrd="0" presId="urn:microsoft.com/office/officeart/2005/8/layout/chevron1"/>
    <dgm:cxn modelId="{5A1C7318-28BE-417A-B7C2-C21665C586CD}" srcId="{F34C72FE-2625-4FE0-9833-7892A86CC9CD}" destId="{A707FBDC-B73E-4684-9478-D1C0931A8BFA}" srcOrd="0" destOrd="0" parTransId="{E318ABB7-34F9-4631-B434-6568C6B46491}" sibTransId="{03805BBC-5429-4B3A-8D1A-8C1CBD2C9FBE}"/>
    <dgm:cxn modelId="{107E44FD-E69C-4783-9739-C0561A63DE7C}" srcId="{F34C72FE-2625-4FE0-9833-7892A86CC9CD}" destId="{3C77B9D0-81CD-4AED-B8DB-C27377E113AA}" srcOrd="1" destOrd="0" parTransId="{FAB6BC3C-DC8B-4AB8-955F-E745F9D4E057}" sibTransId="{1E51D30A-CC37-468E-9C90-3E63774FB8F4}"/>
    <dgm:cxn modelId="{C0A9B129-950C-48E3-A0DF-B52F787C98EE}" type="presParOf" srcId="{DA69DA52-D0FE-4FCA-AD9B-3071DE05CED3}" destId="{C6454F8B-2B35-4785-8CCD-362CB60961BC}" srcOrd="0" destOrd="0" presId="urn:microsoft.com/office/officeart/2005/8/layout/chevron1"/>
    <dgm:cxn modelId="{6CC68542-17DD-46E1-9FD5-6D62F4C2B878}" type="presParOf" srcId="{DA69DA52-D0FE-4FCA-AD9B-3071DE05CED3}" destId="{376965F5-FB43-4047-97BB-762AB10082F2}" srcOrd="1" destOrd="0" presId="urn:microsoft.com/office/officeart/2005/8/layout/chevron1"/>
    <dgm:cxn modelId="{60D6C130-C7D6-4BE3-B8D9-0E226D8C3139}" type="presParOf" srcId="{DA69DA52-D0FE-4FCA-AD9B-3071DE05CED3}" destId="{8C0758F4-EC55-4899-B298-075183D4EE6B}" srcOrd="2" destOrd="0" presId="urn:microsoft.com/office/officeart/2005/8/layout/chevron1"/>
    <dgm:cxn modelId="{AA33B054-E8BA-4BB2-B3F8-9B049D17C2FC}" type="presParOf" srcId="{DA69DA52-D0FE-4FCA-AD9B-3071DE05CED3}" destId="{8755E159-743F-4CBA-927F-6D82F9A44DED}" srcOrd="3" destOrd="0" presId="urn:microsoft.com/office/officeart/2005/8/layout/chevron1"/>
    <dgm:cxn modelId="{592E8CB4-FD22-4932-BD15-2209A55D321D}" type="presParOf" srcId="{DA69DA52-D0FE-4FCA-AD9B-3071DE05CED3}" destId="{B1123BC2-7D4D-46DF-B0B1-B1EDC0A66B55}" srcOrd="4" destOrd="0" presId="urn:microsoft.com/office/officeart/2005/8/layout/chevron1"/>
    <dgm:cxn modelId="{08509968-AB91-4E5D-A3CB-5C71FB25A67D}" type="presParOf" srcId="{DA69DA52-D0FE-4FCA-AD9B-3071DE05CED3}" destId="{E1482ECA-877F-4189-AA8B-F9842B847009}" srcOrd="5" destOrd="0" presId="urn:microsoft.com/office/officeart/2005/8/layout/chevron1"/>
    <dgm:cxn modelId="{20063C2B-7227-407D-9DF2-E8AF55B38EDC}" type="presParOf" srcId="{DA69DA52-D0FE-4FCA-AD9B-3071DE05CED3}" destId="{78C39D85-4E96-43A7-8034-9198ABC27540}" srcOrd="6" destOrd="0" presId="urn:microsoft.com/office/officeart/2005/8/layout/chevro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99B73B4-2DEA-454F-9909-8AE3D9E758C2}" type="datetimeFigureOut">
              <a:rPr lang="en-US" smtClean="0"/>
              <a:t>4/22/2008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8E3EB20-6BD2-4BAF-B655-B4FD307708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E3EB20-6BD2-4BAF-B655-B4FD3077084F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E3EB20-6BD2-4BAF-B655-B4FD3077084F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5F49-BF89-48B9-8A75-5629ACE75605}" type="datetimeFigureOut">
              <a:rPr lang="en-US" smtClean="0"/>
              <a:t>4/22/2008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FC404-0437-4E8C-B219-4C32CF3F184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5F49-BF89-48B9-8A75-5629ACE75605}" type="datetimeFigureOut">
              <a:rPr lang="en-US" smtClean="0"/>
              <a:t>4/22/2008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FC404-0437-4E8C-B219-4C32CF3F18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5F49-BF89-48B9-8A75-5629ACE75605}" type="datetimeFigureOut">
              <a:rPr lang="en-US" smtClean="0"/>
              <a:t>4/22/2008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FC404-0437-4E8C-B219-4C32CF3F18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5F49-BF89-48B9-8A75-5629ACE75605}" type="datetimeFigureOut">
              <a:rPr lang="en-US" smtClean="0"/>
              <a:t>4/22/2008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FC404-0437-4E8C-B219-4C32CF3F18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5F49-BF89-48B9-8A75-5629ACE75605}" type="datetimeFigureOut">
              <a:rPr lang="en-US" smtClean="0"/>
              <a:t>4/22/2008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FC404-0437-4E8C-B219-4C32CF3F184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5F49-BF89-48B9-8A75-5629ACE75605}" type="datetimeFigureOut">
              <a:rPr lang="en-US" smtClean="0"/>
              <a:t>4/22/2008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FC404-0437-4E8C-B219-4C32CF3F18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5F49-BF89-48B9-8A75-5629ACE75605}" type="datetimeFigureOut">
              <a:rPr lang="en-US" smtClean="0"/>
              <a:t>4/22/2008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FC404-0437-4E8C-B219-4C32CF3F18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5F49-BF89-48B9-8A75-5629ACE75605}" type="datetimeFigureOut">
              <a:rPr lang="en-US" smtClean="0"/>
              <a:t>4/22/2008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FC404-0437-4E8C-B219-4C32CF3F18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5F49-BF89-48B9-8A75-5629ACE75605}" type="datetimeFigureOut">
              <a:rPr lang="en-US" smtClean="0"/>
              <a:t>4/22/2008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FC404-0437-4E8C-B219-4C32CF3F18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5F49-BF89-48B9-8A75-5629ACE75605}" type="datetimeFigureOut">
              <a:rPr lang="en-US" smtClean="0"/>
              <a:t>4/22/2008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FC404-0437-4E8C-B219-4C32CF3F18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5F49-BF89-48B9-8A75-5629ACE75605}" type="datetimeFigureOut">
              <a:rPr lang="en-US" smtClean="0"/>
              <a:t>4/22/2008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9CFC404-0437-4E8C-B219-4C32CF3F184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6C5F49-BF89-48B9-8A75-5629ACE75605}" type="datetimeFigureOut">
              <a:rPr lang="en-US" smtClean="0"/>
              <a:t>4/22/2008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CFC404-0437-4E8C-B219-4C32CF3F184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m/imgres?imgurl=http://www.geckoandfly.com/wp-content/uploads/2007/06/learn_how_to_type_fast_fastest_typist_typing.jpg&amp;imgrefurl=http://www.geckoandfly.com/2007/06/07/learn-how-to-type-fast/&amp;h=330&amp;w=440&amp;sz=97&amp;hl=en&amp;start=1&amp;tbnid=LGP6Gm8poR8ZTM:&amp;tbnh=95&amp;tbnw=127&amp;prev=/images%3Fq%3Dtyping%26gbv%3D2%26ndsp%3D18%26hl%3Den%26sa%3D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images.google.com/imgres?imgurl=http://www.hullettcomputerservices.com/HappyMonitor.jpg&amp;imgrefurl=http://www.hullettcomputerservices.com/&amp;h=253&amp;w=514&amp;sz=26&amp;hl=en&amp;start=3&amp;tbnid=oBsk784SoQ7q6M:&amp;tbnh=64&amp;tbnw=131&amp;prev=/images%3Fq%3Dhappy%2Bcomputer%26gbv%3D2%26hl%3De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752600"/>
            <a:ext cx="8686800" cy="18288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Test Case Generation and Reduction by Automated </a:t>
            </a:r>
            <a:r>
              <a:rPr lang="en-US" sz="4800" dirty="0" smtClean="0"/>
              <a:t>Input-Output </a:t>
            </a:r>
            <a:r>
              <a:rPr lang="en-US" sz="4800" dirty="0" smtClean="0"/>
              <a:t>Analysis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524000"/>
          </a:xfrm>
        </p:spPr>
        <p:txBody>
          <a:bodyPr/>
          <a:lstStyle/>
          <a:p>
            <a:pPr algn="ctr"/>
            <a:r>
              <a:rPr lang="en-US" dirty="0" err="1" smtClean="0"/>
              <a:t>Prachi</a:t>
            </a:r>
            <a:r>
              <a:rPr lang="en-US" dirty="0" smtClean="0"/>
              <a:t> </a:t>
            </a:r>
            <a:r>
              <a:rPr lang="en-US" dirty="0" err="1" smtClean="0"/>
              <a:t>Saraph</a:t>
            </a:r>
            <a:r>
              <a:rPr lang="en-US" dirty="0" smtClean="0"/>
              <a:t>, Mark Last, and  </a:t>
            </a:r>
            <a:r>
              <a:rPr lang="en-US" dirty="0" smtClean="0"/>
              <a:t>Abraham </a:t>
            </a:r>
            <a:r>
              <a:rPr lang="en-US" dirty="0" err="1" smtClean="0"/>
              <a:t>Kandel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Phase II (b) : </a:t>
            </a:r>
            <a:r>
              <a:rPr lang="en-US" sz="4400" dirty="0" smtClean="0"/>
              <a:t>Feature Ranking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1000" dirty="0" smtClean="0"/>
          </a:p>
          <a:p>
            <a:r>
              <a:rPr lang="en-US" sz="3200" dirty="0" smtClean="0"/>
              <a:t>Method 1 (Sorting):</a:t>
            </a:r>
          </a:p>
          <a:p>
            <a:pPr lvl="1"/>
            <a:r>
              <a:rPr lang="en-US" sz="2800" dirty="0" smtClean="0">
                <a:sym typeface="Wingdings" pitchFamily="2" charset="2"/>
              </a:rPr>
              <a:t>Sort inputs according to the product</a:t>
            </a:r>
            <a:endParaRPr lang="en-US" sz="2800" dirty="0" smtClean="0">
              <a:sym typeface="Wingdings" pitchFamily="2" charset="2"/>
            </a:endParaRPr>
          </a:p>
          <a:p>
            <a:pPr lvl="1" algn="ctr">
              <a:buNone/>
            </a:pPr>
            <a:r>
              <a:rPr lang="en-US" sz="1800" i="1" dirty="0" smtClean="0"/>
              <a:t>{weights </a:t>
            </a:r>
            <a:r>
              <a:rPr lang="en-US" sz="1800" i="1" dirty="0" smtClean="0"/>
              <a:t>from input layer to hidden </a:t>
            </a:r>
            <a:r>
              <a:rPr lang="en-US" sz="1800" i="1" dirty="0" smtClean="0"/>
              <a:t>layer * Corresponding weights </a:t>
            </a:r>
            <a:r>
              <a:rPr lang="en-US" sz="1800" i="1" dirty="0" smtClean="0"/>
              <a:t>from hidden layer to output layer</a:t>
            </a:r>
            <a:r>
              <a:rPr lang="en-US" sz="1800" i="1" dirty="0" smtClean="0"/>
              <a:t>}</a:t>
            </a:r>
            <a:r>
              <a:rPr lang="en-US" sz="7800" i="1" dirty="0" smtClean="0">
                <a:sym typeface="Wingdings" pitchFamily="2" charset="2"/>
              </a:rPr>
              <a:t/>
            </a:r>
            <a:br>
              <a:rPr lang="en-US" sz="7800" i="1" dirty="0" smtClean="0">
                <a:sym typeface="Wingdings" pitchFamily="2" charset="2"/>
              </a:rPr>
            </a:br>
            <a:endParaRPr lang="en-US" sz="3200" dirty="0" smtClean="0">
              <a:sym typeface="Wingdings" pitchFamily="2" charset="2"/>
            </a:endParaRPr>
          </a:p>
          <a:p>
            <a:r>
              <a:rPr lang="en-US" sz="3200" dirty="0" smtClean="0">
                <a:sym typeface="Wingdings" pitchFamily="2" charset="2"/>
              </a:rPr>
              <a:t>Method 2 (Pruning):</a:t>
            </a:r>
          </a:p>
          <a:p>
            <a:pPr lvl="1"/>
            <a:r>
              <a:rPr lang="en-US" sz="3000" dirty="0" smtClean="0">
                <a:sym typeface="Wingdings" pitchFamily="2" charset="2"/>
              </a:rPr>
              <a:t>Apply pruning method until all edges are removed</a:t>
            </a:r>
          </a:p>
          <a:p>
            <a:pPr lvl="1"/>
            <a:r>
              <a:rPr lang="en-US" sz="3000" dirty="0" smtClean="0">
                <a:sym typeface="Wingdings" pitchFamily="2" charset="2"/>
              </a:rPr>
              <a:t>Note the order in which input nodes get</a:t>
            </a:r>
            <a:br>
              <a:rPr lang="en-US" sz="3000" dirty="0" smtClean="0">
                <a:sym typeface="Wingdings" pitchFamily="2" charset="2"/>
              </a:rPr>
            </a:br>
            <a:r>
              <a:rPr lang="en-US" sz="3000" dirty="0" smtClean="0">
                <a:sym typeface="Wingdings" pitchFamily="2" charset="2"/>
              </a:rPr>
              <a:t>all their nodes removed</a:t>
            </a:r>
          </a:p>
        </p:txBody>
      </p:sp>
      <p:grpSp>
        <p:nvGrpSpPr>
          <p:cNvPr id="4" name="Group 6"/>
          <p:cNvGrpSpPr/>
          <p:nvPr/>
        </p:nvGrpSpPr>
        <p:grpSpPr>
          <a:xfrm>
            <a:off x="7327900" y="5791200"/>
            <a:ext cx="1816100" cy="990600"/>
            <a:chOff x="1985201" y="1578984"/>
            <a:chExt cx="2201577" cy="88063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" name="Chevron 7"/>
            <p:cNvSpPr/>
            <p:nvPr/>
          </p:nvSpPr>
          <p:spPr>
            <a:xfrm>
              <a:off x="1985201" y="1578984"/>
              <a:ext cx="2201577" cy="880630"/>
            </a:xfrm>
            <a:prstGeom prst="chevron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2425516" y="1578984"/>
              <a:ext cx="1320947" cy="8806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009" tIns="22670" rIns="22670" bIns="226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Pruning and Feature Ranking</a:t>
              </a:r>
              <a:endParaRPr lang="en-US" sz="14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Phase III : Rule Extraction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1000" dirty="0" smtClean="0"/>
          </a:p>
          <a:p>
            <a:r>
              <a:rPr lang="en-US" sz="3200" dirty="0" smtClean="0"/>
              <a:t>Express I-O relations pertained by pruning as if-then rules</a:t>
            </a:r>
          </a:p>
          <a:p>
            <a:endParaRPr lang="en-US" sz="3200" dirty="0" smtClean="0"/>
          </a:p>
          <a:p>
            <a:r>
              <a:rPr lang="en-US" sz="3200" dirty="0" smtClean="0"/>
              <a:t>Use clustering to </a:t>
            </a:r>
            <a:r>
              <a:rPr lang="en-US" sz="3200" dirty="0" err="1" smtClean="0"/>
              <a:t>discretize</a:t>
            </a:r>
            <a:r>
              <a:rPr lang="en-US" sz="3200" dirty="0" smtClean="0"/>
              <a:t> hidden unit activation values</a:t>
            </a:r>
          </a:p>
          <a:p>
            <a:endParaRPr lang="en-US" sz="3200" dirty="0" smtClean="0"/>
          </a:p>
          <a:p>
            <a:r>
              <a:rPr lang="en-US" sz="3200" dirty="0" smtClean="0"/>
              <a:t>Link Inputs to outputs through </a:t>
            </a:r>
            <a:r>
              <a:rPr lang="en-US" sz="3200" dirty="0" err="1" smtClean="0"/>
              <a:t>discretized</a:t>
            </a:r>
            <a:r>
              <a:rPr lang="en-US" sz="3200" dirty="0" smtClean="0"/>
              <a:t> hidden values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086600" y="5715000"/>
            <a:ext cx="1828800" cy="990600"/>
            <a:chOff x="-179683" y="1578984"/>
            <a:chExt cx="2201577" cy="88063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" name="Chevron 4"/>
            <p:cNvSpPr/>
            <p:nvPr/>
          </p:nvSpPr>
          <p:spPr>
            <a:xfrm>
              <a:off x="-179683" y="1578984"/>
              <a:ext cx="2201577" cy="880630"/>
            </a:xfrm>
            <a:prstGeom prst="chevron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Chevron 4"/>
            <p:cNvSpPr/>
            <p:nvPr/>
          </p:nvSpPr>
          <p:spPr>
            <a:xfrm>
              <a:off x="370711" y="1578984"/>
              <a:ext cx="1320947" cy="8806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009" tIns="22670" rIns="22670" bIns="226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dirty="0" smtClean="0"/>
                <a:t>Rule Extraction</a:t>
              </a:r>
              <a:endParaRPr lang="en-US" sz="1400" b="1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Phase IV : Test Case Generation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000" dirty="0" smtClean="0"/>
          </a:p>
          <a:p>
            <a:r>
              <a:rPr lang="en-US" sz="3200" dirty="0" smtClean="0"/>
              <a:t>After </a:t>
            </a:r>
            <a:r>
              <a:rPr lang="en-US" sz="3200" dirty="0" smtClean="0"/>
              <a:t>the completion of the pruning </a:t>
            </a:r>
            <a:r>
              <a:rPr lang="en-US" sz="3200" dirty="0" smtClean="0"/>
              <a:t>phase the </a:t>
            </a:r>
            <a:r>
              <a:rPr lang="en-US" sz="3200" dirty="0" smtClean="0"/>
              <a:t>possible data values of the attributes are used </a:t>
            </a:r>
            <a:r>
              <a:rPr lang="en-US" sz="3200" dirty="0" smtClean="0"/>
              <a:t>as equivalence </a:t>
            </a:r>
            <a:r>
              <a:rPr lang="en-US" sz="3200" dirty="0" smtClean="0"/>
              <a:t>classes to build test cases</a:t>
            </a:r>
            <a:endParaRPr lang="en-US" sz="32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7086600" y="5715000"/>
            <a:ext cx="1828800" cy="990600"/>
            <a:chOff x="-179683" y="1578984"/>
            <a:chExt cx="2201577" cy="88063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" name="Chevron 4"/>
            <p:cNvSpPr/>
            <p:nvPr/>
          </p:nvSpPr>
          <p:spPr>
            <a:xfrm>
              <a:off x="-179683" y="1578984"/>
              <a:ext cx="2201577" cy="880630"/>
            </a:xfrm>
            <a:prstGeom prst="chevron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Chevron 4"/>
            <p:cNvSpPr/>
            <p:nvPr/>
          </p:nvSpPr>
          <p:spPr>
            <a:xfrm>
              <a:off x="370711" y="1578984"/>
              <a:ext cx="1320947" cy="8806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009" tIns="22670" rIns="22670" bIns="226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dirty="0" smtClean="0"/>
                <a:t>Test Case Generation</a:t>
              </a:r>
              <a:endParaRPr lang="en-US" sz="1400" b="1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0408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Case Study:</a:t>
            </a:r>
            <a:r>
              <a:rPr lang="en-US" sz="3600" dirty="0" smtClean="0"/>
              <a:t> Employment Application Approval </a:t>
            </a:r>
            <a:r>
              <a:rPr lang="en-US" sz="3600" dirty="0" smtClean="0"/>
              <a:t>System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2296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Attribute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Legend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Application ID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B.sc.</a:t>
                      </a:r>
                      <a:r>
                        <a:rPr lang="en-US" baseline="0" dirty="0" smtClean="0"/>
                        <a:t> / M.sc. / PhD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Years  of  Experience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r>
                        <a:rPr lang="en-US" baseline="0" dirty="0" smtClean="0"/>
                        <a:t> –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Years  out </a:t>
                      </a:r>
                      <a:r>
                        <a:rPr lang="en-US" baseline="0" dirty="0" smtClean="0"/>
                        <a:t> of  College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–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Certification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 / 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Employment History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–</a:t>
                      </a:r>
                      <a:r>
                        <a:rPr lang="en-US" baseline="0" dirty="0" smtClean="0"/>
                        <a:t>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Immigration 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Citizen / Permanent Resident / Work Permit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References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–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Employment</a:t>
                      </a:r>
                      <a:r>
                        <a:rPr lang="en-US" baseline="0" dirty="0" smtClean="0"/>
                        <a:t> Approval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 / 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Output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Full</a:t>
                      </a:r>
                      <a:r>
                        <a:rPr lang="en-US" baseline="0" dirty="0" smtClean="0"/>
                        <a:t>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 / 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Output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Part</a:t>
                      </a:r>
                      <a:r>
                        <a:rPr lang="en-US" baseline="0" dirty="0" smtClean="0"/>
                        <a:t>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 / No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Output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0408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Case Study:</a:t>
            </a:r>
            <a:r>
              <a:rPr lang="en-US" sz="3600" dirty="0" smtClean="0"/>
              <a:t> Employment Application Approval </a:t>
            </a:r>
            <a:r>
              <a:rPr lang="en-US" sz="3600" dirty="0" smtClean="0"/>
              <a:t>System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900" dirty="0" smtClean="0"/>
          </a:p>
          <a:p>
            <a:r>
              <a:rPr lang="en-US" dirty="0" smtClean="0"/>
              <a:t>Random </a:t>
            </a:r>
            <a:r>
              <a:rPr lang="en-US" dirty="0" smtClean="0"/>
              <a:t>numbers were generated in the range </a:t>
            </a:r>
            <a:r>
              <a:rPr lang="en-US" dirty="0" smtClean="0"/>
              <a:t>of every input 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inputs </a:t>
            </a:r>
            <a:r>
              <a:rPr lang="en-US" dirty="0" smtClean="0"/>
              <a:t>were fed </a:t>
            </a:r>
            <a:r>
              <a:rPr lang="en-US" dirty="0" smtClean="0"/>
              <a:t>to the application code, which produced </a:t>
            </a:r>
            <a:r>
              <a:rPr lang="en-US" dirty="0" smtClean="0"/>
              <a:t>the outputs 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size of a training data set and a test data </a:t>
            </a:r>
            <a:r>
              <a:rPr lang="en-US" dirty="0" smtClean="0"/>
              <a:t>set was </a:t>
            </a:r>
            <a:r>
              <a:rPr lang="en-US" dirty="0" smtClean="0"/>
              <a:t>1000 examples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0408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Case Study:</a:t>
            </a:r>
            <a:r>
              <a:rPr lang="en-US" sz="3600" dirty="0" smtClean="0"/>
              <a:t> Employment Application Approval </a:t>
            </a:r>
            <a:r>
              <a:rPr lang="en-US" sz="3600" dirty="0" smtClean="0"/>
              <a:t>System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900" dirty="0" smtClean="0"/>
          </a:p>
          <a:p>
            <a:r>
              <a:rPr lang="en-US" dirty="0" smtClean="0"/>
              <a:t>The cycle of training, pruning and </a:t>
            </a:r>
            <a:r>
              <a:rPr lang="en-US" dirty="0" smtClean="0"/>
              <a:t>rule-extraction was </a:t>
            </a:r>
            <a:r>
              <a:rPr lang="en-US" dirty="0" smtClean="0"/>
              <a:t>run on a training data set at least ten </a:t>
            </a:r>
            <a:r>
              <a:rPr lang="en-US" dirty="0" smtClean="0"/>
              <a:t>times</a:t>
            </a:r>
          </a:p>
          <a:p>
            <a:endParaRPr lang="en-US" dirty="0" smtClean="0"/>
          </a:p>
          <a:p>
            <a:r>
              <a:rPr lang="en-US" dirty="0" smtClean="0"/>
              <a:t>Two stopping </a:t>
            </a:r>
            <a:r>
              <a:rPr lang="en-US" dirty="0" smtClean="0"/>
              <a:t>criteria:</a:t>
            </a:r>
          </a:p>
          <a:p>
            <a:pPr lvl="1"/>
            <a:r>
              <a:rPr lang="en-US" dirty="0" smtClean="0"/>
              <a:t>Upper </a:t>
            </a:r>
            <a:r>
              <a:rPr lang="en-US" dirty="0" smtClean="0"/>
              <a:t>limit on </a:t>
            </a:r>
            <a:r>
              <a:rPr lang="en-US" dirty="0" smtClean="0"/>
              <a:t>number of training epochs (1500)</a:t>
            </a:r>
          </a:p>
          <a:p>
            <a:pPr lvl="1"/>
            <a:r>
              <a:rPr lang="en-US" dirty="0" smtClean="0"/>
              <a:t>Minimum </a:t>
            </a:r>
            <a:r>
              <a:rPr lang="en-US" dirty="0" smtClean="0"/>
              <a:t>accuracy on </a:t>
            </a:r>
            <a:r>
              <a:rPr lang="en-US" dirty="0" smtClean="0"/>
              <a:t>training data    (set to 97%)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total number of test cases can </a:t>
            </a:r>
            <a:r>
              <a:rPr lang="en-US" dirty="0" smtClean="0"/>
              <a:t>be calculated </a:t>
            </a:r>
            <a:r>
              <a:rPr lang="en-US" dirty="0" smtClean="0"/>
              <a:t>by taking a Cartesian product of </a:t>
            </a:r>
            <a:r>
              <a:rPr lang="en-US" dirty="0" smtClean="0"/>
              <a:t>the corresponding </a:t>
            </a:r>
            <a:r>
              <a:rPr lang="en-US" dirty="0" smtClean="0"/>
              <a:t>data values. </a:t>
            </a:r>
            <a:r>
              <a:rPr lang="en-US" dirty="0" smtClean="0"/>
              <a:t>					     (58,080)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04088"/>
            <a:ext cx="8229600" cy="1143000"/>
          </a:xfrm>
        </p:spPr>
        <p:txBody>
          <a:bodyPr>
            <a:noAutofit/>
          </a:bodyPr>
          <a:lstStyle/>
          <a:p>
            <a:r>
              <a:rPr lang="en-US" sz="5400" dirty="0" smtClean="0"/>
              <a:t>Results</a:t>
            </a:r>
            <a:endParaRPr lang="en-US" sz="4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900" dirty="0" smtClean="0"/>
          </a:p>
          <a:p>
            <a:r>
              <a:rPr lang="en-US" dirty="0" smtClean="0"/>
              <a:t>After Pruning Phase, </a:t>
            </a:r>
            <a:r>
              <a:rPr lang="en-US" dirty="0" smtClean="0"/>
              <a:t>The links retained in the network </a:t>
            </a:r>
            <a:r>
              <a:rPr lang="en-US" dirty="0" smtClean="0"/>
              <a:t>for output of  ‘</a:t>
            </a:r>
            <a:r>
              <a:rPr lang="en-US" i="1" dirty="0" smtClean="0"/>
              <a:t>Full Time’  </a:t>
            </a:r>
            <a:r>
              <a:rPr lang="en-US" dirty="0" smtClean="0"/>
              <a:t>corresponded to two inputs:</a:t>
            </a:r>
          </a:p>
          <a:p>
            <a:pPr lvl="1"/>
            <a:r>
              <a:rPr lang="en-US" b="1" dirty="0" smtClean="0"/>
              <a:t> </a:t>
            </a:r>
            <a:r>
              <a:rPr lang="en-US" i="1" dirty="0" smtClean="0"/>
              <a:t>years of experience </a:t>
            </a:r>
            <a:endParaRPr lang="en-US" i="1" dirty="0" smtClean="0"/>
          </a:p>
          <a:p>
            <a:pPr lvl="1"/>
            <a:r>
              <a:rPr lang="en-US" i="1" dirty="0" smtClean="0"/>
              <a:t>employment history</a:t>
            </a:r>
          </a:p>
          <a:p>
            <a:pPr lvl="1"/>
            <a:endParaRPr lang="en-US" i="1" dirty="0" smtClean="0"/>
          </a:p>
          <a:p>
            <a:r>
              <a:rPr lang="en-US" dirty="0" smtClean="0"/>
              <a:t>Number of test cases needed for this output =</a:t>
            </a:r>
            <a:br>
              <a:rPr lang="en-US" dirty="0" smtClean="0"/>
            </a:br>
            <a:r>
              <a:rPr lang="en-US" dirty="0" smtClean="0"/>
              <a:t>	|years of experience| * |employment history| =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11 		</a:t>
            </a:r>
            <a:r>
              <a:rPr lang="en-US" dirty="0" smtClean="0"/>
              <a:t> </a:t>
            </a:r>
            <a:r>
              <a:rPr lang="en-US" dirty="0" smtClean="0"/>
              <a:t>*		10 		= 110</a:t>
            </a:r>
          </a:p>
          <a:p>
            <a:endParaRPr lang="en-US" dirty="0" smtClean="0"/>
          </a:p>
          <a:p>
            <a:r>
              <a:rPr lang="en-US" dirty="0" smtClean="0"/>
              <a:t>For the other two outputs, 120 test cases were needed</a:t>
            </a:r>
          </a:p>
          <a:p>
            <a:endParaRPr lang="en-US" dirty="0" smtClean="0"/>
          </a:p>
          <a:p>
            <a:r>
              <a:rPr lang="en-US" dirty="0" smtClean="0"/>
              <a:t>Total Number = 230  </a:t>
            </a:r>
            <a:r>
              <a:rPr lang="en-US" dirty="0" err="1" smtClean="0"/>
              <a:t>vs</a:t>
            </a:r>
            <a:r>
              <a:rPr lang="en-US" dirty="0" smtClean="0"/>
              <a:t>  58,080  </a:t>
            </a:r>
            <a:r>
              <a:rPr lang="en-US" dirty="0" smtClean="0">
                <a:sym typeface="Wingdings" pitchFamily="2" charset="2"/>
              </a:rPr>
              <a:t>  </a:t>
            </a:r>
            <a:r>
              <a:rPr lang="en-US" b="1" dirty="0" smtClean="0">
                <a:sym typeface="Wingdings" pitchFamily="2" charset="2"/>
              </a:rPr>
              <a:t>Huge Reduction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04088"/>
            <a:ext cx="8229600" cy="1143000"/>
          </a:xfrm>
        </p:spPr>
        <p:txBody>
          <a:bodyPr>
            <a:noAutofit/>
          </a:bodyPr>
          <a:lstStyle/>
          <a:p>
            <a:r>
              <a:rPr lang="en-US" sz="5400" dirty="0" smtClean="0"/>
              <a:t>Rule Extraction </a:t>
            </a:r>
            <a:r>
              <a:rPr lang="en-US" sz="5400" dirty="0" smtClean="0"/>
              <a:t>Phase</a:t>
            </a:r>
            <a:endParaRPr lang="en-US" sz="54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900" dirty="0" smtClean="0"/>
          </a:p>
          <a:p>
            <a:r>
              <a:rPr lang="en-US" dirty="0" smtClean="0"/>
              <a:t>By clustering hidden unit activation levels and determining ranges of inputs that can generate each level, the following was found:</a:t>
            </a:r>
          </a:p>
          <a:p>
            <a:pPr lvl="1"/>
            <a:r>
              <a:rPr lang="en-US" dirty="0" smtClean="0"/>
              <a:t>Values 4 – 10 for </a:t>
            </a:r>
            <a:r>
              <a:rPr lang="en-US" dirty="0" smtClean="0"/>
              <a:t>the input </a:t>
            </a:r>
            <a:r>
              <a:rPr lang="en-US" dirty="0" smtClean="0"/>
              <a:t>attribute </a:t>
            </a:r>
            <a:r>
              <a:rPr lang="en-US" sz="2000" dirty="0" smtClean="0"/>
              <a:t>‘</a:t>
            </a:r>
            <a:r>
              <a:rPr lang="en-US" i="1" dirty="0" smtClean="0"/>
              <a:t>years </a:t>
            </a:r>
            <a:r>
              <a:rPr lang="en-US" sz="2000" i="1" dirty="0" smtClean="0"/>
              <a:t>of </a:t>
            </a:r>
            <a:r>
              <a:rPr lang="en-US" i="1" dirty="0" smtClean="0"/>
              <a:t>experience’ </a:t>
            </a:r>
            <a:r>
              <a:rPr lang="en-US" dirty="0" smtClean="0"/>
              <a:t>resulted in activation value of </a:t>
            </a:r>
            <a:r>
              <a:rPr lang="en-US" b="1" dirty="0" smtClean="0"/>
              <a:t>1</a:t>
            </a:r>
            <a:r>
              <a:rPr lang="en-US" sz="2000" dirty="0" smtClean="0"/>
              <a:t> </a:t>
            </a:r>
            <a:r>
              <a:rPr lang="en-US" dirty="0" smtClean="0"/>
              <a:t>while </a:t>
            </a:r>
            <a:r>
              <a:rPr lang="en-US" sz="2400" dirty="0" smtClean="0"/>
              <a:t>the </a:t>
            </a:r>
            <a:r>
              <a:rPr lang="en-US" sz="2400" dirty="0" smtClean="0"/>
              <a:t>rest of the values resulted in activation value of </a:t>
            </a:r>
            <a:r>
              <a:rPr lang="en-US" sz="2400" b="1" dirty="0" smtClean="0"/>
              <a:t>-</a:t>
            </a:r>
            <a:r>
              <a:rPr lang="en-US" sz="2400" b="1" dirty="0" smtClean="0"/>
              <a:t>1</a:t>
            </a:r>
          </a:p>
          <a:p>
            <a:pPr lvl="1"/>
            <a:endParaRPr lang="en-US" sz="2400" b="1" dirty="0" smtClean="0"/>
          </a:p>
          <a:p>
            <a:pPr lvl="1"/>
            <a:r>
              <a:rPr lang="en-US" dirty="0" smtClean="0"/>
              <a:t>Values  6 – 10 for the input attribute ‘</a:t>
            </a:r>
            <a:r>
              <a:rPr lang="en-US" i="1" dirty="0" smtClean="0"/>
              <a:t>Employment History’</a:t>
            </a:r>
            <a:r>
              <a:rPr lang="en-US" i="1" dirty="0" smtClean="0"/>
              <a:t> </a:t>
            </a:r>
            <a:r>
              <a:rPr lang="en-US" dirty="0" smtClean="0"/>
              <a:t>generated </a:t>
            </a:r>
            <a:r>
              <a:rPr lang="en-US" dirty="0" smtClean="0"/>
              <a:t>activation value of 1 and </a:t>
            </a:r>
            <a:r>
              <a:rPr lang="en-US" dirty="0" smtClean="0"/>
              <a:t>the rest </a:t>
            </a:r>
            <a:r>
              <a:rPr lang="en-US" dirty="0" smtClean="0"/>
              <a:t>generated a value of -</a:t>
            </a:r>
            <a:r>
              <a:rPr lang="en-US" dirty="0" smtClean="0"/>
              <a:t>1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04088"/>
            <a:ext cx="8229600" cy="1143000"/>
          </a:xfrm>
        </p:spPr>
        <p:txBody>
          <a:bodyPr>
            <a:noAutofit/>
          </a:bodyPr>
          <a:lstStyle/>
          <a:p>
            <a:r>
              <a:rPr lang="en-US" sz="5400" dirty="0" smtClean="0"/>
              <a:t>Results</a:t>
            </a:r>
            <a:endParaRPr lang="en-US" sz="4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900" dirty="0" smtClean="0"/>
          </a:p>
          <a:p>
            <a:r>
              <a:rPr lang="en-US" dirty="0" smtClean="0"/>
              <a:t>For this output </a:t>
            </a:r>
            <a:r>
              <a:rPr lang="en-US" dirty="0" smtClean="0"/>
              <a:t>‘</a:t>
            </a:r>
            <a:r>
              <a:rPr lang="en-US" i="1" dirty="0" smtClean="0"/>
              <a:t>Full Time</a:t>
            </a:r>
            <a:r>
              <a:rPr lang="en-US" dirty="0" smtClean="0"/>
              <a:t>’ the following </a:t>
            </a:r>
            <a:r>
              <a:rPr lang="en-US" dirty="0" smtClean="0"/>
              <a:t>rule is </a:t>
            </a:r>
            <a:r>
              <a:rPr lang="en-US" dirty="0" smtClean="0"/>
              <a:t>generated:</a:t>
            </a:r>
            <a:endParaRPr lang="en-US" dirty="0" smtClean="0"/>
          </a:p>
          <a:p>
            <a:pPr lvl="2">
              <a:buNone/>
            </a:pPr>
            <a:r>
              <a:rPr lang="en-US" dirty="0" smtClean="0"/>
              <a:t>If </a:t>
            </a:r>
            <a:r>
              <a:rPr lang="en-US" dirty="0" smtClean="0"/>
              <a:t>(years of </a:t>
            </a:r>
            <a:r>
              <a:rPr lang="en-US" dirty="0" err="1" smtClean="0"/>
              <a:t>experiencM</a:t>
            </a:r>
            <a:r>
              <a:rPr lang="en-US" dirty="0" smtClean="0"/>
              <a:t>) and (employment </a:t>
            </a:r>
            <a:r>
              <a:rPr lang="en-US" dirty="0" err="1" smtClean="0"/>
              <a:t>histop</a:t>
            </a:r>
            <a:r>
              <a:rPr lang="en-US" dirty="0" smtClean="0"/>
              <a:t>=6)</a:t>
            </a:r>
          </a:p>
          <a:p>
            <a:pPr lvl="2">
              <a:buNone/>
            </a:pPr>
            <a:r>
              <a:rPr lang="en-US" dirty="0" smtClean="0"/>
              <a:t>	Employment </a:t>
            </a:r>
            <a:r>
              <a:rPr lang="en-US" dirty="0" smtClean="0"/>
              <a:t>Hours: Full </a:t>
            </a:r>
            <a:r>
              <a:rPr lang="en-US" dirty="0" smtClean="0"/>
              <a:t>Time=Yes (1)</a:t>
            </a:r>
          </a:p>
          <a:p>
            <a:pPr lvl="2">
              <a:buNone/>
            </a:pPr>
            <a:r>
              <a:rPr lang="en-US" dirty="0" smtClean="0"/>
              <a:t>Else</a:t>
            </a:r>
          </a:p>
          <a:p>
            <a:pPr lvl="2">
              <a:buNone/>
            </a:pPr>
            <a:r>
              <a:rPr lang="en-US" dirty="0" smtClean="0"/>
              <a:t>	</a:t>
            </a:r>
            <a:r>
              <a:rPr lang="en-US" dirty="0" smtClean="0"/>
              <a:t>Employment </a:t>
            </a:r>
            <a:r>
              <a:rPr lang="en-US" dirty="0" smtClean="0"/>
              <a:t>Hours: Full Time=No (0</a:t>
            </a:r>
            <a:r>
              <a:rPr lang="en-US" dirty="0" smtClean="0"/>
              <a:t>)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dirty="0" smtClean="0"/>
              <a:t>By investigating the code, the accuracy of this rule turned out to be 100%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04088"/>
            <a:ext cx="8458200" cy="1143000"/>
          </a:xfrm>
        </p:spPr>
        <p:txBody>
          <a:bodyPr>
            <a:noAutofit/>
          </a:bodyPr>
          <a:lstStyle/>
          <a:p>
            <a:r>
              <a:rPr lang="en-US" sz="4400" dirty="0" smtClean="0"/>
              <a:t>Test cases after </a:t>
            </a:r>
            <a:r>
              <a:rPr lang="en-US" sz="4400" dirty="0" smtClean="0"/>
              <a:t>rule-extraction </a:t>
            </a:r>
            <a:r>
              <a:rPr lang="en-US" sz="4400" dirty="0" smtClean="0"/>
              <a:t>phase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900" dirty="0" smtClean="0"/>
          </a:p>
          <a:p>
            <a:r>
              <a:rPr lang="en-US" dirty="0" smtClean="0"/>
              <a:t>By investigating previous extracted rules, We can build two equivalence classes for each of the two influential inputs</a:t>
            </a:r>
            <a:endParaRPr lang="en-US" dirty="0" smtClean="0"/>
          </a:p>
          <a:p>
            <a:pPr lvl="1"/>
            <a:r>
              <a:rPr lang="en-US" sz="2000" dirty="0" smtClean="0"/>
              <a:t>Years of experience </a:t>
            </a:r>
            <a:r>
              <a:rPr lang="en-US" sz="2000" dirty="0" smtClean="0"/>
              <a:t>1   : [0-3]</a:t>
            </a:r>
            <a:endParaRPr lang="en-US" sz="2000" dirty="0" smtClean="0"/>
          </a:p>
          <a:p>
            <a:pPr lvl="1"/>
            <a:r>
              <a:rPr lang="en-US" sz="2000" dirty="0" smtClean="0"/>
              <a:t>Years of experience </a:t>
            </a:r>
            <a:r>
              <a:rPr lang="en-US" sz="2000" dirty="0" smtClean="0"/>
              <a:t>2  : </a:t>
            </a:r>
            <a:r>
              <a:rPr lang="en-US" sz="2000" dirty="0" smtClean="0"/>
              <a:t>[</a:t>
            </a:r>
            <a:r>
              <a:rPr lang="en-US" sz="2000" dirty="0" smtClean="0"/>
              <a:t>4-10]</a:t>
            </a:r>
            <a:endParaRPr lang="en-US" sz="2000" dirty="0" smtClean="0"/>
          </a:p>
          <a:p>
            <a:pPr lvl="1"/>
            <a:r>
              <a:rPr lang="en-US" sz="2000" dirty="0" smtClean="0"/>
              <a:t>Employment history 1: </a:t>
            </a:r>
            <a:r>
              <a:rPr lang="en-US" sz="2000" dirty="0" smtClean="0"/>
              <a:t>[1-5]</a:t>
            </a:r>
            <a:endParaRPr lang="en-US" sz="2000" dirty="0" smtClean="0"/>
          </a:p>
          <a:p>
            <a:pPr lvl="1"/>
            <a:r>
              <a:rPr lang="en-US" sz="2000" dirty="0" smtClean="0"/>
              <a:t>Employment </a:t>
            </a:r>
            <a:r>
              <a:rPr lang="en-US" sz="2000" dirty="0" smtClean="0"/>
              <a:t>history </a:t>
            </a:r>
            <a:r>
              <a:rPr lang="en-US" sz="2000" dirty="0" smtClean="0"/>
              <a:t>2: [</a:t>
            </a:r>
            <a:r>
              <a:rPr lang="en-US" sz="2000" dirty="0" smtClean="0"/>
              <a:t>6-10]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dirty="0" smtClean="0"/>
              <a:t>Each equivalence class can be represented by one value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000" dirty="0" smtClean="0"/>
          </a:p>
          <a:p>
            <a:r>
              <a:rPr lang="en-US" sz="3600" dirty="0" smtClean="0"/>
              <a:t>Black-Box Testing</a:t>
            </a:r>
          </a:p>
          <a:p>
            <a:pPr lvl="2"/>
            <a:r>
              <a:rPr lang="en-US" sz="2400" dirty="0" smtClean="0"/>
              <a:t>Apply an Input</a:t>
            </a:r>
          </a:p>
          <a:p>
            <a:pPr lvl="2"/>
            <a:r>
              <a:rPr lang="en-US" sz="2400" dirty="0" smtClean="0"/>
              <a:t>Observe the corresponding output</a:t>
            </a:r>
          </a:p>
          <a:p>
            <a:pPr lvl="2"/>
            <a:r>
              <a:rPr lang="en-US" sz="2400" dirty="0" smtClean="0"/>
              <a:t>Compare Observed output with expected</a:t>
            </a:r>
          </a:p>
          <a:p>
            <a:pPr lvl="2"/>
            <a:endParaRPr lang="en-US" sz="2400" dirty="0" smtClean="0"/>
          </a:p>
          <a:p>
            <a:r>
              <a:rPr lang="en-US" sz="3200" dirty="0" smtClean="0"/>
              <a:t>Large Number of Inputs</a:t>
            </a:r>
            <a:br>
              <a:rPr lang="en-US" sz="3200" dirty="0" smtClean="0"/>
            </a:br>
            <a:r>
              <a:rPr lang="en-US" sz="3200" dirty="0" smtClean="0"/>
              <a:t>			</a:t>
            </a:r>
            <a:r>
              <a:rPr lang="en-US" sz="3200" dirty="0" smtClean="0">
                <a:sym typeface="Wingdings" pitchFamily="2" charset="2"/>
              </a:rPr>
              <a:t> Huge number of Test Cases</a:t>
            </a:r>
            <a:endParaRPr lang="en-US" sz="3200" dirty="0" smtClean="0"/>
          </a:p>
          <a:p>
            <a:pPr lvl="2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04088"/>
            <a:ext cx="8458200" cy="1143000"/>
          </a:xfrm>
        </p:spPr>
        <p:txBody>
          <a:bodyPr>
            <a:noAutofit/>
          </a:bodyPr>
          <a:lstStyle/>
          <a:p>
            <a:r>
              <a:rPr lang="en-US" sz="4400" dirty="0" smtClean="0"/>
              <a:t>Yet More Test case Reduction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900" dirty="0" smtClean="0"/>
          </a:p>
          <a:p>
            <a:r>
              <a:rPr lang="en-US" dirty="0" smtClean="0"/>
              <a:t>Thus, to cover combinations of these two input attributes, we need 4 test cases for this output instead of previous 110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dirty="0" smtClean="0"/>
              <a:t>By repeating the procedure for each of the other outputs, we get 10 test cases for the whole application</a:t>
            </a:r>
          </a:p>
          <a:p>
            <a:endParaRPr lang="en-US" dirty="0" smtClean="0"/>
          </a:p>
          <a:p>
            <a:r>
              <a:rPr lang="en-US" dirty="0" smtClean="0"/>
              <a:t>Those 10 test cases carry some redundancies, so applying some minimization algorithm can further reduce them to 4 test cases!!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04088"/>
            <a:ext cx="8458200" cy="1143000"/>
          </a:xfrm>
        </p:spPr>
        <p:txBody>
          <a:bodyPr>
            <a:noAutofit/>
          </a:bodyPr>
          <a:lstStyle/>
          <a:p>
            <a:r>
              <a:rPr lang="en-US" sz="4400" dirty="0" smtClean="0"/>
              <a:t>Drawbacks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900" dirty="0" smtClean="0"/>
          </a:p>
          <a:p>
            <a:r>
              <a:rPr lang="en-US" dirty="0" smtClean="0"/>
              <a:t>Generating and running random test cases to create the training set incurs some overhead that wasn’t addressed properly in the paper</a:t>
            </a:r>
          </a:p>
          <a:p>
            <a:endParaRPr lang="en-US" dirty="0" smtClean="0"/>
          </a:p>
          <a:p>
            <a:r>
              <a:rPr lang="en-US" dirty="0" smtClean="0"/>
              <a:t>The method they propose for generating the training set implicitly assumes that you have a fault-free version of the program (which is not always the case)</a:t>
            </a:r>
          </a:p>
          <a:p>
            <a:endParaRPr lang="en-US" dirty="0" smtClean="0"/>
          </a:p>
          <a:p>
            <a:r>
              <a:rPr lang="en-US" dirty="0" smtClean="0"/>
              <a:t>The authors didn’t actually give a basis or an experimental framework for choosing the NN learning or pruning parameters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04088"/>
            <a:ext cx="8458200" cy="1143000"/>
          </a:xfrm>
        </p:spPr>
        <p:txBody>
          <a:bodyPr>
            <a:noAutofit/>
          </a:bodyPr>
          <a:lstStyle/>
          <a:p>
            <a:r>
              <a:rPr lang="en-US" sz="4400" dirty="0" smtClean="0"/>
              <a:t>Digging Deeper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900" dirty="0" smtClean="0"/>
          </a:p>
          <a:p>
            <a:r>
              <a:rPr lang="en-US" dirty="0" smtClean="0"/>
              <a:t>Although the authors didn’t mention it explicitly, their approach is mainly useful in regression testing</a:t>
            </a:r>
          </a:p>
          <a:p>
            <a:endParaRPr lang="en-US" dirty="0" smtClean="0"/>
          </a:p>
          <a:p>
            <a:r>
              <a:rPr lang="en-US" dirty="0" smtClean="0"/>
              <a:t>Another idea is to utilize this approach in Oracle generation out of the specifications of the program </a:t>
            </a:r>
            <a:br>
              <a:rPr lang="en-US" dirty="0" smtClean="0"/>
            </a:br>
            <a:r>
              <a:rPr lang="en-US" dirty="0" smtClean="0"/>
              <a:t>(By providing I-O pairs that are valid under specifications as he training set)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7600"/>
            <a:ext cx="845820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/>
              <a:t>Questions</a:t>
            </a:r>
            <a:br>
              <a:rPr lang="en-US" sz="8800" dirty="0" smtClean="0"/>
            </a:br>
            <a:r>
              <a:rPr lang="en-US" sz="8800" dirty="0" smtClean="0"/>
              <a:t>?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458200" cy="1143000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 smtClean="0"/>
              <a:t>Thank You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1000" dirty="0" smtClean="0"/>
          </a:p>
          <a:p>
            <a:r>
              <a:rPr lang="en-US" sz="3600" dirty="0" smtClean="0"/>
              <a:t>Choose </a:t>
            </a:r>
            <a:r>
              <a:rPr lang="en-US" sz="3600" dirty="0" smtClean="0"/>
              <a:t>most important test cases and removing the redundant </a:t>
            </a:r>
            <a:r>
              <a:rPr lang="en-US" sz="3600" dirty="0" smtClean="0"/>
              <a:t>ones</a:t>
            </a:r>
          </a:p>
          <a:p>
            <a:endParaRPr lang="en-US" sz="3600" dirty="0" smtClean="0"/>
          </a:p>
          <a:p>
            <a:r>
              <a:rPr lang="en-US" sz="3600" dirty="0" smtClean="0"/>
              <a:t>How?</a:t>
            </a:r>
          </a:p>
          <a:p>
            <a:pPr lvl="3"/>
            <a:r>
              <a:rPr lang="en-US" sz="3000" dirty="0" smtClean="0"/>
              <a:t>Manual</a:t>
            </a:r>
          </a:p>
          <a:p>
            <a:pPr lvl="3">
              <a:buNone/>
            </a:pPr>
            <a:r>
              <a:rPr lang="en-US" sz="3000" dirty="0" smtClean="0"/>
              <a:t>		</a:t>
            </a:r>
          </a:p>
          <a:p>
            <a:pPr lvl="3"/>
            <a:r>
              <a:rPr lang="en-US" sz="3000" dirty="0" smtClean="0"/>
              <a:t>Automatic</a:t>
            </a:r>
            <a:endParaRPr lang="en-US" sz="3000" dirty="0" smtClean="0"/>
          </a:p>
          <a:p>
            <a:pPr lvl="2"/>
            <a:endParaRPr lang="en-US" sz="2000" dirty="0"/>
          </a:p>
        </p:txBody>
      </p:sp>
      <p:pic>
        <p:nvPicPr>
          <p:cNvPr id="1026" name="Picture 2" descr="http://tbn0.google.com/images?q=tbn:LGP6Gm8poR8ZTM:http://www.geckoandfly.com/wp-content/uploads/2007/06/learn_how_to_type_fast_fastest_typist_typing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4114800"/>
            <a:ext cx="1752600" cy="1083001"/>
          </a:xfrm>
          <a:prstGeom prst="rect">
            <a:avLst/>
          </a:prstGeom>
          <a:noFill/>
        </p:spPr>
      </p:pic>
      <p:pic>
        <p:nvPicPr>
          <p:cNvPr id="1028" name="Picture 4" descr="http://tbn0.google.com/images?q=tbn:oBsk784SoQ7q6M:http://www.hullettcomputerservices.com/HappyMonitor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67200" y="5334000"/>
            <a:ext cx="1752600" cy="856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Input-Output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000" dirty="0" smtClean="0"/>
          </a:p>
          <a:p>
            <a:r>
              <a:rPr lang="en-US" sz="3600" dirty="0" smtClean="0"/>
              <a:t>Identifies </a:t>
            </a:r>
            <a:r>
              <a:rPr lang="en-US" sz="3600" dirty="0" smtClean="0"/>
              <a:t>the </a:t>
            </a:r>
            <a:r>
              <a:rPr lang="en-US" sz="3600" dirty="0" smtClean="0"/>
              <a:t>input attributes </a:t>
            </a:r>
            <a:r>
              <a:rPr lang="en-US" sz="3600" dirty="0" smtClean="0"/>
              <a:t>which affect the value of a particular </a:t>
            </a:r>
            <a:r>
              <a:rPr lang="en-US" sz="3600" dirty="0" smtClean="0"/>
              <a:t>output</a:t>
            </a:r>
          </a:p>
          <a:p>
            <a:endParaRPr lang="en-US" sz="3600" dirty="0" smtClean="0"/>
          </a:p>
          <a:p>
            <a:r>
              <a:rPr lang="en-US" sz="3600" dirty="0" smtClean="0"/>
              <a:t>Concentrates </a:t>
            </a:r>
            <a:r>
              <a:rPr lang="en-US" sz="3600" dirty="0" smtClean="0"/>
              <a:t>on relationships between inputs and outputs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Machine Learning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389120"/>
          </a:xfrm>
        </p:spPr>
        <p:txBody>
          <a:bodyPr>
            <a:normAutofit fontScale="92500" lnSpcReduction="10000"/>
          </a:bodyPr>
          <a:lstStyle/>
          <a:p>
            <a:endParaRPr lang="en-US" sz="1000" dirty="0" smtClean="0"/>
          </a:p>
          <a:p>
            <a:r>
              <a:rPr lang="en-US" sz="2800" dirty="0" smtClean="0"/>
              <a:t>NN-based </a:t>
            </a:r>
            <a:r>
              <a:rPr lang="en-US" sz="2800" dirty="0" smtClean="0"/>
              <a:t>mechanism for identification </a:t>
            </a:r>
            <a:r>
              <a:rPr lang="en-US" sz="2800" dirty="0" smtClean="0"/>
              <a:t>of </a:t>
            </a:r>
            <a:r>
              <a:rPr lang="en-US" sz="2800" dirty="0" smtClean="0"/>
              <a:t>test cases </a:t>
            </a:r>
            <a:r>
              <a:rPr lang="en-US" sz="2800" dirty="0" smtClean="0"/>
              <a:t>that are likely to find </a:t>
            </a:r>
            <a:r>
              <a:rPr lang="en-US" sz="2800" dirty="0" smtClean="0"/>
              <a:t>faults</a:t>
            </a:r>
            <a:br>
              <a:rPr lang="en-US" sz="2800" dirty="0" smtClean="0"/>
            </a:br>
            <a:r>
              <a:rPr lang="en-US" sz="2800" dirty="0" smtClean="0"/>
              <a:t>					</a:t>
            </a:r>
            <a:r>
              <a:rPr lang="en-US" sz="2000" i="1" dirty="0" smtClean="0"/>
              <a:t> </a:t>
            </a:r>
            <a:r>
              <a:rPr lang="en-US" sz="2000" i="1" dirty="0" smtClean="0"/>
              <a:t>C. </a:t>
            </a:r>
            <a:r>
              <a:rPr lang="en-US" sz="2000" i="1" dirty="0" smtClean="0"/>
              <a:t>Anderson et al., 1995</a:t>
            </a:r>
          </a:p>
          <a:p>
            <a:pPr>
              <a:buNone/>
            </a:pPr>
            <a:endParaRPr lang="en-US" sz="1800" i="1" dirty="0" smtClean="0"/>
          </a:p>
          <a:p>
            <a:r>
              <a:rPr lang="en-US" sz="3200" dirty="0" smtClean="0"/>
              <a:t>NN is used to detect faults in </a:t>
            </a:r>
            <a:r>
              <a:rPr lang="en-US" sz="3200" dirty="0" smtClean="0"/>
              <a:t>mutated </a:t>
            </a:r>
            <a:r>
              <a:rPr lang="en-US" sz="3200" dirty="0" smtClean="0"/>
              <a:t>versions </a:t>
            </a:r>
            <a:r>
              <a:rPr lang="en-US" sz="3200" dirty="0" smtClean="0"/>
              <a:t>of </a:t>
            </a:r>
            <a:r>
              <a:rPr lang="en-US" sz="3200" dirty="0" smtClean="0"/>
              <a:t>software (Regression </a:t>
            </a:r>
            <a:r>
              <a:rPr lang="en-US" sz="3200" dirty="0" smtClean="0"/>
              <a:t>Testing)</a:t>
            </a:r>
            <a:br>
              <a:rPr lang="en-US" sz="3200" dirty="0" smtClean="0"/>
            </a:br>
            <a:r>
              <a:rPr lang="en-US" sz="3200" dirty="0" smtClean="0"/>
              <a:t>					</a:t>
            </a:r>
            <a:r>
              <a:rPr lang="en-US" sz="2000" i="1" dirty="0" smtClean="0"/>
              <a:t>M</a:t>
            </a:r>
            <a:r>
              <a:rPr lang="en-US" sz="2000" i="1" dirty="0" smtClean="0"/>
              <a:t>. </a:t>
            </a:r>
            <a:r>
              <a:rPr lang="en-US" sz="2000" i="1" dirty="0" err="1" smtClean="0"/>
              <a:t>Vanmali</a:t>
            </a:r>
            <a:r>
              <a:rPr lang="en-US" sz="2000" i="1" dirty="0" smtClean="0"/>
              <a:t>, </a:t>
            </a:r>
            <a:r>
              <a:rPr lang="en-US" sz="2000" i="1" dirty="0" smtClean="0"/>
              <a:t>2002</a:t>
            </a:r>
          </a:p>
          <a:p>
            <a:endParaRPr lang="en-US" sz="2000" i="1" dirty="0" smtClean="0"/>
          </a:p>
          <a:p>
            <a:r>
              <a:rPr lang="en-US" sz="3200" dirty="0" smtClean="0"/>
              <a:t>IFN is used to identify I-O relationships</a:t>
            </a:r>
          </a:p>
          <a:p>
            <a:pPr>
              <a:buNone/>
            </a:pPr>
            <a:r>
              <a:rPr lang="en-US" sz="3200" dirty="0" smtClean="0"/>
              <a:t>						</a:t>
            </a:r>
            <a:r>
              <a:rPr lang="en-US" sz="2100" i="1" dirty="0" smtClean="0"/>
              <a:t>M. Last et al.,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Neural Networks – Background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000" dirty="0" smtClean="0"/>
          </a:p>
          <a:p>
            <a:r>
              <a:rPr lang="en-US" sz="3200" dirty="0" smtClean="0"/>
              <a:t>Supervised Learning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Learn weights on each edge (Synapse) to get a general model of mapping between inputs and outputs based on training data</a:t>
            </a:r>
          </a:p>
          <a:p>
            <a:pPr lvl="2"/>
            <a:endParaRPr lang="en-US" sz="2000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5536978" y="1016222"/>
            <a:ext cx="2184844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Neural Network based Testing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609600" y="1981200"/>
          <a:ext cx="81534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I : </a:t>
            </a:r>
            <a:r>
              <a:rPr lang="en-US" sz="4400" dirty="0" smtClean="0"/>
              <a:t>NN Construction and Training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000" dirty="0" smtClean="0"/>
          </a:p>
          <a:p>
            <a:r>
              <a:rPr lang="en-US" sz="3200" dirty="0" smtClean="0"/>
              <a:t>3-Layer Feed Forward Network using EBP</a:t>
            </a:r>
          </a:p>
          <a:p>
            <a:endParaRPr lang="en-US" sz="3600" dirty="0" smtClean="0"/>
          </a:p>
          <a:p>
            <a:r>
              <a:rPr lang="en-US" sz="3600" dirty="0" smtClean="0"/>
              <a:t>Obtaining Training Set:</a:t>
            </a:r>
          </a:p>
          <a:p>
            <a:pPr lvl="1"/>
            <a:r>
              <a:rPr lang="en-US" sz="3200" dirty="0" smtClean="0"/>
              <a:t>Randomize input values</a:t>
            </a:r>
          </a:p>
          <a:p>
            <a:pPr lvl="1"/>
            <a:r>
              <a:rPr lang="en-US" sz="3200" dirty="0" smtClean="0"/>
              <a:t>Feed them into the original software</a:t>
            </a:r>
          </a:p>
          <a:p>
            <a:pPr lvl="1"/>
            <a:r>
              <a:rPr lang="en-US" sz="3200" dirty="0" smtClean="0"/>
              <a:t>Storing output generated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086600" y="5715000"/>
            <a:ext cx="1828800" cy="990600"/>
            <a:chOff x="-179683" y="1578984"/>
            <a:chExt cx="2201577" cy="88063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" name="Chevron 4"/>
            <p:cNvSpPr/>
            <p:nvPr/>
          </p:nvSpPr>
          <p:spPr>
            <a:xfrm>
              <a:off x="-179683" y="1578984"/>
              <a:ext cx="2201577" cy="880630"/>
            </a:xfrm>
            <a:prstGeom prst="chevron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Chevron 4"/>
            <p:cNvSpPr/>
            <p:nvPr/>
          </p:nvSpPr>
          <p:spPr>
            <a:xfrm>
              <a:off x="370711" y="1578984"/>
              <a:ext cx="1320947" cy="8806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009" tIns="22670" rIns="22670" bIns="226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 smtClean="0"/>
                <a:t>NN Construction and Training</a:t>
              </a:r>
              <a:endParaRPr lang="en-US" sz="1200" b="1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Phase II (a) : </a:t>
            </a:r>
            <a:r>
              <a:rPr lang="en-US" sz="4400" dirty="0" smtClean="0"/>
              <a:t>NN Pruning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000" dirty="0" smtClean="0"/>
          </a:p>
          <a:p>
            <a:r>
              <a:rPr lang="en-US" sz="3200" dirty="0" smtClean="0"/>
              <a:t>Less important connections</a:t>
            </a:r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dirty="0" smtClean="0"/>
              <a:t>				         </a:t>
            </a:r>
            <a:r>
              <a:rPr lang="en-US" sz="3200" dirty="0" smtClean="0">
                <a:sym typeface="Wingdings" pitchFamily="2" charset="2"/>
              </a:rPr>
              <a:t>Lower Weights</a:t>
            </a:r>
          </a:p>
          <a:p>
            <a:endParaRPr lang="en-US" sz="3200" dirty="0" smtClean="0">
              <a:sym typeface="Wingdings" pitchFamily="2" charset="2"/>
            </a:endParaRPr>
          </a:p>
          <a:p>
            <a:r>
              <a:rPr lang="en-US" sz="3200" dirty="0" smtClean="0">
                <a:sym typeface="Wingdings" pitchFamily="2" charset="2"/>
              </a:rPr>
              <a:t>Pruning:</a:t>
            </a:r>
          </a:p>
          <a:p>
            <a:pPr lvl="1"/>
            <a:r>
              <a:rPr lang="en-US" sz="2800" dirty="0" smtClean="0">
                <a:sym typeface="Wingdings" pitchFamily="2" charset="2"/>
              </a:rPr>
              <a:t>Remove </a:t>
            </a:r>
            <a:r>
              <a:rPr lang="en-US" sz="2800" dirty="0" smtClean="0">
                <a:sym typeface="Wingdings" pitchFamily="2" charset="2"/>
              </a:rPr>
              <a:t>edges with </a:t>
            </a:r>
            <a:r>
              <a:rPr lang="en-US" sz="2800" dirty="0" smtClean="0">
                <a:sym typeface="Wingdings" pitchFamily="2" charset="2"/>
              </a:rPr>
              <a:t>lower </a:t>
            </a:r>
            <a:r>
              <a:rPr lang="en-US" sz="2800" dirty="0" smtClean="0">
                <a:sym typeface="Wingdings" pitchFamily="2" charset="2"/>
              </a:rPr>
              <a:t>weights as long as the predictive accuracy after </a:t>
            </a:r>
            <a:r>
              <a:rPr lang="en-US" sz="2800" dirty="0" smtClean="0">
                <a:sym typeface="Wingdings" pitchFamily="2" charset="2"/>
              </a:rPr>
              <a:t>removing a </a:t>
            </a:r>
            <a:r>
              <a:rPr lang="en-US" sz="2800" dirty="0" smtClean="0">
                <a:sym typeface="Wingdings" pitchFamily="2" charset="2"/>
              </a:rPr>
              <a:t>link stays within the acceptable limit</a:t>
            </a:r>
            <a:r>
              <a:rPr lang="en-US" sz="2800" dirty="0" smtClean="0"/>
              <a:t>s</a:t>
            </a:r>
            <a:endParaRPr lang="en-US" sz="8000" dirty="0" smtClean="0">
              <a:sym typeface="Wingdings" pitchFamily="2" charset="2"/>
            </a:endParaRPr>
          </a:p>
          <a:p>
            <a:endParaRPr lang="en-US" sz="3200" dirty="0" smtClean="0">
              <a:sym typeface="Wingdings" pitchFamily="2" charset="2"/>
            </a:endParaRPr>
          </a:p>
        </p:txBody>
      </p:sp>
      <p:grpSp>
        <p:nvGrpSpPr>
          <p:cNvPr id="4" name="Group 6"/>
          <p:cNvGrpSpPr/>
          <p:nvPr/>
        </p:nvGrpSpPr>
        <p:grpSpPr>
          <a:xfrm>
            <a:off x="7099300" y="5638800"/>
            <a:ext cx="1816100" cy="990600"/>
            <a:chOff x="1985201" y="1578984"/>
            <a:chExt cx="2201577" cy="88063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" name="Chevron 7"/>
            <p:cNvSpPr/>
            <p:nvPr/>
          </p:nvSpPr>
          <p:spPr>
            <a:xfrm>
              <a:off x="1985201" y="1578984"/>
              <a:ext cx="2201577" cy="880630"/>
            </a:xfrm>
            <a:prstGeom prst="chevron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2425516" y="1578984"/>
              <a:ext cx="1320947" cy="8806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009" tIns="22670" rIns="22670" bIns="226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Pruning and Feature Ranking</a:t>
              </a:r>
              <a:endParaRPr lang="en-US" sz="14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434</TotalTime>
  <Words>875</Words>
  <Application>Microsoft Office PowerPoint</Application>
  <PresentationFormat>On-screen Show (4:3)</PresentationFormat>
  <Paragraphs>192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Test Case Generation and Reduction by Automated Input-Output Analysis</vt:lpstr>
      <vt:lpstr>Introduction</vt:lpstr>
      <vt:lpstr>Introduction</vt:lpstr>
      <vt:lpstr>Input-Output Analysis</vt:lpstr>
      <vt:lpstr>Machine Learning Approaches</vt:lpstr>
      <vt:lpstr>Neural Networks – Background </vt:lpstr>
      <vt:lpstr>Neural Network based Testing</vt:lpstr>
      <vt:lpstr>Phase I : NN Construction and Training </vt:lpstr>
      <vt:lpstr>Phase II (a) : NN Pruning</vt:lpstr>
      <vt:lpstr>Phase II (b) : Feature Ranking</vt:lpstr>
      <vt:lpstr>Phase III : Rule Extraction</vt:lpstr>
      <vt:lpstr>Phase IV : Test Case Generation</vt:lpstr>
      <vt:lpstr>Case Study: Employment Application Approval System</vt:lpstr>
      <vt:lpstr>Case Study: Employment Application Approval System</vt:lpstr>
      <vt:lpstr>Case Study: Employment Application Approval System</vt:lpstr>
      <vt:lpstr>Results</vt:lpstr>
      <vt:lpstr>Rule Extraction Phase</vt:lpstr>
      <vt:lpstr>Results</vt:lpstr>
      <vt:lpstr>Test cases after rule-extraction phase</vt:lpstr>
      <vt:lpstr>Yet More Test case Reduction</vt:lpstr>
      <vt:lpstr>Drawbacks</vt:lpstr>
      <vt:lpstr>Digging Deeper</vt:lpstr>
      <vt:lpstr>Questions ?</vt:lpstr>
      <vt:lpstr>Thank You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Case Generation and Reduction by Automated Input-Output Analysis</dc:title>
  <dc:creator>H_H</dc:creator>
  <cp:lastModifiedBy>H_H</cp:lastModifiedBy>
  <cp:revision>66</cp:revision>
  <dcterms:created xsi:type="dcterms:W3CDTF">2008-04-23T00:05:38Z</dcterms:created>
  <dcterms:modified xsi:type="dcterms:W3CDTF">2008-04-23T07:19:52Z</dcterms:modified>
</cp:coreProperties>
</file>