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8" r:id="rId3"/>
    <p:sldId id="279" r:id="rId4"/>
    <p:sldId id="260" r:id="rId5"/>
    <p:sldId id="261" r:id="rId6"/>
    <p:sldId id="278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7634" autoAdjust="0"/>
    <p:restoredTop sz="94660"/>
  </p:normalViewPr>
  <p:slideViewPr>
    <p:cSldViewPr snapToObjects="1">
      <p:cViewPr>
        <p:scale>
          <a:sx n="100" d="100"/>
          <a:sy n="100" d="100"/>
        </p:scale>
        <p:origin x="-432" y="-1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8413-EAD2-2642-9152-273CDBBF6BD3}" type="datetimeFigureOut">
              <a:rPr lang="en-US" smtClean="0"/>
              <a:t>4/21/08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7D6F5-E831-7E4C-9DF2-35F9A384F2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A Theory of</a:t>
            </a:r>
            <a:br>
              <a:rPr lang="en-US" dirty="0" smtClean="0"/>
            </a:br>
            <a:r>
              <a:rPr lang="en-US" dirty="0" smtClean="0"/>
              <a:t>Fault Based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Larry J. </a:t>
            </a:r>
            <a:r>
              <a:rPr lang="en-US" dirty="0" err="1" smtClean="0"/>
              <a:t>Morell</a:t>
            </a:r>
            <a:endParaRPr lang="en-US" dirty="0" smtClean="0"/>
          </a:p>
          <a:p>
            <a:r>
              <a:rPr lang="en-US" dirty="0" smtClean="0"/>
              <a:t>Presented by: Joonghoon Lee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set of all failure points for G is the</a:t>
            </a:r>
            <a:br>
              <a:rPr lang="en-US" dirty="0" smtClean="0"/>
            </a:br>
            <a:r>
              <a:rPr lang="en-US" u="sng" dirty="0" smtClean="0">
                <a:solidFill>
                  <a:schemeClr val="accent4"/>
                </a:solidFill>
              </a:rPr>
              <a:t>Failure set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of G.</a:t>
            </a:r>
          </a:p>
          <a:p>
            <a:endParaRPr lang="en-US" dirty="0" smtClean="0"/>
          </a:p>
          <a:p>
            <a:r>
              <a:rPr lang="en-US" dirty="0" smtClean="0"/>
              <a:t>A Program P is correct with respect to S </a:t>
            </a:r>
            <a:r>
              <a:rPr lang="en-US" i="1" dirty="0" err="1" smtClean="0"/>
              <a:t>iff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P’s failure set is empty.</a:t>
            </a:r>
          </a:p>
          <a:p>
            <a:endParaRPr lang="en-US" dirty="0" smtClean="0"/>
          </a:p>
          <a:p>
            <a:r>
              <a:rPr lang="en-US" dirty="0" smtClean="0"/>
              <a:t>Failures sets are not always recursively enumerable</a:t>
            </a:r>
          </a:p>
          <a:p>
            <a:pPr lvl="1"/>
            <a:r>
              <a:rPr lang="en-US" dirty="0" smtClean="0"/>
              <a:t>Must restrict failure 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Fault-Based Arena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P, S, D</a:t>
            </a:r>
            <a:r>
              <a:rPr lang="en-US" dirty="0" smtClean="0"/>
              <a:t>, L, A&gt;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P: Program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S: Specification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D: Domain, source of test data</a:t>
            </a:r>
          </a:p>
          <a:p>
            <a:r>
              <a:rPr lang="en-US" dirty="0" smtClean="0"/>
              <a:t>L: Locations in P </a:t>
            </a:r>
          </a:p>
          <a:p>
            <a:r>
              <a:rPr lang="en-US" dirty="0" smtClean="0"/>
              <a:t>A: alternative set associated with locations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Fault-Based Testing,</a:t>
            </a:r>
            <a:br>
              <a:rPr lang="en-US" dirty="0" smtClean="0"/>
            </a:br>
            <a:r>
              <a:rPr lang="en-US" dirty="0" smtClean="0"/>
              <a:t>test data </a:t>
            </a:r>
            <a:r>
              <a:rPr lang="en-US" u="sng" dirty="0" smtClean="0"/>
              <a:t>distinguishes</a:t>
            </a:r>
            <a:r>
              <a:rPr lang="en-US" dirty="0" smtClean="0"/>
              <a:t> the</a:t>
            </a:r>
            <a:br>
              <a:rPr lang="en-US" dirty="0" smtClean="0"/>
            </a:br>
            <a:r>
              <a:rPr lang="en-US" dirty="0" smtClean="0"/>
              <a:t>original program from its alternate programs.</a:t>
            </a:r>
          </a:p>
          <a:p>
            <a:endParaRPr lang="en-US" dirty="0" smtClean="0"/>
          </a:p>
          <a:p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distinguishes</a:t>
            </a:r>
            <a:r>
              <a:rPr lang="en-US" dirty="0" smtClean="0"/>
              <a:t> P from R </a:t>
            </a:r>
            <a:r>
              <a:rPr lang="en-US" dirty="0" err="1" smtClean="0"/>
              <a:t>iff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a Program P and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smtClean="0"/>
              <a:t>∈ </a:t>
            </a:r>
            <a:r>
              <a:rPr lang="en-US" dirty="0" err="1" smtClean="0"/>
              <a:t>dom([P</a:t>
            </a:r>
            <a:r>
              <a:rPr lang="en-US" dirty="0" smtClean="0"/>
              <a:t>])</a:t>
            </a:r>
            <a:br>
              <a:rPr lang="en-US" dirty="0" smtClean="0"/>
            </a:br>
            <a:r>
              <a:rPr lang="en-US" dirty="0" smtClean="0"/>
              <a:t>               &lt;P&gt;(</a:t>
            </a:r>
            <a:r>
              <a:rPr lang="en-US" dirty="0" err="1" smtClean="0"/>
              <a:t>x</a:t>
            </a:r>
            <a:r>
              <a:rPr lang="en-US" dirty="0" smtClean="0"/>
              <a:t>) ≠ &lt;R&gt;(</a:t>
            </a:r>
            <a:r>
              <a:rPr lang="en-US" dirty="0" err="1" smtClean="0"/>
              <a:t>x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fault based arena which contains a correct program is alternate sufficient</a:t>
            </a:r>
          </a:p>
          <a:p>
            <a:endParaRPr lang="en-US" dirty="0" smtClean="0"/>
          </a:p>
          <a:p>
            <a:r>
              <a:rPr lang="en-US" dirty="0" smtClean="0"/>
              <a:t>It is undecidable whether or not an arbitrary fault based arena is alternate sufficient.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fault based testing strategy</a:t>
            </a:r>
          </a:p>
          <a:p>
            <a:endParaRPr lang="en-US" dirty="0" smtClean="0"/>
          </a:p>
          <a:p>
            <a:r>
              <a:rPr lang="en-US" dirty="0" smtClean="0"/>
              <a:t>Symbolic execution</a:t>
            </a:r>
          </a:p>
          <a:p>
            <a:pPr lvl="1"/>
            <a:r>
              <a:rPr lang="en-US" dirty="0" smtClean="0"/>
              <a:t>Use symbolic input</a:t>
            </a:r>
          </a:p>
          <a:p>
            <a:pPr lvl="1"/>
            <a:r>
              <a:rPr lang="en-US" dirty="0" smtClean="0"/>
              <a:t>model infinitely many executions with single symbolic execution</a:t>
            </a:r>
          </a:p>
          <a:p>
            <a:pPr lvl="1"/>
            <a:r>
              <a:rPr lang="en-US" dirty="0" smtClean="0"/>
              <a:t>2+3 , 3+3, 5+3, 7+3… =&gt; X + 3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read(x,y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)</a:t>
            </a:r>
          </a:p>
          <a:p>
            <a:pPr>
              <a:buFontTx/>
              <a:buNone/>
            </a:pP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: = 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</a:t>
            </a:r>
            <a:r>
              <a:rPr lang="ko-KR" altLang="en-US" sz="2000" dirty="0" smtClean="0">
                <a:ea typeface="굴림" pitchFamily="-65" charset="-127"/>
                <a:cs typeface="굴림" pitchFamily="-65" charset="-127"/>
              </a:rPr>
              <a:t>＊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+ </a:t>
            </a:r>
            <a:r>
              <a:rPr lang="en-US" altLang="ko-KR" sz="2000" dirty="0" smtClean="0">
                <a:solidFill>
                  <a:schemeClr val="hlink"/>
                </a:solidFill>
                <a:ea typeface="굴림" pitchFamily="-65" charset="-127"/>
                <a:cs typeface="굴림" pitchFamily="-65" charset="-127"/>
              </a:rPr>
              <a:t>3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  	       ➔  let’s try to ensure that no mistake was made in </a:t>
            </a:r>
          </a:p>
          <a:p>
            <a:pPr>
              <a:buFontTx/>
              <a:buNone/>
            </a:pP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write (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</a:t>
            </a:r>
            <a:r>
              <a:rPr lang="ko-KR" altLang="en-US" sz="2000" dirty="0" smtClean="0">
                <a:ea typeface="굴림" pitchFamily="-65" charset="-127"/>
                <a:cs typeface="굴림" pitchFamily="-65" charset="-127"/>
              </a:rPr>
              <a:t>＊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2)                	  in selecting the constant 3.</a:t>
            </a:r>
          </a:p>
          <a:p>
            <a:pPr>
              <a:buFontTx/>
              <a:buNone/>
            </a:pPr>
            <a:endParaRPr lang="en-US" altLang="ko-KR" sz="2000" dirty="0" smtClean="0">
              <a:ea typeface="굴림" pitchFamily="-65" charset="-127"/>
              <a:cs typeface="굴림" pitchFamily="-65" charset="-127"/>
            </a:endParaRPr>
          </a:p>
          <a:p>
            <a:pPr>
              <a:buFontTx/>
              <a:buNone/>
            </a:pP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read(x,y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)</a:t>
            </a:r>
          </a:p>
          <a:p>
            <a:pPr>
              <a:buFontTx/>
              <a:buNone/>
            </a:pP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: = 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</a:t>
            </a:r>
            <a:r>
              <a:rPr lang="ko-KR" altLang="en-US" sz="2000" dirty="0" smtClean="0">
                <a:ea typeface="굴림" pitchFamily="-65" charset="-127"/>
                <a:cs typeface="굴림" pitchFamily="-65" charset="-127"/>
              </a:rPr>
              <a:t>＊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+ </a:t>
            </a:r>
            <a:r>
              <a:rPr lang="en-US" altLang="ko-KR" sz="2000" dirty="0" smtClean="0">
                <a:solidFill>
                  <a:schemeClr val="hlink"/>
                </a:solidFill>
                <a:ea typeface="굴림" pitchFamily="-65" charset="-127"/>
                <a:cs typeface="굴림" pitchFamily="-65" charset="-127"/>
              </a:rPr>
              <a:t>F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    	 	➔  use F to denote infinitely many alternate programs</a:t>
            </a:r>
          </a:p>
          <a:p>
            <a:pPr>
              <a:buFontTx/>
              <a:buNone/>
            </a:pP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write (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</a:t>
            </a:r>
            <a:r>
              <a:rPr lang="ko-KR" altLang="en-US" sz="2000" dirty="0" smtClean="0">
                <a:ea typeface="굴림" pitchFamily="-65" charset="-127"/>
                <a:cs typeface="굴림" pitchFamily="-65" charset="-127"/>
              </a:rPr>
              <a:t>＊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2)</a:t>
            </a:r>
          </a:p>
          <a:p>
            <a:pPr>
              <a:buFontTx/>
              <a:buNone/>
            </a:pPr>
            <a:endParaRPr lang="en-US" altLang="ko-KR" sz="2000" dirty="0" smtClean="0">
              <a:ea typeface="굴림" pitchFamily="-65" charset="-127"/>
              <a:cs typeface="굴림" pitchFamily="-65" charset="-127"/>
            </a:endParaRPr>
          </a:p>
          <a:p>
            <a:pPr>
              <a:buFontTx/>
              <a:buNone/>
            </a:pPr>
            <a:r>
              <a:rPr lang="en-US" altLang="ko-KR" sz="2000" dirty="0" smtClean="0">
                <a:solidFill>
                  <a:schemeClr val="hlink"/>
                </a:solidFill>
                <a:ea typeface="굴림" pitchFamily="-65" charset="-127"/>
                <a:cs typeface="굴림" pitchFamily="-65" charset="-127"/>
              </a:rPr>
              <a:t>read(5,6) 			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➔ pick  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: 5, </a:t>
            </a: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: 6</a:t>
            </a:r>
          </a:p>
          <a:p>
            <a:pPr>
              <a:buFontTx/>
              <a:buNone/>
            </a:pPr>
            <a:r>
              <a:rPr lang="en-US" altLang="ko-KR" sz="2000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: = 5 * 6 + </a:t>
            </a:r>
            <a:r>
              <a:rPr lang="en-US" altLang="ko-KR" sz="2000" dirty="0" smtClean="0">
                <a:solidFill>
                  <a:schemeClr val="hlink"/>
                </a:solidFill>
                <a:ea typeface="굴림" pitchFamily="-65" charset="-127"/>
                <a:cs typeface="굴림" pitchFamily="-65" charset="-127"/>
              </a:rPr>
              <a:t>F</a:t>
            </a:r>
          </a:p>
          <a:p>
            <a:pPr>
              <a:buFontTx/>
              <a:buNone/>
            </a:pP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write ( 30 + </a:t>
            </a:r>
            <a:r>
              <a:rPr lang="en-US" altLang="ko-KR" sz="2000" dirty="0" smtClean="0">
                <a:solidFill>
                  <a:schemeClr val="hlink"/>
                </a:solidFill>
                <a:ea typeface="굴림" pitchFamily="-65" charset="-127"/>
                <a:cs typeface="굴림" pitchFamily="-65" charset="-127"/>
              </a:rPr>
              <a:t>F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 ) * 2   	➔  F was propagated through the program,</a:t>
            </a:r>
            <a:br>
              <a:rPr lang="en-US" altLang="ko-KR" sz="2000" dirty="0" smtClean="0">
                <a:ea typeface="굴림" pitchFamily="-65" charset="-127"/>
                <a:cs typeface="굴림" pitchFamily="-65" charset="-127"/>
              </a:rPr>
            </a:b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						ultimately appearing in the output</a:t>
            </a:r>
          </a:p>
          <a:p>
            <a:pPr>
              <a:buFontTx/>
              <a:buNone/>
            </a:pPr>
            <a:endParaRPr lang="en-US" altLang="ko-KR" sz="2000" dirty="0" smtClean="0">
              <a:ea typeface="굴림" pitchFamily="-65" charset="-127"/>
              <a:cs typeface="굴림" pitchFamily="-65" charset="-127"/>
            </a:endParaRPr>
          </a:p>
          <a:p>
            <a:pPr>
              <a:buFontTx/>
              <a:buNone/>
            </a:pP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Say original program computes 66.</a:t>
            </a:r>
          </a:p>
          <a:p>
            <a:pPr>
              <a:buFontTx/>
              <a:buNone/>
            </a:pP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➔ (30 + </a:t>
            </a: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F)*2 = 66</a:t>
            </a:r>
          </a:p>
          <a:p>
            <a:pPr>
              <a:buFontTx/>
              <a:buNone/>
            </a:pPr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Therefore, for F, no other constant than 3 will go undetected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Thus,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ea typeface="굴림" pitchFamily="-65" charset="-127"/>
                <a:cs typeface="굴림" pitchFamily="-65" charset="-127"/>
              </a:rPr>
              <a:t>{ (5,6) } distinguishes P from </a:t>
            </a:r>
            <a:r>
              <a:rPr lang="en-US" altLang="ko-KR" sz="4000" i="1" dirty="0" smtClean="0">
                <a:ea typeface="굴림" pitchFamily="-65" charset="-127"/>
                <a:cs typeface="굴림" pitchFamily="-65" charset="-127"/>
              </a:rPr>
              <a:t>P</a:t>
            </a:r>
            <a:r>
              <a:rPr lang="en-US" altLang="ko-KR" sz="4000" i="1" baseline="-25000" dirty="0" smtClean="0">
                <a:ea typeface="굴림" pitchFamily="-65" charset="-127"/>
                <a:cs typeface="굴림" pitchFamily="-65" charset="-127"/>
              </a:rPr>
              <a:t>E</a:t>
            </a:r>
          </a:p>
          <a:p>
            <a:pPr>
              <a:buFont typeface="Symbol" pitchFamily="-65" charset="2"/>
              <a:buNone/>
            </a:pPr>
            <a:r>
              <a:rPr lang="en-US" altLang="ko-KR" sz="4000" baseline="-25000" dirty="0" smtClean="0">
                <a:ea typeface="굴림" pitchFamily="-65" charset="-127"/>
                <a:cs typeface="굴림" pitchFamily="-65" charset="-127"/>
              </a:rPr>
              <a:t>     </a:t>
            </a:r>
          </a:p>
          <a:p>
            <a:pPr>
              <a:buFont typeface="Symbol" pitchFamily="-65" charset="2"/>
              <a:buNone/>
            </a:pP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( </a:t>
            </a:r>
            <a:r>
              <a:rPr lang="en-US" altLang="ko-KR" i="1" dirty="0" smtClean="0">
                <a:ea typeface="굴림" pitchFamily="-65" charset="-127"/>
                <a:cs typeface="굴림" pitchFamily="-65" charset="-127"/>
              </a:rPr>
              <a:t>P</a:t>
            </a:r>
            <a:r>
              <a:rPr lang="en-US" altLang="ko-KR" i="1" baseline="-25000" dirty="0" smtClean="0">
                <a:ea typeface="굴림" pitchFamily="-65" charset="-127"/>
                <a:cs typeface="굴림" pitchFamily="-65" charset="-127"/>
              </a:rPr>
              <a:t>E</a:t>
            </a:r>
            <a:r>
              <a:rPr lang="en-US" altLang="ko-KR" sz="3600" baseline="-25000" dirty="0" smtClean="0">
                <a:ea typeface="굴림" pitchFamily="-65" charset="-127"/>
                <a:cs typeface="굴림" pitchFamily="-65" charset="-127"/>
              </a:rPr>
              <a:t> 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contains all alternate programs produced by substituting any constant for 3 in P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1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28600" y="1371600"/>
            <a:ext cx="4343400" cy="5105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457200" indent="-457200"/>
            <a:endParaRPr lang="en-US" altLang="ko-KR" sz="1400" dirty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Program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ComputeArea(input,output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);</a:t>
            </a:r>
          </a:p>
          <a:p>
            <a:pPr marL="457200" indent="-457200"/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var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a,b,incr,area,v:real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begin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1 read (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a,b,incr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); {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&gt;0}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:=a*a+1</a:t>
            </a:r>
          </a:p>
          <a:p>
            <a:pPr marL="457200" indent="-457200"/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3 area := 0      =&gt; area := F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4 while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a+incr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&lt;=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do begin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5     area := area +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*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6     a :=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a+incr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7    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:= a*a+1;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end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8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:=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– a;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9 if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&gt;= 0 then begin</a:t>
            </a:r>
          </a:p>
          <a:p>
            <a:pPr marL="457200" indent="-457200"/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10 	   area := area + </a:t>
            </a:r>
            <a:r>
              <a:rPr lang="en-US" altLang="ko-KR" sz="1400" dirty="0" err="1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*</a:t>
            </a:r>
            <a:r>
              <a:rPr lang="en-US" altLang="ko-KR" sz="1400" dirty="0" err="1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11     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write(‘area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by rectangular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method:’,area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)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 end else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12 write( ‘illegal values for a=’,a, ‘and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=’, </a:t>
            </a:r>
            <a:r>
              <a:rPr lang="en-US" altLang="ko-KR" sz="1400" dirty="0" err="1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)</a:t>
            </a:r>
          </a:p>
          <a:p>
            <a:pPr marL="457200" indent="-457200"/>
            <a:r>
              <a:rPr lang="en-US" altLang="ko-KR" sz="14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end</a:t>
            </a:r>
            <a:r>
              <a:rPr lang="en-US" altLang="ko-KR" sz="14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724400" y="14478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ko-KR" altLang="en-US">
              <a:ea typeface="굴림" pitchFamily="-65" charset="-127"/>
              <a:cs typeface="굴림" pitchFamily="-65" charset="-127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724400" y="1447800"/>
            <a:ext cx="4267200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Symbolic input </a:t>
            </a:r>
            <a:r>
              <a:rPr lang="en-US" altLang="ko-KR" sz="1800" dirty="0" err="1">
                <a:solidFill>
                  <a:schemeClr val="accent4"/>
                </a:solidFill>
                <a:ea typeface="굴림" pitchFamily="-65" charset="-127"/>
                <a:cs typeface="굴림" pitchFamily="-65" charset="-127"/>
              </a:rPr>
              <a:t>a:A,b:B,incr:I</a:t>
            </a:r>
            <a:endParaRPr lang="en-US" altLang="ko-KR" sz="1800" dirty="0">
              <a:solidFill>
                <a:schemeClr val="accent4"/>
              </a:solidFill>
              <a:ea typeface="굴림" pitchFamily="-65" charset="-127"/>
              <a:cs typeface="굴림" pitchFamily="-65" charset="-127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Assuming B&gt;=A and A+I&gt;B 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(skipping loop)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Result is,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  (A*A+1)*(B-A)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Introduce an assignment fault in 3: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	area := F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Provides,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 F+(A*A+1)*(B-A)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form a general propagation equation,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 F+(A*A+1)(B-A)=(A*A+1)(B-A)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Thus,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8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	</a:t>
            </a:r>
            <a:r>
              <a:rPr lang="en-US" altLang="ko-KR" sz="1800" dirty="0">
                <a:ea typeface="굴림" pitchFamily="-65" charset="-127"/>
                <a:cs typeface="굴림" pitchFamily="-65" charset="-127"/>
              </a:rPr>
              <a:t>F = 0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endParaRPr lang="en-US" altLang="ko-KR" sz="1800" dirty="0">
              <a:ea typeface="굴림" pitchFamily="-65" charset="-127"/>
              <a:cs typeface="굴림" pitchFamily="-65" charset="-127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endParaRPr lang="en-US" altLang="ko-KR" sz="1800" dirty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2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724400" y="1447800"/>
            <a:ext cx="4267200" cy="489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Symbolic input </a:t>
            </a:r>
            <a:r>
              <a:rPr lang="en-US" altLang="ko-KR" sz="1800" dirty="0" err="1">
                <a:solidFill>
                  <a:srgbClr val="FF0000"/>
                </a:solidFill>
              </a:rPr>
              <a:t>a:A,b:B,</a:t>
            </a:r>
            <a:r>
              <a:rPr lang="en-US" altLang="ko-KR" sz="1800" dirty="0" err="1" smtClean="0">
                <a:solidFill>
                  <a:srgbClr val="FF0000"/>
                </a:solidFill>
              </a:rPr>
              <a:t>incr:N</a:t>
            </a:r>
            <a:endParaRPr lang="en-US" altLang="ko-KR" sz="1600" dirty="0" smtClean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Assuming 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+N&lt;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=B and A+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2N&gt;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B 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(1 iteration)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Result is,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</a:pP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 (A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)N+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[(A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+N)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+1](B-A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-N)</a:t>
            </a:r>
            <a:endParaRPr lang="en-US" altLang="ko-KR" sz="1600" dirty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Introduce an assignment fault in 5:</a:t>
            </a: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	area := F</a:t>
            </a: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Provides</a:t>
            </a: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	F + [(A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+N)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+1](B-A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-N)</a:t>
            </a:r>
            <a:endParaRPr lang="en-US" altLang="ko-KR" sz="1600" dirty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form a general propagation equation,</a:t>
            </a: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(A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)N+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[(A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+N)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+1](B-A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-N) </a:t>
            </a:r>
            <a:endParaRPr lang="en-US" altLang="ko-KR" sz="1600" dirty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   = F + [(A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+N)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+1](B-A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-N)</a:t>
            </a:r>
            <a:endParaRPr lang="en-US" altLang="ko-KR" sz="1600" dirty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Thus,</a:t>
            </a: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	</a:t>
            </a:r>
            <a:r>
              <a:rPr lang="en-US" altLang="ko-KR" sz="1600" dirty="0">
                <a:ea typeface="굴림" pitchFamily="-65" charset="-127"/>
                <a:cs typeface="굴림" pitchFamily="-65" charset="-127"/>
              </a:rPr>
              <a:t>F = (A</a:t>
            </a:r>
            <a:r>
              <a:rPr lang="en-US" altLang="ko-KR" sz="1600" baseline="30000" dirty="0"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ea typeface="굴림" pitchFamily="-65" charset="-127"/>
                <a:cs typeface="굴림" pitchFamily="-65" charset="-127"/>
              </a:rPr>
              <a:t>+1</a:t>
            </a:r>
            <a:r>
              <a:rPr lang="en-US" altLang="ko-KR" sz="1600" dirty="0" smtClean="0">
                <a:ea typeface="굴림" pitchFamily="-65" charset="-127"/>
                <a:cs typeface="굴림" pitchFamily="-65" charset="-127"/>
              </a:rPr>
              <a:t>)N</a:t>
            </a:r>
          </a:p>
          <a:p>
            <a:pPr marL="342900" indent="-342900"/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A</a:t>
            </a:r>
            <a:r>
              <a:rPr lang="en-US" altLang="ko-KR" sz="1600" baseline="300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2</a:t>
            </a:r>
            <a:r>
              <a:rPr lang="en-US" altLang="ko-KR" sz="1600" dirty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+1&gt;0,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</a:t>
            </a:r>
            <a:r>
              <a:rPr lang="en-US" altLang="ko-KR" sz="1600" dirty="0" smtClean="0">
                <a:ea typeface="굴림" pitchFamily="-65" charset="-127"/>
                <a:cs typeface="굴림" pitchFamily="-65" charset="-127"/>
              </a:rPr>
              <a:t>N</a:t>
            </a: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 </a:t>
            </a:r>
            <a:r>
              <a:rPr lang="en-US" sz="1600" dirty="0" smtClean="0"/>
              <a:t>&gt; 0</a:t>
            </a:r>
            <a:endParaRPr lang="en-US" altLang="ko-KR" sz="1600" dirty="0" smtClean="0">
              <a:ea typeface="굴림" pitchFamily="-65" charset="-127"/>
              <a:cs typeface="굴림" pitchFamily="-65" charset="-127"/>
            </a:endParaRPr>
          </a:p>
          <a:p>
            <a:pPr marL="342900" indent="-342900"/>
            <a:endParaRPr lang="en-US" altLang="ko-KR" sz="1600" dirty="0" smtClean="0">
              <a:ea typeface="굴림" pitchFamily="-65" charset="-127"/>
              <a:cs typeface="굴림" pitchFamily="-65" charset="-127"/>
            </a:endParaRPr>
          </a:p>
          <a:p>
            <a:pPr marL="342900" indent="-342900"/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No clear constant substitution possible</a:t>
            </a:r>
            <a:b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</a:br>
            <a:r>
              <a:rPr lang="en-US" altLang="ko-KR" sz="1600" dirty="0" smtClean="0">
                <a:solidFill>
                  <a:schemeClr val="tx1"/>
                </a:solidFill>
                <a:ea typeface="굴림" pitchFamily="-65" charset="-127"/>
                <a:cs typeface="굴림" pitchFamily="-65" charset="-127"/>
              </a:rPr>
              <a:t>Fault Equation.</a:t>
            </a:r>
            <a:endParaRPr lang="en-US" altLang="ko-KR" sz="1800" dirty="0" smtClean="0">
              <a:solidFill>
                <a:schemeClr val="tx1"/>
              </a:solidFill>
              <a:ea typeface="굴림" pitchFamily="-65" charset="-127"/>
              <a:cs typeface="굴림" pitchFamily="-65" charset="-127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28600" y="1371600"/>
            <a:ext cx="4343400" cy="5105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457200" indent="-457200"/>
            <a:endParaRPr lang="en-US" altLang="ko-KR" sz="1400" dirty="0">
              <a:ea typeface="굴림" pitchFamily="-65" charset="-127"/>
              <a:cs typeface="굴림" pitchFamily="-65" charset="-127"/>
            </a:endParaRP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Program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ComputeArea(input,output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);</a:t>
            </a:r>
          </a:p>
          <a:p>
            <a:pPr marL="457200" indent="-457200"/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var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a,b,incr,area,v:real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begin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1 read (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a,b,incr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); {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&gt;0}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2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:=a*a+1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3 area :</a:t>
            </a:r>
            <a:r>
              <a:rPr lang="en-US" altLang="ko-KR" sz="1400" dirty="0" smtClean="0">
                <a:ea typeface="굴림" pitchFamily="-65" charset="-127"/>
                <a:cs typeface="굴림" pitchFamily="-65" charset="-127"/>
              </a:rPr>
              <a:t>= 0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4 while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a+incr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&lt;=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do begin</a:t>
            </a:r>
          </a:p>
          <a:p>
            <a:pPr marL="457200" indent="-457200"/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5     area := area + </a:t>
            </a:r>
            <a:r>
              <a:rPr lang="en-US" altLang="ko-KR" sz="1400" dirty="0" err="1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*</a:t>
            </a:r>
            <a:r>
              <a:rPr lang="en-US" altLang="ko-KR" sz="1400" dirty="0" err="1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 smtClean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;   </a:t>
            </a:r>
            <a:r>
              <a:rPr lang="en-US" altLang="ko-KR" sz="1400" dirty="0" smtClean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=&gt; area := F</a:t>
            </a:r>
            <a:endParaRPr lang="en-US" altLang="ko-KR" sz="1400" dirty="0" smtClean="0">
              <a:solidFill>
                <a:srgbClr val="FF0000"/>
              </a:solidFill>
              <a:ea typeface="굴림" pitchFamily="-65" charset="-127"/>
              <a:cs typeface="굴림" pitchFamily="-65" charset="-127"/>
            </a:endParaRP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6     a :=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a+incr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7    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:= a*a+1;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  end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8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:=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– a;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9 if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&gt;= 0 then begin</a:t>
            </a:r>
          </a:p>
          <a:p>
            <a:pPr marL="457200" indent="-457200"/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10 	   area := area + </a:t>
            </a:r>
            <a:r>
              <a:rPr lang="en-US" altLang="ko-KR" sz="1400" dirty="0" err="1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v</a:t>
            </a:r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*</a:t>
            </a:r>
            <a:r>
              <a:rPr lang="en-US" altLang="ko-KR" sz="1400" dirty="0" err="1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incr</a:t>
            </a:r>
            <a:r>
              <a:rPr lang="en-US" altLang="ko-KR" sz="1400" dirty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;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11     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write(‘area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by rectangular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method:’,area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)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    end else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12 write( ‘illegal values for a=’,a, ‘and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=’, </a:t>
            </a:r>
            <a:r>
              <a:rPr lang="en-US" altLang="ko-KR" sz="1400" dirty="0" err="1">
                <a:ea typeface="굴림" pitchFamily="-65" charset="-127"/>
                <a:cs typeface="굴림" pitchFamily="-65" charset="-127"/>
              </a:rPr>
              <a:t>b</a:t>
            </a:r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)</a:t>
            </a:r>
          </a:p>
          <a:p>
            <a:pPr marL="457200" indent="-457200"/>
            <a:r>
              <a:rPr lang="en-US" altLang="ko-KR" sz="1400" dirty="0">
                <a:ea typeface="굴림" pitchFamily="-65" charset="-127"/>
                <a:cs typeface="굴림" pitchFamily="-65" charset="-127"/>
              </a:rPr>
              <a:t>    end</a:t>
            </a:r>
            <a:r>
              <a:rPr lang="en-US" altLang="ko-KR" sz="1400" dirty="0" smtClean="0">
                <a:ea typeface="굴림" pitchFamily="-65" charset="-127"/>
                <a:cs typeface="굴림" pitchFamily="-65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 Dependent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Domain Independent</a:t>
            </a:r>
          </a:p>
          <a:p>
            <a:pPr>
              <a:buFontTx/>
              <a:buNone/>
            </a:pP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	If 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 = 1 then 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:=1 else 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:=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*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x</a:t>
            </a:r>
            <a:endParaRPr lang="en-US" altLang="ko-KR" dirty="0" smtClean="0">
              <a:ea typeface="굴림" pitchFamily="-65" charset="-127"/>
              <a:cs typeface="굴림" pitchFamily="-65" charset="-127"/>
            </a:endParaRPr>
          </a:p>
          <a:p>
            <a:endParaRPr lang="en-US" altLang="ko-KR" dirty="0" smtClean="0">
              <a:ea typeface="굴림" pitchFamily="-65" charset="-127"/>
              <a:cs typeface="굴림" pitchFamily="-65" charset="-127"/>
            </a:endParaRPr>
          </a:p>
          <a:p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Domain Dependent</a:t>
            </a:r>
          </a:p>
          <a:p>
            <a:pPr>
              <a:buFontTx/>
              <a:buNone/>
            </a:pP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   If 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 = </a:t>
            </a:r>
            <a:r>
              <a:rPr lang="en-US" altLang="ko-KR" dirty="0" smtClean="0">
                <a:solidFill>
                  <a:srgbClr val="FF0000"/>
                </a:solidFill>
                <a:ea typeface="굴림" pitchFamily="-65" charset="-127"/>
                <a:cs typeface="굴림" pitchFamily="-65" charset="-127"/>
              </a:rPr>
              <a:t>F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 then 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:=1 else 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y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:=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x</a:t>
            </a: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*</a:t>
            </a:r>
            <a:r>
              <a:rPr lang="en-US" altLang="ko-KR" dirty="0" err="1" smtClean="0">
                <a:ea typeface="굴림" pitchFamily="-65" charset="-127"/>
                <a:cs typeface="굴림" pitchFamily="-65" charset="-127"/>
              </a:rPr>
              <a:t>x</a:t>
            </a:r>
            <a:endParaRPr lang="en-US" altLang="ko-KR" dirty="0" smtClean="0">
              <a:ea typeface="굴림" pitchFamily="-65" charset="-127"/>
              <a:cs typeface="굴림" pitchFamily="-65" charset="-127"/>
            </a:endParaRPr>
          </a:p>
          <a:p>
            <a:pPr>
              <a:buFontTx/>
              <a:buNone/>
            </a:pP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    </a:t>
            </a:r>
          </a:p>
          <a:p>
            <a:pPr>
              <a:buFontTx/>
              <a:buNone/>
            </a:pPr>
            <a:r>
              <a:rPr lang="en-US" altLang="ko-KR" dirty="0" smtClean="0">
                <a:ea typeface="굴림" pitchFamily="-65" charset="-127"/>
                <a:cs typeface="굴림" pitchFamily="-65" charset="-127"/>
              </a:rPr>
              <a:t>					Makes testing difficult!</a:t>
            </a:r>
            <a:endParaRPr lang="en-US" altLang="ko-KR" dirty="0" smtClean="0">
              <a:ea typeface="굴림" pitchFamily="-65" charset="-127"/>
              <a:cs typeface="굴림" pitchFamily="-65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Reliable 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70037"/>
            <a:ext cx="6553200" cy="42973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 test whose success implies</a:t>
            </a:r>
            <a:br>
              <a:rPr lang="en-US" dirty="0" smtClean="0"/>
            </a:br>
            <a:r>
              <a:rPr lang="en-US" u="sng" dirty="0" smtClean="0"/>
              <a:t>Program Correctness</a:t>
            </a:r>
          </a:p>
          <a:p>
            <a:endParaRPr lang="en-US" dirty="0" smtClean="0"/>
          </a:p>
          <a:p>
            <a:r>
              <a:rPr lang="en-US" dirty="0" smtClean="0"/>
              <a:t>Unattainable in general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ea typeface="굴림" pitchFamily="-65" charset="-127"/>
                <a:cs typeface="굴림" pitchFamily="-65" charset="-127"/>
              </a:rPr>
              <a:t>“</a:t>
            </a:r>
            <a:r>
              <a:rPr lang="en-US" altLang="ko-KR" sz="2400" dirty="0" smtClean="0">
                <a:ea typeface="굴림" pitchFamily="-65" charset="-127"/>
                <a:cs typeface="굴림" pitchFamily="-65" charset="-127"/>
              </a:rPr>
              <a:t>Looking for errors”</a:t>
            </a:r>
          </a:p>
          <a:p>
            <a:pPr lvl="1"/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misleading in two ways:</a:t>
            </a:r>
          </a:p>
          <a:p>
            <a:pPr lvl="2"/>
            <a:r>
              <a:rPr lang="en-US" altLang="ko-KR" sz="1600" dirty="0" smtClean="0">
                <a:ea typeface="굴림" pitchFamily="-65" charset="-127"/>
                <a:cs typeface="굴림" pitchFamily="-65" charset="-127"/>
              </a:rPr>
              <a:t>What errors should we find?</a:t>
            </a:r>
          </a:p>
          <a:p>
            <a:pPr lvl="2"/>
            <a:r>
              <a:rPr lang="en-US" altLang="ko-KR" sz="1600" dirty="0" smtClean="0">
                <a:ea typeface="굴림" pitchFamily="-65" charset="-127"/>
                <a:cs typeface="굴림" pitchFamily="-65" charset="-127"/>
              </a:rPr>
              <a:t>Unattainable</a:t>
            </a:r>
          </a:p>
          <a:p>
            <a:pPr lvl="2"/>
            <a:endParaRPr lang="en-US" altLang="ko-KR" sz="2000" dirty="0" smtClean="0">
              <a:ea typeface="굴림" pitchFamily="-65" charset="-127"/>
              <a:cs typeface="굴림" pitchFamily="-65" charset="-127"/>
            </a:endParaRPr>
          </a:p>
          <a:p>
            <a:r>
              <a:rPr lang="en-US" altLang="ko-KR" sz="2400" dirty="0" smtClean="0">
                <a:ea typeface="굴림" pitchFamily="-65" charset="-127"/>
                <a:cs typeface="굴림" pitchFamily="-65" charset="-127"/>
              </a:rPr>
              <a:t>Fault-Based Testing</a:t>
            </a:r>
          </a:p>
          <a:p>
            <a:pPr lvl="1"/>
            <a:r>
              <a:rPr lang="en-US" altLang="ko-KR" sz="2000" dirty="0" smtClean="0">
                <a:ea typeface="굴림" pitchFamily="-65" charset="-127"/>
                <a:cs typeface="굴림" pitchFamily="-65" charset="-127"/>
              </a:rPr>
              <a:t>&lt;P, S, D, L, A&gt;</a:t>
            </a:r>
            <a:endParaRPr lang="en-US" altLang="ko-KR" sz="2000" dirty="0" smtClean="0">
              <a:ea typeface="굴림" pitchFamily="-65" charset="-127"/>
              <a:cs typeface="굴림" pitchFamily="-65" charset="-127"/>
            </a:endParaRPr>
          </a:p>
          <a:p>
            <a:endParaRPr lang="en-US" altLang="ko-KR" sz="2400" dirty="0" smtClean="0">
              <a:ea typeface="굴림" pitchFamily="-65" charset="-127"/>
              <a:cs typeface="굴림" pitchFamily="-65" charset="-127"/>
            </a:endParaRPr>
          </a:p>
          <a:p>
            <a:r>
              <a:rPr lang="en-US" altLang="ko-KR" sz="2400" dirty="0" smtClean="0">
                <a:ea typeface="굴림" pitchFamily="-65" charset="-127"/>
                <a:cs typeface="굴림" pitchFamily="-65" charset="-127"/>
              </a:rPr>
              <a:t>Symbolic Testing</a:t>
            </a:r>
            <a:endParaRPr lang="en-US" altLang="ko-KR" sz="2000" dirty="0" smtClean="0">
              <a:ea typeface="굴림" pitchFamily="-65" charset="-127"/>
              <a:cs typeface="굴림" pitchFamily="-65" charset="-127"/>
            </a:endParaRPr>
          </a:p>
          <a:p>
            <a:pPr lvl="1"/>
            <a:r>
              <a:rPr lang="en-US" altLang="ko-KR" sz="1600" dirty="0" smtClean="0">
                <a:ea typeface="굴림" pitchFamily="-65" charset="-127"/>
                <a:cs typeface="굴림" pitchFamily="-65" charset="-127"/>
              </a:rPr>
              <a:t>Use symbolic input to represent all inputs which follow a given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Desirable to have gradations of ‘goodness’</a:t>
            </a:r>
          </a:p>
          <a:p>
            <a:pPr lvl="1"/>
            <a:r>
              <a:rPr lang="en-US" dirty="0" smtClean="0"/>
              <a:t>‘Reliable Test’ being the ultimate</a:t>
            </a:r>
          </a:p>
          <a:p>
            <a:r>
              <a:rPr lang="en-US" dirty="0" smtClean="0"/>
              <a:t>Structural Coverage Measures</a:t>
            </a:r>
            <a:br>
              <a:rPr lang="en-US" dirty="0" smtClean="0"/>
            </a:br>
            <a:r>
              <a:rPr lang="en-US" dirty="0" smtClean="0"/>
              <a:t>do not imply correctness</a:t>
            </a:r>
          </a:p>
          <a:p>
            <a:r>
              <a:rPr lang="en-US" dirty="0" smtClean="0"/>
              <a:t>Maximize the number of faults </a:t>
            </a:r>
            <a:r>
              <a:rPr lang="en-US" u="sng" dirty="0" smtClean="0"/>
              <a:t>eliminated</a:t>
            </a:r>
          </a:p>
          <a:p>
            <a:pPr lvl="1"/>
            <a:r>
              <a:rPr lang="en-US" dirty="0" smtClean="0"/>
              <a:t>Hopefully, eliminating all faults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Fault-Based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2438400"/>
          </a:xfrm>
        </p:spPr>
        <p:txBody>
          <a:bodyPr>
            <a:normAutofit/>
          </a:bodyPr>
          <a:lstStyle/>
          <a:p>
            <a:r>
              <a:rPr lang="en-US" dirty="0" smtClean="0"/>
              <a:t>Determine the </a:t>
            </a:r>
            <a:r>
              <a:rPr lang="en-US" u="sng" dirty="0" smtClean="0"/>
              <a:t>absence</a:t>
            </a:r>
            <a:r>
              <a:rPr lang="en-US" dirty="0" smtClean="0"/>
              <a:t> of pre-specified faults</a:t>
            </a:r>
          </a:p>
          <a:p>
            <a:endParaRPr lang="en-US" dirty="0" smtClean="0"/>
          </a:p>
          <a:p>
            <a:r>
              <a:rPr lang="en-US" strike="sngStrike" dirty="0" smtClean="0">
                <a:solidFill>
                  <a:schemeClr val="bg1">
                    <a:lumMod val="50000"/>
                  </a:schemeClr>
                </a:solidFill>
              </a:rPr>
              <a:t>Based on the number of faults eliminated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point of view</a:t>
            </a:r>
          </a:p>
          <a:p>
            <a:pPr lvl="1"/>
            <a:r>
              <a:rPr lang="en-US" dirty="0" smtClean="0"/>
              <a:t>A test that does not find an error is useless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Fault-Based Testing</a:t>
            </a:r>
          </a:p>
          <a:p>
            <a:pPr lvl="1"/>
            <a:r>
              <a:rPr lang="en-US" dirty="0" smtClean="0"/>
              <a:t>Every correct program execution contains information that proves the program could not have contained particular faults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Verification Continuum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Formal Verification</a:t>
            </a:r>
          </a:p>
          <a:p>
            <a:pPr lvl="1"/>
            <a:r>
              <a:rPr lang="en-US" dirty="0" smtClean="0"/>
              <a:t>Absolute Correctness can be achieved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Fault-Based Testing</a:t>
            </a:r>
          </a:p>
          <a:p>
            <a:pPr lvl="1"/>
            <a:r>
              <a:rPr lang="en-US" dirty="0" smtClean="0"/>
              <a:t>Assume that an alternate sufficient arena is available</a:t>
            </a:r>
          </a:p>
          <a:p>
            <a:pPr lvl="1"/>
            <a:r>
              <a:rPr lang="en-US" dirty="0" smtClean="0"/>
              <a:t>Certain faults are shown to be eliminated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Structural Coverage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5677297" y="3800872"/>
            <a:ext cx="4648994" cy="1588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</a:t>
            </a:r>
            <a:r>
              <a:rPr lang="en-US" dirty="0" smtClean="0"/>
              <a:t>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&lt;P, S, D&gt;: Arena</a:t>
            </a:r>
          </a:p>
          <a:p>
            <a:r>
              <a:rPr lang="en-US" dirty="0" smtClean="0"/>
              <a:t>P: Program</a:t>
            </a:r>
          </a:p>
          <a:p>
            <a:r>
              <a:rPr lang="en-US" dirty="0" smtClean="0"/>
              <a:t>S: Specification</a:t>
            </a:r>
          </a:p>
          <a:p>
            <a:r>
              <a:rPr lang="en-US" dirty="0" smtClean="0"/>
              <a:t>D: Domain, source of test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895600"/>
          </a:xfrm>
        </p:spPr>
        <p:txBody>
          <a:bodyPr/>
          <a:lstStyle/>
          <a:p>
            <a:r>
              <a:rPr lang="en-US" dirty="0" smtClean="0"/>
              <a:t>[P]: Program function (input, output)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P](x</a:t>
            </a:r>
            <a:r>
              <a:rPr lang="en-US" dirty="0" smtClean="0"/>
              <a:t>)↓: P halts on input </a:t>
            </a:r>
            <a:r>
              <a:rPr lang="en-US" dirty="0" err="1" smtClean="0"/>
              <a:t>x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 err="1" smtClean="0"/>
              <a:t>P](x</a:t>
            </a:r>
            <a:r>
              <a:rPr lang="en-US" dirty="0" smtClean="0"/>
              <a:t>)↑: doesn’t </a:t>
            </a:r>
          </a:p>
          <a:p>
            <a:r>
              <a:rPr lang="en-US" dirty="0" err="1" smtClean="0"/>
              <a:t>dom([P</a:t>
            </a:r>
            <a:r>
              <a:rPr lang="en-US" dirty="0" smtClean="0"/>
              <a:t>]): All points for which P halts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Test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543800" cy="3276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an arena G = &lt;P, S, D&gt;,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x∈D</a:t>
            </a:r>
            <a:r>
              <a:rPr lang="en-US" dirty="0" smtClean="0"/>
              <a:t> is successful  </a:t>
            </a:r>
            <a:r>
              <a:rPr lang="en-US" i="1" dirty="0" err="1" smtClean="0"/>
              <a:t>iff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>[</a:t>
            </a:r>
            <a:r>
              <a:rPr lang="en-US" dirty="0" err="1" smtClean="0"/>
              <a:t>P](x</a:t>
            </a:r>
            <a:r>
              <a:rPr lang="en-US" dirty="0" smtClean="0"/>
              <a:t>)↓  and  (</a:t>
            </a:r>
            <a:r>
              <a:rPr lang="en-US" dirty="0" err="1" smtClean="0"/>
              <a:t>x</a:t>
            </a:r>
            <a:r>
              <a:rPr lang="en-US" dirty="0" smtClean="0"/>
              <a:t>, [</a:t>
            </a:r>
            <a:r>
              <a:rPr lang="en-US" dirty="0" err="1" smtClean="0"/>
              <a:t>P](x</a:t>
            </a:r>
            <a:r>
              <a:rPr lang="en-US" dirty="0" smtClean="0"/>
              <a:t>)) ∈[S]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1374</Words>
  <Application>Microsoft Macintosh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 Theory of Fault Based Testing</vt:lpstr>
      <vt:lpstr>A Reliable Test?</vt:lpstr>
      <vt:lpstr>Quality Measures</vt:lpstr>
      <vt:lpstr>Fault-Based Testing</vt:lpstr>
      <vt:lpstr>A Different Perspective</vt:lpstr>
      <vt:lpstr>Program Verification Continuum</vt:lpstr>
      <vt:lpstr>Basic Framework</vt:lpstr>
      <vt:lpstr>Framework</vt:lpstr>
      <vt:lpstr>Successful Test Case</vt:lpstr>
      <vt:lpstr>Failure Sets</vt:lpstr>
      <vt:lpstr>Fault-Based Arena</vt:lpstr>
      <vt:lpstr>Test Data</vt:lpstr>
      <vt:lpstr>Alternate Sufficient</vt:lpstr>
      <vt:lpstr>Symbolic Testing</vt:lpstr>
      <vt:lpstr>Slide 15</vt:lpstr>
      <vt:lpstr>Thus,</vt:lpstr>
      <vt:lpstr>Another Example 1</vt:lpstr>
      <vt:lpstr>Another Example 2</vt:lpstr>
      <vt:lpstr>Domain Dependent Transformations</vt:lpstr>
      <vt:lpstr>Slide 20</vt:lpstr>
    </vt:vector>
  </TitlesOfParts>
  <Company>University of Maryland, College Park</Company>
  <LinksUpToDate>false</LinksUpToDate>
  <SharedDoc>false</SharedDoc>
  <HyperlinksChanged>false</HyperlinksChanged>
  <AppVersion>12.0001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Fault Based Testing</dc:title>
  <dc:creator>Office 2004 Test Drive User</dc:creator>
  <cp:lastModifiedBy>Office 2004 Test Drive User</cp:lastModifiedBy>
  <cp:revision>84</cp:revision>
  <dcterms:created xsi:type="dcterms:W3CDTF">2008-04-21T19:34:49Z</dcterms:created>
  <dcterms:modified xsi:type="dcterms:W3CDTF">2008-04-22T05:27:40Z</dcterms:modified>
</cp:coreProperties>
</file>