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63" r:id="rId3"/>
    <p:sldId id="283" r:id="rId4"/>
    <p:sldId id="258" r:id="rId5"/>
    <p:sldId id="275" r:id="rId6"/>
    <p:sldId id="259" r:id="rId7"/>
    <p:sldId id="260" r:id="rId8"/>
    <p:sldId id="282" r:id="rId9"/>
    <p:sldId id="264" r:id="rId10"/>
    <p:sldId id="289" r:id="rId11"/>
    <p:sldId id="286" r:id="rId12"/>
    <p:sldId id="266" r:id="rId13"/>
    <p:sldId id="267" r:id="rId14"/>
    <p:sldId id="269" r:id="rId15"/>
    <p:sldId id="273" r:id="rId16"/>
    <p:sldId id="274" r:id="rId17"/>
    <p:sldId id="270" r:id="rId18"/>
    <p:sldId id="287" r:id="rId19"/>
    <p:sldId id="271" r:id="rId20"/>
    <p:sldId id="280" r:id="rId21"/>
    <p:sldId id="281" r:id="rId22"/>
    <p:sldId id="288" r:id="rId23"/>
    <p:sldId id="277" r:id="rId24"/>
    <p:sldId id="276" r:id="rId25"/>
    <p:sldId id="272" r:id="rId26"/>
    <p:sldId id="279" r:id="rId27"/>
    <p:sldId id="278" r:id="rId28"/>
    <p:sldId id="290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00BB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1" d="100"/>
          <a:sy n="111" d="100"/>
        </p:scale>
        <p:origin x="-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2EBDE-6C07-5A47-9255-C072B413220A}" type="datetimeFigureOut">
              <a:rPr lang="en-US" smtClean="0"/>
              <a:pPr/>
              <a:t>6/16/11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6DF08-7205-CD4C-A8A2-F6F33569B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Both"/>
            </a:pPr>
            <a:r>
              <a:rPr lang="en-US" dirty="0" smtClean="0"/>
              <a:t>Past decade has witnessed several applications that generate uncertain &amp;</a:t>
            </a:r>
            <a:r>
              <a:rPr lang="en-US" baseline="0" dirty="0" smtClean="0"/>
              <a:t> incomplete data, Here we mention two such applications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Erroneous entities may be extracted, correct ones may be omitted</a:t>
            </a:r>
          </a:p>
          <a:p>
            <a:pPr marL="228600" indent="-228600">
              <a:buAutoNum type="arabicParenBoth"/>
            </a:pPr>
            <a:endParaRPr lang="en-US" baseline="0" dirty="0" smtClean="0"/>
          </a:p>
          <a:p>
            <a:pPr marL="228600" indent="-228600">
              <a:buAutoNum type="arabicParenBoth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A1E54-5D84-4043-BE68-64A74E27025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Why no intuition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DF08-7205-CD4C-A8A2-F6F33569B6D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machine learning techniques such as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DF08-7205-CD4C-A8A2-F6F33569B6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read-once formula can be represented as an AND/OR tree as shown in Figure 2. The probability of a read-once formula can be computed using a bottom up algorithm over the AND/OR tree, which computes probabilities of intermediate nodes using the following equations. Suppose that z is a node with children x1 and x2: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DF08-7205-CD4C-A8A2-F6F33569B6D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read-once formula can be represented as an AND/OR tree as shown in Figure 2. The probability of a read-once formula can be computed using a bottom up algorithm over the AND/OR tree, which computes probabilities of intermediate nodes using the following equations. Suppose that z is a node with children x1 and x2: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DF08-7205-CD4C-A8A2-F6F33569B6D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read-once formula can be represented as an AND/OR tree as shown in Figure 2. The probability of a read-once formula can be computed using a bottom up algorithm over the AND/OR tree, which computes probabilities of intermediate nodes using the following equations. Suppose that z is a node with children x1 and x2: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DF08-7205-CD4C-A8A2-F6F33569B6D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DF08-7205-CD4C-A8A2-F6F33569B6D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results are for conjunctive</a:t>
            </a:r>
            <a:r>
              <a:rPr lang="en-US" baseline="0" dirty="0" smtClean="0"/>
              <a:t> </a:t>
            </a:r>
            <a:r>
              <a:rPr lang="en-US" dirty="0" smtClean="0"/>
              <a:t>queries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DF08-7205-CD4C-A8A2-F6F33569B6D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785B-8040-C445-958D-15C60B173900}" type="datetimeFigureOut">
              <a:rPr lang="en-US" smtClean="0"/>
              <a:pPr/>
              <a:t>6/16/11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79B5-2781-834E-8948-7268B78C8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785B-8040-C445-958D-15C60B173900}" type="datetimeFigureOut">
              <a:rPr lang="en-US" smtClean="0"/>
              <a:pPr/>
              <a:t>6/16/11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79B5-2781-834E-8948-7268B78C8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785B-8040-C445-958D-15C60B173900}" type="datetimeFigureOut">
              <a:rPr lang="en-US" smtClean="0"/>
              <a:pPr/>
              <a:t>6/16/11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79B5-2781-834E-8948-7268B78C8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785B-8040-C445-958D-15C60B173900}" type="datetimeFigureOut">
              <a:rPr lang="en-US" smtClean="0"/>
              <a:pPr/>
              <a:t>6/16/11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79B5-2781-834E-8948-7268B78C8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785B-8040-C445-958D-15C60B173900}" type="datetimeFigureOut">
              <a:rPr lang="en-US" smtClean="0"/>
              <a:pPr/>
              <a:t>6/16/11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79B5-2781-834E-8948-7268B78C8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785B-8040-C445-958D-15C60B173900}" type="datetimeFigureOut">
              <a:rPr lang="en-US" smtClean="0"/>
              <a:pPr/>
              <a:t>6/16/11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79B5-2781-834E-8948-7268B78C8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785B-8040-C445-958D-15C60B173900}" type="datetimeFigureOut">
              <a:rPr lang="en-US" smtClean="0"/>
              <a:pPr/>
              <a:t>6/16/11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79B5-2781-834E-8948-7268B78C8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785B-8040-C445-958D-15C60B173900}" type="datetimeFigureOut">
              <a:rPr lang="en-US" smtClean="0"/>
              <a:pPr/>
              <a:t>6/16/11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79B5-2781-834E-8948-7268B78C8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785B-8040-C445-958D-15C60B173900}" type="datetimeFigureOut">
              <a:rPr lang="en-US" smtClean="0"/>
              <a:pPr/>
              <a:t>6/16/11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79B5-2781-834E-8948-7268B78C8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785B-8040-C445-958D-15C60B173900}" type="datetimeFigureOut">
              <a:rPr lang="en-US" smtClean="0"/>
              <a:pPr/>
              <a:t>6/16/11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79B5-2781-834E-8948-7268B78C8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785B-8040-C445-958D-15C60B173900}" type="datetimeFigureOut">
              <a:rPr lang="en-US" smtClean="0"/>
              <a:pPr/>
              <a:t>6/16/11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79B5-2781-834E-8948-7268B78C8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E785B-8040-C445-958D-15C60B173900}" type="datetimeFigureOut">
              <a:rPr lang="en-US" smtClean="0"/>
              <a:pPr/>
              <a:t>6/16/11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679B5-2781-834E-8948-7268B78C8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df"/><Relationship Id="rId5" Type="http://schemas.openxmlformats.org/officeDocument/2006/relationships/image" Target="../media/image15.png"/><Relationship Id="rId6" Type="http://schemas.openxmlformats.org/officeDocument/2006/relationships/image" Target="../media/image16.pdf"/><Relationship Id="rId7" Type="http://schemas.openxmlformats.org/officeDocument/2006/relationships/image" Target="../media/image17.png"/><Relationship Id="rId8" Type="http://schemas.openxmlformats.org/officeDocument/2006/relationships/image" Target="../media/image18.pdf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df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df"/><Relationship Id="rId12" Type="http://schemas.openxmlformats.org/officeDocument/2006/relationships/image" Target="../media/image33.png"/><Relationship Id="rId13" Type="http://schemas.openxmlformats.org/officeDocument/2006/relationships/image" Target="../media/image34.pdf"/><Relationship Id="rId14" Type="http://schemas.openxmlformats.org/officeDocument/2006/relationships/image" Target="../media/image35.png"/><Relationship Id="rId15" Type="http://schemas.openxmlformats.org/officeDocument/2006/relationships/image" Target="../media/image36.pdf"/><Relationship Id="rId16" Type="http://schemas.openxmlformats.org/officeDocument/2006/relationships/image" Target="../media/image37.png"/><Relationship Id="rId17" Type="http://schemas.openxmlformats.org/officeDocument/2006/relationships/image" Target="../media/image38.pdf"/><Relationship Id="rId18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df"/><Relationship Id="rId4" Type="http://schemas.openxmlformats.org/officeDocument/2006/relationships/image" Target="../media/image25.png"/><Relationship Id="rId5" Type="http://schemas.openxmlformats.org/officeDocument/2006/relationships/image" Target="../media/image26.pdf"/><Relationship Id="rId6" Type="http://schemas.openxmlformats.org/officeDocument/2006/relationships/image" Target="../media/image27.png"/><Relationship Id="rId7" Type="http://schemas.openxmlformats.org/officeDocument/2006/relationships/image" Target="../media/image28.pdf"/><Relationship Id="rId8" Type="http://schemas.openxmlformats.org/officeDocument/2006/relationships/image" Target="../media/image29.png"/><Relationship Id="rId9" Type="http://schemas.openxmlformats.org/officeDocument/2006/relationships/image" Target="../media/image30.pdf"/><Relationship Id="rId10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pdf"/><Relationship Id="rId12" Type="http://schemas.openxmlformats.org/officeDocument/2006/relationships/image" Target="../media/image43.png"/><Relationship Id="rId13" Type="http://schemas.openxmlformats.org/officeDocument/2006/relationships/image" Target="../media/image44.pdf"/><Relationship Id="rId1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df"/><Relationship Id="rId4" Type="http://schemas.openxmlformats.org/officeDocument/2006/relationships/image" Target="../media/image25.png"/><Relationship Id="rId5" Type="http://schemas.openxmlformats.org/officeDocument/2006/relationships/image" Target="../media/image28.pdf"/><Relationship Id="rId6" Type="http://schemas.openxmlformats.org/officeDocument/2006/relationships/image" Target="../media/image29.png"/><Relationship Id="rId7" Type="http://schemas.openxmlformats.org/officeDocument/2006/relationships/image" Target="../media/image40.pdf"/><Relationship Id="rId8" Type="http://schemas.openxmlformats.org/officeDocument/2006/relationships/image" Target="../media/image41.png"/><Relationship Id="rId9" Type="http://schemas.openxmlformats.org/officeDocument/2006/relationships/image" Target="../media/image26.pdf"/><Relationship Id="rId10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df"/><Relationship Id="rId5" Type="http://schemas.openxmlformats.org/officeDocument/2006/relationships/image" Target="../media/image49.png"/><Relationship Id="rId6" Type="http://schemas.openxmlformats.org/officeDocument/2006/relationships/image" Target="../media/image50.pdf"/><Relationship Id="rId7" Type="http://schemas.openxmlformats.org/officeDocument/2006/relationships/image" Target="../media/image51.png"/><Relationship Id="rId8" Type="http://schemas.openxmlformats.org/officeDocument/2006/relationships/image" Target="../media/image24.pdf"/><Relationship Id="rId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d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pdf"/><Relationship Id="rId1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2.pdf"/><Relationship Id="rId4" Type="http://schemas.openxmlformats.org/officeDocument/2006/relationships/image" Target="../media/image53.png"/><Relationship Id="rId5" Type="http://schemas.openxmlformats.org/officeDocument/2006/relationships/image" Target="../media/image16.pdf"/><Relationship Id="rId6" Type="http://schemas.openxmlformats.org/officeDocument/2006/relationships/image" Target="../media/image17.png"/><Relationship Id="rId7" Type="http://schemas.openxmlformats.org/officeDocument/2006/relationships/image" Target="../media/image18.pdf"/><Relationship Id="rId8" Type="http://schemas.openxmlformats.org/officeDocument/2006/relationships/image" Target="../media/image19.png"/><Relationship Id="rId9" Type="http://schemas.openxmlformats.org/officeDocument/2006/relationships/image" Target="../media/image54.pdf"/><Relationship Id="rId10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df"/><Relationship Id="rId5" Type="http://schemas.openxmlformats.org/officeDocument/2006/relationships/image" Target="../media/image61.png"/><Relationship Id="rId6" Type="http://schemas.openxmlformats.org/officeDocument/2006/relationships/image" Target="../media/image62.pdf"/><Relationship Id="rId7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d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df"/><Relationship Id="rId3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df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df"/><Relationship Id="rId3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df"/><Relationship Id="rId5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d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df"/><Relationship Id="rId5" Type="http://schemas.openxmlformats.org/officeDocument/2006/relationships/image" Target="../media/image77.png"/><Relationship Id="rId6" Type="http://schemas.openxmlformats.org/officeDocument/2006/relationships/image" Target="../media/image78.pdf"/><Relationship Id="rId7" Type="http://schemas.openxmlformats.org/officeDocument/2006/relationships/image" Target="../media/image79.png"/><Relationship Id="rId8" Type="http://schemas.openxmlformats.org/officeDocument/2006/relationships/image" Target="../media/image80.pdf"/><Relationship Id="rId9" Type="http://schemas.openxmlformats.org/officeDocument/2006/relationships/image" Target="../media/image81.png"/><Relationship Id="rId10" Type="http://schemas.openxmlformats.org/officeDocument/2006/relationships/image" Target="../media/image82.pdf"/><Relationship Id="rId11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d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5" Type="http://schemas.openxmlformats.org/officeDocument/2006/relationships/image" Target="../media/image6.pdf"/><Relationship Id="rId6" Type="http://schemas.openxmlformats.org/officeDocument/2006/relationships/image" Target="../media/image7.png"/><Relationship Id="rId7" Type="http://schemas.openxmlformats.org/officeDocument/2006/relationships/image" Target="../media/image8.pdf"/><Relationship Id="rId8" Type="http://schemas.openxmlformats.org/officeDocument/2006/relationships/image" Target="../media/image9.png"/><Relationship Id="rId9" Type="http://schemas.openxmlformats.org/officeDocument/2006/relationships/image" Target="../media/image10.pdf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i="1" dirty="0" smtClean="0">
                <a:solidFill>
                  <a:schemeClr val="accent1"/>
                </a:solidFill>
              </a:rPr>
              <a:t>Sensitivity Analysis </a:t>
            </a:r>
            <a:r>
              <a:rPr lang="en-US" sz="3600" dirty="0" smtClean="0"/>
              <a:t>&amp; </a:t>
            </a:r>
            <a:r>
              <a:rPr lang="en-US" sz="3600" i="1" dirty="0" smtClean="0">
                <a:solidFill>
                  <a:schemeClr val="accent1"/>
                </a:solidFill>
              </a:rPr>
              <a:t>Explanations</a:t>
            </a:r>
            <a:r>
              <a:rPr lang="en-US" sz="3600" dirty="0" smtClean="0"/>
              <a:t> for Robust </a:t>
            </a:r>
            <a:r>
              <a:rPr lang="en-US" sz="3600" i="1" dirty="0" smtClean="0">
                <a:solidFill>
                  <a:schemeClr val="accent1"/>
                </a:solidFill>
              </a:rPr>
              <a:t>Query Evaluation </a:t>
            </a:r>
            <a:r>
              <a:rPr lang="en-US" sz="3600" dirty="0" smtClean="0"/>
              <a:t>in Probabilistic Databases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7543800" cy="685800"/>
          </a:xfrm>
        </p:spPr>
        <p:txBody>
          <a:bodyPr/>
          <a:lstStyle/>
          <a:p>
            <a:r>
              <a:rPr lang="en-US" dirty="0" smtClean="0"/>
              <a:t>Bhargav Kanagal, </a:t>
            </a:r>
            <a:r>
              <a:rPr lang="en-US" dirty="0" err="1" smtClean="0"/>
              <a:t>Jian</a:t>
            </a:r>
            <a:r>
              <a:rPr lang="en-US" dirty="0" smtClean="0"/>
              <a:t> Li &amp; </a:t>
            </a:r>
            <a:r>
              <a:rPr lang="en-US" dirty="0" err="1" smtClean="0"/>
              <a:t>Amol</a:t>
            </a:r>
            <a:r>
              <a:rPr lang="en-US" dirty="0" smtClean="0"/>
              <a:t> Deshpande</a:t>
            </a:r>
            <a:endParaRPr lang="en-US" dirty="0"/>
          </a:p>
        </p:txBody>
      </p:sp>
      <p:pic>
        <p:nvPicPr>
          <p:cNvPr id="4" name="Picture 3" descr="umd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0744" cy="1353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/>
              <a:t>Sensitivity Analysis </a:t>
            </a:r>
            <a:r>
              <a:rPr lang="en-US" sz="6000"/>
              <a:t>≠</a:t>
            </a:r>
            <a:r>
              <a:rPr lang="en-US"/>
              <a:t> Explanations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219200"/>
            <a:ext cx="7391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>
                <a:solidFill>
                  <a:srgbClr val="000000"/>
                </a:solidFill>
              </a:rPr>
              <a:t> Influence is about change/derivative, contribution is about actual value</a:t>
            </a:r>
          </a:p>
          <a:p>
            <a:pPr>
              <a:buFont typeface="Wingdings" charset="2"/>
              <a:buChar char="q"/>
            </a:pPr>
            <a:r>
              <a:rPr lang="en-US" dirty="0" smtClean="0">
                <a:solidFill>
                  <a:srgbClr val="000000"/>
                </a:solidFill>
              </a:rPr>
              <a:t> A high probability tuple can have large contribution, but low influence</a:t>
            </a:r>
            <a:endParaRPr lang="en-US" baseline="30000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0" y="2165350"/>
            <a:ext cx="3048000" cy="1111250"/>
            <a:chOff x="2971800" y="1758950"/>
            <a:chExt cx="3048000" cy="1111250"/>
          </a:xfrm>
        </p:grpSpPr>
        <p:sp>
          <p:nvSpPr>
            <p:cNvPr id="5" name="TextBox 4"/>
            <p:cNvSpPr txBox="1"/>
            <p:nvPr/>
          </p:nvSpPr>
          <p:spPr>
            <a:xfrm>
              <a:off x="2971800" y="2075418"/>
              <a:ext cx="91440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E[SUM]</a:t>
              </a:r>
              <a:endParaRPr lang="en-US" baseline="30000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 descr="esum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3987800" y="1758950"/>
              <a:ext cx="2032000" cy="11112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057400" y="3535740"/>
            <a:ext cx="2743200" cy="1569660"/>
            <a:chOff x="2895600" y="3597276"/>
            <a:chExt cx="2743200" cy="1569660"/>
          </a:xfrm>
        </p:grpSpPr>
        <p:sp>
          <p:nvSpPr>
            <p:cNvPr id="8" name="TextBox 7"/>
            <p:cNvSpPr txBox="1"/>
            <p:nvPr/>
          </p:nvSpPr>
          <p:spPr>
            <a:xfrm>
              <a:off x="2895600" y="3597276"/>
              <a:ext cx="2743200" cy="156966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u="sng" dirty="0" smtClean="0"/>
                <a:t>Sensitivity Analysis:</a:t>
              </a:r>
            </a:p>
            <a:p>
              <a:endParaRPr lang="en-US" sz="2400" b="1" u="sng" dirty="0" smtClean="0"/>
            </a:p>
            <a:p>
              <a:endParaRPr lang="en-US" sz="2400" b="1" u="sng" dirty="0" smtClean="0"/>
            </a:p>
            <a:p>
              <a:r>
                <a:rPr lang="en-US" sz="2400" dirty="0" smtClean="0"/>
                <a:t>Sort by score values</a:t>
              </a:r>
            </a:p>
          </p:txBody>
        </p:sp>
        <p:pic>
          <p:nvPicPr>
            <p:cNvPr id="9" name="Picture 8" descr="esum2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3054350" y="4191000"/>
              <a:ext cx="1301750" cy="5715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5029200" y="3713965"/>
            <a:ext cx="2438400" cy="8309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smtClean="0"/>
              <a:t>Explanations:</a:t>
            </a:r>
          </a:p>
          <a:p>
            <a:r>
              <a:rPr lang="en-US" sz="2400" dirty="0" smtClean="0"/>
              <a:t>Sort by a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values</a:t>
            </a: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670560" y="2859525"/>
            <a:ext cx="1066800" cy="2175510"/>
            <a:chOff x="152400" y="1708150"/>
            <a:chExt cx="1778000" cy="3625850"/>
          </a:xfrm>
        </p:grpSpPr>
        <p:pic>
          <p:nvPicPr>
            <p:cNvPr id="18" name="Picture 17" descr="aone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152400" y="1708150"/>
              <a:ext cx="1778000" cy="3238500"/>
            </a:xfrm>
            <a:prstGeom prst="rect">
              <a:avLst/>
            </a:prstGeom>
          </p:spPr>
        </p:pic>
        <p:pic>
          <p:nvPicPr>
            <p:cNvPr id="19" name="Picture 18" descr="S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762000" y="5016500"/>
              <a:ext cx="349250" cy="3175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Problem Formulation</a:t>
            </a:r>
          </a:p>
          <a:p>
            <a:r>
              <a:rPr lang="en-US" b="1" dirty="0" smtClean="0"/>
              <a:t>Conjunctive </a:t>
            </a:r>
            <a:r>
              <a:rPr lang="en-US" b="1" dirty="0"/>
              <a:t>queries</a:t>
            </a:r>
          </a:p>
          <a:p>
            <a:pPr lvl="1"/>
            <a:r>
              <a:rPr lang="en-US" b="1" dirty="0"/>
              <a:t>Sensitivity Analysis</a:t>
            </a:r>
          </a:p>
          <a:p>
            <a:pPr lvl="1"/>
            <a:r>
              <a:rPr lang="en-US" b="1" dirty="0"/>
              <a:t>Aggregation</a:t>
            </a:r>
          </a:p>
          <a:p>
            <a:r>
              <a:rPr lang="en-US" dirty="0"/>
              <a:t>Analysis for Aggregation queries</a:t>
            </a:r>
          </a:p>
          <a:p>
            <a:r>
              <a:rPr lang="en-US" dirty="0"/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Sensitivity Analysis -- Conjunctive/SPJ Queries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First, evaluate </a:t>
            </a:r>
            <a:r>
              <a:rPr lang="en-US" i="1" dirty="0" smtClean="0"/>
              <a:t>lineage </a:t>
            </a:r>
            <a:r>
              <a:rPr lang="en-US" dirty="0" smtClean="0"/>
              <a:t>of output tuple</a:t>
            </a:r>
          </a:p>
          <a:p>
            <a:r>
              <a:rPr lang="en-US" dirty="0" smtClean="0"/>
              <a:t>Subsequently, compute probability of the formula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600" y="914400"/>
            <a:ext cx="5905500" cy="3200400"/>
            <a:chOff x="1943100" y="990600"/>
            <a:chExt cx="5905500" cy="3200400"/>
          </a:xfrm>
        </p:grpSpPr>
        <p:pic>
          <p:nvPicPr>
            <p:cNvPr id="5" name="Picture 4" descr="app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943100" y="990600"/>
              <a:ext cx="5905500" cy="3200400"/>
            </a:xfrm>
            <a:prstGeom prst="rect">
              <a:avLst/>
            </a:prstGeom>
          </p:spPr>
        </p:pic>
        <p:grpSp>
          <p:nvGrpSpPr>
            <p:cNvPr id="6" name="Group 20"/>
            <p:cNvGrpSpPr/>
            <p:nvPr/>
          </p:nvGrpSpPr>
          <p:grpSpPr>
            <a:xfrm>
              <a:off x="2057400" y="1600200"/>
              <a:ext cx="5638808" cy="1828800"/>
              <a:chOff x="2057400" y="1600200"/>
              <a:chExt cx="5638808" cy="1828800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2057400" y="3060511"/>
                <a:ext cx="2331720" cy="63689"/>
              </a:xfrm>
              <a:custGeom>
                <a:avLst/>
                <a:gdLst>
                  <a:gd name="connsiteX0" fmla="*/ 0 w 605910"/>
                  <a:gd name="connsiteY0" fmla="*/ 0 h 71830"/>
                  <a:gd name="connsiteX1" fmla="*/ 605910 w 605910"/>
                  <a:gd name="connsiteY1" fmla="*/ 11651 h 71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5910" h="71830">
                    <a:moveTo>
                      <a:pt x="0" y="0"/>
                    </a:moveTo>
                    <a:cubicBezTo>
                      <a:pt x="215509" y="71830"/>
                      <a:pt x="22674" y="11651"/>
                      <a:pt x="605910" y="11651"/>
                    </a:cubicBez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flipV="1">
                <a:off x="5410200" y="3387853"/>
                <a:ext cx="2286008" cy="41147"/>
              </a:xfrm>
              <a:custGeom>
                <a:avLst/>
                <a:gdLst>
                  <a:gd name="connsiteX0" fmla="*/ 0 w 605910"/>
                  <a:gd name="connsiteY0" fmla="*/ 0 h 71830"/>
                  <a:gd name="connsiteX1" fmla="*/ 605910 w 605910"/>
                  <a:gd name="connsiteY1" fmla="*/ 11651 h 71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5910" h="71830">
                    <a:moveTo>
                      <a:pt x="0" y="0"/>
                    </a:moveTo>
                    <a:cubicBezTo>
                      <a:pt x="215509" y="71830"/>
                      <a:pt x="22674" y="11651"/>
                      <a:pt x="605910" y="11651"/>
                    </a:cubicBez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2674621" y="1600200"/>
                <a:ext cx="2961379" cy="63689"/>
              </a:xfrm>
              <a:custGeom>
                <a:avLst/>
                <a:gdLst>
                  <a:gd name="connsiteX0" fmla="*/ 0 w 605910"/>
                  <a:gd name="connsiteY0" fmla="*/ 0 h 71830"/>
                  <a:gd name="connsiteX1" fmla="*/ 605910 w 605910"/>
                  <a:gd name="connsiteY1" fmla="*/ 11651 h 71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5910" h="71830">
                    <a:moveTo>
                      <a:pt x="0" y="0"/>
                    </a:moveTo>
                    <a:cubicBezTo>
                      <a:pt x="215509" y="71830"/>
                      <a:pt x="22674" y="11651"/>
                      <a:pt x="605910" y="11651"/>
                    </a:cubicBez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2674621" y="1805940"/>
                <a:ext cx="2961379" cy="63689"/>
              </a:xfrm>
              <a:custGeom>
                <a:avLst/>
                <a:gdLst>
                  <a:gd name="connsiteX0" fmla="*/ 0 w 605910"/>
                  <a:gd name="connsiteY0" fmla="*/ 0 h 71830"/>
                  <a:gd name="connsiteX1" fmla="*/ 605910 w 605910"/>
                  <a:gd name="connsiteY1" fmla="*/ 11651 h 71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5910" h="71830">
                    <a:moveTo>
                      <a:pt x="0" y="0"/>
                    </a:moveTo>
                    <a:cubicBezTo>
                      <a:pt x="215509" y="71830"/>
                      <a:pt x="22674" y="11651"/>
                      <a:pt x="605910" y="11651"/>
                    </a:cubicBez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679940" y="4382869"/>
            <a:ext cx="33797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List all “reputed” car sellers in </a:t>
            </a:r>
            <a:r>
              <a:rPr lang="en-US" dirty="0" smtClean="0"/>
              <a:t>“12345” </a:t>
            </a:r>
            <a:r>
              <a:rPr lang="en-US" dirty="0"/>
              <a:t>who offer</a:t>
            </a:r>
            <a:r>
              <a:rPr lang="en-US" dirty="0" smtClean="0"/>
              <a:t> “Honda” </a:t>
            </a:r>
            <a:r>
              <a:rPr lang="en-US" dirty="0"/>
              <a:t>cars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3400" y="3962400"/>
            <a:ext cx="361873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/>
              <a:t>SELECT </a:t>
            </a:r>
            <a:r>
              <a:rPr lang="en-US" sz="1400" dirty="0"/>
              <a:t>SellerId</a:t>
            </a:r>
          </a:p>
          <a:p>
            <a:r>
              <a:rPr lang="en-US" sz="1400" b="1" dirty="0"/>
              <a:t>FROM </a:t>
            </a:r>
            <a:r>
              <a:rPr lang="en-US" sz="1400" dirty="0"/>
              <a:t>Location, CarAds, Reputed</a:t>
            </a:r>
          </a:p>
          <a:p>
            <a:r>
              <a:rPr lang="en-US" sz="1400" b="1" dirty="0"/>
              <a:t>WHERE </a:t>
            </a:r>
            <a:r>
              <a:rPr lang="en-US" sz="1400" dirty="0"/>
              <a:t>reputation = ‘good’ </a:t>
            </a:r>
            <a:r>
              <a:rPr lang="en-US" sz="1400" b="1" dirty="0"/>
              <a:t>AND</a:t>
            </a:r>
            <a:r>
              <a:rPr lang="en-US" sz="1400" b="1" dirty="0" smtClean="0"/>
              <a:t> </a:t>
            </a:r>
          </a:p>
          <a:p>
            <a:r>
              <a:rPr lang="en-US" sz="1400" b="1" dirty="0" smtClean="0"/>
              <a:t>              </a:t>
            </a:r>
            <a:r>
              <a:rPr lang="en-US" sz="1400" dirty="0" smtClean="0"/>
              <a:t>city </a:t>
            </a:r>
            <a:r>
              <a:rPr lang="en-US" sz="1400" dirty="0"/>
              <a:t>= `Mumbai</a:t>
            </a:r>
            <a:r>
              <a:rPr lang="en-US" sz="1400" dirty="0" smtClean="0"/>
              <a:t>’ </a:t>
            </a:r>
            <a:r>
              <a:rPr lang="en-US" sz="1400" b="1" dirty="0" smtClean="0"/>
              <a:t>AND</a:t>
            </a:r>
          </a:p>
          <a:p>
            <a:r>
              <a:rPr lang="en-US" sz="1400" dirty="0"/>
              <a:t>              </a:t>
            </a:r>
            <a:r>
              <a:rPr lang="en-US" sz="1400" dirty="0" err="1"/>
              <a:t>Location.SellerId</a:t>
            </a:r>
            <a:r>
              <a:rPr lang="en-US" sz="1400" dirty="0"/>
              <a:t> = </a:t>
            </a:r>
            <a:r>
              <a:rPr lang="en-US" sz="1400" dirty="0" err="1"/>
              <a:t>CarAds.SellerId</a:t>
            </a:r>
            <a:r>
              <a:rPr lang="en-US" sz="1400" dirty="0"/>
              <a:t> </a:t>
            </a:r>
            <a:r>
              <a:rPr lang="en-US" sz="1400" b="1" dirty="0"/>
              <a:t>AND</a:t>
            </a:r>
          </a:p>
          <a:p>
            <a:r>
              <a:rPr lang="en-US" sz="1400" dirty="0"/>
              <a:t>              </a:t>
            </a:r>
            <a:r>
              <a:rPr lang="en-US" sz="1400" dirty="0" err="1"/>
              <a:t>CarAds.SellerId</a:t>
            </a:r>
            <a:r>
              <a:rPr lang="en-US" sz="1400" dirty="0"/>
              <a:t> = </a:t>
            </a:r>
            <a:r>
              <a:rPr lang="en-US" sz="1400" dirty="0" smtClean="0"/>
              <a:t>Reputed.SellerId</a:t>
            </a:r>
            <a:endParaRPr lang="en-US" sz="1400" dirty="0"/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5338487" y="2286000"/>
            <a:ext cx="380104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"/>
                <a:cs typeface="Calibri"/>
              </a:rPr>
              <a:t>Probability of  x</a:t>
            </a:r>
            <a:r>
              <a:rPr lang="en-US" sz="2000" b="1" baseline="-25000" dirty="0" smtClean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ea typeface="ＭＳ ゴシック"/>
                <a:cs typeface="Calibri"/>
              </a:rPr>
              <a:t> ∧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cs typeface="Calibri"/>
              </a:rPr>
              <a:t> z</a:t>
            </a:r>
            <a:r>
              <a:rPr lang="en-US" sz="2000" b="1" baseline="-25000" dirty="0" smtClean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ea typeface="ＭＳ ゴシック"/>
                <a:cs typeface="Calibri"/>
              </a:rPr>
              <a:t>∧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cs typeface="Calibri"/>
              </a:rPr>
              <a:t> [y</a:t>
            </a:r>
            <a:r>
              <a:rPr lang="en-US" sz="2000" b="1" baseline="-25000" dirty="0" smtClean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ea typeface="ＭＳ ゴシック"/>
                <a:cs typeface="Calibri"/>
              </a:rPr>
              <a:t>∨y</a:t>
            </a:r>
            <a:r>
              <a:rPr lang="en-US" sz="2000" b="1" baseline="-25000" dirty="0" smtClean="0">
                <a:solidFill>
                  <a:srgbClr val="FF0000"/>
                </a:solidFill>
                <a:latin typeface="Calibri"/>
                <a:ea typeface="ＭＳ ゴシック"/>
                <a:cs typeface="Calibri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ea typeface="ＭＳ ゴシック"/>
                <a:cs typeface="Calibri"/>
              </a:rPr>
              <a:t>]</a:t>
            </a:r>
            <a:endParaRPr lang="en-US" sz="2000" b="1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Influence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8229600" cy="2133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Observation: </a:t>
            </a:r>
            <a:r>
              <a:rPr lang="en-US" b="1" dirty="0" smtClean="0"/>
              <a:t>Linearity Property</a:t>
            </a:r>
          </a:p>
          <a:p>
            <a:pPr lvl="1"/>
            <a:r>
              <a:rPr lang="en-US" dirty="0" smtClean="0"/>
              <a:t>Given Boolean formula λ(x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...,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), </a:t>
            </a:r>
            <a:r>
              <a:rPr lang="en-US" dirty="0" err="1" smtClean="0"/>
              <a:t>p(λ</a:t>
            </a:r>
            <a:r>
              <a:rPr lang="en-US" dirty="0" smtClean="0"/>
              <a:t>) is a linear function of each p(x</a:t>
            </a:r>
            <a:r>
              <a:rPr lang="en-US" baseline="-25000" dirty="0" smtClean="0"/>
              <a:t>i</a:t>
            </a:r>
            <a:r>
              <a:rPr lang="en-US" dirty="0" smtClean="0"/>
              <a:t>) treated individually</a:t>
            </a:r>
          </a:p>
          <a:p>
            <a:pPr lvl="1"/>
            <a:r>
              <a:rPr lang="en-US" dirty="0" smtClean="0"/>
              <a:t>P(λ) = c</a:t>
            </a:r>
            <a:r>
              <a:rPr lang="en-US" baseline="-25000" dirty="0" smtClean="0"/>
              <a:t>i</a:t>
            </a:r>
            <a:r>
              <a:rPr lang="en-US" dirty="0" smtClean="0"/>
              <a:t> p</a:t>
            </a:r>
            <a:r>
              <a:rPr lang="en-US" baseline="-25000" dirty="0" smtClean="0"/>
              <a:t>i</a:t>
            </a:r>
            <a:r>
              <a:rPr lang="en-US" dirty="0" smtClean="0"/>
              <a:t> + c</a:t>
            </a:r>
            <a:r>
              <a:rPr lang="en-US" baseline="-25000" dirty="0" smtClean="0"/>
              <a:t>i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4419600"/>
            <a:ext cx="4267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Intuition: (Shannon Exp)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9964" y="4648200"/>
            <a:ext cx="3571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However, the problem of computing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all influences is NP-hard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linearity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" y="5715000"/>
            <a:ext cx="5683250" cy="603250"/>
          </a:xfrm>
          <a:prstGeom prst="rect">
            <a:avLst/>
          </a:prstGeom>
        </p:spPr>
      </p:pic>
      <p:pic>
        <p:nvPicPr>
          <p:cNvPr id="8" name="Picture 7" descr="linearity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5226050"/>
            <a:ext cx="279400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/>
              <a:t>Read-once formulas</a:t>
            </a:r>
          </a:p>
        </p:txBody>
      </p:sp>
      <p:pic>
        <p:nvPicPr>
          <p:cNvPr id="4" name="Picture 3" descr="ando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133600" y="2209800"/>
            <a:ext cx="4775200" cy="3162300"/>
          </a:xfrm>
          <a:prstGeom prst="rect">
            <a:avLst/>
          </a:prstGeom>
        </p:spPr>
      </p:pic>
      <p:pic>
        <p:nvPicPr>
          <p:cNvPr id="6" name="Picture 5" descr="equn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33350" y="3746500"/>
            <a:ext cx="2762250" cy="444500"/>
          </a:xfrm>
          <a:prstGeom prst="rect">
            <a:avLst/>
          </a:prstGeom>
        </p:spPr>
      </p:pic>
      <p:pic>
        <p:nvPicPr>
          <p:cNvPr id="7" name="Picture 6" descr="bf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57200" y="1227138"/>
            <a:ext cx="1778000" cy="381000"/>
          </a:xfrm>
          <a:prstGeom prst="rect">
            <a:avLst/>
          </a:prstGeom>
        </p:spPr>
      </p:pic>
      <p:pic>
        <p:nvPicPr>
          <p:cNvPr id="8" name="Picture 7" descr="equn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2209800" y="1752600"/>
            <a:ext cx="4635500" cy="53975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324600" y="3429000"/>
            <a:ext cx="255905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node corresponds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a boolean formula</a:t>
            </a:r>
            <a:endParaRPr kumimoji="0" lang="en-US" sz="2000" i="0" u="none" strike="noStrike" kern="1200" cap="none" spc="0" normalizeH="0" baseline="-2500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82800" y="5334000"/>
            <a:ext cx="4699000" cy="457200"/>
            <a:chOff x="2082800" y="5334000"/>
            <a:chExt cx="4699000" cy="457200"/>
          </a:xfrm>
        </p:grpSpPr>
        <p:pic>
          <p:nvPicPr>
            <p:cNvPr id="10" name="Picture 9" descr="x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2082800" y="5346700"/>
              <a:ext cx="889000" cy="444500"/>
            </a:xfrm>
            <a:prstGeom prst="rect">
              <a:avLst/>
            </a:prstGeom>
          </p:spPr>
        </p:pic>
        <p:pic>
          <p:nvPicPr>
            <p:cNvPr id="12" name="Picture 11" descr="x2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3473450" y="5365750"/>
              <a:ext cx="793750" cy="349250"/>
            </a:xfrm>
            <a:prstGeom prst="rect">
              <a:avLst/>
            </a:prstGeom>
          </p:spPr>
        </p:pic>
        <p:pic>
          <p:nvPicPr>
            <p:cNvPr id="13" name="Picture 12" descr="x3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5"/>
                <a:stretch>
                  <a:fillRect/>
                </a:stretch>
              </p:blipFill>
            </mc:Choice>
            <mc:Fallback>
              <p:blipFill>
                <a:blip r:embed="rId16"/>
                <a:stretch>
                  <a:fillRect/>
                </a:stretch>
              </p:blipFill>
            </mc:Fallback>
          </mc:AlternateContent>
          <p:spPr>
            <a:xfrm>
              <a:off x="4768850" y="5334000"/>
              <a:ext cx="793750" cy="412750"/>
            </a:xfrm>
            <a:prstGeom prst="rect">
              <a:avLst/>
            </a:prstGeom>
          </p:spPr>
        </p:pic>
        <p:pic>
          <p:nvPicPr>
            <p:cNvPr id="14" name="Picture 13" descr="x4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7"/>
                <a:stretch>
                  <a:fillRect/>
                </a:stretch>
              </p:blipFill>
            </mc:Choice>
            <mc:Fallback>
              <p:blipFill>
                <a:blip r:embed="rId18"/>
                <a:stretch>
                  <a:fillRect/>
                </a:stretch>
              </p:blipFill>
            </mc:Fallback>
          </mc:AlternateContent>
          <p:spPr>
            <a:xfrm>
              <a:off x="6019800" y="5334000"/>
              <a:ext cx="762000" cy="4127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/>
              <a:t>Read-once formulas (Sensitivity)</a:t>
            </a:r>
          </a:p>
        </p:txBody>
      </p:sp>
      <p:pic>
        <p:nvPicPr>
          <p:cNvPr id="4" name="Picture 3" descr="ando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9375" y="1752600"/>
            <a:ext cx="2865120" cy="1897380"/>
          </a:xfrm>
          <a:prstGeom prst="rect">
            <a:avLst/>
          </a:prstGeom>
        </p:spPr>
      </p:pic>
      <p:pic>
        <p:nvPicPr>
          <p:cNvPr id="7" name="Picture 6" descr="bf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7200" y="1227138"/>
            <a:ext cx="1778000" cy="381000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3352800" y="1362075"/>
            <a:ext cx="1981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Chain Rule:</a:t>
            </a:r>
            <a:endParaRPr kumimoji="0" lang="en-US" sz="2000" i="0" u="none" strike="noStrike" kern="1200" cap="none" spc="0" normalizeH="0" baseline="-2500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848600" y="1143000"/>
            <a:ext cx="1143000" cy="10462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3" name="Picture 22" descr="deriv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257800" y="1181100"/>
            <a:ext cx="3810000" cy="9525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165475" y="2286000"/>
            <a:ext cx="3692525" cy="1016000"/>
            <a:chOff x="3165475" y="2286000"/>
            <a:chExt cx="3692525" cy="1016000"/>
          </a:xfrm>
        </p:grpSpPr>
        <p:grpSp>
          <p:nvGrpSpPr>
            <p:cNvPr id="25" name="Group 24"/>
            <p:cNvGrpSpPr/>
            <p:nvPr/>
          </p:nvGrpSpPr>
          <p:grpSpPr>
            <a:xfrm>
              <a:off x="4095750" y="2286000"/>
              <a:ext cx="2762250" cy="1016000"/>
              <a:chOff x="5334000" y="2590800"/>
              <a:chExt cx="2762250" cy="1016000"/>
            </a:xfrm>
          </p:grpSpPr>
          <p:pic>
            <p:nvPicPr>
              <p:cNvPr id="21" name="Picture 20" descr="equn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9"/>
                  <a:stretch>
                    <a:fillRect/>
                  </a:stretch>
                </p:blipFill>
              </mc:Choice>
              <mc:Fallback>
                <p:blipFill>
                  <a:blip r:embed="rId10"/>
                  <a:stretch>
                    <a:fillRect/>
                  </a:stretch>
                </p:blipFill>
              </mc:Fallback>
            </mc:AlternateContent>
            <p:spPr>
              <a:xfrm>
                <a:off x="5334000" y="2590800"/>
                <a:ext cx="2762250" cy="444500"/>
              </a:xfrm>
              <a:prstGeom prst="rect">
                <a:avLst/>
              </a:prstGeom>
            </p:spPr>
          </p:pic>
          <p:pic>
            <p:nvPicPr>
              <p:cNvPr id="24" name="Picture 23" descr="deriv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1"/>
                  <a:stretch>
                    <a:fillRect/>
                  </a:stretch>
                </p:blipFill>
              </mc:Choice>
              <mc:Fallback>
                <p:blipFill>
                  <a:blip r:embed="rId12"/>
                  <a:stretch>
                    <a:fillRect/>
                  </a:stretch>
                </p:blipFill>
              </mc:Fallback>
            </mc:AlternateContent>
            <p:spPr>
              <a:xfrm>
                <a:off x="5715000" y="3035300"/>
                <a:ext cx="1936750" cy="571500"/>
              </a:xfrm>
              <a:prstGeom prst="rect">
                <a:avLst/>
              </a:prstGeom>
            </p:spPr>
          </p:pic>
        </p:grp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3165475" y="2501900"/>
              <a:ext cx="74295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AND:</a:t>
              </a:r>
              <a:endParaRPr kumimoji="0" lang="en-US" sz="20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127375" y="3302000"/>
            <a:ext cx="5635625" cy="1333500"/>
            <a:chOff x="3127375" y="3302000"/>
            <a:chExt cx="5635625" cy="1333500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3127375" y="3784600"/>
              <a:ext cx="533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 fontScale="92500"/>
            </a:bodyPr>
            <a:lstStyle/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OR:</a:t>
              </a:r>
              <a:endParaRPr kumimoji="0" lang="en-US" sz="20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5" name="Picture 14" descr="orequation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4095750" y="3302000"/>
              <a:ext cx="4667250" cy="1333500"/>
            </a:xfrm>
            <a:prstGeom prst="rect">
              <a:avLst/>
            </a:prstGeom>
          </p:spPr>
        </p:pic>
      </p:grpSp>
      <p:sp>
        <p:nvSpPr>
          <p:cNvPr id="22" name="Oval 21"/>
          <p:cNvSpPr/>
          <p:nvPr/>
        </p:nvSpPr>
        <p:spPr>
          <a:xfrm>
            <a:off x="6858000" y="1181100"/>
            <a:ext cx="1143000" cy="10462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371600" y="4876800"/>
            <a:ext cx="6400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None/>
            </a:pPr>
            <a:r>
              <a:rPr lang="en-US" sz="2000" dirty="0" smtClean="0"/>
              <a:t>One pass algorithm to compute all influences</a:t>
            </a:r>
          </a:p>
          <a:p>
            <a:pPr marL="457200" indent="-457200">
              <a:buNone/>
            </a:pPr>
            <a:r>
              <a:rPr lang="en-US" sz="2000" dirty="0" smtClean="0"/>
              <a:t>Each node </a:t>
            </a:r>
            <a:r>
              <a:rPr lang="en-US" sz="2000" dirty="0" smtClean="0">
                <a:solidFill>
                  <a:schemeClr val="accent1"/>
                </a:solidFill>
              </a:rPr>
              <a:t>x</a:t>
            </a:r>
            <a:r>
              <a:rPr lang="en-US" sz="2000" dirty="0" smtClean="0"/>
              <a:t> stores </a:t>
            </a:r>
            <a:r>
              <a:rPr lang="en-US" sz="2000" dirty="0" smtClean="0">
                <a:solidFill>
                  <a:srgbClr val="4F81BD"/>
                </a:solidFill>
              </a:rPr>
              <a:t>deriv(x)</a:t>
            </a:r>
            <a:r>
              <a:rPr lang="en-US" sz="2000" dirty="0" smtClean="0"/>
              <a:t>, which is derivative of root w.r.t </a:t>
            </a:r>
            <a:r>
              <a:rPr lang="en-US" sz="2000" dirty="0" smtClean="0">
                <a:solidFill>
                  <a:srgbClr val="4F81BD"/>
                </a:solidFill>
              </a:rPr>
              <a:t>x</a:t>
            </a:r>
          </a:p>
          <a:p>
            <a:pPr marL="457200" indent="-457200">
              <a:buNone/>
            </a:pPr>
            <a:r>
              <a:rPr lang="en-US" sz="2000" dirty="0" smtClean="0"/>
              <a:t>Update equations:</a:t>
            </a:r>
          </a:p>
          <a:p>
            <a:pPr marL="857250" lvl="1" indent="-457200">
              <a:buAutoNum type="arabicParenBoth"/>
            </a:pPr>
            <a:r>
              <a:rPr lang="en-US" sz="1600" b="1" dirty="0" smtClean="0"/>
              <a:t>AND</a:t>
            </a:r>
            <a:r>
              <a:rPr lang="en-US" sz="1600" dirty="0" smtClean="0"/>
              <a:t>: </a:t>
            </a:r>
            <a:r>
              <a:rPr lang="en-US" sz="1600" dirty="0" smtClean="0">
                <a:solidFill>
                  <a:srgbClr val="4F81BD"/>
                </a:solidFill>
              </a:rPr>
              <a:t>deriv(x)</a:t>
            </a:r>
            <a:r>
              <a:rPr lang="en-US" sz="1600" dirty="0" smtClean="0"/>
              <a:t> = </a:t>
            </a:r>
            <a:r>
              <a:rPr lang="en-US" sz="1600" dirty="0" smtClean="0">
                <a:solidFill>
                  <a:srgbClr val="4F81BD"/>
                </a:solidFill>
              </a:rPr>
              <a:t>deriv(parent(x))</a:t>
            </a:r>
            <a:r>
              <a:rPr lang="en-US" sz="1600" dirty="0" smtClean="0"/>
              <a:t> * </a:t>
            </a:r>
            <a:r>
              <a:rPr lang="en-US" sz="1600" dirty="0" smtClean="0">
                <a:solidFill>
                  <a:srgbClr val="4F81BD"/>
                </a:solidFill>
              </a:rPr>
              <a:t>Prob(sibling(x))</a:t>
            </a:r>
          </a:p>
          <a:p>
            <a:pPr marL="857250" lvl="1" indent="-457200">
              <a:buAutoNum type="arabicParenBoth"/>
            </a:pPr>
            <a:r>
              <a:rPr lang="en-US" sz="1600" b="1" dirty="0" smtClean="0"/>
              <a:t>OR</a:t>
            </a:r>
            <a:r>
              <a:rPr lang="en-US" sz="1600" dirty="0" smtClean="0"/>
              <a:t>: </a:t>
            </a:r>
            <a:r>
              <a:rPr lang="en-US" sz="1600" dirty="0" smtClean="0">
                <a:solidFill>
                  <a:srgbClr val="4F81BD"/>
                </a:solidFill>
              </a:rPr>
              <a:t>deriv(x)</a:t>
            </a:r>
            <a:r>
              <a:rPr lang="en-US" sz="1600" dirty="0" smtClean="0"/>
              <a:t> = </a:t>
            </a:r>
            <a:r>
              <a:rPr lang="en-US" sz="1600" dirty="0" smtClean="0">
                <a:solidFill>
                  <a:srgbClr val="4F81BD"/>
                </a:solidFill>
              </a:rPr>
              <a:t>deriv(parent(x)) </a:t>
            </a:r>
            <a:r>
              <a:rPr lang="en-US" sz="1600" dirty="0" smtClean="0"/>
              <a:t>*</a:t>
            </a:r>
            <a:r>
              <a:rPr lang="en-US" sz="1600" dirty="0" smtClean="0">
                <a:solidFill>
                  <a:srgbClr val="4F81BD"/>
                </a:solidFill>
              </a:rPr>
              <a:t> (1 – Prob(sibling(x)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/>
              <a:t>Non-Read-once formulas (Sensitivity)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Expand Boolean formula into an XOR of read-once formulas (DTREE, Olteanu et al. 2010)</a:t>
            </a:r>
          </a:p>
          <a:p>
            <a:r>
              <a:rPr lang="en-US" dirty="0" smtClean="0"/>
              <a:t>Compute derivatives separately and aggregate them together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1212"/>
          </a:xfrm>
        </p:spPr>
        <p:txBody>
          <a:bodyPr>
            <a:normAutofit/>
          </a:bodyPr>
          <a:lstStyle/>
          <a:p>
            <a:r>
              <a:rPr lang="en-US" dirty="0" smtClean="0"/>
              <a:t>Explanations (Conjunctive Queries)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90637"/>
            <a:ext cx="5257800" cy="7715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Requires us to compute the set of size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&lt;=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tuples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can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reduce the probability the most</a:t>
            </a:r>
            <a:endParaRPr kumimoji="0" lang="en-US" sz="2000" i="0" u="none" strike="noStrike" kern="1200" cap="none" spc="0" normalizeH="0" baseline="-2500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267634"/>
            <a:ext cx="4407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Problem is NP-hard, however we provide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efficient solutions for read-once lineages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276600"/>
            <a:ext cx="5181600" cy="7715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/>
              <a:t>Denote: OPT (λ, </a:t>
            </a:r>
            <a:r>
              <a:rPr lang="en-US" sz="2000" dirty="0" err="1" smtClean="0"/>
              <a:t>k</a:t>
            </a:r>
            <a:r>
              <a:rPr lang="en-US" sz="2000" dirty="0" smtClean="0"/>
              <a:t>) = smallest possible probability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/>
              <a:t>obtained by setting </a:t>
            </a:r>
            <a:r>
              <a:rPr lang="en-US" sz="2000" dirty="0" err="1" smtClean="0"/>
              <a:t>k</a:t>
            </a:r>
            <a:r>
              <a:rPr lang="en-US" sz="2000" dirty="0" smtClean="0"/>
              <a:t> probabilities in λ to 0</a:t>
            </a:r>
            <a:endParaRPr kumimoji="0" lang="en-US" sz="2000" i="0" u="none" strike="noStrike" kern="1200" cap="none" spc="0" normalizeH="0" baseline="-2500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495800"/>
            <a:ext cx="74295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AND:</a:t>
            </a:r>
            <a:endParaRPr kumimoji="0" lang="en-US" sz="2000" i="0" u="none" strike="noStrike" kern="1200" cap="none" spc="0" normalizeH="0" baseline="-2500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andcas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00200" y="4495800"/>
            <a:ext cx="6635750" cy="571500"/>
          </a:xfrm>
          <a:prstGeom prst="rect">
            <a:avLst/>
          </a:prstGeom>
        </p:spPr>
      </p:pic>
      <p:pic>
        <p:nvPicPr>
          <p:cNvPr id="11" name="Picture 10" descr="orcas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00200" y="5181600"/>
            <a:ext cx="7239000" cy="85725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5410200"/>
            <a:ext cx="5334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OR:</a:t>
            </a:r>
            <a:endParaRPr kumimoji="0" lang="en-US" sz="2000" i="0" u="none" strike="noStrike" kern="1200" cap="none" spc="0" normalizeH="0" baseline="-2500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lambd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629400" y="3124200"/>
            <a:ext cx="1778000" cy="1209040"/>
          </a:xfrm>
          <a:prstGeom prst="rect">
            <a:avLst/>
          </a:prstGeom>
        </p:spPr>
      </p:pic>
      <p:pic>
        <p:nvPicPr>
          <p:cNvPr id="15" name="Picture 14" descr="ando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299200" y="1271587"/>
            <a:ext cx="2387600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Problem Formulation</a:t>
            </a:r>
          </a:p>
          <a:p>
            <a:r>
              <a:rPr lang="en-US" dirty="0"/>
              <a:t>Analysis for</a:t>
            </a:r>
            <a:r>
              <a:rPr lang="en-US" dirty="0" smtClean="0"/>
              <a:t> Conjunctive </a:t>
            </a:r>
            <a:r>
              <a:rPr lang="en-US" dirty="0"/>
              <a:t>queries</a:t>
            </a:r>
          </a:p>
          <a:p>
            <a:r>
              <a:rPr lang="en-US" b="1" dirty="0"/>
              <a:t>Analysis for Aggregation queries</a:t>
            </a:r>
          </a:p>
          <a:p>
            <a:r>
              <a:rPr lang="en-US" dirty="0"/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Aggregation queries (E[MAX])</a:t>
            </a:r>
            <a:endParaRPr lang="en-US" dirty="0"/>
          </a:p>
        </p:txBody>
      </p:sp>
      <p:pic>
        <p:nvPicPr>
          <p:cNvPr id="13" name="Picture 12" descr="minmax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334000" y="1545590"/>
            <a:ext cx="3822700" cy="310261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76450" y="2362200"/>
            <a:ext cx="3257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dk1"/>
                </a:solidFill>
              </a:rPr>
              <a:t>MAX: </a:t>
            </a:r>
            <a:r>
              <a:rPr lang="en-US" dirty="0" smtClean="0">
                <a:solidFill>
                  <a:schemeClr val="dk1"/>
                </a:solidFill>
              </a:rPr>
              <a:t>SELECT E[MAX(A)] from S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1631950"/>
            <a:ext cx="1778000" cy="3625850"/>
            <a:chOff x="152400" y="1708150"/>
            <a:chExt cx="1778000" cy="3625850"/>
          </a:xfrm>
        </p:grpSpPr>
        <p:pic>
          <p:nvPicPr>
            <p:cNvPr id="6" name="Picture 5" descr="aone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152400" y="1708150"/>
              <a:ext cx="1778000" cy="3238500"/>
            </a:xfrm>
            <a:prstGeom prst="rect">
              <a:avLst/>
            </a:prstGeom>
          </p:spPr>
        </p:pic>
        <p:pic>
          <p:nvPicPr>
            <p:cNvPr id="17" name="Picture 16" descr="S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762000" y="5016500"/>
              <a:ext cx="349250" cy="317500"/>
            </a:xfrm>
            <a:prstGeom prst="rect">
              <a:avLst/>
            </a:prstGeom>
          </p:spPr>
        </p:pic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2095500" y="2895600"/>
            <a:ext cx="35433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(1) Sort tuples by score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 smtClean="0"/>
              <a:t>(2) Recurrence relation: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371600" y="5130800"/>
            <a:ext cx="3263900" cy="889000"/>
            <a:chOff x="3352800" y="4953000"/>
            <a:chExt cx="3263900" cy="889000"/>
          </a:xfrm>
        </p:grpSpPr>
        <p:cxnSp>
          <p:nvCxnSpPr>
            <p:cNvPr id="21" name="Straight Connector 20"/>
            <p:cNvCxnSpPr>
              <a:stCxn id="28" idx="3"/>
            </p:cNvCxnSpPr>
            <p:nvPr/>
          </p:nvCxnSpPr>
          <p:spPr>
            <a:xfrm flipV="1">
              <a:off x="5410200" y="4953000"/>
              <a:ext cx="1206500" cy="660400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3352800" y="5384800"/>
              <a:ext cx="2057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Linearity property</a:t>
              </a:r>
              <a:endParaRPr kumimoji="0" lang="en-US" sz="20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05000" y="4114800"/>
            <a:ext cx="5842000" cy="933450"/>
            <a:chOff x="1930400" y="4114800"/>
            <a:chExt cx="5842000" cy="933450"/>
          </a:xfrm>
        </p:grpSpPr>
        <p:pic>
          <p:nvPicPr>
            <p:cNvPr id="22" name="Picture 21" descr="maximum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1968500" y="4114800"/>
              <a:ext cx="5130800" cy="457200"/>
            </a:xfrm>
            <a:prstGeom prst="rect">
              <a:avLst/>
            </a:prstGeom>
          </p:spPr>
        </p:pic>
        <p:pic>
          <p:nvPicPr>
            <p:cNvPr id="40" name="Picture 39" descr="in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1930400" y="4572000"/>
              <a:ext cx="5842000" cy="4762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2948" cy="7921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Managing Uncertain Data using Probabilistic Databases</a:t>
            </a:r>
            <a:endParaRPr lang="en-US" sz="3200" dirty="0"/>
          </a:p>
        </p:txBody>
      </p:sp>
      <p:pic>
        <p:nvPicPr>
          <p:cNvPr id="52" name="Picture 51" descr="motivat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33400" y="1057274"/>
            <a:ext cx="7966710" cy="2937510"/>
          </a:xfrm>
          <a:prstGeom prst="rect">
            <a:avLst/>
          </a:prstGeom>
        </p:spPr>
      </p:pic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304800" y="4267200"/>
            <a:ext cx="8458200" cy="1828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Uncertain, Incomplete &amp; Noisy data generated by a variety of data sources</a:t>
            </a:r>
          </a:p>
          <a:p>
            <a:r>
              <a:rPr lang="en-US" sz="2000" dirty="0" smtClean="0"/>
              <a:t>Probabilistic Databases have been effectively used </a:t>
            </a:r>
          </a:p>
          <a:p>
            <a:pPr lvl="1"/>
            <a:r>
              <a:rPr lang="en-US" sz="1600" dirty="0" smtClean="0"/>
              <a:t>(1) to consisely store such data and </a:t>
            </a:r>
          </a:p>
          <a:p>
            <a:pPr lvl="1"/>
            <a:r>
              <a:rPr lang="en-US" sz="1600" dirty="0" smtClean="0"/>
              <a:t>(2) efficiently execute queries over uncertain data</a:t>
            </a:r>
          </a:p>
          <a:p>
            <a:r>
              <a:rPr lang="en-US" sz="2000" dirty="0" smtClean="0"/>
              <a:t>Number of systems developed and a lot of research in recent years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3400" y="648866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Mystiq,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Lahar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[UW],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MayBMS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[Cornell], Trio [Stanford], MCDB [U.F],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PrDB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U.Md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9919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Influence - MAX queries</a:t>
            </a:r>
            <a:endParaRPr lang="en-US" dirty="0"/>
          </a:p>
        </p:txBody>
      </p:sp>
      <p:pic>
        <p:nvPicPr>
          <p:cNvPr id="11" name="Picture 10" descr="exploitlinea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95600" y="1219200"/>
            <a:ext cx="5816600" cy="83820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81000" y="1371600"/>
            <a:ext cx="20574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Exploiting linearity,</a:t>
            </a:r>
            <a:endParaRPr kumimoji="0" lang="en-US" sz="2000" i="0" u="none" strike="noStrike" kern="1200" cap="none" spc="0" normalizeH="0" baseline="-2500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 descr="delta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057400" y="3149600"/>
            <a:ext cx="7061200" cy="8128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838700" y="3581400"/>
            <a:ext cx="3467100" cy="1501934"/>
            <a:chOff x="4838700" y="3581400"/>
            <a:chExt cx="3467100" cy="1501934"/>
          </a:xfrm>
        </p:grpSpPr>
        <p:grpSp>
          <p:nvGrpSpPr>
            <p:cNvPr id="25" name="Group 24"/>
            <p:cNvGrpSpPr/>
            <p:nvPr/>
          </p:nvGrpSpPr>
          <p:grpSpPr>
            <a:xfrm>
              <a:off x="4838700" y="3789448"/>
              <a:ext cx="1638300" cy="1293886"/>
              <a:chOff x="4838700" y="3789448"/>
              <a:chExt cx="1638300" cy="1293886"/>
            </a:xfrm>
          </p:grpSpPr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5029200" y="4626134"/>
                <a:ext cx="14478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Just lookup</a:t>
                </a:r>
                <a:endParaRPr kumimoji="0" lang="en-US" sz="2000" i="0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21" name="Straight Connector 20"/>
              <p:cNvCxnSpPr>
                <a:stCxn id="20" idx="0"/>
              </p:cNvCxnSpPr>
              <p:nvPr/>
            </p:nvCxnSpPr>
            <p:spPr>
              <a:xfrm rot="16200000" flipV="1">
                <a:off x="4877557" y="3750591"/>
                <a:ext cx="836686" cy="914400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lg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>
              <a:stCxn id="20" idx="0"/>
            </p:cNvCxnSpPr>
            <p:nvPr/>
          </p:nvCxnSpPr>
          <p:spPr>
            <a:xfrm rot="5400000" flipH="1" flipV="1">
              <a:off x="6507083" y="2827417"/>
              <a:ext cx="1044734" cy="2552700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52400" y="1828800"/>
            <a:ext cx="6553200" cy="3939540"/>
            <a:chOff x="152400" y="1828800"/>
            <a:chExt cx="6553200" cy="3939540"/>
          </a:xfrm>
        </p:grpSpPr>
        <p:pic>
          <p:nvPicPr>
            <p:cNvPr id="12" name="Picture 11" descr="exp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152400" y="2895600"/>
              <a:ext cx="2743200" cy="2872740"/>
            </a:xfrm>
            <a:prstGeom prst="rect">
              <a:avLst/>
            </a:prstGeom>
          </p:spPr>
        </p:pic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5486400" y="2438400"/>
              <a:ext cx="1219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O(1) time</a:t>
              </a:r>
              <a:endParaRPr kumimoji="0" lang="en-US" sz="20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1" name="Straight Connector 30"/>
            <p:cNvCxnSpPr>
              <a:stCxn id="30" idx="0"/>
            </p:cNvCxnSpPr>
            <p:nvPr/>
          </p:nvCxnSpPr>
          <p:spPr>
            <a:xfrm rot="5400000" flipH="1" flipV="1">
              <a:off x="5905500" y="2019300"/>
              <a:ext cx="609600" cy="228600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4038600" y="5791200"/>
            <a:ext cx="2895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Overall time O(n) extra !</a:t>
            </a:r>
            <a:endParaRPr kumimoji="0" lang="en-US" sz="2000" i="0" u="none" strike="noStrike" kern="1200" cap="none" spc="0" normalizeH="0" baseline="-2500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Explanations -- MAX queries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976437"/>
            <a:ext cx="8686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 smtClean="0"/>
              <a:t>N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eed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compute the set of size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&lt;=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tuples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reduces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maximum the most</a:t>
            </a:r>
            <a:endParaRPr kumimoji="0" lang="en-US" sz="2000" i="0" u="none" strike="noStrike" kern="1200" cap="none" spc="0" normalizeH="0" baseline="-2500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2895600"/>
            <a:ext cx="5181600" cy="7715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/>
              <a:t>Denote: OPT (i, j) = smallest possible value for max[i,n], by setting j probability values to 0</a:t>
            </a:r>
            <a:endParaRPr kumimoji="0" lang="en-US" sz="2000" i="0" u="none" strike="noStrike" kern="1200" cap="none" spc="0" normalizeH="0" baseline="-2500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maxex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3810000"/>
            <a:ext cx="8051800" cy="9906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352800" y="5562600"/>
            <a:ext cx="2895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Overall time O(n * l) extra</a:t>
            </a:r>
            <a:endParaRPr kumimoji="0" lang="en-US" sz="2000" i="0" u="none" strike="noStrike" kern="1200" cap="none" spc="0" normalizeH="0" baseline="-2500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Problem Formulation</a:t>
            </a:r>
          </a:p>
          <a:p>
            <a:r>
              <a:rPr lang="en-US" dirty="0"/>
              <a:t>Analysis for</a:t>
            </a:r>
            <a:r>
              <a:rPr lang="en-US" dirty="0" smtClean="0"/>
              <a:t> Conjunctive </a:t>
            </a:r>
            <a:r>
              <a:rPr lang="en-US" dirty="0"/>
              <a:t>queries</a:t>
            </a:r>
          </a:p>
          <a:p>
            <a:r>
              <a:rPr lang="en-US" dirty="0"/>
              <a:t>Analysis for Aggregation queries</a:t>
            </a:r>
          </a:p>
          <a:p>
            <a:r>
              <a:rPr lang="en-US" b="1" dirty="0"/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Sensitivity Analysis is essential &amp; critical</a:t>
            </a:r>
          </a:p>
        </p:txBody>
      </p:sp>
      <p:pic>
        <p:nvPicPr>
          <p:cNvPr id="3" name="Picture 2" descr="critic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 rot="5400000">
            <a:off x="2667000" y="1524000"/>
            <a:ext cx="32004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5994" y="1840468"/>
            <a:ext cx="2741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Query:</a:t>
            </a:r>
            <a:r>
              <a:rPr lang="en-US" dirty="0" smtClean="0"/>
              <a:t> Top-3 by probability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8800" y="5562600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US" dirty="0" smtClean="0"/>
              <a:t>Very sensitive to input tuple probability (.4 - .8)</a:t>
            </a:r>
          </a:p>
          <a:p>
            <a:pPr marL="342900" indent="-342900">
              <a:buAutoNum type="arabicParenBoth"/>
            </a:pPr>
            <a:r>
              <a:rPr lang="en-US" dirty="0" smtClean="0"/>
              <a:t>More intuitive to show such a graph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Sensitivity Analysis has low overhead</a:t>
            </a:r>
          </a:p>
        </p:txBody>
      </p:sp>
      <p:pic>
        <p:nvPicPr>
          <p:cNvPr id="5" name="Picture 4" descr="rati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5400000">
            <a:off x="2971800" y="1066800"/>
            <a:ext cx="3200400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7708" y="1307068"/>
            <a:ext cx="2751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TPC-h queries (conjunctive)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133600" y="3886200"/>
            <a:ext cx="5029200" cy="2045732"/>
            <a:chOff x="76200" y="3886200"/>
            <a:chExt cx="5029200" cy="2045732"/>
          </a:xfrm>
        </p:grpSpPr>
        <p:grpSp>
          <p:nvGrpSpPr>
            <p:cNvPr id="16" name="Group 15"/>
            <p:cNvGrpSpPr/>
            <p:nvPr/>
          </p:nvGrpSpPr>
          <p:grpSpPr>
            <a:xfrm>
              <a:off x="76200" y="3886200"/>
              <a:ext cx="2674455" cy="1524000"/>
              <a:chOff x="76200" y="3886200"/>
              <a:chExt cx="2674455" cy="1524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76200" y="5040868"/>
                <a:ext cx="26744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Computing just probability</a:t>
                </a:r>
              </a:p>
            </p:txBody>
          </p:sp>
          <p:cxnSp>
            <p:nvCxnSpPr>
              <p:cNvPr id="10" name="Straight Connector 9"/>
              <p:cNvCxnSpPr>
                <a:stCxn id="8" idx="0"/>
              </p:cNvCxnSpPr>
              <p:nvPr/>
            </p:nvCxnSpPr>
            <p:spPr>
              <a:xfrm rot="5400000" flipH="1" flipV="1">
                <a:off x="1256098" y="4043530"/>
                <a:ext cx="1154668" cy="840008"/>
              </a:xfrm>
              <a:prstGeom prst="line">
                <a:avLst/>
              </a:prstGeom>
              <a:ln w="25400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triangle" w="lg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483622" y="4038600"/>
              <a:ext cx="4621778" cy="1893332"/>
              <a:chOff x="483622" y="4038600"/>
              <a:chExt cx="4621778" cy="189333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83622" y="5562600"/>
                <a:ext cx="46217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BB0A"/>
                    </a:solidFill>
                  </a:rPr>
                  <a:t>Computing both probability &amp; sensitivity values</a:t>
                </a:r>
              </a:p>
            </p:txBody>
          </p:sp>
          <p:cxnSp>
            <p:nvCxnSpPr>
              <p:cNvPr id="13" name="Straight Connector 12"/>
              <p:cNvCxnSpPr>
                <a:stCxn id="9" idx="0"/>
              </p:cNvCxnSpPr>
              <p:nvPr/>
            </p:nvCxnSpPr>
            <p:spPr>
              <a:xfrm rot="16200000" flipV="1">
                <a:off x="1930656" y="4698744"/>
                <a:ext cx="1524000" cy="203711"/>
              </a:xfrm>
              <a:prstGeom prst="line">
                <a:avLst/>
              </a:prstGeom>
              <a:ln>
                <a:solidFill>
                  <a:srgbClr val="00BB0A"/>
                </a:solidFill>
                <a:headEnd type="none" w="med" len="med"/>
                <a:tailEnd type="triangle" w="lg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Explanations &amp; re-evaluation is efficient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39172" y="5410200"/>
            <a:ext cx="3547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 smtClean="0"/>
              <a:t>Explanation computation is efficient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5410200"/>
            <a:ext cx="3621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 smtClean="0"/>
              <a:t>Incremental re-evaluation is efficient </a:t>
            </a:r>
          </a:p>
          <a:p>
            <a:pPr marL="342900" indent="-342900"/>
            <a:r>
              <a:rPr lang="en-US" dirty="0" smtClean="0"/>
              <a:t>by orders-of-magnitude</a:t>
            </a:r>
          </a:p>
        </p:txBody>
      </p:sp>
      <p:pic>
        <p:nvPicPr>
          <p:cNvPr id="7" name="Picture 6" descr="recomputat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5400000">
            <a:off x="838200" y="1066800"/>
            <a:ext cx="3200400" cy="4572000"/>
          </a:xfrm>
          <a:prstGeom prst="rect">
            <a:avLst/>
          </a:prstGeom>
        </p:spPr>
      </p:pic>
      <p:pic>
        <p:nvPicPr>
          <p:cNvPr id="8" name="Picture 7" descr="explanation-siz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 rot="5400000">
            <a:off x="4903470" y="1085850"/>
            <a:ext cx="3497580" cy="452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Re-Evaluation (Boolean Conjunctive Queries)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problems</a:t>
            </a:r>
          </a:p>
          <a:p>
            <a:pPr lvl="1"/>
            <a:r>
              <a:rPr lang="en-US" dirty="0" smtClean="0"/>
              <a:t>First update query result</a:t>
            </a:r>
          </a:p>
          <a:p>
            <a:pPr lvl="1"/>
            <a:r>
              <a:rPr lang="en-US" dirty="0" smtClean="0"/>
              <a:t>Update influences</a:t>
            </a:r>
          </a:p>
          <a:p>
            <a:r>
              <a:rPr lang="en-US" dirty="0" smtClean="0"/>
              <a:t>Exactly one probability updated:</a:t>
            </a:r>
          </a:p>
          <a:p>
            <a:pPr lvl="1"/>
            <a:r>
              <a:rPr lang="en-US" dirty="0" smtClean="0"/>
              <a:t>Use the derivative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/>
              <a:t>Sensitivity Analysis </a:t>
            </a:r>
            <a:r>
              <a:rPr lang="en-US" sz="6000"/>
              <a:t>≠</a:t>
            </a:r>
            <a:r>
              <a:rPr lang="en-US"/>
              <a:t> Explanations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990600"/>
            <a:ext cx="7391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>
                <a:solidFill>
                  <a:srgbClr val="000000"/>
                </a:solidFill>
              </a:rPr>
              <a:t> Influence is about change/derivative, contribution is about actual value</a:t>
            </a:r>
          </a:p>
          <a:p>
            <a:pPr>
              <a:buFont typeface="Wingdings" charset="2"/>
              <a:buChar char="q"/>
            </a:pPr>
            <a:r>
              <a:rPr lang="en-US" dirty="0" smtClean="0">
                <a:solidFill>
                  <a:srgbClr val="000000"/>
                </a:solidFill>
              </a:rPr>
              <a:t> A high probability tuple can have large contribution, but low influence</a:t>
            </a:r>
            <a:endParaRPr lang="en-US" baseline="30000" dirty="0">
              <a:solidFill>
                <a:schemeClr val="tx1"/>
              </a:solidFill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1676400" y="3175000"/>
            <a:ext cx="2463800" cy="1016000"/>
            <a:chOff x="1600200" y="3733800"/>
            <a:chExt cx="2463800" cy="1016000"/>
          </a:xfrm>
        </p:grpSpPr>
        <p:pic>
          <p:nvPicPr>
            <p:cNvPr id="20" name="Picture 19" descr="tableR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600200" y="3733800"/>
              <a:ext cx="2463800" cy="736600"/>
            </a:xfrm>
            <a:prstGeom prst="rect">
              <a:avLst/>
            </a:prstGeom>
          </p:spPr>
        </p:pic>
        <p:pic>
          <p:nvPicPr>
            <p:cNvPr id="16" name="Picture 15" descr="R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590800" y="4470400"/>
              <a:ext cx="304800" cy="279400"/>
            </a:xfrm>
            <a:prstGeom prst="rect">
              <a:avLst/>
            </a:prstGeom>
          </p:spPr>
        </p:pic>
      </p:grpSp>
      <p:grpSp>
        <p:nvGrpSpPr>
          <p:cNvPr id="6" name="Group 21"/>
          <p:cNvGrpSpPr/>
          <p:nvPr/>
        </p:nvGrpSpPr>
        <p:grpSpPr>
          <a:xfrm>
            <a:off x="4876800" y="2921000"/>
            <a:ext cx="2413000" cy="1270000"/>
            <a:chOff x="4648200" y="3454400"/>
            <a:chExt cx="2413000" cy="1270000"/>
          </a:xfrm>
        </p:grpSpPr>
        <p:pic>
          <p:nvPicPr>
            <p:cNvPr id="21" name="Picture 20" descr="tableSS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4648200" y="3454400"/>
              <a:ext cx="2413000" cy="1016000"/>
            </a:xfrm>
            <a:prstGeom prst="rect">
              <a:avLst/>
            </a:prstGeom>
          </p:spPr>
        </p:pic>
        <p:pic>
          <p:nvPicPr>
            <p:cNvPr id="17" name="Picture 16" descr="S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5638800" y="4470400"/>
              <a:ext cx="279400" cy="254000"/>
            </a:xfrm>
            <a:prstGeom prst="rect">
              <a:avLst/>
            </a:prstGeom>
          </p:spPr>
        </p:pic>
      </p:grpSp>
      <p:grpSp>
        <p:nvGrpSpPr>
          <p:cNvPr id="7" name="Group 24"/>
          <p:cNvGrpSpPr/>
          <p:nvPr/>
        </p:nvGrpSpPr>
        <p:grpSpPr>
          <a:xfrm>
            <a:off x="2343150" y="2043668"/>
            <a:ext cx="3943350" cy="369332"/>
            <a:chOff x="2114550" y="2550636"/>
            <a:chExt cx="3943350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2114550" y="2550636"/>
              <a:ext cx="201930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Conjunctive queries</a:t>
              </a:r>
              <a:endParaRPr lang="en-US" baseline="30000" dirty="0">
                <a:solidFill>
                  <a:schemeClr val="tx1"/>
                </a:solidFill>
              </a:endParaRPr>
            </a:p>
          </p:txBody>
        </p:sp>
        <p:pic>
          <p:nvPicPr>
            <p:cNvPr id="24" name="Picture 23" descr="conjquery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4610100" y="2589768"/>
              <a:ext cx="1447800" cy="33020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1244600" y="4648200"/>
            <a:ext cx="6451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>
                <a:solidFill>
                  <a:srgbClr val="000000"/>
                </a:solidFill>
              </a:rPr>
              <a:t> Tuple x1 has high probability: low influence &amp; high contribution</a:t>
            </a:r>
            <a:endParaRPr lang="en-US" baseline="-25000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q"/>
            </a:pPr>
            <a:r>
              <a:rPr lang="en-US" dirty="0" smtClean="0">
                <a:solidFill>
                  <a:srgbClr val="000000"/>
                </a:solidFill>
              </a:rPr>
              <a:t> Tuple y1 has low probability: high influence &amp; low contribution</a:t>
            </a:r>
            <a:endParaRPr lang="en-US" baseline="3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problem: Re-evaluation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Re-evaluate query results when input probabilities are modified</a:t>
            </a:r>
          </a:p>
          <a:p>
            <a:r>
              <a:rPr lang="en-US" dirty="0" smtClean="0"/>
              <a:t>Exploit previous computation</a:t>
            </a:r>
          </a:p>
          <a:p>
            <a:r>
              <a:rPr lang="en-US" b="1" dirty="0" smtClean="0"/>
              <a:t>Challenge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Incremental computation must be more efficient than re-computing the result from scratch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However, Query Evaluation Model..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990600"/>
            <a:ext cx="30480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List all `reputed’ car sellers in </a:t>
            </a:r>
            <a:r>
              <a:rPr lang="en-US" dirty="0" smtClean="0"/>
              <a:t>`12345’ </a:t>
            </a:r>
            <a:r>
              <a:rPr lang="en-US" dirty="0"/>
              <a:t>who offer</a:t>
            </a:r>
            <a:r>
              <a:rPr lang="en-US" dirty="0" smtClean="0"/>
              <a:t> `Hondas’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336576" y="1560731"/>
            <a:ext cx="655024" cy="4979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2667000" y="2514600"/>
            <a:ext cx="457200" cy="2666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TextBox 19"/>
          <p:cNvSpPr txBox="1"/>
          <p:nvPr/>
        </p:nvSpPr>
        <p:spPr>
          <a:xfrm>
            <a:off x="4572000" y="3316069"/>
            <a:ext cx="32004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is the average price of a Honda car in ‘12345’ 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8600" y="990600"/>
            <a:ext cx="8686800" cy="2667000"/>
            <a:chOff x="152400" y="1030069"/>
            <a:chExt cx="8686800" cy="2667000"/>
          </a:xfrm>
        </p:grpSpPr>
        <p:pic>
          <p:nvPicPr>
            <p:cNvPr id="4" name="Picture 3" descr="app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152400" y="1030069"/>
              <a:ext cx="4921250" cy="2667000"/>
            </a:xfrm>
            <a:prstGeom prst="rect">
              <a:avLst/>
            </a:prstGeom>
          </p:spPr>
        </p:pic>
        <p:pic>
          <p:nvPicPr>
            <p:cNvPr id="5" name="Picture 4" descr="app2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6629400" y="1717140"/>
              <a:ext cx="2209800" cy="285750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4572000" y="1868269"/>
              <a:ext cx="2057400" cy="495301"/>
            </a:xfrm>
            <a:prstGeom prst="line">
              <a:avLst/>
            </a:prstGeom>
            <a:ln w="254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72000" y="2515970"/>
              <a:ext cx="2057400" cy="684430"/>
            </a:xfrm>
            <a:prstGeom prst="line">
              <a:avLst/>
            </a:prstGeom>
            <a:ln w="254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 descr="3500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6629400" y="3027045"/>
              <a:ext cx="666750" cy="285750"/>
            </a:xfrm>
            <a:prstGeom prst="rect">
              <a:avLst/>
            </a:prstGeom>
          </p:spPr>
        </p:pic>
        <p:pic>
          <p:nvPicPr>
            <p:cNvPr id="23" name="Picture 22" descr="highvar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 rot="5400000">
              <a:off x="7673340" y="2156460"/>
              <a:ext cx="960120" cy="137160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304800" y="4650938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(1) Why</a:t>
            </a:r>
            <a:r>
              <a:rPr lang="en-US" dirty="0" smtClean="0"/>
              <a:t> is `239’ in the result and why does </a:t>
            </a:r>
            <a:r>
              <a:rPr lang="en-US" dirty="0"/>
              <a:t>this tuple have such a high probability value 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0" y="529726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(2) I am unsure about probability of x</a:t>
            </a:r>
            <a:r>
              <a:rPr lang="en-US" baseline="-25000" dirty="0"/>
              <a:t>1</a:t>
            </a:r>
            <a:r>
              <a:rPr lang="en-US" dirty="0"/>
              <a:t>, Will the actual result be much different from this even if it was 0.4 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00" y="5943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(3) I resolved the uncertainty of tuple x</a:t>
            </a:r>
            <a:r>
              <a:rPr lang="en-US" baseline="-25000" dirty="0"/>
              <a:t>1</a:t>
            </a:r>
            <a:r>
              <a:rPr lang="en-US" dirty="0"/>
              <a:t> by asking an expert. What is the new result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86600" y="4763869"/>
            <a:ext cx="1371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Explanations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5385137"/>
            <a:ext cx="1981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Sensitivity Analysis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0" y="5983069"/>
            <a:ext cx="1981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Incremental Query Re-evaluation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676400" y="4126468"/>
            <a:ext cx="5715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intuition provided to the user about the query results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14400" y="3576935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Probabilities computed using Bayesian inference, similarity metrics, sentiment analysis and so 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16" grpId="0" animBg="1"/>
      <p:bldP spid="17" grpId="0" animBg="1"/>
      <p:bldP spid="21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514600"/>
            <a:ext cx="76962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 propose an </a:t>
            </a:r>
            <a:r>
              <a:rPr lang="en-US" dirty="0" smtClean="0">
                <a:solidFill>
                  <a:srgbClr val="FF0000"/>
                </a:solidFill>
              </a:rPr>
              <a:t>interactive model</a:t>
            </a:r>
            <a:r>
              <a:rPr lang="en-US" dirty="0" smtClean="0"/>
              <a:t> for query evaluation where a user can mark a query for further analysis:</a:t>
            </a:r>
          </a:p>
          <a:p>
            <a:endParaRPr lang="en-US" dirty="0" smtClean="0"/>
          </a:p>
          <a:p>
            <a:r>
              <a:rPr lang="en-US" dirty="0" smtClean="0"/>
              <a:t>(1) Providing explanations for query results</a:t>
            </a:r>
          </a:p>
          <a:p>
            <a:r>
              <a:rPr lang="en-US" dirty="0" smtClean="0"/>
              <a:t>(2) Listing sensitive input tuples for a given query result</a:t>
            </a:r>
          </a:p>
          <a:p>
            <a:r>
              <a:rPr lang="en-US" dirty="0" smtClean="0"/>
              <a:t>(3) Allowing a user to update input probabilities and quickly recomputing results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 this paper,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b="1" dirty="0"/>
              <a:t>Problem Formulation</a:t>
            </a:r>
          </a:p>
          <a:p>
            <a:pPr lvl="1"/>
            <a:r>
              <a:rPr lang="en-US" b="1" dirty="0"/>
              <a:t>Sensitivity Analysis</a:t>
            </a:r>
          </a:p>
          <a:p>
            <a:pPr lvl="1"/>
            <a:r>
              <a:rPr lang="en-US" b="1" dirty="0"/>
              <a:t>Explanations</a:t>
            </a:r>
          </a:p>
          <a:p>
            <a:r>
              <a:rPr lang="en-US" dirty="0"/>
              <a:t>Analysis for</a:t>
            </a:r>
            <a:r>
              <a:rPr lang="en-US" dirty="0" smtClean="0"/>
              <a:t> Conjunctive </a:t>
            </a:r>
            <a:r>
              <a:rPr lang="en-US" dirty="0"/>
              <a:t>queries</a:t>
            </a:r>
          </a:p>
          <a:p>
            <a:r>
              <a:rPr lang="en-US" dirty="0"/>
              <a:t>Analysis for Aggregation queries</a:t>
            </a:r>
          </a:p>
          <a:p>
            <a:r>
              <a:rPr lang="en-US" dirty="0"/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Independent Tuple-uncertain probabilistic database</a:t>
            </a:r>
          </a:p>
          <a:p>
            <a:r>
              <a:rPr lang="en-US" sz="2800" dirty="0" smtClean="0"/>
              <a:t>Queries:</a:t>
            </a:r>
          </a:p>
          <a:p>
            <a:pPr lvl="1"/>
            <a:r>
              <a:rPr lang="en-US" sz="2400" dirty="0" smtClean="0"/>
              <a:t>Value queries: Result is a set of numerical values</a:t>
            </a:r>
          </a:p>
          <a:p>
            <a:pPr lvl="2"/>
            <a:r>
              <a:rPr lang="en-US" sz="2000" dirty="0" smtClean="0"/>
              <a:t>Conjunctive queries, Aggregation queries</a:t>
            </a:r>
          </a:p>
          <a:p>
            <a:pPr lvl="1"/>
            <a:r>
              <a:rPr lang="en-US" sz="2400" dirty="0" smtClean="0"/>
              <a:t>Set queries: Result is a set of categorical items</a:t>
            </a:r>
          </a:p>
          <a:p>
            <a:pPr lvl="2"/>
            <a:r>
              <a:rPr lang="en-US" sz="2000" dirty="0" smtClean="0"/>
              <a:t>Top-</a:t>
            </a:r>
            <a:r>
              <a:rPr lang="en-US" sz="2000" dirty="0" err="1" smtClean="0"/>
              <a:t>k</a:t>
            </a:r>
            <a:r>
              <a:rPr lang="en-US" sz="2000" dirty="0" smtClean="0"/>
              <a:t> queries, probabilistic threshold queries</a:t>
            </a:r>
          </a:p>
          <a:p>
            <a:endParaRPr lang="en-US" sz="2400" dirty="0" smtClean="0"/>
          </a:p>
        </p:txBody>
      </p:sp>
      <p:pic>
        <p:nvPicPr>
          <p:cNvPr id="4" name="Picture 3" descr="app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3400" y="2209800"/>
            <a:ext cx="7874000" cy="42672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Formal problem: Sensitivity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905000"/>
          </a:xfrm>
        </p:spPr>
        <p:txBody>
          <a:bodyPr/>
          <a:lstStyle/>
          <a:p>
            <a:r>
              <a:rPr lang="en-US" i="1" dirty="0" smtClean="0"/>
              <a:t>Influence: (of tuple </a:t>
            </a:r>
            <a:r>
              <a:rPr lang="en-US" i="1" dirty="0" smtClean="0">
                <a:solidFill>
                  <a:srgbClr val="4F81BD"/>
                </a:solidFill>
              </a:rPr>
              <a:t>(t, p)</a:t>
            </a:r>
            <a:r>
              <a:rPr lang="en-US" i="1" dirty="0" smtClean="0"/>
              <a:t> on query result </a:t>
            </a:r>
            <a:r>
              <a:rPr lang="en-US" i="1" dirty="0" smtClean="0">
                <a:solidFill>
                  <a:srgbClr val="4F81BD"/>
                </a:solidFill>
              </a:rPr>
              <a:t>R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Change </a:t>
            </a:r>
            <a:r>
              <a:rPr lang="en-US" dirty="0" smtClean="0">
                <a:solidFill>
                  <a:schemeClr val="accent1"/>
                </a:solidFill>
              </a:rPr>
              <a:t>p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4F81BD"/>
                </a:solidFill>
              </a:rPr>
              <a:t>p+∆p</a:t>
            </a:r>
            <a:r>
              <a:rPr lang="en-US" dirty="0" smtClean="0"/>
              <a:t>, determine </a:t>
            </a:r>
            <a:r>
              <a:rPr lang="en-US" dirty="0" smtClean="0">
                <a:solidFill>
                  <a:srgbClr val="4F81BD"/>
                </a:solidFill>
              </a:rPr>
              <a:t>∆R</a:t>
            </a:r>
          </a:p>
          <a:p>
            <a:pPr lvl="1"/>
            <a:r>
              <a:rPr lang="en-US" dirty="0" smtClean="0"/>
              <a:t>Influence</a:t>
            </a:r>
            <a:r>
              <a:rPr lang="en-US" dirty="0" smtClean="0">
                <a:solidFill>
                  <a:srgbClr val="4F81BD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4F81BD"/>
                </a:solidFill>
              </a:rPr>
              <a:t> ∆R / ∆p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3062407"/>
            <a:ext cx="4419600" cy="16619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smtClean="0"/>
              <a:t>Value queries:</a:t>
            </a:r>
          </a:p>
          <a:p>
            <a:endParaRPr lang="en-US" b="1" u="sng" dirty="0" smtClean="0"/>
          </a:p>
          <a:p>
            <a:pPr>
              <a:buFont typeface="Wingdings" charset="2"/>
              <a:buChar char="q"/>
            </a:pPr>
            <a:r>
              <a:rPr lang="en-US" sz="2000" dirty="0" smtClean="0">
                <a:solidFill>
                  <a:srgbClr val="4F81BD"/>
                </a:solidFill>
              </a:rPr>
              <a:t> ∆R = |R</a:t>
            </a:r>
            <a:r>
              <a:rPr lang="en-US" sz="2000" baseline="30000" dirty="0" smtClean="0">
                <a:solidFill>
                  <a:srgbClr val="4F81BD"/>
                </a:solidFill>
              </a:rPr>
              <a:t>new</a:t>
            </a:r>
            <a:r>
              <a:rPr lang="en-US" sz="2000" dirty="0" smtClean="0">
                <a:solidFill>
                  <a:srgbClr val="4F81BD"/>
                </a:solidFill>
              </a:rPr>
              <a:t> - R</a:t>
            </a:r>
            <a:r>
              <a:rPr lang="en-US" sz="2000" baseline="30000" dirty="0" smtClean="0">
                <a:solidFill>
                  <a:srgbClr val="4F81BD"/>
                </a:solidFill>
              </a:rPr>
              <a:t>old</a:t>
            </a:r>
            <a:r>
              <a:rPr lang="en-US" sz="2000" dirty="0" smtClean="0">
                <a:solidFill>
                  <a:srgbClr val="4F81BD"/>
                </a:solidFill>
              </a:rPr>
              <a:t>|</a:t>
            </a:r>
          </a:p>
          <a:p>
            <a:pPr>
              <a:buFont typeface="Wingdings" charset="2"/>
              <a:buChar char="q"/>
            </a:pPr>
            <a:r>
              <a:rPr lang="en-US" sz="2000" baseline="30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Example:</a:t>
            </a:r>
            <a:r>
              <a:rPr lang="en-US" sz="2000" baseline="30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Conjunctive queries</a:t>
            </a:r>
          </a:p>
          <a:p>
            <a:pPr lvl="1">
              <a:buFont typeface="Wingdings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 Difference in output probabilities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3062407"/>
            <a:ext cx="4419600" cy="16619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smtClean="0"/>
              <a:t>Set queries:</a:t>
            </a:r>
          </a:p>
          <a:p>
            <a:endParaRPr lang="en-US" b="1" u="sng" dirty="0" smtClean="0"/>
          </a:p>
          <a:p>
            <a:pPr>
              <a:buFont typeface="Wingdings" charset="2"/>
              <a:buChar char="q"/>
            </a:pPr>
            <a:r>
              <a:rPr lang="en-US" sz="2000" dirty="0" smtClean="0">
                <a:solidFill>
                  <a:srgbClr val="4F81BD"/>
                </a:solidFill>
              </a:rPr>
              <a:t> ∆R = |(R</a:t>
            </a:r>
            <a:r>
              <a:rPr lang="en-US" sz="2000" baseline="30000" dirty="0" smtClean="0">
                <a:solidFill>
                  <a:srgbClr val="4F81BD"/>
                </a:solidFill>
              </a:rPr>
              <a:t>new</a:t>
            </a:r>
            <a:r>
              <a:rPr lang="en-US" sz="2000" dirty="0" smtClean="0">
                <a:solidFill>
                  <a:srgbClr val="4F81BD"/>
                </a:solidFill>
              </a:rPr>
              <a:t> \ R</a:t>
            </a:r>
            <a:r>
              <a:rPr lang="en-US" sz="2000" baseline="30000" dirty="0" smtClean="0">
                <a:solidFill>
                  <a:srgbClr val="4F81BD"/>
                </a:solidFill>
              </a:rPr>
              <a:t>old</a:t>
            </a:r>
            <a:r>
              <a:rPr lang="en-US" sz="2000" dirty="0" smtClean="0">
                <a:solidFill>
                  <a:srgbClr val="4F81BD"/>
                </a:solidFill>
              </a:rPr>
              <a:t>) ∪ (R</a:t>
            </a:r>
            <a:r>
              <a:rPr lang="en-US" sz="2000" baseline="30000" dirty="0" smtClean="0">
                <a:solidFill>
                  <a:srgbClr val="4F81BD"/>
                </a:solidFill>
              </a:rPr>
              <a:t>new</a:t>
            </a:r>
            <a:r>
              <a:rPr lang="en-US" sz="2000" dirty="0" smtClean="0">
                <a:solidFill>
                  <a:srgbClr val="4F81BD"/>
                </a:solidFill>
              </a:rPr>
              <a:t> \ R</a:t>
            </a:r>
            <a:r>
              <a:rPr lang="en-US" sz="2000" baseline="30000" dirty="0" smtClean="0">
                <a:solidFill>
                  <a:srgbClr val="4F81BD"/>
                </a:solidFill>
              </a:rPr>
              <a:t>old</a:t>
            </a:r>
            <a:r>
              <a:rPr lang="en-US" sz="2000" dirty="0" smtClean="0">
                <a:solidFill>
                  <a:srgbClr val="4F81BD"/>
                </a:solidFill>
              </a:rPr>
              <a:t>)|</a:t>
            </a:r>
          </a:p>
          <a:p>
            <a:pPr>
              <a:buFont typeface="Wingdings" charset="2"/>
              <a:buChar char="q"/>
            </a:pPr>
            <a:r>
              <a:rPr lang="en-US" sz="2000" baseline="30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Example:</a:t>
            </a:r>
            <a:r>
              <a:rPr lang="en-US" sz="2000" baseline="30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Top-</a:t>
            </a:r>
            <a:r>
              <a:rPr lang="en-US" sz="2000" dirty="0" err="1" smtClean="0">
                <a:solidFill>
                  <a:schemeClr val="tx1"/>
                </a:solidFill>
              </a:rPr>
              <a:t>k</a:t>
            </a:r>
            <a:r>
              <a:rPr lang="en-US" sz="2000" dirty="0" smtClean="0">
                <a:solidFill>
                  <a:schemeClr val="tx1"/>
                </a:solidFill>
              </a:rPr>
              <a:t> queries</a:t>
            </a:r>
          </a:p>
          <a:p>
            <a:pPr lvl="1">
              <a:buFont typeface="Wingdings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 Additional + Missing </a:t>
            </a:r>
            <a:r>
              <a:rPr lang="en-US" sz="2000" dirty="0" err="1" smtClean="0">
                <a:solidFill>
                  <a:schemeClr val="tx1"/>
                </a:solidFill>
              </a:rPr>
              <a:t>tuples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0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Problem: Given query </a:t>
            </a:r>
            <a:r>
              <a:rPr lang="en-US" sz="2800" dirty="0" err="1" smtClean="0">
                <a:solidFill>
                  <a:srgbClr val="4F81BD"/>
                </a:solidFill>
              </a:rPr>
              <a:t>q</a:t>
            </a:r>
            <a:r>
              <a:rPr lang="en-US" sz="2800" dirty="0" smtClean="0">
                <a:solidFill>
                  <a:srgbClr val="4F81BD"/>
                </a:solidFill>
              </a:rPr>
              <a:t>, </a:t>
            </a:r>
            <a:r>
              <a:rPr lang="en-US" sz="2800" dirty="0" smtClean="0">
                <a:solidFill>
                  <a:srgbClr val="000000"/>
                </a:solidFill>
              </a:rPr>
              <a:t>determine top-</a:t>
            </a:r>
            <a:r>
              <a:rPr lang="en-US" sz="2800" dirty="0" smtClean="0">
                <a:solidFill>
                  <a:schemeClr val="accent1"/>
                </a:solidFill>
              </a:rPr>
              <a:t>l</a:t>
            </a:r>
            <a:r>
              <a:rPr lang="en-US" sz="2800" dirty="0" smtClean="0">
                <a:solidFill>
                  <a:srgbClr val="4F81BD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influential variables for</a:t>
            </a:r>
            <a:r>
              <a:rPr lang="en-US" sz="2800" dirty="0" smtClean="0">
                <a:solidFill>
                  <a:srgbClr val="4F81BD"/>
                </a:solidFill>
              </a:rPr>
              <a:t> </a:t>
            </a:r>
            <a:r>
              <a:rPr lang="en-US" sz="2800" dirty="0" err="1" smtClean="0">
                <a:solidFill>
                  <a:srgbClr val="4F81BD"/>
                </a:solidFill>
              </a:rPr>
              <a:t>q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61722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Ensuing problem:</a:t>
            </a:r>
            <a:r>
              <a:rPr lang="en-US" dirty="0" smtClean="0"/>
              <a:t> Re-evaluate query results when input probabilities are modified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-- 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Connection to Re &amp; Suciu 2008. (Probabilistic Databases)</a:t>
            </a:r>
          </a:p>
          <a:p>
            <a:pPr lvl="1"/>
            <a:r>
              <a:rPr lang="en-US" dirty="0" smtClean="0"/>
              <a:t>Defined influence for Boolean conjunctive queries</a:t>
            </a:r>
          </a:p>
          <a:p>
            <a:pPr lvl="1"/>
            <a:r>
              <a:rPr lang="en-US" dirty="0" smtClean="0"/>
              <a:t>Our Derivative-based definition is applicable to all queries and it subsumes previous definition</a:t>
            </a:r>
          </a:p>
          <a:p>
            <a:r>
              <a:rPr lang="en-US" dirty="0" smtClean="0"/>
              <a:t>Connection to Meliou et al. 2011 (Causality in DB)</a:t>
            </a:r>
          </a:p>
          <a:p>
            <a:pPr lvl="1"/>
            <a:r>
              <a:rPr lang="en-US" dirty="0" smtClean="0"/>
              <a:t>Notion of </a:t>
            </a:r>
            <a:r>
              <a:rPr lang="en-US" i="1" dirty="0" smtClean="0"/>
              <a:t>responsibility </a:t>
            </a:r>
            <a:r>
              <a:rPr lang="en-US" dirty="0" smtClean="0"/>
              <a:t>is closely related to influence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6477000"/>
            <a:ext cx="3651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7F7F7F"/>
                </a:solidFill>
              </a:rPr>
              <a:t>[Re &amp; Suciu 2008, Meliou et al. 2011]</a:t>
            </a: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Formal problem: Explanations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143000"/>
          </a:xfrm>
        </p:spPr>
        <p:txBody>
          <a:bodyPr>
            <a:normAutofit/>
          </a:bodyPr>
          <a:lstStyle/>
          <a:p>
            <a:r>
              <a:rPr lang="en-US" i="1" dirty="0" smtClean="0"/>
              <a:t>Contribution: (of tuple set </a:t>
            </a:r>
            <a:r>
              <a:rPr lang="en-US" i="1" dirty="0" smtClean="0">
                <a:solidFill>
                  <a:srgbClr val="4F81BD"/>
                </a:solidFill>
              </a:rPr>
              <a:t>S</a:t>
            </a:r>
            <a:r>
              <a:rPr lang="en-US" i="1" dirty="0" smtClean="0"/>
              <a:t> on query result </a:t>
            </a:r>
            <a:r>
              <a:rPr lang="en-US" i="1" dirty="0" smtClean="0">
                <a:solidFill>
                  <a:srgbClr val="4F81BD"/>
                </a:solidFill>
              </a:rPr>
              <a:t>R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Set </a:t>
            </a:r>
            <a:r>
              <a:rPr lang="en-US" dirty="0" smtClean="0">
                <a:solidFill>
                  <a:schemeClr val="accent1"/>
                </a:solidFill>
              </a:rPr>
              <a:t>S</a:t>
            </a:r>
            <a:r>
              <a:rPr lang="en-US" dirty="0" smtClean="0"/>
              <a:t> probabilities to </a:t>
            </a:r>
            <a:r>
              <a:rPr lang="en-US" dirty="0" smtClean="0">
                <a:solidFill>
                  <a:srgbClr val="4F81BD"/>
                </a:solidFill>
              </a:rPr>
              <a:t>0</a:t>
            </a:r>
            <a:r>
              <a:rPr lang="en-US" dirty="0" smtClean="0"/>
              <a:t>, determine </a:t>
            </a:r>
            <a:r>
              <a:rPr lang="en-US" dirty="0" smtClean="0">
                <a:solidFill>
                  <a:srgbClr val="4F81BD"/>
                </a:solidFill>
              </a:rPr>
              <a:t>∆R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505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Problem: Given a query </a:t>
            </a:r>
            <a:r>
              <a:rPr lang="en-US" sz="2800" dirty="0" err="1" smtClean="0">
                <a:solidFill>
                  <a:srgbClr val="4F81BD"/>
                </a:solidFill>
              </a:rPr>
              <a:t>q</a:t>
            </a:r>
            <a:r>
              <a:rPr lang="en-US" sz="2800" dirty="0" smtClean="0">
                <a:solidFill>
                  <a:srgbClr val="4F81BD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and </a:t>
            </a:r>
            <a:r>
              <a:rPr lang="en-US" sz="2800" dirty="0" err="1" smtClean="0">
                <a:solidFill>
                  <a:srgbClr val="4F81BD"/>
                </a:solidFill>
              </a:rPr>
              <a:t>l</a:t>
            </a:r>
            <a:r>
              <a:rPr lang="en-US" sz="2800" dirty="0" smtClean="0">
                <a:solidFill>
                  <a:srgbClr val="4F81BD"/>
                </a:solidFill>
              </a:rPr>
              <a:t>, </a:t>
            </a:r>
            <a:r>
              <a:rPr lang="en-US" sz="2800" dirty="0" smtClean="0">
                <a:solidFill>
                  <a:srgbClr val="000000"/>
                </a:solidFill>
              </a:rPr>
              <a:t>determine the set </a:t>
            </a:r>
            <a:r>
              <a:rPr lang="en-US" sz="2800" dirty="0" smtClean="0">
                <a:solidFill>
                  <a:srgbClr val="4F81BD"/>
                </a:solidFill>
                <a:latin typeface="Chalkboard"/>
                <a:cs typeface="Chalkboard"/>
              </a:rPr>
              <a:t>V,</a:t>
            </a:r>
            <a:r>
              <a:rPr lang="en-US" sz="2800" dirty="0" smtClean="0">
                <a:solidFill>
                  <a:srgbClr val="4F81BD"/>
                </a:solidFill>
              </a:rPr>
              <a:t> |V|&lt;= </a:t>
            </a:r>
            <a:r>
              <a:rPr lang="en-US" sz="2800" dirty="0" err="1" smtClean="0">
                <a:solidFill>
                  <a:srgbClr val="4F81BD"/>
                </a:solidFill>
              </a:rPr>
              <a:t>l</a:t>
            </a:r>
            <a:r>
              <a:rPr lang="en-US" sz="2800" dirty="0" smtClean="0">
                <a:solidFill>
                  <a:srgbClr val="4F81BD"/>
                </a:solidFill>
              </a:rPr>
              <a:t>, </a:t>
            </a:r>
            <a:r>
              <a:rPr lang="en-US" sz="2800" dirty="0" smtClean="0"/>
              <a:t>with maximum contribution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3868</TotalTime>
  <Words>1589</Words>
  <Application>Microsoft Macintosh PowerPoint</Application>
  <PresentationFormat>On-screen Show (4:3)</PresentationFormat>
  <Paragraphs>200</Paragraphs>
  <Slides>29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Sensitivity Analysis &amp; Explanations for Robust Query Evaluation in Probabilistic Databases</vt:lpstr>
      <vt:lpstr>Managing Uncertain Data using Probabilistic Databases</vt:lpstr>
      <vt:lpstr>However, Query Evaluation Model..</vt:lpstr>
      <vt:lpstr>In this paper,</vt:lpstr>
      <vt:lpstr>Outline</vt:lpstr>
      <vt:lpstr>Problem Formulation</vt:lpstr>
      <vt:lpstr>Formal problem: Sensitivity Analysis</vt:lpstr>
      <vt:lpstr>Influence -- Related work</vt:lpstr>
      <vt:lpstr>Formal problem: Explanations</vt:lpstr>
      <vt:lpstr>Sensitivity Analysis ≠ Explanations</vt:lpstr>
      <vt:lpstr>Outline</vt:lpstr>
      <vt:lpstr>Sensitivity Analysis -- Conjunctive/SPJ Queries</vt:lpstr>
      <vt:lpstr>Computing Influence ?</vt:lpstr>
      <vt:lpstr>Read-once formulas</vt:lpstr>
      <vt:lpstr>Read-once formulas (Sensitivity)</vt:lpstr>
      <vt:lpstr>Non-Read-once formulas (Sensitivity)</vt:lpstr>
      <vt:lpstr>Explanations (Conjunctive Queries)</vt:lpstr>
      <vt:lpstr>Outline</vt:lpstr>
      <vt:lpstr>Aggregation queries (E[MAX])</vt:lpstr>
      <vt:lpstr>Influence - MAX queries</vt:lpstr>
      <vt:lpstr>Explanations -- MAX queries</vt:lpstr>
      <vt:lpstr>Outline</vt:lpstr>
      <vt:lpstr>Sensitivity Analysis is essential &amp; critical</vt:lpstr>
      <vt:lpstr>Sensitivity Analysis has low overhead</vt:lpstr>
      <vt:lpstr>Computing Explanations &amp; re-evaluation is efficient</vt:lpstr>
      <vt:lpstr>Thank you</vt:lpstr>
      <vt:lpstr>Re-Evaluation (Boolean Conjunctive Queries)</vt:lpstr>
      <vt:lpstr>Sensitivity Analysis ≠ Explanations</vt:lpstr>
      <vt:lpstr>Formal problem: Re-evaluation</vt:lpstr>
    </vt:vector>
  </TitlesOfParts>
  <Company>University of Maryland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Sensitivity Analysis &amp; Explanations for Robust Query Evaluation in Probabilistic Databases</dc:title>
  <dc:creator>Bhargav Kanagal</dc:creator>
  <cp:lastModifiedBy>Bhargav Kanagal</cp:lastModifiedBy>
  <cp:revision>583</cp:revision>
  <dcterms:created xsi:type="dcterms:W3CDTF">2011-06-16T07:16:58Z</dcterms:created>
  <dcterms:modified xsi:type="dcterms:W3CDTF">2011-06-16T08:02:08Z</dcterms:modified>
</cp:coreProperties>
</file>