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8.xml" ContentType="application/vnd.openxmlformats-officedocument.presentationml.tags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147470470" r:id="rId2"/>
    <p:sldId id="2147470445" r:id="rId3"/>
    <p:sldId id="2147470442" r:id="rId4"/>
    <p:sldId id="2147470545" r:id="rId5"/>
    <p:sldId id="2147470604" r:id="rId6"/>
    <p:sldId id="2147470549" r:id="rId7"/>
    <p:sldId id="2147470546" r:id="rId8"/>
    <p:sldId id="2147470585" r:id="rId9"/>
    <p:sldId id="2147470551" r:id="rId10"/>
    <p:sldId id="2147470465" r:id="rId11"/>
    <p:sldId id="2147470480" r:id="rId12"/>
    <p:sldId id="2147470564" r:id="rId13"/>
    <p:sldId id="2147470528" r:id="rId14"/>
    <p:sldId id="2147470584" r:id="rId15"/>
    <p:sldId id="2147470606" r:id="rId16"/>
    <p:sldId id="2147470590" r:id="rId17"/>
    <p:sldId id="2147470565" r:id="rId18"/>
    <p:sldId id="2147470591" r:id="rId19"/>
    <p:sldId id="2147470612" r:id="rId20"/>
    <p:sldId id="2147470594" r:id="rId21"/>
    <p:sldId id="2147470613" r:id="rId22"/>
    <p:sldId id="2147470567" r:id="rId23"/>
    <p:sldId id="2147470614" r:id="rId24"/>
    <p:sldId id="2147470615" r:id="rId25"/>
    <p:sldId id="2147470570" r:id="rId26"/>
    <p:sldId id="2147470617" r:id="rId27"/>
    <p:sldId id="2147470619" r:id="rId28"/>
    <p:sldId id="2147470620" r:id="rId29"/>
    <p:sldId id="2147470621" r:id="rId30"/>
    <p:sldId id="2147470622" r:id="rId31"/>
    <p:sldId id="2147470623" r:id="rId32"/>
    <p:sldId id="2147470579" r:id="rId33"/>
    <p:sldId id="2147470466" r:id="rId34"/>
    <p:sldId id="2147470580" r:id="rId35"/>
    <p:sldId id="2147470607" r:id="rId36"/>
    <p:sldId id="2147470581" r:id="rId37"/>
    <p:sldId id="2147470561" r:id="rId38"/>
    <p:sldId id="2147470467" r:id="rId39"/>
    <p:sldId id="2147470469" r:id="rId40"/>
    <p:sldId id="2147470611" r:id="rId41"/>
    <p:sldId id="2147470602" r:id="rId42"/>
    <p:sldId id="2147470608" r:id="rId43"/>
    <p:sldId id="2147470609" r:id="rId44"/>
    <p:sldId id="2147470610" r:id="rId45"/>
    <p:sldId id="2147470554" r:id="rId46"/>
    <p:sldId id="2147470588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9C2706-7B56-0DA1-D36B-5058A166FD8E}" name="Yaglikci  Abdullah Giray" initials="YAG" userId="S::yaglikca@ethz.ch::9d4a6345-5013-481a-aed7-5910ce0bef1f" providerId="AD"/>
  <p188:author id="{25D29E55-6E1B-8098-0CC8-6F8A5879E72E}" name="lois.orosa.nogueira@gmail.com" initials="lo" userId="S::urn:spo:guest#lois.orosa.nogueira@gmail.com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  <p:cmAuthor id="5" name="Patel  Minesh Hamenbhai" initials="PH" lastIdx="2" clrIdx="4">
    <p:extLst>
      <p:ext uri="{19B8F6BF-5375-455C-9EA6-DF929625EA0E}">
        <p15:presenceInfo xmlns:p15="http://schemas.microsoft.com/office/powerpoint/2012/main" userId="S::mpatel@ethz.ch::6a2c18ab-280a-4d17-9acd-93b2f4ff5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6E"/>
    <a:srgbClr val="C5E0B4"/>
    <a:srgbClr val="568338"/>
    <a:srgbClr val="ED7D31"/>
    <a:srgbClr val="008FF2"/>
    <a:srgbClr val="BFAECF"/>
    <a:srgbClr val="E3DBE9"/>
    <a:srgbClr val="D8CDE1"/>
    <a:srgbClr val="D0C3DB"/>
    <a:srgbClr val="E3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 autoAdjust="0"/>
    <p:restoredTop sz="68930"/>
  </p:normalViewPr>
  <p:slideViewPr>
    <p:cSldViewPr snapToGrid="0" snapToObjects="1">
      <p:cViewPr varScale="1">
        <p:scale>
          <a:sx n="72" d="100"/>
          <a:sy n="72" d="100"/>
        </p:scale>
        <p:origin x="2816" y="192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\Dropbox\SAFARI\Genomics\MARS\motiv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st\Dropbox\SAFARI\Genomics\MARS\motivati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0592272290956E-2"/>
          <c:y val="0.17756881631869167"/>
          <c:w val="0.86856676329954408"/>
          <c:h val="0.658366481137452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'new (4)'!$J$31</c:f>
              <c:strCache>
                <c:ptCount val="1"/>
                <c:pt idx="0">
                  <c:v>I/O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8-434C-8B39-0DB34235D3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F8-434C-8B39-0DB34235D36D}"/>
                </c:ext>
              </c:extLst>
            </c:dLbl>
            <c:dLbl>
              <c:idx val="2"/>
              <c:layout>
                <c:manualLayout>
                  <c:x val="-2.8442748330948175E-3"/>
                  <c:y val="-5.959028162273259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14.3%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3F8-434C-8B39-0DB34235D36D}"/>
                </c:ext>
              </c:extLst>
            </c:dLbl>
            <c:dLbl>
              <c:idx val="3"/>
              <c:layout>
                <c:manualLayout>
                  <c:x val="0"/>
                  <c:y val="-5.9590281622732555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24.4%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3F8-434C-8B39-0DB34235D36D}"/>
                </c:ext>
              </c:extLst>
            </c:dLbl>
            <c:dLbl>
              <c:idx val="4"/>
              <c:layout>
                <c:manualLayout>
                  <c:x val="-2.6072218114880667E-17"/>
                  <c:y val="-6.703906682557410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40.8%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3F8-434C-8B39-0DB34235D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'new (4)'!$K$30:$O$30</c:f>
              <c:strCache>
                <c:ptCount val="5"/>
                <c:pt idx="0">
                  <c:v>D5</c:v>
                </c:pt>
                <c:pt idx="1">
                  <c:v>D4</c:v>
                </c:pt>
                <c:pt idx="2">
                  <c:v>D3</c:v>
                </c:pt>
                <c:pt idx="3">
                  <c:v>D2</c:v>
                </c:pt>
                <c:pt idx="4">
                  <c:v>D1</c:v>
                </c:pt>
              </c:strCache>
            </c:strRef>
          </c:cat>
          <c:val>
            <c:numRef>
              <c:f>'new (4)'!$K$31:$O$31</c:f>
              <c:numCache>
                <c:formatCode>General</c:formatCode>
                <c:ptCount val="5"/>
                <c:pt idx="0">
                  <c:v>0.44693027727518025</c:v>
                </c:pt>
                <c:pt idx="1">
                  <c:v>2.8113404315611632</c:v>
                </c:pt>
                <c:pt idx="2">
                  <c:v>14.298278088312122</c:v>
                </c:pt>
                <c:pt idx="3">
                  <c:v>24.422757753612341</c:v>
                </c:pt>
                <c:pt idx="4">
                  <c:v>40.848737561079567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F8-434C-8B39-0DB34235D36D}"/>
            </c:ext>
          </c:extLst>
        </c:ser>
        <c:ser>
          <c:idx val="1"/>
          <c:order val="1"/>
          <c:tx>
            <c:strRef>
              <c:f>'new (4)'!$J$32</c:f>
              <c:strCache>
                <c:ptCount val="1"/>
                <c:pt idx="0">
                  <c:v>Event detection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F8-434C-8B39-0DB34235D3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F8-434C-8B39-0DB34235D36D}"/>
                </c:ext>
              </c:extLst>
            </c:dLbl>
            <c:dLbl>
              <c:idx val="2"/>
              <c:layout>
                <c:manualLayout>
                  <c:x val="0"/>
                  <c:y val="-5.959028162273252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6.9%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3F8-434C-8B39-0DB34235D36D}"/>
                </c:ext>
              </c:extLst>
            </c:dLbl>
            <c:dLbl>
              <c:idx val="3"/>
              <c:layout>
                <c:manualLayout>
                  <c:x val="0"/>
                  <c:y val="-6.7039066825574117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15.2%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3F8-434C-8B39-0DB34235D36D}"/>
                </c:ext>
              </c:extLst>
            </c:dLbl>
            <c:dLbl>
              <c:idx val="4"/>
              <c:layout>
                <c:manualLayout>
                  <c:x val="-5.2144436229761334E-17"/>
                  <c:y val="-6.703906682557410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20.5%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3F8-434C-8B39-0DB34235D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'new (4)'!$K$30:$O$30</c:f>
              <c:strCache>
                <c:ptCount val="5"/>
                <c:pt idx="0">
                  <c:v>D5</c:v>
                </c:pt>
                <c:pt idx="1">
                  <c:v>D4</c:v>
                </c:pt>
                <c:pt idx="2">
                  <c:v>D3</c:v>
                </c:pt>
                <c:pt idx="3">
                  <c:v>D2</c:v>
                </c:pt>
                <c:pt idx="4">
                  <c:v>D1</c:v>
                </c:pt>
              </c:strCache>
            </c:strRef>
          </c:cat>
          <c:val>
            <c:numRef>
              <c:f>'new (4)'!$K$32:$O$32</c:f>
              <c:numCache>
                <c:formatCode>General</c:formatCode>
                <c:ptCount val="5"/>
                <c:pt idx="0">
                  <c:v>0.32218529550827113</c:v>
                </c:pt>
                <c:pt idx="1">
                  <c:v>0.78842217563754868</c:v>
                </c:pt>
                <c:pt idx="2">
                  <c:v>6.8819060930969149</c:v>
                </c:pt>
                <c:pt idx="3">
                  <c:v>15.212859697139885</c:v>
                </c:pt>
                <c:pt idx="4">
                  <c:v>20.480781143507496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3F8-434C-8B39-0DB34235D36D}"/>
            </c:ext>
          </c:extLst>
        </c:ser>
        <c:ser>
          <c:idx val="3"/>
          <c:order val="3"/>
          <c:tx>
            <c:strRef>
              <c:f>'new (4)'!$J$34</c:f>
              <c:strCache>
                <c:ptCount val="1"/>
                <c:pt idx="0">
                  <c:v>Seeding</c:v>
                </c:pt>
              </c:strCache>
            </c:strRef>
          </c:tx>
          <c:spPr>
            <a:solidFill>
              <a:srgbClr val="990000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2664122496422249E-2"/>
                  <c:y val="-5.815155169339627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rgbClr val="990000"/>
                        </a:solidFill>
                      </a:rPr>
                      <a:t>5.1%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3F8-434C-8B39-0DB34235D36D}"/>
                </c:ext>
              </c:extLst>
            </c:dLbl>
            <c:dLbl>
              <c:idx val="1"/>
              <c:layout>
                <c:manualLayout>
                  <c:x val="3.413129799713778E-2"/>
                  <c:y val="-5.901021480654273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rgbClr val="990000"/>
                        </a:solidFill>
                      </a:rPr>
                      <a:t>9.3%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3F8-434C-8B39-0DB34235D36D}"/>
                </c:ext>
              </c:extLst>
            </c:dLbl>
            <c:dLbl>
              <c:idx val="2"/>
              <c:layout>
                <c:manualLayout>
                  <c:x val="2.8427967060162013E-2"/>
                  <c:y val="-6.5600336896237829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rgbClr val="990000"/>
                        </a:solidFill>
                      </a:rPr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3F8-434C-8B39-0DB34235D36D}"/>
                </c:ext>
              </c:extLst>
            </c:dLbl>
            <c:dLbl>
              <c:idx val="3"/>
              <c:layout>
                <c:manualLayout>
                  <c:x val="3.1285231494856736E-2"/>
                  <c:y val="-5.815155169339630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rgbClr val="990000"/>
                        </a:solidFill>
                      </a:rPr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3F8-434C-8B39-0DB34235D36D}"/>
                </c:ext>
              </c:extLst>
            </c:dLbl>
            <c:dLbl>
              <c:idx val="4"/>
              <c:layout>
                <c:manualLayout>
                  <c:x val="3.4131297997137808E-2"/>
                  <c:y val="-8.96640187310554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rgbClr val="990000"/>
                        </a:solidFill>
                      </a:rPr>
                      <a:t>4.3%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93F8-434C-8B39-0DB34235D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99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'new (4)'!$K$30:$O$30</c:f>
              <c:strCache>
                <c:ptCount val="5"/>
                <c:pt idx="0">
                  <c:v>D5</c:v>
                </c:pt>
                <c:pt idx="1">
                  <c:v>D4</c:v>
                </c:pt>
                <c:pt idx="2">
                  <c:v>D3</c:v>
                </c:pt>
                <c:pt idx="3">
                  <c:v>D2</c:v>
                </c:pt>
                <c:pt idx="4">
                  <c:v>D1</c:v>
                </c:pt>
              </c:strCache>
            </c:strRef>
          </c:cat>
          <c:val>
            <c:numRef>
              <c:f>'new (4)'!$K$34:$O$34</c:f>
              <c:numCache>
                <c:formatCode>General</c:formatCode>
                <c:ptCount val="5"/>
                <c:pt idx="0">
                  <c:v>4.3276942193703549</c:v>
                </c:pt>
                <c:pt idx="1">
                  <c:v>5.0720879029758494</c:v>
                </c:pt>
                <c:pt idx="2">
                  <c:v>8.0837837208911463</c:v>
                </c:pt>
                <c:pt idx="3">
                  <c:v>9.3213069292464432</c:v>
                </c:pt>
                <c:pt idx="4">
                  <c:v>5.1414885455988273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3F8-434C-8B39-0DB34235D36D}"/>
            </c:ext>
          </c:extLst>
        </c:ser>
        <c:ser>
          <c:idx val="4"/>
          <c:order val="4"/>
          <c:tx>
            <c:strRef>
              <c:f>'new (4)'!$J$35</c:f>
              <c:strCache>
                <c:ptCount val="1"/>
                <c:pt idx="0">
                  <c:v>Chaining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10239389399141342"/>
                  <c:y val="-5.9590281622732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94.9%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93F8-434C-8B39-0DB34235D36D}"/>
                </c:ext>
              </c:extLst>
            </c:dLbl>
            <c:dLbl>
              <c:idx val="1"/>
              <c:layout>
                <c:manualLayout>
                  <c:x val="0.12514809265617186"/>
                  <c:y val="-6.7039066825574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91.3%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3F8-434C-8B39-0DB34235D36D}"/>
                </c:ext>
              </c:extLst>
            </c:dLbl>
            <c:dLbl>
              <c:idx val="2"/>
              <c:layout>
                <c:manualLayout>
                  <c:x val="8.8172519825939336E-2"/>
                  <c:y val="-7.44878520284157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70.6%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93F8-434C-8B39-0DB34235D36D}"/>
                </c:ext>
              </c:extLst>
            </c:dLbl>
            <c:dLbl>
              <c:idx val="3"/>
              <c:layout>
                <c:manualLayout>
                  <c:x val="5.6885496661896351E-2"/>
                  <c:y val="-7.4487852028415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50.7%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3F8-434C-8B39-0DB34235D36D}"/>
                </c:ext>
              </c:extLst>
            </c:dLbl>
            <c:dLbl>
              <c:idx val="4"/>
              <c:layout>
                <c:manualLayout>
                  <c:x val="1.4221374165474088E-2"/>
                  <c:y val="-5.95902816227325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93F8-434C-8B39-0DB34235D36D}"/>
                </c:ext>
              </c:extLst>
            </c:dLbl>
            <c:numFmt formatCode="#,###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(4)'!$K$30:$O$30</c:f>
              <c:strCache>
                <c:ptCount val="5"/>
                <c:pt idx="0">
                  <c:v>D5</c:v>
                </c:pt>
                <c:pt idx="1">
                  <c:v>D4</c:v>
                </c:pt>
                <c:pt idx="2">
                  <c:v>D3</c:v>
                </c:pt>
                <c:pt idx="3">
                  <c:v>D2</c:v>
                </c:pt>
                <c:pt idx="4">
                  <c:v>D1</c:v>
                </c:pt>
              </c:strCache>
            </c:strRef>
          </c:cat>
          <c:val>
            <c:numRef>
              <c:f>'new (4)'!$K$35:$O$35</c:f>
              <c:numCache>
                <c:formatCode>General</c:formatCode>
                <c:ptCount val="5"/>
                <c:pt idx="0">
                  <c:v>94.897576269677273</c:v>
                </c:pt>
                <c:pt idx="1">
                  <c:v>91.311972681943146</c:v>
                </c:pt>
                <c:pt idx="2">
                  <c:v>70.581311048762402</c:v>
                </c:pt>
                <c:pt idx="3">
                  <c:v>50.735973423484445</c:v>
                </c:pt>
                <c:pt idx="4">
                  <c:v>33.108235081746415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3F8-434C-8B39-0DB34235D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583456"/>
        <c:axId val="65358057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'new (4)'!$J$33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'new (4)'!$K$30:$O$30</c15:sqref>
                        </c15:formulaRef>
                      </c:ext>
                    </c:extLst>
                    <c:strCache>
                      <c:ptCount val="5"/>
                      <c:pt idx="0">
                        <c:v>D5</c:v>
                      </c:pt>
                      <c:pt idx="1">
                        <c:v>D4</c:v>
                      </c:pt>
                      <c:pt idx="2">
                        <c:v>D3</c:v>
                      </c:pt>
                      <c:pt idx="3">
                        <c:v>D2</c:v>
                      </c:pt>
                      <c:pt idx="4">
                        <c:v>D1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'new (4)'!$K$33:$O$33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8-93F8-434C-8B39-0DB34235D36D}"/>
                  </c:ext>
                </c:extLst>
              </c15:ser>
            </c15:filteredBarSeries>
          </c:ext>
        </c:extLst>
      </c:barChart>
      <c:catAx>
        <c:axId val="65358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80576"/>
        <c:crosses val="autoZero"/>
        <c:auto val="1"/>
        <c:lblAlgn val="ctr"/>
        <c:lblOffset val="100"/>
        <c:noMultiLvlLbl val="0"/>
      </c:catAx>
      <c:valAx>
        <c:axId val="65358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8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46840951286755"/>
          <c:y val="3.9883259353797415E-4"/>
          <c:w val="0.68768585768323731"/>
          <c:h val="0.13557855119529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2396644610817"/>
          <c:y val="6.0450995204483514E-2"/>
          <c:w val="0.82914276785880214"/>
          <c:h val="0.701190370681678"/>
        </c:manualLayout>
      </c:layout>
      <c:scatterChart>
        <c:scatterStyle val="lineMarker"/>
        <c:varyColors val="0"/>
        <c:ser>
          <c:idx val="0"/>
          <c:order val="0"/>
          <c:tx>
            <c:v>D1</c:v>
          </c:tx>
          <c:spPr>
            <a:ln w="19050" cap="rnd">
              <a:solidFill>
                <a:srgbClr val="00808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006666"/>
              </a:solidFill>
              <a:ln w="28575">
                <a:solidFill>
                  <a:srgbClr val="006666"/>
                </a:solidFill>
              </a:ln>
              <a:effectLst/>
            </c:spPr>
          </c:marker>
          <c:xVal>
            <c:numRef>
              <c:f>'new (2)'!$AR$7:$AR$17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'new (2)'!$AS$7:$AS$17</c:f>
              <c:numCache>
                <c:formatCode>General</c:formatCode>
                <c:ptCount val="11"/>
                <c:pt idx="0">
                  <c:v>40.848737561079567</c:v>
                </c:pt>
                <c:pt idx="1">
                  <c:v>42.473330722757893</c:v>
                </c:pt>
                <c:pt idx="2">
                  <c:v>44.232499308904217</c:v>
                </c:pt>
                <c:pt idx="3">
                  <c:v>46.143687435774503</c:v>
                </c:pt>
                <c:pt idx="4">
                  <c:v>48.227490255066719</c:v>
                </c:pt>
                <c:pt idx="5">
                  <c:v>50.50839909165731</c:v>
                </c:pt>
                <c:pt idx="6">
                  <c:v>53.01576852488958</c:v>
                </c:pt>
                <c:pt idx="7">
                  <c:v>55.785086567118157</c:v>
                </c:pt>
                <c:pt idx="8">
                  <c:v>58.859664875309569</c:v>
                </c:pt>
                <c:pt idx="9">
                  <c:v>62.292920497966101</c:v>
                </c:pt>
                <c:pt idx="10">
                  <c:v>66.15150560502768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1B-431A-B258-3C2EE5D92C27}"/>
            </c:ext>
          </c:extLst>
        </c:ser>
        <c:ser>
          <c:idx val="1"/>
          <c:order val="1"/>
          <c:tx>
            <c:v>D2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2060"/>
              </a:solidFill>
              <a:ln w="15875">
                <a:solidFill>
                  <a:srgbClr val="002060"/>
                </a:solidFill>
              </a:ln>
              <a:effectLst/>
            </c:spPr>
          </c:marker>
          <c:xVal>
            <c:numRef>
              <c:f>'new (2)'!$AR$7:$AR$17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'new (2)'!$AT$7:$AT$17</c:f>
              <c:numCache>
                <c:formatCode>General</c:formatCode>
                <c:ptCount val="11"/>
                <c:pt idx="0">
                  <c:v>24.422757753612341</c:v>
                </c:pt>
                <c:pt idx="1">
                  <c:v>25.983240513610699</c:v>
                </c:pt>
                <c:pt idx="2">
                  <c:v>27.756747256999354</c:v>
                </c:pt>
                <c:pt idx="3">
                  <c:v>29.790093798602868</c:v>
                </c:pt>
                <c:pt idx="4">
                  <c:v>32.144898471189549</c:v>
                </c:pt>
                <c:pt idx="5">
                  <c:v>34.90393471724834</c:v>
                </c:pt>
                <c:pt idx="6">
                  <c:v>38.181062346758623</c:v>
                </c:pt>
                <c:pt idx="7">
                  <c:v>42.137333177181105</c:v>
                </c:pt>
                <c:pt idx="8">
                  <c:v>47.008267220449213</c:v>
                </c:pt>
                <c:pt idx="9">
                  <c:v>53.152519802952135</c:v>
                </c:pt>
                <c:pt idx="10">
                  <c:v>61.144453689097858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1B-431A-B258-3C2EE5D92C27}"/>
            </c:ext>
          </c:extLst>
        </c:ser>
        <c:ser>
          <c:idx val="2"/>
          <c:order val="2"/>
          <c:tx>
            <c:v>D3</c:v>
          </c:tx>
          <c:spPr>
            <a:ln w="19050" cap="rnd">
              <a:solidFill>
                <a:srgbClr val="99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990000"/>
              </a:solidFill>
              <a:ln w="19050">
                <a:solidFill>
                  <a:srgbClr val="990000"/>
                </a:solidFill>
              </a:ln>
              <a:effectLst/>
            </c:spPr>
          </c:marker>
          <c:xVal>
            <c:numRef>
              <c:f>'new (2)'!$AR$7:$AR$17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'new (2)'!$AU$7:$AU$17</c:f>
              <c:numCache>
                <c:formatCode>General</c:formatCode>
                <c:ptCount val="11"/>
                <c:pt idx="0">
                  <c:v>14.298278088312122</c:v>
                </c:pt>
                <c:pt idx="1">
                  <c:v>15.51908866921454</c:v>
                </c:pt>
                <c:pt idx="2">
                  <c:v>16.967829997962262</c:v>
                </c:pt>
                <c:pt idx="3">
                  <c:v>18.714908160454723</c:v>
                </c:pt>
                <c:pt idx="4">
                  <c:v>20.863054829792567</c:v>
                </c:pt>
                <c:pt idx="5">
                  <c:v>23.568284923728694</c:v>
                </c:pt>
                <c:pt idx="6">
                  <c:v>27.079588428725604</c:v>
                </c:pt>
                <c:pt idx="7">
                  <c:v>31.820314452176735</c:v>
                </c:pt>
                <c:pt idx="8">
                  <c:v>38.573182618024575</c:v>
                </c:pt>
                <c:pt idx="9">
                  <c:v>48.964333514745604</c:v>
                </c:pt>
                <c:pt idx="10">
                  <c:v>67.018240208794126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81B-431A-B258-3C2EE5D92C27}"/>
            </c:ext>
          </c:extLst>
        </c:ser>
        <c:ser>
          <c:idx val="3"/>
          <c:order val="3"/>
          <c:tx>
            <c:v>D4</c:v>
          </c:tx>
          <c:spPr>
            <a:ln w="19050" cap="rnd">
              <a:solidFill>
                <a:srgbClr val="004C4C"/>
              </a:solidFill>
              <a:prstDash val="dash"/>
              <a:round/>
            </a:ln>
            <a:effectLst/>
          </c:spPr>
          <c:marker>
            <c:symbol val="x"/>
            <c:size val="6"/>
            <c:spPr>
              <a:noFill/>
              <a:ln w="285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'new (2)'!$AR$7:$AR$17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'new (2)'!$AV$7:$AV$17</c:f>
              <c:numCache>
                <c:formatCode>General</c:formatCode>
                <c:ptCount val="11"/>
                <c:pt idx="0">
                  <c:v>2.8113404315611632</c:v>
                </c:pt>
                <c:pt idx="1">
                  <c:v>3.1112116430581893</c:v>
                </c:pt>
                <c:pt idx="2">
                  <c:v>3.4826925265084299</c:v>
                </c:pt>
                <c:pt idx="3">
                  <c:v>3.9549118100989213</c:v>
                </c:pt>
                <c:pt idx="4">
                  <c:v>4.5752746138613993</c:v>
                </c:pt>
                <c:pt idx="5">
                  <c:v>5.426463239982902</c:v>
                </c:pt>
                <c:pt idx="6">
                  <c:v>6.6667524828054265</c:v>
                </c:pt>
                <c:pt idx="7">
                  <c:v>8.6419932144598857</c:v>
                </c:pt>
                <c:pt idx="8">
                  <c:v>12.280482875216855</c:v>
                </c:pt>
                <c:pt idx="9">
                  <c:v>21.210707365116861</c:v>
                </c:pt>
                <c:pt idx="10">
                  <c:v>77.748547027604616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81B-431A-B258-3C2EE5D92C27}"/>
            </c:ext>
          </c:extLst>
        </c:ser>
        <c:ser>
          <c:idx val="4"/>
          <c:order val="4"/>
          <c:tx>
            <c:v>D5</c:v>
          </c:tx>
          <c:spPr>
            <a:ln w="19050" cap="rnd">
              <a:solidFill>
                <a:srgbClr val="99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860000"/>
              </a:solidFill>
              <a:ln w="9525">
                <a:solidFill>
                  <a:srgbClr val="860000"/>
                </a:solidFill>
              </a:ln>
              <a:effectLst/>
            </c:spPr>
          </c:marker>
          <c:xVal>
            <c:numRef>
              <c:f>'new (2)'!$AR$7:$AR$17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'new (2)'!$AW$7:$AW$17</c:f>
              <c:numCache>
                <c:formatCode>General</c:formatCode>
                <c:ptCount val="11"/>
                <c:pt idx="0">
                  <c:v>0.44693027727518025</c:v>
                </c:pt>
                <c:pt idx="1">
                  <c:v>0.49616209539739997</c:v>
                </c:pt>
                <c:pt idx="2">
                  <c:v>0.55758290676229694</c:v>
                </c:pt>
                <c:pt idx="3">
                  <c:v>0.63635894160047346</c:v>
                </c:pt>
                <c:pt idx="4">
                  <c:v>0.74105634068259918</c:v>
                </c:pt>
                <c:pt idx="5">
                  <c:v>0.8869887906305064</c:v>
                </c:pt>
                <c:pt idx="6">
                  <c:v>1.1044904727310929</c:v>
                </c:pt>
                <c:pt idx="7">
                  <c:v>1.4633152097907589</c:v>
                </c:pt>
                <c:pt idx="8">
                  <c:v>2.1674828686624412</c:v>
                </c:pt>
                <c:pt idx="9">
                  <c:v>4.1779897002035549</c:v>
                </c:pt>
                <c:pt idx="10">
                  <c:v>57.688549837755609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81B-431A-B258-3C2EE5D92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5924400"/>
        <c:axId val="685930640"/>
      </c:scatterChart>
      <c:valAx>
        <c:axId val="685924400"/>
        <c:scaling>
          <c:orientation val="minMax"/>
          <c:max val="10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Latency reduction of seeding and chaining %</a:t>
                </a:r>
                <a:r>
                  <a:rPr lang="en-US" sz="1400" b="1" baseline="0" dirty="0"/>
                  <a:t> 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0.22016798971935411"/>
              <c:y val="0.87507778721230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30640"/>
        <c:crosses val="autoZero"/>
        <c:crossBetween val="midCat"/>
        <c:majorUnit val="10"/>
      </c:valAx>
      <c:valAx>
        <c:axId val="6859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I/O % of</a:t>
                </a:r>
                <a:r>
                  <a:rPr lang="en-US" sz="1400" b="1" baseline="0" dirty="0"/>
                  <a:t> total exec. time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4.7162668026714642E-3"/>
              <c:y val="0.1127676572623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24400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3396062608335088"/>
          <c:y val="2.7741954906804898E-2"/>
          <c:w val="0.63820053366399099"/>
          <c:h val="0.17804175086492011"/>
        </c:manualLayout>
      </c:layout>
      <c:overlay val="0"/>
      <c:spPr>
        <a:solidFill>
          <a:schemeClr val="bg1"/>
        </a:solidFill>
        <a:ln>
          <a:solidFill>
            <a:schemeClr val="tx1">
              <a:lumMod val="85000"/>
              <a:lumOff val="1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93122032492208E-2"/>
          <c:y val="0"/>
          <c:w val="0.97920687796750772"/>
          <c:h val="0.946053444604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rgbClr val="D6DCE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641149178630299E-3"/>
                  <c:y val="0.50700045938817717"/>
                </c:manualLayout>
              </c:layout>
              <c:tx>
                <c:rich>
                  <a:bodyPr/>
                  <a:lstStyle/>
                  <a:p>
                    <a:fld id="{8973FF27-43DA-4B4B-A040-EC85E3B84A2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FDA-004E-BC4D-D2B56626B11B}"/>
                </c:ext>
              </c:extLst>
            </c:dLbl>
            <c:dLbl>
              <c:idx val="1"/>
              <c:layout>
                <c:manualLayout>
                  <c:x val="-1.5641149178630299E-3"/>
                  <c:y val="0.156573580629963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DA-004E-BC4D-D2B56626B11B}"/>
                </c:ext>
              </c:extLst>
            </c:dLbl>
            <c:dLbl>
              <c:idx val="2"/>
              <c:layout>
                <c:manualLayout>
                  <c:x val="0"/>
                  <c:y val="0.335514815635636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DA-004E-BC4D-D2B56626B11B}"/>
                </c:ext>
              </c:extLst>
            </c:dLbl>
            <c:dLbl>
              <c:idx val="5"/>
              <c:layout>
                <c:manualLayout>
                  <c:x val="-3.1282298357261742E-3"/>
                  <c:y val="0.227404486153042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DA-004E-BC4D-D2B56626B11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0.01</c:v>
                </c:pt>
                <c:pt idx="1">
                  <c:v>0.6</c:v>
                </c:pt>
                <c:pt idx="2">
                  <c:v>0.1</c:v>
                </c:pt>
                <c:pt idx="3">
                  <c:v>0.70384840469999999</c:v>
                </c:pt>
                <c:pt idx="4">
                  <c:v>4.7</c:v>
                </c:pt>
                <c:pt idx="5">
                  <c:v>0.28810158514101086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DA-004E-BC4D-D2B56626B1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GenPIP</c:v>
                </c:pt>
              </c:strCache>
            </c:strRef>
          </c:tx>
          <c:spPr>
            <a:solidFill>
              <a:srgbClr val="ADB9CA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337554451758609E-17"/>
                  <c:y val="0.50327251699222564"/>
                </c:manualLayout>
              </c:layout>
              <c:tx>
                <c:rich>
                  <a:bodyPr/>
                  <a:lstStyle/>
                  <a:p>
                    <a:fld id="{F104939F-EE1F-6C48-9F9D-416000E701C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FDA-004E-BC4D-D2B56626B11B}"/>
                </c:ext>
              </c:extLst>
            </c:dLbl>
            <c:dLbl>
              <c:idx val="2"/>
              <c:layout>
                <c:manualLayout>
                  <c:x val="-5.7350217807034434E-17"/>
                  <c:y val="0.264683910112557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DA-004E-BC4D-D2B56626B11B}"/>
                </c:ext>
              </c:extLst>
            </c:dLbl>
            <c:dLbl>
              <c:idx val="5"/>
              <c:layout>
                <c:manualLayout>
                  <c:x val="-1.1470043561406887E-16"/>
                  <c:y val="0.14911769583806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DA-004E-BC4D-D2B56626B11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0.02</c:v>
                </c:pt>
                <c:pt idx="1">
                  <c:v>1.5</c:v>
                </c:pt>
                <c:pt idx="2">
                  <c:v>0.2</c:v>
                </c:pt>
                <c:pt idx="3">
                  <c:v>1.9</c:v>
                </c:pt>
                <c:pt idx="4">
                  <c:v>12.7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DA-004E-BC4D-D2B56626B1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MARS-CPU2</c:v>
                </c:pt>
              </c:strCache>
            </c:strRef>
          </c:tx>
          <c:spPr>
            <a:solidFill>
              <a:srgbClr val="8497B0"/>
            </a:solidFill>
            <a:ln w="952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1.2</c:v>
                </c:pt>
                <c:pt idx="3">
                  <c:v>10.199999999999999</c:v>
                </c:pt>
                <c:pt idx="4">
                  <c:v>1.2</c:v>
                </c:pt>
                <c:pt idx="5" formatCode="0.0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DA-004E-BC4D-D2B56626B1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RawGains-FULCRUM</c:v>
                </c:pt>
              </c:strCache>
            </c:strRef>
          </c:tx>
          <c:spPr>
            <a:solidFill>
              <a:srgbClr val="222A3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DA-004E-BC4D-D2B56626B1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DB19885-F163-7944-88AE-0BE56605FA7F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FDA-004E-BC4D-D2B56626B11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9C02BC-6649-4692-B634-A89469282E5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FDA-004E-BC4D-D2B56626B11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27.8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FDA-004E-BC4D-D2B56626B1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84.3</c:v>
                </c:pt>
                <c:pt idx="1">
                  <c:v>17.399999999999999</c:v>
                </c:pt>
                <c:pt idx="2">
                  <c:v>8</c:v>
                </c:pt>
                <c:pt idx="3">
                  <c:v>44.5</c:v>
                </c:pt>
                <c:pt idx="4">
                  <c:v>32</c:v>
                </c:pt>
                <c:pt idx="5" formatCode="0.00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FDA-004E-BC4D-D2B56626B1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1152399"/>
        <c:axId val="881148527"/>
      </c:barChart>
      <c:catAx>
        <c:axId val="881152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1148527"/>
        <c:crosses val="autoZero"/>
        <c:auto val="1"/>
        <c:lblAlgn val="ctr"/>
        <c:lblOffset val="100"/>
        <c:noMultiLvlLbl val="0"/>
      </c:catAx>
      <c:valAx>
        <c:axId val="881148527"/>
        <c:scaling>
          <c:logBase val="10"/>
          <c:orientation val="minMax"/>
          <c:max val="200"/>
          <c:min val="0.0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881152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64883468631924E-2"/>
          <c:y val="0.1225560841375706"/>
          <c:w val="0.98233506871999676"/>
          <c:h val="0.73977224274840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rgbClr val="D6DCE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41099156294004202"/>
                </c:manualLayout>
              </c:layout>
              <c:tx>
                <c:rich>
                  <a:bodyPr/>
                  <a:lstStyle/>
                  <a:p>
                    <a:fld id="{9AD9DBE7-24D2-A842-9B32-5CE626EC679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1D-B249-ACEF-9D6BB01B0555}"/>
                </c:ext>
              </c:extLst>
            </c:dLbl>
            <c:dLbl>
              <c:idx val="1"/>
              <c:layout>
                <c:manualLayout>
                  <c:x val="-1.6059028436366542E-3"/>
                  <c:y val="0.133949274789115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1D-B249-ACEF-9D6BB01B0555}"/>
                </c:ext>
              </c:extLst>
            </c:dLbl>
            <c:dLbl>
              <c:idx val="2"/>
              <c:layout>
                <c:manualLayout>
                  <c:x val="-1.6059028436367132E-3"/>
                  <c:y val="0.200921430550088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1D-B249-ACEF-9D6BB01B0555}"/>
                </c:ext>
              </c:extLst>
            </c:dLbl>
            <c:dLbl>
              <c:idx val="3"/>
              <c:layout>
                <c:manualLayout>
                  <c:x val="-5.8882424051890045E-17"/>
                  <c:y val="0.141826289991912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1D-B249-ACEF-9D6BB01B0555}"/>
                </c:ext>
              </c:extLst>
            </c:dLbl>
            <c:dLbl>
              <c:idx val="4"/>
              <c:layout>
                <c:manualLayout>
                  <c:x val="0"/>
                  <c:y val="0.193796970731923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1D-B249-ACEF-9D6BB01B0555}"/>
                </c:ext>
              </c:extLst>
            </c:dLbl>
            <c:dLbl>
              <c:idx val="5"/>
              <c:layout>
                <c:manualLayout>
                  <c:x val="-2.1440334606964049E-16"/>
                  <c:y val="0.2150619506554232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E1D-B249-ACEF-9D6BB01B055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0.01</c:v>
                </c:pt>
                <c:pt idx="1">
                  <c:v>0.8</c:v>
                </c:pt>
                <c:pt idx="2">
                  <c:v>0.3</c:v>
                </c:pt>
                <c:pt idx="3">
                  <c:v>0.70384840469999999</c:v>
                </c:pt>
                <c:pt idx="4">
                  <c:v>0.3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1D-B249-ACEF-9D6BB01B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GenPIP</c:v>
                </c:pt>
              </c:strCache>
            </c:strRef>
          </c:tx>
          <c:spPr>
            <a:solidFill>
              <a:srgbClr val="ADB9CA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98410435749726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1D-B249-ACEF-9D6BB01B0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7.0000000000000007E-2</c:v>
                </c:pt>
                <c:pt idx="1">
                  <c:v>5.6</c:v>
                </c:pt>
                <c:pt idx="2">
                  <c:v>2.1</c:v>
                </c:pt>
                <c:pt idx="3">
                  <c:v>3.1</c:v>
                </c:pt>
                <c:pt idx="4">
                  <c:v>1.3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1D-B249-ACEF-9D6BB01B05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MARS-CPU</c:v>
                </c:pt>
              </c:strCache>
            </c:strRef>
          </c:tx>
          <c:spPr>
            <a:solidFill>
              <a:srgbClr val="8497B0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1.0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E1D-B249-ACEF-9D6BB01B0555}"/>
                </c:ext>
              </c:extLst>
            </c:dLbl>
            <c:dLbl>
              <c:idx val="2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03272A-962E-488C-923E-C8D7C3838436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E1D-B249-ACEF-9D6BB01B0555}"/>
                </c:ext>
              </c:extLst>
            </c:dLbl>
            <c:dLbl>
              <c:idx val="3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549063-BBB6-4D88-BA5B-67016E5A03AC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E1D-B249-ACEF-9D6BB01B0555}"/>
                </c:ext>
              </c:extLst>
            </c:dLbl>
            <c:dLbl>
              <c:idx val="4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6144BE-20F2-4A3A-9C5B-6EA17D0F9954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E1D-B249-ACEF-9D6BB01B0555}"/>
                </c:ext>
              </c:extLst>
            </c:dLbl>
            <c:dLbl>
              <c:idx val="5"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D6D933-41B7-403A-8D63-03EC7F035B81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E1D-B249-ACEF-9D6BB01B055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1.1000000000000001</c:v>
                </c:pt>
                <c:pt idx="1">
                  <c:v>2.1</c:v>
                </c:pt>
                <c:pt idx="2">
                  <c:v>4</c:v>
                </c:pt>
                <c:pt idx="3">
                  <c:v>7.2</c:v>
                </c:pt>
                <c:pt idx="4">
                  <c:v>1.2</c:v>
                </c:pt>
                <c:pt idx="5" formatCode="0.00">
                  <c:v>3.12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E1D-B249-ACEF-9D6BB01B055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MARS</c:v>
                </c:pt>
              </c:strCache>
            </c:strRef>
          </c:tx>
          <c:spPr>
            <a:solidFill>
              <a:srgbClr val="222A3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F5BF36B-3B6F-476F-BDEF-A25E702A3FD1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E1D-B249-ACEF-9D6BB01B05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E702BB2-B89A-4BED-A30A-07AF8923E8E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8E1D-B249-ACEF-9D6BB01B05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9C02BC-6649-4692-B634-A89469282E5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E1D-B249-ACEF-9D6BB01B055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179.4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E1D-B249-ACEF-9D6BB01B0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217.1</c:v>
                </c:pt>
                <c:pt idx="1">
                  <c:v>103.9</c:v>
                </c:pt>
                <c:pt idx="2">
                  <c:v>211.8</c:v>
                </c:pt>
                <c:pt idx="3">
                  <c:v>295.89999999999998</c:v>
                </c:pt>
                <c:pt idx="4">
                  <c:v>68.5</c:v>
                </c:pt>
                <c:pt idx="5">
                  <c:v>179.4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E1D-B249-ACEF-9D6BB01B05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1152399"/>
        <c:axId val="881148527"/>
      </c:barChart>
      <c:catAx>
        <c:axId val="881152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1148527"/>
        <c:crosses val="autoZero"/>
        <c:auto val="1"/>
        <c:lblAlgn val="ctr"/>
        <c:lblOffset val="100"/>
        <c:noMultiLvlLbl val="0"/>
      </c:catAx>
      <c:valAx>
        <c:axId val="881148527"/>
        <c:scaling>
          <c:logBase val="10"/>
          <c:orientation val="minMax"/>
          <c:max val="2000"/>
          <c:min val="0.0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881152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93122032492208E-2"/>
          <c:y val="0"/>
          <c:w val="0.97920687796750772"/>
          <c:h val="0.946053444604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RawGains-SIMDRAM</c:v>
                </c:pt>
              </c:strCache>
            </c:strRef>
          </c:tx>
          <c:spPr>
            <a:solidFill>
              <a:srgbClr val="D6DCE5"/>
            </a:solidFill>
            <a:ln w="9525"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119294156670448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F2-B044-A2CA-9DC69CF72544}"/>
                </c:ext>
              </c:extLst>
            </c:dLbl>
            <c:dLbl>
              <c:idx val="2"/>
              <c:layout>
                <c:manualLayout>
                  <c:x val="0"/>
                  <c:y val="0.175213292609721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F2-B044-A2CA-9DC69CF725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1.4</c:v>
                </c:pt>
                <c:pt idx="1">
                  <c:v>0.9</c:v>
                </c:pt>
                <c:pt idx="2">
                  <c:v>0.5</c:v>
                </c:pt>
                <c:pt idx="3">
                  <c:v>4</c:v>
                </c:pt>
                <c:pt idx="4">
                  <c:v>1.3</c:v>
                </c:pt>
                <c:pt idx="5" formatCode="0.0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F2-B044-A2CA-9DC69CF725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RawGains-ext</c:v>
                </c:pt>
              </c:strCache>
            </c:strRef>
          </c:tx>
          <c:spPr>
            <a:solidFill>
              <a:srgbClr val="ADB9CA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6059028436366542E-3"/>
                  <c:y val="1.6136201977675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F2-B044-A2CA-9DC69CF72544}"/>
                </c:ext>
              </c:extLst>
            </c:dLbl>
            <c:dLbl>
              <c:idx val="1"/>
              <c:layout>
                <c:manualLayout>
                  <c:x val="-3.2118056872733084E-3"/>
                  <c:y val="1.1818779948276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F2-B044-A2CA-9DC69CF72544}"/>
                </c:ext>
              </c:extLst>
            </c:dLbl>
            <c:dLbl>
              <c:idx val="2"/>
              <c:layout>
                <c:manualLayout>
                  <c:x val="0"/>
                  <c:y val="7.87918663218436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F2-B044-A2CA-9DC69CF72544}"/>
                </c:ext>
              </c:extLst>
            </c:dLbl>
            <c:dLbl>
              <c:idx val="3"/>
              <c:layout>
                <c:manualLayout>
                  <c:x val="0"/>
                  <c:y val="1.9697966580460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F2-B044-A2CA-9DC69CF72544}"/>
                </c:ext>
              </c:extLst>
            </c:dLbl>
            <c:dLbl>
              <c:idx val="4"/>
              <c:layout>
                <c:manualLayout>
                  <c:x val="0"/>
                  <c:y val="1.1818779948276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F2-B044-A2CA-9DC69CF72544}"/>
                </c:ext>
              </c:extLst>
            </c:dLbl>
            <c:dLbl>
              <c:idx val="5"/>
              <c:layout>
                <c:manualLayout>
                  <c:x val="0"/>
                  <c:y val="1.575837326436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F2-B044-A2CA-9DC69CF725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27.5</c:v>
                </c:pt>
                <c:pt idx="1">
                  <c:v>9</c:v>
                </c:pt>
                <c:pt idx="2">
                  <c:v>1.3</c:v>
                </c:pt>
                <c:pt idx="3">
                  <c:v>18.8</c:v>
                </c:pt>
                <c:pt idx="4">
                  <c:v>10.1</c:v>
                </c:pt>
                <c:pt idx="5" formatCode="0.0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2F2-B044-A2CA-9DC69CF725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SmartSSD</c:v>
                </c:pt>
              </c:strCache>
            </c:strRef>
          </c:tx>
          <c:spPr>
            <a:solidFill>
              <a:srgbClr val="8497B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32.9</c:v>
                </c:pt>
                <c:pt idx="1">
                  <c:v>6.3</c:v>
                </c:pt>
                <c:pt idx="2">
                  <c:v>1.8</c:v>
                </c:pt>
                <c:pt idx="3">
                  <c:v>20.6</c:v>
                </c:pt>
                <c:pt idx="4">
                  <c:v>10.6</c:v>
                </c:pt>
                <c:pt idx="5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F2-B044-A2CA-9DC69CF725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RawGains-FULCRUM2</c:v>
                </c:pt>
              </c:strCache>
            </c:strRef>
          </c:tx>
          <c:spPr>
            <a:solidFill>
              <a:srgbClr val="333F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6F6A1A4B-2D34-CF48-85F5-CD85A9E0581A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2F2-B044-A2CA-9DC69CF725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275BCBE-DD6E-4A46-9283-8732C5D77DAF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2F2-B044-A2CA-9DC69CF7254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27.8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2F2-B044-A2CA-9DC69CF72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84.3</c:v>
                </c:pt>
                <c:pt idx="1">
                  <c:v>17.399999999999999</c:v>
                </c:pt>
                <c:pt idx="2">
                  <c:v>8</c:v>
                </c:pt>
                <c:pt idx="3">
                  <c:v>44.5</c:v>
                </c:pt>
                <c:pt idx="4">
                  <c:v>32</c:v>
                </c:pt>
                <c:pt idx="5" formatCode="0.00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2F2-B044-A2CA-9DC69CF725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1152399"/>
        <c:axId val="881148527"/>
      </c:barChart>
      <c:catAx>
        <c:axId val="881152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1148527"/>
        <c:crosses val="autoZero"/>
        <c:auto val="1"/>
        <c:lblAlgn val="ctr"/>
        <c:lblOffset val="100"/>
        <c:noMultiLvlLbl val="0"/>
      </c:catAx>
      <c:valAx>
        <c:axId val="881148527"/>
        <c:scaling>
          <c:logBase val="10"/>
          <c:orientation val="minMax"/>
          <c:max val="200"/>
          <c:min val="0.0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81152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64883468631924E-2"/>
          <c:y val="0.1225560841375706"/>
          <c:w val="0.98233506871999676"/>
          <c:h val="0.73977224274840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RawGains-SIMDRAM</c:v>
                </c:pt>
              </c:strCache>
            </c:strRef>
          </c:tx>
          <c:spPr>
            <a:solidFill>
              <a:srgbClr val="D6DCE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1739.7</c:v>
                </c:pt>
                <c:pt idx="1">
                  <c:v>166.6</c:v>
                </c:pt>
                <c:pt idx="2">
                  <c:v>466.3</c:v>
                </c:pt>
                <c:pt idx="3">
                  <c:v>507.3</c:v>
                </c:pt>
                <c:pt idx="4">
                  <c:v>269.60000000000002</c:v>
                </c:pt>
                <c:pt idx="5" formatCode="0.00">
                  <c:v>629.9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D-8742-B7F1-F1CB7FDAFF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RawGains-ext</c:v>
                </c:pt>
              </c:strCache>
            </c:strRef>
          </c:tx>
          <c:spPr>
            <a:solidFill>
              <a:srgbClr val="ADB9CA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47.2</c:v>
                </c:pt>
                <c:pt idx="1">
                  <c:v>24.5</c:v>
                </c:pt>
                <c:pt idx="2">
                  <c:v>10.7</c:v>
                </c:pt>
                <c:pt idx="3">
                  <c:v>26.7</c:v>
                </c:pt>
                <c:pt idx="4">
                  <c:v>1.9</c:v>
                </c:pt>
                <c:pt idx="5" formatCode="0.00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D-8742-B7F1-F1CB7FDAFF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RG-SYTSEM</c:v>
                </c:pt>
              </c:strCache>
            </c:strRef>
          </c:tx>
          <c:spPr>
            <a:solidFill>
              <a:srgbClr val="333F50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D1</c:v>
                </c:pt>
                <c:pt idx="1">
                  <c:v>D2</c:v>
                </c:pt>
                <c:pt idx="2">
                  <c:v>D3</c:v>
                </c:pt>
                <c:pt idx="3">
                  <c:v>D4</c:v>
                </c:pt>
                <c:pt idx="4">
                  <c:v>D5</c:v>
                </c:pt>
                <c:pt idx="5">
                  <c:v>GEOMEAN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217.1</c:v>
                </c:pt>
                <c:pt idx="1">
                  <c:v>103.9</c:v>
                </c:pt>
                <c:pt idx="2">
                  <c:v>211.8</c:v>
                </c:pt>
                <c:pt idx="3">
                  <c:v>295.89999999999998</c:v>
                </c:pt>
                <c:pt idx="4">
                  <c:v>68.5</c:v>
                </c:pt>
                <c:pt idx="5">
                  <c:v>179.4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D-8742-B7F1-F1CB7FDAFF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1152399"/>
        <c:axId val="881148527"/>
      </c:barChart>
      <c:catAx>
        <c:axId val="8811523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1148527"/>
        <c:crosses val="autoZero"/>
        <c:auto val="1"/>
        <c:lblAlgn val="ctr"/>
        <c:lblOffset val="100"/>
        <c:noMultiLvlLbl val="0"/>
      </c:catAx>
      <c:valAx>
        <c:axId val="881148527"/>
        <c:scaling>
          <c:logBase val="10"/>
          <c:orientation val="minMax"/>
          <c:max val="2000"/>
          <c:min val="0.0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81152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0.82902</cdr:x>
      <cdr:y>0.45804</cdr:y>
    </cdr:from>
    <cdr:to>
      <cdr:x>1</cdr:x>
      <cdr:y>0.91119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4D2EBB-A45B-805D-4556-EFD3F455FA21}"/>
            </a:ext>
          </a:extLst>
        </cdr:cNvPr>
        <cdr:cNvSpPr txBox="1"/>
      </cdr:nvSpPr>
      <cdr:spPr>
        <a:xfrm xmlns:a="http://schemas.openxmlformats.org/drawingml/2006/main">
          <a:off x="4945945" y="9242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0.91802</cdr:x>
      <cdr:y>0.2842</cdr:y>
    </cdr:from>
    <cdr:to>
      <cdr:x>1</cdr:x>
      <cdr:y>0.44651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9360B64-23DC-F631-FE84-1F0FC68021E5}"/>
            </a:ext>
          </a:extLst>
        </cdr:cNvPr>
        <cdr:cNvSpPr txBox="1"/>
      </cdr:nvSpPr>
      <cdr:spPr>
        <a:xfrm xmlns:a="http://schemas.openxmlformats.org/drawingml/2006/main">
          <a:off x="4843154" y="480893"/>
          <a:ext cx="432497" cy="274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860000"/>
              </a:solidFill>
            </a:rPr>
            <a:t>57%</a:t>
          </a:r>
        </a:p>
      </cdr:txBody>
    </cdr:sp>
  </cdr:relSizeAnchor>
  <cdr:relSizeAnchor xmlns:cdr="http://schemas.openxmlformats.org/drawingml/2006/chartDrawing">
    <cdr:from>
      <cdr:x>0.83443</cdr:x>
      <cdr:y>0.64367</cdr:y>
    </cdr:from>
    <cdr:to>
      <cdr:x>0.90173</cdr:x>
      <cdr:y>0.78353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180950F-726F-C58A-D628-6C7998F77884}"/>
            </a:ext>
          </a:extLst>
        </cdr:cNvPr>
        <cdr:cNvSpPr txBox="1"/>
      </cdr:nvSpPr>
      <cdr:spPr>
        <a:xfrm xmlns:a="http://schemas.openxmlformats.org/drawingml/2006/main">
          <a:off x="4843860" y="1352905"/>
          <a:ext cx="390616" cy="293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860000"/>
              </a:solidFill>
            </a:rPr>
            <a:t>2%</a:t>
          </a:r>
        </a:p>
      </cdr:txBody>
    </cdr:sp>
  </cdr:relSizeAnchor>
  <cdr:relSizeAnchor xmlns:cdr="http://schemas.openxmlformats.org/drawingml/2006/chartDrawing">
    <cdr:from>
      <cdr:x>0.91457</cdr:x>
      <cdr:y>0.10058</cdr:y>
    </cdr:from>
    <cdr:to>
      <cdr:x>1</cdr:x>
      <cdr:y>0.23499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180950F-726F-C58A-D628-6C7998F77884}"/>
            </a:ext>
          </a:extLst>
        </cdr:cNvPr>
        <cdr:cNvSpPr txBox="1"/>
      </cdr:nvSpPr>
      <cdr:spPr>
        <a:xfrm xmlns:a="http://schemas.openxmlformats.org/drawingml/2006/main">
          <a:off x="4587725" y="163706"/>
          <a:ext cx="428540" cy="218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1">
                  <a:lumMod val="50000"/>
                </a:schemeClr>
              </a:solidFill>
            </a:rPr>
            <a:t>78%</a:t>
          </a:r>
        </a:p>
      </cdr:txBody>
    </cdr:sp>
  </cdr:relSizeAnchor>
  <cdr:relSizeAnchor xmlns:cdr="http://schemas.openxmlformats.org/drawingml/2006/chartDrawing">
    <cdr:from>
      <cdr:x>0.68881</cdr:x>
      <cdr:y>0.52459</cdr:y>
    </cdr:from>
    <cdr:to>
      <cdr:x>0.75609</cdr:x>
      <cdr:y>0.66444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180950F-726F-C58A-D628-6C7998F77884}"/>
            </a:ext>
          </a:extLst>
        </cdr:cNvPr>
        <cdr:cNvSpPr txBox="1"/>
      </cdr:nvSpPr>
      <cdr:spPr>
        <a:xfrm xmlns:a="http://schemas.openxmlformats.org/drawingml/2006/main">
          <a:off x="3998525" y="1102599"/>
          <a:ext cx="390557" cy="293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1">
                  <a:lumMod val="50000"/>
                </a:schemeClr>
              </a:solidFill>
            </a:rPr>
            <a:t>12.2</a:t>
          </a:r>
          <a:r>
            <a:rPr lang="en-US" sz="1400" b="1" dirty="0">
              <a:solidFill>
                <a:schemeClr val="accent1">
                  <a:lumMod val="50000"/>
                </a:schemeClr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0.10976</cdr:x>
      <cdr:y>0.32238</cdr:y>
    </cdr:from>
    <cdr:to>
      <cdr:x>0.17704</cdr:x>
      <cdr:y>0.46224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180950F-726F-C58A-D628-6C7998F77884}"/>
            </a:ext>
          </a:extLst>
        </cdr:cNvPr>
        <cdr:cNvSpPr txBox="1"/>
      </cdr:nvSpPr>
      <cdr:spPr>
        <a:xfrm xmlns:a="http://schemas.openxmlformats.org/drawingml/2006/main">
          <a:off x="587021" y="650522"/>
          <a:ext cx="359833" cy="282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006666"/>
              </a:solidFill>
            </a:rPr>
            <a:t>40</a:t>
          </a:r>
          <a:r>
            <a:rPr lang="en-US" sz="1400" b="1">
              <a:solidFill>
                <a:srgbClr val="006666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0.89756</cdr:x>
      <cdr:y>0.06881</cdr:y>
    </cdr:from>
    <cdr:to>
      <cdr:x>0.9308</cdr:x>
      <cdr:y>0.76042</cdr:y>
    </cdr:to>
    <cdr:sp macro="" textlink="">
      <cdr:nvSpPr>
        <cdr:cNvPr id="11" name="Rectangle 10">
          <a:extLst xmlns:a="http://schemas.openxmlformats.org/drawingml/2006/main">
            <a:ext uri="{FF2B5EF4-FFF2-40B4-BE49-F238E27FC236}">
              <a16:creationId xmlns:a16="http://schemas.microsoft.com/office/drawing/2014/main" id="{3AEF3A2C-284F-9CE1-6D0B-6AEE5885120A}"/>
            </a:ext>
          </a:extLst>
        </cdr:cNvPr>
        <cdr:cNvSpPr/>
      </cdr:nvSpPr>
      <cdr:spPr>
        <a:xfrm xmlns:a="http://schemas.openxmlformats.org/drawingml/2006/main">
          <a:off x="5088726" y="144191"/>
          <a:ext cx="188454" cy="144926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  <a:alpha val="54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6/9/25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262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44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9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0667C-E96C-36D9-A867-99CEE110A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9D62E-774C-0A05-B4CA-D6927445E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56C35A-C032-EAF2-9BDE-6CF4E6D04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08D3A-8185-BC46-1A65-19087DB2C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28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D8C09-F512-8B79-76A6-11A66BC63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BCFFD-3531-DC4E-7CE1-4B865C567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983DB-CDDF-74DA-AACF-34886371E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FD48D-2538-E80D-AA78-314F17BAB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4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0849D-6963-A089-524D-728FAF0CD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35A0CF-89C5-CB3F-8FAD-075B902C2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AA7A3-C060-597E-856E-6B18F19C9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67261-A440-824D-F66C-F5FB1ADD8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7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9DC12-5C27-8D68-1D10-FD0C7985B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74FFC8-397B-0646-3F57-9ED47F1C9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6CA8BC-1870-DDBF-DB35-1D2752CC5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8843C-6F43-DEFA-2301-146F7BCE0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6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0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2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9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80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07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8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1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74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45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8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4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09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99098-072B-1158-6031-9A7EBD5E0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8CB1B-1D02-C5AC-A43F-A678352E9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9E815-C028-950C-6AFF-DAE7E93F1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CB47A-92D4-EF64-B4EF-A020FAEA1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825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6DB14-5F1D-46D6-E6A5-91A010748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323098-D62A-16F3-2D1F-BBC751678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967403-6A83-EEE2-9F26-3E0647EC6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3250-4080-BF6B-6086-05CC57ABC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94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357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439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26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DECEB-D9DE-C003-2FB3-52513319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4F87D-4D4E-9862-6649-93B285AB2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99366-688B-13BC-1DD9-DED1E9DA3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0F863-4CEA-B196-8311-281F482E1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8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170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31B61-BF34-6243-706E-565153A15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4A800-910E-9CF4-D73C-0808E7CF7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BFE0C7-13FE-389F-35B7-FE2A9AD1E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23462-213C-740D-754F-CE76AA6B1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04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23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366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1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6A36A-47A3-10D7-510E-EDA5CCDA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E410C-7AD6-C41E-2B3D-88BED2ACF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FAA89-6BFA-EA58-6020-B8A97F53F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workflow here?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Hardware acceleration?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4FACD-A6B9-1477-15A7-700713FD1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76C1A-573E-9766-FC5B-690409A62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6F3BA-7692-6F57-820C-4A9480276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8F840-1C55-F81C-97A1-AF17A7074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80BEF-52DA-A451-E543-A5E6BC22E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0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85433-C708-EE6B-154A-5EA9159A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B7C88F-2A65-AE14-5A0D-D9810A766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A8CFFB-8A8D-55EB-8E18-8D531E56A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A121D-E858-9C31-22CF-DB977BC19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5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4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96A1F-796C-0CF5-1123-976BC38A4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B2A25-9149-137B-24B1-71FD998C7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9BCBA3-7068-2DFB-DFAA-EEAFCDA4B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92A9B-5337-D418-C3AB-2769DB39C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9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CC04-CBF5-C57C-C389-2091530ED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0D6BB7-F811-82DD-7AFE-30FFD7760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37CF1-30B8-5FAF-185A-C9A138E54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2D50F-A105-48E5-3749-324A27B92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600" b="1">
                <a:solidFill>
                  <a:srgbClr val="06436E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0" y="1028434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>
              <a:buClr>
                <a:schemeClr val="tx1"/>
              </a:buClr>
              <a:tabLst/>
              <a:defRPr sz="2800">
                <a:latin typeface="Corbel" panose="020B0503020204020204" pitchFamily="34" charset="0"/>
              </a:defRPr>
            </a:lvl1pPr>
            <a:lvl2pPr marL="311150" indent="-187200">
              <a:buFont typeface="Cambria" panose="02040503050406030204" pitchFamily="18" charset="0"/>
              <a:buChar char="-"/>
              <a:tabLst/>
              <a:defRPr sz="2400">
                <a:latin typeface="Corbel" panose="020B0503020204020204" pitchFamily="34" charset="0"/>
              </a:defRPr>
            </a:lvl2pPr>
            <a:lvl3pPr marL="533400" indent="-187200">
              <a:buClr>
                <a:schemeClr val="tx1"/>
              </a:buClr>
              <a:tabLst/>
              <a:defRPr sz="2400">
                <a:latin typeface="Corbel" panose="020B0503020204020204" pitchFamily="34" charset="0"/>
              </a:defRPr>
            </a:lvl3pPr>
            <a:lvl4pPr indent="-187200">
              <a:defRPr sz="2400">
                <a:latin typeface="Corbel" panose="020B0503020204020204" pitchFamily="34" charset="0"/>
              </a:defRPr>
            </a:lvl4pPr>
            <a:lvl5pPr indent="-187200">
              <a:defRPr sz="2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606EE2-43C6-804A-8B76-A8A2C6424C76}"/>
              </a:ext>
            </a:extLst>
          </p:cNvPr>
          <p:cNvCxnSpPr/>
          <p:nvPr userDrawn="1"/>
        </p:nvCxnSpPr>
        <p:spPr>
          <a:xfrm>
            <a:off x="0" y="790141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hart" Target="../charts/chart3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chart" Target="../charts/chart5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chart" Target="../charts/chart6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336162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86531"/>
            <a:ext cx="9144000" cy="290144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>
                <a:solidFill>
                  <a:srgbClr val="F5D8B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MARS</a:t>
            </a:r>
            <a:r>
              <a:rPr lang="en-US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6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Processing-In-Memory Acceleration 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Raw Signal Genome Analysis 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Inside the Storage Subsystem</a:t>
            </a:r>
            <a:endParaRPr lang="en-US" sz="3100" b="1" dirty="0">
              <a:solidFill>
                <a:schemeClr val="accent4">
                  <a:lumMod val="20000"/>
                  <a:lumOff val="8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977" y="6003347"/>
            <a:ext cx="2275512" cy="437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5529646" y="6014268"/>
            <a:ext cx="2417553" cy="415925"/>
          </a:xfrm>
          <a:prstGeom prst="rect">
            <a:avLst/>
          </a:prstGeom>
        </p:spPr>
      </p:pic>
      <p:sp>
        <p:nvSpPr>
          <p:cNvPr id="9" name="Google Shape;44;p1">
            <a:extLst>
              <a:ext uri="{FF2B5EF4-FFF2-40B4-BE49-F238E27FC236}">
                <a16:creationId xmlns:a16="http://schemas.microsoft.com/office/drawing/2014/main" id="{44A5A138-A403-CC4B-84E3-EF3FDDE6BF88}"/>
              </a:ext>
            </a:extLst>
          </p:cNvPr>
          <p:cNvSpPr txBox="1"/>
          <p:nvPr/>
        </p:nvSpPr>
        <p:spPr>
          <a:xfrm>
            <a:off x="-22032" y="3496708"/>
            <a:ext cx="9144000" cy="41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orbel" panose="020B0503020204020204" pitchFamily="34" charset="0"/>
                <a:sym typeface="Quattrocento Sans"/>
              </a:rPr>
              <a:t>Melina Soysal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6781D97-4472-ED41-8522-20C2649D89AC}"/>
              </a:ext>
            </a:extLst>
          </p:cNvPr>
          <p:cNvSpPr txBox="1">
            <a:spLocks/>
          </p:cNvSpPr>
          <p:nvPr/>
        </p:nvSpPr>
        <p:spPr>
          <a:xfrm>
            <a:off x="-1499" y="4895190"/>
            <a:ext cx="9144000" cy="4159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latin typeface="Corbel" panose="020B0503020204020204" pitchFamily="34" charset="0"/>
                <a:cs typeface="Cambria"/>
              </a:rPr>
              <a:t>Mohammad </a:t>
            </a:r>
            <a:r>
              <a:rPr lang="en-US" sz="2200" dirty="0" err="1">
                <a:latin typeface="Corbel" panose="020B0503020204020204" pitchFamily="34" charset="0"/>
                <a:cs typeface="Cambria"/>
              </a:rPr>
              <a:t>Sadrosadati</a:t>
            </a:r>
            <a:r>
              <a:rPr lang="en-US" sz="2200" dirty="0">
                <a:latin typeface="Corbel" panose="020B0503020204020204" pitchFamily="34" charset="0"/>
                <a:cs typeface="Cambria"/>
              </a:rPr>
              <a:t>           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 Mutlu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CD7E2FE-EE8D-054F-91DA-15638DC6EEC8}"/>
              </a:ext>
            </a:extLst>
          </p:cNvPr>
          <p:cNvSpPr txBox="1">
            <a:spLocks/>
          </p:cNvSpPr>
          <p:nvPr/>
        </p:nvSpPr>
        <p:spPr>
          <a:xfrm>
            <a:off x="-6724" y="3902379"/>
            <a:ext cx="9144000" cy="434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latin typeface="Corbel" panose="020B0503020204020204" pitchFamily="34" charset="0"/>
                <a:cs typeface="Cambria"/>
              </a:rPr>
              <a:t>Konstantina Koliogeorgi      Can Firtina        Nika Mansouri </a:t>
            </a:r>
            <a:r>
              <a:rPr lang="en-US" sz="2200" dirty="0" err="1">
                <a:latin typeface="Corbel" panose="020B0503020204020204" pitchFamily="34" charset="0"/>
                <a:cs typeface="Cambria"/>
              </a:rPr>
              <a:t>Ghiasi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C79E248-CACB-5445-B39F-BAAF0B01EA84}"/>
              </a:ext>
            </a:extLst>
          </p:cNvPr>
          <p:cNvSpPr txBox="1">
            <a:spLocks/>
          </p:cNvSpPr>
          <p:nvPr/>
        </p:nvSpPr>
        <p:spPr>
          <a:xfrm>
            <a:off x="0" y="4398785"/>
            <a:ext cx="9144000" cy="43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Rakesh Nadig   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Haiyu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Mao       Geraldo F. Oliveira      Yu Liang     Klea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Zambaku</a:t>
            </a:r>
            <a:endParaRPr lang="en-US" sz="2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4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82606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DF7D9C-5007-A08E-0639-BBE32ACB8F1D}"/>
              </a:ext>
            </a:extLst>
          </p:cNvPr>
          <p:cNvSpPr txBox="1"/>
          <p:nvPr/>
        </p:nvSpPr>
        <p:spPr>
          <a:xfrm>
            <a:off x="369652" y="4970444"/>
            <a:ext cx="8550612" cy="1304201"/>
          </a:xfrm>
          <a:prstGeom prst="roundRect">
            <a:avLst>
              <a:gd name="adj" fmla="val 477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spcAft>
                <a:spcPts val="300"/>
              </a:spcAft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1497A-8C2B-76DE-BF7B-1153433521B5}"/>
              </a:ext>
            </a:extLst>
          </p:cNvPr>
          <p:cNvSpPr txBox="1"/>
          <p:nvPr/>
        </p:nvSpPr>
        <p:spPr>
          <a:xfrm>
            <a:off x="369652" y="3448885"/>
            <a:ext cx="8550612" cy="1304201"/>
          </a:xfrm>
          <a:prstGeom prst="roundRect">
            <a:avLst>
              <a:gd name="adj" fmla="val 477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spcAft>
                <a:spcPts val="300"/>
              </a:spcAft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MARS</a:t>
            </a:r>
            <a:r>
              <a:rPr lang="en-CH" sz="3200" dirty="0"/>
              <a:t>: </a:t>
            </a:r>
            <a:r>
              <a:rPr lang="en-US" sz="3200" dirty="0"/>
              <a:t>PIM Acceleration of RSGA Inside Storage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571C-7F1B-DA49-A585-AADD1EF8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7" y="907814"/>
            <a:ext cx="8822987" cy="2323713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CH" sz="2000" b="1" dirty="0"/>
              <a:t>First </a:t>
            </a:r>
            <a:r>
              <a:rPr lang="en-US" sz="2000" b="1" dirty="0"/>
              <a:t>I</a:t>
            </a:r>
            <a:r>
              <a:rPr lang="en-CH" sz="2000" b="1" dirty="0"/>
              <a:t>n-</a:t>
            </a:r>
            <a:r>
              <a:rPr lang="en-US" sz="2000" b="1" dirty="0"/>
              <a:t>S</a:t>
            </a:r>
            <a:r>
              <a:rPr lang="en-CH" sz="2000" b="1" dirty="0"/>
              <a:t>torage</a:t>
            </a:r>
            <a:r>
              <a:rPr lang="en-US" sz="2000" b="1" dirty="0"/>
              <a:t>-Processing </a:t>
            </a:r>
            <a:r>
              <a:rPr lang="en-GB" sz="2000" b="1" dirty="0"/>
              <a:t>system for </a:t>
            </a:r>
            <a:r>
              <a:rPr lang="en-GB" sz="2000" b="1" i="1" dirty="0"/>
              <a:t>RSGA</a:t>
            </a:r>
            <a:endParaRPr lang="en-CH" sz="2000" b="1" u="sng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000" b="1" dirty="0"/>
              <a:t>Key </a:t>
            </a:r>
            <a:r>
              <a:rPr lang="en-CH" sz="2000" b="1" dirty="0"/>
              <a:t>Idea: </a:t>
            </a:r>
            <a:r>
              <a:rPr lang="en-US" sz="2000" dirty="0"/>
              <a:t>Enable multiple Processing-In-Memory paradigms within the SSD and leverage high SSD-internal bandwidth to create a highly-parallel and energy-efficient  system for RSGA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dirty="0"/>
              <a:t>Co-design between </a:t>
            </a:r>
            <a:r>
              <a:rPr lang="en-GB" sz="2000" b="1" dirty="0">
                <a:solidFill>
                  <a:schemeClr val="accent2"/>
                </a:solidFill>
              </a:rPr>
              <a:t>targeted software modifications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dedicated hardware components</a:t>
            </a:r>
            <a:r>
              <a:rPr lang="en-GB" sz="2000" dirty="0"/>
              <a:t> within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storage system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416332B-B753-517D-B215-6537A8B4F428}"/>
              </a:ext>
            </a:extLst>
          </p:cNvPr>
          <p:cNvSpPr txBox="1">
            <a:spLocks/>
          </p:cNvSpPr>
          <p:nvPr/>
        </p:nvSpPr>
        <p:spPr>
          <a:xfrm>
            <a:off x="1310613" y="3543140"/>
            <a:ext cx="7852538" cy="1115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SzPct val="100000"/>
              <a:buNone/>
            </a:pPr>
            <a:r>
              <a:rPr lang="en-GB" sz="2000" b="1" dirty="0"/>
              <a:t>Targeted software modifications </a:t>
            </a:r>
            <a:r>
              <a:rPr lang="en-GB" sz="2000" dirty="0"/>
              <a:t>to optimize RSGA for in-storage executions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dirty="0"/>
              <a:t>Tailored to SSD </a:t>
            </a:r>
            <a:r>
              <a:rPr lang="en-GB" sz="2000" b="1" dirty="0"/>
              <a:t>parallelization capabilities and architecture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90AA8-6F43-6BE9-C0CC-56DCD97DF3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907" y="3698951"/>
            <a:ext cx="803325" cy="804069"/>
            <a:chOff x="1682" y="0"/>
            <a:chExt cx="4316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F8D1C2EB-FDC6-8E5B-4EF6-E541095B9B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B9CD989-F92F-3CB1-C28C-4ADC46982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0" y="501"/>
              <a:ext cx="1952" cy="2366"/>
            </a:xfrm>
            <a:custGeom>
              <a:avLst/>
              <a:gdLst>
                <a:gd name="T0" fmla="*/ 679 w 1042"/>
                <a:gd name="T1" fmla="*/ 1055 h 1262"/>
                <a:gd name="T2" fmla="*/ 528 w 1042"/>
                <a:gd name="T3" fmla="*/ 913 h 1262"/>
                <a:gd name="T4" fmla="*/ 579 w 1042"/>
                <a:gd name="T5" fmla="*/ 571 h 1262"/>
                <a:gd name="T6" fmla="*/ 500 w 1042"/>
                <a:gd name="T7" fmla="*/ 812 h 1262"/>
                <a:gd name="T8" fmla="*/ 579 w 1042"/>
                <a:gd name="T9" fmla="*/ 571 h 1262"/>
                <a:gd name="T10" fmla="*/ 738 w 1042"/>
                <a:gd name="T11" fmla="*/ 499 h 1262"/>
                <a:gd name="T12" fmla="*/ 926 w 1042"/>
                <a:gd name="T13" fmla="*/ 576 h 1262"/>
                <a:gd name="T14" fmla="*/ 934 w 1042"/>
                <a:gd name="T15" fmla="*/ 533 h 1262"/>
                <a:gd name="T16" fmla="*/ 800 w 1042"/>
                <a:gd name="T17" fmla="*/ 133 h 1262"/>
                <a:gd name="T18" fmla="*/ 1022 w 1042"/>
                <a:gd name="T19" fmla="*/ 477 h 1262"/>
                <a:gd name="T20" fmla="*/ 821 w 1042"/>
                <a:gd name="T21" fmla="*/ 94 h 1262"/>
                <a:gd name="T22" fmla="*/ 728 w 1042"/>
                <a:gd name="T23" fmla="*/ 165 h 1262"/>
                <a:gd name="T24" fmla="*/ 639 w 1042"/>
                <a:gd name="T25" fmla="*/ 403 h 1262"/>
                <a:gd name="T26" fmla="*/ 682 w 1042"/>
                <a:gd name="T27" fmla="*/ 411 h 1262"/>
                <a:gd name="T28" fmla="*/ 728 w 1042"/>
                <a:gd name="T29" fmla="*/ 165 h 1262"/>
                <a:gd name="T30" fmla="*/ 654 w 1042"/>
                <a:gd name="T31" fmla="*/ 130 h 1262"/>
                <a:gd name="T32" fmla="*/ 338 w 1042"/>
                <a:gd name="T33" fmla="*/ 237 h 1262"/>
                <a:gd name="T34" fmla="*/ 135 w 1042"/>
                <a:gd name="T35" fmla="*/ 664 h 1262"/>
                <a:gd name="T36" fmla="*/ 207 w 1042"/>
                <a:gd name="T37" fmla="*/ 376 h 1262"/>
                <a:gd name="T38" fmla="*/ 135 w 1042"/>
                <a:gd name="T39" fmla="*/ 664 h 1262"/>
                <a:gd name="T40" fmla="*/ 979 w 1042"/>
                <a:gd name="T41" fmla="*/ 659 h 1262"/>
                <a:gd name="T42" fmla="*/ 772 w 1042"/>
                <a:gd name="T43" fmla="*/ 988 h 1262"/>
                <a:gd name="T44" fmla="*/ 915 w 1042"/>
                <a:gd name="T45" fmla="*/ 864 h 1262"/>
                <a:gd name="T46" fmla="*/ 1022 w 1042"/>
                <a:gd name="T47" fmla="*/ 669 h 1262"/>
                <a:gd name="T48" fmla="*/ 548 w 1042"/>
                <a:gd name="T49" fmla="*/ 516 h 1262"/>
                <a:gd name="T50" fmla="*/ 173 w 1042"/>
                <a:gd name="T51" fmla="*/ 725 h 1262"/>
                <a:gd name="T52" fmla="*/ 548 w 1042"/>
                <a:gd name="T53" fmla="*/ 516 h 1262"/>
                <a:gd name="T54" fmla="*/ 44 w 1042"/>
                <a:gd name="T55" fmla="*/ 521 h 1262"/>
                <a:gd name="T56" fmla="*/ 633 w 1042"/>
                <a:gd name="T57" fmla="*/ 57 h 1262"/>
                <a:gd name="T58" fmla="*/ 522 w 1042"/>
                <a:gd name="T59" fmla="*/ 0 h 1262"/>
                <a:gd name="T60" fmla="*/ 21 w 1042"/>
                <a:gd name="T61" fmla="*/ 665 h 1262"/>
                <a:gd name="T62" fmla="*/ 781 w 1042"/>
                <a:gd name="T63" fmla="*/ 1262 h 1262"/>
                <a:gd name="T64" fmla="*/ 770 w 1042"/>
                <a:gd name="T65" fmla="*/ 1180 h 1262"/>
                <a:gd name="T66" fmla="*/ 737 w 1042"/>
                <a:gd name="T67" fmla="*/ 1262 h 1262"/>
                <a:gd name="T68" fmla="*/ 263 w 1042"/>
                <a:gd name="T69" fmla="*/ 1262 h 1262"/>
                <a:gd name="T70" fmla="*/ 307 w 1042"/>
                <a:gd name="T71" fmla="*/ 1130 h 1262"/>
                <a:gd name="T72" fmla="*/ 144 w 1042"/>
                <a:gd name="T73" fmla="*/ 813 h 1262"/>
                <a:gd name="T74" fmla="*/ 128 w 1042"/>
                <a:gd name="T75" fmla="*/ 862 h 1262"/>
                <a:gd name="T76" fmla="*/ 263 w 1042"/>
                <a:gd name="T77" fmla="*/ 113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2" h="1262">
                  <a:moveTo>
                    <a:pt x="505" y="951"/>
                  </a:moveTo>
                  <a:cubicBezTo>
                    <a:pt x="679" y="1055"/>
                    <a:pt x="679" y="1055"/>
                    <a:pt x="679" y="1055"/>
                  </a:cubicBezTo>
                  <a:cubicBezTo>
                    <a:pt x="683" y="1040"/>
                    <a:pt x="691" y="1028"/>
                    <a:pt x="702" y="1017"/>
                  </a:cubicBezTo>
                  <a:cubicBezTo>
                    <a:pt x="528" y="913"/>
                    <a:pt x="528" y="913"/>
                    <a:pt x="528" y="913"/>
                  </a:cubicBezTo>
                  <a:cubicBezTo>
                    <a:pt x="523" y="927"/>
                    <a:pt x="515" y="940"/>
                    <a:pt x="505" y="951"/>
                  </a:cubicBezTo>
                  <a:close/>
                  <a:moveTo>
                    <a:pt x="579" y="571"/>
                  </a:moveTo>
                  <a:cubicBezTo>
                    <a:pt x="461" y="791"/>
                    <a:pt x="461" y="791"/>
                    <a:pt x="461" y="791"/>
                  </a:cubicBezTo>
                  <a:cubicBezTo>
                    <a:pt x="476" y="795"/>
                    <a:pt x="489" y="802"/>
                    <a:pt x="500" y="812"/>
                  </a:cubicBezTo>
                  <a:cubicBezTo>
                    <a:pt x="618" y="592"/>
                    <a:pt x="618" y="592"/>
                    <a:pt x="618" y="592"/>
                  </a:cubicBezTo>
                  <a:cubicBezTo>
                    <a:pt x="603" y="588"/>
                    <a:pt x="590" y="580"/>
                    <a:pt x="579" y="571"/>
                  </a:cubicBezTo>
                  <a:close/>
                  <a:moveTo>
                    <a:pt x="738" y="495"/>
                  </a:moveTo>
                  <a:cubicBezTo>
                    <a:pt x="738" y="496"/>
                    <a:pt x="738" y="498"/>
                    <a:pt x="738" y="499"/>
                  </a:cubicBezTo>
                  <a:cubicBezTo>
                    <a:pt x="738" y="513"/>
                    <a:pt x="735" y="526"/>
                    <a:pt x="730" y="538"/>
                  </a:cubicBezTo>
                  <a:cubicBezTo>
                    <a:pt x="926" y="576"/>
                    <a:pt x="926" y="576"/>
                    <a:pt x="926" y="576"/>
                  </a:cubicBezTo>
                  <a:cubicBezTo>
                    <a:pt x="926" y="575"/>
                    <a:pt x="926" y="574"/>
                    <a:pt x="926" y="573"/>
                  </a:cubicBezTo>
                  <a:cubicBezTo>
                    <a:pt x="926" y="559"/>
                    <a:pt x="929" y="545"/>
                    <a:pt x="934" y="533"/>
                  </a:cubicBezTo>
                  <a:lnTo>
                    <a:pt x="738" y="495"/>
                  </a:lnTo>
                  <a:close/>
                  <a:moveTo>
                    <a:pt x="800" y="133"/>
                  </a:moveTo>
                  <a:cubicBezTo>
                    <a:pt x="910" y="212"/>
                    <a:pt x="986" y="337"/>
                    <a:pt x="998" y="480"/>
                  </a:cubicBezTo>
                  <a:cubicBezTo>
                    <a:pt x="1005" y="478"/>
                    <a:pt x="1013" y="477"/>
                    <a:pt x="1022" y="477"/>
                  </a:cubicBezTo>
                  <a:cubicBezTo>
                    <a:pt x="1029" y="477"/>
                    <a:pt x="1035" y="478"/>
                    <a:pt x="1042" y="479"/>
                  </a:cubicBezTo>
                  <a:cubicBezTo>
                    <a:pt x="1029" y="320"/>
                    <a:pt x="945" y="181"/>
                    <a:pt x="821" y="94"/>
                  </a:cubicBezTo>
                  <a:cubicBezTo>
                    <a:pt x="817" y="108"/>
                    <a:pt x="809" y="122"/>
                    <a:pt x="800" y="133"/>
                  </a:cubicBezTo>
                  <a:close/>
                  <a:moveTo>
                    <a:pt x="728" y="165"/>
                  </a:moveTo>
                  <a:cubicBezTo>
                    <a:pt x="714" y="165"/>
                    <a:pt x="700" y="162"/>
                    <a:pt x="688" y="156"/>
                  </a:cubicBezTo>
                  <a:cubicBezTo>
                    <a:pt x="639" y="403"/>
                    <a:pt x="639" y="403"/>
                    <a:pt x="639" y="403"/>
                  </a:cubicBezTo>
                  <a:cubicBezTo>
                    <a:pt x="640" y="403"/>
                    <a:pt x="641" y="403"/>
                    <a:pt x="642" y="403"/>
                  </a:cubicBezTo>
                  <a:cubicBezTo>
                    <a:pt x="657" y="403"/>
                    <a:pt x="670" y="406"/>
                    <a:pt x="682" y="411"/>
                  </a:cubicBezTo>
                  <a:cubicBezTo>
                    <a:pt x="731" y="165"/>
                    <a:pt x="731" y="165"/>
                    <a:pt x="731" y="165"/>
                  </a:cubicBezTo>
                  <a:cubicBezTo>
                    <a:pt x="730" y="165"/>
                    <a:pt x="729" y="165"/>
                    <a:pt x="728" y="165"/>
                  </a:cubicBezTo>
                  <a:close/>
                  <a:moveTo>
                    <a:pt x="357" y="277"/>
                  </a:moveTo>
                  <a:cubicBezTo>
                    <a:pt x="654" y="130"/>
                    <a:pt x="654" y="130"/>
                    <a:pt x="654" y="130"/>
                  </a:cubicBezTo>
                  <a:cubicBezTo>
                    <a:pt x="645" y="119"/>
                    <a:pt x="638" y="105"/>
                    <a:pt x="635" y="90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47" y="248"/>
                    <a:pt x="354" y="262"/>
                    <a:pt x="357" y="277"/>
                  </a:cubicBezTo>
                  <a:close/>
                  <a:moveTo>
                    <a:pt x="135" y="664"/>
                  </a:moveTo>
                  <a:cubicBezTo>
                    <a:pt x="248" y="393"/>
                    <a:pt x="248" y="393"/>
                    <a:pt x="248" y="393"/>
                  </a:cubicBezTo>
                  <a:cubicBezTo>
                    <a:pt x="233" y="391"/>
                    <a:pt x="219" y="385"/>
                    <a:pt x="207" y="376"/>
                  </a:cubicBezTo>
                  <a:cubicBezTo>
                    <a:pt x="94" y="647"/>
                    <a:pt x="94" y="647"/>
                    <a:pt x="94" y="647"/>
                  </a:cubicBezTo>
                  <a:cubicBezTo>
                    <a:pt x="109" y="650"/>
                    <a:pt x="123" y="656"/>
                    <a:pt x="135" y="664"/>
                  </a:cubicBezTo>
                  <a:close/>
                  <a:moveTo>
                    <a:pt x="1022" y="669"/>
                  </a:moveTo>
                  <a:cubicBezTo>
                    <a:pt x="1006" y="669"/>
                    <a:pt x="992" y="665"/>
                    <a:pt x="979" y="659"/>
                  </a:cubicBezTo>
                  <a:cubicBezTo>
                    <a:pt x="960" y="722"/>
                    <a:pt x="928" y="782"/>
                    <a:pt x="884" y="833"/>
                  </a:cubicBezTo>
                  <a:cubicBezTo>
                    <a:pt x="875" y="841"/>
                    <a:pt x="812" y="903"/>
                    <a:pt x="772" y="988"/>
                  </a:cubicBezTo>
                  <a:cubicBezTo>
                    <a:pt x="787" y="988"/>
                    <a:pt x="802" y="992"/>
                    <a:pt x="815" y="999"/>
                  </a:cubicBezTo>
                  <a:cubicBezTo>
                    <a:pt x="855" y="921"/>
                    <a:pt x="914" y="865"/>
                    <a:pt x="915" y="864"/>
                  </a:cubicBezTo>
                  <a:cubicBezTo>
                    <a:pt x="917" y="862"/>
                    <a:pt x="917" y="862"/>
                    <a:pt x="917" y="862"/>
                  </a:cubicBezTo>
                  <a:cubicBezTo>
                    <a:pt x="966" y="806"/>
                    <a:pt x="1001" y="740"/>
                    <a:pt x="1022" y="669"/>
                  </a:cubicBezTo>
                  <a:cubicBezTo>
                    <a:pt x="1022" y="669"/>
                    <a:pt x="1022" y="669"/>
                    <a:pt x="1022" y="669"/>
                  </a:cubicBezTo>
                  <a:close/>
                  <a:moveTo>
                    <a:pt x="548" y="516"/>
                  </a:moveTo>
                  <a:cubicBezTo>
                    <a:pt x="156" y="685"/>
                    <a:pt x="156" y="685"/>
                    <a:pt x="156" y="685"/>
                  </a:cubicBezTo>
                  <a:cubicBezTo>
                    <a:pt x="164" y="696"/>
                    <a:pt x="171" y="710"/>
                    <a:pt x="173" y="725"/>
                  </a:cubicBezTo>
                  <a:cubicBezTo>
                    <a:pt x="565" y="556"/>
                    <a:pt x="565" y="556"/>
                    <a:pt x="565" y="556"/>
                  </a:cubicBezTo>
                  <a:cubicBezTo>
                    <a:pt x="557" y="544"/>
                    <a:pt x="551" y="531"/>
                    <a:pt x="548" y="516"/>
                  </a:cubicBezTo>
                  <a:close/>
                  <a:moveTo>
                    <a:pt x="61" y="648"/>
                  </a:moveTo>
                  <a:cubicBezTo>
                    <a:pt x="50" y="607"/>
                    <a:pt x="44" y="564"/>
                    <a:pt x="44" y="521"/>
                  </a:cubicBezTo>
                  <a:cubicBezTo>
                    <a:pt x="44" y="258"/>
                    <a:pt x="259" y="44"/>
                    <a:pt x="522" y="44"/>
                  </a:cubicBezTo>
                  <a:cubicBezTo>
                    <a:pt x="560" y="44"/>
                    <a:pt x="597" y="48"/>
                    <a:pt x="633" y="57"/>
                  </a:cubicBezTo>
                  <a:cubicBezTo>
                    <a:pt x="635" y="41"/>
                    <a:pt x="640" y="27"/>
                    <a:pt x="649" y="15"/>
                  </a:cubicBezTo>
                  <a:cubicBezTo>
                    <a:pt x="608" y="5"/>
                    <a:pt x="566" y="0"/>
                    <a:pt x="522" y="0"/>
                  </a:cubicBezTo>
                  <a:cubicBezTo>
                    <a:pt x="234" y="0"/>
                    <a:pt x="0" y="234"/>
                    <a:pt x="0" y="521"/>
                  </a:cubicBezTo>
                  <a:cubicBezTo>
                    <a:pt x="0" y="570"/>
                    <a:pt x="7" y="619"/>
                    <a:pt x="21" y="665"/>
                  </a:cubicBezTo>
                  <a:cubicBezTo>
                    <a:pt x="33" y="657"/>
                    <a:pt x="46" y="650"/>
                    <a:pt x="61" y="648"/>
                  </a:cubicBezTo>
                  <a:close/>
                  <a:moveTo>
                    <a:pt x="781" y="1262"/>
                  </a:moveTo>
                  <a:cubicBezTo>
                    <a:pt x="781" y="1179"/>
                    <a:pt x="781" y="1179"/>
                    <a:pt x="781" y="1179"/>
                  </a:cubicBezTo>
                  <a:cubicBezTo>
                    <a:pt x="777" y="1180"/>
                    <a:pt x="774" y="1180"/>
                    <a:pt x="770" y="1180"/>
                  </a:cubicBezTo>
                  <a:cubicBezTo>
                    <a:pt x="758" y="1180"/>
                    <a:pt x="747" y="1178"/>
                    <a:pt x="737" y="1174"/>
                  </a:cubicBezTo>
                  <a:cubicBezTo>
                    <a:pt x="737" y="1262"/>
                    <a:pt x="737" y="1262"/>
                    <a:pt x="737" y="1262"/>
                  </a:cubicBezTo>
                  <a:lnTo>
                    <a:pt x="781" y="1262"/>
                  </a:lnTo>
                  <a:close/>
                  <a:moveTo>
                    <a:pt x="263" y="1262"/>
                  </a:moveTo>
                  <a:cubicBezTo>
                    <a:pt x="307" y="1262"/>
                    <a:pt x="307" y="1262"/>
                    <a:pt x="307" y="1262"/>
                  </a:cubicBezTo>
                  <a:cubicBezTo>
                    <a:pt x="307" y="1130"/>
                    <a:pt x="307" y="1130"/>
                    <a:pt x="307" y="1130"/>
                  </a:cubicBezTo>
                  <a:cubicBezTo>
                    <a:pt x="307" y="976"/>
                    <a:pt x="174" y="846"/>
                    <a:pt x="160" y="833"/>
                  </a:cubicBezTo>
                  <a:cubicBezTo>
                    <a:pt x="154" y="826"/>
                    <a:pt x="149" y="819"/>
                    <a:pt x="144" y="813"/>
                  </a:cubicBezTo>
                  <a:cubicBezTo>
                    <a:pt x="133" y="823"/>
                    <a:pt x="120" y="830"/>
                    <a:pt x="105" y="834"/>
                  </a:cubicBezTo>
                  <a:cubicBezTo>
                    <a:pt x="112" y="844"/>
                    <a:pt x="120" y="853"/>
                    <a:pt x="128" y="862"/>
                  </a:cubicBezTo>
                  <a:cubicBezTo>
                    <a:pt x="129" y="864"/>
                    <a:pt x="129" y="864"/>
                    <a:pt x="129" y="864"/>
                  </a:cubicBezTo>
                  <a:cubicBezTo>
                    <a:pt x="131" y="865"/>
                    <a:pt x="263" y="991"/>
                    <a:pt x="263" y="1130"/>
                  </a:cubicBezTo>
                  <a:lnTo>
                    <a:pt x="263" y="1262"/>
                  </a:ln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B6E2E33-227A-4A4E-D2CF-58742A824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1" y="532"/>
              <a:ext cx="1961" cy="3276"/>
            </a:xfrm>
            <a:custGeom>
              <a:avLst/>
              <a:gdLst>
                <a:gd name="T0" fmla="*/ 0 w 1047"/>
                <a:gd name="T1" fmla="*/ 725 h 1747"/>
                <a:gd name="T2" fmla="*/ 104 w 1047"/>
                <a:gd name="T3" fmla="*/ 725 h 1747"/>
                <a:gd name="T4" fmla="*/ 701 w 1047"/>
                <a:gd name="T5" fmla="*/ 0 h 1747"/>
                <a:gd name="T6" fmla="*/ 701 w 1047"/>
                <a:gd name="T7" fmla="*/ 104 h 1747"/>
                <a:gd name="T8" fmla="*/ 701 w 1047"/>
                <a:gd name="T9" fmla="*/ 0 h 1747"/>
                <a:gd name="T10" fmla="*/ 943 w 1047"/>
                <a:gd name="T11" fmla="*/ 556 h 1747"/>
                <a:gd name="T12" fmla="*/ 1047 w 1047"/>
                <a:gd name="T13" fmla="*/ 556 h 1747"/>
                <a:gd name="T14" fmla="*/ 237 w 1047"/>
                <a:gd name="T15" fmla="*/ 229 h 1747"/>
                <a:gd name="T16" fmla="*/ 237 w 1047"/>
                <a:gd name="T17" fmla="*/ 333 h 1747"/>
                <a:gd name="T18" fmla="*/ 237 w 1047"/>
                <a:gd name="T19" fmla="*/ 229 h 1747"/>
                <a:gd name="T20" fmla="*/ 357 w 1047"/>
                <a:gd name="T21" fmla="*/ 867 h 1747"/>
                <a:gd name="T22" fmla="*/ 461 w 1047"/>
                <a:gd name="T23" fmla="*/ 867 h 1747"/>
                <a:gd name="T24" fmla="*/ 743 w 1047"/>
                <a:gd name="T25" fmla="*/ 1015 h 1747"/>
                <a:gd name="T26" fmla="*/ 743 w 1047"/>
                <a:gd name="T27" fmla="*/ 1119 h 1747"/>
                <a:gd name="T28" fmla="*/ 743 w 1047"/>
                <a:gd name="T29" fmla="*/ 1015 h 1747"/>
                <a:gd name="T30" fmla="*/ 563 w 1047"/>
                <a:gd name="T31" fmla="*/ 482 h 1747"/>
                <a:gd name="T32" fmla="*/ 667 w 1047"/>
                <a:gd name="T33" fmla="*/ 482 h 1747"/>
                <a:gd name="T34" fmla="*/ 820 w 1047"/>
                <a:gd name="T35" fmla="*/ 1288 h 1747"/>
                <a:gd name="T36" fmla="*/ 216 w 1047"/>
                <a:gd name="T37" fmla="*/ 1245 h 1747"/>
                <a:gd name="T38" fmla="*/ 173 w 1047"/>
                <a:gd name="T39" fmla="*/ 1376 h 1747"/>
                <a:gd name="T40" fmla="*/ 173 w 1047"/>
                <a:gd name="T41" fmla="*/ 1418 h 1747"/>
                <a:gd name="T42" fmla="*/ 179 w 1047"/>
                <a:gd name="T43" fmla="*/ 1507 h 1747"/>
                <a:gd name="T44" fmla="*/ 173 w 1047"/>
                <a:gd name="T45" fmla="*/ 1599 h 1747"/>
                <a:gd name="T46" fmla="*/ 267 w 1047"/>
                <a:gd name="T47" fmla="*/ 1642 h 1747"/>
                <a:gd name="T48" fmla="*/ 280 w 1047"/>
                <a:gd name="T49" fmla="*/ 1701 h 1747"/>
                <a:gd name="T50" fmla="*/ 520 w 1047"/>
                <a:gd name="T51" fmla="*/ 1741 h 1747"/>
                <a:gd name="T52" fmla="*/ 723 w 1047"/>
                <a:gd name="T53" fmla="*/ 1681 h 1747"/>
                <a:gd name="T54" fmla="*/ 777 w 1047"/>
                <a:gd name="T55" fmla="*/ 1642 h 1747"/>
                <a:gd name="T56" fmla="*/ 820 w 1047"/>
                <a:gd name="T57" fmla="*/ 1528 h 1747"/>
                <a:gd name="T58" fmla="*/ 820 w 1047"/>
                <a:gd name="T59" fmla="*/ 1486 h 1747"/>
                <a:gd name="T60" fmla="*/ 815 w 1047"/>
                <a:gd name="T61" fmla="*/ 1397 h 1747"/>
                <a:gd name="T62" fmla="*/ 820 w 1047"/>
                <a:gd name="T63" fmla="*/ 1288 h 1747"/>
                <a:gd name="T64" fmla="*/ 369 w 1047"/>
                <a:gd name="T65" fmla="*/ 1419 h 1747"/>
                <a:gd name="T66" fmla="*/ 373 w 1047"/>
                <a:gd name="T67" fmla="*/ 1485 h 1747"/>
                <a:gd name="T68" fmla="*/ 217 w 1047"/>
                <a:gd name="T69" fmla="*/ 1419 h 1747"/>
                <a:gd name="T70" fmla="*/ 497 w 1047"/>
                <a:gd name="T71" fmla="*/ 1696 h 1747"/>
                <a:gd name="T72" fmla="*/ 311 w 1047"/>
                <a:gd name="T73" fmla="*/ 1667 h 1747"/>
                <a:gd name="T74" fmla="*/ 679 w 1047"/>
                <a:gd name="T75" fmla="*/ 1642 h 1747"/>
                <a:gd name="T76" fmla="*/ 776 w 1047"/>
                <a:gd name="T77" fmla="*/ 1598 h 1747"/>
                <a:gd name="T78" fmla="*/ 217 w 1047"/>
                <a:gd name="T79" fmla="*/ 1529 h 1747"/>
                <a:gd name="T80" fmla="*/ 497 w 1047"/>
                <a:gd name="T81" fmla="*/ 1574 h 1747"/>
                <a:gd name="T82" fmla="*/ 776 w 1047"/>
                <a:gd name="T83" fmla="*/ 1529 h 1747"/>
                <a:gd name="T84" fmla="*/ 543 w 1047"/>
                <a:gd name="T85" fmla="*/ 1412 h 1747"/>
                <a:gd name="T86" fmla="*/ 544 w 1047"/>
                <a:gd name="T87" fmla="*/ 1412 h 1747"/>
                <a:gd name="T88" fmla="*/ 549 w 1047"/>
                <a:gd name="T89" fmla="*/ 1416 h 1747"/>
                <a:gd name="T90" fmla="*/ 483 w 1047"/>
                <a:gd name="T91" fmla="*/ 1539 h 1747"/>
                <a:gd name="T92" fmla="*/ 477 w 1047"/>
                <a:gd name="T93" fmla="*/ 1541 h 1747"/>
                <a:gd name="T94" fmla="*/ 486 w 1047"/>
                <a:gd name="T95" fmla="*/ 1467 h 1747"/>
                <a:gd name="T96" fmla="*/ 449 w 1047"/>
                <a:gd name="T97" fmla="*/ 1476 h 1747"/>
                <a:gd name="T98" fmla="*/ 445 w 1047"/>
                <a:gd name="T99" fmla="*/ 1470 h 1747"/>
                <a:gd name="T100" fmla="*/ 514 w 1047"/>
                <a:gd name="T101" fmla="*/ 1347 h 1747"/>
                <a:gd name="T102" fmla="*/ 519 w 1047"/>
                <a:gd name="T103" fmla="*/ 1352 h 1747"/>
                <a:gd name="T104" fmla="*/ 543 w 1047"/>
                <a:gd name="T105" fmla="*/ 1412 h 1747"/>
                <a:gd name="T106" fmla="*/ 620 w 1047"/>
                <a:gd name="T107" fmla="*/ 1485 h 1747"/>
                <a:gd name="T108" fmla="*/ 624 w 1047"/>
                <a:gd name="T109" fmla="*/ 1419 h 1747"/>
                <a:gd name="T110" fmla="*/ 776 w 1047"/>
                <a:gd name="T111" fmla="*/ 1485 h 1747"/>
                <a:gd name="T112" fmla="*/ 606 w 1047"/>
                <a:gd name="T113" fmla="*/ 1375 h 1747"/>
                <a:gd name="T114" fmla="*/ 387 w 1047"/>
                <a:gd name="T115" fmla="*/ 1375 h 1747"/>
                <a:gd name="T116" fmla="*/ 217 w 1047"/>
                <a:gd name="T117" fmla="*/ 1289 h 1747"/>
                <a:gd name="T118" fmla="*/ 776 w 1047"/>
                <a:gd name="T119" fmla="*/ 1375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7" h="1747">
                  <a:moveTo>
                    <a:pt x="52" y="673"/>
                  </a:moveTo>
                  <a:cubicBezTo>
                    <a:pt x="23" y="673"/>
                    <a:pt x="0" y="696"/>
                    <a:pt x="0" y="725"/>
                  </a:cubicBezTo>
                  <a:cubicBezTo>
                    <a:pt x="0" y="754"/>
                    <a:pt x="23" y="777"/>
                    <a:pt x="52" y="777"/>
                  </a:cubicBezTo>
                  <a:cubicBezTo>
                    <a:pt x="80" y="777"/>
                    <a:pt x="104" y="754"/>
                    <a:pt x="104" y="725"/>
                  </a:cubicBezTo>
                  <a:cubicBezTo>
                    <a:pt x="104" y="696"/>
                    <a:pt x="80" y="673"/>
                    <a:pt x="52" y="673"/>
                  </a:cubicBezTo>
                  <a:close/>
                  <a:moveTo>
                    <a:pt x="701" y="0"/>
                  </a:moveTo>
                  <a:cubicBezTo>
                    <a:pt x="673" y="0"/>
                    <a:pt x="649" y="23"/>
                    <a:pt x="649" y="52"/>
                  </a:cubicBezTo>
                  <a:cubicBezTo>
                    <a:pt x="649" y="80"/>
                    <a:pt x="673" y="104"/>
                    <a:pt x="701" y="104"/>
                  </a:cubicBezTo>
                  <a:cubicBezTo>
                    <a:pt x="730" y="104"/>
                    <a:pt x="753" y="80"/>
                    <a:pt x="753" y="52"/>
                  </a:cubicBezTo>
                  <a:cubicBezTo>
                    <a:pt x="753" y="23"/>
                    <a:pt x="730" y="0"/>
                    <a:pt x="701" y="0"/>
                  </a:cubicBezTo>
                  <a:close/>
                  <a:moveTo>
                    <a:pt x="995" y="504"/>
                  </a:moveTo>
                  <a:cubicBezTo>
                    <a:pt x="966" y="504"/>
                    <a:pt x="943" y="527"/>
                    <a:pt x="943" y="556"/>
                  </a:cubicBezTo>
                  <a:cubicBezTo>
                    <a:pt x="943" y="584"/>
                    <a:pt x="966" y="608"/>
                    <a:pt x="995" y="608"/>
                  </a:cubicBezTo>
                  <a:cubicBezTo>
                    <a:pt x="1023" y="608"/>
                    <a:pt x="1047" y="584"/>
                    <a:pt x="1047" y="556"/>
                  </a:cubicBezTo>
                  <a:cubicBezTo>
                    <a:pt x="1047" y="527"/>
                    <a:pt x="1023" y="504"/>
                    <a:pt x="995" y="504"/>
                  </a:cubicBezTo>
                  <a:close/>
                  <a:moveTo>
                    <a:pt x="237" y="229"/>
                  </a:moveTo>
                  <a:cubicBezTo>
                    <a:pt x="208" y="229"/>
                    <a:pt x="185" y="253"/>
                    <a:pt x="185" y="281"/>
                  </a:cubicBezTo>
                  <a:cubicBezTo>
                    <a:pt x="185" y="310"/>
                    <a:pt x="208" y="333"/>
                    <a:pt x="237" y="333"/>
                  </a:cubicBezTo>
                  <a:cubicBezTo>
                    <a:pt x="265" y="333"/>
                    <a:pt x="289" y="310"/>
                    <a:pt x="289" y="281"/>
                  </a:cubicBezTo>
                  <a:cubicBezTo>
                    <a:pt x="289" y="253"/>
                    <a:pt x="265" y="229"/>
                    <a:pt x="237" y="229"/>
                  </a:cubicBezTo>
                  <a:close/>
                  <a:moveTo>
                    <a:pt x="409" y="815"/>
                  </a:moveTo>
                  <a:cubicBezTo>
                    <a:pt x="381" y="815"/>
                    <a:pt x="357" y="838"/>
                    <a:pt x="357" y="867"/>
                  </a:cubicBezTo>
                  <a:cubicBezTo>
                    <a:pt x="357" y="896"/>
                    <a:pt x="381" y="919"/>
                    <a:pt x="409" y="919"/>
                  </a:cubicBezTo>
                  <a:cubicBezTo>
                    <a:pt x="438" y="919"/>
                    <a:pt x="461" y="896"/>
                    <a:pt x="461" y="867"/>
                  </a:cubicBezTo>
                  <a:cubicBezTo>
                    <a:pt x="461" y="838"/>
                    <a:pt x="438" y="815"/>
                    <a:pt x="409" y="815"/>
                  </a:cubicBezTo>
                  <a:close/>
                  <a:moveTo>
                    <a:pt x="743" y="1015"/>
                  </a:moveTo>
                  <a:cubicBezTo>
                    <a:pt x="715" y="1015"/>
                    <a:pt x="691" y="1038"/>
                    <a:pt x="691" y="1067"/>
                  </a:cubicBezTo>
                  <a:cubicBezTo>
                    <a:pt x="691" y="1096"/>
                    <a:pt x="715" y="1119"/>
                    <a:pt x="743" y="1119"/>
                  </a:cubicBezTo>
                  <a:cubicBezTo>
                    <a:pt x="772" y="1119"/>
                    <a:pt x="795" y="1096"/>
                    <a:pt x="795" y="1067"/>
                  </a:cubicBezTo>
                  <a:cubicBezTo>
                    <a:pt x="795" y="1038"/>
                    <a:pt x="772" y="1015"/>
                    <a:pt x="743" y="1015"/>
                  </a:cubicBezTo>
                  <a:close/>
                  <a:moveTo>
                    <a:pt x="615" y="430"/>
                  </a:moveTo>
                  <a:cubicBezTo>
                    <a:pt x="587" y="430"/>
                    <a:pt x="563" y="453"/>
                    <a:pt x="563" y="482"/>
                  </a:cubicBezTo>
                  <a:cubicBezTo>
                    <a:pt x="563" y="510"/>
                    <a:pt x="587" y="534"/>
                    <a:pt x="615" y="534"/>
                  </a:cubicBezTo>
                  <a:cubicBezTo>
                    <a:pt x="644" y="534"/>
                    <a:pt x="667" y="510"/>
                    <a:pt x="667" y="482"/>
                  </a:cubicBezTo>
                  <a:cubicBezTo>
                    <a:pt x="667" y="453"/>
                    <a:pt x="644" y="430"/>
                    <a:pt x="615" y="430"/>
                  </a:cubicBezTo>
                  <a:close/>
                  <a:moveTo>
                    <a:pt x="820" y="1288"/>
                  </a:moveTo>
                  <a:cubicBezTo>
                    <a:pt x="820" y="1264"/>
                    <a:pt x="801" y="1245"/>
                    <a:pt x="777" y="1245"/>
                  </a:cubicBezTo>
                  <a:cubicBezTo>
                    <a:pt x="216" y="1245"/>
                    <a:pt x="216" y="1245"/>
                    <a:pt x="216" y="1245"/>
                  </a:cubicBezTo>
                  <a:cubicBezTo>
                    <a:pt x="192" y="1245"/>
                    <a:pt x="173" y="1264"/>
                    <a:pt x="173" y="1288"/>
                  </a:cubicBezTo>
                  <a:cubicBezTo>
                    <a:pt x="173" y="1376"/>
                    <a:pt x="173" y="1376"/>
                    <a:pt x="173" y="1376"/>
                  </a:cubicBezTo>
                  <a:cubicBezTo>
                    <a:pt x="173" y="1384"/>
                    <a:pt x="175" y="1391"/>
                    <a:pt x="179" y="1397"/>
                  </a:cubicBezTo>
                  <a:cubicBezTo>
                    <a:pt x="175" y="1403"/>
                    <a:pt x="173" y="1410"/>
                    <a:pt x="173" y="1418"/>
                  </a:cubicBezTo>
                  <a:cubicBezTo>
                    <a:pt x="173" y="1486"/>
                    <a:pt x="173" y="1486"/>
                    <a:pt x="173" y="1486"/>
                  </a:cubicBezTo>
                  <a:cubicBezTo>
                    <a:pt x="173" y="1493"/>
                    <a:pt x="175" y="1500"/>
                    <a:pt x="179" y="1507"/>
                  </a:cubicBezTo>
                  <a:cubicBezTo>
                    <a:pt x="175" y="1513"/>
                    <a:pt x="173" y="1520"/>
                    <a:pt x="173" y="1528"/>
                  </a:cubicBezTo>
                  <a:cubicBezTo>
                    <a:pt x="173" y="1599"/>
                    <a:pt x="173" y="1599"/>
                    <a:pt x="173" y="1599"/>
                  </a:cubicBezTo>
                  <a:cubicBezTo>
                    <a:pt x="173" y="1623"/>
                    <a:pt x="192" y="1642"/>
                    <a:pt x="216" y="1642"/>
                  </a:cubicBezTo>
                  <a:cubicBezTo>
                    <a:pt x="267" y="1642"/>
                    <a:pt x="267" y="1642"/>
                    <a:pt x="267" y="1642"/>
                  </a:cubicBezTo>
                  <a:cubicBezTo>
                    <a:pt x="267" y="1681"/>
                    <a:pt x="267" y="1681"/>
                    <a:pt x="267" y="1681"/>
                  </a:cubicBezTo>
                  <a:cubicBezTo>
                    <a:pt x="267" y="1690"/>
                    <a:pt x="272" y="1698"/>
                    <a:pt x="280" y="1701"/>
                  </a:cubicBezTo>
                  <a:cubicBezTo>
                    <a:pt x="383" y="1747"/>
                    <a:pt x="479" y="1741"/>
                    <a:pt x="495" y="1740"/>
                  </a:cubicBezTo>
                  <a:cubicBezTo>
                    <a:pt x="499" y="1741"/>
                    <a:pt x="508" y="1741"/>
                    <a:pt x="520" y="1741"/>
                  </a:cubicBezTo>
                  <a:cubicBezTo>
                    <a:pt x="558" y="1741"/>
                    <a:pt x="632" y="1736"/>
                    <a:pt x="710" y="1701"/>
                  </a:cubicBezTo>
                  <a:cubicBezTo>
                    <a:pt x="718" y="1698"/>
                    <a:pt x="723" y="1690"/>
                    <a:pt x="723" y="1681"/>
                  </a:cubicBezTo>
                  <a:cubicBezTo>
                    <a:pt x="723" y="1642"/>
                    <a:pt x="723" y="1642"/>
                    <a:pt x="723" y="1642"/>
                  </a:cubicBezTo>
                  <a:cubicBezTo>
                    <a:pt x="777" y="1642"/>
                    <a:pt x="777" y="1642"/>
                    <a:pt x="777" y="1642"/>
                  </a:cubicBezTo>
                  <a:cubicBezTo>
                    <a:pt x="801" y="1642"/>
                    <a:pt x="820" y="1623"/>
                    <a:pt x="820" y="1599"/>
                  </a:cubicBezTo>
                  <a:cubicBezTo>
                    <a:pt x="820" y="1528"/>
                    <a:pt x="820" y="1528"/>
                    <a:pt x="820" y="1528"/>
                  </a:cubicBezTo>
                  <a:cubicBezTo>
                    <a:pt x="820" y="1520"/>
                    <a:pt x="818" y="1513"/>
                    <a:pt x="815" y="1507"/>
                  </a:cubicBezTo>
                  <a:cubicBezTo>
                    <a:pt x="818" y="1500"/>
                    <a:pt x="820" y="1493"/>
                    <a:pt x="820" y="1486"/>
                  </a:cubicBezTo>
                  <a:cubicBezTo>
                    <a:pt x="820" y="1418"/>
                    <a:pt x="820" y="1418"/>
                    <a:pt x="820" y="1418"/>
                  </a:cubicBezTo>
                  <a:cubicBezTo>
                    <a:pt x="820" y="1410"/>
                    <a:pt x="818" y="1403"/>
                    <a:pt x="815" y="1397"/>
                  </a:cubicBezTo>
                  <a:cubicBezTo>
                    <a:pt x="818" y="1391"/>
                    <a:pt x="820" y="1384"/>
                    <a:pt x="820" y="1376"/>
                  </a:cubicBezTo>
                  <a:lnTo>
                    <a:pt x="820" y="1288"/>
                  </a:lnTo>
                  <a:close/>
                  <a:moveTo>
                    <a:pt x="217" y="1419"/>
                  </a:moveTo>
                  <a:cubicBezTo>
                    <a:pt x="369" y="1419"/>
                    <a:pt x="369" y="1419"/>
                    <a:pt x="369" y="1419"/>
                  </a:cubicBezTo>
                  <a:cubicBezTo>
                    <a:pt x="368" y="1427"/>
                    <a:pt x="367" y="1436"/>
                    <a:pt x="367" y="1444"/>
                  </a:cubicBezTo>
                  <a:cubicBezTo>
                    <a:pt x="367" y="1458"/>
                    <a:pt x="369" y="1472"/>
                    <a:pt x="373" y="1485"/>
                  </a:cubicBezTo>
                  <a:cubicBezTo>
                    <a:pt x="217" y="1485"/>
                    <a:pt x="217" y="1485"/>
                    <a:pt x="217" y="1485"/>
                  </a:cubicBezTo>
                  <a:lnTo>
                    <a:pt x="217" y="1419"/>
                  </a:lnTo>
                  <a:close/>
                  <a:moveTo>
                    <a:pt x="679" y="1667"/>
                  </a:moveTo>
                  <a:cubicBezTo>
                    <a:pt x="584" y="1704"/>
                    <a:pt x="498" y="1696"/>
                    <a:pt x="497" y="1696"/>
                  </a:cubicBezTo>
                  <a:cubicBezTo>
                    <a:pt x="496" y="1696"/>
                    <a:pt x="494" y="1696"/>
                    <a:pt x="493" y="1696"/>
                  </a:cubicBezTo>
                  <a:cubicBezTo>
                    <a:pt x="492" y="1696"/>
                    <a:pt x="406" y="1704"/>
                    <a:pt x="311" y="1667"/>
                  </a:cubicBezTo>
                  <a:cubicBezTo>
                    <a:pt x="311" y="1642"/>
                    <a:pt x="311" y="1642"/>
                    <a:pt x="311" y="1642"/>
                  </a:cubicBezTo>
                  <a:cubicBezTo>
                    <a:pt x="679" y="1642"/>
                    <a:pt x="679" y="1642"/>
                    <a:pt x="679" y="1642"/>
                  </a:cubicBezTo>
                  <a:lnTo>
                    <a:pt x="679" y="1667"/>
                  </a:lnTo>
                  <a:close/>
                  <a:moveTo>
                    <a:pt x="776" y="1598"/>
                  </a:moveTo>
                  <a:cubicBezTo>
                    <a:pt x="217" y="1598"/>
                    <a:pt x="217" y="1598"/>
                    <a:pt x="217" y="1598"/>
                  </a:cubicBezTo>
                  <a:cubicBezTo>
                    <a:pt x="217" y="1529"/>
                    <a:pt x="217" y="1529"/>
                    <a:pt x="217" y="1529"/>
                  </a:cubicBezTo>
                  <a:cubicBezTo>
                    <a:pt x="398" y="1529"/>
                    <a:pt x="398" y="1529"/>
                    <a:pt x="398" y="1529"/>
                  </a:cubicBezTo>
                  <a:cubicBezTo>
                    <a:pt x="422" y="1556"/>
                    <a:pt x="457" y="1574"/>
                    <a:pt x="497" y="1574"/>
                  </a:cubicBezTo>
                  <a:cubicBezTo>
                    <a:pt x="536" y="1574"/>
                    <a:pt x="571" y="1556"/>
                    <a:pt x="595" y="1529"/>
                  </a:cubicBezTo>
                  <a:cubicBezTo>
                    <a:pt x="776" y="1529"/>
                    <a:pt x="776" y="1529"/>
                    <a:pt x="776" y="1529"/>
                  </a:cubicBezTo>
                  <a:lnTo>
                    <a:pt x="776" y="1598"/>
                  </a:lnTo>
                  <a:close/>
                  <a:moveTo>
                    <a:pt x="543" y="1412"/>
                  </a:moveTo>
                  <a:cubicBezTo>
                    <a:pt x="543" y="1412"/>
                    <a:pt x="544" y="1412"/>
                    <a:pt x="544" y="1412"/>
                  </a:cubicBezTo>
                  <a:cubicBezTo>
                    <a:pt x="544" y="1412"/>
                    <a:pt x="544" y="1412"/>
                    <a:pt x="544" y="1412"/>
                  </a:cubicBezTo>
                  <a:cubicBezTo>
                    <a:pt x="544" y="1412"/>
                    <a:pt x="544" y="1412"/>
                    <a:pt x="544" y="1412"/>
                  </a:cubicBezTo>
                  <a:cubicBezTo>
                    <a:pt x="547" y="1412"/>
                    <a:pt x="549" y="1414"/>
                    <a:pt x="549" y="1416"/>
                  </a:cubicBezTo>
                  <a:cubicBezTo>
                    <a:pt x="549" y="1417"/>
                    <a:pt x="549" y="1418"/>
                    <a:pt x="548" y="1419"/>
                  </a:cubicBezTo>
                  <a:cubicBezTo>
                    <a:pt x="483" y="1539"/>
                    <a:pt x="483" y="1539"/>
                    <a:pt x="483" y="1539"/>
                  </a:cubicBezTo>
                  <a:cubicBezTo>
                    <a:pt x="482" y="1541"/>
                    <a:pt x="480" y="1542"/>
                    <a:pt x="479" y="1542"/>
                  </a:cubicBezTo>
                  <a:cubicBezTo>
                    <a:pt x="478" y="1542"/>
                    <a:pt x="478" y="1541"/>
                    <a:pt x="477" y="1541"/>
                  </a:cubicBezTo>
                  <a:cubicBezTo>
                    <a:pt x="475" y="1541"/>
                    <a:pt x="474" y="1538"/>
                    <a:pt x="474" y="1536"/>
                  </a:cubicBezTo>
                  <a:cubicBezTo>
                    <a:pt x="486" y="1467"/>
                    <a:pt x="486" y="1467"/>
                    <a:pt x="486" y="1467"/>
                  </a:cubicBezTo>
                  <a:cubicBezTo>
                    <a:pt x="450" y="1476"/>
                    <a:pt x="450" y="1476"/>
                    <a:pt x="450" y="1476"/>
                  </a:cubicBezTo>
                  <a:cubicBezTo>
                    <a:pt x="450" y="1476"/>
                    <a:pt x="449" y="1476"/>
                    <a:pt x="449" y="1476"/>
                  </a:cubicBezTo>
                  <a:cubicBezTo>
                    <a:pt x="448" y="1476"/>
                    <a:pt x="446" y="1476"/>
                    <a:pt x="445" y="1475"/>
                  </a:cubicBezTo>
                  <a:cubicBezTo>
                    <a:pt x="444" y="1473"/>
                    <a:pt x="444" y="1471"/>
                    <a:pt x="445" y="1470"/>
                  </a:cubicBezTo>
                  <a:cubicBezTo>
                    <a:pt x="510" y="1349"/>
                    <a:pt x="510" y="1349"/>
                    <a:pt x="510" y="1349"/>
                  </a:cubicBezTo>
                  <a:cubicBezTo>
                    <a:pt x="511" y="1347"/>
                    <a:pt x="513" y="1347"/>
                    <a:pt x="514" y="1347"/>
                  </a:cubicBezTo>
                  <a:cubicBezTo>
                    <a:pt x="515" y="1347"/>
                    <a:pt x="515" y="1347"/>
                    <a:pt x="516" y="1347"/>
                  </a:cubicBezTo>
                  <a:cubicBezTo>
                    <a:pt x="518" y="1348"/>
                    <a:pt x="519" y="1350"/>
                    <a:pt x="519" y="1352"/>
                  </a:cubicBezTo>
                  <a:cubicBezTo>
                    <a:pt x="508" y="1422"/>
                    <a:pt x="508" y="1422"/>
                    <a:pt x="508" y="1422"/>
                  </a:cubicBezTo>
                  <a:lnTo>
                    <a:pt x="543" y="1412"/>
                  </a:lnTo>
                  <a:close/>
                  <a:moveTo>
                    <a:pt x="776" y="1485"/>
                  </a:moveTo>
                  <a:cubicBezTo>
                    <a:pt x="620" y="1485"/>
                    <a:pt x="620" y="1485"/>
                    <a:pt x="620" y="1485"/>
                  </a:cubicBezTo>
                  <a:cubicBezTo>
                    <a:pt x="624" y="1472"/>
                    <a:pt x="626" y="1458"/>
                    <a:pt x="626" y="1444"/>
                  </a:cubicBezTo>
                  <a:cubicBezTo>
                    <a:pt x="626" y="1436"/>
                    <a:pt x="625" y="1427"/>
                    <a:pt x="624" y="1419"/>
                  </a:cubicBezTo>
                  <a:cubicBezTo>
                    <a:pt x="776" y="1419"/>
                    <a:pt x="776" y="1419"/>
                    <a:pt x="776" y="1419"/>
                  </a:cubicBezTo>
                  <a:lnTo>
                    <a:pt x="776" y="1485"/>
                  </a:lnTo>
                  <a:close/>
                  <a:moveTo>
                    <a:pt x="776" y="1375"/>
                  </a:moveTo>
                  <a:cubicBezTo>
                    <a:pt x="606" y="1375"/>
                    <a:pt x="606" y="1375"/>
                    <a:pt x="606" y="1375"/>
                  </a:cubicBezTo>
                  <a:cubicBezTo>
                    <a:pt x="583" y="1339"/>
                    <a:pt x="543" y="1314"/>
                    <a:pt x="497" y="1314"/>
                  </a:cubicBezTo>
                  <a:cubicBezTo>
                    <a:pt x="450" y="1314"/>
                    <a:pt x="410" y="1339"/>
                    <a:pt x="387" y="1375"/>
                  </a:cubicBezTo>
                  <a:cubicBezTo>
                    <a:pt x="217" y="1375"/>
                    <a:pt x="217" y="1375"/>
                    <a:pt x="217" y="1375"/>
                  </a:cubicBezTo>
                  <a:cubicBezTo>
                    <a:pt x="217" y="1289"/>
                    <a:pt x="217" y="1289"/>
                    <a:pt x="217" y="1289"/>
                  </a:cubicBezTo>
                  <a:cubicBezTo>
                    <a:pt x="776" y="1289"/>
                    <a:pt x="776" y="1289"/>
                    <a:pt x="776" y="1289"/>
                  </a:cubicBezTo>
                  <a:lnTo>
                    <a:pt x="776" y="13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12295D-20B0-D334-1AF0-2D9CF67414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907" y="5220509"/>
            <a:ext cx="803325" cy="804070"/>
            <a:chOff x="1682" y="0"/>
            <a:chExt cx="4316" cy="4320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2D99F232-FC2D-8D00-DE75-DFB98BB9B3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E28F26E-5A34-F5FE-82D2-073AB5726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6" y="849"/>
              <a:ext cx="1540" cy="1515"/>
            </a:xfrm>
            <a:custGeom>
              <a:avLst/>
              <a:gdLst>
                <a:gd name="T0" fmla="*/ 816 w 822"/>
                <a:gd name="T1" fmla="*/ 362 h 808"/>
                <a:gd name="T2" fmla="*/ 758 w 822"/>
                <a:gd name="T3" fmla="*/ 327 h 808"/>
                <a:gd name="T4" fmla="*/ 736 w 822"/>
                <a:gd name="T5" fmla="*/ 261 h 808"/>
                <a:gd name="T6" fmla="*/ 701 w 822"/>
                <a:gd name="T7" fmla="*/ 196 h 808"/>
                <a:gd name="T8" fmla="*/ 714 w 822"/>
                <a:gd name="T9" fmla="*/ 130 h 808"/>
                <a:gd name="T10" fmla="*/ 575 w 822"/>
                <a:gd name="T11" fmla="*/ 28 h 808"/>
                <a:gd name="T12" fmla="*/ 515 w 822"/>
                <a:gd name="T13" fmla="*/ 62 h 808"/>
                <a:gd name="T14" fmla="*/ 384 w 822"/>
                <a:gd name="T15" fmla="*/ 47 h 808"/>
                <a:gd name="T16" fmla="*/ 333 w 822"/>
                <a:gd name="T17" fmla="*/ 0 h 808"/>
                <a:gd name="T18" fmla="*/ 249 w 822"/>
                <a:gd name="T19" fmla="*/ 26 h 808"/>
                <a:gd name="T20" fmla="*/ 173 w 822"/>
                <a:gd name="T21" fmla="*/ 69 h 808"/>
                <a:gd name="T22" fmla="*/ 173 w 822"/>
                <a:gd name="T23" fmla="*/ 140 h 808"/>
                <a:gd name="T24" fmla="*/ 92 w 822"/>
                <a:gd name="T25" fmla="*/ 246 h 808"/>
                <a:gd name="T26" fmla="*/ 27 w 822"/>
                <a:gd name="T27" fmla="*/ 267 h 808"/>
                <a:gd name="T28" fmla="*/ 4 w 822"/>
                <a:gd name="T29" fmla="*/ 441 h 808"/>
                <a:gd name="T30" fmla="*/ 62 w 822"/>
                <a:gd name="T31" fmla="*/ 475 h 808"/>
                <a:gd name="T32" fmla="*/ 85 w 822"/>
                <a:gd name="T33" fmla="*/ 546 h 808"/>
                <a:gd name="T34" fmla="*/ 118 w 822"/>
                <a:gd name="T35" fmla="*/ 607 h 808"/>
                <a:gd name="T36" fmla="*/ 102 w 822"/>
                <a:gd name="T37" fmla="*/ 673 h 808"/>
                <a:gd name="T38" fmla="*/ 237 w 822"/>
                <a:gd name="T39" fmla="*/ 777 h 808"/>
                <a:gd name="T40" fmla="*/ 295 w 822"/>
                <a:gd name="T41" fmla="*/ 743 h 808"/>
                <a:gd name="T42" fmla="*/ 442 w 822"/>
                <a:gd name="T43" fmla="*/ 762 h 808"/>
                <a:gd name="T44" fmla="*/ 493 w 822"/>
                <a:gd name="T45" fmla="*/ 808 h 808"/>
                <a:gd name="T46" fmla="*/ 572 w 822"/>
                <a:gd name="T47" fmla="*/ 783 h 808"/>
                <a:gd name="T48" fmla="*/ 646 w 822"/>
                <a:gd name="T49" fmla="*/ 741 h 808"/>
                <a:gd name="T50" fmla="*/ 646 w 822"/>
                <a:gd name="T51" fmla="*/ 673 h 808"/>
                <a:gd name="T52" fmla="*/ 734 w 822"/>
                <a:gd name="T53" fmla="*/ 552 h 808"/>
                <a:gd name="T54" fmla="*/ 797 w 822"/>
                <a:gd name="T55" fmla="*/ 532 h 808"/>
                <a:gd name="T56" fmla="*/ 816 w 822"/>
                <a:gd name="T57" fmla="*/ 362 h 808"/>
                <a:gd name="T58" fmla="*/ 482 w 822"/>
                <a:gd name="T59" fmla="*/ 569 h 808"/>
                <a:gd name="T60" fmla="*/ 247 w 822"/>
                <a:gd name="T61" fmla="*/ 475 h 808"/>
                <a:gd name="T62" fmla="*/ 339 w 822"/>
                <a:gd name="T63" fmla="*/ 239 h 808"/>
                <a:gd name="T64" fmla="*/ 573 w 822"/>
                <a:gd name="T65" fmla="*/ 333 h 808"/>
                <a:gd name="T66" fmla="*/ 482 w 822"/>
                <a:gd name="T67" fmla="*/ 56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2" h="808">
                  <a:moveTo>
                    <a:pt x="816" y="362"/>
                  </a:moveTo>
                  <a:cubicBezTo>
                    <a:pt x="758" y="327"/>
                    <a:pt x="758" y="327"/>
                    <a:pt x="758" y="327"/>
                  </a:cubicBezTo>
                  <a:cubicBezTo>
                    <a:pt x="753" y="305"/>
                    <a:pt x="745" y="283"/>
                    <a:pt x="736" y="261"/>
                  </a:cubicBezTo>
                  <a:cubicBezTo>
                    <a:pt x="727" y="239"/>
                    <a:pt x="714" y="217"/>
                    <a:pt x="701" y="196"/>
                  </a:cubicBezTo>
                  <a:cubicBezTo>
                    <a:pt x="714" y="130"/>
                    <a:pt x="714" y="130"/>
                    <a:pt x="714" y="130"/>
                  </a:cubicBezTo>
                  <a:cubicBezTo>
                    <a:pt x="676" y="87"/>
                    <a:pt x="627" y="51"/>
                    <a:pt x="575" y="28"/>
                  </a:cubicBezTo>
                  <a:cubicBezTo>
                    <a:pt x="515" y="62"/>
                    <a:pt x="515" y="62"/>
                    <a:pt x="515" y="62"/>
                  </a:cubicBezTo>
                  <a:cubicBezTo>
                    <a:pt x="472" y="48"/>
                    <a:pt x="429" y="43"/>
                    <a:pt x="384" y="47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05" y="6"/>
                    <a:pt x="277" y="13"/>
                    <a:pt x="249" y="26"/>
                  </a:cubicBezTo>
                  <a:cubicBezTo>
                    <a:pt x="222" y="38"/>
                    <a:pt x="195" y="53"/>
                    <a:pt x="173" y="69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39" y="171"/>
                    <a:pt x="111" y="206"/>
                    <a:pt x="92" y="246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7" y="321"/>
                    <a:pt x="0" y="380"/>
                    <a:pt x="4" y="441"/>
                  </a:cubicBezTo>
                  <a:cubicBezTo>
                    <a:pt x="62" y="475"/>
                    <a:pt x="62" y="475"/>
                    <a:pt x="62" y="475"/>
                  </a:cubicBezTo>
                  <a:cubicBezTo>
                    <a:pt x="67" y="498"/>
                    <a:pt x="74" y="523"/>
                    <a:pt x="85" y="546"/>
                  </a:cubicBezTo>
                  <a:cubicBezTo>
                    <a:pt x="95" y="567"/>
                    <a:pt x="105" y="588"/>
                    <a:pt x="118" y="607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140" y="718"/>
                    <a:pt x="186" y="752"/>
                    <a:pt x="237" y="777"/>
                  </a:cubicBezTo>
                  <a:cubicBezTo>
                    <a:pt x="295" y="743"/>
                    <a:pt x="295" y="743"/>
                    <a:pt x="295" y="743"/>
                  </a:cubicBezTo>
                  <a:cubicBezTo>
                    <a:pt x="342" y="760"/>
                    <a:pt x="391" y="766"/>
                    <a:pt x="442" y="762"/>
                  </a:cubicBezTo>
                  <a:cubicBezTo>
                    <a:pt x="493" y="808"/>
                    <a:pt x="493" y="808"/>
                    <a:pt x="493" y="808"/>
                  </a:cubicBezTo>
                  <a:cubicBezTo>
                    <a:pt x="518" y="802"/>
                    <a:pt x="546" y="794"/>
                    <a:pt x="572" y="783"/>
                  </a:cubicBezTo>
                  <a:cubicBezTo>
                    <a:pt x="598" y="771"/>
                    <a:pt x="622" y="757"/>
                    <a:pt x="646" y="741"/>
                  </a:cubicBezTo>
                  <a:cubicBezTo>
                    <a:pt x="646" y="673"/>
                    <a:pt x="646" y="673"/>
                    <a:pt x="646" y="673"/>
                  </a:cubicBezTo>
                  <a:cubicBezTo>
                    <a:pt x="683" y="639"/>
                    <a:pt x="713" y="597"/>
                    <a:pt x="734" y="552"/>
                  </a:cubicBezTo>
                  <a:cubicBezTo>
                    <a:pt x="797" y="532"/>
                    <a:pt x="797" y="532"/>
                    <a:pt x="797" y="532"/>
                  </a:cubicBezTo>
                  <a:cubicBezTo>
                    <a:pt x="816" y="479"/>
                    <a:pt x="822" y="420"/>
                    <a:pt x="816" y="362"/>
                  </a:cubicBezTo>
                  <a:close/>
                  <a:moveTo>
                    <a:pt x="482" y="569"/>
                  </a:moveTo>
                  <a:cubicBezTo>
                    <a:pt x="391" y="610"/>
                    <a:pt x="286" y="566"/>
                    <a:pt x="247" y="475"/>
                  </a:cubicBezTo>
                  <a:cubicBezTo>
                    <a:pt x="208" y="383"/>
                    <a:pt x="249" y="278"/>
                    <a:pt x="339" y="239"/>
                  </a:cubicBezTo>
                  <a:cubicBezTo>
                    <a:pt x="430" y="199"/>
                    <a:pt x="536" y="242"/>
                    <a:pt x="573" y="333"/>
                  </a:cubicBezTo>
                  <a:cubicBezTo>
                    <a:pt x="613" y="424"/>
                    <a:pt x="572" y="531"/>
                    <a:pt x="482" y="569"/>
                  </a:cubicBez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2F3EB43-15DC-E58A-CCD9-62569A6A3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936"/>
              <a:ext cx="2551" cy="2527"/>
            </a:xfrm>
            <a:custGeom>
              <a:avLst/>
              <a:gdLst>
                <a:gd name="T0" fmla="*/ 638 w 1362"/>
                <a:gd name="T1" fmla="*/ 1242 h 1348"/>
                <a:gd name="T2" fmla="*/ 448 w 1362"/>
                <a:gd name="T3" fmla="*/ 1319 h 1348"/>
                <a:gd name="T4" fmla="*/ 352 w 1362"/>
                <a:gd name="T5" fmla="*/ 1146 h 1348"/>
                <a:gd name="T6" fmla="*/ 141 w 1362"/>
                <a:gd name="T7" fmla="*/ 1095 h 1348"/>
                <a:gd name="T8" fmla="*/ 46 w 1362"/>
                <a:gd name="T9" fmla="*/ 928 h 1348"/>
                <a:gd name="T10" fmla="*/ 0 w 1362"/>
                <a:gd name="T11" fmla="*/ 664 h 1348"/>
                <a:gd name="T12" fmla="*/ 32 w 1362"/>
                <a:gd name="T13" fmla="*/ 474 h 1348"/>
                <a:gd name="T14" fmla="*/ 212 w 1362"/>
                <a:gd name="T15" fmla="*/ 351 h 1348"/>
                <a:gd name="T16" fmla="*/ 244 w 1362"/>
                <a:gd name="T17" fmla="*/ 159 h 1348"/>
                <a:gd name="T18" fmla="*/ 451 w 1362"/>
                <a:gd name="T19" fmla="*/ 167 h 1348"/>
                <a:gd name="T20" fmla="*/ 592 w 1362"/>
                <a:gd name="T21" fmla="*/ 5 h 1348"/>
                <a:gd name="T22" fmla="*/ 784 w 1362"/>
                <a:gd name="T23" fmla="*/ 6 h 1348"/>
                <a:gd name="T24" fmla="*/ 1036 w 1362"/>
                <a:gd name="T25" fmla="*/ 98 h 1348"/>
                <a:gd name="T26" fmla="*/ 1184 w 1362"/>
                <a:gd name="T27" fmla="*/ 220 h 1348"/>
                <a:gd name="T28" fmla="*/ 1206 w 1362"/>
                <a:gd name="T29" fmla="*/ 440 h 1348"/>
                <a:gd name="T30" fmla="*/ 1351 w 1362"/>
                <a:gd name="T31" fmla="*/ 562 h 1348"/>
                <a:gd name="T32" fmla="*/ 1262 w 1362"/>
                <a:gd name="T33" fmla="*/ 724 h 1348"/>
                <a:gd name="T34" fmla="*/ 1310 w 1362"/>
                <a:gd name="T35" fmla="*/ 940 h 1348"/>
                <a:gd name="T36" fmla="*/ 1213 w 1362"/>
                <a:gd name="T37" fmla="*/ 1106 h 1348"/>
                <a:gd name="T38" fmla="*/ 1008 w 1362"/>
                <a:gd name="T39" fmla="*/ 1278 h 1348"/>
                <a:gd name="T40" fmla="*/ 828 w 1362"/>
                <a:gd name="T41" fmla="*/ 1345 h 1348"/>
                <a:gd name="T42" fmla="*/ 830 w 1362"/>
                <a:gd name="T43" fmla="*/ 1299 h 1348"/>
                <a:gd name="T44" fmla="*/ 965 w 1362"/>
                <a:gd name="T45" fmla="*/ 1122 h 1348"/>
                <a:gd name="T46" fmla="*/ 1072 w 1362"/>
                <a:gd name="T47" fmla="*/ 1038 h 1348"/>
                <a:gd name="T48" fmla="*/ 1264 w 1362"/>
                <a:gd name="T49" fmla="*/ 935 h 1348"/>
                <a:gd name="T50" fmla="*/ 1219 w 1362"/>
                <a:gd name="T51" fmla="*/ 710 h 1348"/>
                <a:gd name="T52" fmla="*/ 1308 w 1362"/>
                <a:gd name="T53" fmla="*/ 570 h 1348"/>
                <a:gd name="T54" fmla="*/ 1171 w 1362"/>
                <a:gd name="T55" fmla="*/ 469 h 1348"/>
                <a:gd name="T56" fmla="*/ 1142 w 1362"/>
                <a:gd name="T57" fmla="*/ 241 h 1348"/>
                <a:gd name="T58" fmla="*/ 915 w 1362"/>
                <a:gd name="T59" fmla="*/ 217 h 1348"/>
                <a:gd name="T60" fmla="*/ 802 w 1362"/>
                <a:gd name="T61" fmla="*/ 179 h 1348"/>
                <a:gd name="T62" fmla="*/ 610 w 1362"/>
                <a:gd name="T63" fmla="*/ 47 h 1348"/>
                <a:gd name="T64" fmla="*/ 458 w 1362"/>
                <a:gd name="T65" fmla="*/ 212 h 1348"/>
                <a:gd name="T66" fmla="*/ 272 w 1362"/>
                <a:gd name="T67" fmla="*/ 192 h 1348"/>
                <a:gd name="T68" fmla="*/ 254 w 1362"/>
                <a:gd name="T69" fmla="*/ 369 h 1348"/>
                <a:gd name="T70" fmla="*/ 70 w 1362"/>
                <a:gd name="T71" fmla="*/ 500 h 1348"/>
                <a:gd name="T72" fmla="*/ 143 w 1362"/>
                <a:gd name="T73" fmla="*/ 698 h 1348"/>
                <a:gd name="T74" fmla="*/ 170 w 1362"/>
                <a:gd name="T75" fmla="*/ 846 h 1348"/>
                <a:gd name="T76" fmla="*/ 168 w 1362"/>
                <a:gd name="T77" fmla="*/ 1058 h 1348"/>
                <a:gd name="T78" fmla="*/ 386 w 1362"/>
                <a:gd name="T79" fmla="*/ 1115 h 1348"/>
                <a:gd name="T80" fmla="*/ 463 w 1362"/>
                <a:gd name="T81" fmla="*/ 1278 h 1348"/>
                <a:gd name="T82" fmla="*/ 630 w 1362"/>
                <a:gd name="T83" fmla="*/ 1198 h 1348"/>
                <a:gd name="T84" fmla="*/ 742 w 1362"/>
                <a:gd name="T85" fmla="*/ 119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2" h="1348">
                  <a:moveTo>
                    <a:pt x="815" y="1348"/>
                  </a:moveTo>
                  <a:cubicBezTo>
                    <a:pt x="724" y="1242"/>
                    <a:pt x="724" y="1242"/>
                    <a:pt x="724" y="1242"/>
                  </a:cubicBezTo>
                  <a:cubicBezTo>
                    <a:pt x="695" y="1244"/>
                    <a:pt x="666" y="1244"/>
                    <a:pt x="638" y="1242"/>
                  </a:cubicBezTo>
                  <a:cubicBezTo>
                    <a:pt x="547" y="1348"/>
                    <a:pt x="547" y="1348"/>
                    <a:pt x="547" y="1348"/>
                  </a:cubicBezTo>
                  <a:cubicBezTo>
                    <a:pt x="534" y="1345"/>
                    <a:pt x="534" y="1345"/>
                    <a:pt x="534" y="1345"/>
                  </a:cubicBezTo>
                  <a:cubicBezTo>
                    <a:pt x="494" y="1336"/>
                    <a:pt x="450" y="1320"/>
                    <a:pt x="448" y="1319"/>
                  </a:cubicBezTo>
                  <a:cubicBezTo>
                    <a:pt x="446" y="1318"/>
                    <a:pt x="402" y="1302"/>
                    <a:pt x="366" y="1284"/>
                  </a:cubicBezTo>
                  <a:cubicBezTo>
                    <a:pt x="354" y="1278"/>
                    <a:pt x="354" y="1278"/>
                    <a:pt x="354" y="1278"/>
                  </a:cubicBezTo>
                  <a:cubicBezTo>
                    <a:pt x="352" y="1146"/>
                    <a:pt x="352" y="1146"/>
                    <a:pt x="352" y="1146"/>
                  </a:cubicBezTo>
                  <a:cubicBezTo>
                    <a:pt x="325" y="1128"/>
                    <a:pt x="299" y="1107"/>
                    <a:pt x="275" y="1085"/>
                  </a:cubicBezTo>
                  <a:cubicBezTo>
                    <a:pt x="149" y="1105"/>
                    <a:pt x="149" y="1105"/>
                    <a:pt x="149" y="1105"/>
                  </a:cubicBezTo>
                  <a:cubicBezTo>
                    <a:pt x="141" y="1095"/>
                    <a:pt x="141" y="1095"/>
                    <a:pt x="141" y="1095"/>
                  </a:cubicBezTo>
                  <a:cubicBezTo>
                    <a:pt x="116" y="1062"/>
                    <a:pt x="93" y="1022"/>
                    <a:pt x="92" y="1020"/>
                  </a:cubicBezTo>
                  <a:cubicBezTo>
                    <a:pt x="91" y="1018"/>
                    <a:pt x="67" y="977"/>
                    <a:pt x="51" y="940"/>
                  </a:cubicBezTo>
                  <a:cubicBezTo>
                    <a:pt x="46" y="928"/>
                    <a:pt x="46" y="928"/>
                    <a:pt x="46" y="928"/>
                  </a:cubicBezTo>
                  <a:cubicBezTo>
                    <a:pt x="121" y="836"/>
                    <a:pt x="121" y="836"/>
                    <a:pt x="121" y="836"/>
                  </a:cubicBezTo>
                  <a:cubicBezTo>
                    <a:pt x="110" y="799"/>
                    <a:pt x="104" y="762"/>
                    <a:pt x="101" y="724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1" y="650"/>
                    <a:pt x="1" y="650"/>
                    <a:pt x="1" y="650"/>
                  </a:cubicBezTo>
                  <a:cubicBezTo>
                    <a:pt x="3" y="610"/>
                    <a:pt x="11" y="564"/>
                    <a:pt x="11" y="562"/>
                  </a:cubicBezTo>
                  <a:cubicBezTo>
                    <a:pt x="12" y="560"/>
                    <a:pt x="20" y="513"/>
                    <a:pt x="32" y="474"/>
                  </a:cubicBezTo>
                  <a:cubicBezTo>
                    <a:pt x="35" y="462"/>
                    <a:pt x="35" y="462"/>
                    <a:pt x="35" y="462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73" y="408"/>
                    <a:pt x="191" y="378"/>
                    <a:pt x="212" y="351"/>
                  </a:cubicBezTo>
                  <a:cubicBezTo>
                    <a:pt x="170" y="230"/>
                    <a:pt x="170" y="230"/>
                    <a:pt x="170" y="230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206" y="190"/>
                    <a:pt x="243" y="160"/>
                    <a:pt x="244" y="159"/>
                  </a:cubicBezTo>
                  <a:cubicBezTo>
                    <a:pt x="246" y="157"/>
                    <a:pt x="282" y="127"/>
                    <a:pt x="316" y="105"/>
                  </a:cubicBezTo>
                  <a:cubicBezTo>
                    <a:pt x="327" y="98"/>
                    <a:pt x="327" y="98"/>
                    <a:pt x="327" y="98"/>
                  </a:cubicBezTo>
                  <a:cubicBezTo>
                    <a:pt x="451" y="167"/>
                    <a:pt x="451" y="167"/>
                    <a:pt x="451" y="167"/>
                  </a:cubicBezTo>
                  <a:cubicBezTo>
                    <a:pt x="476" y="157"/>
                    <a:pt x="502" y="148"/>
                    <a:pt x="528" y="142"/>
                  </a:cubicBezTo>
                  <a:cubicBezTo>
                    <a:pt x="579" y="6"/>
                    <a:pt x="579" y="6"/>
                    <a:pt x="579" y="6"/>
                  </a:cubicBezTo>
                  <a:cubicBezTo>
                    <a:pt x="592" y="5"/>
                    <a:pt x="592" y="5"/>
                    <a:pt x="592" y="5"/>
                  </a:cubicBezTo>
                  <a:cubicBezTo>
                    <a:pt x="632" y="0"/>
                    <a:pt x="679" y="0"/>
                    <a:pt x="681" y="0"/>
                  </a:cubicBezTo>
                  <a:cubicBezTo>
                    <a:pt x="683" y="0"/>
                    <a:pt x="730" y="0"/>
                    <a:pt x="771" y="5"/>
                  </a:cubicBezTo>
                  <a:cubicBezTo>
                    <a:pt x="784" y="6"/>
                    <a:pt x="784" y="6"/>
                    <a:pt x="784" y="6"/>
                  </a:cubicBezTo>
                  <a:cubicBezTo>
                    <a:pt x="835" y="142"/>
                    <a:pt x="835" y="142"/>
                    <a:pt x="835" y="142"/>
                  </a:cubicBezTo>
                  <a:cubicBezTo>
                    <a:pt x="861" y="149"/>
                    <a:pt x="887" y="157"/>
                    <a:pt x="912" y="168"/>
                  </a:cubicBezTo>
                  <a:cubicBezTo>
                    <a:pt x="1036" y="98"/>
                    <a:pt x="1036" y="98"/>
                    <a:pt x="1036" y="98"/>
                  </a:cubicBezTo>
                  <a:cubicBezTo>
                    <a:pt x="1047" y="105"/>
                    <a:pt x="1047" y="105"/>
                    <a:pt x="1047" y="105"/>
                  </a:cubicBezTo>
                  <a:cubicBezTo>
                    <a:pt x="1081" y="128"/>
                    <a:pt x="1117" y="158"/>
                    <a:pt x="1118" y="159"/>
                  </a:cubicBezTo>
                  <a:cubicBezTo>
                    <a:pt x="1120" y="160"/>
                    <a:pt x="1156" y="191"/>
                    <a:pt x="1184" y="220"/>
                  </a:cubicBezTo>
                  <a:cubicBezTo>
                    <a:pt x="1193" y="230"/>
                    <a:pt x="1193" y="230"/>
                    <a:pt x="1193" y="230"/>
                  </a:cubicBezTo>
                  <a:cubicBezTo>
                    <a:pt x="1151" y="351"/>
                    <a:pt x="1151" y="351"/>
                    <a:pt x="1151" y="351"/>
                  </a:cubicBezTo>
                  <a:cubicBezTo>
                    <a:pt x="1172" y="379"/>
                    <a:pt x="1190" y="408"/>
                    <a:pt x="1206" y="440"/>
                  </a:cubicBezTo>
                  <a:cubicBezTo>
                    <a:pt x="1327" y="462"/>
                    <a:pt x="1327" y="462"/>
                    <a:pt x="1327" y="462"/>
                  </a:cubicBezTo>
                  <a:cubicBezTo>
                    <a:pt x="1331" y="475"/>
                    <a:pt x="1331" y="475"/>
                    <a:pt x="1331" y="475"/>
                  </a:cubicBezTo>
                  <a:cubicBezTo>
                    <a:pt x="1342" y="514"/>
                    <a:pt x="1351" y="560"/>
                    <a:pt x="1351" y="562"/>
                  </a:cubicBezTo>
                  <a:cubicBezTo>
                    <a:pt x="1351" y="564"/>
                    <a:pt x="1359" y="611"/>
                    <a:pt x="1362" y="651"/>
                  </a:cubicBezTo>
                  <a:cubicBezTo>
                    <a:pt x="1362" y="664"/>
                    <a:pt x="1362" y="664"/>
                    <a:pt x="1362" y="664"/>
                  </a:cubicBezTo>
                  <a:cubicBezTo>
                    <a:pt x="1262" y="724"/>
                    <a:pt x="1262" y="724"/>
                    <a:pt x="1262" y="724"/>
                  </a:cubicBezTo>
                  <a:cubicBezTo>
                    <a:pt x="1259" y="762"/>
                    <a:pt x="1252" y="800"/>
                    <a:pt x="1241" y="837"/>
                  </a:cubicBezTo>
                  <a:cubicBezTo>
                    <a:pt x="1316" y="928"/>
                    <a:pt x="1316" y="928"/>
                    <a:pt x="1316" y="928"/>
                  </a:cubicBezTo>
                  <a:cubicBezTo>
                    <a:pt x="1310" y="940"/>
                    <a:pt x="1310" y="940"/>
                    <a:pt x="1310" y="940"/>
                  </a:cubicBezTo>
                  <a:cubicBezTo>
                    <a:pt x="1294" y="978"/>
                    <a:pt x="1271" y="1019"/>
                    <a:pt x="1270" y="1020"/>
                  </a:cubicBezTo>
                  <a:cubicBezTo>
                    <a:pt x="1269" y="1022"/>
                    <a:pt x="1245" y="1063"/>
                    <a:pt x="1221" y="1095"/>
                  </a:cubicBezTo>
                  <a:cubicBezTo>
                    <a:pt x="1213" y="1106"/>
                    <a:pt x="1213" y="1106"/>
                    <a:pt x="1213" y="1106"/>
                  </a:cubicBezTo>
                  <a:cubicBezTo>
                    <a:pt x="1087" y="1085"/>
                    <a:pt x="1087" y="1085"/>
                    <a:pt x="1087" y="1085"/>
                  </a:cubicBezTo>
                  <a:cubicBezTo>
                    <a:pt x="1063" y="1108"/>
                    <a:pt x="1037" y="1128"/>
                    <a:pt x="1009" y="1147"/>
                  </a:cubicBezTo>
                  <a:cubicBezTo>
                    <a:pt x="1008" y="1278"/>
                    <a:pt x="1008" y="1278"/>
                    <a:pt x="1008" y="1278"/>
                  </a:cubicBezTo>
                  <a:cubicBezTo>
                    <a:pt x="996" y="1284"/>
                    <a:pt x="996" y="1284"/>
                    <a:pt x="996" y="1284"/>
                  </a:cubicBezTo>
                  <a:cubicBezTo>
                    <a:pt x="959" y="1302"/>
                    <a:pt x="915" y="1319"/>
                    <a:pt x="913" y="1319"/>
                  </a:cubicBezTo>
                  <a:cubicBezTo>
                    <a:pt x="911" y="1320"/>
                    <a:pt x="867" y="1336"/>
                    <a:pt x="828" y="1345"/>
                  </a:cubicBezTo>
                  <a:lnTo>
                    <a:pt x="815" y="1348"/>
                  </a:lnTo>
                  <a:close/>
                  <a:moveTo>
                    <a:pt x="742" y="1197"/>
                  </a:moveTo>
                  <a:cubicBezTo>
                    <a:pt x="830" y="1299"/>
                    <a:pt x="830" y="1299"/>
                    <a:pt x="830" y="1299"/>
                  </a:cubicBezTo>
                  <a:cubicBezTo>
                    <a:pt x="864" y="1290"/>
                    <a:pt x="898" y="1278"/>
                    <a:pt x="898" y="1278"/>
                  </a:cubicBezTo>
                  <a:cubicBezTo>
                    <a:pt x="899" y="1278"/>
                    <a:pt x="933" y="1265"/>
                    <a:pt x="964" y="1251"/>
                  </a:cubicBezTo>
                  <a:cubicBezTo>
                    <a:pt x="965" y="1122"/>
                    <a:pt x="965" y="1122"/>
                    <a:pt x="965" y="1122"/>
                  </a:cubicBezTo>
                  <a:cubicBezTo>
                    <a:pt x="976" y="1116"/>
                    <a:pt x="976" y="1116"/>
                    <a:pt x="976" y="1116"/>
                  </a:cubicBezTo>
                  <a:cubicBezTo>
                    <a:pt x="1008" y="1096"/>
                    <a:pt x="1037" y="1072"/>
                    <a:pt x="1064" y="1046"/>
                  </a:cubicBezTo>
                  <a:cubicBezTo>
                    <a:pt x="1072" y="1038"/>
                    <a:pt x="1072" y="1038"/>
                    <a:pt x="1072" y="1038"/>
                  </a:cubicBezTo>
                  <a:cubicBezTo>
                    <a:pt x="1193" y="1058"/>
                    <a:pt x="1193" y="1058"/>
                    <a:pt x="1193" y="1058"/>
                  </a:cubicBezTo>
                  <a:cubicBezTo>
                    <a:pt x="1213" y="1030"/>
                    <a:pt x="1232" y="999"/>
                    <a:pt x="1232" y="998"/>
                  </a:cubicBezTo>
                  <a:cubicBezTo>
                    <a:pt x="1232" y="998"/>
                    <a:pt x="1250" y="967"/>
                    <a:pt x="1264" y="935"/>
                  </a:cubicBezTo>
                  <a:cubicBezTo>
                    <a:pt x="1192" y="847"/>
                    <a:pt x="1192" y="847"/>
                    <a:pt x="1192" y="847"/>
                  </a:cubicBezTo>
                  <a:cubicBezTo>
                    <a:pt x="1196" y="835"/>
                    <a:pt x="1196" y="835"/>
                    <a:pt x="1196" y="835"/>
                  </a:cubicBezTo>
                  <a:cubicBezTo>
                    <a:pt x="1209" y="795"/>
                    <a:pt x="1217" y="753"/>
                    <a:pt x="1219" y="710"/>
                  </a:cubicBezTo>
                  <a:cubicBezTo>
                    <a:pt x="1219" y="698"/>
                    <a:pt x="1219" y="698"/>
                    <a:pt x="1219" y="698"/>
                  </a:cubicBezTo>
                  <a:cubicBezTo>
                    <a:pt x="1317" y="640"/>
                    <a:pt x="1317" y="640"/>
                    <a:pt x="1317" y="640"/>
                  </a:cubicBezTo>
                  <a:cubicBezTo>
                    <a:pt x="1314" y="606"/>
                    <a:pt x="1308" y="570"/>
                    <a:pt x="1308" y="570"/>
                  </a:cubicBezTo>
                  <a:cubicBezTo>
                    <a:pt x="1307" y="569"/>
                    <a:pt x="1301" y="534"/>
                    <a:pt x="1292" y="501"/>
                  </a:cubicBezTo>
                  <a:cubicBezTo>
                    <a:pt x="1176" y="479"/>
                    <a:pt x="1176" y="479"/>
                    <a:pt x="1176" y="479"/>
                  </a:cubicBezTo>
                  <a:cubicBezTo>
                    <a:pt x="1171" y="469"/>
                    <a:pt x="1171" y="469"/>
                    <a:pt x="1171" y="469"/>
                  </a:cubicBezTo>
                  <a:cubicBezTo>
                    <a:pt x="1154" y="433"/>
                    <a:pt x="1133" y="400"/>
                    <a:pt x="1109" y="369"/>
                  </a:cubicBezTo>
                  <a:cubicBezTo>
                    <a:pt x="1101" y="359"/>
                    <a:pt x="1101" y="359"/>
                    <a:pt x="1101" y="359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18" y="216"/>
                    <a:pt x="1090" y="193"/>
                    <a:pt x="1090" y="193"/>
                  </a:cubicBezTo>
                  <a:cubicBezTo>
                    <a:pt x="1090" y="193"/>
                    <a:pt x="1062" y="169"/>
                    <a:pt x="1034" y="150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05" y="212"/>
                    <a:pt x="905" y="212"/>
                    <a:pt x="905" y="212"/>
                  </a:cubicBezTo>
                  <a:cubicBezTo>
                    <a:pt x="875" y="199"/>
                    <a:pt x="845" y="189"/>
                    <a:pt x="813" y="182"/>
                  </a:cubicBezTo>
                  <a:cubicBezTo>
                    <a:pt x="802" y="179"/>
                    <a:pt x="802" y="179"/>
                    <a:pt x="802" y="179"/>
                  </a:cubicBezTo>
                  <a:cubicBezTo>
                    <a:pt x="752" y="47"/>
                    <a:pt x="752" y="47"/>
                    <a:pt x="752" y="47"/>
                  </a:cubicBezTo>
                  <a:cubicBezTo>
                    <a:pt x="718" y="44"/>
                    <a:pt x="682" y="44"/>
                    <a:pt x="681" y="44"/>
                  </a:cubicBezTo>
                  <a:cubicBezTo>
                    <a:pt x="681" y="44"/>
                    <a:pt x="645" y="44"/>
                    <a:pt x="610" y="47"/>
                  </a:cubicBezTo>
                  <a:cubicBezTo>
                    <a:pt x="561" y="179"/>
                    <a:pt x="561" y="179"/>
                    <a:pt x="561" y="179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18" y="189"/>
                    <a:pt x="488" y="199"/>
                    <a:pt x="458" y="212"/>
                  </a:cubicBezTo>
                  <a:cubicBezTo>
                    <a:pt x="448" y="217"/>
                    <a:pt x="448" y="217"/>
                    <a:pt x="448" y="217"/>
                  </a:cubicBezTo>
                  <a:cubicBezTo>
                    <a:pt x="329" y="149"/>
                    <a:pt x="329" y="149"/>
                    <a:pt x="329" y="149"/>
                  </a:cubicBezTo>
                  <a:cubicBezTo>
                    <a:pt x="300" y="169"/>
                    <a:pt x="273" y="192"/>
                    <a:pt x="272" y="192"/>
                  </a:cubicBezTo>
                  <a:cubicBezTo>
                    <a:pt x="272" y="193"/>
                    <a:pt x="244" y="216"/>
                    <a:pt x="220" y="241"/>
                  </a:cubicBezTo>
                  <a:cubicBezTo>
                    <a:pt x="262" y="359"/>
                    <a:pt x="262" y="359"/>
                    <a:pt x="262" y="359"/>
                  </a:cubicBezTo>
                  <a:cubicBezTo>
                    <a:pt x="254" y="369"/>
                    <a:pt x="254" y="369"/>
                    <a:pt x="254" y="369"/>
                  </a:cubicBezTo>
                  <a:cubicBezTo>
                    <a:pt x="229" y="399"/>
                    <a:pt x="209" y="433"/>
                    <a:pt x="192" y="46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70" y="500"/>
                    <a:pt x="70" y="500"/>
                    <a:pt x="70" y="500"/>
                  </a:cubicBezTo>
                  <a:cubicBezTo>
                    <a:pt x="61" y="533"/>
                    <a:pt x="55" y="569"/>
                    <a:pt x="55" y="569"/>
                  </a:cubicBezTo>
                  <a:cubicBezTo>
                    <a:pt x="55" y="570"/>
                    <a:pt x="48" y="605"/>
                    <a:pt x="45" y="640"/>
                  </a:cubicBezTo>
                  <a:cubicBezTo>
                    <a:pt x="143" y="698"/>
                    <a:pt x="143" y="698"/>
                    <a:pt x="143" y="698"/>
                  </a:cubicBezTo>
                  <a:cubicBezTo>
                    <a:pt x="144" y="709"/>
                    <a:pt x="144" y="709"/>
                    <a:pt x="144" y="709"/>
                  </a:cubicBezTo>
                  <a:cubicBezTo>
                    <a:pt x="146" y="752"/>
                    <a:pt x="154" y="794"/>
                    <a:pt x="167" y="834"/>
                  </a:cubicBezTo>
                  <a:cubicBezTo>
                    <a:pt x="170" y="846"/>
                    <a:pt x="170" y="846"/>
                    <a:pt x="170" y="846"/>
                  </a:cubicBezTo>
                  <a:cubicBezTo>
                    <a:pt x="97" y="935"/>
                    <a:pt x="97" y="935"/>
                    <a:pt x="97" y="935"/>
                  </a:cubicBezTo>
                  <a:cubicBezTo>
                    <a:pt x="112" y="966"/>
                    <a:pt x="130" y="997"/>
                    <a:pt x="130" y="998"/>
                  </a:cubicBezTo>
                  <a:cubicBezTo>
                    <a:pt x="130" y="998"/>
                    <a:pt x="148" y="1029"/>
                    <a:pt x="168" y="1058"/>
                  </a:cubicBezTo>
                  <a:cubicBezTo>
                    <a:pt x="290" y="1038"/>
                    <a:pt x="290" y="1038"/>
                    <a:pt x="290" y="1038"/>
                  </a:cubicBezTo>
                  <a:cubicBezTo>
                    <a:pt x="298" y="1045"/>
                    <a:pt x="298" y="1045"/>
                    <a:pt x="298" y="1045"/>
                  </a:cubicBezTo>
                  <a:cubicBezTo>
                    <a:pt x="324" y="1072"/>
                    <a:pt x="354" y="1095"/>
                    <a:pt x="386" y="1115"/>
                  </a:cubicBezTo>
                  <a:cubicBezTo>
                    <a:pt x="396" y="1121"/>
                    <a:pt x="396" y="1121"/>
                    <a:pt x="396" y="1121"/>
                  </a:cubicBezTo>
                  <a:cubicBezTo>
                    <a:pt x="397" y="1250"/>
                    <a:pt x="397" y="1250"/>
                    <a:pt x="397" y="1250"/>
                  </a:cubicBezTo>
                  <a:cubicBezTo>
                    <a:pt x="429" y="1265"/>
                    <a:pt x="463" y="1278"/>
                    <a:pt x="463" y="1278"/>
                  </a:cubicBezTo>
                  <a:cubicBezTo>
                    <a:pt x="463" y="1278"/>
                    <a:pt x="498" y="1290"/>
                    <a:pt x="531" y="1299"/>
                  </a:cubicBezTo>
                  <a:cubicBezTo>
                    <a:pt x="619" y="1197"/>
                    <a:pt x="619" y="1197"/>
                    <a:pt x="619" y="1197"/>
                  </a:cubicBezTo>
                  <a:cubicBezTo>
                    <a:pt x="630" y="1198"/>
                    <a:pt x="630" y="1198"/>
                    <a:pt x="630" y="1198"/>
                  </a:cubicBezTo>
                  <a:cubicBezTo>
                    <a:pt x="647" y="1199"/>
                    <a:pt x="665" y="1200"/>
                    <a:pt x="681" y="1200"/>
                  </a:cubicBezTo>
                  <a:cubicBezTo>
                    <a:pt x="698" y="1200"/>
                    <a:pt x="714" y="1199"/>
                    <a:pt x="731" y="1198"/>
                  </a:cubicBezTo>
                  <a:lnTo>
                    <a:pt x="742" y="119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92A236A4-8B2F-78D0-F918-258137E88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864"/>
              <a:ext cx="703" cy="703"/>
            </a:xfrm>
            <a:prstGeom prst="ellipse">
              <a:avLst/>
            </a:prstGeom>
            <a:solidFill>
              <a:srgbClr val="064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8F5B917-B1A8-474D-98E1-0AA698E98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3" y="1418"/>
              <a:ext cx="1594" cy="1595"/>
            </a:xfrm>
            <a:custGeom>
              <a:avLst/>
              <a:gdLst>
                <a:gd name="T0" fmla="*/ 425 w 851"/>
                <a:gd name="T1" fmla="*/ 851 h 851"/>
                <a:gd name="T2" fmla="*/ 0 w 851"/>
                <a:gd name="T3" fmla="*/ 426 h 851"/>
                <a:gd name="T4" fmla="*/ 425 w 851"/>
                <a:gd name="T5" fmla="*/ 0 h 851"/>
                <a:gd name="T6" fmla="*/ 851 w 851"/>
                <a:gd name="T7" fmla="*/ 426 h 851"/>
                <a:gd name="T8" fmla="*/ 425 w 851"/>
                <a:gd name="T9" fmla="*/ 851 h 851"/>
                <a:gd name="T10" fmla="*/ 425 w 851"/>
                <a:gd name="T11" fmla="*/ 44 h 851"/>
                <a:gd name="T12" fmla="*/ 44 w 851"/>
                <a:gd name="T13" fmla="*/ 426 h 851"/>
                <a:gd name="T14" fmla="*/ 425 w 851"/>
                <a:gd name="T15" fmla="*/ 807 h 851"/>
                <a:gd name="T16" fmla="*/ 807 w 851"/>
                <a:gd name="T17" fmla="*/ 426 h 851"/>
                <a:gd name="T18" fmla="*/ 425 w 851"/>
                <a:gd name="T19" fmla="*/ 4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1" h="851">
                  <a:moveTo>
                    <a:pt x="425" y="851"/>
                  </a:moveTo>
                  <a:cubicBezTo>
                    <a:pt x="191" y="851"/>
                    <a:pt x="0" y="660"/>
                    <a:pt x="0" y="426"/>
                  </a:cubicBezTo>
                  <a:cubicBezTo>
                    <a:pt x="0" y="191"/>
                    <a:pt x="191" y="0"/>
                    <a:pt x="425" y="0"/>
                  </a:cubicBezTo>
                  <a:cubicBezTo>
                    <a:pt x="660" y="0"/>
                    <a:pt x="851" y="191"/>
                    <a:pt x="851" y="426"/>
                  </a:cubicBezTo>
                  <a:cubicBezTo>
                    <a:pt x="851" y="660"/>
                    <a:pt x="660" y="851"/>
                    <a:pt x="425" y="851"/>
                  </a:cubicBezTo>
                  <a:close/>
                  <a:moveTo>
                    <a:pt x="425" y="44"/>
                  </a:moveTo>
                  <a:cubicBezTo>
                    <a:pt x="215" y="44"/>
                    <a:pt x="44" y="216"/>
                    <a:pt x="44" y="426"/>
                  </a:cubicBezTo>
                  <a:cubicBezTo>
                    <a:pt x="44" y="636"/>
                    <a:pt x="215" y="807"/>
                    <a:pt x="425" y="807"/>
                  </a:cubicBezTo>
                  <a:cubicBezTo>
                    <a:pt x="636" y="807"/>
                    <a:pt x="807" y="636"/>
                    <a:pt x="807" y="426"/>
                  </a:cubicBezTo>
                  <a:cubicBezTo>
                    <a:pt x="807" y="216"/>
                    <a:pt x="636" y="44"/>
                    <a:pt x="425" y="4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9BCC2D6-1325-B523-B3A9-E957FDF7BF80}"/>
              </a:ext>
            </a:extLst>
          </p:cNvPr>
          <p:cNvSpPr txBox="1">
            <a:spLocks/>
          </p:cNvSpPr>
          <p:nvPr/>
        </p:nvSpPr>
        <p:spPr>
          <a:xfrm>
            <a:off x="1310614" y="5032639"/>
            <a:ext cx="7852538" cy="1179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SzPct val="100000"/>
              <a:buNone/>
            </a:pPr>
            <a:r>
              <a:rPr lang="en-GB" sz="2000" b="1" dirty="0"/>
              <a:t>Processing-In-Memory within the SSD </a:t>
            </a:r>
            <a:r>
              <a:rPr lang="en-GB" sz="2000" dirty="0"/>
              <a:t>to accelerate RSGA steps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sz="2000" dirty="0"/>
              <a:t>Processing </a:t>
            </a:r>
            <a:r>
              <a:rPr lang="en-GB" sz="2000" b="1" dirty="0"/>
              <a:t>using</a:t>
            </a:r>
            <a:r>
              <a:rPr lang="en-GB" sz="2000" dirty="0"/>
              <a:t> the SSD-internal DRAM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sz="2000" dirty="0"/>
              <a:t>Processing </a:t>
            </a:r>
            <a:r>
              <a:rPr lang="en-GB" sz="2000" b="1" dirty="0"/>
              <a:t>near</a:t>
            </a:r>
            <a:r>
              <a:rPr lang="en-GB" sz="2000" dirty="0"/>
              <a:t> the SSD-internal DRAM</a:t>
            </a:r>
          </a:p>
        </p:txBody>
      </p:sp>
    </p:spTree>
    <p:extLst>
      <p:ext uri="{BB962C8B-B14F-4D97-AF65-F5344CB8AC3E}">
        <p14:creationId xmlns:p14="http://schemas.microsoft.com/office/powerpoint/2010/main" val="290938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30348-915F-AB58-3AED-C8D41FA30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F48D-5A25-71AE-DC9F-3E18741D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Genome Analysis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5E77-EFEA-655A-3FDD-1DE507DF5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1028434"/>
            <a:ext cx="8798061" cy="75713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/>
              <a:t>Software modifications to reduce </a:t>
            </a:r>
            <a:r>
              <a:rPr lang="en-US" sz="2400" b="1" dirty="0">
                <a:solidFill>
                  <a:srgbClr val="06436E"/>
                </a:solidFill>
              </a:rPr>
              <a:t>computational workload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6436E"/>
                </a:solidFill>
              </a:rPr>
              <a:t>intermediate storage requirements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F0342-C7DF-242E-6558-67B7CABCEDA6}"/>
              </a:ext>
            </a:extLst>
          </p:cNvPr>
          <p:cNvSpPr txBox="1">
            <a:spLocks/>
          </p:cNvSpPr>
          <p:nvPr/>
        </p:nvSpPr>
        <p:spPr>
          <a:xfrm>
            <a:off x="825441" y="2071810"/>
            <a:ext cx="8162179" cy="1106970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Filtering</a:t>
            </a:r>
            <a:r>
              <a:rPr lang="en-US" sz="2400" b="1" dirty="0"/>
              <a:t> Techniques</a:t>
            </a:r>
          </a:p>
          <a:p>
            <a:pPr marL="3429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Discard candidates unlikely  to result in valid mapping</a:t>
            </a:r>
          </a:p>
          <a:p>
            <a:pPr marL="3429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Includes frequency and vote-based filtering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C6DE33-9DAB-0C75-2B23-2BC77D78D796}"/>
              </a:ext>
            </a:extLst>
          </p:cNvPr>
          <p:cNvSpPr txBox="1">
            <a:spLocks/>
          </p:cNvSpPr>
          <p:nvPr/>
        </p:nvSpPr>
        <p:spPr>
          <a:xfrm>
            <a:off x="189560" y="4903211"/>
            <a:ext cx="8798061" cy="1106970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solidFill>
                  <a:srgbClr val="06436E"/>
                </a:solidFill>
              </a:rPr>
              <a:t>Challenge</a:t>
            </a:r>
            <a:r>
              <a:rPr lang="en-US" sz="2400" b="1" dirty="0">
                <a:solidFill>
                  <a:srgbClr val="06436E"/>
                </a:solidFill>
              </a:rPr>
              <a:t>: </a:t>
            </a:r>
            <a:r>
              <a:rPr lang="en-US" sz="2400" dirty="0"/>
              <a:t>Preserve accuracy in the presence of raw signal noise</a:t>
            </a:r>
            <a:endParaRPr lang="en-US" sz="1800" dirty="0"/>
          </a:p>
          <a:p>
            <a:pPr>
              <a:spcBef>
                <a:spcPts val="500"/>
              </a:spcBef>
            </a:pPr>
            <a:r>
              <a:rPr lang="en-US" sz="2000" dirty="0"/>
              <a:t>Requires careful placement of both techniques in the pipeline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Involves fine-tuning filter parameters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5862EF-2C35-51A5-A09D-DE2A0FD5F6F0}"/>
              </a:ext>
            </a:extLst>
          </p:cNvPr>
          <p:cNvSpPr txBox="1">
            <a:spLocks/>
          </p:cNvSpPr>
          <p:nvPr/>
        </p:nvSpPr>
        <p:spPr>
          <a:xfrm>
            <a:off x="825440" y="3465026"/>
            <a:ext cx="8162181" cy="1106970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en-US" sz="2400" b="1" dirty="0">
                <a:solidFill>
                  <a:schemeClr val="accent6"/>
                </a:solidFill>
              </a:rPr>
              <a:t>Arithmetic Conversion </a:t>
            </a:r>
            <a:r>
              <a:rPr lang="en-US" sz="2400" b="1" dirty="0"/>
              <a:t>Techniques</a:t>
            </a:r>
          </a:p>
          <a:p>
            <a:pPr marL="3429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Convert floating-point to fixed-point representations (16 bits)</a:t>
            </a:r>
          </a:p>
          <a:p>
            <a:pPr marL="342900" lvl="1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Reduces memory footprint and computational cost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E1C82F-6C5F-9408-2E36-F10EFFF3D26E}"/>
              </a:ext>
            </a:extLst>
          </p:cNvPr>
          <p:cNvGrpSpPr/>
          <p:nvPr/>
        </p:nvGrpSpPr>
        <p:grpSpPr>
          <a:xfrm>
            <a:off x="555554" y="2144664"/>
            <a:ext cx="254000" cy="254000"/>
            <a:chOff x="692015" y="4544465"/>
            <a:chExt cx="254000" cy="254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C70425-E3AF-09A4-C7C4-D78DBACED409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4" name="background">
                <a:extLst>
                  <a:ext uri="{FF2B5EF4-FFF2-40B4-BE49-F238E27FC236}">
                    <a16:creationId xmlns:a16="http://schemas.microsoft.com/office/drawing/2014/main" id="{398C7DB6-0883-C2B5-CEF7-27E215978621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5" name="arc">
                <a:extLst>
                  <a:ext uri="{FF2B5EF4-FFF2-40B4-BE49-F238E27FC236}">
                    <a16:creationId xmlns:a16="http://schemas.microsoft.com/office/drawing/2014/main" id="{FB2B7C67-F606-3E8D-9379-C1630883312A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1E14A575-3066-0CB5-C5A8-257C95B82FC2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rgbClr val="06436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28547077-1214-FE0A-1355-BE2193FAEE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D52003-9F51-DA5B-76AF-38B1EF0FE6B4}"/>
              </a:ext>
            </a:extLst>
          </p:cNvPr>
          <p:cNvGrpSpPr/>
          <p:nvPr/>
        </p:nvGrpSpPr>
        <p:grpSpPr>
          <a:xfrm>
            <a:off x="555554" y="3525265"/>
            <a:ext cx="254000" cy="254000"/>
            <a:chOff x="692015" y="4544465"/>
            <a:chExt cx="254000" cy="254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229E6B-BBD9-0E3E-84B7-5CDB8FA46F07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20" name="background">
                <a:extLst>
                  <a:ext uri="{FF2B5EF4-FFF2-40B4-BE49-F238E27FC236}">
                    <a16:creationId xmlns:a16="http://schemas.microsoft.com/office/drawing/2014/main" id="{B6756BDB-0B4F-E95D-2FAF-D8CFEB39843A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1" name="arc">
                <a:extLst>
                  <a:ext uri="{FF2B5EF4-FFF2-40B4-BE49-F238E27FC236}">
                    <a16:creationId xmlns:a16="http://schemas.microsoft.com/office/drawing/2014/main" id="{F61A8945-84C2-D283-A16D-8CBE1EAFB5F7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circle">
                <a:extLst>
                  <a:ext uri="{FF2B5EF4-FFF2-40B4-BE49-F238E27FC236}">
                    <a16:creationId xmlns:a16="http://schemas.microsoft.com/office/drawing/2014/main" id="{5BA34736-C755-63F2-0C29-7AF097B6CFA7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rgbClr val="06436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1899AEF2-5B34-63F5-65C9-E2C8799322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07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7408-D0C7-D44C-8CA9-2CF126EB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SW Modification on Accuracy</a:t>
            </a:r>
            <a:endParaRPr lang="en-CH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B13176-62EF-0444-8525-9B46C38F6FA9}"/>
              </a:ext>
            </a:extLst>
          </p:cNvPr>
          <p:cNvSpPr txBox="1">
            <a:spLocks/>
          </p:cNvSpPr>
          <p:nvPr/>
        </p:nvSpPr>
        <p:spPr>
          <a:xfrm>
            <a:off x="39094" y="2065449"/>
            <a:ext cx="9065811" cy="1048068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b="1" dirty="0">
                <a:solidFill>
                  <a:srgbClr val="06436E"/>
                </a:solidFill>
              </a:rPr>
              <a:t>Ground Truth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Basecalling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(Dorado) and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 Mapping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(minimap2)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GB" sz="1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506FA9-04E2-F649-17E6-A6E79C5FA0F1}"/>
              </a:ext>
            </a:extLst>
          </p:cNvPr>
          <p:cNvSpPr txBox="1">
            <a:spLocks/>
          </p:cNvSpPr>
          <p:nvPr/>
        </p:nvSpPr>
        <p:spPr>
          <a:xfrm>
            <a:off x="39094" y="3225844"/>
            <a:ext cx="8268327" cy="532357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b="1" dirty="0">
                <a:solidFill>
                  <a:srgbClr val="06436E"/>
                </a:solidFill>
              </a:rPr>
              <a:t>Datasets: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SARS-CoV-2, E.coli, Yeast, Green Algae, Human</a:t>
            </a:r>
            <a:r>
              <a:rPr lang="en-GB" sz="2000" b="1" dirty="0">
                <a:solidFill>
                  <a:srgbClr val="B38606"/>
                </a:solidFill>
              </a:rPr>
              <a:t> </a:t>
            </a:r>
            <a:endParaRPr lang="en-GB" sz="2400" b="1" dirty="0">
              <a:solidFill>
                <a:srgbClr val="B3860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GB" sz="1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28868C1-AF39-6242-95CC-A104FCEDBA49}"/>
              </a:ext>
            </a:extLst>
          </p:cNvPr>
          <p:cNvSpPr txBox="1">
            <a:spLocks/>
          </p:cNvSpPr>
          <p:nvPr/>
        </p:nvSpPr>
        <p:spPr>
          <a:xfrm>
            <a:off x="39094" y="3977130"/>
            <a:ext cx="8948528" cy="1704349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b="1" dirty="0">
                <a:solidFill>
                  <a:srgbClr val="06436E"/>
                </a:solidFill>
              </a:rPr>
              <a:t>Comparison points: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b="1" dirty="0"/>
              <a:t>RawHash2 (RH2)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[Firtina+, Bioinformatics’24]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/>
              <a:t>state-of-the-art RSGA algorithm</a:t>
            </a:r>
            <a:endParaRPr lang="en-GB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b="1" dirty="0">
                <a:solidFill>
                  <a:srgbClr val="06436E"/>
                </a:solidFill>
              </a:rPr>
              <a:t>MS-</a:t>
            </a:r>
            <a:r>
              <a:rPr lang="en-GB" sz="2000" b="1" dirty="0" err="1">
                <a:solidFill>
                  <a:srgbClr val="06436E"/>
                </a:solidFill>
              </a:rPr>
              <a:t>CPU</a:t>
            </a:r>
            <a:r>
              <a:rPr lang="en-GB" sz="2000" b="1" baseline="-25000" dirty="0" err="1">
                <a:solidFill>
                  <a:srgbClr val="06436E"/>
                </a:solidFill>
              </a:rPr>
              <a:t>Float</a:t>
            </a:r>
            <a:r>
              <a:rPr lang="en-GB" sz="2000" baseline="-25000" dirty="0">
                <a:solidFill>
                  <a:srgbClr val="06436E"/>
                </a:solidFill>
              </a:rPr>
              <a:t> </a:t>
            </a:r>
            <a:r>
              <a:rPr lang="en-GB" sz="2000" dirty="0"/>
              <a:t>: 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RSGA + </a:t>
            </a:r>
            <a:r>
              <a:rPr lang="en-GB" sz="2000" b="1" dirty="0">
                <a:solidFill>
                  <a:schemeClr val="accent2"/>
                </a:solidFill>
              </a:rPr>
              <a:t>filtering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techniques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b="1" dirty="0" err="1">
                <a:solidFill>
                  <a:srgbClr val="06436E"/>
                </a:solidFill>
              </a:rPr>
              <a:t>MS_CPU</a:t>
            </a:r>
            <a:r>
              <a:rPr lang="en-GB" sz="2000" b="1" baseline="-25000" dirty="0" err="1">
                <a:solidFill>
                  <a:srgbClr val="06436E"/>
                </a:solidFill>
              </a:rPr>
              <a:t>Fixed</a:t>
            </a:r>
            <a:r>
              <a:rPr lang="en-GB" sz="2000" b="1" baseline="-25000" dirty="0">
                <a:solidFill>
                  <a:srgbClr val="06436E"/>
                </a:solidFill>
              </a:rPr>
              <a:t> </a:t>
            </a:r>
            <a:r>
              <a:rPr lang="en-GB" sz="2000" dirty="0"/>
              <a:t>: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RSGA + </a:t>
            </a:r>
            <a:r>
              <a:rPr lang="en-GB" sz="2000" b="1" dirty="0">
                <a:solidFill>
                  <a:schemeClr val="accent2"/>
                </a:solidFill>
              </a:rPr>
              <a:t>filtering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GB" sz="2000" b="1" dirty="0">
                <a:solidFill>
                  <a:schemeClr val="accent6"/>
                </a:solidFill>
              </a:rPr>
              <a:t>arithmetic conversion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techniques</a:t>
            </a:r>
            <a:endParaRPr lang="en-GB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21AA0-BE68-6FFD-8182-6F31C138B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" y="1021852"/>
            <a:ext cx="8867700" cy="830997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>
                <a:solidFill>
                  <a:srgbClr val="06436E"/>
                </a:solidFill>
              </a:rPr>
              <a:t>We conduct an accuracy analysis to show the benefits of our SW improvements and evaluate the usage of fixed-point arithmetic</a:t>
            </a:r>
            <a:endParaRPr lang="en-CH">
              <a:solidFill>
                <a:srgbClr val="0643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2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E3382-AB3A-8DB0-5B75-70D7965D5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5822-775E-167A-DFD0-0520159D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Accuracy</a:t>
            </a:r>
            <a:r>
              <a:rPr lang="de-DE" dirty="0"/>
              <a:t> </a:t>
            </a:r>
            <a:r>
              <a:rPr lang="en-CH"/>
              <a:t>Evaluation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E6EDDB-7DDC-0D77-CD7E-B5D571D30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" y="1253856"/>
            <a:ext cx="9019885" cy="104140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DD5048A-EF77-820F-6835-09C23C8E04EB}"/>
              </a:ext>
            </a:extLst>
          </p:cNvPr>
          <p:cNvGrpSpPr/>
          <p:nvPr/>
        </p:nvGrpSpPr>
        <p:grpSpPr>
          <a:xfrm>
            <a:off x="214411" y="2781300"/>
            <a:ext cx="307777" cy="3276600"/>
            <a:chOff x="214411" y="2794000"/>
            <a:chExt cx="307777" cy="32766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1ADACA5-D59E-34AB-B6FD-652DCBEF4F42}"/>
                </a:ext>
              </a:extLst>
            </p:cNvPr>
            <p:cNvCxnSpPr/>
            <p:nvPr/>
          </p:nvCxnSpPr>
          <p:spPr>
            <a:xfrm>
              <a:off x="368300" y="2794000"/>
              <a:ext cx="0" cy="3276600"/>
            </a:xfrm>
            <a:prstGeom prst="line">
              <a:avLst/>
            </a:prstGeom>
            <a:ln w="19050">
              <a:solidFill>
                <a:srgbClr val="06436E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42A8C0-5EF8-9726-6B47-B2AA66C21F83}"/>
                </a:ext>
              </a:extLst>
            </p:cNvPr>
            <p:cNvSpPr txBox="1"/>
            <p:nvPr/>
          </p:nvSpPr>
          <p:spPr>
            <a:xfrm rot="16200000">
              <a:off x="-600322" y="4278412"/>
              <a:ext cx="19372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6436E"/>
                  </a:solidFill>
                </a:rPr>
                <a:t>Key Observations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05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40E38-99CA-F1EF-17FC-2F4524F5D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D44F-6CF2-8BBA-B6F8-A3BA1EBA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Accuracy</a:t>
            </a:r>
            <a:r>
              <a:rPr lang="de-DE" dirty="0"/>
              <a:t> </a:t>
            </a:r>
            <a:r>
              <a:rPr lang="en-CH"/>
              <a:t>Evaluation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B1AD64-F229-8C0B-AD05-02BE8AD7D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" y="1253856"/>
            <a:ext cx="9019885" cy="104140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02A604C-B911-2B14-CE33-BE8E22478037}"/>
              </a:ext>
            </a:extLst>
          </p:cNvPr>
          <p:cNvGrpSpPr/>
          <p:nvPr/>
        </p:nvGrpSpPr>
        <p:grpSpPr>
          <a:xfrm>
            <a:off x="708038" y="3028001"/>
            <a:ext cx="8067661" cy="1237898"/>
            <a:chOff x="708038" y="2888301"/>
            <a:chExt cx="8067661" cy="12378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0D39B9-8212-FF71-7F44-CE1FE2C8E1EC}"/>
                </a:ext>
              </a:extLst>
            </p:cNvPr>
            <p:cNvGrpSpPr/>
            <p:nvPr/>
          </p:nvGrpSpPr>
          <p:grpSpPr>
            <a:xfrm>
              <a:off x="708038" y="2945967"/>
              <a:ext cx="254000" cy="254000"/>
              <a:chOff x="692015" y="4544465"/>
              <a:chExt cx="254000" cy="25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DCE2135-AF54-34DF-59C4-2F2E5C77468C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16" name="background">
                  <a:extLst>
                    <a:ext uri="{FF2B5EF4-FFF2-40B4-BE49-F238E27FC236}">
                      <a16:creationId xmlns:a16="http://schemas.microsoft.com/office/drawing/2014/main" id="{AA04046D-D848-47F6-94FF-AF231A0EADAE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7" name="arc">
                  <a:extLst>
                    <a:ext uri="{FF2B5EF4-FFF2-40B4-BE49-F238E27FC236}">
                      <a16:creationId xmlns:a16="http://schemas.microsoft.com/office/drawing/2014/main" id="{8A198B7B-3AD1-BD9C-BFD5-22F3A91ED101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chemeClr val="accent1">
                    <a:lumMod val="10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circle">
                  <a:extLst>
                    <a:ext uri="{FF2B5EF4-FFF2-40B4-BE49-F238E27FC236}">
                      <a16:creationId xmlns:a16="http://schemas.microsoft.com/office/drawing/2014/main" id="{58F65566-704C-39D9-40EB-27EB2FBFA242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06436E"/>
                </a:solidFill>
                <a:ln w="9525">
                  <a:solidFill>
                    <a:srgbClr val="0643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AFE64C02-BF62-8D08-46BA-51DA7C129B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617595-143C-A806-0965-24EFD78053B9}"/>
                </a:ext>
              </a:extLst>
            </p:cNvPr>
            <p:cNvSpPr txBox="1"/>
            <p:nvPr/>
          </p:nvSpPr>
          <p:spPr>
            <a:xfrm>
              <a:off x="1028673" y="2888301"/>
              <a:ext cx="7580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MS-CPU </a:t>
              </a:r>
              <a:r>
                <a:rPr lang="en-US" b="1" dirty="0"/>
                <a:t>improves recall and F1-score </a:t>
              </a:r>
              <a:r>
                <a:rPr lang="en-US" dirty="0"/>
                <a:t>over RH2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683A70-57F6-6981-C703-71821A996EB4}"/>
                </a:ext>
              </a:extLst>
            </p:cNvPr>
            <p:cNvSpPr txBox="1"/>
            <p:nvPr/>
          </p:nvSpPr>
          <p:spPr>
            <a:xfrm>
              <a:off x="1333471" y="3202869"/>
              <a:ext cx="7442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Our filtering techniques are </a:t>
              </a:r>
              <a:r>
                <a:rPr lang="en-US" b="1" i="1" dirty="0"/>
                <a:t>effective in eliminating ambiguous and redundant </a:t>
              </a:r>
              <a:r>
                <a:rPr lang="en-US" i="1" dirty="0"/>
                <a:t>candidate matches &amp; allow pipeline to </a:t>
              </a:r>
              <a:r>
                <a:rPr lang="en-US" b="1" i="1" dirty="0"/>
                <a:t>focus on more informative regions </a:t>
              </a:r>
              <a:r>
                <a:rPr lang="en-US" i="1" dirty="0"/>
                <a:t>that are more likely to represent the correct match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D6FD22-DA94-6432-FD25-77B64F63B462}"/>
              </a:ext>
            </a:extLst>
          </p:cNvPr>
          <p:cNvGrpSpPr/>
          <p:nvPr/>
        </p:nvGrpSpPr>
        <p:grpSpPr>
          <a:xfrm>
            <a:off x="214411" y="2781300"/>
            <a:ext cx="307777" cy="3276600"/>
            <a:chOff x="214411" y="2794000"/>
            <a:chExt cx="307777" cy="32766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EA6F61-488A-57E5-BD51-C96658383345}"/>
                </a:ext>
              </a:extLst>
            </p:cNvPr>
            <p:cNvCxnSpPr/>
            <p:nvPr/>
          </p:nvCxnSpPr>
          <p:spPr>
            <a:xfrm>
              <a:off x="368300" y="2794000"/>
              <a:ext cx="0" cy="3276600"/>
            </a:xfrm>
            <a:prstGeom prst="line">
              <a:avLst/>
            </a:prstGeom>
            <a:ln w="19050">
              <a:solidFill>
                <a:srgbClr val="06436E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A6E3E9-6C5B-462C-A7F1-5ACD44DCE75C}"/>
                </a:ext>
              </a:extLst>
            </p:cNvPr>
            <p:cNvSpPr txBox="1"/>
            <p:nvPr/>
          </p:nvSpPr>
          <p:spPr>
            <a:xfrm rot="16200000">
              <a:off x="-600322" y="4278412"/>
              <a:ext cx="19372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6436E"/>
                  </a:solidFill>
                </a:rPr>
                <a:t>Key Observations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F1A2612-EF05-9553-F739-FA7144D9EFAC}"/>
              </a:ext>
            </a:extLst>
          </p:cNvPr>
          <p:cNvSpPr/>
          <p:nvPr/>
        </p:nvSpPr>
        <p:spPr>
          <a:xfrm>
            <a:off x="1534332" y="1480089"/>
            <a:ext cx="1084882" cy="784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2BF010-70FE-ED66-AD4B-42C2FA2BD906}"/>
              </a:ext>
            </a:extLst>
          </p:cNvPr>
          <p:cNvSpPr/>
          <p:nvPr/>
        </p:nvSpPr>
        <p:spPr>
          <a:xfrm>
            <a:off x="3134531" y="1480089"/>
            <a:ext cx="1084882" cy="784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EAE4E2-1C7E-1256-2A14-131C96471E04}"/>
              </a:ext>
            </a:extLst>
          </p:cNvPr>
          <p:cNvSpPr/>
          <p:nvPr/>
        </p:nvSpPr>
        <p:spPr>
          <a:xfrm>
            <a:off x="4734730" y="1480089"/>
            <a:ext cx="1084882" cy="784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EB3B25-8D8F-DF1C-F423-E1A908E8D011}"/>
              </a:ext>
            </a:extLst>
          </p:cNvPr>
          <p:cNvSpPr/>
          <p:nvPr/>
        </p:nvSpPr>
        <p:spPr>
          <a:xfrm>
            <a:off x="6334929" y="1480089"/>
            <a:ext cx="1084882" cy="784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0CE8F3-58A7-CDFD-2E72-85059D40071F}"/>
              </a:ext>
            </a:extLst>
          </p:cNvPr>
          <p:cNvSpPr/>
          <p:nvPr/>
        </p:nvSpPr>
        <p:spPr>
          <a:xfrm>
            <a:off x="7935128" y="1480089"/>
            <a:ext cx="1084882" cy="784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B1B8C-336E-5247-3070-E5D62E14B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D2A5D-45EA-1137-588E-C2E5611D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Accuracy</a:t>
            </a:r>
            <a:r>
              <a:rPr lang="de-DE" dirty="0"/>
              <a:t> </a:t>
            </a:r>
            <a:r>
              <a:rPr lang="en-CH"/>
              <a:t>Evaluation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7076FD-E347-87CA-5D88-CD2CFCA6A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" y="1253856"/>
            <a:ext cx="9019885" cy="10414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97F969-7B58-ED1B-DEF8-9ACF16262601}"/>
              </a:ext>
            </a:extLst>
          </p:cNvPr>
          <p:cNvGrpSpPr/>
          <p:nvPr/>
        </p:nvGrpSpPr>
        <p:grpSpPr>
          <a:xfrm>
            <a:off x="708038" y="3085667"/>
            <a:ext cx="254000" cy="254000"/>
            <a:chOff x="692015" y="4544465"/>
            <a:chExt cx="254000" cy="254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B76D71-6D45-FD09-0913-6AF125E4A70A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6" name="background">
                <a:extLst>
                  <a:ext uri="{FF2B5EF4-FFF2-40B4-BE49-F238E27FC236}">
                    <a16:creationId xmlns:a16="http://schemas.microsoft.com/office/drawing/2014/main" id="{4DE82ECF-F9D6-9161-A0EC-43D83B37A77B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7" name="arc">
                <a:extLst>
                  <a:ext uri="{FF2B5EF4-FFF2-40B4-BE49-F238E27FC236}">
                    <a16:creationId xmlns:a16="http://schemas.microsoft.com/office/drawing/2014/main" id="{B89D9397-F679-6637-D96A-5F72746EFDCF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F023B5BA-B48D-497E-5ED8-24704FEE183E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10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94ABE86C-2803-7A31-565A-98A65AF60A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26F951A-5CD9-868A-C0CC-1AEF7846D328}"/>
              </a:ext>
            </a:extLst>
          </p:cNvPr>
          <p:cNvSpPr txBox="1"/>
          <p:nvPr/>
        </p:nvSpPr>
        <p:spPr>
          <a:xfrm>
            <a:off x="1028673" y="3028001"/>
            <a:ext cx="758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MS-CPU </a:t>
            </a:r>
            <a:r>
              <a:rPr lang="en-US" b="1" dirty="0"/>
              <a:t>improves recall and F1-score </a:t>
            </a:r>
            <a:r>
              <a:rPr lang="en-US" dirty="0"/>
              <a:t>over RH2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689E5A-1CCF-8F7A-7E59-D1A230974A0C}"/>
              </a:ext>
            </a:extLst>
          </p:cNvPr>
          <p:cNvSpPr txBox="1"/>
          <p:nvPr/>
        </p:nvSpPr>
        <p:spPr>
          <a:xfrm>
            <a:off x="1333471" y="3342569"/>
            <a:ext cx="744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Our filtering techniques are </a:t>
            </a:r>
            <a:r>
              <a:rPr lang="en-US" b="1" i="1" dirty="0"/>
              <a:t>effective in eliminating ambiguous and redundant </a:t>
            </a:r>
            <a:r>
              <a:rPr lang="en-US" i="1" dirty="0"/>
              <a:t>candidate matches &amp; allow pipeline to </a:t>
            </a:r>
            <a:r>
              <a:rPr lang="en-US" b="1" i="1" dirty="0"/>
              <a:t>focus on more informative regions </a:t>
            </a:r>
            <a:r>
              <a:rPr lang="en-US" i="1" dirty="0"/>
              <a:t>that are more likely to represent the correct match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F80488-CBC0-BE1C-C637-406D298820D4}"/>
              </a:ext>
            </a:extLst>
          </p:cNvPr>
          <p:cNvGrpSpPr/>
          <p:nvPr/>
        </p:nvGrpSpPr>
        <p:grpSpPr>
          <a:xfrm>
            <a:off x="708038" y="4702444"/>
            <a:ext cx="7901572" cy="960899"/>
            <a:chOff x="708038" y="4562744"/>
            <a:chExt cx="7901572" cy="96089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C0BAFB-6869-E5B1-3469-0DA3BF7E970C}"/>
                </a:ext>
              </a:extLst>
            </p:cNvPr>
            <p:cNvGrpSpPr/>
            <p:nvPr/>
          </p:nvGrpSpPr>
          <p:grpSpPr>
            <a:xfrm>
              <a:off x="708038" y="4620410"/>
              <a:ext cx="254000" cy="254000"/>
              <a:chOff x="692015" y="4544465"/>
              <a:chExt cx="254000" cy="254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F59E390-E966-C715-721C-C04423DE533B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24" name="background">
                  <a:extLst>
                    <a:ext uri="{FF2B5EF4-FFF2-40B4-BE49-F238E27FC236}">
                      <a16:creationId xmlns:a16="http://schemas.microsoft.com/office/drawing/2014/main" id="{6857405C-4E9A-F84D-CE28-24915CFDA9EC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5" name="arc">
                  <a:extLst>
                    <a:ext uri="{FF2B5EF4-FFF2-40B4-BE49-F238E27FC236}">
                      <a16:creationId xmlns:a16="http://schemas.microsoft.com/office/drawing/2014/main" id="{B0BA0820-93D6-B2F7-0930-0F152E54C296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circle">
                  <a:extLst>
                    <a:ext uri="{FF2B5EF4-FFF2-40B4-BE49-F238E27FC236}">
                      <a16:creationId xmlns:a16="http://schemas.microsoft.com/office/drawing/2014/main" id="{FF8131BE-E484-347F-DC8E-E3F315255211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10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23" name="Chevron 22">
                <a:extLst>
                  <a:ext uri="{FF2B5EF4-FFF2-40B4-BE49-F238E27FC236}">
                    <a16:creationId xmlns:a16="http://schemas.microsoft.com/office/drawing/2014/main" id="{0DCBD81B-10AD-FBDC-4D9B-9A39BC5495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A62B2F-ACAC-603D-0EE5-6DEBDF0CC54B}"/>
                </a:ext>
              </a:extLst>
            </p:cNvPr>
            <p:cNvSpPr txBox="1"/>
            <p:nvPr/>
          </p:nvSpPr>
          <p:spPr>
            <a:xfrm>
              <a:off x="1028673" y="4562744"/>
              <a:ext cx="7580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Using </a:t>
              </a:r>
              <a:r>
                <a:rPr lang="en-US" b="1" dirty="0"/>
                <a:t>fixed-point arithmetic </a:t>
              </a:r>
              <a:r>
                <a:rPr lang="en-US" dirty="0"/>
                <a:t>in MS-CPU only leads to minimal accuracy loss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A25C2A-F8D3-26B3-B4BB-AB02E6A4D828}"/>
                </a:ext>
              </a:extLst>
            </p:cNvPr>
            <p:cNvSpPr txBox="1"/>
            <p:nvPr/>
          </p:nvSpPr>
          <p:spPr>
            <a:xfrm>
              <a:off x="1333471" y="4877312"/>
              <a:ext cx="6593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We apply </a:t>
              </a:r>
              <a:r>
                <a:rPr lang="en-US" b="1" i="1" dirty="0"/>
                <a:t>earlier normalization &amp; quantization </a:t>
              </a:r>
              <a:r>
                <a:rPr lang="en-US" i="1" dirty="0"/>
                <a:t>to ensure fixed-point arithmetic has no significant impact on our results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EA9B7F-C357-A332-BD6E-B5FE9B1C0D89}"/>
              </a:ext>
            </a:extLst>
          </p:cNvPr>
          <p:cNvGrpSpPr/>
          <p:nvPr/>
        </p:nvGrpSpPr>
        <p:grpSpPr>
          <a:xfrm>
            <a:off x="214411" y="2781300"/>
            <a:ext cx="307777" cy="3276600"/>
            <a:chOff x="214411" y="2794000"/>
            <a:chExt cx="307777" cy="32766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5FAA95-44C5-3C31-7CC8-3F35F1A8E7CC}"/>
                </a:ext>
              </a:extLst>
            </p:cNvPr>
            <p:cNvCxnSpPr/>
            <p:nvPr/>
          </p:nvCxnSpPr>
          <p:spPr>
            <a:xfrm>
              <a:off x="368300" y="2794000"/>
              <a:ext cx="0" cy="3276600"/>
            </a:xfrm>
            <a:prstGeom prst="line">
              <a:avLst/>
            </a:prstGeom>
            <a:ln w="19050">
              <a:solidFill>
                <a:srgbClr val="06436E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9D2983-B8F5-E6C9-8ECD-997DF17E91B5}"/>
                </a:ext>
              </a:extLst>
            </p:cNvPr>
            <p:cNvSpPr txBox="1"/>
            <p:nvPr/>
          </p:nvSpPr>
          <p:spPr>
            <a:xfrm rot="16200000">
              <a:off x="-600322" y="4278412"/>
              <a:ext cx="19372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6436E"/>
                  </a:solidFill>
                </a:rPr>
                <a:t>Key Observations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EFDF286-FA37-D32B-94B6-6A6A9FA13AF6}"/>
              </a:ext>
            </a:extLst>
          </p:cNvPr>
          <p:cNvSpPr/>
          <p:nvPr/>
        </p:nvSpPr>
        <p:spPr>
          <a:xfrm>
            <a:off x="85021" y="1878584"/>
            <a:ext cx="8973958" cy="3888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4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A2923-64CC-E724-FA11-5990DDA52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1FDD-C644-2A73-0BD6-F96CE563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Architecture &amp; System -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8EBF6-E6B1-8C62-F6DF-C14E744D52B7}"/>
              </a:ext>
            </a:extLst>
          </p:cNvPr>
          <p:cNvSpPr txBox="1"/>
          <p:nvPr/>
        </p:nvSpPr>
        <p:spPr>
          <a:xfrm>
            <a:off x="177800" y="1035935"/>
            <a:ext cx="8966200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I</a:t>
            </a:r>
            <a:r>
              <a:rPr lang="en-CH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n-</a:t>
            </a:r>
            <a:r>
              <a:rPr lang="en-US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S</a:t>
            </a:r>
            <a:r>
              <a:rPr lang="en-CH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torage</a:t>
            </a:r>
            <a:r>
              <a:rPr lang="en-US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-Processing </a:t>
            </a:r>
            <a:r>
              <a:rPr lang="en-GB" sz="2400" b="1" dirty="0">
                <a:solidFill>
                  <a:srgbClr val="06436E"/>
                </a:solidFill>
                <a:latin typeface="Corbel" panose="020B0503020204020204" pitchFamily="34" charset="0"/>
              </a:rPr>
              <a:t>system for </a:t>
            </a:r>
            <a:r>
              <a:rPr lang="en-GB" sz="2400" b="1" i="1" dirty="0">
                <a:solidFill>
                  <a:srgbClr val="06436E"/>
                </a:solidFill>
                <a:latin typeface="Corbel" panose="020B0503020204020204" pitchFamily="34" charset="0"/>
              </a:rPr>
              <a:t>RSGA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6436E"/>
                </a:solidFill>
                <a:latin typeface="Corbel" panose="020B0503020204020204" pitchFamily="34" charset="0"/>
              </a:rPr>
              <a:t>Conventional Mode: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SSD performs standard SSD storage operations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6436E"/>
                </a:solidFill>
                <a:latin typeface="Corbel" panose="020B0503020204020204" pitchFamily="34" charset="0"/>
              </a:rPr>
              <a:t>Accelerator Mode: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SSD executes the full RSGA pipeline without host intervention</a:t>
            </a:r>
            <a:endParaRPr lang="en-CH" sz="200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Google Shape;1153;g35ca313daad_0_0">
            <a:extLst>
              <a:ext uri="{FF2B5EF4-FFF2-40B4-BE49-F238E27FC236}">
                <a16:creationId xmlns:a16="http://schemas.microsoft.com/office/drawing/2014/main" id="{12EE315C-425A-6D40-B050-B8CF787D424B}"/>
              </a:ext>
            </a:extLst>
          </p:cNvPr>
          <p:cNvSpPr/>
          <p:nvPr/>
        </p:nvSpPr>
        <p:spPr>
          <a:xfrm>
            <a:off x="6347507" y="4103260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154;g35ca313daad_0_0">
            <a:extLst>
              <a:ext uri="{FF2B5EF4-FFF2-40B4-BE49-F238E27FC236}">
                <a16:creationId xmlns:a16="http://schemas.microsoft.com/office/drawing/2014/main" id="{CA13C356-BE66-6CFC-C343-99FE0BE8EDDE}"/>
              </a:ext>
            </a:extLst>
          </p:cNvPr>
          <p:cNvSpPr/>
          <p:nvPr/>
        </p:nvSpPr>
        <p:spPr>
          <a:xfrm>
            <a:off x="6347507" y="2731660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155;g35ca313daad_0_0">
            <a:extLst>
              <a:ext uri="{FF2B5EF4-FFF2-40B4-BE49-F238E27FC236}">
                <a16:creationId xmlns:a16="http://schemas.microsoft.com/office/drawing/2014/main" id="{31E0A213-3A90-C95F-5F05-AC99AAB33302}"/>
              </a:ext>
            </a:extLst>
          </p:cNvPr>
          <p:cNvSpPr/>
          <p:nvPr/>
        </p:nvSpPr>
        <p:spPr>
          <a:xfrm>
            <a:off x="917080" y="2405460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56;g35ca313daad_0_0">
            <a:extLst>
              <a:ext uri="{FF2B5EF4-FFF2-40B4-BE49-F238E27FC236}">
                <a16:creationId xmlns:a16="http://schemas.microsoft.com/office/drawing/2014/main" id="{3439669F-D413-468B-F583-161F4CE72931}"/>
              </a:ext>
            </a:extLst>
          </p:cNvPr>
          <p:cNvSpPr/>
          <p:nvPr/>
        </p:nvSpPr>
        <p:spPr>
          <a:xfrm>
            <a:off x="2535630" y="2570810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60;g35ca313daad_0_0">
            <a:extLst>
              <a:ext uri="{FF2B5EF4-FFF2-40B4-BE49-F238E27FC236}">
                <a16:creationId xmlns:a16="http://schemas.microsoft.com/office/drawing/2014/main" id="{BEB6A490-7360-6F99-64CC-7BD12AD59014}"/>
              </a:ext>
            </a:extLst>
          </p:cNvPr>
          <p:cNvSpPr txBox="1"/>
          <p:nvPr/>
        </p:nvSpPr>
        <p:spPr>
          <a:xfrm>
            <a:off x="1007498" y="2411022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61;g35ca313daad_0_0">
            <a:extLst>
              <a:ext uri="{FF2B5EF4-FFF2-40B4-BE49-F238E27FC236}">
                <a16:creationId xmlns:a16="http://schemas.microsoft.com/office/drawing/2014/main" id="{375C773D-C8EF-FE4E-2313-C15FCE5D653F}"/>
              </a:ext>
            </a:extLst>
          </p:cNvPr>
          <p:cNvSpPr/>
          <p:nvPr/>
        </p:nvSpPr>
        <p:spPr>
          <a:xfrm>
            <a:off x="963179" y="4627871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62;g35ca313daad_0_0">
            <a:extLst>
              <a:ext uri="{FF2B5EF4-FFF2-40B4-BE49-F238E27FC236}">
                <a16:creationId xmlns:a16="http://schemas.microsoft.com/office/drawing/2014/main" id="{9D68636D-17D8-A55D-8DC6-CAD63E6A93FE}"/>
              </a:ext>
            </a:extLst>
          </p:cNvPr>
          <p:cNvSpPr txBox="1"/>
          <p:nvPr/>
        </p:nvSpPr>
        <p:spPr>
          <a:xfrm>
            <a:off x="1007498" y="4637819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164;g35ca313daad_0_0">
            <a:extLst>
              <a:ext uri="{FF2B5EF4-FFF2-40B4-BE49-F238E27FC236}">
                <a16:creationId xmlns:a16="http://schemas.microsoft.com/office/drawing/2014/main" id="{4A4D2259-6E4F-8F00-ACAB-AD3AEE5360D3}"/>
              </a:ext>
            </a:extLst>
          </p:cNvPr>
          <p:cNvGrpSpPr/>
          <p:nvPr/>
        </p:nvGrpSpPr>
        <p:grpSpPr>
          <a:xfrm>
            <a:off x="1392580" y="2781273"/>
            <a:ext cx="772750" cy="1285500"/>
            <a:chOff x="-1949225" y="1469888"/>
            <a:chExt cx="772750" cy="1285500"/>
          </a:xfrm>
        </p:grpSpPr>
        <p:sp>
          <p:nvSpPr>
            <p:cNvPr id="15" name="Google Shape;1165;g35ca313daad_0_0">
              <a:extLst>
                <a:ext uri="{FF2B5EF4-FFF2-40B4-BE49-F238E27FC236}">
                  <a16:creationId xmlns:a16="http://schemas.microsoft.com/office/drawing/2014/main" id="{0376CEC7-750D-7201-FD26-ADE5EEA29370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66;g35ca313daad_0_0">
              <a:extLst>
                <a:ext uri="{FF2B5EF4-FFF2-40B4-BE49-F238E27FC236}">
                  <a16:creationId xmlns:a16="http://schemas.microsoft.com/office/drawing/2014/main" id="{1D2BE27F-C3CD-8D73-3E09-5EC8F5E9CB42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67;g35ca313daad_0_0">
              <a:extLst>
                <a:ext uri="{FF2B5EF4-FFF2-40B4-BE49-F238E27FC236}">
                  <a16:creationId xmlns:a16="http://schemas.microsoft.com/office/drawing/2014/main" id="{60096A20-F385-769B-C7D7-5B619385F167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196;g35ca313daad_0_0">
            <a:extLst>
              <a:ext uri="{FF2B5EF4-FFF2-40B4-BE49-F238E27FC236}">
                <a16:creationId xmlns:a16="http://schemas.microsoft.com/office/drawing/2014/main" id="{10170399-CB37-5B0F-9070-43BAC922D263}"/>
              </a:ext>
            </a:extLst>
          </p:cNvPr>
          <p:cNvSpPr txBox="1"/>
          <p:nvPr/>
        </p:nvSpPr>
        <p:spPr>
          <a:xfrm>
            <a:off x="2508614" y="2483583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198;g35ca313daad_0_0">
            <a:extLst>
              <a:ext uri="{FF2B5EF4-FFF2-40B4-BE49-F238E27FC236}">
                <a16:creationId xmlns:a16="http://schemas.microsoft.com/office/drawing/2014/main" id="{9F69FE52-BD1A-D537-0550-CA93BE7300F1}"/>
              </a:ext>
            </a:extLst>
          </p:cNvPr>
          <p:cNvSpPr txBox="1"/>
          <p:nvPr/>
        </p:nvSpPr>
        <p:spPr>
          <a:xfrm rot="5400000" flipH="1">
            <a:off x="1231682" y="5138737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199;g35ca313daad_0_0">
            <a:extLst>
              <a:ext uri="{FF2B5EF4-FFF2-40B4-BE49-F238E27FC236}">
                <a16:creationId xmlns:a16="http://schemas.microsoft.com/office/drawing/2014/main" id="{E223903A-43D7-23A0-80D3-F662547F9846}"/>
              </a:ext>
            </a:extLst>
          </p:cNvPr>
          <p:cNvSpPr/>
          <p:nvPr/>
        </p:nvSpPr>
        <p:spPr>
          <a:xfrm>
            <a:off x="1007498" y="5523395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00;g35ca313daad_0_0">
            <a:extLst>
              <a:ext uri="{FF2B5EF4-FFF2-40B4-BE49-F238E27FC236}">
                <a16:creationId xmlns:a16="http://schemas.microsoft.com/office/drawing/2014/main" id="{D7BC5629-82F5-0DDF-737C-693FEB43EA31}"/>
              </a:ext>
            </a:extLst>
          </p:cNvPr>
          <p:cNvSpPr/>
          <p:nvPr/>
        </p:nvSpPr>
        <p:spPr>
          <a:xfrm>
            <a:off x="1007498" y="4988145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03;g35ca313daad_0_0">
            <a:extLst>
              <a:ext uri="{FF2B5EF4-FFF2-40B4-BE49-F238E27FC236}">
                <a16:creationId xmlns:a16="http://schemas.microsoft.com/office/drawing/2014/main" id="{BD2F96E9-491A-0966-0833-FEF2722CBC26}"/>
              </a:ext>
            </a:extLst>
          </p:cNvPr>
          <p:cNvSpPr/>
          <p:nvPr/>
        </p:nvSpPr>
        <p:spPr>
          <a:xfrm>
            <a:off x="2071455" y="4974733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204;g35ca313daad_0_0">
            <a:extLst>
              <a:ext uri="{FF2B5EF4-FFF2-40B4-BE49-F238E27FC236}">
                <a16:creationId xmlns:a16="http://schemas.microsoft.com/office/drawing/2014/main" id="{5D3ACC32-33F8-655C-2928-8E62674811EB}"/>
              </a:ext>
            </a:extLst>
          </p:cNvPr>
          <p:cNvSpPr txBox="1"/>
          <p:nvPr/>
        </p:nvSpPr>
        <p:spPr>
          <a:xfrm flipH="1">
            <a:off x="2550589" y="5285433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205;g35ca313daad_0_0">
            <a:extLst>
              <a:ext uri="{FF2B5EF4-FFF2-40B4-BE49-F238E27FC236}">
                <a16:creationId xmlns:a16="http://schemas.microsoft.com/office/drawing/2014/main" id="{BAE155CB-2383-C9B2-AA17-B5CBC8BDA5DE}"/>
              </a:ext>
            </a:extLst>
          </p:cNvPr>
          <p:cNvSpPr txBox="1"/>
          <p:nvPr/>
        </p:nvSpPr>
        <p:spPr>
          <a:xfrm rot="-886">
            <a:off x="5957732" y="5307126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1206;g35ca313daad_0_0">
            <a:extLst>
              <a:ext uri="{FF2B5EF4-FFF2-40B4-BE49-F238E27FC236}">
                <a16:creationId xmlns:a16="http://schemas.microsoft.com/office/drawing/2014/main" id="{6F882776-FC1C-5FC2-C40E-32215870E81C}"/>
              </a:ext>
            </a:extLst>
          </p:cNvPr>
          <p:cNvCxnSpPr>
            <a:cxnSpLocks/>
          </p:cNvCxnSpPr>
          <p:nvPr/>
        </p:nvCxnSpPr>
        <p:spPr>
          <a:xfrm flipH="1">
            <a:off x="1788398" y="4988145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1207;g35ca313daad_0_0">
            <a:extLst>
              <a:ext uri="{FF2B5EF4-FFF2-40B4-BE49-F238E27FC236}">
                <a16:creationId xmlns:a16="http://schemas.microsoft.com/office/drawing/2014/main" id="{0974B153-1CB2-7E03-03E9-4C0D0911E417}"/>
              </a:ext>
            </a:extLst>
          </p:cNvPr>
          <p:cNvCxnSpPr>
            <a:cxnSpLocks/>
          </p:cNvCxnSpPr>
          <p:nvPr/>
        </p:nvCxnSpPr>
        <p:spPr>
          <a:xfrm flipH="1" flipV="1">
            <a:off x="1788398" y="5727095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7" name="Google Shape;1209;g35ca313daad_0_0">
            <a:extLst>
              <a:ext uri="{FF2B5EF4-FFF2-40B4-BE49-F238E27FC236}">
                <a16:creationId xmlns:a16="http://schemas.microsoft.com/office/drawing/2014/main" id="{26274042-37E1-4810-1DDE-0DF0183B6A2A}"/>
              </a:ext>
            </a:extLst>
          </p:cNvPr>
          <p:cNvSpPr/>
          <p:nvPr/>
        </p:nvSpPr>
        <p:spPr>
          <a:xfrm>
            <a:off x="3985307" y="3112660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1210;g35ca313daad_0_0">
            <a:extLst>
              <a:ext uri="{FF2B5EF4-FFF2-40B4-BE49-F238E27FC236}">
                <a16:creationId xmlns:a16="http://schemas.microsoft.com/office/drawing/2014/main" id="{C279D04B-5752-19F5-3A26-5851B623CA54}"/>
              </a:ext>
            </a:extLst>
          </p:cNvPr>
          <p:cNvSpPr/>
          <p:nvPr/>
        </p:nvSpPr>
        <p:spPr>
          <a:xfrm>
            <a:off x="5128307" y="3112660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1212;g35ca313daad_0_0">
            <a:extLst>
              <a:ext uri="{FF2B5EF4-FFF2-40B4-BE49-F238E27FC236}">
                <a16:creationId xmlns:a16="http://schemas.microsoft.com/office/drawing/2014/main" id="{F9531572-C3C3-B626-EB58-1F80074F9E81}"/>
              </a:ext>
            </a:extLst>
          </p:cNvPr>
          <p:cNvSpPr txBox="1"/>
          <p:nvPr/>
        </p:nvSpPr>
        <p:spPr>
          <a:xfrm>
            <a:off x="4169505" y="3150835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1213;g35ca313daad_0_0">
            <a:extLst>
              <a:ext uri="{FF2B5EF4-FFF2-40B4-BE49-F238E27FC236}">
                <a16:creationId xmlns:a16="http://schemas.microsoft.com/office/drawing/2014/main" id="{73A0FAA0-3066-5703-B755-878A990749D1}"/>
              </a:ext>
            </a:extLst>
          </p:cNvPr>
          <p:cNvSpPr/>
          <p:nvPr/>
        </p:nvSpPr>
        <p:spPr>
          <a:xfrm>
            <a:off x="4303305" y="2864885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" name="Google Shape;1220;g35ca313daad_0_0">
            <a:extLst>
              <a:ext uri="{FF2B5EF4-FFF2-40B4-BE49-F238E27FC236}">
                <a16:creationId xmlns:a16="http://schemas.microsoft.com/office/drawing/2014/main" id="{1843FB75-8A39-6D0E-1988-2FBF726AB0DC}"/>
              </a:ext>
            </a:extLst>
          </p:cNvPr>
          <p:cNvSpPr/>
          <p:nvPr/>
        </p:nvSpPr>
        <p:spPr>
          <a:xfrm>
            <a:off x="4182419" y="2806089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223;g35ca313daad_0_0">
            <a:extLst>
              <a:ext uri="{FF2B5EF4-FFF2-40B4-BE49-F238E27FC236}">
                <a16:creationId xmlns:a16="http://schemas.microsoft.com/office/drawing/2014/main" id="{9C0BB980-8B8D-9636-693C-7B5CA36A126B}"/>
              </a:ext>
            </a:extLst>
          </p:cNvPr>
          <p:cNvSpPr txBox="1"/>
          <p:nvPr/>
        </p:nvSpPr>
        <p:spPr>
          <a:xfrm>
            <a:off x="3193855" y="4821660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225;g35ca313daad_0_0">
            <a:extLst>
              <a:ext uri="{FF2B5EF4-FFF2-40B4-BE49-F238E27FC236}">
                <a16:creationId xmlns:a16="http://schemas.microsoft.com/office/drawing/2014/main" id="{C07C96D5-8733-2A48-A52A-F49C66D8F18B}"/>
              </a:ext>
            </a:extLst>
          </p:cNvPr>
          <p:cNvSpPr txBox="1"/>
          <p:nvPr/>
        </p:nvSpPr>
        <p:spPr>
          <a:xfrm rot="5400000" flipH="1">
            <a:off x="5729247" y="5138737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226;g35ca313daad_0_0">
            <a:extLst>
              <a:ext uri="{FF2B5EF4-FFF2-40B4-BE49-F238E27FC236}">
                <a16:creationId xmlns:a16="http://schemas.microsoft.com/office/drawing/2014/main" id="{D7298767-2C85-FE5C-CA2B-F2C6853822F2}"/>
              </a:ext>
            </a:extLst>
          </p:cNvPr>
          <p:cNvSpPr txBox="1"/>
          <p:nvPr/>
        </p:nvSpPr>
        <p:spPr>
          <a:xfrm rot="5400000" flipH="1">
            <a:off x="3916065" y="5138737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227;g35ca313daad_0_0">
            <a:extLst>
              <a:ext uri="{FF2B5EF4-FFF2-40B4-BE49-F238E27FC236}">
                <a16:creationId xmlns:a16="http://schemas.microsoft.com/office/drawing/2014/main" id="{DE0921E4-AAB3-9D88-61C5-985D864AD8A9}"/>
              </a:ext>
            </a:extLst>
          </p:cNvPr>
          <p:cNvSpPr/>
          <p:nvPr/>
        </p:nvSpPr>
        <p:spPr>
          <a:xfrm>
            <a:off x="3576220" y="5639595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1228;g35ca313daad_0_0">
            <a:extLst>
              <a:ext uri="{FF2B5EF4-FFF2-40B4-BE49-F238E27FC236}">
                <a16:creationId xmlns:a16="http://schemas.microsoft.com/office/drawing/2014/main" id="{C87DE9D5-4200-76CC-2404-E3A96F520BA4}"/>
              </a:ext>
            </a:extLst>
          </p:cNvPr>
          <p:cNvGrpSpPr/>
          <p:nvPr/>
        </p:nvGrpSpPr>
        <p:grpSpPr>
          <a:xfrm>
            <a:off x="3576195" y="5097883"/>
            <a:ext cx="1236300" cy="507400"/>
            <a:chOff x="5910688" y="5184363"/>
            <a:chExt cx="1236300" cy="507400"/>
          </a:xfrm>
        </p:grpSpPr>
        <p:grpSp>
          <p:nvGrpSpPr>
            <p:cNvPr id="37" name="Google Shape;1229;g35ca313daad_0_0">
              <a:extLst>
                <a:ext uri="{FF2B5EF4-FFF2-40B4-BE49-F238E27FC236}">
                  <a16:creationId xmlns:a16="http://schemas.microsoft.com/office/drawing/2014/main" id="{7BF7D850-72FE-3DF0-4961-7978E8FE4A98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39" name="Google Shape;1230;g35ca313daad_0_0">
                <a:extLst>
                  <a:ext uri="{FF2B5EF4-FFF2-40B4-BE49-F238E27FC236}">
                    <a16:creationId xmlns:a16="http://schemas.microsoft.com/office/drawing/2014/main" id="{2D4976E6-A5BE-3CA8-9569-744F38AD434A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" name="Google Shape;1231;g35ca313daad_0_0">
                <a:extLst>
                  <a:ext uri="{FF2B5EF4-FFF2-40B4-BE49-F238E27FC236}">
                    <a16:creationId xmlns:a16="http://schemas.microsoft.com/office/drawing/2014/main" id="{078F725C-4025-9604-1764-9AE650EB4599}"/>
                  </a:ext>
                </a:extLst>
              </p:cNvPr>
              <p:cNvCxnSpPr>
                <a:cxnSpLocks/>
                <a:stCxn id="48" idx="4"/>
                <a:endCxn id="44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" name="Google Shape;1234;g35ca313daad_0_0">
                <a:extLst>
                  <a:ext uri="{FF2B5EF4-FFF2-40B4-BE49-F238E27FC236}">
                    <a16:creationId xmlns:a16="http://schemas.microsoft.com/office/drawing/2014/main" id="{49EA0919-CD86-4371-8718-0421A095FE26}"/>
                  </a:ext>
                </a:extLst>
              </p:cNvPr>
              <p:cNvCxnSpPr>
                <a:cxnSpLocks/>
                <a:stCxn id="49" idx="4"/>
                <a:endCxn id="45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" name="Google Shape;1237;g35ca313daad_0_0">
                <a:extLst>
                  <a:ext uri="{FF2B5EF4-FFF2-40B4-BE49-F238E27FC236}">
                    <a16:creationId xmlns:a16="http://schemas.microsoft.com/office/drawing/2014/main" id="{FF38762B-0B5E-CBF0-E546-8190B37C43AB}"/>
                  </a:ext>
                </a:extLst>
              </p:cNvPr>
              <p:cNvCxnSpPr>
                <a:cxnSpLocks/>
                <a:stCxn id="50" idx="4"/>
                <a:endCxn id="46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" name="Google Shape;1240;g35ca313daad_0_0">
                <a:extLst>
                  <a:ext uri="{FF2B5EF4-FFF2-40B4-BE49-F238E27FC236}">
                    <a16:creationId xmlns:a16="http://schemas.microsoft.com/office/drawing/2014/main" id="{B5078DB8-DF4F-17B6-9727-7F8599B2E3CE}"/>
                  </a:ext>
                </a:extLst>
              </p:cNvPr>
              <p:cNvCxnSpPr>
                <a:cxnSpLocks/>
                <a:stCxn id="46" idx="6"/>
                <a:endCxn id="44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4" name="Google Shape;1233;g35ca313daad_0_0">
                <a:extLst>
                  <a:ext uri="{FF2B5EF4-FFF2-40B4-BE49-F238E27FC236}">
                    <a16:creationId xmlns:a16="http://schemas.microsoft.com/office/drawing/2014/main" id="{CFB0B4B1-809A-7942-CB55-7B57B096C756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236;g35ca313daad_0_0">
                <a:extLst>
                  <a:ext uri="{FF2B5EF4-FFF2-40B4-BE49-F238E27FC236}">
                    <a16:creationId xmlns:a16="http://schemas.microsoft.com/office/drawing/2014/main" id="{FC6149A8-EAD5-5659-A7C4-D6ECC36B8697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239;g35ca313daad_0_0">
                <a:extLst>
                  <a:ext uri="{FF2B5EF4-FFF2-40B4-BE49-F238E27FC236}">
                    <a16:creationId xmlns:a16="http://schemas.microsoft.com/office/drawing/2014/main" id="{EEF07776-BB63-27EF-464B-71FA2E6DDE6D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" name="Google Shape;1241;g35ca313daad_0_0">
                <a:extLst>
                  <a:ext uri="{FF2B5EF4-FFF2-40B4-BE49-F238E27FC236}">
                    <a16:creationId xmlns:a16="http://schemas.microsoft.com/office/drawing/2014/main" id="{81F0D8E0-4DDA-4867-2B40-4485D7737CF1}"/>
                  </a:ext>
                </a:extLst>
              </p:cNvPr>
              <p:cNvCxnSpPr>
                <a:cxnSpLocks/>
                <a:stCxn id="50" idx="6"/>
                <a:endCxn id="48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8" name="Google Shape;1232;g35ca313daad_0_0">
                <a:extLst>
                  <a:ext uri="{FF2B5EF4-FFF2-40B4-BE49-F238E27FC236}">
                    <a16:creationId xmlns:a16="http://schemas.microsoft.com/office/drawing/2014/main" id="{EF7BDD01-D2AF-617D-4791-11271FD63883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235;g35ca313daad_0_0">
                <a:extLst>
                  <a:ext uri="{FF2B5EF4-FFF2-40B4-BE49-F238E27FC236}">
                    <a16:creationId xmlns:a16="http://schemas.microsoft.com/office/drawing/2014/main" id="{4D3A00F2-6E44-78C0-F4A6-83F545FF76D0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238;g35ca313daad_0_0">
                <a:extLst>
                  <a:ext uri="{FF2B5EF4-FFF2-40B4-BE49-F238E27FC236}">
                    <a16:creationId xmlns:a16="http://schemas.microsoft.com/office/drawing/2014/main" id="{B7CD409F-6710-6211-8C27-1F82520B9C2C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242;g35ca313daad_0_0">
                <a:extLst>
                  <a:ext uri="{FF2B5EF4-FFF2-40B4-BE49-F238E27FC236}">
                    <a16:creationId xmlns:a16="http://schemas.microsoft.com/office/drawing/2014/main" id="{6A16C86D-54C0-5415-8793-5F87F3BE6E98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243;g35ca313daad_0_0">
              <a:extLst>
                <a:ext uri="{FF2B5EF4-FFF2-40B4-BE49-F238E27FC236}">
                  <a16:creationId xmlns:a16="http://schemas.microsoft.com/office/drawing/2014/main" id="{22E6D0C3-8BC3-E3D2-2ED9-EBB1BFEA8D51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1244;g35ca313daad_0_0">
            <a:extLst>
              <a:ext uri="{FF2B5EF4-FFF2-40B4-BE49-F238E27FC236}">
                <a16:creationId xmlns:a16="http://schemas.microsoft.com/office/drawing/2014/main" id="{CD4E02BB-590D-DD37-52CC-0D78EF5C3911}"/>
              </a:ext>
            </a:extLst>
          </p:cNvPr>
          <p:cNvGrpSpPr/>
          <p:nvPr/>
        </p:nvGrpSpPr>
        <p:grpSpPr>
          <a:xfrm>
            <a:off x="4849445" y="5097883"/>
            <a:ext cx="1236300" cy="507400"/>
            <a:chOff x="5910688" y="5184363"/>
            <a:chExt cx="1236300" cy="507400"/>
          </a:xfrm>
        </p:grpSpPr>
        <p:grpSp>
          <p:nvGrpSpPr>
            <p:cNvPr id="53" name="Google Shape;1245;g35ca313daad_0_0">
              <a:extLst>
                <a:ext uri="{FF2B5EF4-FFF2-40B4-BE49-F238E27FC236}">
                  <a16:creationId xmlns:a16="http://schemas.microsoft.com/office/drawing/2014/main" id="{BC4B9910-D490-411F-D66A-5698EA90044D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55" name="Google Shape;1246;g35ca313daad_0_0">
                <a:extLst>
                  <a:ext uri="{FF2B5EF4-FFF2-40B4-BE49-F238E27FC236}">
                    <a16:creationId xmlns:a16="http://schemas.microsoft.com/office/drawing/2014/main" id="{CEC48A37-1ED2-FCCC-DEA7-C4B1318E9B49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" name="Google Shape;1247;g35ca313daad_0_0">
                <a:extLst>
                  <a:ext uri="{FF2B5EF4-FFF2-40B4-BE49-F238E27FC236}">
                    <a16:creationId xmlns:a16="http://schemas.microsoft.com/office/drawing/2014/main" id="{820776FE-FFEF-4661-BDF2-D2B9A18443E9}"/>
                  </a:ext>
                </a:extLst>
              </p:cNvPr>
              <p:cNvCxnSpPr>
                <a:cxnSpLocks/>
                <a:stCxn id="64" idx="4"/>
                <a:endCxn id="60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" name="Google Shape;1250;g35ca313daad_0_0">
                <a:extLst>
                  <a:ext uri="{FF2B5EF4-FFF2-40B4-BE49-F238E27FC236}">
                    <a16:creationId xmlns:a16="http://schemas.microsoft.com/office/drawing/2014/main" id="{E604F877-8D98-C383-053A-B8FD22658602}"/>
                  </a:ext>
                </a:extLst>
              </p:cNvPr>
              <p:cNvCxnSpPr>
                <a:cxnSpLocks/>
                <a:stCxn id="65" idx="4"/>
                <a:endCxn id="61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" name="Google Shape;1253;g35ca313daad_0_0">
                <a:extLst>
                  <a:ext uri="{FF2B5EF4-FFF2-40B4-BE49-F238E27FC236}">
                    <a16:creationId xmlns:a16="http://schemas.microsoft.com/office/drawing/2014/main" id="{4B9FE37D-6928-8281-0C55-59FC031F30F4}"/>
                  </a:ext>
                </a:extLst>
              </p:cNvPr>
              <p:cNvCxnSpPr>
                <a:cxnSpLocks/>
                <a:stCxn id="66" idx="4"/>
                <a:endCxn id="62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" name="Google Shape;1256;g35ca313daad_0_0">
                <a:extLst>
                  <a:ext uri="{FF2B5EF4-FFF2-40B4-BE49-F238E27FC236}">
                    <a16:creationId xmlns:a16="http://schemas.microsoft.com/office/drawing/2014/main" id="{22FD945D-8ED5-6DF1-4EC3-D215E8C5FDA7}"/>
                  </a:ext>
                </a:extLst>
              </p:cNvPr>
              <p:cNvCxnSpPr>
                <a:cxnSpLocks/>
                <a:stCxn id="62" idx="6"/>
                <a:endCxn id="60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0" name="Google Shape;1249;g35ca313daad_0_0">
                <a:extLst>
                  <a:ext uri="{FF2B5EF4-FFF2-40B4-BE49-F238E27FC236}">
                    <a16:creationId xmlns:a16="http://schemas.microsoft.com/office/drawing/2014/main" id="{EF622B4A-A8DC-C567-3C61-E55C07B05AAF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252;g35ca313daad_0_0">
                <a:extLst>
                  <a:ext uri="{FF2B5EF4-FFF2-40B4-BE49-F238E27FC236}">
                    <a16:creationId xmlns:a16="http://schemas.microsoft.com/office/drawing/2014/main" id="{BACB2D40-B514-A4E9-1337-BBD9183A0927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255;g35ca313daad_0_0">
                <a:extLst>
                  <a:ext uri="{FF2B5EF4-FFF2-40B4-BE49-F238E27FC236}">
                    <a16:creationId xmlns:a16="http://schemas.microsoft.com/office/drawing/2014/main" id="{EA7E2ADF-CC25-4956-7187-033F68C6F0D3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3" name="Google Shape;1257;g35ca313daad_0_0">
                <a:extLst>
                  <a:ext uri="{FF2B5EF4-FFF2-40B4-BE49-F238E27FC236}">
                    <a16:creationId xmlns:a16="http://schemas.microsoft.com/office/drawing/2014/main" id="{A86C18F6-A9C9-4F21-152B-E38665699638}"/>
                  </a:ext>
                </a:extLst>
              </p:cNvPr>
              <p:cNvCxnSpPr>
                <a:cxnSpLocks/>
                <a:stCxn id="66" idx="6"/>
                <a:endCxn id="64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4" name="Google Shape;1248;g35ca313daad_0_0">
                <a:extLst>
                  <a:ext uri="{FF2B5EF4-FFF2-40B4-BE49-F238E27FC236}">
                    <a16:creationId xmlns:a16="http://schemas.microsoft.com/office/drawing/2014/main" id="{B650584A-3155-6A99-F29C-B4D49477C3E3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251;g35ca313daad_0_0">
                <a:extLst>
                  <a:ext uri="{FF2B5EF4-FFF2-40B4-BE49-F238E27FC236}">
                    <a16:creationId xmlns:a16="http://schemas.microsoft.com/office/drawing/2014/main" id="{59D7E011-38DE-74A8-1383-0782E8A6D78F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254;g35ca313daad_0_0">
                <a:extLst>
                  <a:ext uri="{FF2B5EF4-FFF2-40B4-BE49-F238E27FC236}">
                    <a16:creationId xmlns:a16="http://schemas.microsoft.com/office/drawing/2014/main" id="{6B902BBE-A386-B189-D4BE-2BB22D72C6E5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258;g35ca313daad_0_0">
                <a:extLst>
                  <a:ext uri="{FF2B5EF4-FFF2-40B4-BE49-F238E27FC236}">
                    <a16:creationId xmlns:a16="http://schemas.microsoft.com/office/drawing/2014/main" id="{6C8F71CF-5433-93A4-D4E8-9FEA90FF1D56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" name="Google Shape;1259;g35ca313daad_0_0">
              <a:extLst>
                <a:ext uri="{FF2B5EF4-FFF2-40B4-BE49-F238E27FC236}">
                  <a16:creationId xmlns:a16="http://schemas.microsoft.com/office/drawing/2014/main" id="{B47571A8-27E2-3D44-FD65-D8540AC82FE6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1261;g35ca313daad_0_0">
            <a:extLst>
              <a:ext uri="{FF2B5EF4-FFF2-40B4-BE49-F238E27FC236}">
                <a16:creationId xmlns:a16="http://schemas.microsoft.com/office/drawing/2014/main" id="{E123C8DD-AB70-B2CA-3CE2-141FBA9E84B0}"/>
              </a:ext>
            </a:extLst>
          </p:cNvPr>
          <p:cNvSpPr/>
          <p:nvPr/>
        </p:nvSpPr>
        <p:spPr>
          <a:xfrm>
            <a:off x="3592502" y="5006713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1262;g35ca313daad_0_0">
            <a:extLst>
              <a:ext uri="{FF2B5EF4-FFF2-40B4-BE49-F238E27FC236}">
                <a16:creationId xmlns:a16="http://schemas.microsoft.com/office/drawing/2014/main" id="{004D0120-02EF-4187-B41F-7B73F601BBEB}"/>
              </a:ext>
            </a:extLst>
          </p:cNvPr>
          <p:cNvSpPr/>
          <p:nvPr/>
        </p:nvSpPr>
        <p:spPr>
          <a:xfrm>
            <a:off x="4872534" y="5006713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1273;g35ca313daad_0_0">
            <a:extLst>
              <a:ext uri="{FF2B5EF4-FFF2-40B4-BE49-F238E27FC236}">
                <a16:creationId xmlns:a16="http://schemas.microsoft.com/office/drawing/2014/main" id="{6CF6F1A7-4946-8AF1-8EC8-C772B337F721}"/>
              </a:ext>
            </a:extLst>
          </p:cNvPr>
          <p:cNvSpPr txBox="1"/>
          <p:nvPr/>
        </p:nvSpPr>
        <p:spPr>
          <a:xfrm>
            <a:off x="4169505" y="3455635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1274;g35ca313daad_0_0">
            <a:extLst>
              <a:ext uri="{FF2B5EF4-FFF2-40B4-BE49-F238E27FC236}">
                <a16:creationId xmlns:a16="http://schemas.microsoft.com/office/drawing/2014/main" id="{07A3582C-C2DE-A640-D87E-4CE7DD81B40C}"/>
              </a:ext>
            </a:extLst>
          </p:cNvPr>
          <p:cNvSpPr txBox="1"/>
          <p:nvPr/>
        </p:nvSpPr>
        <p:spPr>
          <a:xfrm>
            <a:off x="4169505" y="3303235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1204;g35ca313daad_0_0">
            <a:extLst>
              <a:ext uri="{FF2B5EF4-FFF2-40B4-BE49-F238E27FC236}">
                <a16:creationId xmlns:a16="http://schemas.microsoft.com/office/drawing/2014/main" id="{291D90F8-3DC1-4F80-C759-A14786F7DA59}"/>
              </a:ext>
            </a:extLst>
          </p:cNvPr>
          <p:cNvSpPr txBox="1"/>
          <p:nvPr/>
        </p:nvSpPr>
        <p:spPr>
          <a:xfrm flipH="1">
            <a:off x="6850487" y="5275547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156;g35ca313daad_0_0">
            <a:extLst>
              <a:ext uri="{FF2B5EF4-FFF2-40B4-BE49-F238E27FC236}">
                <a16:creationId xmlns:a16="http://schemas.microsoft.com/office/drawing/2014/main" id="{D1107F01-3251-97E8-6BBD-9690845685D7}"/>
              </a:ext>
            </a:extLst>
          </p:cNvPr>
          <p:cNvSpPr/>
          <p:nvPr/>
        </p:nvSpPr>
        <p:spPr>
          <a:xfrm>
            <a:off x="2472894" y="3935248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1183;g35ca313daad_0_0">
            <a:extLst>
              <a:ext uri="{FF2B5EF4-FFF2-40B4-BE49-F238E27FC236}">
                <a16:creationId xmlns:a16="http://schemas.microsoft.com/office/drawing/2014/main" id="{9F7CAE7F-A737-0869-24E2-D61F68B4B043}"/>
              </a:ext>
            </a:extLst>
          </p:cNvPr>
          <p:cNvSpPr/>
          <p:nvPr/>
        </p:nvSpPr>
        <p:spPr>
          <a:xfrm>
            <a:off x="2748895" y="3019901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1217;g35ca313daad_0_0">
            <a:extLst>
              <a:ext uri="{FF2B5EF4-FFF2-40B4-BE49-F238E27FC236}">
                <a16:creationId xmlns:a16="http://schemas.microsoft.com/office/drawing/2014/main" id="{3131C71E-D358-D19D-7A27-8753AF00830C}"/>
              </a:ext>
            </a:extLst>
          </p:cNvPr>
          <p:cNvSpPr/>
          <p:nvPr/>
        </p:nvSpPr>
        <p:spPr>
          <a:xfrm>
            <a:off x="5464380" y="2675560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1218;g35ca313daad_0_0">
            <a:extLst>
              <a:ext uri="{FF2B5EF4-FFF2-40B4-BE49-F238E27FC236}">
                <a16:creationId xmlns:a16="http://schemas.microsoft.com/office/drawing/2014/main" id="{8DB8012D-E6FA-832E-7113-08F0F5BEC73B}"/>
              </a:ext>
            </a:extLst>
          </p:cNvPr>
          <p:cNvSpPr/>
          <p:nvPr/>
        </p:nvSpPr>
        <p:spPr>
          <a:xfrm>
            <a:off x="5325980" y="2600541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1208;g35ca313daad_0_0">
            <a:extLst>
              <a:ext uri="{FF2B5EF4-FFF2-40B4-BE49-F238E27FC236}">
                <a16:creationId xmlns:a16="http://schemas.microsoft.com/office/drawing/2014/main" id="{27F734DD-0B63-FD8B-5927-A284F2DDE013}"/>
              </a:ext>
            </a:extLst>
          </p:cNvPr>
          <p:cNvSpPr/>
          <p:nvPr/>
        </p:nvSpPr>
        <p:spPr>
          <a:xfrm>
            <a:off x="3036205" y="2850760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78" name="Google Shape;1219;g35ca313daad_0_0">
            <a:extLst>
              <a:ext uri="{FF2B5EF4-FFF2-40B4-BE49-F238E27FC236}">
                <a16:creationId xmlns:a16="http://schemas.microsoft.com/office/drawing/2014/main" id="{343F0B47-9318-21A1-887E-E14449139CD6}"/>
              </a:ext>
            </a:extLst>
          </p:cNvPr>
          <p:cNvSpPr/>
          <p:nvPr/>
        </p:nvSpPr>
        <p:spPr>
          <a:xfrm>
            <a:off x="2929645" y="2806089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1227;g35ca313daad_0_0">
            <a:extLst>
              <a:ext uri="{FF2B5EF4-FFF2-40B4-BE49-F238E27FC236}">
                <a16:creationId xmlns:a16="http://schemas.microsoft.com/office/drawing/2014/main" id="{A0420325-3DEC-5CB4-5D57-12E346126AFE}"/>
              </a:ext>
            </a:extLst>
          </p:cNvPr>
          <p:cNvSpPr/>
          <p:nvPr/>
        </p:nvSpPr>
        <p:spPr>
          <a:xfrm>
            <a:off x="3574761" y="5631642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260;g35ca313daad_0_0">
            <a:extLst>
              <a:ext uri="{FF2B5EF4-FFF2-40B4-BE49-F238E27FC236}">
                <a16:creationId xmlns:a16="http://schemas.microsoft.com/office/drawing/2014/main" id="{560C2394-8A63-CA5F-03FD-3D84D344E1B7}"/>
              </a:ext>
            </a:extLst>
          </p:cNvPr>
          <p:cNvSpPr/>
          <p:nvPr/>
        </p:nvSpPr>
        <p:spPr>
          <a:xfrm>
            <a:off x="3737362" y="5628105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1158;g35ca313daad_0_0">
            <a:extLst>
              <a:ext uri="{FF2B5EF4-FFF2-40B4-BE49-F238E27FC236}">
                <a16:creationId xmlns:a16="http://schemas.microsoft.com/office/drawing/2014/main" id="{BCC8B8DA-E08B-08D3-C42F-B6A0C4F3790E}"/>
              </a:ext>
            </a:extLst>
          </p:cNvPr>
          <p:cNvSpPr/>
          <p:nvPr/>
        </p:nvSpPr>
        <p:spPr>
          <a:xfrm>
            <a:off x="6715755" y="2405460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1163;g35ca313daad_0_0">
            <a:extLst>
              <a:ext uri="{FF2B5EF4-FFF2-40B4-BE49-F238E27FC236}">
                <a16:creationId xmlns:a16="http://schemas.microsoft.com/office/drawing/2014/main" id="{94104AA8-A339-512F-E948-05A843F2CB86}"/>
              </a:ext>
            </a:extLst>
          </p:cNvPr>
          <p:cNvSpPr txBox="1"/>
          <p:nvPr/>
        </p:nvSpPr>
        <p:spPr>
          <a:xfrm>
            <a:off x="6706278" y="3106360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15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A679F-2696-743C-5596-499839E02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5300-8539-27CC-AA0D-54466E6A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Architecture &amp; System (I/IV)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C2005-C911-E834-0F32-A6DC88871D80}"/>
              </a:ext>
            </a:extLst>
          </p:cNvPr>
          <p:cNvSpPr txBox="1"/>
          <p:nvPr/>
        </p:nvSpPr>
        <p:spPr>
          <a:xfrm>
            <a:off x="2700110" y="891034"/>
            <a:ext cx="371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SSD Controller Components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FFDE6D-5D5D-32D0-88B0-CF6102B9B9E8}"/>
              </a:ext>
            </a:extLst>
          </p:cNvPr>
          <p:cNvSpPr/>
          <p:nvPr/>
        </p:nvSpPr>
        <p:spPr>
          <a:xfrm>
            <a:off x="382708" y="3972012"/>
            <a:ext cx="2473981" cy="16391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0FD1C-C6E6-32F9-FB4B-C573659B7901}"/>
              </a:ext>
            </a:extLst>
          </p:cNvPr>
          <p:cNvSpPr txBox="1"/>
          <p:nvPr/>
        </p:nvSpPr>
        <p:spPr>
          <a:xfrm>
            <a:off x="476971" y="3997212"/>
            <a:ext cx="22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MARS Control Unit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28A43B-7E14-6CDC-E90F-690EF2639C01}"/>
              </a:ext>
            </a:extLst>
          </p:cNvPr>
          <p:cNvSpPr txBox="1"/>
          <p:nvPr/>
        </p:nvSpPr>
        <p:spPr>
          <a:xfrm>
            <a:off x="476971" y="4356971"/>
            <a:ext cx="228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Finite State Machine that orchestrates pipeline execution, control and data flow  </a:t>
            </a:r>
          </a:p>
        </p:txBody>
      </p:sp>
      <p:sp>
        <p:nvSpPr>
          <p:cNvPr id="9" name="Google Shape;1218;g35ca313daad_0_0">
            <a:extLst>
              <a:ext uri="{FF2B5EF4-FFF2-40B4-BE49-F238E27FC236}">
                <a16:creationId xmlns:a16="http://schemas.microsoft.com/office/drawing/2014/main" id="{3CF17018-E985-DF38-0D5E-D3309F25559B}"/>
              </a:ext>
            </a:extLst>
          </p:cNvPr>
          <p:cNvSpPr/>
          <p:nvPr/>
        </p:nvSpPr>
        <p:spPr>
          <a:xfrm>
            <a:off x="248559" y="3843706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53;g35ca313daad_0_0">
            <a:extLst>
              <a:ext uri="{FF2B5EF4-FFF2-40B4-BE49-F238E27FC236}">
                <a16:creationId xmlns:a16="http://schemas.microsoft.com/office/drawing/2014/main" id="{987C5FE7-86D1-4F2C-CC80-1F0835F7967A}"/>
              </a:ext>
            </a:extLst>
          </p:cNvPr>
          <p:cNvSpPr/>
          <p:nvPr/>
        </p:nvSpPr>
        <p:spPr>
          <a:xfrm>
            <a:off x="6421734" y="31680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54;g35ca313daad_0_0">
            <a:extLst>
              <a:ext uri="{FF2B5EF4-FFF2-40B4-BE49-F238E27FC236}">
                <a16:creationId xmlns:a16="http://schemas.microsoft.com/office/drawing/2014/main" id="{6128AFBA-E019-737B-B25E-3DFF15FC249B}"/>
              </a:ext>
            </a:extLst>
          </p:cNvPr>
          <p:cNvSpPr/>
          <p:nvPr/>
        </p:nvSpPr>
        <p:spPr>
          <a:xfrm>
            <a:off x="6421734" y="1796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55;g35ca313daad_0_0">
            <a:extLst>
              <a:ext uri="{FF2B5EF4-FFF2-40B4-BE49-F238E27FC236}">
                <a16:creationId xmlns:a16="http://schemas.microsoft.com/office/drawing/2014/main" id="{F7C0AF37-753D-7304-9984-4305407A61D0}"/>
              </a:ext>
            </a:extLst>
          </p:cNvPr>
          <p:cNvSpPr/>
          <p:nvPr/>
        </p:nvSpPr>
        <p:spPr>
          <a:xfrm>
            <a:off x="991307" y="1470215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56;g35ca313daad_0_0">
            <a:extLst>
              <a:ext uri="{FF2B5EF4-FFF2-40B4-BE49-F238E27FC236}">
                <a16:creationId xmlns:a16="http://schemas.microsoft.com/office/drawing/2014/main" id="{B93CFA04-EDD6-EBD8-CFCB-0FB87EA150BD}"/>
              </a:ext>
            </a:extLst>
          </p:cNvPr>
          <p:cNvSpPr/>
          <p:nvPr/>
        </p:nvSpPr>
        <p:spPr>
          <a:xfrm>
            <a:off x="2609857" y="1635565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58;g35ca313daad_0_0">
            <a:extLst>
              <a:ext uri="{FF2B5EF4-FFF2-40B4-BE49-F238E27FC236}">
                <a16:creationId xmlns:a16="http://schemas.microsoft.com/office/drawing/2014/main" id="{43703E01-38A0-03FF-FA6A-E69326BD4FCB}"/>
              </a:ext>
            </a:extLst>
          </p:cNvPr>
          <p:cNvSpPr/>
          <p:nvPr/>
        </p:nvSpPr>
        <p:spPr>
          <a:xfrm>
            <a:off x="6789982" y="1470215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60;g35ca313daad_0_0">
            <a:extLst>
              <a:ext uri="{FF2B5EF4-FFF2-40B4-BE49-F238E27FC236}">
                <a16:creationId xmlns:a16="http://schemas.microsoft.com/office/drawing/2014/main" id="{4F46EB34-4F67-0347-C924-D5B1655914C6}"/>
              </a:ext>
            </a:extLst>
          </p:cNvPr>
          <p:cNvSpPr txBox="1"/>
          <p:nvPr/>
        </p:nvSpPr>
        <p:spPr>
          <a:xfrm>
            <a:off x="829060" y="1393716"/>
            <a:ext cx="18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SSD Controller</a:t>
            </a:r>
            <a:endParaRPr sz="1800" b="1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163;g35ca313daad_0_0">
            <a:extLst>
              <a:ext uri="{FF2B5EF4-FFF2-40B4-BE49-F238E27FC236}">
                <a16:creationId xmlns:a16="http://schemas.microsoft.com/office/drawing/2014/main" id="{3EE0A2D3-A43D-7697-9B78-35D08C6A0A58}"/>
              </a:ext>
            </a:extLst>
          </p:cNvPr>
          <p:cNvSpPr txBox="1"/>
          <p:nvPr/>
        </p:nvSpPr>
        <p:spPr>
          <a:xfrm>
            <a:off x="6780505" y="2171115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Flash </a:t>
            </a:r>
            <a:r>
              <a:rPr lang="en-US" sz="20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2000" b="1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1164;g35ca313daad_0_0">
            <a:extLst>
              <a:ext uri="{FF2B5EF4-FFF2-40B4-BE49-F238E27FC236}">
                <a16:creationId xmlns:a16="http://schemas.microsoft.com/office/drawing/2014/main" id="{6EBCFA9E-BDFE-224F-A3CF-ADE1DFD54D98}"/>
              </a:ext>
            </a:extLst>
          </p:cNvPr>
          <p:cNvGrpSpPr/>
          <p:nvPr/>
        </p:nvGrpSpPr>
        <p:grpSpPr>
          <a:xfrm>
            <a:off x="1466807" y="1846028"/>
            <a:ext cx="772750" cy="1285500"/>
            <a:chOff x="-1949225" y="1469888"/>
            <a:chExt cx="772750" cy="1285500"/>
          </a:xfrm>
        </p:grpSpPr>
        <p:sp>
          <p:nvSpPr>
            <p:cNvPr id="28" name="Google Shape;1165;g35ca313daad_0_0">
              <a:extLst>
                <a:ext uri="{FF2B5EF4-FFF2-40B4-BE49-F238E27FC236}">
                  <a16:creationId xmlns:a16="http://schemas.microsoft.com/office/drawing/2014/main" id="{80AC2A18-6B57-CAB9-9A74-9ED700D1990B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66;g35ca313daad_0_0">
              <a:extLst>
                <a:ext uri="{FF2B5EF4-FFF2-40B4-BE49-F238E27FC236}">
                  <a16:creationId xmlns:a16="http://schemas.microsoft.com/office/drawing/2014/main" id="{2E66508A-B245-0516-382E-0D217E7E2A55}"/>
                </a:ext>
              </a:extLst>
            </p:cNvPr>
            <p:cNvSpPr/>
            <p:nvPr/>
          </p:nvSpPr>
          <p:spPr>
            <a:xfrm rot="-5400000">
              <a:off x="-1845900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Cores</a:t>
              </a:r>
              <a:endParaRPr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67;g35ca313daad_0_0">
              <a:extLst>
                <a:ext uri="{FF2B5EF4-FFF2-40B4-BE49-F238E27FC236}">
                  <a16:creationId xmlns:a16="http://schemas.microsoft.com/office/drawing/2014/main" id="{A5035420-75B2-6D4E-956D-57A6ADE8AE2E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FTL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1196;g35ca313daad_0_0">
            <a:extLst>
              <a:ext uri="{FF2B5EF4-FFF2-40B4-BE49-F238E27FC236}">
                <a16:creationId xmlns:a16="http://schemas.microsoft.com/office/drawing/2014/main" id="{0896046E-42D8-9701-DA1E-D81BD0E24412}"/>
              </a:ext>
            </a:extLst>
          </p:cNvPr>
          <p:cNvSpPr txBox="1"/>
          <p:nvPr/>
        </p:nvSpPr>
        <p:spPr>
          <a:xfrm>
            <a:off x="2852470" y="153661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Flash Controller</a:t>
            </a:r>
            <a:endParaRPr sz="1600" b="1"/>
          </a:p>
        </p:txBody>
      </p:sp>
      <p:sp>
        <p:nvSpPr>
          <p:cNvPr id="32" name="Google Shape;1209;g35ca313daad_0_0">
            <a:extLst>
              <a:ext uri="{FF2B5EF4-FFF2-40B4-BE49-F238E27FC236}">
                <a16:creationId xmlns:a16="http://schemas.microsoft.com/office/drawing/2014/main" id="{ABB77D37-9B07-2098-4657-BAF48002970D}"/>
              </a:ext>
            </a:extLst>
          </p:cNvPr>
          <p:cNvSpPr/>
          <p:nvPr/>
        </p:nvSpPr>
        <p:spPr>
          <a:xfrm>
            <a:off x="4059534" y="2177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210;g35ca313daad_0_0">
            <a:extLst>
              <a:ext uri="{FF2B5EF4-FFF2-40B4-BE49-F238E27FC236}">
                <a16:creationId xmlns:a16="http://schemas.microsoft.com/office/drawing/2014/main" id="{11AE6A40-C2CD-0D7A-B3DE-0D1F8D7A4CE8}"/>
              </a:ext>
            </a:extLst>
          </p:cNvPr>
          <p:cNvSpPr/>
          <p:nvPr/>
        </p:nvSpPr>
        <p:spPr>
          <a:xfrm>
            <a:off x="5202534" y="2177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213;g35ca313daad_0_0">
            <a:extLst>
              <a:ext uri="{FF2B5EF4-FFF2-40B4-BE49-F238E27FC236}">
                <a16:creationId xmlns:a16="http://schemas.microsoft.com/office/drawing/2014/main" id="{3003A4F6-4962-14A6-FECB-553A99E47B31}"/>
              </a:ext>
            </a:extLst>
          </p:cNvPr>
          <p:cNvSpPr/>
          <p:nvPr/>
        </p:nvSpPr>
        <p:spPr>
          <a:xfrm>
            <a:off x="4377532" y="1929640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6" name="Google Shape;1220;g35ca313daad_0_0">
            <a:extLst>
              <a:ext uri="{FF2B5EF4-FFF2-40B4-BE49-F238E27FC236}">
                <a16:creationId xmlns:a16="http://schemas.microsoft.com/office/drawing/2014/main" id="{95832BD5-9FCE-8CEE-4C4B-65F745449F30}"/>
              </a:ext>
            </a:extLst>
          </p:cNvPr>
          <p:cNvSpPr/>
          <p:nvPr/>
        </p:nvSpPr>
        <p:spPr>
          <a:xfrm>
            <a:off x="4248262" y="18540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208;g35ca313daad_0_0">
            <a:extLst>
              <a:ext uri="{FF2B5EF4-FFF2-40B4-BE49-F238E27FC236}">
                <a16:creationId xmlns:a16="http://schemas.microsoft.com/office/drawing/2014/main" id="{3E6D18A3-57B5-B088-9930-4DD242444FBB}"/>
              </a:ext>
            </a:extLst>
          </p:cNvPr>
          <p:cNvSpPr/>
          <p:nvPr/>
        </p:nvSpPr>
        <p:spPr>
          <a:xfrm>
            <a:off x="3110432" y="1915515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43" name="Google Shape;1219;g35ca313daad_0_0">
            <a:extLst>
              <a:ext uri="{FF2B5EF4-FFF2-40B4-BE49-F238E27FC236}">
                <a16:creationId xmlns:a16="http://schemas.microsoft.com/office/drawing/2014/main" id="{5D8A2E68-25FE-D71A-9BE2-BD915B802CCB}"/>
              </a:ext>
            </a:extLst>
          </p:cNvPr>
          <p:cNvSpPr/>
          <p:nvPr/>
        </p:nvSpPr>
        <p:spPr>
          <a:xfrm>
            <a:off x="2981365" y="18540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212;g35ca313daad_0_0">
            <a:extLst>
              <a:ext uri="{FF2B5EF4-FFF2-40B4-BE49-F238E27FC236}">
                <a16:creationId xmlns:a16="http://schemas.microsoft.com/office/drawing/2014/main" id="{D14B07DB-BDC1-2CEC-4086-B176AD4C158B}"/>
              </a:ext>
            </a:extLst>
          </p:cNvPr>
          <p:cNvSpPr txBox="1"/>
          <p:nvPr/>
        </p:nvSpPr>
        <p:spPr>
          <a:xfrm>
            <a:off x="4243732" y="22155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7" name="Google Shape;1273;g35ca313daad_0_0">
            <a:extLst>
              <a:ext uri="{FF2B5EF4-FFF2-40B4-BE49-F238E27FC236}">
                <a16:creationId xmlns:a16="http://schemas.microsoft.com/office/drawing/2014/main" id="{39B238CF-737F-1F68-E640-FC3374F66CF7}"/>
              </a:ext>
            </a:extLst>
          </p:cNvPr>
          <p:cNvSpPr txBox="1"/>
          <p:nvPr/>
        </p:nvSpPr>
        <p:spPr>
          <a:xfrm>
            <a:off x="4243732" y="25203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8" name="Google Shape;1274;g35ca313daad_0_0">
            <a:extLst>
              <a:ext uri="{FF2B5EF4-FFF2-40B4-BE49-F238E27FC236}">
                <a16:creationId xmlns:a16="http://schemas.microsoft.com/office/drawing/2014/main" id="{6F503A16-D492-0BAD-1661-3B98F0EC9A71}"/>
              </a:ext>
            </a:extLst>
          </p:cNvPr>
          <p:cNvSpPr txBox="1"/>
          <p:nvPr/>
        </p:nvSpPr>
        <p:spPr>
          <a:xfrm>
            <a:off x="4243732" y="23679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9" name="Google Shape;1156;g35ca313daad_0_0">
            <a:extLst>
              <a:ext uri="{FF2B5EF4-FFF2-40B4-BE49-F238E27FC236}">
                <a16:creationId xmlns:a16="http://schemas.microsoft.com/office/drawing/2014/main" id="{A89EF083-010E-6EE7-8CCA-995B1306B892}"/>
              </a:ext>
            </a:extLst>
          </p:cNvPr>
          <p:cNvSpPr/>
          <p:nvPr/>
        </p:nvSpPr>
        <p:spPr>
          <a:xfrm>
            <a:off x="2547121" y="3000003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CC4787-F730-0E86-A518-D0DBD4A87C51}"/>
              </a:ext>
            </a:extLst>
          </p:cNvPr>
          <p:cNvSpPr/>
          <p:nvPr/>
        </p:nvSpPr>
        <p:spPr>
          <a:xfrm>
            <a:off x="753793" y="1400946"/>
            <a:ext cx="7607177" cy="232251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B26D7D-D9F5-AB20-EB1C-A86509FAB0D9}"/>
              </a:ext>
            </a:extLst>
          </p:cNvPr>
          <p:cNvGrpSpPr/>
          <p:nvPr/>
        </p:nvGrpSpPr>
        <p:grpSpPr>
          <a:xfrm>
            <a:off x="5414875" y="1615698"/>
            <a:ext cx="904632" cy="1808015"/>
            <a:chOff x="5414875" y="1615698"/>
            <a:chExt cx="904632" cy="1808015"/>
          </a:xfrm>
        </p:grpSpPr>
        <p:sp>
          <p:nvSpPr>
            <p:cNvPr id="40" name="Google Shape;1217;g35ca313daad_0_0">
              <a:extLst>
                <a:ext uri="{FF2B5EF4-FFF2-40B4-BE49-F238E27FC236}">
                  <a16:creationId xmlns:a16="http://schemas.microsoft.com/office/drawing/2014/main" id="{A57A8240-C8CE-19EE-E23A-C370334D81EC}"/>
                </a:ext>
              </a:extLst>
            </p:cNvPr>
            <p:cNvSpPr/>
            <p:nvPr/>
          </p:nvSpPr>
          <p:spPr>
            <a:xfrm>
              <a:off x="5538607" y="1740315"/>
              <a:ext cx="780900" cy="1683398"/>
            </a:xfrm>
            <a:prstGeom prst="rect">
              <a:avLst/>
            </a:prstGeom>
            <a:solidFill>
              <a:srgbClr val="EAEAEA"/>
            </a:solidFill>
            <a:ln w="19050" cap="flat" cmpd="sng">
              <a:solidFill>
                <a:srgbClr val="43434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MARS</a:t>
              </a:r>
              <a:endParaRPr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Unit</a:t>
              </a:r>
              <a:endParaRPr sz="13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18;g35ca313daad_0_0">
              <a:extLst>
                <a:ext uri="{FF2B5EF4-FFF2-40B4-BE49-F238E27FC236}">
                  <a16:creationId xmlns:a16="http://schemas.microsoft.com/office/drawing/2014/main" id="{51A6B75B-7F95-924E-92B5-7B4C0614C229}"/>
                </a:ext>
              </a:extLst>
            </p:cNvPr>
            <p:cNvSpPr/>
            <p:nvPr/>
          </p:nvSpPr>
          <p:spPr>
            <a:xfrm>
              <a:off x="5414875" y="1615698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E2AB9BB-B5E1-DF32-134B-94CFA8BCC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54" y="1"/>
            <a:ext cx="1500756" cy="782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EE5D1-C37C-557B-BE17-A4E559261B33}"/>
              </a:ext>
            </a:extLst>
          </p:cNvPr>
          <p:cNvSpPr/>
          <p:nvPr/>
        </p:nvSpPr>
        <p:spPr>
          <a:xfrm>
            <a:off x="7536654" y="0"/>
            <a:ext cx="1184652" cy="457200"/>
          </a:xfrm>
          <a:prstGeom prst="rect">
            <a:avLst/>
          </a:prstGeom>
          <a:solidFill>
            <a:srgbClr val="008FF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4F445-7A8E-6EED-2985-2CA1DF388A0A}"/>
              </a:ext>
            </a:extLst>
          </p:cNvPr>
          <p:cNvSpPr/>
          <p:nvPr/>
        </p:nvSpPr>
        <p:spPr>
          <a:xfrm>
            <a:off x="7536653" y="461474"/>
            <a:ext cx="1500755" cy="328707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11BA9D-26BC-354E-8235-45FADCA9EE81}"/>
              </a:ext>
            </a:extLst>
          </p:cNvPr>
          <p:cNvSpPr/>
          <p:nvPr/>
        </p:nvSpPr>
        <p:spPr>
          <a:xfrm>
            <a:off x="8721306" y="0"/>
            <a:ext cx="31610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2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6AE92-ED4E-D2EF-20A6-036EC7FAD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CF19-76BE-023E-CB9D-E29F4293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Architecture &amp; System (II/IV)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69E4C-25F1-9086-08E0-39B5BB365C01}"/>
              </a:ext>
            </a:extLst>
          </p:cNvPr>
          <p:cNvSpPr txBox="1"/>
          <p:nvPr/>
        </p:nvSpPr>
        <p:spPr>
          <a:xfrm>
            <a:off x="2700110" y="891034"/>
            <a:ext cx="371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SSD Controller Components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1630E2-6025-D771-BBF7-5F549E80078B}"/>
              </a:ext>
            </a:extLst>
          </p:cNvPr>
          <p:cNvSpPr/>
          <p:nvPr/>
        </p:nvSpPr>
        <p:spPr>
          <a:xfrm>
            <a:off x="382708" y="3972012"/>
            <a:ext cx="2473981" cy="16391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D18E7-E371-2B25-0B97-249D0803CF80}"/>
              </a:ext>
            </a:extLst>
          </p:cNvPr>
          <p:cNvSpPr txBox="1"/>
          <p:nvPr/>
        </p:nvSpPr>
        <p:spPr>
          <a:xfrm>
            <a:off x="476971" y="3997212"/>
            <a:ext cx="22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MARS Control Unit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0AA7B3-1351-4F8C-59EA-E55F67FB1F56}"/>
              </a:ext>
            </a:extLst>
          </p:cNvPr>
          <p:cNvSpPr txBox="1"/>
          <p:nvPr/>
        </p:nvSpPr>
        <p:spPr>
          <a:xfrm>
            <a:off x="476971" y="4356971"/>
            <a:ext cx="228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Finite State Machine that orchestrates pipeline execution, control and data flow  </a:t>
            </a:r>
          </a:p>
        </p:txBody>
      </p:sp>
      <p:sp>
        <p:nvSpPr>
          <p:cNvPr id="9" name="Google Shape;1218;g35ca313daad_0_0">
            <a:extLst>
              <a:ext uri="{FF2B5EF4-FFF2-40B4-BE49-F238E27FC236}">
                <a16:creationId xmlns:a16="http://schemas.microsoft.com/office/drawing/2014/main" id="{59D3F0A4-05DE-323D-73CB-58EBA56E6484}"/>
              </a:ext>
            </a:extLst>
          </p:cNvPr>
          <p:cNvSpPr/>
          <p:nvPr/>
        </p:nvSpPr>
        <p:spPr>
          <a:xfrm>
            <a:off x="248559" y="3843706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318559-E53B-C02D-89CF-3AB43D680E6E}"/>
              </a:ext>
            </a:extLst>
          </p:cNvPr>
          <p:cNvSpPr/>
          <p:nvPr/>
        </p:nvSpPr>
        <p:spPr>
          <a:xfrm>
            <a:off x="3332331" y="3972012"/>
            <a:ext cx="2473981" cy="16391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371A26-17D8-76CA-36FC-0199E59C61BB}"/>
              </a:ext>
            </a:extLst>
          </p:cNvPr>
          <p:cNvSpPr/>
          <p:nvPr/>
        </p:nvSpPr>
        <p:spPr>
          <a:xfrm>
            <a:off x="6281954" y="3972012"/>
            <a:ext cx="2473981" cy="163910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7418C-D09E-4F38-C541-98EF7C69E325}"/>
              </a:ext>
            </a:extLst>
          </p:cNvPr>
          <p:cNvSpPr txBox="1"/>
          <p:nvPr/>
        </p:nvSpPr>
        <p:spPr>
          <a:xfrm>
            <a:off x="6527381" y="3997212"/>
            <a:ext cx="198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Merger Unit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5E4C08-360A-6F92-556D-39FBA5A47B2F}"/>
              </a:ext>
            </a:extLst>
          </p:cNvPr>
          <p:cNvSpPr txBox="1"/>
          <p:nvPr/>
        </p:nvSpPr>
        <p:spPr>
          <a:xfrm>
            <a:off x="6406276" y="4356971"/>
            <a:ext cx="2260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Combines sorted subsequences into longer sorted ones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46624F-E2D6-391D-93B5-1EDF36CF88EF}"/>
              </a:ext>
            </a:extLst>
          </p:cNvPr>
          <p:cNvSpPr txBox="1"/>
          <p:nvPr/>
        </p:nvSpPr>
        <p:spPr>
          <a:xfrm>
            <a:off x="3574105" y="3997212"/>
            <a:ext cx="199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Sorter Unit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B2B024-6D4A-B944-B9F1-AB37FCE73526}"/>
              </a:ext>
            </a:extLst>
          </p:cNvPr>
          <p:cNvSpPr txBox="1"/>
          <p:nvPr/>
        </p:nvSpPr>
        <p:spPr>
          <a:xfrm>
            <a:off x="3426594" y="4356971"/>
            <a:ext cx="228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Performs parallel sorting of sequences using dedicated logic</a:t>
            </a:r>
          </a:p>
        </p:txBody>
      </p:sp>
      <p:sp>
        <p:nvSpPr>
          <p:cNvPr id="21" name="Google Shape;1218;g35ca313daad_0_0">
            <a:extLst>
              <a:ext uri="{FF2B5EF4-FFF2-40B4-BE49-F238E27FC236}">
                <a16:creationId xmlns:a16="http://schemas.microsoft.com/office/drawing/2014/main" id="{CCCD8C1D-58E9-1B99-13E3-9F6F6BE2CCF5}"/>
              </a:ext>
            </a:extLst>
          </p:cNvPr>
          <p:cNvSpPr/>
          <p:nvPr/>
        </p:nvSpPr>
        <p:spPr>
          <a:xfrm>
            <a:off x="3204409" y="3846991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18;g35ca313daad_0_0">
            <a:extLst>
              <a:ext uri="{FF2B5EF4-FFF2-40B4-BE49-F238E27FC236}">
                <a16:creationId xmlns:a16="http://schemas.microsoft.com/office/drawing/2014/main" id="{882F22A1-7DC3-11ED-1ADD-9C1B4794B234}"/>
              </a:ext>
            </a:extLst>
          </p:cNvPr>
          <p:cNvSpPr/>
          <p:nvPr/>
        </p:nvSpPr>
        <p:spPr>
          <a:xfrm>
            <a:off x="6161949" y="3846991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III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53;g35ca313daad_0_0">
            <a:extLst>
              <a:ext uri="{FF2B5EF4-FFF2-40B4-BE49-F238E27FC236}">
                <a16:creationId xmlns:a16="http://schemas.microsoft.com/office/drawing/2014/main" id="{36DE42D4-2A4F-B25E-8E7D-C129ED0BB824}"/>
              </a:ext>
            </a:extLst>
          </p:cNvPr>
          <p:cNvSpPr/>
          <p:nvPr/>
        </p:nvSpPr>
        <p:spPr>
          <a:xfrm>
            <a:off x="6421734" y="31680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54;g35ca313daad_0_0">
            <a:extLst>
              <a:ext uri="{FF2B5EF4-FFF2-40B4-BE49-F238E27FC236}">
                <a16:creationId xmlns:a16="http://schemas.microsoft.com/office/drawing/2014/main" id="{DC1B1431-FA0E-AD45-327B-83B90B2FB06C}"/>
              </a:ext>
            </a:extLst>
          </p:cNvPr>
          <p:cNvSpPr/>
          <p:nvPr/>
        </p:nvSpPr>
        <p:spPr>
          <a:xfrm>
            <a:off x="6421734" y="1796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55;g35ca313daad_0_0">
            <a:extLst>
              <a:ext uri="{FF2B5EF4-FFF2-40B4-BE49-F238E27FC236}">
                <a16:creationId xmlns:a16="http://schemas.microsoft.com/office/drawing/2014/main" id="{EAAA71D1-EF91-6EBD-A9DD-BEEFBA3B5422}"/>
              </a:ext>
            </a:extLst>
          </p:cNvPr>
          <p:cNvSpPr/>
          <p:nvPr/>
        </p:nvSpPr>
        <p:spPr>
          <a:xfrm>
            <a:off x="991307" y="1470215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56;g35ca313daad_0_0">
            <a:extLst>
              <a:ext uri="{FF2B5EF4-FFF2-40B4-BE49-F238E27FC236}">
                <a16:creationId xmlns:a16="http://schemas.microsoft.com/office/drawing/2014/main" id="{CD743875-BAAE-8D9C-25C8-4F3AABE572FA}"/>
              </a:ext>
            </a:extLst>
          </p:cNvPr>
          <p:cNvSpPr/>
          <p:nvPr/>
        </p:nvSpPr>
        <p:spPr>
          <a:xfrm>
            <a:off x="2609857" y="1635565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58;g35ca313daad_0_0">
            <a:extLst>
              <a:ext uri="{FF2B5EF4-FFF2-40B4-BE49-F238E27FC236}">
                <a16:creationId xmlns:a16="http://schemas.microsoft.com/office/drawing/2014/main" id="{44AE367D-74B9-2EE5-AD62-B4DA92852B2C}"/>
              </a:ext>
            </a:extLst>
          </p:cNvPr>
          <p:cNvSpPr/>
          <p:nvPr/>
        </p:nvSpPr>
        <p:spPr>
          <a:xfrm>
            <a:off x="6789982" y="1470215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60;g35ca313daad_0_0">
            <a:extLst>
              <a:ext uri="{FF2B5EF4-FFF2-40B4-BE49-F238E27FC236}">
                <a16:creationId xmlns:a16="http://schemas.microsoft.com/office/drawing/2014/main" id="{141CDF66-C113-9588-E7A7-9D2074469B19}"/>
              </a:ext>
            </a:extLst>
          </p:cNvPr>
          <p:cNvSpPr txBox="1"/>
          <p:nvPr/>
        </p:nvSpPr>
        <p:spPr>
          <a:xfrm>
            <a:off x="829060" y="1393716"/>
            <a:ext cx="18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SSD Controller</a:t>
            </a:r>
            <a:endParaRPr sz="1800" b="1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163;g35ca313daad_0_0">
            <a:extLst>
              <a:ext uri="{FF2B5EF4-FFF2-40B4-BE49-F238E27FC236}">
                <a16:creationId xmlns:a16="http://schemas.microsoft.com/office/drawing/2014/main" id="{08BA2644-015E-0032-AB48-AF1F5056A3FC}"/>
              </a:ext>
            </a:extLst>
          </p:cNvPr>
          <p:cNvSpPr txBox="1"/>
          <p:nvPr/>
        </p:nvSpPr>
        <p:spPr>
          <a:xfrm>
            <a:off x="6780505" y="2171115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Flash </a:t>
            </a:r>
            <a:r>
              <a:rPr lang="en-US" sz="20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2000" b="1" i="0" u="none" strike="noStrike" cap="none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1164;g35ca313daad_0_0">
            <a:extLst>
              <a:ext uri="{FF2B5EF4-FFF2-40B4-BE49-F238E27FC236}">
                <a16:creationId xmlns:a16="http://schemas.microsoft.com/office/drawing/2014/main" id="{C2C4A5E1-B852-6321-5D10-F1753AC94C0B}"/>
              </a:ext>
            </a:extLst>
          </p:cNvPr>
          <p:cNvGrpSpPr/>
          <p:nvPr/>
        </p:nvGrpSpPr>
        <p:grpSpPr>
          <a:xfrm>
            <a:off x="1466807" y="1846028"/>
            <a:ext cx="772750" cy="1285500"/>
            <a:chOff x="-1949225" y="1469888"/>
            <a:chExt cx="772750" cy="1285500"/>
          </a:xfrm>
        </p:grpSpPr>
        <p:sp>
          <p:nvSpPr>
            <p:cNvPr id="28" name="Google Shape;1165;g35ca313daad_0_0">
              <a:extLst>
                <a:ext uri="{FF2B5EF4-FFF2-40B4-BE49-F238E27FC236}">
                  <a16:creationId xmlns:a16="http://schemas.microsoft.com/office/drawing/2014/main" id="{BC704356-CEE6-3B40-A5F7-A5133D928DF6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66;g35ca313daad_0_0">
              <a:extLst>
                <a:ext uri="{FF2B5EF4-FFF2-40B4-BE49-F238E27FC236}">
                  <a16:creationId xmlns:a16="http://schemas.microsoft.com/office/drawing/2014/main" id="{4971F039-755F-5CCA-7F24-43C3625DD14C}"/>
                </a:ext>
              </a:extLst>
            </p:cNvPr>
            <p:cNvSpPr/>
            <p:nvPr/>
          </p:nvSpPr>
          <p:spPr>
            <a:xfrm rot="-5400000">
              <a:off x="-1845900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Cores</a:t>
              </a:r>
              <a:endParaRPr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67;g35ca313daad_0_0">
              <a:extLst>
                <a:ext uri="{FF2B5EF4-FFF2-40B4-BE49-F238E27FC236}">
                  <a16:creationId xmlns:a16="http://schemas.microsoft.com/office/drawing/2014/main" id="{236ABA22-DEE6-91C3-617F-F31EB7ACF6BE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FTL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1196;g35ca313daad_0_0">
            <a:extLst>
              <a:ext uri="{FF2B5EF4-FFF2-40B4-BE49-F238E27FC236}">
                <a16:creationId xmlns:a16="http://schemas.microsoft.com/office/drawing/2014/main" id="{0AE17822-4E68-5965-0257-F58912FDC759}"/>
              </a:ext>
            </a:extLst>
          </p:cNvPr>
          <p:cNvSpPr txBox="1"/>
          <p:nvPr/>
        </p:nvSpPr>
        <p:spPr>
          <a:xfrm>
            <a:off x="2852470" y="153661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Flash Controller</a:t>
            </a:r>
            <a:endParaRPr sz="1600" b="1"/>
          </a:p>
        </p:txBody>
      </p:sp>
      <p:sp>
        <p:nvSpPr>
          <p:cNvPr id="32" name="Google Shape;1209;g35ca313daad_0_0">
            <a:extLst>
              <a:ext uri="{FF2B5EF4-FFF2-40B4-BE49-F238E27FC236}">
                <a16:creationId xmlns:a16="http://schemas.microsoft.com/office/drawing/2014/main" id="{C59FD75A-8FC5-CB14-700D-E348E80B6112}"/>
              </a:ext>
            </a:extLst>
          </p:cNvPr>
          <p:cNvSpPr/>
          <p:nvPr/>
        </p:nvSpPr>
        <p:spPr>
          <a:xfrm>
            <a:off x="4059534" y="2177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210;g35ca313daad_0_0">
            <a:extLst>
              <a:ext uri="{FF2B5EF4-FFF2-40B4-BE49-F238E27FC236}">
                <a16:creationId xmlns:a16="http://schemas.microsoft.com/office/drawing/2014/main" id="{BEADEEB8-F227-D7C3-A65F-453DC51174F7}"/>
              </a:ext>
            </a:extLst>
          </p:cNvPr>
          <p:cNvSpPr/>
          <p:nvPr/>
        </p:nvSpPr>
        <p:spPr>
          <a:xfrm>
            <a:off x="5202534" y="2177415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212;g35ca313daad_0_0">
            <a:extLst>
              <a:ext uri="{FF2B5EF4-FFF2-40B4-BE49-F238E27FC236}">
                <a16:creationId xmlns:a16="http://schemas.microsoft.com/office/drawing/2014/main" id="{BE237CFB-A39F-83DD-2EDC-D266D990E09D}"/>
              </a:ext>
            </a:extLst>
          </p:cNvPr>
          <p:cNvSpPr txBox="1"/>
          <p:nvPr/>
        </p:nvSpPr>
        <p:spPr>
          <a:xfrm>
            <a:off x="4243732" y="22155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7" name="Google Shape;1273;g35ca313daad_0_0">
            <a:extLst>
              <a:ext uri="{FF2B5EF4-FFF2-40B4-BE49-F238E27FC236}">
                <a16:creationId xmlns:a16="http://schemas.microsoft.com/office/drawing/2014/main" id="{4BE06A67-E159-4C6D-29BB-5969D7873534}"/>
              </a:ext>
            </a:extLst>
          </p:cNvPr>
          <p:cNvSpPr txBox="1"/>
          <p:nvPr/>
        </p:nvSpPr>
        <p:spPr>
          <a:xfrm>
            <a:off x="4243732" y="25203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8" name="Google Shape;1274;g35ca313daad_0_0">
            <a:extLst>
              <a:ext uri="{FF2B5EF4-FFF2-40B4-BE49-F238E27FC236}">
                <a16:creationId xmlns:a16="http://schemas.microsoft.com/office/drawing/2014/main" id="{16ECD866-E0E5-6AE2-DA4F-81DDD86D0B9B}"/>
              </a:ext>
            </a:extLst>
          </p:cNvPr>
          <p:cNvSpPr txBox="1"/>
          <p:nvPr/>
        </p:nvSpPr>
        <p:spPr>
          <a:xfrm>
            <a:off x="4243732" y="2367990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</a:t>
            </a:r>
            <a:endParaRPr sz="2400" b="1"/>
          </a:p>
        </p:txBody>
      </p:sp>
      <p:sp>
        <p:nvSpPr>
          <p:cNvPr id="39" name="Google Shape;1156;g35ca313daad_0_0">
            <a:extLst>
              <a:ext uri="{FF2B5EF4-FFF2-40B4-BE49-F238E27FC236}">
                <a16:creationId xmlns:a16="http://schemas.microsoft.com/office/drawing/2014/main" id="{E79641F7-0CC5-32A7-360D-F6E79FE5F94D}"/>
              </a:ext>
            </a:extLst>
          </p:cNvPr>
          <p:cNvSpPr/>
          <p:nvPr/>
        </p:nvSpPr>
        <p:spPr>
          <a:xfrm>
            <a:off x="2547121" y="3000003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2FB783C-1E2D-4BDC-4A85-E53B7F92189F}"/>
              </a:ext>
            </a:extLst>
          </p:cNvPr>
          <p:cNvSpPr/>
          <p:nvPr/>
        </p:nvSpPr>
        <p:spPr>
          <a:xfrm>
            <a:off x="753793" y="1400946"/>
            <a:ext cx="7607177" cy="232251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39AE32-11A5-8C88-378A-67611B9BC8C9}"/>
              </a:ext>
            </a:extLst>
          </p:cNvPr>
          <p:cNvGrpSpPr/>
          <p:nvPr/>
        </p:nvGrpSpPr>
        <p:grpSpPr>
          <a:xfrm>
            <a:off x="5414875" y="1615698"/>
            <a:ext cx="904632" cy="1808015"/>
            <a:chOff x="5414875" y="1615698"/>
            <a:chExt cx="904632" cy="1808015"/>
          </a:xfrm>
        </p:grpSpPr>
        <p:sp>
          <p:nvSpPr>
            <p:cNvPr id="40" name="Google Shape;1217;g35ca313daad_0_0">
              <a:extLst>
                <a:ext uri="{FF2B5EF4-FFF2-40B4-BE49-F238E27FC236}">
                  <a16:creationId xmlns:a16="http://schemas.microsoft.com/office/drawing/2014/main" id="{E7D8E7C2-B717-5B0F-13DB-3B38805345EA}"/>
                </a:ext>
              </a:extLst>
            </p:cNvPr>
            <p:cNvSpPr/>
            <p:nvPr/>
          </p:nvSpPr>
          <p:spPr>
            <a:xfrm>
              <a:off x="5538607" y="1740315"/>
              <a:ext cx="780900" cy="1683398"/>
            </a:xfrm>
            <a:prstGeom prst="rect">
              <a:avLst/>
            </a:prstGeom>
            <a:solidFill>
              <a:srgbClr val="EAEAEA"/>
            </a:solidFill>
            <a:ln w="19050" cap="flat" cmpd="sng">
              <a:solidFill>
                <a:srgbClr val="43434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MARS</a:t>
              </a:r>
              <a:endParaRPr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Unit</a:t>
              </a:r>
              <a:endParaRPr sz="13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18;g35ca313daad_0_0">
              <a:extLst>
                <a:ext uri="{FF2B5EF4-FFF2-40B4-BE49-F238E27FC236}">
                  <a16:creationId xmlns:a16="http://schemas.microsoft.com/office/drawing/2014/main" id="{0B0FD3F5-1B0A-2AD7-27B9-5DF70A93C7A5}"/>
                </a:ext>
              </a:extLst>
            </p:cNvPr>
            <p:cNvSpPr/>
            <p:nvPr/>
          </p:nvSpPr>
          <p:spPr>
            <a:xfrm>
              <a:off x="5414875" y="1615698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1213;g35ca313daad_0_0">
            <a:extLst>
              <a:ext uri="{FF2B5EF4-FFF2-40B4-BE49-F238E27FC236}">
                <a16:creationId xmlns:a16="http://schemas.microsoft.com/office/drawing/2014/main" id="{BD2B2B90-8AAB-9925-01A3-3FCB04902D18}"/>
              </a:ext>
            </a:extLst>
          </p:cNvPr>
          <p:cNvSpPr/>
          <p:nvPr/>
        </p:nvSpPr>
        <p:spPr>
          <a:xfrm>
            <a:off x="4377532" y="1929640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6" name="Google Shape;1220;g35ca313daad_0_0">
            <a:extLst>
              <a:ext uri="{FF2B5EF4-FFF2-40B4-BE49-F238E27FC236}">
                <a16:creationId xmlns:a16="http://schemas.microsoft.com/office/drawing/2014/main" id="{0597C045-06F0-462F-7F1E-34DDA2D74D3B}"/>
              </a:ext>
            </a:extLst>
          </p:cNvPr>
          <p:cNvSpPr/>
          <p:nvPr/>
        </p:nvSpPr>
        <p:spPr>
          <a:xfrm>
            <a:off x="4248262" y="18540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208;g35ca313daad_0_0">
            <a:extLst>
              <a:ext uri="{FF2B5EF4-FFF2-40B4-BE49-F238E27FC236}">
                <a16:creationId xmlns:a16="http://schemas.microsoft.com/office/drawing/2014/main" id="{14F9C428-8EF1-4B2B-22D6-E3806B5AE062}"/>
              </a:ext>
            </a:extLst>
          </p:cNvPr>
          <p:cNvSpPr/>
          <p:nvPr/>
        </p:nvSpPr>
        <p:spPr>
          <a:xfrm>
            <a:off x="3110432" y="1915515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43" name="Google Shape;1219;g35ca313daad_0_0">
            <a:extLst>
              <a:ext uri="{FF2B5EF4-FFF2-40B4-BE49-F238E27FC236}">
                <a16:creationId xmlns:a16="http://schemas.microsoft.com/office/drawing/2014/main" id="{44F4858F-94EE-94AC-7B3C-50A35DBBE3CE}"/>
              </a:ext>
            </a:extLst>
          </p:cNvPr>
          <p:cNvSpPr/>
          <p:nvPr/>
        </p:nvSpPr>
        <p:spPr>
          <a:xfrm>
            <a:off x="2981365" y="18540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F319B-77A0-4922-F48B-78104A49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54" y="1"/>
            <a:ext cx="1500756" cy="782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A28EBF-1890-DB8F-27B5-CC71B4801579}"/>
              </a:ext>
            </a:extLst>
          </p:cNvPr>
          <p:cNvSpPr/>
          <p:nvPr/>
        </p:nvSpPr>
        <p:spPr>
          <a:xfrm>
            <a:off x="7536654" y="0"/>
            <a:ext cx="1184652" cy="457200"/>
          </a:xfrm>
          <a:prstGeom prst="rect">
            <a:avLst/>
          </a:prstGeom>
          <a:solidFill>
            <a:srgbClr val="008FF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E4C528-D2BF-251A-BF13-D4CB6F52DB78}"/>
              </a:ext>
            </a:extLst>
          </p:cNvPr>
          <p:cNvSpPr/>
          <p:nvPr/>
        </p:nvSpPr>
        <p:spPr>
          <a:xfrm>
            <a:off x="7536653" y="461474"/>
            <a:ext cx="1500755" cy="328707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33C3BD-2C6E-2634-86FB-BFEE2DE7796B}"/>
              </a:ext>
            </a:extLst>
          </p:cNvPr>
          <p:cNvSpPr/>
          <p:nvPr/>
        </p:nvSpPr>
        <p:spPr>
          <a:xfrm>
            <a:off x="8721306" y="0"/>
            <a:ext cx="31610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B717BA32-9E3D-2681-3909-3D52D73BBA09}"/>
              </a:ext>
            </a:extLst>
          </p:cNvPr>
          <p:cNvSpPr/>
          <p:nvPr/>
        </p:nvSpPr>
        <p:spPr>
          <a:xfrm rot="5400000">
            <a:off x="5909133" y="3088989"/>
            <a:ext cx="270000" cy="5423604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D8463B-23B3-27F1-2CE6-76D57981335C}"/>
              </a:ext>
            </a:extLst>
          </p:cNvPr>
          <p:cNvSpPr txBox="1"/>
          <p:nvPr/>
        </p:nvSpPr>
        <p:spPr>
          <a:xfrm>
            <a:off x="4017777" y="5892298"/>
            <a:ext cx="4052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Paradigm: </a:t>
            </a:r>
            <a:r>
              <a:rPr lang="en-US" sz="1600" dirty="0"/>
              <a:t>Implements Processing Near DRAM</a:t>
            </a:r>
          </a:p>
          <a:p>
            <a:pPr algn="ctr"/>
            <a:r>
              <a:rPr lang="en-US" sz="1600" i="1" dirty="0">
                <a:solidFill>
                  <a:schemeClr val="accent2"/>
                </a:solidFill>
              </a:rPr>
              <a:t>1 Sorter-Merger pair per flash controller</a:t>
            </a:r>
          </a:p>
        </p:txBody>
      </p:sp>
    </p:spTree>
    <p:extLst>
      <p:ext uri="{BB962C8B-B14F-4D97-AF65-F5344CB8AC3E}">
        <p14:creationId xmlns:p14="http://schemas.microsoft.com/office/powerpoint/2010/main" val="35802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7990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B33BB-07F7-F33E-48F2-34DB40DC9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9631-A2D2-4614-CF08-2B53E5D6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Architecture &amp; System (III/IV)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2F1F2-027A-465E-E8D0-693F67ADE220}"/>
              </a:ext>
            </a:extLst>
          </p:cNvPr>
          <p:cNvSpPr txBox="1"/>
          <p:nvPr/>
        </p:nvSpPr>
        <p:spPr>
          <a:xfrm>
            <a:off x="2478197" y="1073825"/>
            <a:ext cx="4352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SSD-Internal DRAM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9294F-BD57-BEDC-BEAF-D2C2D42E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54" y="1"/>
            <a:ext cx="1500756" cy="782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1F8011-A4BE-154A-7F03-032EF9ABC463}"/>
              </a:ext>
            </a:extLst>
          </p:cNvPr>
          <p:cNvSpPr/>
          <p:nvPr/>
        </p:nvSpPr>
        <p:spPr>
          <a:xfrm>
            <a:off x="7536654" y="0"/>
            <a:ext cx="118465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D03D8-A27D-0749-8DC1-52A42D09CF4C}"/>
              </a:ext>
            </a:extLst>
          </p:cNvPr>
          <p:cNvSpPr/>
          <p:nvPr/>
        </p:nvSpPr>
        <p:spPr>
          <a:xfrm>
            <a:off x="7536653" y="461474"/>
            <a:ext cx="1500755" cy="328707"/>
          </a:xfrm>
          <a:prstGeom prst="rect">
            <a:avLst/>
          </a:prstGeom>
          <a:solidFill>
            <a:srgbClr val="008FF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843146-FB62-2957-65A1-94B111FC9972}"/>
              </a:ext>
            </a:extLst>
          </p:cNvPr>
          <p:cNvSpPr/>
          <p:nvPr/>
        </p:nvSpPr>
        <p:spPr>
          <a:xfrm>
            <a:off x="8721306" y="0"/>
            <a:ext cx="31610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1161;g35ca313daad_0_0">
            <a:extLst>
              <a:ext uri="{FF2B5EF4-FFF2-40B4-BE49-F238E27FC236}">
                <a16:creationId xmlns:a16="http://schemas.microsoft.com/office/drawing/2014/main" id="{4BAA005D-0CE7-43EB-3C68-D897405CCF2D}"/>
              </a:ext>
            </a:extLst>
          </p:cNvPr>
          <p:cNvSpPr/>
          <p:nvPr/>
        </p:nvSpPr>
        <p:spPr>
          <a:xfrm>
            <a:off x="989858" y="1756868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162;g35ca313daad_0_0">
            <a:extLst>
              <a:ext uri="{FF2B5EF4-FFF2-40B4-BE49-F238E27FC236}">
                <a16:creationId xmlns:a16="http://schemas.microsoft.com/office/drawing/2014/main" id="{53EC0457-3504-02CE-E11F-F5A90B198D03}"/>
              </a:ext>
            </a:extLst>
          </p:cNvPr>
          <p:cNvSpPr txBox="1"/>
          <p:nvPr/>
        </p:nvSpPr>
        <p:spPr>
          <a:xfrm>
            <a:off x="903054" y="1695610"/>
            <a:ext cx="217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98;g35ca313daad_0_0">
            <a:extLst>
              <a:ext uri="{FF2B5EF4-FFF2-40B4-BE49-F238E27FC236}">
                <a16:creationId xmlns:a16="http://schemas.microsoft.com/office/drawing/2014/main" id="{EA9BFEBB-7E85-1481-8CDA-BF0FEF608AB6}"/>
              </a:ext>
            </a:extLst>
          </p:cNvPr>
          <p:cNvSpPr txBox="1"/>
          <p:nvPr/>
        </p:nvSpPr>
        <p:spPr>
          <a:xfrm rot="5400000" flipH="1">
            <a:off x="1326095" y="2228527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99;g35ca313daad_0_0">
            <a:extLst>
              <a:ext uri="{FF2B5EF4-FFF2-40B4-BE49-F238E27FC236}">
                <a16:creationId xmlns:a16="http://schemas.microsoft.com/office/drawing/2014/main" id="{715150A2-2B27-28FE-320C-DB1AE36C5FCA}"/>
              </a:ext>
            </a:extLst>
          </p:cNvPr>
          <p:cNvSpPr/>
          <p:nvPr/>
        </p:nvSpPr>
        <p:spPr>
          <a:xfrm>
            <a:off x="1057592" y="2590607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200;g35ca313daad_0_0">
            <a:extLst>
              <a:ext uri="{FF2B5EF4-FFF2-40B4-BE49-F238E27FC236}">
                <a16:creationId xmlns:a16="http://schemas.microsoft.com/office/drawing/2014/main" id="{5CB8E667-01BF-F94E-2816-CEBDAE132FFB}"/>
              </a:ext>
            </a:extLst>
          </p:cNvPr>
          <p:cNvSpPr/>
          <p:nvPr/>
        </p:nvSpPr>
        <p:spPr>
          <a:xfrm>
            <a:off x="1049667" y="2055357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203;g35ca313daad_0_0">
            <a:extLst>
              <a:ext uri="{FF2B5EF4-FFF2-40B4-BE49-F238E27FC236}">
                <a16:creationId xmlns:a16="http://schemas.microsoft.com/office/drawing/2014/main" id="{614888CF-298A-E10C-334F-FE746DFE75D4}"/>
              </a:ext>
            </a:extLst>
          </p:cNvPr>
          <p:cNvSpPr/>
          <p:nvPr/>
        </p:nvSpPr>
        <p:spPr>
          <a:xfrm>
            <a:off x="2098134" y="2041945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204;g35ca313daad_0_0">
            <a:extLst>
              <a:ext uri="{FF2B5EF4-FFF2-40B4-BE49-F238E27FC236}">
                <a16:creationId xmlns:a16="http://schemas.microsoft.com/office/drawing/2014/main" id="{401190C1-3B7D-B35F-D2BC-571A309C10C5}"/>
              </a:ext>
            </a:extLst>
          </p:cNvPr>
          <p:cNvSpPr txBox="1"/>
          <p:nvPr/>
        </p:nvSpPr>
        <p:spPr>
          <a:xfrm flipH="1">
            <a:off x="2577268" y="2352645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205;g35ca313daad_0_0">
            <a:extLst>
              <a:ext uri="{FF2B5EF4-FFF2-40B4-BE49-F238E27FC236}">
                <a16:creationId xmlns:a16="http://schemas.microsoft.com/office/drawing/2014/main" id="{5E41D48B-EE7F-8EFF-C4DD-650C624740CB}"/>
              </a:ext>
            </a:extLst>
          </p:cNvPr>
          <p:cNvSpPr txBox="1"/>
          <p:nvPr/>
        </p:nvSpPr>
        <p:spPr>
          <a:xfrm>
            <a:off x="5960358" y="2251796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206;g35ca313daad_0_0">
            <a:extLst>
              <a:ext uri="{FF2B5EF4-FFF2-40B4-BE49-F238E27FC236}">
                <a16:creationId xmlns:a16="http://schemas.microsoft.com/office/drawing/2014/main" id="{85222506-F055-6F33-6910-A5FBFD03B5D6}"/>
              </a:ext>
            </a:extLst>
          </p:cNvPr>
          <p:cNvCxnSpPr>
            <a:cxnSpLocks/>
          </p:cNvCxnSpPr>
          <p:nvPr/>
        </p:nvCxnSpPr>
        <p:spPr>
          <a:xfrm flipH="1">
            <a:off x="1762833" y="2041945"/>
            <a:ext cx="347796" cy="5215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207;g35ca313daad_0_0">
            <a:extLst>
              <a:ext uri="{FF2B5EF4-FFF2-40B4-BE49-F238E27FC236}">
                <a16:creationId xmlns:a16="http://schemas.microsoft.com/office/drawing/2014/main" id="{285E87FA-FE9F-33F0-E856-3C1C27B03A4C}"/>
              </a:ext>
            </a:extLst>
          </p:cNvPr>
          <p:cNvCxnSpPr>
            <a:cxnSpLocks/>
          </p:cNvCxnSpPr>
          <p:nvPr/>
        </p:nvCxnSpPr>
        <p:spPr>
          <a:xfrm flipH="1" flipV="1">
            <a:off x="1770758" y="2794307"/>
            <a:ext cx="307667" cy="261001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19" name="Google Shape;1223;g35ca313daad_0_0">
            <a:extLst>
              <a:ext uri="{FF2B5EF4-FFF2-40B4-BE49-F238E27FC236}">
                <a16:creationId xmlns:a16="http://schemas.microsoft.com/office/drawing/2014/main" id="{5DC8E547-D876-CD3E-DDBB-A69B07C3DE2C}"/>
              </a:ext>
            </a:extLst>
          </p:cNvPr>
          <p:cNvSpPr txBox="1"/>
          <p:nvPr/>
        </p:nvSpPr>
        <p:spPr>
          <a:xfrm>
            <a:off x="3220534" y="1950657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25;g35ca313daad_0_0">
            <a:extLst>
              <a:ext uri="{FF2B5EF4-FFF2-40B4-BE49-F238E27FC236}">
                <a16:creationId xmlns:a16="http://schemas.microsoft.com/office/drawing/2014/main" id="{8F5F5163-928F-031F-1D1E-8CD549F85051}"/>
              </a:ext>
            </a:extLst>
          </p:cNvPr>
          <p:cNvSpPr txBox="1"/>
          <p:nvPr/>
        </p:nvSpPr>
        <p:spPr>
          <a:xfrm rot="5400000" flipH="1">
            <a:off x="5755926" y="2205949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26;g35ca313daad_0_0">
            <a:extLst>
              <a:ext uri="{FF2B5EF4-FFF2-40B4-BE49-F238E27FC236}">
                <a16:creationId xmlns:a16="http://schemas.microsoft.com/office/drawing/2014/main" id="{5BCAD9DD-94AE-35DE-577F-6E69B282F997}"/>
              </a:ext>
            </a:extLst>
          </p:cNvPr>
          <p:cNvSpPr txBox="1"/>
          <p:nvPr/>
        </p:nvSpPr>
        <p:spPr>
          <a:xfrm rot="5400000" flipH="1">
            <a:off x="3942744" y="2205949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29;g35ca313daad_0_0">
            <a:extLst>
              <a:ext uri="{FF2B5EF4-FFF2-40B4-BE49-F238E27FC236}">
                <a16:creationId xmlns:a16="http://schemas.microsoft.com/office/drawing/2014/main" id="{10561154-A0E2-A09C-9DA8-4C4801967B70}"/>
              </a:ext>
            </a:extLst>
          </p:cNvPr>
          <p:cNvGrpSpPr/>
          <p:nvPr/>
        </p:nvGrpSpPr>
        <p:grpSpPr>
          <a:xfrm>
            <a:off x="3602874" y="2195495"/>
            <a:ext cx="1236300" cy="477000"/>
            <a:chOff x="-2094375" y="1746300"/>
            <a:chExt cx="1236300" cy="477000"/>
          </a:xfrm>
        </p:grpSpPr>
        <p:sp>
          <p:nvSpPr>
            <p:cNvPr id="126" name="Google Shape;1230;g35ca313daad_0_0">
              <a:extLst>
                <a:ext uri="{FF2B5EF4-FFF2-40B4-BE49-F238E27FC236}">
                  <a16:creationId xmlns:a16="http://schemas.microsoft.com/office/drawing/2014/main" id="{1CC7B320-DF6E-BF94-751B-D8695E776EC8}"/>
                </a:ext>
              </a:extLst>
            </p:cNvPr>
            <p:cNvSpPr/>
            <p:nvPr/>
          </p:nvSpPr>
          <p:spPr>
            <a:xfrm flipH="1">
              <a:off x="-2094375" y="1746300"/>
              <a:ext cx="1236300" cy="4770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rgbClr val="1B587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" name="Google Shape;1231;g35ca313daad_0_0">
              <a:extLst>
                <a:ext uri="{FF2B5EF4-FFF2-40B4-BE49-F238E27FC236}">
                  <a16:creationId xmlns:a16="http://schemas.microsoft.com/office/drawing/2014/main" id="{5E96E1AA-E3F7-2EE0-B40D-D14E822E7680}"/>
                </a:ext>
              </a:extLst>
            </p:cNvPr>
            <p:cNvCxnSpPr>
              <a:cxnSpLocks/>
              <a:stCxn id="135" idx="4"/>
              <a:endCxn id="131" idx="0"/>
            </p:cNvCxnSpPr>
            <p:nvPr/>
          </p:nvCxnSpPr>
          <p:spPr>
            <a:xfrm rot="10800000">
              <a:off x="-1973812" y="1787100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1234;g35ca313daad_0_0">
              <a:extLst>
                <a:ext uri="{FF2B5EF4-FFF2-40B4-BE49-F238E27FC236}">
                  <a16:creationId xmlns:a16="http://schemas.microsoft.com/office/drawing/2014/main" id="{CD4CFBC0-DBF7-F575-6301-77D1B8145279}"/>
                </a:ext>
              </a:extLst>
            </p:cNvPr>
            <p:cNvCxnSpPr>
              <a:cxnSpLocks/>
              <a:stCxn id="136" idx="4"/>
              <a:endCxn id="132" idx="0"/>
            </p:cNvCxnSpPr>
            <p:nvPr/>
          </p:nvCxnSpPr>
          <p:spPr>
            <a:xfrm rot="10800000">
              <a:off x="-1675048" y="1787100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" name="Google Shape;1237;g35ca313daad_0_0">
              <a:extLst>
                <a:ext uri="{FF2B5EF4-FFF2-40B4-BE49-F238E27FC236}">
                  <a16:creationId xmlns:a16="http://schemas.microsoft.com/office/drawing/2014/main" id="{1668DBE1-8F15-5927-2090-A4199CD9C7EF}"/>
                </a:ext>
              </a:extLst>
            </p:cNvPr>
            <p:cNvCxnSpPr>
              <a:cxnSpLocks/>
              <a:stCxn id="137" idx="4"/>
              <a:endCxn id="133" idx="0"/>
            </p:cNvCxnSpPr>
            <p:nvPr/>
          </p:nvCxnSpPr>
          <p:spPr>
            <a:xfrm rot="10800000">
              <a:off x="-961542" y="1787100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" name="Google Shape;1240;g35ca313daad_0_0">
              <a:extLst>
                <a:ext uri="{FF2B5EF4-FFF2-40B4-BE49-F238E27FC236}">
                  <a16:creationId xmlns:a16="http://schemas.microsoft.com/office/drawing/2014/main" id="{31A58C06-4635-EB19-1642-F0C21158F966}"/>
                </a:ext>
              </a:extLst>
            </p:cNvPr>
            <p:cNvCxnSpPr>
              <a:cxnSpLocks/>
              <a:stCxn id="133" idx="6"/>
              <a:endCxn id="131" idx="2"/>
            </p:cNvCxnSpPr>
            <p:nvPr/>
          </p:nvCxnSpPr>
          <p:spPr>
            <a:xfrm rot="10800000">
              <a:off x="-2047392" y="1855469"/>
              <a:ext cx="1159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1" name="Google Shape;1233;g35ca313daad_0_0">
              <a:extLst>
                <a:ext uri="{FF2B5EF4-FFF2-40B4-BE49-F238E27FC236}">
                  <a16:creationId xmlns:a16="http://schemas.microsoft.com/office/drawing/2014/main" id="{E5D09C99-2A7E-E170-9E40-DC13EDE1E4B9}"/>
                </a:ext>
              </a:extLst>
            </p:cNvPr>
            <p:cNvSpPr/>
            <p:nvPr/>
          </p:nvSpPr>
          <p:spPr>
            <a:xfrm>
              <a:off x="-2047462" y="1787219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236;g35ca313daad_0_0">
              <a:extLst>
                <a:ext uri="{FF2B5EF4-FFF2-40B4-BE49-F238E27FC236}">
                  <a16:creationId xmlns:a16="http://schemas.microsoft.com/office/drawing/2014/main" id="{500B1A0E-7651-7F91-08B3-A96F2BF33DD7}"/>
                </a:ext>
              </a:extLst>
            </p:cNvPr>
            <p:cNvSpPr/>
            <p:nvPr/>
          </p:nvSpPr>
          <p:spPr>
            <a:xfrm>
              <a:off x="-1748698" y="1787219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239;g35ca313daad_0_0">
              <a:extLst>
                <a:ext uri="{FF2B5EF4-FFF2-40B4-BE49-F238E27FC236}">
                  <a16:creationId xmlns:a16="http://schemas.microsoft.com/office/drawing/2014/main" id="{70CEC5A2-BBAE-C727-B060-DCEFDFBA4D05}"/>
                </a:ext>
              </a:extLst>
            </p:cNvPr>
            <p:cNvSpPr/>
            <p:nvPr/>
          </p:nvSpPr>
          <p:spPr>
            <a:xfrm>
              <a:off x="-1035192" y="1787219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" name="Google Shape;1241;g35ca313daad_0_0">
              <a:extLst>
                <a:ext uri="{FF2B5EF4-FFF2-40B4-BE49-F238E27FC236}">
                  <a16:creationId xmlns:a16="http://schemas.microsoft.com/office/drawing/2014/main" id="{7F6C6EE8-DE43-2FD9-9A79-DEC5818BECBE}"/>
                </a:ext>
              </a:extLst>
            </p:cNvPr>
            <p:cNvCxnSpPr>
              <a:cxnSpLocks/>
              <a:stCxn id="137" idx="6"/>
              <a:endCxn id="135" idx="2"/>
            </p:cNvCxnSpPr>
            <p:nvPr/>
          </p:nvCxnSpPr>
          <p:spPr>
            <a:xfrm rot="10800000">
              <a:off x="-2047392" y="2114250"/>
              <a:ext cx="1159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5" name="Google Shape;1232;g35ca313daad_0_0">
              <a:extLst>
                <a:ext uri="{FF2B5EF4-FFF2-40B4-BE49-F238E27FC236}">
                  <a16:creationId xmlns:a16="http://schemas.microsoft.com/office/drawing/2014/main" id="{66E3FD27-222E-B81A-3D16-61094A678215}"/>
                </a:ext>
              </a:extLst>
            </p:cNvPr>
            <p:cNvSpPr/>
            <p:nvPr/>
          </p:nvSpPr>
          <p:spPr>
            <a:xfrm>
              <a:off x="-2047462" y="2046000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235;g35ca313daad_0_0">
              <a:extLst>
                <a:ext uri="{FF2B5EF4-FFF2-40B4-BE49-F238E27FC236}">
                  <a16:creationId xmlns:a16="http://schemas.microsoft.com/office/drawing/2014/main" id="{54326C89-DD35-39C1-B193-0F8023E9118E}"/>
                </a:ext>
              </a:extLst>
            </p:cNvPr>
            <p:cNvSpPr/>
            <p:nvPr/>
          </p:nvSpPr>
          <p:spPr>
            <a:xfrm>
              <a:off x="-1748698" y="2046000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238;g35ca313daad_0_0">
              <a:extLst>
                <a:ext uri="{FF2B5EF4-FFF2-40B4-BE49-F238E27FC236}">
                  <a16:creationId xmlns:a16="http://schemas.microsoft.com/office/drawing/2014/main" id="{809E3DA3-B12B-F1CC-DCDA-E0D00EE8F803}"/>
                </a:ext>
              </a:extLst>
            </p:cNvPr>
            <p:cNvSpPr/>
            <p:nvPr/>
          </p:nvSpPr>
          <p:spPr>
            <a:xfrm>
              <a:off x="-1035192" y="2046000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242;g35ca313daad_0_0">
              <a:extLst>
                <a:ext uri="{FF2B5EF4-FFF2-40B4-BE49-F238E27FC236}">
                  <a16:creationId xmlns:a16="http://schemas.microsoft.com/office/drawing/2014/main" id="{2F6C9F99-1796-A397-551F-15AEF82F7023}"/>
                </a:ext>
              </a:extLst>
            </p:cNvPr>
            <p:cNvSpPr txBox="1"/>
            <p:nvPr/>
          </p:nvSpPr>
          <p:spPr>
            <a:xfrm rot="5400000" flipH="1">
              <a:off x="-1401950" y="1807475"/>
              <a:ext cx="27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…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246;g35ca313daad_0_0">
            <a:extLst>
              <a:ext uri="{FF2B5EF4-FFF2-40B4-BE49-F238E27FC236}">
                <a16:creationId xmlns:a16="http://schemas.microsoft.com/office/drawing/2014/main" id="{C3D0016D-438C-A262-C6DE-D4B11CDBAFD3}"/>
              </a:ext>
            </a:extLst>
          </p:cNvPr>
          <p:cNvSpPr/>
          <p:nvPr/>
        </p:nvSpPr>
        <p:spPr>
          <a:xfrm flipH="1">
            <a:off x="4876124" y="2195495"/>
            <a:ext cx="1236300" cy="4770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247;g35ca313daad_0_0">
            <a:extLst>
              <a:ext uri="{FF2B5EF4-FFF2-40B4-BE49-F238E27FC236}">
                <a16:creationId xmlns:a16="http://schemas.microsoft.com/office/drawing/2014/main" id="{481D28FC-9417-AAD4-4225-14326E51E21A}"/>
              </a:ext>
            </a:extLst>
          </p:cNvPr>
          <p:cNvCxnSpPr>
            <a:cxnSpLocks/>
            <a:stCxn id="151" idx="4"/>
            <a:endCxn id="147" idx="0"/>
          </p:cNvCxnSpPr>
          <p:nvPr/>
        </p:nvCxnSpPr>
        <p:spPr>
          <a:xfrm rot="10800000">
            <a:off x="4996687" y="2236295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250;g35ca313daad_0_0">
            <a:extLst>
              <a:ext uri="{FF2B5EF4-FFF2-40B4-BE49-F238E27FC236}">
                <a16:creationId xmlns:a16="http://schemas.microsoft.com/office/drawing/2014/main" id="{3CE4E758-3A07-312C-C5D9-7068D740C036}"/>
              </a:ext>
            </a:extLst>
          </p:cNvPr>
          <p:cNvCxnSpPr>
            <a:cxnSpLocks/>
            <a:stCxn id="152" idx="4"/>
            <a:endCxn id="148" idx="0"/>
          </p:cNvCxnSpPr>
          <p:nvPr/>
        </p:nvCxnSpPr>
        <p:spPr>
          <a:xfrm rot="10800000">
            <a:off x="5295451" y="2236295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253;g35ca313daad_0_0">
            <a:extLst>
              <a:ext uri="{FF2B5EF4-FFF2-40B4-BE49-F238E27FC236}">
                <a16:creationId xmlns:a16="http://schemas.microsoft.com/office/drawing/2014/main" id="{364FAFA7-193E-E808-31FB-2CDF0B9D1355}"/>
              </a:ext>
            </a:extLst>
          </p:cNvPr>
          <p:cNvCxnSpPr>
            <a:cxnSpLocks/>
            <a:stCxn id="153" idx="4"/>
            <a:endCxn id="149" idx="0"/>
          </p:cNvCxnSpPr>
          <p:nvPr/>
        </p:nvCxnSpPr>
        <p:spPr>
          <a:xfrm rot="10800000">
            <a:off x="6008957" y="2236295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256;g35ca313daad_0_0">
            <a:extLst>
              <a:ext uri="{FF2B5EF4-FFF2-40B4-BE49-F238E27FC236}">
                <a16:creationId xmlns:a16="http://schemas.microsoft.com/office/drawing/2014/main" id="{0C503C13-5107-36A7-9F70-AEBF831F5B16}"/>
              </a:ext>
            </a:extLst>
          </p:cNvPr>
          <p:cNvCxnSpPr>
            <a:cxnSpLocks/>
            <a:stCxn id="149" idx="6"/>
            <a:endCxn id="147" idx="2"/>
          </p:cNvCxnSpPr>
          <p:nvPr/>
        </p:nvCxnSpPr>
        <p:spPr>
          <a:xfrm rot="10800000">
            <a:off x="4923107" y="2304664"/>
            <a:ext cx="1159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249;g35ca313daad_0_0">
            <a:extLst>
              <a:ext uri="{FF2B5EF4-FFF2-40B4-BE49-F238E27FC236}">
                <a16:creationId xmlns:a16="http://schemas.microsoft.com/office/drawing/2014/main" id="{88419B87-8426-61B0-2564-5CE7EE6F8C40}"/>
              </a:ext>
            </a:extLst>
          </p:cNvPr>
          <p:cNvSpPr/>
          <p:nvPr/>
        </p:nvSpPr>
        <p:spPr>
          <a:xfrm>
            <a:off x="4923037" y="2236414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252;g35ca313daad_0_0">
            <a:extLst>
              <a:ext uri="{FF2B5EF4-FFF2-40B4-BE49-F238E27FC236}">
                <a16:creationId xmlns:a16="http://schemas.microsoft.com/office/drawing/2014/main" id="{C9765CB8-E9F5-F744-6763-07A9DF52984B}"/>
              </a:ext>
            </a:extLst>
          </p:cNvPr>
          <p:cNvSpPr/>
          <p:nvPr/>
        </p:nvSpPr>
        <p:spPr>
          <a:xfrm>
            <a:off x="5221801" y="2236414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255;g35ca313daad_0_0">
            <a:extLst>
              <a:ext uri="{FF2B5EF4-FFF2-40B4-BE49-F238E27FC236}">
                <a16:creationId xmlns:a16="http://schemas.microsoft.com/office/drawing/2014/main" id="{6FC03488-36B1-CA4F-360E-D522B9059DF7}"/>
              </a:ext>
            </a:extLst>
          </p:cNvPr>
          <p:cNvSpPr/>
          <p:nvPr/>
        </p:nvSpPr>
        <p:spPr>
          <a:xfrm>
            <a:off x="5935307" y="2236414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257;g35ca313daad_0_0">
            <a:extLst>
              <a:ext uri="{FF2B5EF4-FFF2-40B4-BE49-F238E27FC236}">
                <a16:creationId xmlns:a16="http://schemas.microsoft.com/office/drawing/2014/main" id="{6C6825A7-2C0C-FB4A-32C2-C386389A4F99}"/>
              </a:ext>
            </a:extLst>
          </p:cNvPr>
          <p:cNvCxnSpPr>
            <a:cxnSpLocks/>
            <a:stCxn id="153" idx="6"/>
            <a:endCxn id="151" idx="2"/>
          </p:cNvCxnSpPr>
          <p:nvPr/>
        </p:nvCxnSpPr>
        <p:spPr>
          <a:xfrm rot="10800000">
            <a:off x="4923107" y="2563445"/>
            <a:ext cx="1159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248;g35ca313daad_0_0">
            <a:extLst>
              <a:ext uri="{FF2B5EF4-FFF2-40B4-BE49-F238E27FC236}">
                <a16:creationId xmlns:a16="http://schemas.microsoft.com/office/drawing/2014/main" id="{1B86FB5A-520A-D7F4-9D24-5DAD59A539CE}"/>
              </a:ext>
            </a:extLst>
          </p:cNvPr>
          <p:cNvSpPr/>
          <p:nvPr/>
        </p:nvSpPr>
        <p:spPr>
          <a:xfrm>
            <a:off x="4923037" y="2495195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251;g35ca313daad_0_0">
            <a:extLst>
              <a:ext uri="{FF2B5EF4-FFF2-40B4-BE49-F238E27FC236}">
                <a16:creationId xmlns:a16="http://schemas.microsoft.com/office/drawing/2014/main" id="{A28E4B39-CC38-B502-80E6-F89467C20A03}"/>
              </a:ext>
            </a:extLst>
          </p:cNvPr>
          <p:cNvSpPr/>
          <p:nvPr/>
        </p:nvSpPr>
        <p:spPr>
          <a:xfrm>
            <a:off x="5221801" y="2495195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254;g35ca313daad_0_0">
            <a:extLst>
              <a:ext uri="{FF2B5EF4-FFF2-40B4-BE49-F238E27FC236}">
                <a16:creationId xmlns:a16="http://schemas.microsoft.com/office/drawing/2014/main" id="{BB2DC7BE-5A7E-E07D-81C8-8B962EABB98E}"/>
              </a:ext>
            </a:extLst>
          </p:cNvPr>
          <p:cNvSpPr/>
          <p:nvPr/>
        </p:nvSpPr>
        <p:spPr>
          <a:xfrm>
            <a:off x="5935307" y="2495195"/>
            <a:ext cx="147300" cy="1365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E8542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258;g35ca313daad_0_0">
            <a:extLst>
              <a:ext uri="{FF2B5EF4-FFF2-40B4-BE49-F238E27FC236}">
                <a16:creationId xmlns:a16="http://schemas.microsoft.com/office/drawing/2014/main" id="{6CB8144E-6D52-C3C9-46A0-C3E9A3CDE740}"/>
              </a:ext>
            </a:extLst>
          </p:cNvPr>
          <p:cNvSpPr txBox="1"/>
          <p:nvPr/>
        </p:nvSpPr>
        <p:spPr>
          <a:xfrm rot="5400000" flipH="1">
            <a:off x="5568549" y="2256670"/>
            <a:ext cx="27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…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204;g35ca313daad_0_0">
            <a:extLst>
              <a:ext uri="{FF2B5EF4-FFF2-40B4-BE49-F238E27FC236}">
                <a16:creationId xmlns:a16="http://schemas.microsoft.com/office/drawing/2014/main" id="{B3BE969D-EBCF-0000-8C5A-4B95E7A8E9CC}"/>
              </a:ext>
            </a:extLst>
          </p:cNvPr>
          <p:cNvSpPr txBox="1"/>
          <p:nvPr/>
        </p:nvSpPr>
        <p:spPr>
          <a:xfrm flipH="1">
            <a:off x="6877166" y="2342759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35D0A21-B3B2-EB83-AC31-29DD6E9AEB96}"/>
              </a:ext>
            </a:extLst>
          </p:cNvPr>
          <p:cNvGrpSpPr/>
          <p:nvPr/>
        </p:nvGrpSpPr>
        <p:grpSpPr>
          <a:xfrm>
            <a:off x="4813439" y="2073940"/>
            <a:ext cx="1099139" cy="461448"/>
            <a:chOff x="7982862" y="2247956"/>
            <a:chExt cx="1099139" cy="461448"/>
          </a:xfrm>
        </p:grpSpPr>
        <p:sp>
          <p:nvSpPr>
            <p:cNvPr id="141" name="Google Shape;1259;g35ca313daad_0_0">
              <a:extLst>
                <a:ext uri="{FF2B5EF4-FFF2-40B4-BE49-F238E27FC236}">
                  <a16:creationId xmlns:a16="http://schemas.microsoft.com/office/drawing/2014/main" id="{F5FFC03D-500F-AE4A-F05C-848F5BE70B4A}"/>
                </a:ext>
              </a:extLst>
            </p:cNvPr>
            <p:cNvSpPr/>
            <p:nvPr/>
          </p:nvSpPr>
          <p:spPr>
            <a:xfrm>
              <a:off x="8155601" y="2340104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262;g35ca313daad_0_0">
              <a:extLst>
                <a:ext uri="{FF2B5EF4-FFF2-40B4-BE49-F238E27FC236}">
                  <a16:creationId xmlns:a16="http://schemas.microsoft.com/office/drawing/2014/main" id="{8557DAE3-420B-E9BE-B7E6-578A587980A5}"/>
                </a:ext>
              </a:extLst>
            </p:cNvPr>
            <p:cNvSpPr/>
            <p:nvPr/>
          </p:nvSpPr>
          <p:spPr>
            <a:xfrm>
              <a:off x="7982862" y="2247956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V</a:t>
              </a:r>
              <a:endParaRPr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188F24A-1165-5D91-4F58-D10DD98F4D89}"/>
              </a:ext>
            </a:extLst>
          </p:cNvPr>
          <p:cNvGrpSpPr/>
          <p:nvPr/>
        </p:nvGrpSpPr>
        <p:grpSpPr>
          <a:xfrm>
            <a:off x="3555327" y="2080423"/>
            <a:ext cx="1099139" cy="461448"/>
            <a:chOff x="7982862" y="2247956"/>
            <a:chExt cx="1099139" cy="461448"/>
          </a:xfrm>
        </p:grpSpPr>
        <p:sp>
          <p:nvSpPr>
            <p:cNvPr id="169" name="Google Shape;1259;g35ca313daad_0_0">
              <a:extLst>
                <a:ext uri="{FF2B5EF4-FFF2-40B4-BE49-F238E27FC236}">
                  <a16:creationId xmlns:a16="http://schemas.microsoft.com/office/drawing/2014/main" id="{AFE924BE-415C-68CD-D92B-09EFAB33601D}"/>
                </a:ext>
              </a:extLst>
            </p:cNvPr>
            <p:cNvSpPr/>
            <p:nvPr/>
          </p:nvSpPr>
          <p:spPr>
            <a:xfrm>
              <a:off x="8155601" y="2340104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62;g35ca313daad_0_0">
              <a:extLst>
                <a:ext uri="{FF2B5EF4-FFF2-40B4-BE49-F238E27FC236}">
                  <a16:creationId xmlns:a16="http://schemas.microsoft.com/office/drawing/2014/main" id="{5D6587EF-A484-0980-8BD5-4D61A713200E}"/>
                </a:ext>
              </a:extLst>
            </p:cNvPr>
            <p:cNvSpPr/>
            <p:nvPr/>
          </p:nvSpPr>
          <p:spPr>
            <a:xfrm>
              <a:off x="7982862" y="2247956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V</a:t>
              </a:r>
              <a:endParaRPr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3FA9005-204A-BF40-25DE-8F7A2405170B}"/>
              </a:ext>
            </a:extLst>
          </p:cNvPr>
          <p:cNvSpPr/>
          <p:nvPr/>
        </p:nvSpPr>
        <p:spPr>
          <a:xfrm>
            <a:off x="931642" y="1727042"/>
            <a:ext cx="7309304" cy="1581311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2" name="Google Shape;1227;g35ca313daad_0_0">
            <a:extLst>
              <a:ext uri="{FF2B5EF4-FFF2-40B4-BE49-F238E27FC236}">
                <a16:creationId xmlns:a16="http://schemas.microsoft.com/office/drawing/2014/main" id="{13649149-ECBF-1ABD-E801-5B21C53D37D6}"/>
              </a:ext>
            </a:extLst>
          </p:cNvPr>
          <p:cNvSpPr/>
          <p:nvPr/>
        </p:nvSpPr>
        <p:spPr>
          <a:xfrm>
            <a:off x="3602899" y="2706807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260;g35ca313daad_0_0">
            <a:extLst>
              <a:ext uri="{FF2B5EF4-FFF2-40B4-BE49-F238E27FC236}">
                <a16:creationId xmlns:a16="http://schemas.microsoft.com/office/drawing/2014/main" id="{0C6211B5-1B43-D42A-30CE-1FF6E8580DDB}"/>
              </a:ext>
            </a:extLst>
          </p:cNvPr>
          <p:cNvSpPr/>
          <p:nvPr/>
        </p:nvSpPr>
        <p:spPr>
          <a:xfrm>
            <a:off x="3960412" y="2706807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336405-3D90-D5EC-22FD-A5E77C5EADA2}"/>
              </a:ext>
            </a:extLst>
          </p:cNvPr>
          <p:cNvSpPr/>
          <p:nvPr/>
        </p:nvSpPr>
        <p:spPr>
          <a:xfrm>
            <a:off x="249624" y="3542552"/>
            <a:ext cx="4151229" cy="2042807"/>
          </a:xfrm>
          <a:prstGeom prst="rect">
            <a:avLst/>
          </a:prstGeom>
          <a:solidFill>
            <a:srgbClr val="E3DB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5E785F-2662-E120-7B08-59F12E39123C}"/>
              </a:ext>
            </a:extLst>
          </p:cNvPr>
          <p:cNvSpPr txBox="1"/>
          <p:nvPr/>
        </p:nvSpPr>
        <p:spPr>
          <a:xfrm>
            <a:off x="1469240" y="3579821"/>
            <a:ext cx="171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Arithmetic Unit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D5CCF0-0A0C-74F4-20EB-A4DBD6D58D68}"/>
              </a:ext>
            </a:extLst>
          </p:cNvPr>
          <p:cNvSpPr txBox="1"/>
          <p:nvPr/>
        </p:nvSpPr>
        <p:spPr>
          <a:xfrm>
            <a:off x="266765" y="4455182"/>
            <a:ext cx="4116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Paradigm: </a:t>
            </a:r>
            <a:r>
              <a:rPr lang="en-US" sz="1600" dirty="0"/>
              <a:t>Implements Processing Near DRAM</a:t>
            </a:r>
          </a:p>
        </p:txBody>
      </p:sp>
      <p:sp>
        <p:nvSpPr>
          <p:cNvPr id="28" name="Google Shape;1262;g35ca313daad_0_0">
            <a:extLst>
              <a:ext uri="{FF2B5EF4-FFF2-40B4-BE49-F238E27FC236}">
                <a16:creationId xmlns:a16="http://schemas.microsoft.com/office/drawing/2014/main" id="{DEE27E5A-C0BB-6244-9C67-EAEC0082FB7F}"/>
              </a:ext>
            </a:extLst>
          </p:cNvPr>
          <p:cNvSpPr/>
          <p:nvPr/>
        </p:nvSpPr>
        <p:spPr>
          <a:xfrm>
            <a:off x="111252" y="339901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D7B36F-D3DD-CC0C-FA19-5858BDA4BCA3}"/>
              </a:ext>
            </a:extLst>
          </p:cNvPr>
          <p:cNvSpPr txBox="1"/>
          <p:nvPr/>
        </p:nvSpPr>
        <p:spPr>
          <a:xfrm>
            <a:off x="266765" y="3909780"/>
            <a:ext cx="411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Performs arithmetic and logical operations required for RSGA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6BDD93-3E91-EF9B-CF0C-9441A28A1648}"/>
              </a:ext>
            </a:extLst>
          </p:cNvPr>
          <p:cNvSpPr txBox="1"/>
          <p:nvPr/>
        </p:nvSpPr>
        <p:spPr>
          <a:xfrm>
            <a:off x="266765" y="4754362"/>
            <a:ext cx="411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Design: </a:t>
            </a:r>
            <a:r>
              <a:rPr lang="en-US" sz="1600" dirty="0"/>
              <a:t>Based on the FULCRUM architecture for leveraging DRAM subarray proximity for low-latency parallel arithmetic operations</a:t>
            </a:r>
            <a:r>
              <a:rPr lang="en-US" sz="1600" b="1" dirty="0"/>
              <a:t> </a:t>
            </a:r>
            <a:endParaRPr lang="en-US" sz="1600" dirty="0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E7E3A89-3C87-1F38-40ED-4363C94BFB56}"/>
              </a:ext>
            </a:extLst>
          </p:cNvPr>
          <p:cNvSpPr/>
          <p:nvPr/>
        </p:nvSpPr>
        <p:spPr>
          <a:xfrm rot="5400000">
            <a:off x="2190239" y="3689964"/>
            <a:ext cx="270000" cy="4151229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0F947E-4F64-7367-5B54-FE34F56CB34A}"/>
              </a:ext>
            </a:extLst>
          </p:cNvPr>
          <p:cNvSpPr txBox="1"/>
          <p:nvPr/>
        </p:nvSpPr>
        <p:spPr>
          <a:xfrm>
            <a:off x="249624" y="5857085"/>
            <a:ext cx="415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</a:rPr>
              <a:t>1 per two subarrays</a:t>
            </a:r>
          </a:p>
        </p:txBody>
      </p:sp>
    </p:spTree>
    <p:extLst>
      <p:ext uri="{BB962C8B-B14F-4D97-AF65-F5344CB8AC3E}">
        <p14:creationId xmlns:p14="http://schemas.microsoft.com/office/powerpoint/2010/main" val="135006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90A18-C661-DDE3-1F67-98A2F99E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3861-A99C-2A05-5663-34B0DA0F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Architecture &amp; System (IV/IV)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14893-4234-784A-3ED6-3CFE3E81CA32}"/>
              </a:ext>
            </a:extLst>
          </p:cNvPr>
          <p:cNvSpPr txBox="1"/>
          <p:nvPr/>
        </p:nvSpPr>
        <p:spPr>
          <a:xfrm>
            <a:off x="2478197" y="1073825"/>
            <a:ext cx="4352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SSD-Internal DRAM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8F62F-A6BA-45C3-1EFF-5B5394E8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54" y="1"/>
            <a:ext cx="1500756" cy="782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94AAD5-96BF-F0AD-DA29-EE8850FAB86E}"/>
              </a:ext>
            </a:extLst>
          </p:cNvPr>
          <p:cNvSpPr/>
          <p:nvPr/>
        </p:nvSpPr>
        <p:spPr>
          <a:xfrm>
            <a:off x="7536654" y="0"/>
            <a:ext cx="118465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3F6C9-53D0-EB30-7CB3-6DD7E1BB64BF}"/>
              </a:ext>
            </a:extLst>
          </p:cNvPr>
          <p:cNvSpPr/>
          <p:nvPr/>
        </p:nvSpPr>
        <p:spPr>
          <a:xfrm>
            <a:off x="7536653" y="461474"/>
            <a:ext cx="1500755" cy="328707"/>
          </a:xfrm>
          <a:prstGeom prst="rect">
            <a:avLst/>
          </a:prstGeom>
          <a:solidFill>
            <a:srgbClr val="008FF2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423C8-2CAC-8A5E-A7AA-02BB66D6171F}"/>
              </a:ext>
            </a:extLst>
          </p:cNvPr>
          <p:cNvSpPr/>
          <p:nvPr/>
        </p:nvSpPr>
        <p:spPr>
          <a:xfrm>
            <a:off x="8721306" y="0"/>
            <a:ext cx="316102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D9E685-BB6F-61A2-F582-7A97E027F063}"/>
              </a:ext>
            </a:extLst>
          </p:cNvPr>
          <p:cNvGrpSpPr/>
          <p:nvPr/>
        </p:nvGrpSpPr>
        <p:grpSpPr>
          <a:xfrm>
            <a:off x="903054" y="1695610"/>
            <a:ext cx="7337892" cy="1612743"/>
            <a:chOff x="903054" y="1774633"/>
            <a:chExt cx="7337892" cy="1612743"/>
          </a:xfrm>
        </p:grpSpPr>
        <p:sp>
          <p:nvSpPr>
            <p:cNvPr id="108" name="Google Shape;1161;g35ca313daad_0_0">
              <a:extLst>
                <a:ext uri="{FF2B5EF4-FFF2-40B4-BE49-F238E27FC236}">
                  <a16:creationId xmlns:a16="http://schemas.microsoft.com/office/drawing/2014/main" id="{D3D2FE71-E4D7-790D-F1A0-920C4291FC46}"/>
                </a:ext>
              </a:extLst>
            </p:cNvPr>
            <p:cNvSpPr/>
            <p:nvPr/>
          </p:nvSpPr>
          <p:spPr>
            <a:xfrm>
              <a:off x="989858" y="1835891"/>
              <a:ext cx="7222500" cy="1535574"/>
            </a:xfrm>
            <a:prstGeom prst="roundRect">
              <a:avLst>
                <a:gd name="adj" fmla="val 0"/>
              </a:avLst>
            </a:prstGeom>
            <a:solidFill>
              <a:srgbClr val="FCECE6"/>
            </a:solidFill>
            <a:ln w="19050" cap="flat" cmpd="sng">
              <a:solidFill>
                <a:srgbClr val="F07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162;g35ca313daad_0_0">
              <a:extLst>
                <a:ext uri="{FF2B5EF4-FFF2-40B4-BE49-F238E27FC236}">
                  <a16:creationId xmlns:a16="http://schemas.microsoft.com/office/drawing/2014/main" id="{DABBE285-39D3-E1D6-DD30-8FC0E2FB8322}"/>
                </a:ext>
              </a:extLst>
            </p:cNvPr>
            <p:cNvSpPr txBox="1"/>
            <p:nvPr/>
          </p:nvSpPr>
          <p:spPr>
            <a:xfrm>
              <a:off x="903054" y="1774633"/>
              <a:ext cx="217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 kern="0" dirty="0">
                  <a:solidFill>
                    <a:srgbClr val="F07F09"/>
                  </a:solidFill>
                  <a:ea typeface="Calibri"/>
                  <a:cs typeface="Calibri"/>
                  <a:sym typeface="Calibri"/>
                </a:rPr>
                <a:t>SSD-Internal DRAM</a:t>
              </a:r>
              <a:endParaRPr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98;g35ca313daad_0_0">
              <a:extLst>
                <a:ext uri="{FF2B5EF4-FFF2-40B4-BE49-F238E27FC236}">
                  <a16:creationId xmlns:a16="http://schemas.microsoft.com/office/drawing/2014/main" id="{4306BF18-5473-DA44-05A1-9FDA39E537EE}"/>
                </a:ext>
              </a:extLst>
            </p:cNvPr>
            <p:cNvSpPr txBox="1"/>
            <p:nvPr/>
          </p:nvSpPr>
          <p:spPr>
            <a:xfrm rot="5400000" flipH="1">
              <a:off x="1326095" y="2307550"/>
              <a:ext cx="39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…</a:t>
              </a:r>
              <a:endParaRPr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99;g35ca313daad_0_0">
              <a:extLst>
                <a:ext uri="{FF2B5EF4-FFF2-40B4-BE49-F238E27FC236}">
                  <a16:creationId xmlns:a16="http://schemas.microsoft.com/office/drawing/2014/main" id="{BCFFE3A9-1928-304A-34DC-93D0467F95E2}"/>
                </a:ext>
              </a:extLst>
            </p:cNvPr>
            <p:cNvSpPr/>
            <p:nvPr/>
          </p:nvSpPr>
          <p:spPr>
            <a:xfrm>
              <a:off x="1057592" y="2669630"/>
              <a:ext cx="780900" cy="2037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9050" cap="flat" cmpd="sng">
              <a:solidFill>
                <a:srgbClr val="F07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Bank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200;g35ca313daad_0_0">
              <a:extLst>
                <a:ext uri="{FF2B5EF4-FFF2-40B4-BE49-F238E27FC236}">
                  <a16:creationId xmlns:a16="http://schemas.microsoft.com/office/drawing/2014/main" id="{B1A4FDFB-6D8E-0AA6-A4AA-7F82C8EAA716}"/>
                </a:ext>
              </a:extLst>
            </p:cNvPr>
            <p:cNvSpPr/>
            <p:nvPr/>
          </p:nvSpPr>
          <p:spPr>
            <a:xfrm>
              <a:off x="1049667" y="2134380"/>
              <a:ext cx="780900" cy="2037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9050" cap="flat" cmpd="sng">
              <a:solidFill>
                <a:srgbClr val="F07F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Bank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203;g35ca313daad_0_0">
              <a:extLst>
                <a:ext uri="{FF2B5EF4-FFF2-40B4-BE49-F238E27FC236}">
                  <a16:creationId xmlns:a16="http://schemas.microsoft.com/office/drawing/2014/main" id="{1E770C90-926B-3225-6424-505336977426}"/>
                </a:ext>
              </a:extLst>
            </p:cNvPr>
            <p:cNvSpPr/>
            <p:nvPr/>
          </p:nvSpPr>
          <p:spPr>
            <a:xfrm>
              <a:off x="2098134" y="2120968"/>
              <a:ext cx="5818625" cy="103457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 w="19050" cap="flat" cmpd="sng">
              <a:solidFill>
                <a:srgbClr val="99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600"/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204;g35ca313daad_0_0">
              <a:extLst>
                <a:ext uri="{FF2B5EF4-FFF2-40B4-BE49-F238E27FC236}">
                  <a16:creationId xmlns:a16="http://schemas.microsoft.com/office/drawing/2014/main" id="{21C268C0-2658-AA15-A270-E2000824A542}"/>
                </a:ext>
              </a:extLst>
            </p:cNvPr>
            <p:cNvSpPr txBox="1"/>
            <p:nvPr/>
          </p:nvSpPr>
          <p:spPr>
            <a:xfrm flipH="1">
              <a:off x="2577268" y="2431668"/>
              <a:ext cx="3966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800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…</a:t>
              </a:r>
              <a:endParaRPr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205;g35ca313daad_0_0">
              <a:extLst>
                <a:ext uri="{FF2B5EF4-FFF2-40B4-BE49-F238E27FC236}">
                  <a16:creationId xmlns:a16="http://schemas.microsoft.com/office/drawing/2014/main" id="{E53A0C70-9671-DD7D-1F1E-C6C272E26B09}"/>
                </a:ext>
              </a:extLst>
            </p:cNvPr>
            <p:cNvSpPr txBox="1"/>
            <p:nvPr/>
          </p:nvSpPr>
          <p:spPr>
            <a:xfrm>
              <a:off x="5960358" y="2330819"/>
              <a:ext cx="1164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kern="0" dirty="0">
                  <a:solidFill>
                    <a:srgbClr val="1B587C"/>
                  </a:solidFill>
                  <a:ea typeface="Calibri"/>
                  <a:cs typeface="Calibri"/>
                  <a:sym typeface="Calibri"/>
                </a:rPr>
                <a:t>Subarrays</a:t>
              </a:r>
              <a:endParaRPr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7" name="Google Shape;1206;g35ca313daad_0_0">
              <a:extLst>
                <a:ext uri="{FF2B5EF4-FFF2-40B4-BE49-F238E27FC236}">
                  <a16:creationId xmlns:a16="http://schemas.microsoft.com/office/drawing/2014/main" id="{4C53AA4B-2398-3695-DBE4-1A17031A9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2833" y="2120968"/>
              <a:ext cx="347796" cy="521500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" name="Google Shape;1207;g35ca313daad_0_0">
              <a:extLst>
                <a:ext uri="{FF2B5EF4-FFF2-40B4-BE49-F238E27FC236}">
                  <a16:creationId xmlns:a16="http://schemas.microsoft.com/office/drawing/2014/main" id="{1A2802E5-D0E8-3222-8E59-FDF525CBDC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0758" y="2873330"/>
              <a:ext cx="307667" cy="261001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19" name="Google Shape;1223;g35ca313daad_0_0">
              <a:extLst>
                <a:ext uri="{FF2B5EF4-FFF2-40B4-BE49-F238E27FC236}">
                  <a16:creationId xmlns:a16="http://schemas.microsoft.com/office/drawing/2014/main" id="{FD86B2B6-6328-4E89-48D1-90E19B867A91}"/>
                </a:ext>
              </a:extLst>
            </p:cNvPr>
            <p:cNvSpPr txBox="1"/>
            <p:nvPr/>
          </p:nvSpPr>
          <p:spPr>
            <a:xfrm>
              <a:off x="3220534" y="2029680"/>
              <a:ext cx="25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b="1" kern="0">
                <a:solidFill>
                  <a:srgbClr val="434343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25;g35ca313daad_0_0">
              <a:extLst>
                <a:ext uri="{FF2B5EF4-FFF2-40B4-BE49-F238E27FC236}">
                  <a16:creationId xmlns:a16="http://schemas.microsoft.com/office/drawing/2014/main" id="{4C0B9A95-11CB-7C27-DFC4-098BD2986123}"/>
                </a:ext>
              </a:extLst>
            </p:cNvPr>
            <p:cNvSpPr txBox="1"/>
            <p:nvPr/>
          </p:nvSpPr>
          <p:spPr>
            <a:xfrm rot="5400000" flipH="1">
              <a:off x="5755926" y="2284972"/>
              <a:ext cx="39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b="1" kern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…</a:t>
              </a:r>
              <a:endParaRPr sz="1600" b="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26;g35ca313daad_0_0">
              <a:extLst>
                <a:ext uri="{FF2B5EF4-FFF2-40B4-BE49-F238E27FC236}">
                  <a16:creationId xmlns:a16="http://schemas.microsoft.com/office/drawing/2014/main" id="{F3CB1DF2-65D1-0DD7-328A-3A3667835D6E}"/>
                </a:ext>
              </a:extLst>
            </p:cNvPr>
            <p:cNvSpPr txBox="1"/>
            <p:nvPr/>
          </p:nvSpPr>
          <p:spPr>
            <a:xfrm rot="5400000" flipH="1">
              <a:off x="3942744" y="2284972"/>
              <a:ext cx="39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b="1" kern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…</a:t>
              </a:r>
              <a:endParaRPr sz="1600" b="1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" name="Google Shape;1229;g35ca313daad_0_0">
              <a:extLst>
                <a:ext uri="{FF2B5EF4-FFF2-40B4-BE49-F238E27FC236}">
                  <a16:creationId xmlns:a16="http://schemas.microsoft.com/office/drawing/2014/main" id="{C3B10153-A0F3-B207-8926-8E365AF75B37}"/>
                </a:ext>
              </a:extLst>
            </p:cNvPr>
            <p:cNvGrpSpPr/>
            <p:nvPr/>
          </p:nvGrpSpPr>
          <p:grpSpPr>
            <a:xfrm>
              <a:off x="3602874" y="2274518"/>
              <a:ext cx="1236300" cy="477000"/>
              <a:chOff x="-2094375" y="1746300"/>
              <a:chExt cx="1236300" cy="477000"/>
            </a:xfrm>
          </p:grpSpPr>
          <p:sp>
            <p:nvSpPr>
              <p:cNvPr id="126" name="Google Shape;1230;g35ca313daad_0_0">
                <a:extLst>
                  <a:ext uri="{FF2B5EF4-FFF2-40B4-BE49-F238E27FC236}">
                    <a16:creationId xmlns:a16="http://schemas.microsoft.com/office/drawing/2014/main" id="{EFE3F78C-BE8A-7744-7241-3BBA4C97FD03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7" name="Google Shape;1231;g35ca313daad_0_0">
                <a:extLst>
                  <a:ext uri="{FF2B5EF4-FFF2-40B4-BE49-F238E27FC236}">
                    <a16:creationId xmlns:a16="http://schemas.microsoft.com/office/drawing/2014/main" id="{54F61EEA-FBE6-3C01-51E3-3667AC019DB0}"/>
                  </a:ext>
                </a:extLst>
              </p:cNvPr>
              <p:cNvCxnSpPr>
                <a:cxnSpLocks/>
                <a:stCxn id="135" idx="4"/>
                <a:endCxn id="131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" name="Google Shape;1234;g35ca313daad_0_0">
                <a:extLst>
                  <a:ext uri="{FF2B5EF4-FFF2-40B4-BE49-F238E27FC236}">
                    <a16:creationId xmlns:a16="http://schemas.microsoft.com/office/drawing/2014/main" id="{8B0C17D9-AAD5-544F-3E5F-BB4803626356}"/>
                  </a:ext>
                </a:extLst>
              </p:cNvPr>
              <p:cNvCxnSpPr>
                <a:cxnSpLocks/>
                <a:stCxn id="136" idx="4"/>
                <a:endCxn id="132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" name="Google Shape;1237;g35ca313daad_0_0">
                <a:extLst>
                  <a:ext uri="{FF2B5EF4-FFF2-40B4-BE49-F238E27FC236}">
                    <a16:creationId xmlns:a16="http://schemas.microsoft.com/office/drawing/2014/main" id="{8954BA3C-7B4C-6396-AEA5-CB0F14E088B7}"/>
                  </a:ext>
                </a:extLst>
              </p:cNvPr>
              <p:cNvCxnSpPr>
                <a:cxnSpLocks/>
                <a:stCxn id="137" idx="4"/>
                <a:endCxn id="133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0" name="Google Shape;1240;g35ca313daad_0_0">
                <a:extLst>
                  <a:ext uri="{FF2B5EF4-FFF2-40B4-BE49-F238E27FC236}">
                    <a16:creationId xmlns:a16="http://schemas.microsoft.com/office/drawing/2014/main" id="{4A60C26B-4095-034A-A540-7396B6E8C32B}"/>
                  </a:ext>
                </a:extLst>
              </p:cNvPr>
              <p:cNvCxnSpPr>
                <a:cxnSpLocks/>
                <a:stCxn id="133" idx="6"/>
                <a:endCxn id="131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31" name="Google Shape;1233;g35ca313daad_0_0">
                <a:extLst>
                  <a:ext uri="{FF2B5EF4-FFF2-40B4-BE49-F238E27FC236}">
                    <a16:creationId xmlns:a16="http://schemas.microsoft.com/office/drawing/2014/main" id="{BBEFC76E-4DC1-EFF2-AC25-10F40F60BB4E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236;g35ca313daad_0_0">
                <a:extLst>
                  <a:ext uri="{FF2B5EF4-FFF2-40B4-BE49-F238E27FC236}">
                    <a16:creationId xmlns:a16="http://schemas.microsoft.com/office/drawing/2014/main" id="{3B7699A7-0F14-71AD-3662-6CB5D6D00268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239;g35ca313daad_0_0">
                <a:extLst>
                  <a:ext uri="{FF2B5EF4-FFF2-40B4-BE49-F238E27FC236}">
                    <a16:creationId xmlns:a16="http://schemas.microsoft.com/office/drawing/2014/main" id="{5ACEF249-5D18-1090-D3DD-0874B6A53ED2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4" name="Google Shape;1241;g35ca313daad_0_0">
                <a:extLst>
                  <a:ext uri="{FF2B5EF4-FFF2-40B4-BE49-F238E27FC236}">
                    <a16:creationId xmlns:a16="http://schemas.microsoft.com/office/drawing/2014/main" id="{51D9A78C-FBC4-8ACC-385A-EFF267ACCEFC}"/>
                  </a:ext>
                </a:extLst>
              </p:cNvPr>
              <p:cNvCxnSpPr>
                <a:cxnSpLocks/>
                <a:stCxn id="137" idx="6"/>
                <a:endCxn id="135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35" name="Google Shape;1232;g35ca313daad_0_0">
                <a:extLst>
                  <a:ext uri="{FF2B5EF4-FFF2-40B4-BE49-F238E27FC236}">
                    <a16:creationId xmlns:a16="http://schemas.microsoft.com/office/drawing/2014/main" id="{A6AE1BCC-A304-73DD-D910-BED16CE47F9F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235;g35ca313daad_0_0">
                <a:extLst>
                  <a:ext uri="{FF2B5EF4-FFF2-40B4-BE49-F238E27FC236}">
                    <a16:creationId xmlns:a16="http://schemas.microsoft.com/office/drawing/2014/main" id="{3B6413DC-4002-4B83-12A6-BD851617E26C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238;g35ca313daad_0_0">
                <a:extLst>
                  <a:ext uri="{FF2B5EF4-FFF2-40B4-BE49-F238E27FC236}">
                    <a16:creationId xmlns:a16="http://schemas.microsoft.com/office/drawing/2014/main" id="{6F1DC095-7DA1-EB6E-53E2-8C9A9F2308F1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242;g35ca313daad_0_0">
                <a:extLst>
                  <a:ext uri="{FF2B5EF4-FFF2-40B4-BE49-F238E27FC236}">
                    <a16:creationId xmlns:a16="http://schemas.microsoft.com/office/drawing/2014/main" id="{929734D8-8C08-3D20-CAF6-F145F07FC07A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" name="Google Shape;1246;g35ca313daad_0_0">
              <a:extLst>
                <a:ext uri="{FF2B5EF4-FFF2-40B4-BE49-F238E27FC236}">
                  <a16:creationId xmlns:a16="http://schemas.microsoft.com/office/drawing/2014/main" id="{1A670827-EE14-3A36-4BF7-AC4CA8A38212}"/>
                </a:ext>
              </a:extLst>
            </p:cNvPr>
            <p:cNvSpPr/>
            <p:nvPr/>
          </p:nvSpPr>
          <p:spPr>
            <a:xfrm flipH="1">
              <a:off x="4876124" y="2274518"/>
              <a:ext cx="1236300" cy="4770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rgbClr val="1B587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3" name="Google Shape;1247;g35ca313daad_0_0">
              <a:extLst>
                <a:ext uri="{FF2B5EF4-FFF2-40B4-BE49-F238E27FC236}">
                  <a16:creationId xmlns:a16="http://schemas.microsoft.com/office/drawing/2014/main" id="{0B87ED2A-0D11-B960-7966-DD712F6F911F}"/>
                </a:ext>
              </a:extLst>
            </p:cNvPr>
            <p:cNvCxnSpPr>
              <a:cxnSpLocks/>
              <a:stCxn id="151" idx="4"/>
              <a:endCxn id="147" idx="0"/>
            </p:cNvCxnSpPr>
            <p:nvPr/>
          </p:nvCxnSpPr>
          <p:spPr>
            <a:xfrm rot="10800000">
              <a:off x="4996687" y="2315318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250;g35ca313daad_0_0">
              <a:extLst>
                <a:ext uri="{FF2B5EF4-FFF2-40B4-BE49-F238E27FC236}">
                  <a16:creationId xmlns:a16="http://schemas.microsoft.com/office/drawing/2014/main" id="{96E512EA-5751-FF7A-FEAF-E5881FE05F54}"/>
                </a:ext>
              </a:extLst>
            </p:cNvPr>
            <p:cNvCxnSpPr>
              <a:cxnSpLocks/>
              <a:stCxn id="152" idx="4"/>
              <a:endCxn id="148" idx="0"/>
            </p:cNvCxnSpPr>
            <p:nvPr/>
          </p:nvCxnSpPr>
          <p:spPr>
            <a:xfrm rot="10800000">
              <a:off x="5295451" y="2315318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253;g35ca313daad_0_0">
              <a:extLst>
                <a:ext uri="{FF2B5EF4-FFF2-40B4-BE49-F238E27FC236}">
                  <a16:creationId xmlns:a16="http://schemas.microsoft.com/office/drawing/2014/main" id="{8F381B87-E02F-16E9-4C95-C06E821934E6}"/>
                </a:ext>
              </a:extLst>
            </p:cNvPr>
            <p:cNvCxnSpPr>
              <a:cxnSpLocks/>
              <a:stCxn id="153" idx="4"/>
              <a:endCxn id="149" idx="0"/>
            </p:cNvCxnSpPr>
            <p:nvPr/>
          </p:nvCxnSpPr>
          <p:spPr>
            <a:xfrm rot="10800000">
              <a:off x="6008957" y="2315318"/>
              <a:ext cx="0" cy="39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256;g35ca313daad_0_0">
              <a:extLst>
                <a:ext uri="{FF2B5EF4-FFF2-40B4-BE49-F238E27FC236}">
                  <a16:creationId xmlns:a16="http://schemas.microsoft.com/office/drawing/2014/main" id="{00DC669E-4B95-2A6A-D8B3-008D949B4C13}"/>
                </a:ext>
              </a:extLst>
            </p:cNvPr>
            <p:cNvCxnSpPr>
              <a:cxnSpLocks/>
              <a:stCxn id="149" idx="6"/>
              <a:endCxn id="147" idx="2"/>
            </p:cNvCxnSpPr>
            <p:nvPr/>
          </p:nvCxnSpPr>
          <p:spPr>
            <a:xfrm rot="10800000">
              <a:off x="4923107" y="2383687"/>
              <a:ext cx="1159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7" name="Google Shape;1249;g35ca313daad_0_0">
              <a:extLst>
                <a:ext uri="{FF2B5EF4-FFF2-40B4-BE49-F238E27FC236}">
                  <a16:creationId xmlns:a16="http://schemas.microsoft.com/office/drawing/2014/main" id="{E043F29E-8CFB-7083-2751-A878C66AAD42}"/>
                </a:ext>
              </a:extLst>
            </p:cNvPr>
            <p:cNvSpPr/>
            <p:nvPr/>
          </p:nvSpPr>
          <p:spPr>
            <a:xfrm>
              <a:off x="4923037" y="2315437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252;g35ca313daad_0_0">
              <a:extLst>
                <a:ext uri="{FF2B5EF4-FFF2-40B4-BE49-F238E27FC236}">
                  <a16:creationId xmlns:a16="http://schemas.microsoft.com/office/drawing/2014/main" id="{8DA992C3-7099-8580-7D11-9080152B6C00}"/>
                </a:ext>
              </a:extLst>
            </p:cNvPr>
            <p:cNvSpPr/>
            <p:nvPr/>
          </p:nvSpPr>
          <p:spPr>
            <a:xfrm>
              <a:off x="5221801" y="2315437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255;g35ca313daad_0_0">
              <a:extLst>
                <a:ext uri="{FF2B5EF4-FFF2-40B4-BE49-F238E27FC236}">
                  <a16:creationId xmlns:a16="http://schemas.microsoft.com/office/drawing/2014/main" id="{1E5EFB45-D49F-2A52-D0A4-57B93B419F0E}"/>
                </a:ext>
              </a:extLst>
            </p:cNvPr>
            <p:cNvSpPr/>
            <p:nvPr/>
          </p:nvSpPr>
          <p:spPr>
            <a:xfrm>
              <a:off x="5935307" y="2315437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0" name="Google Shape;1257;g35ca313daad_0_0">
              <a:extLst>
                <a:ext uri="{FF2B5EF4-FFF2-40B4-BE49-F238E27FC236}">
                  <a16:creationId xmlns:a16="http://schemas.microsoft.com/office/drawing/2014/main" id="{25737FBB-6F25-8CDD-401F-C40B486CCB7A}"/>
                </a:ext>
              </a:extLst>
            </p:cNvPr>
            <p:cNvCxnSpPr>
              <a:cxnSpLocks/>
              <a:stCxn id="153" idx="6"/>
              <a:endCxn id="151" idx="2"/>
            </p:cNvCxnSpPr>
            <p:nvPr/>
          </p:nvCxnSpPr>
          <p:spPr>
            <a:xfrm rot="10800000">
              <a:off x="4923107" y="2642468"/>
              <a:ext cx="11595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1" name="Google Shape;1248;g35ca313daad_0_0">
              <a:extLst>
                <a:ext uri="{FF2B5EF4-FFF2-40B4-BE49-F238E27FC236}">
                  <a16:creationId xmlns:a16="http://schemas.microsoft.com/office/drawing/2014/main" id="{C722E701-C6D8-32FC-BFB3-52C09552B813}"/>
                </a:ext>
              </a:extLst>
            </p:cNvPr>
            <p:cNvSpPr/>
            <p:nvPr/>
          </p:nvSpPr>
          <p:spPr>
            <a:xfrm>
              <a:off x="4923037" y="2574218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251;g35ca313daad_0_0">
              <a:extLst>
                <a:ext uri="{FF2B5EF4-FFF2-40B4-BE49-F238E27FC236}">
                  <a16:creationId xmlns:a16="http://schemas.microsoft.com/office/drawing/2014/main" id="{927ADE26-5E94-2A2B-69F3-7993823E0A85}"/>
                </a:ext>
              </a:extLst>
            </p:cNvPr>
            <p:cNvSpPr/>
            <p:nvPr/>
          </p:nvSpPr>
          <p:spPr>
            <a:xfrm>
              <a:off x="5221801" y="2574218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254;g35ca313daad_0_0">
              <a:extLst>
                <a:ext uri="{FF2B5EF4-FFF2-40B4-BE49-F238E27FC236}">
                  <a16:creationId xmlns:a16="http://schemas.microsoft.com/office/drawing/2014/main" id="{97941A6D-A460-2849-45BB-5D38A8BB0571}"/>
                </a:ext>
              </a:extLst>
            </p:cNvPr>
            <p:cNvSpPr/>
            <p:nvPr/>
          </p:nvSpPr>
          <p:spPr>
            <a:xfrm>
              <a:off x="5935307" y="2574218"/>
              <a:ext cx="147300" cy="136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258;g35ca313daad_0_0">
              <a:extLst>
                <a:ext uri="{FF2B5EF4-FFF2-40B4-BE49-F238E27FC236}">
                  <a16:creationId xmlns:a16="http://schemas.microsoft.com/office/drawing/2014/main" id="{76AD0992-40FC-CE26-7557-C0F64CCBE26D}"/>
                </a:ext>
              </a:extLst>
            </p:cNvPr>
            <p:cNvSpPr txBox="1"/>
            <p:nvPr/>
          </p:nvSpPr>
          <p:spPr>
            <a:xfrm rot="5400000" flipH="1">
              <a:off x="5568549" y="2335693"/>
              <a:ext cx="27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…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204;g35ca313daad_0_0">
              <a:extLst>
                <a:ext uri="{FF2B5EF4-FFF2-40B4-BE49-F238E27FC236}">
                  <a16:creationId xmlns:a16="http://schemas.microsoft.com/office/drawing/2014/main" id="{F8B0B610-B14F-4135-75CD-8D5EA8D04C1A}"/>
                </a:ext>
              </a:extLst>
            </p:cNvPr>
            <p:cNvSpPr txBox="1"/>
            <p:nvPr/>
          </p:nvSpPr>
          <p:spPr>
            <a:xfrm flipH="1">
              <a:off x="6877166" y="2421782"/>
              <a:ext cx="3966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800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…</a:t>
              </a:r>
              <a:endParaRPr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EC1CEF2-37A4-D1F7-CDAF-DBD687A86649}"/>
                </a:ext>
              </a:extLst>
            </p:cNvPr>
            <p:cNvSpPr/>
            <p:nvPr/>
          </p:nvSpPr>
          <p:spPr>
            <a:xfrm>
              <a:off x="931642" y="1806065"/>
              <a:ext cx="7309304" cy="1581311"/>
            </a:xfrm>
            <a:prstGeom prst="rect">
              <a:avLst/>
            </a:prstGeom>
            <a:solidFill>
              <a:srgbClr val="FFFFF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1EF1A5E-99BA-4ABA-9B67-96296D9A5C3F}"/>
                </a:ext>
              </a:extLst>
            </p:cNvPr>
            <p:cNvGrpSpPr/>
            <p:nvPr/>
          </p:nvGrpSpPr>
          <p:grpSpPr>
            <a:xfrm>
              <a:off x="4813439" y="2152963"/>
              <a:ext cx="1099139" cy="461448"/>
              <a:chOff x="7982862" y="2247956"/>
              <a:chExt cx="1099139" cy="461448"/>
            </a:xfrm>
          </p:grpSpPr>
          <p:sp>
            <p:nvSpPr>
              <p:cNvPr id="141" name="Google Shape;1259;g35ca313daad_0_0">
                <a:extLst>
                  <a:ext uri="{FF2B5EF4-FFF2-40B4-BE49-F238E27FC236}">
                    <a16:creationId xmlns:a16="http://schemas.microsoft.com/office/drawing/2014/main" id="{6848C964-43E9-573C-B443-D3C55742E900}"/>
                  </a:ext>
                </a:extLst>
              </p:cNvPr>
              <p:cNvSpPr/>
              <p:nvPr/>
            </p:nvSpPr>
            <p:spPr>
              <a:xfrm>
                <a:off x="8155601" y="2340104"/>
                <a:ext cx="926400" cy="369300"/>
              </a:xfrm>
              <a:prstGeom prst="rect">
                <a:avLst/>
              </a:prstGeom>
              <a:solidFill>
                <a:srgbClr val="B3D5AB"/>
              </a:solidFill>
              <a:ln w="9525" cap="flat" cmpd="sng">
                <a:solidFill>
                  <a:srgbClr val="3232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Querying Unit 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262;g35ca313daad_0_0">
                <a:extLst>
                  <a:ext uri="{FF2B5EF4-FFF2-40B4-BE49-F238E27FC236}">
                    <a16:creationId xmlns:a16="http://schemas.microsoft.com/office/drawing/2014/main" id="{7C88ADB6-0F42-0814-6A7D-246D1C16B5B5}"/>
                  </a:ext>
                </a:extLst>
              </p:cNvPr>
              <p:cNvSpPr/>
              <p:nvPr/>
            </p:nvSpPr>
            <p:spPr>
              <a:xfrm>
                <a:off x="7982862" y="2247956"/>
                <a:ext cx="270000" cy="270000"/>
              </a:xfrm>
              <a:prstGeom prst="ellipse">
                <a:avLst/>
              </a:prstGeom>
              <a:solidFill>
                <a:srgbClr val="BFBFBF"/>
              </a:solidFill>
              <a:ln w="19050" cap="flat" cmpd="sng">
                <a:solidFill>
                  <a:srgbClr val="4343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400" b="1"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rPr>
                  <a:t>V</a:t>
                </a:r>
                <a:endParaRPr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999B7DE-BE30-F72B-3ED8-CEE83B77A045}"/>
                </a:ext>
              </a:extLst>
            </p:cNvPr>
            <p:cNvGrpSpPr/>
            <p:nvPr/>
          </p:nvGrpSpPr>
          <p:grpSpPr>
            <a:xfrm>
              <a:off x="3555327" y="2159446"/>
              <a:ext cx="1099139" cy="461448"/>
              <a:chOff x="7982862" y="2247956"/>
              <a:chExt cx="1099139" cy="461448"/>
            </a:xfrm>
          </p:grpSpPr>
          <p:sp>
            <p:nvSpPr>
              <p:cNvPr id="169" name="Google Shape;1259;g35ca313daad_0_0">
                <a:extLst>
                  <a:ext uri="{FF2B5EF4-FFF2-40B4-BE49-F238E27FC236}">
                    <a16:creationId xmlns:a16="http://schemas.microsoft.com/office/drawing/2014/main" id="{5615D6D1-9133-D39F-D303-85543F33739D}"/>
                  </a:ext>
                </a:extLst>
              </p:cNvPr>
              <p:cNvSpPr/>
              <p:nvPr/>
            </p:nvSpPr>
            <p:spPr>
              <a:xfrm>
                <a:off x="8155601" y="2340104"/>
                <a:ext cx="926400" cy="369300"/>
              </a:xfrm>
              <a:prstGeom prst="rect">
                <a:avLst/>
              </a:prstGeom>
              <a:solidFill>
                <a:srgbClr val="B3D5AB"/>
              </a:solidFill>
              <a:ln w="9525" cap="flat" cmpd="sng">
                <a:solidFill>
                  <a:srgbClr val="3232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Querying Unit 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262;g35ca313daad_0_0">
                <a:extLst>
                  <a:ext uri="{FF2B5EF4-FFF2-40B4-BE49-F238E27FC236}">
                    <a16:creationId xmlns:a16="http://schemas.microsoft.com/office/drawing/2014/main" id="{D31EB4D2-688D-EA52-7251-AD1752C1ADEF}"/>
                  </a:ext>
                </a:extLst>
              </p:cNvPr>
              <p:cNvSpPr/>
              <p:nvPr/>
            </p:nvSpPr>
            <p:spPr>
              <a:xfrm>
                <a:off x="7982862" y="2247956"/>
                <a:ext cx="270000" cy="270000"/>
              </a:xfrm>
              <a:prstGeom prst="ellipse">
                <a:avLst/>
              </a:prstGeom>
              <a:solidFill>
                <a:srgbClr val="BFBFBF"/>
              </a:solidFill>
              <a:ln w="19050" cap="flat" cmpd="sng">
                <a:solidFill>
                  <a:srgbClr val="4343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1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400" b="1" kern="0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rPr>
                  <a:t>V</a:t>
                </a:r>
                <a:endParaRPr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7;g35ca313daad_0_0">
              <a:extLst>
                <a:ext uri="{FF2B5EF4-FFF2-40B4-BE49-F238E27FC236}">
                  <a16:creationId xmlns:a16="http://schemas.microsoft.com/office/drawing/2014/main" id="{AA4EFF66-50A8-DE56-4694-51364D8134F1}"/>
                </a:ext>
              </a:extLst>
            </p:cNvPr>
            <p:cNvSpPr/>
            <p:nvPr/>
          </p:nvSpPr>
          <p:spPr>
            <a:xfrm>
              <a:off x="3602899" y="2785830"/>
              <a:ext cx="2509500" cy="270000"/>
            </a:xfrm>
            <a:prstGeom prst="rect">
              <a:avLst/>
            </a:prstGeom>
            <a:solidFill>
              <a:srgbClr val="BFAECF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Arithmetic Unit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260;g35ca313daad_0_0">
              <a:extLst>
                <a:ext uri="{FF2B5EF4-FFF2-40B4-BE49-F238E27FC236}">
                  <a16:creationId xmlns:a16="http://schemas.microsoft.com/office/drawing/2014/main" id="{60141257-5B04-EA1B-F081-DF372EDE0DBA}"/>
                </a:ext>
              </a:extLst>
            </p:cNvPr>
            <p:cNvSpPr/>
            <p:nvPr/>
          </p:nvSpPr>
          <p:spPr>
            <a:xfrm>
              <a:off x="3960412" y="2785830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IV</a:t>
              </a:r>
              <a:endParaRPr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5BAD6E-9CAA-25E4-A701-CCE1BF5E9EA8}"/>
              </a:ext>
            </a:extLst>
          </p:cNvPr>
          <p:cNvGrpSpPr/>
          <p:nvPr/>
        </p:nvGrpSpPr>
        <p:grpSpPr>
          <a:xfrm>
            <a:off x="4556653" y="3399014"/>
            <a:ext cx="4289601" cy="2796625"/>
            <a:chOff x="3951344" y="3746747"/>
            <a:chExt cx="4289601" cy="2796625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1BF79EB-F7CB-3F44-B8EF-19EE84BA15B0}"/>
                </a:ext>
              </a:extLst>
            </p:cNvPr>
            <p:cNvSpPr/>
            <p:nvPr/>
          </p:nvSpPr>
          <p:spPr>
            <a:xfrm>
              <a:off x="4089716" y="3890285"/>
              <a:ext cx="4151229" cy="20428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A40C75D-744C-F43F-3CB5-1A7B100AF848}"/>
                </a:ext>
              </a:extLst>
            </p:cNvPr>
            <p:cNvSpPr txBox="1"/>
            <p:nvPr/>
          </p:nvSpPr>
          <p:spPr>
            <a:xfrm>
              <a:off x="5348629" y="3927554"/>
              <a:ext cx="1633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Querying Unit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975DDA-A4ED-31F3-6502-B088BEAAFA54}"/>
                </a:ext>
              </a:extLst>
            </p:cNvPr>
            <p:cNvSpPr txBox="1"/>
            <p:nvPr/>
          </p:nvSpPr>
          <p:spPr>
            <a:xfrm>
              <a:off x="4106857" y="4802915"/>
              <a:ext cx="4116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Paradigm: </a:t>
              </a:r>
              <a:r>
                <a:rPr lang="en-US" sz="1600" dirty="0"/>
                <a:t>Implements Processing Using DRAM</a:t>
              </a:r>
            </a:p>
          </p:txBody>
        </p:sp>
        <p:sp>
          <p:nvSpPr>
            <p:cNvPr id="15" name="Google Shape;1262;g35ca313daad_0_0">
              <a:extLst>
                <a:ext uri="{FF2B5EF4-FFF2-40B4-BE49-F238E27FC236}">
                  <a16:creationId xmlns:a16="http://schemas.microsoft.com/office/drawing/2014/main" id="{3EC368F4-1164-D4C8-DEAA-C53DDA30CD61}"/>
                </a:ext>
              </a:extLst>
            </p:cNvPr>
            <p:cNvSpPr/>
            <p:nvPr/>
          </p:nvSpPr>
          <p:spPr>
            <a:xfrm>
              <a:off x="3951344" y="3746747"/>
              <a:ext cx="270000" cy="270000"/>
            </a:xfrm>
            <a:prstGeom prst="ellipse">
              <a:avLst/>
            </a:prstGeom>
            <a:solidFill>
              <a:srgbClr val="BFBFB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4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V</a:t>
              </a:r>
              <a:endParaRPr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94E4F8-379D-2F72-80A6-A0BA09DFC795}"/>
                </a:ext>
              </a:extLst>
            </p:cNvPr>
            <p:cNvSpPr txBox="1"/>
            <p:nvPr/>
          </p:nvSpPr>
          <p:spPr>
            <a:xfrm>
              <a:off x="4106857" y="4257513"/>
              <a:ext cx="41169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Performs efficient, in-memory hash table lookups for seeding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2EFB84-EA87-401E-7012-D139FA4CDD70}"/>
                </a:ext>
              </a:extLst>
            </p:cNvPr>
            <p:cNvSpPr txBox="1"/>
            <p:nvPr/>
          </p:nvSpPr>
          <p:spPr>
            <a:xfrm>
              <a:off x="4106857" y="5102095"/>
              <a:ext cx="4116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Design: </a:t>
              </a:r>
              <a:r>
                <a:rPr lang="en-US" sz="1600" dirty="0"/>
                <a:t>Based on the PLUTO</a:t>
              </a:r>
              <a:r>
                <a:rPr lang="en-US" sz="1600" baseline="30000" dirty="0"/>
                <a:t>2</a:t>
              </a:r>
              <a:r>
                <a:rPr lang="en-US" sz="1600" dirty="0"/>
                <a:t> architecture leveraging DRAM row activation for massively parallel hash-table lookup operations</a:t>
              </a:r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7BDC9EB0-487A-D544-F995-206F2D72015F}"/>
                </a:ext>
              </a:extLst>
            </p:cNvPr>
            <p:cNvSpPr/>
            <p:nvPr/>
          </p:nvSpPr>
          <p:spPr>
            <a:xfrm rot="5400000">
              <a:off x="6030331" y="4037697"/>
              <a:ext cx="270000" cy="4151229"/>
            </a:xfrm>
            <a:prstGeom prst="rightBrac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193847-2FB0-1E88-1993-01026F65E0BC}"/>
                </a:ext>
              </a:extLst>
            </p:cNvPr>
            <p:cNvSpPr txBox="1"/>
            <p:nvPr/>
          </p:nvSpPr>
          <p:spPr>
            <a:xfrm>
              <a:off x="4089716" y="6204818"/>
              <a:ext cx="4151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accent2"/>
                  </a:solidFill>
                </a:rPr>
                <a:t>1 per subarray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267A33-DBF4-4B8C-5B4D-0BA7CC1FE978}"/>
              </a:ext>
            </a:extLst>
          </p:cNvPr>
          <p:cNvSpPr/>
          <p:nvPr/>
        </p:nvSpPr>
        <p:spPr>
          <a:xfrm>
            <a:off x="249624" y="3542552"/>
            <a:ext cx="4151229" cy="2042807"/>
          </a:xfrm>
          <a:prstGeom prst="rect">
            <a:avLst/>
          </a:prstGeom>
          <a:solidFill>
            <a:srgbClr val="E3DB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516B2C-029F-B187-3BD5-6BF70283DBC9}"/>
              </a:ext>
            </a:extLst>
          </p:cNvPr>
          <p:cNvSpPr txBox="1"/>
          <p:nvPr/>
        </p:nvSpPr>
        <p:spPr>
          <a:xfrm>
            <a:off x="1469240" y="3579821"/>
            <a:ext cx="171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Arithmetic Unit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312D5-03A6-C758-4F14-26F44A2C8679}"/>
              </a:ext>
            </a:extLst>
          </p:cNvPr>
          <p:cNvSpPr txBox="1"/>
          <p:nvPr/>
        </p:nvSpPr>
        <p:spPr>
          <a:xfrm>
            <a:off x="266765" y="4455182"/>
            <a:ext cx="4116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Paradigm: </a:t>
            </a:r>
            <a:r>
              <a:rPr lang="en-US" sz="1600" dirty="0"/>
              <a:t>Implements Processing Near DRAM</a:t>
            </a:r>
          </a:p>
        </p:txBody>
      </p:sp>
      <p:sp>
        <p:nvSpPr>
          <p:cNvPr id="28" name="Google Shape;1262;g35ca313daad_0_0">
            <a:extLst>
              <a:ext uri="{FF2B5EF4-FFF2-40B4-BE49-F238E27FC236}">
                <a16:creationId xmlns:a16="http://schemas.microsoft.com/office/drawing/2014/main" id="{5634E07D-E8D1-96DE-00B6-7956039F7B68}"/>
              </a:ext>
            </a:extLst>
          </p:cNvPr>
          <p:cNvSpPr/>
          <p:nvPr/>
        </p:nvSpPr>
        <p:spPr>
          <a:xfrm>
            <a:off x="111252" y="339901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35A7F-969F-6974-75FC-7F913E13C624}"/>
              </a:ext>
            </a:extLst>
          </p:cNvPr>
          <p:cNvSpPr txBox="1"/>
          <p:nvPr/>
        </p:nvSpPr>
        <p:spPr>
          <a:xfrm>
            <a:off x="266765" y="3909780"/>
            <a:ext cx="411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Performs arithmetic and logical operations required for RSGA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3FFF1D-0B17-7C63-6947-5CD30AE7AF11}"/>
              </a:ext>
            </a:extLst>
          </p:cNvPr>
          <p:cNvSpPr txBox="1"/>
          <p:nvPr/>
        </p:nvSpPr>
        <p:spPr>
          <a:xfrm>
            <a:off x="266765" y="4754362"/>
            <a:ext cx="411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Design: </a:t>
            </a:r>
            <a:r>
              <a:rPr lang="en-US" sz="1600" dirty="0"/>
              <a:t>Based on the FULCRUM</a:t>
            </a:r>
            <a:r>
              <a:rPr lang="en-US" sz="1600" baseline="30000" dirty="0"/>
              <a:t>1</a:t>
            </a:r>
            <a:r>
              <a:rPr lang="en-US" sz="1600" dirty="0"/>
              <a:t> architecture for leveraging DRAM subarray proximity for low-latency parallel arithmetic operations</a:t>
            </a:r>
            <a:r>
              <a:rPr lang="en-US" sz="1600" b="1" dirty="0"/>
              <a:t> </a:t>
            </a:r>
            <a:endParaRPr lang="en-US" sz="1600" dirty="0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098DF654-01BE-40B4-1452-2178B58CB427}"/>
              </a:ext>
            </a:extLst>
          </p:cNvPr>
          <p:cNvSpPr/>
          <p:nvPr/>
        </p:nvSpPr>
        <p:spPr>
          <a:xfrm rot="5400000">
            <a:off x="2190239" y="3689964"/>
            <a:ext cx="270000" cy="4151229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6BB8E0-43FF-B4EA-986D-1A9A6D8000C0}"/>
              </a:ext>
            </a:extLst>
          </p:cNvPr>
          <p:cNvSpPr txBox="1"/>
          <p:nvPr/>
        </p:nvSpPr>
        <p:spPr>
          <a:xfrm>
            <a:off x="249624" y="5857085"/>
            <a:ext cx="415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</a:rPr>
              <a:t>1 per two subarrays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39F46-20D0-D263-3BDE-58674D68BD80}"/>
              </a:ext>
            </a:extLst>
          </p:cNvPr>
          <p:cNvSpPr txBox="1"/>
          <p:nvPr/>
        </p:nvSpPr>
        <p:spPr>
          <a:xfrm>
            <a:off x="1252155" y="6433742"/>
            <a:ext cx="4116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1: [</a:t>
            </a:r>
            <a:r>
              <a:rPr lang="en-US" sz="1200" dirty="0" err="1"/>
              <a:t>Lenjani</a:t>
            </a:r>
            <a:r>
              <a:rPr lang="en-US" sz="1200" dirty="0"/>
              <a:t>, HPCA’20]; 2: [Ferreira+, MICRO’22]</a:t>
            </a:r>
          </a:p>
        </p:txBody>
      </p:sp>
    </p:spTree>
    <p:extLst>
      <p:ext uri="{BB962C8B-B14F-4D97-AF65-F5344CB8AC3E}">
        <p14:creationId xmlns:p14="http://schemas.microsoft.com/office/powerpoint/2010/main" val="2594673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E208-B249-2A95-FAF7-296CD61B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Mapping RSGA Workflow to MARS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E03AE-C79D-669F-AF93-87B009F2A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5" y="1103952"/>
            <a:ext cx="8275482" cy="87665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Break down RSGA steps into </a:t>
            </a:r>
            <a:r>
              <a:rPr lang="en-US" b="1" dirty="0">
                <a:solidFill>
                  <a:srgbClr val="06436E"/>
                </a:solidFill>
              </a:rPr>
              <a:t>fine-grained tasks</a:t>
            </a:r>
          </a:p>
          <a:p>
            <a:pPr lvl="1"/>
            <a:r>
              <a:rPr lang="en-US" dirty="0"/>
              <a:t>Arithmetic, querying and sorting operations</a:t>
            </a:r>
          </a:p>
        </p:txBody>
      </p:sp>
      <p:sp>
        <p:nvSpPr>
          <p:cNvPr id="6" name="Freeform 27">
            <a:extLst>
              <a:ext uri="{FF2B5EF4-FFF2-40B4-BE49-F238E27FC236}">
                <a16:creationId xmlns:a16="http://schemas.microsoft.com/office/drawing/2014/main" id="{B6F54545-62CB-B45C-1B0E-54A398B95F8F}"/>
              </a:ext>
            </a:extLst>
          </p:cNvPr>
          <p:cNvSpPr>
            <a:spLocks noEditPoints="1"/>
          </p:cNvSpPr>
          <p:nvPr/>
        </p:nvSpPr>
        <p:spPr bwMode="auto">
          <a:xfrm>
            <a:off x="253954" y="1280012"/>
            <a:ext cx="227848" cy="524531"/>
          </a:xfrm>
          <a:custGeom>
            <a:avLst/>
            <a:gdLst>
              <a:gd name="T0" fmla="*/ 203 w 205"/>
              <a:gd name="T1" fmla="*/ 0 h 468"/>
              <a:gd name="T2" fmla="*/ 102 w 205"/>
              <a:gd name="T3" fmla="*/ 58 h 468"/>
              <a:gd name="T4" fmla="*/ 9 w 205"/>
              <a:gd name="T5" fmla="*/ 131 h 468"/>
              <a:gd name="T6" fmla="*/ 8 w 205"/>
              <a:gd name="T7" fmla="*/ 135 h 468"/>
              <a:gd name="T8" fmla="*/ 1 w 205"/>
              <a:gd name="T9" fmla="*/ 157 h 468"/>
              <a:gd name="T10" fmla="*/ 3 w 205"/>
              <a:gd name="T11" fmla="*/ 188 h 468"/>
              <a:gd name="T12" fmla="*/ 20 w 205"/>
              <a:gd name="T13" fmla="*/ 175 h 468"/>
              <a:gd name="T14" fmla="*/ 33 w 205"/>
              <a:gd name="T15" fmla="*/ 186 h 468"/>
              <a:gd name="T16" fmla="*/ 91 w 205"/>
              <a:gd name="T17" fmla="*/ 133 h 468"/>
              <a:gd name="T18" fmla="*/ 127 w 205"/>
              <a:gd name="T19" fmla="*/ 104 h 468"/>
              <a:gd name="T20" fmla="*/ 122 w 205"/>
              <a:gd name="T21" fmla="*/ 171 h 468"/>
              <a:gd name="T22" fmla="*/ 105 w 205"/>
              <a:gd name="T23" fmla="*/ 342 h 468"/>
              <a:gd name="T24" fmla="*/ 126 w 205"/>
              <a:gd name="T25" fmla="*/ 427 h 468"/>
              <a:gd name="T26" fmla="*/ 122 w 205"/>
              <a:gd name="T27" fmla="*/ 262 h 468"/>
              <a:gd name="T28" fmla="*/ 132 w 205"/>
              <a:gd name="T29" fmla="*/ 385 h 468"/>
              <a:gd name="T30" fmla="*/ 129 w 205"/>
              <a:gd name="T31" fmla="*/ 213 h 468"/>
              <a:gd name="T32" fmla="*/ 156 w 205"/>
              <a:gd name="T33" fmla="*/ 85 h 468"/>
              <a:gd name="T34" fmla="*/ 150 w 205"/>
              <a:gd name="T35" fmla="*/ 80 h 468"/>
              <a:gd name="T36" fmla="*/ 138 w 205"/>
              <a:gd name="T37" fmla="*/ 87 h 468"/>
              <a:gd name="T38" fmla="*/ 140 w 205"/>
              <a:gd name="T39" fmla="*/ 59 h 468"/>
              <a:gd name="T40" fmla="*/ 65 w 205"/>
              <a:gd name="T41" fmla="*/ 100 h 468"/>
              <a:gd name="T42" fmla="*/ 31 w 205"/>
              <a:gd name="T43" fmla="*/ 127 h 468"/>
              <a:gd name="T44" fmla="*/ 17 w 205"/>
              <a:gd name="T45" fmla="*/ 135 h 468"/>
              <a:gd name="T46" fmla="*/ 107 w 205"/>
              <a:gd name="T47" fmla="*/ 67 h 468"/>
              <a:gd name="T48" fmla="*/ 198 w 205"/>
              <a:gd name="T49" fmla="*/ 8 h 468"/>
              <a:gd name="T50" fmla="*/ 160 w 205"/>
              <a:gd name="T51" fmla="*/ 112 h 468"/>
              <a:gd name="T52" fmla="*/ 145 w 205"/>
              <a:gd name="T53" fmla="*/ 230 h 468"/>
              <a:gd name="T54" fmla="*/ 142 w 205"/>
              <a:gd name="T55" fmla="*/ 408 h 468"/>
              <a:gd name="T56" fmla="*/ 149 w 205"/>
              <a:gd name="T57" fmla="*/ 467 h 468"/>
              <a:gd name="T58" fmla="*/ 151 w 205"/>
              <a:gd name="T59" fmla="*/ 349 h 468"/>
              <a:gd name="T60" fmla="*/ 173 w 205"/>
              <a:gd name="T61" fmla="*/ 115 h 468"/>
              <a:gd name="T62" fmla="*/ 205 w 205"/>
              <a:gd name="T63" fmla="*/ 3 h 468"/>
              <a:gd name="T64" fmla="*/ 10 w 205"/>
              <a:gd name="T65" fmla="*/ 176 h 468"/>
              <a:gd name="T66" fmla="*/ 14 w 205"/>
              <a:gd name="T67" fmla="*/ 155 h 468"/>
              <a:gd name="T68" fmla="*/ 10 w 205"/>
              <a:gd name="T69" fmla="*/ 176 h 468"/>
              <a:gd name="T70" fmla="*/ 145 w 205"/>
              <a:gd name="T71" fmla="*/ 92 h 468"/>
              <a:gd name="T72" fmla="*/ 135 w 205"/>
              <a:gd name="T73" fmla="*/ 102 h 468"/>
              <a:gd name="T74" fmla="*/ 137 w 205"/>
              <a:gd name="T75" fmla="*/ 97 h 468"/>
              <a:gd name="T76" fmla="*/ 53 w 205"/>
              <a:gd name="T77" fmla="*/ 119 h 468"/>
              <a:gd name="T78" fmla="*/ 105 w 205"/>
              <a:gd name="T79" fmla="*/ 84 h 468"/>
              <a:gd name="T80" fmla="*/ 129 w 205"/>
              <a:gd name="T81" fmla="*/ 92 h 468"/>
              <a:gd name="T82" fmla="*/ 85 w 205"/>
              <a:gd name="T83" fmla="*/ 126 h 468"/>
              <a:gd name="T84" fmla="*/ 29 w 205"/>
              <a:gd name="T85" fmla="*/ 164 h 468"/>
              <a:gd name="T86" fmla="*/ 50 w 205"/>
              <a:gd name="T87" fmla="*/ 141 h 468"/>
              <a:gd name="T88" fmla="*/ 98 w 205"/>
              <a:gd name="T89" fmla="*/ 100 h 468"/>
              <a:gd name="T90" fmla="*/ 70 w 205"/>
              <a:gd name="T91" fmla="*/ 115 h 468"/>
              <a:gd name="T92" fmla="*/ 26 w 205"/>
              <a:gd name="T93" fmla="*/ 157 h 468"/>
              <a:gd name="T94" fmla="*/ 37 w 205"/>
              <a:gd name="T95" fmla="*/ 133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5" h="468">
                <a:moveTo>
                  <a:pt x="20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186" y="9"/>
                  <a:pt x="169" y="18"/>
                  <a:pt x="152" y="28"/>
                </a:cubicBezTo>
                <a:cubicBezTo>
                  <a:pt x="135" y="38"/>
                  <a:pt x="118" y="48"/>
                  <a:pt x="102" y="58"/>
                </a:cubicBezTo>
                <a:cubicBezTo>
                  <a:pt x="86" y="69"/>
                  <a:pt x="69" y="80"/>
                  <a:pt x="54" y="92"/>
                </a:cubicBezTo>
                <a:cubicBezTo>
                  <a:pt x="38" y="104"/>
                  <a:pt x="23" y="116"/>
                  <a:pt x="9" y="131"/>
                </a:cubicBezTo>
                <a:cubicBezTo>
                  <a:pt x="8" y="135"/>
                  <a:pt x="8" y="135"/>
                  <a:pt x="8" y="135"/>
                </a:cubicBezTo>
                <a:cubicBezTo>
                  <a:pt x="8" y="135"/>
                  <a:pt x="8" y="135"/>
                  <a:pt x="8" y="135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8" y="150"/>
                  <a:pt x="5" y="154"/>
                  <a:pt x="1" y="157"/>
                </a:cubicBezTo>
                <a:cubicBezTo>
                  <a:pt x="0" y="160"/>
                  <a:pt x="0" y="160"/>
                  <a:pt x="0" y="160"/>
                </a:cubicBezTo>
                <a:cubicBezTo>
                  <a:pt x="3" y="188"/>
                  <a:pt x="3" y="188"/>
                  <a:pt x="3" y="188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13" y="184"/>
                  <a:pt x="17" y="180"/>
                  <a:pt x="20" y="175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52" y="168"/>
                  <a:pt x="72" y="151"/>
                  <a:pt x="91" y="133"/>
                </a:cubicBezTo>
                <a:cubicBezTo>
                  <a:pt x="101" y="125"/>
                  <a:pt x="111" y="117"/>
                  <a:pt x="121" y="109"/>
                </a:cubicBezTo>
                <a:cubicBezTo>
                  <a:pt x="123" y="107"/>
                  <a:pt x="125" y="106"/>
                  <a:pt x="127" y="104"/>
                </a:cubicBezTo>
                <a:cubicBezTo>
                  <a:pt x="125" y="117"/>
                  <a:pt x="124" y="129"/>
                  <a:pt x="124" y="142"/>
                </a:cubicBezTo>
                <a:cubicBezTo>
                  <a:pt x="123" y="151"/>
                  <a:pt x="123" y="161"/>
                  <a:pt x="122" y="171"/>
                </a:cubicBezTo>
                <a:cubicBezTo>
                  <a:pt x="116" y="198"/>
                  <a:pt x="111" y="226"/>
                  <a:pt x="108" y="254"/>
                </a:cubicBezTo>
                <a:cubicBezTo>
                  <a:pt x="105" y="283"/>
                  <a:pt x="104" y="313"/>
                  <a:pt x="105" y="342"/>
                </a:cubicBezTo>
                <a:cubicBezTo>
                  <a:pt x="107" y="372"/>
                  <a:pt x="112" y="401"/>
                  <a:pt x="121" y="429"/>
                </a:cubicBezTo>
                <a:cubicBezTo>
                  <a:pt x="126" y="427"/>
                  <a:pt x="126" y="427"/>
                  <a:pt x="126" y="427"/>
                </a:cubicBezTo>
                <a:cubicBezTo>
                  <a:pt x="120" y="399"/>
                  <a:pt x="117" y="371"/>
                  <a:pt x="117" y="342"/>
                </a:cubicBezTo>
                <a:cubicBezTo>
                  <a:pt x="117" y="315"/>
                  <a:pt x="119" y="288"/>
                  <a:pt x="122" y="262"/>
                </a:cubicBezTo>
                <a:cubicBezTo>
                  <a:pt x="123" y="303"/>
                  <a:pt x="124" y="344"/>
                  <a:pt x="126" y="385"/>
                </a:cubicBezTo>
                <a:cubicBezTo>
                  <a:pt x="132" y="385"/>
                  <a:pt x="132" y="385"/>
                  <a:pt x="132" y="385"/>
                </a:cubicBezTo>
                <a:cubicBezTo>
                  <a:pt x="130" y="331"/>
                  <a:pt x="128" y="277"/>
                  <a:pt x="128" y="223"/>
                </a:cubicBezTo>
                <a:cubicBezTo>
                  <a:pt x="128" y="220"/>
                  <a:pt x="129" y="217"/>
                  <a:pt x="129" y="213"/>
                </a:cubicBezTo>
                <a:cubicBezTo>
                  <a:pt x="131" y="199"/>
                  <a:pt x="134" y="184"/>
                  <a:pt x="136" y="170"/>
                </a:cubicBezTo>
                <a:cubicBezTo>
                  <a:pt x="142" y="142"/>
                  <a:pt x="148" y="113"/>
                  <a:pt x="156" y="85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47" y="82"/>
                  <a:pt x="144" y="83"/>
                  <a:pt x="141" y="85"/>
                </a:cubicBezTo>
                <a:cubicBezTo>
                  <a:pt x="140" y="85"/>
                  <a:pt x="139" y="86"/>
                  <a:pt x="138" y="87"/>
                </a:cubicBezTo>
                <a:cubicBezTo>
                  <a:pt x="139" y="79"/>
                  <a:pt x="142" y="71"/>
                  <a:pt x="145" y="64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26" y="64"/>
                  <a:pt x="114" y="70"/>
                  <a:pt x="101" y="77"/>
                </a:cubicBezTo>
                <a:cubicBezTo>
                  <a:pt x="89" y="84"/>
                  <a:pt x="77" y="92"/>
                  <a:pt x="65" y="100"/>
                </a:cubicBezTo>
                <a:cubicBezTo>
                  <a:pt x="59" y="104"/>
                  <a:pt x="53" y="109"/>
                  <a:pt x="48" y="113"/>
                </a:cubicBezTo>
                <a:cubicBezTo>
                  <a:pt x="42" y="118"/>
                  <a:pt x="36" y="122"/>
                  <a:pt x="31" y="127"/>
                </a:cubicBezTo>
                <a:cubicBezTo>
                  <a:pt x="27" y="131"/>
                  <a:pt x="23" y="135"/>
                  <a:pt x="19" y="139"/>
                </a:cubicBezTo>
                <a:cubicBezTo>
                  <a:pt x="17" y="135"/>
                  <a:pt x="17" y="135"/>
                  <a:pt x="17" y="135"/>
                </a:cubicBezTo>
                <a:cubicBezTo>
                  <a:pt x="31" y="122"/>
                  <a:pt x="45" y="111"/>
                  <a:pt x="60" y="100"/>
                </a:cubicBezTo>
                <a:cubicBezTo>
                  <a:pt x="76" y="89"/>
                  <a:pt x="91" y="78"/>
                  <a:pt x="107" y="67"/>
                </a:cubicBezTo>
                <a:cubicBezTo>
                  <a:pt x="123" y="56"/>
                  <a:pt x="140" y="45"/>
                  <a:pt x="156" y="35"/>
                </a:cubicBezTo>
                <a:cubicBezTo>
                  <a:pt x="198" y="8"/>
                  <a:pt x="198" y="8"/>
                  <a:pt x="198" y="8"/>
                </a:cubicBezTo>
                <a:cubicBezTo>
                  <a:pt x="189" y="22"/>
                  <a:pt x="182" y="38"/>
                  <a:pt x="176" y="54"/>
                </a:cubicBezTo>
                <a:cubicBezTo>
                  <a:pt x="169" y="73"/>
                  <a:pt x="164" y="93"/>
                  <a:pt x="160" y="112"/>
                </a:cubicBezTo>
                <a:cubicBezTo>
                  <a:pt x="156" y="132"/>
                  <a:pt x="153" y="151"/>
                  <a:pt x="151" y="171"/>
                </a:cubicBezTo>
                <a:cubicBezTo>
                  <a:pt x="148" y="191"/>
                  <a:pt x="146" y="211"/>
                  <a:pt x="145" y="230"/>
                </a:cubicBezTo>
                <a:cubicBezTo>
                  <a:pt x="142" y="270"/>
                  <a:pt x="141" y="310"/>
                  <a:pt x="141" y="349"/>
                </a:cubicBezTo>
                <a:cubicBezTo>
                  <a:pt x="141" y="369"/>
                  <a:pt x="141" y="389"/>
                  <a:pt x="142" y="408"/>
                </a:cubicBezTo>
                <a:cubicBezTo>
                  <a:pt x="143" y="428"/>
                  <a:pt x="144" y="448"/>
                  <a:pt x="145" y="468"/>
                </a:cubicBezTo>
                <a:cubicBezTo>
                  <a:pt x="149" y="467"/>
                  <a:pt x="149" y="467"/>
                  <a:pt x="149" y="467"/>
                </a:cubicBezTo>
                <a:cubicBezTo>
                  <a:pt x="149" y="448"/>
                  <a:pt x="149" y="428"/>
                  <a:pt x="149" y="408"/>
                </a:cubicBezTo>
                <a:cubicBezTo>
                  <a:pt x="150" y="389"/>
                  <a:pt x="150" y="369"/>
                  <a:pt x="151" y="349"/>
                </a:cubicBezTo>
                <a:cubicBezTo>
                  <a:pt x="152" y="310"/>
                  <a:pt x="154" y="271"/>
                  <a:pt x="158" y="231"/>
                </a:cubicBezTo>
                <a:cubicBezTo>
                  <a:pt x="161" y="192"/>
                  <a:pt x="166" y="153"/>
                  <a:pt x="173" y="115"/>
                </a:cubicBezTo>
                <a:cubicBezTo>
                  <a:pt x="177" y="96"/>
                  <a:pt x="181" y="76"/>
                  <a:pt x="186" y="58"/>
                </a:cubicBezTo>
                <a:cubicBezTo>
                  <a:pt x="191" y="39"/>
                  <a:pt x="197" y="20"/>
                  <a:pt x="205" y="3"/>
                </a:cubicBezTo>
                <a:lnTo>
                  <a:pt x="203" y="0"/>
                </a:lnTo>
                <a:close/>
                <a:moveTo>
                  <a:pt x="10" y="176"/>
                </a:moveTo>
                <a:cubicBezTo>
                  <a:pt x="8" y="161"/>
                  <a:pt x="8" y="161"/>
                  <a:pt x="8" y="161"/>
                </a:cubicBezTo>
                <a:cubicBezTo>
                  <a:pt x="10" y="159"/>
                  <a:pt x="12" y="157"/>
                  <a:pt x="14" y="155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5" y="169"/>
                  <a:pt x="12" y="173"/>
                  <a:pt x="10" y="176"/>
                </a:cubicBezTo>
                <a:close/>
                <a:moveTo>
                  <a:pt x="137" y="97"/>
                </a:moveTo>
                <a:cubicBezTo>
                  <a:pt x="140" y="95"/>
                  <a:pt x="142" y="94"/>
                  <a:pt x="145" y="92"/>
                </a:cubicBezTo>
                <a:cubicBezTo>
                  <a:pt x="140" y="106"/>
                  <a:pt x="136" y="120"/>
                  <a:pt x="132" y="134"/>
                </a:cubicBezTo>
                <a:cubicBezTo>
                  <a:pt x="132" y="123"/>
                  <a:pt x="134" y="113"/>
                  <a:pt x="135" y="102"/>
                </a:cubicBezTo>
                <a:cubicBezTo>
                  <a:pt x="135" y="101"/>
                  <a:pt x="135" y="99"/>
                  <a:pt x="136" y="98"/>
                </a:cubicBezTo>
                <a:cubicBezTo>
                  <a:pt x="136" y="98"/>
                  <a:pt x="137" y="97"/>
                  <a:pt x="137" y="97"/>
                </a:cubicBezTo>
                <a:close/>
                <a:moveTo>
                  <a:pt x="37" y="133"/>
                </a:moveTo>
                <a:cubicBezTo>
                  <a:pt x="42" y="128"/>
                  <a:pt x="47" y="124"/>
                  <a:pt x="53" y="119"/>
                </a:cubicBezTo>
                <a:cubicBezTo>
                  <a:pt x="58" y="115"/>
                  <a:pt x="64" y="111"/>
                  <a:pt x="69" y="107"/>
                </a:cubicBezTo>
                <a:cubicBezTo>
                  <a:pt x="81" y="99"/>
                  <a:pt x="93" y="91"/>
                  <a:pt x="105" y="84"/>
                </a:cubicBezTo>
                <a:cubicBezTo>
                  <a:pt x="115" y="79"/>
                  <a:pt x="124" y="74"/>
                  <a:pt x="134" y="70"/>
                </a:cubicBezTo>
                <a:cubicBezTo>
                  <a:pt x="131" y="77"/>
                  <a:pt x="130" y="85"/>
                  <a:pt x="129" y="92"/>
                </a:cubicBezTo>
                <a:cubicBezTo>
                  <a:pt x="124" y="95"/>
                  <a:pt x="120" y="98"/>
                  <a:pt x="116" y="101"/>
                </a:cubicBezTo>
                <a:cubicBezTo>
                  <a:pt x="105" y="109"/>
                  <a:pt x="95" y="117"/>
                  <a:pt x="85" y="126"/>
                </a:cubicBezTo>
                <a:cubicBezTo>
                  <a:pt x="67" y="140"/>
                  <a:pt x="49" y="155"/>
                  <a:pt x="31" y="171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36" y="156"/>
                  <a:pt x="43" y="148"/>
                  <a:pt x="50" y="141"/>
                </a:cubicBezTo>
                <a:cubicBezTo>
                  <a:pt x="57" y="133"/>
                  <a:pt x="65" y="126"/>
                  <a:pt x="73" y="119"/>
                </a:cubicBezTo>
                <a:cubicBezTo>
                  <a:pt x="81" y="112"/>
                  <a:pt x="89" y="106"/>
                  <a:pt x="98" y="100"/>
                </a:cubicBezTo>
                <a:cubicBezTo>
                  <a:pt x="95" y="96"/>
                  <a:pt x="95" y="96"/>
                  <a:pt x="95" y="96"/>
                </a:cubicBezTo>
                <a:cubicBezTo>
                  <a:pt x="87" y="102"/>
                  <a:pt x="78" y="108"/>
                  <a:pt x="70" y="115"/>
                </a:cubicBezTo>
                <a:cubicBezTo>
                  <a:pt x="61" y="122"/>
                  <a:pt x="53" y="129"/>
                  <a:pt x="46" y="136"/>
                </a:cubicBezTo>
                <a:cubicBezTo>
                  <a:pt x="39" y="143"/>
                  <a:pt x="32" y="150"/>
                  <a:pt x="26" y="15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7" y="142"/>
                  <a:pt x="31" y="137"/>
                  <a:pt x="37" y="133"/>
                </a:cubicBezTo>
                <a:close/>
              </a:path>
            </a:pathLst>
          </a:custGeom>
          <a:solidFill>
            <a:srgbClr val="06436E"/>
          </a:solidFill>
          <a:ln>
            <a:solidFill>
              <a:srgbClr val="06436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11FD57-A53F-47EE-0B6A-82E124865399}"/>
              </a:ext>
            </a:extLst>
          </p:cNvPr>
          <p:cNvGrpSpPr/>
          <p:nvPr/>
        </p:nvGrpSpPr>
        <p:grpSpPr>
          <a:xfrm>
            <a:off x="708039" y="1606871"/>
            <a:ext cx="254000" cy="254000"/>
            <a:chOff x="692015" y="4544465"/>
            <a:chExt cx="254000" cy="254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200572-3B8E-1718-04DB-C3314236BC90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2" name="background">
                <a:extLst>
                  <a:ext uri="{FF2B5EF4-FFF2-40B4-BE49-F238E27FC236}">
                    <a16:creationId xmlns:a16="http://schemas.microsoft.com/office/drawing/2014/main" id="{A46198C2-EDD3-7874-DF3D-A53CFFE0BCF9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3" name="arc">
                <a:extLst>
                  <a:ext uri="{FF2B5EF4-FFF2-40B4-BE49-F238E27FC236}">
                    <a16:creationId xmlns:a16="http://schemas.microsoft.com/office/drawing/2014/main" id="{EDE445E4-7242-BA05-B510-5E35ADD047E5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circle">
                <a:extLst>
                  <a:ext uri="{FF2B5EF4-FFF2-40B4-BE49-F238E27FC236}">
                    <a16:creationId xmlns:a16="http://schemas.microsoft.com/office/drawing/2014/main" id="{4E734BE7-2CFF-DFF3-16B9-9F141A7247D8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10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C68A337A-42E4-97E7-769E-A426B5278A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373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7263D-CA38-1334-6465-895D1200C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AC7C-C82A-D08B-9BA9-AE3DD9C2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Mapping RSGA Workflow to MARS Architecture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CAFFF0-7CF3-30D4-3C38-42B6E429BCC3}"/>
              </a:ext>
            </a:extLst>
          </p:cNvPr>
          <p:cNvSpPr txBox="1">
            <a:spLocks/>
          </p:cNvSpPr>
          <p:nvPr/>
        </p:nvSpPr>
        <p:spPr>
          <a:xfrm>
            <a:off x="614565" y="1103952"/>
            <a:ext cx="8275482" cy="8766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Break down RSGA steps into </a:t>
            </a:r>
            <a:r>
              <a:rPr lang="en-US" b="1">
                <a:solidFill>
                  <a:srgbClr val="06436E"/>
                </a:solidFill>
              </a:rPr>
              <a:t>fine-grained tasks</a:t>
            </a:r>
          </a:p>
          <a:p>
            <a:pPr lvl="1"/>
            <a:r>
              <a:rPr lang="en-US"/>
              <a:t>Arithmetic, querying and sorting operations</a:t>
            </a:r>
            <a:endParaRPr lang="en-US" dirty="0"/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6137071A-770E-C8A7-CFBB-3CCBBAEA7F0C}"/>
              </a:ext>
            </a:extLst>
          </p:cNvPr>
          <p:cNvSpPr>
            <a:spLocks noEditPoints="1"/>
          </p:cNvSpPr>
          <p:nvPr/>
        </p:nvSpPr>
        <p:spPr bwMode="auto">
          <a:xfrm>
            <a:off x="253954" y="1280012"/>
            <a:ext cx="227848" cy="524531"/>
          </a:xfrm>
          <a:custGeom>
            <a:avLst/>
            <a:gdLst>
              <a:gd name="T0" fmla="*/ 203 w 205"/>
              <a:gd name="T1" fmla="*/ 0 h 468"/>
              <a:gd name="T2" fmla="*/ 102 w 205"/>
              <a:gd name="T3" fmla="*/ 58 h 468"/>
              <a:gd name="T4" fmla="*/ 9 w 205"/>
              <a:gd name="T5" fmla="*/ 131 h 468"/>
              <a:gd name="T6" fmla="*/ 8 w 205"/>
              <a:gd name="T7" fmla="*/ 135 h 468"/>
              <a:gd name="T8" fmla="*/ 1 w 205"/>
              <a:gd name="T9" fmla="*/ 157 h 468"/>
              <a:gd name="T10" fmla="*/ 3 w 205"/>
              <a:gd name="T11" fmla="*/ 188 h 468"/>
              <a:gd name="T12" fmla="*/ 20 w 205"/>
              <a:gd name="T13" fmla="*/ 175 h 468"/>
              <a:gd name="T14" fmla="*/ 33 w 205"/>
              <a:gd name="T15" fmla="*/ 186 h 468"/>
              <a:gd name="T16" fmla="*/ 91 w 205"/>
              <a:gd name="T17" fmla="*/ 133 h 468"/>
              <a:gd name="T18" fmla="*/ 127 w 205"/>
              <a:gd name="T19" fmla="*/ 104 h 468"/>
              <a:gd name="T20" fmla="*/ 122 w 205"/>
              <a:gd name="T21" fmla="*/ 171 h 468"/>
              <a:gd name="T22" fmla="*/ 105 w 205"/>
              <a:gd name="T23" fmla="*/ 342 h 468"/>
              <a:gd name="T24" fmla="*/ 126 w 205"/>
              <a:gd name="T25" fmla="*/ 427 h 468"/>
              <a:gd name="T26" fmla="*/ 122 w 205"/>
              <a:gd name="T27" fmla="*/ 262 h 468"/>
              <a:gd name="T28" fmla="*/ 132 w 205"/>
              <a:gd name="T29" fmla="*/ 385 h 468"/>
              <a:gd name="T30" fmla="*/ 129 w 205"/>
              <a:gd name="T31" fmla="*/ 213 h 468"/>
              <a:gd name="T32" fmla="*/ 156 w 205"/>
              <a:gd name="T33" fmla="*/ 85 h 468"/>
              <a:gd name="T34" fmla="*/ 150 w 205"/>
              <a:gd name="T35" fmla="*/ 80 h 468"/>
              <a:gd name="T36" fmla="*/ 138 w 205"/>
              <a:gd name="T37" fmla="*/ 87 h 468"/>
              <a:gd name="T38" fmla="*/ 140 w 205"/>
              <a:gd name="T39" fmla="*/ 59 h 468"/>
              <a:gd name="T40" fmla="*/ 65 w 205"/>
              <a:gd name="T41" fmla="*/ 100 h 468"/>
              <a:gd name="T42" fmla="*/ 31 w 205"/>
              <a:gd name="T43" fmla="*/ 127 h 468"/>
              <a:gd name="T44" fmla="*/ 17 w 205"/>
              <a:gd name="T45" fmla="*/ 135 h 468"/>
              <a:gd name="T46" fmla="*/ 107 w 205"/>
              <a:gd name="T47" fmla="*/ 67 h 468"/>
              <a:gd name="T48" fmla="*/ 198 w 205"/>
              <a:gd name="T49" fmla="*/ 8 h 468"/>
              <a:gd name="T50" fmla="*/ 160 w 205"/>
              <a:gd name="T51" fmla="*/ 112 h 468"/>
              <a:gd name="T52" fmla="*/ 145 w 205"/>
              <a:gd name="T53" fmla="*/ 230 h 468"/>
              <a:gd name="T54" fmla="*/ 142 w 205"/>
              <a:gd name="T55" fmla="*/ 408 h 468"/>
              <a:gd name="T56" fmla="*/ 149 w 205"/>
              <a:gd name="T57" fmla="*/ 467 h 468"/>
              <a:gd name="T58" fmla="*/ 151 w 205"/>
              <a:gd name="T59" fmla="*/ 349 h 468"/>
              <a:gd name="T60" fmla="*/ 173 w 205"/>
              <a:gd name="T61" fmla="*/ 115 h 468"/>
              <a:gd name="T62" fmla="*/ 205 w 205"/>
              <a:gd name="T63" fmla="*/ 3 h 468"/>
              <a:gd name="T64" fmla="*/ 10 w 205"/>
              <a:gd name="T65" fmla="*/ 176 h 468"/>
              <a:gd name="T66" fmla="*/ 14 w 205"/>
              <a:gd name="T67" fmla="*/ 155 h 468"/>
              <a:gd name="T68" fmla="*/ 10 w 205"/>
              <a:gd name="T69" fmla="*/ 176 h 468"/>
              <a:gd name="T70" fmla="*/ 145 w 205"/>
              <a:gd name="T71" fmla="*/ 92 h 468"/>
              <a:gd name="T72" fmla="*/ 135 w 205"/>
              <a:gd name="T73" fmla="*/ 102 h 468"/>
              <a:gd name="T74" fmla="*/ 137 w 205"/>
              <a:gd name="T75" fmla="*/ 97 h 468"/>
              <a:gd name="T76" fmla="*/ 53 w 205"/>
              <a:gd name="T77" fmla="*/ 119 h 468"/>
              <a:gd name="T78" fmla="*/ 105 w 205"/>
              <a:gd name="T79" fmla="*/ 84 h 468"/>
              <a:gd name="T80" fmla="*/ 129 w 205"/>
              <a:gd name="T81" fmla="*/ 92 h 468"/>
              <a:gd name="T82" fmla="*/ 85 w 205"/>
              <a:gd name="T83" fmla="*/ 126 h 468"/>
              <a:gd name="T84" fmla="*/ 29 w 205"/>
              <a:gd name="T85" fmla="*/ 164 h 468"/>
              <a:gd name="T86" fmla="*/ 50 w 205"/>
              <a:gd name="T87" fmla="*/ 141 h 468"/>
              <a:gd name="T88" fmla="*/ 98 w 205"/>
              <a:gd name="T89" fmla="*/ 100 h 468"/>
              <a:gd name="T90" fmla="*/ 70 w 205"/>
              <a:gd name="T91" fmla="*/ 115 h 468"/>
              <a:gd name="T92" fmla="*/ 26 w 205"/>
              <a:gd name="T93" fmla="*/ 157 h 468"/>
              <a:gd name="T94" fmla="*/ 37 w 205"/>
              <a:gd name="T95" fmla="*/ 133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5" h="468">
                <a:moveTo>
                  <a:pt x="20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186" y="9"/>
                  <a:pt x="169" y="18"/>
                  <a:pt x="152" y="28"/>
                </a:cubicBezTo>
                <a:cubicBezTo>
                  <a:pt x="135" y="38"/>
                  <a:pt x="118" y="48"/>
                  <a:pt x="102" y="58"/>
                </a:cubicBezTo>
                <a:cubicBezTo>
                  <a:pt x="86" y="69"/>
                  <a:pt x="69" y="80"/>
                  <a:pt x="54" y="92"/>
                </a:cubicBezTo>
                <a:cubicBezTo>
                  <a:pt x="38" y="104"/>
                  <a:pt x="23" y="116"/>
                  <a:pt x="9" y="131"/>
                </a:cubicBezTo>
                <a:cubicBezTo>
                  <a:pt x="8" y="135"/>
                  <a:pt x="8" y="135"/>
                  <a:pt x="8" y="135"/>
                </a:cubicBezTo>
                <a:cubicBezTo>
                  <a:pt x="8" y="135"/>
                  <a:pt x="8" y="135"/>
                  <a:pt x="8" y="135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8" y="150"/>
                  <a:pt x="5" y="154"/>
                  <a:pt x="1" y="157"/>
                </a:cubicBezTo>
                <a:cubicBezTo>
                  <a:pt x="0" y="160"/>
                  <a:pt x="0" y="160"/>
                  <a:pt x="0" y="160"/>
                </a:cubicBezTo>
                <a:cubicBezTo>
                  <a:pt x="3" y="188"/>
                  <a:pt x="3" y="188"/>
                  <a:pt x="3" y="188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13" y="184"/>
                  <a:pt x="17" y="180"/>
                  <a:pt x="20" y="175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52" y="168"/>
                  <a:pt x="72" y="151"/>
                  <a:pt x="91" y="133"/>
                </a:cubicBezTo>
                <a:cubicBezTo>
                  <a:pt x="101" y="125"/>
                  <a:pt x="111" y="117"/>
                  <a:pt x="121" y="109"/>
                </a:cubicBezTo>
                <a:cubicBezTo>
                  <a:pt x="123" y="107"/>
                  <a:pt x="125" y="106"/>
                  <a:pt x="127" y="104"/>
                </a:cubicBezTo>
                <a:cubicBezTo>
                  <a:pt x="125" y="117"/>
                  <a:pt x="124" y="129"/>
                  <a:pt x="124" y="142"/>
                </a:cubicBezTo>
                <a:cubicBezTo>
                  <a:pt x="123" y="151"/>
                  <a:pt x="123" y="161"/>
                  <a:pt x="122" y="171"/>
                </a:cubicBezTo>
                <a:cubicBezTo>
                  <a:pt x="116" y="198"/>
                  <a:pt x="111" y="226"/>
                  <a:pt x="108" y="254"/>
                </a:cubicBezTo>
                <a:cubicBezTo>
                  <a:pt x="105" y="283"/>
                  <a:pt x="104" y="313"/>
                  <a:pt x="105" y="342"/>
                </a:cubicBezTo>
                <a:cubicBezTo>
                  <a:pt x="107" y="372"/>
                  <a:pt x="112" y="401"/>
                  <a:pt x="121" y="429"/>
                </a:cubicBezTo>
                <a:cubicBezTo>
                  <a:pt x="126" y="427"/>
                  <a:pt x="126" y="427"/>
                  <a:pt x="126" y="427"/>
                </a:cubicBezTo>
                <a:cubicBezTo>
                  <a:pt x="120" y="399"/>
                  <a:pt x="117" y="371"/>
                  <a:pt x="117" y="342"/>
                </a:cubicBezTo>
                <a:cubicBezTo>
                  <a:pt x="117" y="315"/>
                  <a:pt x="119" y="288"/>
                  <a:pt x="122" y="262"/>
                </a:cubicBezTo>
                <a:cubicBezTo>
                  <a:pt x="123" y="303"/>
                  <a:pt x="124" y="344"/>
                  <a:pt x="126" y="385"/>
                </a:cubicBezTo>
                <a:cubicBezTo>
                  <a:pt x="132" y="385"/>
                  <a:pt x="132" y="385"/>
                  <a:pt x="132" y="385"/>
                </a:cubicBezTo>
                <a:cubicBezTo>
                  <a:pt x="130" y="331"/>
                  <a:pt x="128" y="277"/>
                  <a:pt x="128" y="223"/>
                </a:cubicBezTo>
                <a:cubicBezTo>
                  <a:pt x="128" y="220"/>
                  <a:pt x="129" y="217"/>
                  <a:pt x="129" y="213"/>
                </a:cubicBezTo>
                <a:cubicBezTo>
                  <a:pt x="131" y="199"/>
                  <a:pt x="134" y="184"/>
                  <a:pt x="136" y="170"/>
                </a:cubicBezTo>
                <a:cubicBezTo>
                  <a:pt x="142" y="142"/>
                  <a:pt x="148" y="113"/>
                  <a:pt x="156" y="85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47" y="82"/>
                  <a:pt x="144" y="83"/>
                  <a:pt x="141" y="85"/>
                </a:cubicBezTo>
                <a:cubicBezTo>
                  <a:pt x="140" y="85"/>
                  <a:pt x="139" y="86"/>
                  <a:pt x="138" y="87"/>
                </a:cubicBezTo>
                <a:cubicBezTo>
                  <a:pt x="139" y="79"/>
                  <a:pt x="142" y="71"/>
                  <a:pt x="145" y="64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26" y="64"/>
                  <a:pt x="114" y="70"/>
                  <a:pt x="101" y="77"/>
                </a:cubicBezTo>
                <a:cubicBezTo>
                  <a:pt x="89" y="84"/>
                  <a:pt x="77" y="92"/>
                  <a:pt x="65" y="100"/>
                </a:cubicBezTo>
                <a:cubicBezTo>
                  <a:pt x="59" y="104"/>
                  <a:pt x="53" y="109"/>
                  <a:pt x="48" y="113"/>
                </a:cubicBezTo>
                <a:cubicBezTo>
                  <a:pt x="42" y="118"/>
                  <a:pt x="36" y="122"/>
                  <a:pt x="31" y="127"/>
                </a:cubicBezTo>
                <a:cubicBezTo>
                  <a:pt x="27" y="131"/>
                  <a:pt x="23" y="135"/>
                  <a:pt x="19" y="139"/>
                </a:cubicBezTo>
                <a:cubicBezTo>
                  <a:pt x="17" y="135"/>
                  <a:pt x="17" y="135"/>
                  <a:pt x="17" y="135"/>
                </a:cubicBezTo>
                <a:cubicBezTo>
                  <a:pt x="31" y="122"/>
                  <a:pt x="45" y="111"/>
                  <a:pt x="60" y="100"/>
                </a:cubicBezTo>
                <a:cubicBezTo>
                  <a:pt x="76" y="89"/>
                  <a:pt x="91" y="78"/>
                  <a:pt x="107" y="67"/>
                </a:cubicBezTo>
                <a:cubicBezTo>
                  <a:pt x="123" y="56"/>
                  <a:pt x="140" y="45"/>
                  <a:pt x="156" y="35"/>
                </a:cubicBezTo>
                <a:cubicBezTo>
                  <a:pt x="198" y="8"/>
                  <a:pt x="198" y="8"/>
                  <a:pt x="198" y="8"/>
                </a:cubicBezTo>
                <a:cubicBezTo>
                  <a:pt x="189" y="22"/>
                  <a:pt x="182" y="38"/>
                  <a:pt x="176" y="54"/>
                </a:cubicBezTo>
                <a:cubicBezTo>
                  <a:pt x="169" y="73"/>
                  <a:pt x="164" y="93"/>
                  <a:pt x="160" y="112"/>
                </a:cubicBezTo>
                <a:cubicBezTo>
                  <a:pt x="156" y="132"/>
                  <a:pt x="153" y="151"/>
                  <a:pt x="151" y="171"/>
                </a:cubicBezTo>
                <a:cubicBezTo>
                  <a:pt x="148" y="191"/>
                  <a:pt x="146" y="211"/>
                  <a:pt x="145" y="230"/>
                </a:cubicBezTo>
                <a:cubicBezTo>
                  <a:pt x="142" y="270"/>
                  <a:pt x="141" y="310"/>
                  <a:pt x="141" y="349"/>
                </a:cubicBezTo>
                <a:cubicBezTo>
                  <a:pt x="141" y="369"/>
                  <a:pt x="141" y="389"/>
                  <a:pt x="142" y="408"/>
                </a:cubicBezTo>
                <a:cubicBezTo>
                  <a:pt x="143" y="428"/>
                  <a:pt x="144" y="448"/>
                  <a:pt x="145" y="468"/>
                </a:cubicBezTo>
                <a:cubicBezTo>
                  <a:pt x="149" y="467"/>
                  <a:pt x="149" y="467"/>
                  <a:pt x="149" y="467"/>
                </a:cubicBezTo>
                <a:cubicBezTo>
                  <a:pt x="149" y="448"/>
                  <a:pt x="149" y="428"/>
                  <a:pt x="149" y="408"/>
                </a:cubicBezTo>
                <a:cubicBezTo>
                  <a:pt x="150" y="389"/>
                  <a:pt x="150" y="369"/>
                  <a:pt x="151" y="349"/>
                </a:cubicBezTo>
                <a:cubicBezTo>
                  <a:pt x="152" y="310"/>
                  <a:pt x="154" y="271"/>
                  <a:pt x="158" y="231"/>
                </a:cubicBezTo>
                <a:cubicBezTo>
                  <a:pt x="161" y="192"/>
                  <a:pt x="166" y="153"/>
                  <a:pt x="173" y="115"/>
                </a:cubicBezTo>
                <a:cubicBezTo>
                  <a:pt x="177" y="96"/>
                  <a:pt x="181" y="76"/>
                  <a:pt x="186" y="58"/>
                </a:cubicBezTo>
                <a:cubicBezTo>
                  <a:pt x="191" y="39"/>
                  <a:pt x="197" y="20"/>
                  <a:pt x="205" y="3"/>
                </a:cubicBezTo>
                <a:lnTo>
                  <a:pt x="203" y="0"/>
                </a:lnTo>
                <a:close/>
                <a:moveTo>
                  <a:pt x="10" y="176"/>
                </a:moveTo>
                <a:cubicBezTo>
                  <a:pt x="8" y="161"/>
                  <a:pt x="8" y="161"/>
                  <a:pt x="8" y="161"/>
                </a:cubicBezTo>
                <a:cubicBezTo>
                  <a:pt x="10" y="159"/>
                  <a:pt x="12" y="157"/>
                  <a:pt x="14" y="155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5" y="169"/>
                  <a:pt x="12" y="173"/>
                  <a:pt x="10" y="176"/>
                </a:cubicBezTo>
                <a:close/>
                <a:moveTo>
                  <a:pt x="137" y="97"/>
                </a:moveTo>
                <a:cubicBezTo>
                  <a:pt x="140" y="95"/>
                  <a:pt x="142" y="94"/>
                  <a:pt x="145" y="92"/>
                </a:cubicBezTo>
                <a:cubicBezTo>
                  <a:pt x="140" y="106"/>
                  <a:pt x="136" y="120"/>
                  <a:pt x="132" y="134"/>
                </a:cubicBezTo>
                <a:cubicBezTo>
                  <a:pt x="132" y="123"/>
                  <a:pt x="134" y="113"/>
                  <a:pt x="135" y="102"/>
                </a:cubicBezTo>
                <a:cubicBezTo>
                  <a:pt x="135" y="101"/>
                  <a:pt x="135" y="99"/>
                  <a:pt x="136" y="98"/>
                </a:cubicBezTo>
                <a:cubicBezTo>
                  <a:pt x="136" y="98"/>
                  <a:pt x="137" y="97"/>
                  <a:pt x="137" y="97"/>
                </a:cubicBezTo>
                <a:close/>
                <a:moveTo>
                  <a:pt x="37" y="133"/>
                </a:moveTo>
                <a:cubicBezTo>
                  <a:pt x="42" y="128"/>
                  <a:pt x="47" y="124"/>
                  <a:pt x="53" y="119"/>
                </a:cubicBezTo>
                <a:cubicBezTo>
                  <a:pt x="58" y="115"/>
                  <a:pt x="64" y="111"/>
                  <a:pt x="69" y="107"/>
                </a:cubicBezTo>
                <a:cubicBezTo>
                  <a:pt x="81" y="99"/>
                  <a:pt x="93" y="91"/>
                  <a:pt x="105" y="84"/>
                </a:cubicBezTo>
                <a:cubicBezTo>
                  <a:pt x="115" y="79"/>
                  <a:pt x="124" y="74"/>
                  <a:pt x="134" y="70"/>
                </a:cubicBezTo>
                <a:cubicBezTo>
                  <a:pt x="131" y="77"/>
                  <a:pt x="130" y="85"/>
                  <a:pt x="129" y="92"/>
                </a:cubicBezTo>
                <a:cubicBezTo>
                  <a:pt x="124" y="95"/>
                  <a:pt x="120" y="98"/>
                  <a:pt x="116" y="101"/>
                </a:cubicBezTo>
                <a:cubicBezTo>
                  <a:pt x="105" y="109"/>
                  <a:pt x="95" y="117"/>
                  <a:pt x="85" y="126"/>
                </a:cubicBezTo>
                <a:cubicBezTo>
                  <a:pt x="67" y="140"/>
                  <a:pt x="49" y="155"/>
                  <a:pt x="31" y="171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36" y="156"/>
                  <a:pt x="43" y="148"/>
                  <a:pt x="50" y="141"/>
                </a:cubicBezTo>
                <a:cubicBezTo>
                  <a:pt x="57" y="133"/>
                  <a:pt x="65" y="126"/>
                  <a:pt x="73" y="119"/>
                </a:cubicBezTo>
                <a:cubicBezTo>
                  <a:pt x="81" y="112"/>
                  <a:pt x="89" y="106"/>
                  <a:pt x="98" y="100"/>
                </a:cubicBezTo>
                <a:cubicBezTo>
                  <a:pt x="95" y="96"/>
                  <a:pt x="95" y="96"/>
                  <a:pt x="95" y="96"/>
                </a:cubicBezTo>
                <a:cubicBezTo>
                  <a:pt x="87" y="102"/>
                  <a:pt x="78" y="108"/>
                  <a:pt x="70" y="115"/>
                </a:cubicBezTo>
                <a:cubicBezTo>
                  <a:pt x="61" y="122"/>
                  <a:pt x="53" y="129"/>
                  <a:pt x="46" y="136"/>
                </a:cubicBezTo>
                <a:cubicBezTo>
                  <a:pt x="39" y="143"/>
                  <a:pt x="32" y="150"/>
                  <a:pt x="26" y="15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7" y="142"/>
                  <a:pt x="31" y="137"/>
                  <a:pt x="37" y="133"/>
                </a:cubicBezTo>
                <a:close/>
              </a:path>
            </a:pathLst>
          </a:custGeom>
          <a:solidFill>
            <a:srgbClr val="06436E"/>
          </a:solidFill>
          <a:ln>
            <a:solidFill>
              <a:srgbClr val="06436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B99BCF-226C-7481-B080-B3E4F978C15C}"/>
              </a:ext>
            </a:extLst>
          </p:cNvPr>
          <p:cNvGrpSpPr/>
          <p:nvPr/>
        </p:nvGrpSpPr>
        <p:grpSpPr>
          <a:xfrm>
            <a:off x="708039" y="1606871"/>
            <a:ext cx="254000" cy="254000"/>
            <a:chOff x="708039" y="1606871"/>
            <a:chExt cx="254000" cy="254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2115A83-9F51-FA25-73C2-4198EC358E65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708039" y="1606871"/>
              <a:ext cx="254000" cy="254000"/>
              <a:chOff x="4572000" y="3429000"/>
              <a:chExt cx="254000" cy="254000"/>
            </a:xfrm>
          </p:grpSpPr>
          <p:sp>
            <p:nvSpPr>
              <p:cNvPr id="25" name="background">
                <a:extLst>
                  <a:ext uri="{FF2B5EF4-FFF2-40B4-BE49-F238E27FC236}">
                    <a16:creationId xmlns:a16="http://schemas.microsoft.com/office/drawing/2014/main" id="{3702D198-187A-84F0-563E-A34772FE735A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6" name="arc">
                <a:extLst>
                  <a:ext uri="{FF2B5EF4-FFF2-40B4-BE49-F238E27FC236}">
                    <a16:creationId xmlns:a16="http://schemas.microsoft.com/office/drawing/2014/main" id="{E2441293-4087-FE47-F137-E0341D0A508F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7090D2CE-717E-0377-6291-5F3A4BE99CF6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10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99BD8321-6E83-E084-65E5-B99D47632F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650" y="1661871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8F4527-D92B-75AC-04F6-83E897E9A771}"/>
              </a:ext>
            </a:extLst>
          </p:cNvPr>
          <p:cNvGrpSpPr/>
          <p:nvPr/>
        </p:nvGrpSpPr>
        <p:grpSpPr>
          <a:xfrm>
            <a:off x="204329" y="2390020"/>
            <a:ext cx="8685718" cy="1217769"/>
            <a:chOff x="204329" y="2389375"/>
            <a:chExt cx="8685718" cy="1217769"/>
          </a:xfrm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AB145C49-815B-2289-8D40-E465E1C875D6}"/>
                </a:ext>
              </a:extLst>
            </p:cNvPr>
            <p:cNvSpPr txBox="1">
              <a:spLocks/>
            </p:cNvSpPr>
            <p:nvPr/>
          </p:nvSpPr>
          <p:spPr>
            <a:xfrm>
              <a:off x="614565" y="2389375"/>
              <a:ext cx="8275482" cy="121776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187200" indent="-1872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31115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533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Implement MARS as a </a:t>
              </a:r>
              <a:r>
                <a:rPr lang="en-US" b="1" dirty="0">
                  <a:solidFill>
                    <a:srgbClr val="06436E"/>
                  </a:solidFill>
                </a:rPr>
                <a:t>pipeline</a:t>
              </a:r>
            </a:p>
            <a:p>
              <a:pPr marL="311150" marR="0" lvl="1" indent="-1872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Cambria" panose="02040503050406030204" pitchFamily="18" charset="0"/>
                <a:buChar char="-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Each task mapped to a dedicated compute unit</a:t>
              </a:r>
            </a:p>
            <a:p>
              <a:pPr marL="311150" marR="0" lvl="1" indent="-1872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Cambria" panose="02040503050406030204" pitchFamily="18" charset="0"/>
                <a:buChar char="-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e.g., multiplications mapped to arithmetic unit</a:t>
              </a: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F6F823CF-2F12-9CA9-23B1-B33CC24D5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29" y="2565968"/>
              <a:ext cx="327098" cy="523464"/>
            </a:xfrm>
            <a:custGeom>
              <a:avLst/>
              <a:gdLst>
                <a:gd name="T0" fmla="*/ 219 w 294"/>
                <a:gd name="T1" fmla="*/ 351 h 467"/>
                <a:gd name="T2" fmla="*/ 184 w 294"/>
                <a:gd name="T3" fmla="*/ 394 h 467"/>
                <a:gd name="T4" fmla="*/ 96 w 294"/>
                <a:gd name="T5" fmla="*/ 387 h 467"/>
                <a:gd name="T6" fmla="*/ 219 w 294"/>
                <a:gd name="T7" fmla="*/ 242 h 467"/>
                <a:gd name="T8" fmla="*/ 253 w 294"/>
                <a:gd name="T9" fmla="*/ 129 h 467"/>
                <a:gd name="T10" fmla="*/ 253 w 294"/>
                <a:gd name="T11" fmla="*/ 111 h 467"/>
                <a:gd name="T12" fmla="*/ 233 w 294"/>
                <a:gd name="T13" fmla="*/ 39 h 467"/>
                <a:gd name="T14" fmla="*/ 208 w 294"/>
                <a:gd name="T15" fmla="*/ 16 h 467"/>
                <a:gd name="T16" fmla="*/ 135 w 294"/>
                <a:gd name="T17" fmla="*/ 2 h 467"/>
                <a:gd name="T18" fmla="*/ 116 w 294"/>
                <a:gd name="T19" fmla="*/ 8 h 467"/>
                <a:gd name="T20" fmla="*/ 46 w 294"/>
                <a:gd name="T21" fmla="*/ 112 h 467"/>
                <a:gd name="T22" fmla="*/ 63 w 294"/>
                <a:gd name="T23" fmla="*/ 202 h 467"/>
                <a:gd name="T24" fmla="*/ 87 w 294"/>
                <a:gd name="T25" fmla="*/ 193 h 467"/>
                <a:gd name="T26" fmla="*/ 60 w 294"/>
                <a:gd name="T27" fmla="*/ 96 h 467"/>
                <a:gd name="T28" fmla="*/ 107 w 294"/>
                <a:gd name="T29" fmla="*/ 42 h 467"/>
                <a:gd name="T30" fmla="*/ 92 w 294"/>
                <a:gd name="T31" fmla="*/ 177 h 467"/>
                <a:gd name="T32" fmla="*/ 95 w 294"/>
                <a:gd name="T33" fmla="*/ 66 h 467"/>
                <a:gd name="T34" fmla="*/ 90 w 294"/>
                <a:gd name="T35" fmla="*/ 130 h 467"/>
                <a:gd name="T36" fmla="*/ 101 w 294"/>
                <a:gd name="T37" fmla="*/ 91 h 467"/>
                <a:gd name="T38" fmla="*/ 135 w 294"/>
                <a:gd name="T39" fmla="*/ 49 h 467"/>
                <a:gd name="T40" fmla="*/ 206 w 294"/>
                <a:gd name="T41" fmla="*/ 88 h 467"/>
                <a:gd name="T42" fmla="*/ 141 w 294"/>
                <a:gd name="T43" fmla="*/ 284 h 467"/>
                <a:gd name="T44" fmla="*/ 5 w 294"/>
                <a:gd name="T45" fmla="*/ 440 h 467"/>
                <a:gd name="T46" fmla="*/ 38 w 294"/>
                <a:gd name="T47" fmla="*/ 444 h 467"/>
                <a:gd name="T48" fmla="*/ 28 w 294"/>
                <a:gd name="T49" fmla="*/ 467 h 467"/>
                <a:gd name="T50" fmla="*/ 111 w 294"/>
                <a:gd name="T51" fmla="*/ 430 h 467"/>
                <a:gd name="T52" fmla="*/ 155 w 294"/>
                <a:gd name="T53" fmla="*/ 429 h 467"/>
                <a:gd name="T54" fmla="*/ 198 w 294"/>
                <a:gd name="T55" fmla="*/ 436 h 467"/>
                <a:gd name="T56" fmla="*/ 243 w 294"/>
                <a:gd name="T57" fmla="*/ 458 h 467"/>
                <a:gd name="T58" fmla="*/ 267 w 294"/>
                <a:gd name="T59" fmla="*/ 433 h 467"/>
                <a:gd name="T60" fmla="*/ 293 w 294"/>
                <a:gd name="T61" fmla="*/ 404 h 467"/>
                <a:gd name="T62" fmla="*/ 232 w 294"/>
                <a:gd name="T63" fmla="*/ 390 h 467"/>
                <a:gd name="T64" fmla="*/ 223 w 294"/>
                <a:gd name="T65" fmla="*/ 403 h 467"/>
                <a:gd name="T66" fmla="*/ 81 w 294"/>
                <a:gd name="T67" fmla="*/ 419 h 467"/>
                <a:gd name="T68" fmla="*/ 244 w 294"/>
                <a:gd name="T69" fmla="*/ 152 h 467"/>
                <a:gd name="T70" fmla="*/ 157 w 294"/>
                <a:gd name="T71" fmla="*/ 314 h 467"/>
                <a:gd name="T72" fmla="*/ 185 w 294"/>
                <a:gd name="T73" fmla="*/ 252 h 467"/>
                <a:gd name="T74" fmla="*/ 244 w 294"/>
                <a:gd name="T75" fmla="*/ 152 h 467"/>
                <a:gd name="T76" fmla="*/ 109 w 294"/>
                <a:gd name="T77" fmla="*/ 23 h 467"/>
                <a:gd name="T78" fmla="*/ 87 w 294"/>
                <a:gd name="T79" fmla="*/ 46 h 467"/>
                <a:gd name="T80" fmla="*/ 143 w 294"/>
                <a:gd name="T81" fmla="*/ 13 h 467"/>
                <a:gd name="T82" fmla="*/ 209 w 294"/>
                <a:gd name="T83" fmla="*/ 35 h 467"/>
                <a:gd name="T84" fmla="*/ 189 w 294"/>
                <a:gd name="T85" fmla="*/ 25 h 467"/>
                <a:gd name="T86" fmla="*/ 128 w 294"/>
                <a:gd name="T87" fmla="*/ 29 h 467"/>
                <a:gd name="T88" fmla="*/ 152 w 294"/>
                <a:gd name="T89" fmla="*/ 37 h 467"/>
                <a:gd name="T90" fmla="*/ 103 w 294"/>
                <a:gd name="T91" fmla="*/ 68 h 467"/>
                <a:gd name="T92" fmla="*/ 170 w 294"/>
                <a:gd name="T93" fmla="*/ 28 h 467"/>
                <a:gd name="T94" fmla="*/ 224 w 294"/>
                <a:gd name="T95" fmla="*/ 64 h 467"/>
                <a:gd name="T96" fmla="*/ 236 w 294"/>
                <a:gd name="T97" fmla="*/ 110 h 467"/>
                <a:gd name="T98" fmla="*/ 213 w 294"/>
                <a:gd name="T99" fmla="*/ 85 h 467"/>
                <a:gd name="T100" fmla="*/ 155 w 294"/>
                <a:gd name="T101" fmla="*/ 290 h 467"/>
                <a:gd name="T102" fmla="*/ 27 w 294"/>
                <a:gd name="T103" fmla="*/ 421 h 467"/>
                <a:gd name="T104" fmla="*/ 48 w 294"/>
                <a:gd name="T105" fmla="*/ 434 h 467"/>
                <a:gd name="T106" fmla="*/ 200 w 294"/>
                <a:gd name="T107" fmla="*/ 428 h 467"/>
                <a:gd name="T108" fmla="*/ 155 w 294"/>
                <a:gd name="T109" fmla="*/ 421 h 467"/>
                <a:gd name="T110" fmla="*/ 110 w 294"/>
                <a:gd name="T111" fmla="*/ 422 h 467"/>
                <a:gd name="T112" fmla="*/ 175 w 294"/>
                <a:gd name="T113" fmla="*/ 407 h 467"/>
                <a:gd name="T114" fmla="*/ 229 w 294"/>
                <a:gd name="T115" fmla="*/ 415 h 467"/>
                <a:gd name="T116" fmla="*/ 261 w 294"/>
                <a:gd name="T117" fmla="*/ 424 h 467"/>
                <a:gd name="T118" fmla="*/ 246 w 294"/>
                <a:gd name="T119" fmla="*/ 40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" h="467">
                  <a:moveTo>
                    <a:pt x="294" y="391"/>
                  </a:moveTo>
                  <a:cubicBezTo>
                    <a:pt x="277" y="390"/>
                    <a:pt x="260" y="389"/>
                    <a:pt x="243" y="390"/>
                  </a:cubicBezTo>
                  <a:cubicBezTo>
                    <a:pt x="219" y="352"/>
                    <a:pt x="219" y="352"/>
                    <a:pt x="219" y="352"/>
                  </a:cubicBezTo>
                  <a:cubicBezTo>
                    <a:pt x="219" y="351"/>
                    <a:pt x="219" y="351"/>
                    <a:pt x="219" y="351"/>
                  </a:cubicBezTo>
                  <a:cubicBezTo>
                    <a:pt x="212" y="355"/>
                    <a:pt x="212" y="355"/>
                    <a:pt x="212" y="355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223" y="391"/>
                    <a:pt x="223" y="391"/>
                    <a:pt x="222" y="391"/>
                  </a:cubicBezTo>
                  <a:cubicBezTo>
                    <a:pt x="209" y="391"/>
                    <a:pt x="197" y="393"/>
                    <a:pt x="184" y="394"/>
                  </a:cubicBezTo>
                  <a:cubicBezTo>
                    <a:pt x="180" y="394"/>
                    <a:pt x="175" y="393"/>
                    <a:pt x="171" y="393"/>
                  </a:cubicBezTo>
                  <a:cubicBezTo>
                    <a:pt x="159" y="392"/>
                    <a:pt x="148" y="393"/>
                    <a:pt x="136" y="394"/>
                  </a:cubicBezTo>
                  <a:cubicBezTo>
                    <a:pt x="119" y="395"/>
                    <a:pt x="102" y="398"/>
                    <a:pt x="85" y="402"/>
                  </a:cubicBezTo>
                  <a:cubicBezTo>
                    <a:pt x="89" y="397"/>
                    <a:pt x="93" y="392"/>
                    <a:pt x="96" y="38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20" y="365"/>
                    <a:pt x="143" y="343"/>
                    <a:pt x="163" y="319"/>
                  </a:cubicBezTo>
                  <a:cubicBezTo>
                    <a:pt x="174" y="307"/>
                    <a:pt x="184" y="295"/>
                    <a:pt x="193" y="282"/>
                  </a:cubicBezTo>
                  <a:cubicBezTo>
                    <a:pt x="202" y="269"/>
                    <a:pt x="211" y="256"/>
                    <a:pt x="219" y="242"/>
                  </a:cubicBezTo>
                  <a:cubicBezTo>
                    <a:pt x="227" y="228"/>
                    <a:pt x="234" y="214"/>
                    <a:pt x="240" y="199"/>
                  </a:cubicBezTo>
                  <a:cubicBezTo>
                    <a:pt x="246" y="184"/>
                    <a:pt x="250" y="169"/>
                    <a:pt x="252" y="153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3"/>
                    <a:pt x="253" y="123"/>
                    <a:pt x="253" y="123"/>
                  </a:cubicBezTo>
                  <a:cubicBezTo>
                    <a:pt x="252" y="118"/>
                    <a:pt x="252" y="118"/>
                    <a:pt x="252" y="118"/>
                  </a:cubicBezTo>
                  <a:cubicBezTo>
                    <a:pt x="252" y="116"/>
                    <a:pt x="253" y="114"/>
                    <a:pt x="253" y="111"/>
                  </a:cubicBezTo>
                  <a:cubicBezTo>
                    <a:pt x="255" y="93"/>
                    <a:pt x="253" y="74"/>
                    <a:pt x="244" y="57"/>
                  </a:cubicBezTo>
                  <a:cubicBezTo>
                    <a:pt x="243" y="55"/>
                    <a:pt x="242" y="53"/>
                    <a:pt x="241" y="51"/>
                  </a:cubicBezTo>
                  <a:cubicBezTo>
                    <a:pt x="237" y="45"/>
                    <a:pt x="237" y="45"/>
                    <a:pt x="237" y="45"/>
                  </a:cubicBezTo>
                  <a:cubicBezTo>
                    <a:pt x="235" y="43"/>
                    <a:pt x="234" y="41"/>
                    <a:pt x="233" y="39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7" y="33"/>
                    <a:pt x="225" y="31"/>
                    <a:pt x="224" y="29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5" y="21"/>
                    <a:pt x="212" y="19"/>
                    <a:pt x="208" y="16"/>
                  </a:cubicBezTo>
                  <a:cubicBezTo>
                    <a:pt x="193" y="5"/>
                    <a:pt x="174" y="0"/>
                    <a:pt x="156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1" y="3"/>
                    <a:pt x="130" y="3"/>
                    <a:pt x="129" y="4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0" y="6"/>
                    <a:pt x="118" y="7"/>
                    <a:pt x="116" y="8"/>
                  </a:cubicBezTo>
                  <a:cubicBezTo>
                    <a:pt x="112" y="9"/>
                    <a:pt x="108" y="12"/>
                    <a:pt x="104" y="14"/>
                  </a:cubicBezTo>
                  <a:cubicBezTo>
                    <a:pt x="88" y="22"/>
                    <a:pt x="74" y="35"/>
                    <a:pt x="64" y="49"/>
                  </a:cubicBezTo>
                  <a:cubicBezTo>
                    <a:pt x="54" y="64"/>
                    <a:pt x="47" y="81"/>
                    <a:pt x="46" y="99"/>
                  </a:cubicBezTo>
                  <a:cubicBezTo>
                    <a:pt x="46" y="104"/>
                    <a:pt x="46" y="108"/>
                    <a:pt x="46" y="112"/>
                  </a:cubicBezTo>
                  <a:cubicBezTo>
                    <a:pt x="45" y="115"/>
                    <a:pt x="44" y="117"/>
                    <a:pt x="44" y="120"/>
                  </a:cubicBezTo>
                  <a:cubicBezTo>
                    <a:pt x="42" y="130"/>
                    <a:pt x="41" y="140"/>
                    <a:pt x="42" y="149"/>
                  </a:cubicBezTo>
                  <a:cubicBezTo>
                    <a:pt x="43" y="169"/>
                    <a:pt x="48" y="188"/>
                    <a:pt x="56" y="20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6" y="185"/>
                    <a:pt x="51" y="167"/>
                    <a:pt x="50" y="149"/>
                  </a:cubicBezTo>
                  <a:cubicBezTo>
                    <a:pt x="49" y="144"/>
                    <a:pt x="50" y="139"/>
                    <a:pt x="50" y="134"/>
                  </a:cubicBezTo>
                  <a:cubicBezTo>
                    <a:pt x="52" y="140"/>
                    <a:pt x="54" y="146"/>
                    <a:pt x="56" y="151"/>
                  </a:cubicBezTo>
                  <a:cubicBezTo>
                    <a:pt x="64" y="167"/>
                    <a:pt x="75" y="181"/>
                    <a:pt x="87" y="193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79" y="177"/>
                    <a:pt x="69" y="164"/>
                    <a:pt x="62" y="148"/>
                  </a:cubicBezTo>
                  <a:cubicBezTo>
                    <a:pt x="57" y="137"/>
                    <a:pt x="54" y="126"/>
                    <a:pt x="53" y="114"/>
                  </a:cubicBezTo>
                  <a:cubicBezTo>
                    <a:pt x="55" y="108"/>
                    <a:pt x="57" y="102"/>
                    <a:pt x="60" y="96"/>
                  </a:cubicBezTo>
                  <a:cubicBezTo>
                    <a:pt x="67" y="79"/>
                    <a:pt x="79" y="64"/>
                    <a:pt x="92" y="52"/>
                  </a:cubicBezTo>
                  <a:cubicBezTo>
                    <a:pt x="98" y="46"/>
                    <a:pt x="104" y="41"/>
                    <a:pt x="111" y="36"/>
                  </a:cubicBezTo>
                  <a:cubicBezTo>
                    <a:pt x="111" y="36"/>
                    <a:pt x="111" y="37"/>
                    <a:pt x="110" y="37"/>
                  </a:cubicBezTo>
                  <a:cubicBezTo>
                    <a:pt x="109" y="39"/>
                    <a:pt x="108" y="40"/>
                    <a:pt x="107" y="42"/>
                  </a:cubicBezTo>
                  <a:cubicBezTo>
                    <a:pt x="105" y="43"/>
                    <a:pt x="104" y="44"/>
                    <a:pt x="103" y="45"/>
                  </a:cubicBezTo>
                  <a:cubicBezTo>
                    <a:pt x="91" y="56"/>
                    <a:pt x="82" y="70"/>
                    <a:pt x="76" y="85"/>
                  </a:cubicBezTo>
                  <a:cubicBezTo>
                    <a:pt x="70" y="100"/>
                    <a:pt x="68" y="117"/>
                    <a:pt x="71" y="133"/>
                  </a:cubicBezTo>
                  <a:cubicBezTo>
                    <a:pt x="74" y="150"/>
                    <a:pt x="82" y="165"/>
                    <a:pt x="92" y="177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89" y="160"/>
                    <a:pt x="82" y="147"/>
                    <a:pt x="79" y="132"/>
                  </a:cubicBezTo>
                  <a:cubicBezTo>
                    <a:pt x="76" y="117"/>
                    <a:pt x="77" y="102"/>
                    <a:pt x="83" y="88"/>
                  </a:cubicBezTo>
                  <a:cubicBezTo>
                    <a:pt x="86" y="80"/>
                    <a:pt x="90" y="72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2" y="76"/>
                    <a:pt x="89" y="87"/>
                    <a:pt x="89" y="98"/>
                  </a:cubicBezTo>
                  <a:cubicBezTo>
                    <a:pt x="88" y="108"/>
                    <a:pt x="88" y="11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6" y="116"/>
                    <a:pt x="97" y="103"/>
                    <a:pt x="101" y="91"/>
                  </a:cubicBezTo>
                  <a:cubicBezTo>
                    <a:pt x="101" y="88"/>
                    <a:pt x="103" y="85"/>
                    <a:pt x="104" y="82"/>
                  </a:cubicBezTo>
                  <a:cubicBezTo>
                    <a:pt x="105" y="80"/>
                    <a:pt x="106" y="77"/>
                    <a:pt x="108" y="74"/>
                  </a:cubicBezTo>
                  <a:cubicBezTo>
                    <a:pt x="111" y="69"/>
                    <a:pt x="115" y="64"/>
                    <a:pt x="120" y="60"/>
                  </a:cubicBezTo>
                  <a:cubicBezTo>
                    <a:pt x="124" y="55"/>
                    <a:pt x="130" y="52"/>
                    <a:pt x="135" y="49"/>
                  </a:cubicBezTo>
                  <a:cubicBezTo>
                    <a:pt x="141" y="46"/>
                    <a:pt x="147" y="45"/>
                    <a:pt x="153" y="44"/>
                  </a:cubicBezTo>
                  <a:cubicBezTo>
                    <a:pt x="159" y="44"/>
                    <a:pt x="165" y="45"/>
                    <a:pt x="171" y="47"/>
                  </a:cubicBezTo>
                  <a:cubicBezTo>
                    <a:pt x="177" y="49"/>
                    <a:pt x="182" y="52"/>
                    <a:pt x="186" y="56"/>
                  </a:cubicBezTo>
                  <a:cubicBezTo>
                    <a:pt x="196" y="64"/>
                    <a:pt x="202" y="76"/>
                    <a:pt x="206" y="88"/>
                  </a:cubicBezTo>
                  <a:cubicBezTo>
                    <a:pt x="209" y="100"/>
                    <a:pt x="211" y="113"/>
                    <a:pt x="212" y="126"/>
                  </a:cubicBezTo>
                  <a:cubicBezTo>
                    <a:pt x="213" y="151"/>
                    <a:pt x="207" y="177"/>
                    <a:pt x="199" y="202"/>
                  </a:cubicBezTo>
                  <a:cubicBezTo>
                    <a:pt x="198" y="204"/>
                    <a:pt x="197" y="207"/>
                    <a:pt x="196" y="210"/>
                  </a:cubicBezTo>
                  <a:cubicBezTo>
                    <a:pt x="180" y="236"/>
                    <a:pt x="161" y="260"/>
                    <a:pt x="141" y="284"/>
                  </a:cubicBezTo>
                  <a:cubicBezTo>
                    <a:pt x="120" y="311"/>
                    <a:pt x="97" y="336"/>
                    <a:pt x="74" y="361"/>
                  </a:cubicBezTo>
                  <a:cubicBezTo>
                    <a:pt x="50" y="386"/>
                    <a:pt x="26" y="410"/>
                    <a:pt x="0" y="433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5" y="440"/>
                    <a:pt x="5" y="440"/>
                    <a:pt x="5" y="440"/>
                  </a:cubicBezTo>
                  <a:cubicBezTo>
                    <a:pt x="15" y="436"/>
                    <a:pt x="25" y="432"/>
                    <a:pt x="35" y="429"/>
                  </a:cubicBezTo>
                  <a:cubicBezTo>
                    <a:pt x="30" y="433"/>
                    <a:pt x="25" y="437"/>
                    <a:pt x="20" y="441"/>
                  </a:cubicBezTo>
                  <a:cubicBezTo>
                    <a:pt x="23" y="448"/>
                    <a:pt x="23" y="448"/>
                    <a:pt x="23" y="448"/>
                  </a:cubicBezTo>
                  <a:cubicBezTo>
                    <a:pt x="38" y="444"/>
                    <a:pt x="38" y="444"/>
                    <a:pt x="38" y="444"/>
                  </a:cubicBezTo>
                  <a:cubicBezTo>
                    <a:pt x="36" y="447"/>
                    <a:pt x="33" y="449"/>
                    <a:pt x="31" y="452"/>
                  </a:cubicBezTo>
                  <a:cubicBezTo>
                    <a:pt x="28" y="455"/>
                    <a:pt x="25" y="458"/>
                    <a:pt x="22" y="461"/>
                  </a:cubicBezTo>
                  <a:cubicBezTo>
                    <a:pt x="22" y="461"/>
                    <a:pt x="22" y="461"/>
                    <a:pt x="22" y="461"/>
                  </a:cubicBezTo>
                  <a:cubicBezTo>
                    <a:pt x="28" y="467"/>
                    <a:pt x="28" y="467"/>
                    <a:pt x="28" y="467"/>
                  </a:cubicBezTo>
                  <a:cubicBezTo>
                    <a:pt x="30" y="464"/>
                    <a:pt x="32" y="462"/>
                    <a:pt x="34" y="460"/>
                  </a:cubicBezTo>
                  <a:cubicBezTo>
                    <a:pt x="43" y="451"/>
                    <a:pt x="53" y="444"/>
                    <a:pt x="65" y="438"/>
                  </a:cubicBezTo>
                  <a:cubicBezTo>
                    <a:pt x="70" y="437"/>
                    <a:pt x="76" y="435"/>
                    <a:pt x="81" y="434"/>
                  </a:cubicBezTo>
                  <a:cubicBezTo>
                    <a:pt x="91" y="433"/>
                    <a:pt x="101" y="431"/>
                    <a:pt x="111" y="430"/>
                  </a:cubicBezTo>
                  <a:cubicBezTo>
                    <a:pt x="125" y="429"/>
                    <a:pt x="125" y="429"/>
                    <a:pt x="125" y="429"/>
                  </a:cubicBezTo>
                  <a:cubicBezTo>
                    <a:pt x="133" y="429"/>
                    <a:pt x="133" y="429"/>
                    <a:pt x="133" y="429"/>
                  </a:cubicBezTo>
                  <a:cubicBezTo>
                    <a:pt x="135" y="428"/>
                    <a:pt x="138" y="429"/>
                    <a:pt x="140" y="429"/>
                  </a:cubicBezTo>
                  <a:cubicBezTo>
                    <a:pt x="155" y="429"/>
                    <a:pt x="155" y="429"/>
                    <a:pt x="155" y="429"/>
                  </a:cubicBezTo>
                  <a:cubicBezTo>
                    <a:pt x="169" y="430"/>
                    <a:pt x="169" y="430"/>
                    <a:pt x="169" y="430"/>
                  </a:cubicBezTo>
                  <a:cubicBezTo>
                    <a:pt x="172" y="430"/>
                    <a:pt x="174" y="430"/>
                    <a:pt x="177" y="431"/>
                  </a:cubicBezTo>
                  <a:cubicBezTo>
                    <a:pt x="184" y="432"/>
                    <a:pt x="184" y="432"/>
                    <a:pt x="184" y="432"/>
                  </a:cubicBezTo>
                  <a:cubicBezTo>
                    <a:pt x="189" y="433"/>
                    <a:pt x="193" y="434"/>
                    <a:pt x="198" y="436"/>
                  </a:cubicBezTo>
                  <a:cubicBezTo>
                    <a:pt x="208" y="438"/>
                    <a:pt x="217" y="442"/>
                    <a:pt x="225" y="446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7" y="454"/>
                    <a:pt x="237" y="454"/>
                    <a:pt x="237" y="454"/>
                  </a:cubicBezTo>
                  <a:cubicBezTo>
                    <a:pt x="239" y="455"/>
                    <a:pt x="241" y="457"/>
                    <a:pt x="243" y="458"/>
                  </a:cubicBezTo>
                  <a:cubicBezTo>
                    <a:pt x="244" y="460"/>
                    <a:pt x="246" y="462"/>
                    <a:pt x="247" y="463"/>
                  </a:cubicBezTo>
                  <a:cubicBezTo>
                    <a:pt x="254" y="460"/>
                    <a:pt x="254" y="460"/>
                    <a:pt x="254" y="460"/>
                  </a:cubicBezTo>
                  <a:cubicBezTo>
                    <a:pt x="241" y="419"/>
                    <a:pt x="241" y="419"/>
                    <a:pt x="241" y="419"/>
                  </a:cubicBezTo>
                  <a:cubicBezTo>
                    <a:pt x="250" y="423"/>
                    <a:pt x="259" y="428"/>
                    <a:pt x="267" y="433"/>
                  </a:cubicBezTo>
                  <a:cubicBezTo>
                    <a:pt x="267" y="433"/>
                    <a:pt x="267" y="433"/>
                    <a:pt x="267" y="433"/>
                  </a:cubicBezTo>
                  <a:cubicBezTo>
                    <a:pt x="269" y="431"/>
                    <a:pt x="269" y="431"/>
                    <a:pt x="269" y="431"/>
                  </a:cubicBezTo>
                  <a:cubicBezTo>
                    <a:pt x="251" y="403"/>
                    <a:pt x="251" y="403"/>
                    <a:pt x="251" y="403"/>
                  </a:cubicBezTo>
                  <a:cubicBezTo>
                    <a:pt x="266" y="403"/>
                    <a:pt x="280" y="403"/>
                    <a:pt x="293" y="404"/>
                  </a:cubicBezTo>
                  <a:lnTo>
                    <a:pt x="294" y="391"/>
                  </a:lnTo>
                  <a:close/>
                  <a:moveTo>
                    <a:pt x="227" y="376"/>
                  </a:moveTo>
                  <a:cubicBezTo>
                    <a:pt x="237" y="390"/>
                    <a:pt x="237" y="390"/>
                    <a:pt x="237" y="390"/>
                  </a:cubicBezTo>
                  <a:cubicBezTo>
                    <a:pt x="235" y="390"/>
                    <a:pt x="233" y="390"/>
                    <a:pt x="232" y="390"/>
                  </a:cubicBezTo>
                  <a:lnTo>
                    <a:pt x="227" y="376"/>
                  </a:lnTo>
                  <a:close/>
                  <a:moveTo>
                    <a:pt x="228" y="403"/>
                  </a:moveTo>
                  <a:cubicBezTo>
                    <a:pt x="228" y="405"/>
                    <a:pt x="228" y="405"/>
                    <a:pt x="228" y="405"/>
                  </a:cubicBezTo>
                  <a:cubicBezTo>
                    <a:pt x="226" y="404"/>
                    <a:pt x="225" y="404"/>
                    <a:pt x="223" y="403"/>
                  </a:cubicBezTo>
                  <a:cubicBezTo>
                    <a:pt x="225" y="403"/>
                    <a:pt x="226" y="403"/>
                    <a:pt x="228" y="403"/>
                  </a:cubicBezTo>
                  <a:close/>
                  <a:moveTo>
                    <a:pt x="70" y="420"/>
                  </a:moveTo>
                  <a:cubicBezTo>
                    <a:pt x="78" y="418"/>
                    <a:pt x="86" y="416"/>
                    <a:pt x="94" y="414"/>
                  </a:cubicBezTo>
                  <a:cubicBezTo>
                    <a:pt x="90" y="416"/>
                    <a:pt x="86" y="418"/>
                    <a:pt x="81" y="419"/>
                  </a:cubicBezTo>
                  <a:cubicBezTo>
                    <a:pt x="75" y="422"/>
                    <a:pt x="68" y="425"/>
                    <a:pt x="62" y="429"/>
                  </a:cubicBezTo>
                  <a:cubicBezTo>
                    <a:pt x="65" y="426"/>
                    <a:pt x="67" y="423"/>
                    <a:pt x="70" y="420"/>
                  </a:cubicBezTo>
                  <a:cubicBezTo>
                    <a:pt x="70" y="420"/>
                    <a:pt x="70" y="420"/>
                    <a:pt x="70" y="420"/>
                  </a:cubicBezTo>
                  <a:close/>
                  <a:moveTo>
                    <a:pt x="244" y="152"/>
                  </a:moveTo>
                  <a:cubicBezTo>
                    <a:pt x="242" y="167"/>
                    <a:pt x="238" y="182"/>
                    <a:pt x="233" y="196"/>
                  </a:cubicBezTo>
                  <a:cubicBezTo>
                    <a:pt x="227" y="211"/>
                    <a:pt x="220" y="225"/>
                    <a:pt x="212" y="238"/>
                  </a:cubicBezTo>
                  <a:cubicBezTo>
                    <a:pt x="205" y="252"/>
                    <a:pt x="196" y="265"/>
                    <a:pt x="187" y="277"/>
                  </a:cubicBezTo>
                  <a:cubicBezTo>
                    <a:pt x="178" y="290"/>
                    <a:pt x="168" y="302"/>
                    <a:pt x="157" y="314"/>
                  </a:cubicBezTo>
                  <a:cubicBezTo>
                    <a:pt x="148" y="325"/>
                    <a:pt x="137" y="336"/>
                    <a:pt x="127" y="347"/>
                  </a:cubicBezTo>
                  <a:cubicBezTo>
                    <a:pt x="128" y="346"/>
                    <a:pt x="128" y="345"/>
                    <a:pt x="129" y="344"/>
                  </a:cubicBezTo>
                  <a:cubicBezTo>
                    <a:pt x="144" y="322"/>
                    <a:pt x="159" y="300"/>
                    <a:pt x="172" y="277"/>
                  </a:cubicBezTo>
                  <a:cubicBezTo>
                    <a:pt x="177" y="269"/>
                    <a:pt x="181" y="260"/>
                    <a:pt x="185" y="252"/>
                  </a:cubicBezTo>
                  <a:cubicBezTo>
                    <a:pt x="195" y="238"/>
                    <a:pt x="205" y="224"/>
                    <a:pt x="214" y="210"/>
                  </a:cubicBezTo>
                  <a:cubicBezTo>
                    <a:pt x="223" y="195"/>
                    <a:pt x="232" y="179"/>
                    <a:pt x="238" y="163"/>
                  </a:cubicBezTo>
                  <a:cubicBezTo>
                    <a:pt x="241" y="158"/>
                    <a:pt x="243" y="152"/>
                    <a:pt x="245" y="146"/>
                  </a:cubicBezTo>
                  <a:lnTo>
                    <a:pt x="244" y="152"/>
                  </a:lnTo>
                  <a:close/>
                  <a:moveTo>
                    <a:pt x="87" y="46"/>
                  </a:moveTo>
                  <a:cubicBezTo>
                    <a:pt x="75" y="57"/>
                    <a:pt x="65" y="70"/>
                    <a:pt x="57" y="84"/>
                  </a:cubicBezTo>
                  <a:cubicBezTo>
                    <a:pt x="60" y="74"/>
                    <a:pt x="65" y="64"/>
                    <a:pt x="72" y="55"/>
                  </a:cubicBezTo>
                  <a:cubicBezTo>
                    <a:pt x="81" y="42"/>
                    <a:pt x="94" y="31"/>
                    <a:pt x="109" y="23"/>
                  </a:cubicBezTo>
                  <a:cubicBezTo>
                    <a:pt x="112" y="22"/>
                    <a:pt x="116" y="20"/>
                    <a:pt x="120" y="18"/>
                  </a:cubicBezTo>
                  <a:cubicBezTo>
                    <a:pt x="122" y="18"/>
                    <a:pt x="124" y="17"/>
                    <a:pt x="126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13" y="24"/>
                    <a:pt x="100" y="34"/>
                    <a:pt x="87" y="46"/>
                  </a:cubicBezTo>
                  <a:close/>
                  <a:moveTo>
                    <a:pt x="138" y="20"/>
                  </a:moveTo>
                  <a:cubicBezTo>
                    <a:pt x="135" y="14"/>
                    <a:pt x="135" y="14"/>
                    <a:pt x="135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4" y="12"/>
                    <a:pt x="156" y="12"/>
                  </a:cubicBezTo>
                  <a:cubicBezTo>
                    <a:pt x="171" y="13"/>
                    <a:pt x="187" y="18"/>
                    <a:pt x="200" y="27"/>
                  </a:cubicBezTo>
                  <a:cubicBezTo>
                    <a:pt x="203" y="30"/>
                    <a:pt x="206" y="32"/>
                    <a:pt x="209" y="35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40"/>
                    <a:pt x="214" y="40"/>
                    <a:pt x="215" y="41"/>
                  </a:cubicBezTo>
                  <a:cubicBezTo>
                    <a:pt x="209" y="35"/>
                    <a:pt x="202" y="31"/>
                    <a:pt x="195" y="27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87" y="24"/>
                    <a:pt x="185" y="24"/>
                    <a:pt x="183" y="23"/>
                  </a:cubicBezTo>
                  <a:cubicBezTo>
                    <a:pt x="179" y="22"/>
                    <a:pt x="175" y="21"/>
                    <a:pt x="171" y="21"/>
                  </a:cubicBezTo>
                  <a:cubicBezTo>
                    <a:pt x="163" y="20"/>
                    <a:pt x="154" y="20"/>
                    <a:pt x="146" y="22"/>
                  </a:cubicBezTo>
                  <a:cubicBezTo>
                    <a:pt x="140" y="24"/>
                    <a:pt x="134" y="26"/>
                    <a:pt x="128" y="29"/>
                  </a:cubicBezTo>
                  <a:cubicBezTo>
                    <a:pt x="131" y="26"/>
                    <a:pt x="134" y="23"/>
                    <a:pt x="138" y="20"/>
                  </a:cubicBezTo>
                  <a:close/>
                  <a:moveTo>
                    <a:pt x="192" y="50"/>
                  </a:moveTo>
                  <a:cubicBezTo>
                    <a:pt x="186" y="45"/>
                    <a:pt x="180" y="42"/>
                    <a:pt x="173" y="39"/>
                  </a:cubicBezTo>
                  <a:cubicBezTo>
                    <a:pt x="167" y="37"/>
                    <a:pt x="159" y="36"/>
                    <a:pt x="152" y="37"/>
                  </a:cubicBezTo>
                  <a:cubicBezTo>
                    <a:pt x="145" y="37"/>
                    <a:pt x="138" y="39"/>
                    <a:pt x="132" y="42"/>
                  </a:cubicBezTo>
                  <a:cubicBezTo>
                    <a:pt x="126" y="45"/>
                    <a:pt x="120" y="49"/>
                    <a:pt x="115" y="54"/>
                  </a:cubicBezTo>
                  <a:cubicBezTo>
                    <a:pt x="110" y="58"/>
                    <a:pt x="106" y="63"/>
                    <a:pt x="102" y="69"/>
                  </a:cubicBezTo>
                  <a:cubicBezTo>
                    <a:pt x="102" y="69"/>
                    <a:pt x="103" y="68"/>
                    <a:pt x="103" y="68"/>
                  </a:cubicBezTo>
                  <a:cubicBezTo>
                    <a:pt x="104" y="63"/>
                    <a:pt x="106" y="59"/>
                    <a:pt x="109" y="54"/>
                  </a:cubicBezTo>
                  <a:cubicBezTo>
                    <a:pt x="110" y="52"/>
                    <a:pt x="111" y="50"/>
                    <a:pt x="113" y="47"/>
                  </a:cubicBezTo>
                  <a:cubicBezTo>
                    <a:pt x="123" y="39"/>
                    <a:pt x="135" y="33"/>
                    <a:pt x="148" y="30"/>
                  </a:cubicBezTo>
                  <a:cubicBezTo>
                    <a:pt x="155" y="28"/>
                    <a:pt x="163" y="28"/>
                    <a:pt x="170" y="28"/>
                  </a:cubicBezTo>
                  <a:cubicBezTo>
                    <a:pt x="174" y="29"/>
                    <a:pt x="178" y="29"/>
                    <a:pt x="181" y="30"/>
                  </a:cubicBezTo>
                  <a:cubicBezTo>
                    <a:pt x="183" y="31"/>
                    <a:pt x="185" y="31"/>
                    <a:pt x="186" y="32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205" y="40"/>
                    <a:pt x="216" y="52"/>
                    <a:pt x="224" y="64"/>
                  </a:cubicBezTo>
                  <a:cubicBezTo>
                    <a:pt x="226" y="68"/>
                    <a:pt x="228" y="71"/>
                    <a:pt x="230" y="7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7"/>
                    <a:pt x="236" y="89"/>
                    <a:pt x="237" y="91"/>
                  </a:cubicBezTo>
                  <a:cubicBezTo>
                    <a:pt x="238" y="97"/>
                    <a:pt x="237" y="103"/>
                    <a:pt x="236" y="110"/>
                  </a:cubicBezTo>
                  <a:cubicBezTo>
                    <a:pt x="235" y="126"/>
                    <a:pt x="230" y="141"/>
                    <a:pt x="223" y="157"/>
                  </a:cubicBezTo>
                  <a:cubicBezTo>
                    <a:pt x="221" y="163"/>
                    <a:pt x="217" y="170"/>
                    <a:pt x="214" y="176"/>
                  </a:cubicBezTo>
                  <a:cubicBezTo>
                    <a:pt x="218" y="160"/>
                    <a:pt x="220" y="143"/>
                    <a:pt x="220" y="125"/>
                  </a:cubicBezTo>
                  <a:cubicBezTo>
                    <a:pt x="219" y="112"/>
                    <a:pt x="217" y="98"/>
                    <a:pt x="213" y="85"/>
                  </a:cubicBezTo>
                  <a:cubicBezTo>
                    <a:pt x="209" y="72"/>
                    <a:pt x="202" y="60"/>
                    <a:pt x="192" y="50"/>
                  </a:cubicBezTo>
                  <a:close/>
                  <a:moveTo>
                    <a:pt x="27" y="421"/>
                  </a:moveTo>
                  <a:cubicBezTo>
                    <a:pt x="71" y="381"/>
                    <a:pt x="114" y="339"/>
                    <a:pt x="152" y="294"/>
                  </a:cubicBezTo>
                  <a:cubicBezTo>
                    <a:pt x="153" y="293"/>
                    <a:pt x="154" y="291"/>
                    <a:pt x="155" y="290"/>
                  </a:cubicBezTo>
                  <a:cubicBezTo>
                    <a:pt x="145" y="307"/>
                    <a:pt x="134" y="323"/>
                    <a:pt x="123" y="339"/>
                  </a:cubicBezTo>
                  <a:cubicBezTo>
                    <a:pt x="112" y="354"/>
                    <a:pt x="102" y="368"/>
                    <a:pt x="91" y="382"/>
                  </a:cubicBezTo>
                  <a:cubicBezTo>
                    <a:pt x="81" y="391"/>
                    <a:pt x="71" y="400"/>
                    <a:pt x="61" y="409"/>
                  </a:cubicBezTo>
                  <a:cubicBezTo>
                    <a:pt x="49" y="412"/>
                    <a:pt x="38" y="416"/>
                    <a:pt x="27" y="421"/>
                  </a:cubicBezTo>
                  <a:close/>
                  <a:moveTo>
                    <a:pt x="40" y="436"/>
                  </a:moveTo>
                  <a:cubicBezTo>
                    <a:pt x="45" y="432"/>
                    <a:pt x="50" y="428"/>
                    <a:pt x="55" y="424"/>
                  </a:cubicBezTo>
                  <a:cubicBezTo>
                    <a:pt x="55" y="423"/>
                    <a:pt x="56" y="423"/>
                    <a:pt x="57" y="423"/>
                  </a:cubicBezTo>
                  <a:cubicBezTo>
                    <a:pt x="54" y="427"/>
                    <a:pt x="51" y="430"/>
                    <a:pt x="48" y="434"/>
                  </a:cubicBezTo>
                  <a:lnTo>
                    <a:pt x="40" y="436"/>
                  </a:lnTo>
                  <a:close/>
                  <a:moveTo>
                    <a:pt x="236" y="443"/>
                  </a:moveTo>
                  <a:cubicBezTo>
                    <a:pt x="229" y="439"/>
                    <a:pt x="229" y="439"/>
                    <a:pt x="229" y="439"/>
                  </a:cubicBezTo>
                  <a:cubicBezTo>
                    <a:pt x="220" y="434"/>
                    <a:pt x="210" y="431"/>
                    <a:pt x="200" y="428"/>
                  </a:cubicBezTo>
                  <a:cubicBezTo>
                    <a:pt x="195" y="427"/>
                    <a:pt x="190" y="425"/>
                    <a:pt x="185" y="425"/>
                  </a:cubicBezTo>
                  <a:cubicBezTo>
                    <a:pt x="178" y="423"/>
                    <a:pt x="178" y="423"/>
                    <a:pt x="178" y="423"/>
                  </a:cubicBezTo>
                  <a:cubicBezTo>
                    <a:pt x="175" y="423"/>
                    <a:pt x="173" y="422"/>
                    <a:pt x="170" y="422"/>
                  </a:cubicBezTo>
                  <a:cubicBezTo>
                    <a:pt x="155" y="421"/>
                    <a:pt x="155" y="421"/>
                    <a:pt x="155" y="421"/>
                  </a:cubicBezTo>
                  <a:cubicBezTo>
                    <a:pt x="140" y="421"/>
                    <a:pt x="140" y="421"/>
                    <a:pt x="140" y="421"/>
                  </a:cubicBezTo>
                  <a:cubicBezTo>
                    <a:pt x="138" y="421"/>
                    <a:pt x="135" y="421"/>
                    <a:pt x="132" y="421"/>
                  </a:cubicBezTo>
                  <a:cubicBezTo>
                    <a:pt x="125" y="421"/>
                    <a:pt x="125" y="421"/>
                    <a:pt x="125" y="421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105" y="423"/>
                    <a:pt x="99" y="424"/>
                    <a:pt x="94" y="424"/>
                  </a:cubicBezTo>
                  <a:cubicBezTo>
                    <a:pt x="102" y="422"/>
                    <a:pt x="110" y="419"/>
                    <a:pt x="118" y="417"/>
                  </a:cubicBezTo>
                  <a:cubicBezTo>
                    <a:pt x="130" y="414"/>
                    <a:pt x="141" y="412"/>
                    <a:pt x="153" y="410"/>
                  </a:cubicBezTo>
                  <a:cubicBezTo>
                    <a:pt x="160" y="409"/>
                    <a:pt x="167" y="408"/>
                    <a:pt x="175" y="407"/>
                  </a:cubicBezTo>
                  <a:cubicBezTo>
                    <a:pt x="185" y="407"/>
                    <a:pt x="195" y="408"/>
                    <a:pt x="204" y="409"/>
                  </a:cubicBezTo>
                  <a:cubicBezTo>
                    <a:pt x="207" y="410"/>
                    <a:pt x="210" y="410"/>
                    <a:pt x="213" y="411"/>
                  </a:cubicBezTo>
                  <a:cubicBezTo>
                    <a:pt x="215" y="412"/>
                    <a:pt x="218" y="412"/>
                    <a:pt x="221" y="413"/>
                  </a:cubicBezTo>
                  <a:cubicBezTo>
                    <a:pt x="223" y="414"/>
                    <a:pt x="226" y="414"/>
                    <a:pt x="229" y="415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42" y="448"/>
                    <a:pt x="242" y="448"/>
                    <a:pt x="242" y="448"/>
                  </a:cubicBezTo>
                  <a:lnTo>
                    <a:pt x="236" y="443"/>
                  </a:lnTo>
                  <a:close/>
                  <a:moveTo>
                    <a:pt x="261" y="424"/>
                  </a:moveTo>
                  <a:cubicBezTo>
                    <a:pt x="254" y="419"/>
                    <a:pt x="247" y="414"/>
                    <a:pt x="240" y="410"/>
                  </a:cubicBezTo>
                  <a:cubicBezTo>
                    <a:pt x="239" y="410"/>
                    <a:pt x="239" y="410"/>
                    <a:pt x="238" y="409"/>
                  </a:cubicBezTo>
                  <a:cubicBezTo>
                    <a:pt x="236" y="403"/>
                    <a:pt x="236" y="403"/>
                    <a:pt x="236" y="403"/>
                  </a:cubicBezTo>
                  <a:cubicBezTo>
                    <a:pt x="239" y="403"/>
                    <a:pt x="242" y="403"/>
                    <a:pt x="246" y="403"/>
                  </a:cubicBezTo>
                  <a:lnTo>
                    <a:pt x="261" y="424"/>
                  </a:lnTo>
                  <a:close/>
                </a:path>
              </a:pathLst>
            </a:custGeom>
            <a:solidFill>
              <a:srgbClr val="06436E"/>
            </a:solidFill>
            <a:ln>
              <a:solidFill>
                <a:srgbClr val="06436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CA3AAF-366E-F6B5-B0F9-92D3A42B0F98}"/>
                </a:ext>
              </a:extLst>
            </p:cNvPr>
            <p:cNvGrpSpPr/>
            <p:nvPr/>
          </p:nvGrpSpPr>
          <p:grpSpPr>
            <a:xfrm>
              <a:off x="708039" y="2890849"/>
              <a:ext cx="254000" cy="254000"/>
              <a:chOff x="692015" y="4544465"/>
              <a:chExt cx="254000" cy="2540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4E594D6-AF9A-A283-0704-8B5D74D26607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34" name="background">
                  <a:extLst>
                    <a:ext uri="{FF2B5EF4-FFF2-40B4-BE49-F238E27FC236}">
                      <a16:creationId xmlns:a16="http://schemas.microsoft.com/office/drawing/2014/main" id="{076CC758-915F-D532-0206-1044790CDAA4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5" name="arc">
                  <a:extLst>
                    <a:ext uri="{FF2B5EF4-FFF2-40B4-BE49-F238E27FC236}">
                      <a16:creationId xmlns:a16="http://schemas.microsoft.com/office/drawing/2014/main" id="{AEB988F3-5E50-E748-B74D-1CEEE41853C6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circle">
                  <a:extLst>
                    <a:ext uri="{FF2B5EF4-FFF2-40B4-BE49-F238E27FC236}">
                      <a16:creationId xmlns:a16="http://schemas.microsoft.com/office/drawing/2014/main" id="{400F3D44-13B4-F89D-9605-DAA030CEFA80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10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33" name="Chevron 32">
                <a:extLst>
                  <a:ext uri="{FF2B5EF4-FFF2-40B4-BE49-F238E27FC236}">
                    <a16:creationId xmlns:a16="http://schemas.microsoft.com/office/drawing/2014/main" id="{361CFEFF-A766-6AA6-ED5D-D9546F1615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8197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09907-0D2D-FA35-62AF-9A5806EB1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1753-45E4-CCB2-16FC-FE919123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Mapping RSGA Workflow to MARS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9FBAC-D63A-3723-67B4-42C42DB4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5" y="1103952"/>
            <a:ext cx="8275482" cy="87665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Break down RSGA steps into </a:t>
            </a:r>
            <a:r>
              <a:rPr lang="en-US" b="1" dirty="0">
                <a:solidFill>
                  <a:srgbClr val="06436E"/>
                </a:solidFill>
              </a:rPr>
              <a:t>fine-grained tasks</a:t>
            </a:r>
          </a:p>
          <a:p>
            <a:pPr lvl="1"/>
            <a:r>
              <a:rPr lang="en-US" dirty="0"/>
              <a:t>Arithmetic, querying and sorting operations</a:t>
            </a:r>
          </a:p>
        </p:txBody>
      </p:sp>
      <p:sp>
        <p:nvSpPr>
          <p:cNvPr id="6" name="Freeform 27">
            <a:extLst>
              <a:ext uri="{FF2B5EF4-FFF2-40B4-BE49-F238E27FC236}">
                <a16:creationId xmlns:a16="http://schemas.microsoft.com/office/drawing/2014/main" id="{FCF9307F-1DAD-98B3-C627-41D5DE8155F4}"/>
              </a:ext>
            </a:extLst>
          </p:cNvPr>
          <p:cNvSpPr>
            <a:spLocks noEditPoints="1"/>
          </p:cNvSpPr>
          <p:nvPr/>
        </p:nvSpPr>
        <p:spPr bwMode="auto">
          <a:xfrm>
            <a:off x="253954" y="1280012"/>
            <a:ext cx="227848" cy="524531"/>
          </a:xfrm>
          <a:custGeom>
            <a:avLst/>
            <a:gdLst>
              <a:gd name="T0" fmla="*/ 203 w 205"/>
              <a:gd name="T1" fmla="*/ 0 h 468"/>
              <a:gd name="T2" fmla="*/ 102 w 205"/>
              <a:gd name="T3" fmla="*/ 58 h 468"/>
              <a:gd name="T4" fmla="*/ 9 w 205"/>
              <a:gd name="T5" fmla="*/ 131 h 468"/>
              <a:gd name="T6" fmla="*/ 8 w 205"/>
              <a:gd name="T7" fmla="*/ 135 h 468"/>
              <a:gd name="T8" fmla="*/ 1 w 205"/>
              <a:gd name="T9" fmla="*/ 157 h 468"/>
              <a:gd name="T10" fmla="*/ 3 w 205"/>
              <a:gd name="T11" fmla="*/ 188 h 468"/>
              <a:gd name="T12" fmla="*/ 20 w 205"/>
              <a:gd name="T13" fmla="*/ 175 h 468"/>
              <a:gd name="T14" fmla="*/ 33 w 205"/>
              <a:gd name="T15" fmla="*/ 186 h 468"/>
              <a:gd name="T16" fmla="*/ 91 w 205"/>
              <a:gd name="T17" fmla="*/ 133 h 468"/>
              <a:gd name="T18" fmla="*/ 127 w 205"/>
              <a:gd name="T19" fmla="*/ 104 h 468"/>
              <a:gd name="T20" fmla="*/ 122 w 205"/>
              <a:gd name="T21" fmla="*/ 171 h 468"/>
              <a:gd name="T22" fmla="*/ 105 w 205"/>
              <a:gd name="T23" fmla="*/ 342 h 468"/>
              <a:gd name="T24" fmla="*/ 126 w 205"/>
              <a:gd name="T25" fmla="*/ 427 h 468"/>
              <a:gd name="T26" fmla="*/ 122 w 205"/>
              <a:gd name="T27" fmla="*/ 262 h 468"/>
              <a:gd name="T28" fmla="*/ 132 w 205"/>
              <a:gd name="T29" fmla="*/ 385 h 468"/>
              <a:gd name="T30" fmla="*/ 129 w 205"/>
              <a:gd name="T31" fmla="*/ 213 h 468"/>
              <a:gd name="T32" fmla="*/ 156 w 205"/>
              <a:gd name="T33" fmla="*/ 85 h 468"/>
              <a:gd name="T34" fmla="*/ 150 w 205"/>
              <a:gd name="T35" fmla="*/ 80 h 468"/>
              <a:gd name="T36" fmla="*/ 138 w 205"/>
              <a:gd name="T37" fmla="*/ 87 h 468"/>
              <a:gd name="T38" fmla="*/ 140 w 205"/>
              <a:gd name="T39" fmla="*/ 59 h 468"/>
              <a:gd name="T40" fmla="*/ 65 w 205"/>
              <a:gd name="T41" fmla="*/ 100 h 468"/>
              <a:gd name="T42" fmla="*/ 31 w 205"/>
              <a:gd name="T43" fmla="*/ 127 h 468"/>
              <a:gd name="T44" fmla="*/ 17 w 205"/>
              <a:gd name="T45" fmla="*/ 135 h 468"/>
              <a:gd name="T46" fmla="*/ 107 w 205"/>
              <a:gd name="T47" fmla="*/ 67 h 468"/>
              <a:gd name="T48" fmla="*/ 198 w 205"/>
              <a:gd name="T49" fmla="*/ 8 h 468"/>
              <a:gd name="T50" fmla="*/ 160 w 205"/>
              <a:gd name="T51" fmla="*/ 112 h 468"/>
              <a:gd name="T52" fmla="*/ 145 w 205"/>
              <a:gd name="T53" fmla="*/ 230 h 468"/>
              <a:gd name="T54" fmla="*/ 142 w 205"/>
              <a:gd name="T55" fmla="*/ 408 h 468"/>
              <a:gd name="T56" fmla="*/ 149 w 205"/>
              <a:gd name="T57" fmla="*/ 467 h 468"/>
              <a:gd name="T58" fmla="*/ 151 w 205"/>
              <a:gd name="T59" fmla="*/ 349 h 468"/>
              <a:gd name="T60" fmla="*/ 173 w 205"/>
              <a:gd name="T61" fmla="*/ 115 h 468"/>
              <a:gd name="T62" fmla="*/ 205 w 205"/>
              <a:gd name="T63" fmla="*/ 3 h 468"/>
              <a:gd name="T64" fmla="*/ 10 w 205"/>
              <a:gd name="T65" fmla="*/ 176 h 468"/>
              <a:gd name="T66" fmla="*/ 14 w 205"/>
              <a:gd name="T67" fmla="*/ 155 h 468"/>
              <a:gd name="T68" fmla="*/ 10 w 205"/>
              <a:gd name="T69" fmla="*/ 176 h 468"/>
              <a:gd name="T70" fmla="*/ 145 w 205"/>
              <a:gd name="T71" fmla="*/ 92 h 468"/>
              <a:gd name="T72" fmla="*/ 135 w 205"/>
              <a:gd name="T73" fmla="*/ 102 h 468"/>
              <a:gd name="T74" fmla="*/ 137 w 205"/>
              <a:gd name="T75" fmla="*/ 97 h 468"/>
              <a:gd name="T76" fmla="*/ 53 w 205"/>
              <a:gd name="T77" fmla="*/ 119 h 468"/>
              <a:gd name="T78" fmla="*/ 105 w 205"/>
              <a:gd name="T79" fmla="*/ 84 h 468"/>
              <a:gd name="T80" fmla="*/ 129 w 205"/>
              <a:gd name="T81" fmla="*/ 92 h 468"/>
              <a:gd name="T82" fmla="*/ 85 w 205"/>
              <a:gd name="T83" fmla="*/ 126 h 468"/>
              <a:gd name="T84" fmla="*/ 29 w 205"/>
              <a:gd name="T85" fmla="*/ 164 h 468"/>
              <a:gd name="T86" fmla="*/ 50 w 205"/>
              <a:gd name="T87" fmla="*/ 141 h 468"/>
              <a:gd name="T88" fmla="*/ 98 w 205"/>
              <a:gd name="T89" fmla="*/ 100 h 468"/>
              <a:gd name="T90" fmla="*/ 70 w 205"/>
              <a:gd name="T91" fmla="*/ 115 h 468"/>
              <a:gd name="T92" fmla="*/ 26 w 205"/>
              <a:gd name="T93" fmla="*/ 157 h 468"/>
              <a:gd name="T94" fmla="*/ 37 w 205"/>
              <a:gd name="T95" fmla="*/ 133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5" h="468">
                <a:moveTo>
                  <a:pt x="20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186" y="9"/>
                  <a:pt x="169" y="18"/>
                  <a:pt x="152" y="28"/>
                </a:cubicBezTo>
                <a:cubicBezTo>
                  <a:pt x="135" y="38"/>
                  <a:pt x="118" y="48"/>
                  <a:pt x="102" y="58"/>
                </a:cubicBezTo>
                <a:cubicBezTo>
                  <a:pt x="86" y="69"/>
                  <a:pt x="69" y="80"/>
                  <a:pt x="54" y="92"/>
                </a:cubicBezTo>
                <a:cubicBezTo>
                  <a:pt x="38" y="104"/>
                  <a:pt x="23" y="116"/>
                  <a:pt x="9" y="131"/>
                </a:cubicBezTo>
                <a:cubicBezTo>
                  <a:pt x="8" y="135"/>
                  <a:pt x="8" y="135"/>
                  <a:pt x="8" y="135"/>
                </a:cubicBezTo>
                <a:cubicBezTo>
                  <a:pt x="8" y="135"/>
                  <a:pt x="8" y="135"/>
                  <a:pt x="8" y="135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8" y="150"/>
                  <a:pt x="5" y="154"/>
                  <a:pt x="1" y="157"/>
                </a:cubicBezTo>
                <a:cubicBezTo>
                  <a:pt x="0" y="160"/>
                  <a:pt x="0" y="160"/>
                  <a:pt x="0" y="160"/>
                </a:cubicBezTo>
                <a:cubicBezTo>
                  <a:pt x="3" y="188"/>
                  <a:pt x="3" y="188"/>
                  <a:pt x="3" y="188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13" y="184"/>
                  <a:pt x="17" y="180"/>
                  <a:pt x="20" y="175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52" y="168"/>
                  <a:pt x="72" y="151"/>
                  <a:pt x="91" y="133"/>
                </a:cubicBezTo>
                <a:cubicBezTo>
                  <a:pt x="101" y="125"/>
                  <a:pt x="111" y="117"/>
                  <a:pt x="121" y="109"/>
                </a:cubicBezTo>
                <a:cubicBezTo>
                  <a:pt x="123" y="107"/>
                  <a:pt x="125" y="106"/>
                  <a:pt x="127" y="104"/>
                </a:cubicBezTo>
                <a:cubicBezTo>
                  <a:pt x="125" y="117"/>
                  <a:pt x="124" y="129"/>
                  <a:pt x="124" y="142"/>
                </a:cubicBezTo>
                <a:cubicBezTo>
                  <a:pt x="123" y="151"/>
                  <a:pt x="123" y="161"/>
                  <a:pt x="122" y="171"/>
                </a:cubicBezTo>
                <a:cubicBezTo>
                  <a:pt x="116" y="198"/>
                  <a:pt x="111" y="226"/>
                  <a:pt x="108" y="254"/>
                </a:cubicBezTo>
                <a:cubicBezTo>
                  <a:pt x="105" y="283"/>
                  <a:pt x="104" y="313"/>
                  <a:pt x="105" y="342"/>
                </a:cubicBezTo>
                <a:cubicBezTo>
                  <a:pt x="107" y="372"/>
                  <a:pt x="112" y="401"/>
                  <a:pt x="121" y="429"/>
                </a:cubicBezTo>
                <a:cubicBezTo>
                  <a:pt x="126" y="427"/>
                  <a:pt x="126" y="427"/>
                  <a:pt x="126" y="427"/>
                </a:cubicBezTo>
                <a:cubicBezTo>
                  <a:pt x="120" y="399"/>
                  <a:pt x="117" y="371"/>
                  <a:pt x="117" y="342"/>
                </a:cubicBezTo>
                <a:cubicBezTo>
                  <a:pt x="117" y="315"/>
                  <a:pt x="119" y="288"/>
                  <a:pt x="122" y="262"/>
                </a:cubicBezTo>
                <a:cubicBezTo>
                  <a:pt x="123" y="303"/>
                  <a:pt x="124" y="344"/>
                  <a:pt x="126" y="385"/>
                </a:cubicBezTo>
                <a:cubicBezTo>
                  <a:pt x="132" y="385"/>
                  <a:pt x="132" y="385"/>
                  <a:pt x="132" y="385"/>
                </a:cubicBezTo>
                <a:cubicBezTo>
                  <a:pt x="130" y="331"/>
                  <a:pt x="128" y="277"/>
                  <a:pt x="128" y="223"/>
                </a:cubicBezTo>
                <a:cubicBezTo>
                  <a:pt x="128" y="220"/>
                  <a:pt x="129" y="217"/>
                  <a:pt x="129" y="213"/>
                </a:cubicBezTo>
                <a:cubicBezTo>
                  <a:pt x="131" y="199"/>
                  <a:pt x="134" y="184"/>
                  <a:pt x="136" y="170"/>
                </a:cubicBezTo>
                <a:cubicBezTo>
                  <a:pt x="142" y="142"/>
                  <a:pt x="148" y="113"/>
                  <a:pt x="156" y="85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47" y="82"/>
                  <a:pt x="144" y="83"/>
                  <a:pt x="141" y="85"/>
                </a:cubicBezTo>
                <a:cubicBezTo>
                  <a:pt x="140" y="85"/>
                  <a:pt x="139" y="86"/>
                  <a:pt x="138" y="87"/>
                </a:cubicBezTo>
                <a:cubicBezTo>
                  <a:pt x="139" y="79"/>
                  <a:pt x="142" y="71"/>
                  <a:pt x="145" y="64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26" y="64"/>
                  <a:pt x="114" y="70"/>
                  <a:pt x="101" y="77"/>
                </a:cubicBezTo>
                <a:cubicBezTo>
                  <a:pt x="89" y="84"/>
                  <a:pt x="77" y="92"/>
                  <a:pt x="65" y="100"/>
                </a:cubicBezTo>
                <a:cubicBezTo>
                  <a:pt x="59" y="104"/>
                  <a:pt x="53" y="109"/>
                  <a:pt x="48" y="113"/>
                </a:cubicBezTo>
                <a:cubicBezTo>
                  <a:pt x="42" y="118"/>
                  <a:pt x="36" y="122"/>
                  <a:pt x="31" y="127"/>
                </a:cubicBezTo>
                <a:cubicBezTo>
                  <a:pt x="27" y="131"/>
                  <a:pt x="23" y="135"/>
                  <a:pt x="19" y="139"/>
                </a:cubicBezTo>
                <a:cubicBezTo>
                  <a:pt x="17" y="135"/>
                  <a:pt x="17" y="135"/>
                  <a:pt x="17" y="135"/>
                </a:cubicBezTo>
                <a:cubicBezTo>
                  <a:pt x="31" y="122"/>
                  <a:pt x="45" y="111"/>
                  <a:pt x="60" y="100"/>
                </a:cubicBezTo>
                <a:cubicBezTo>
                  <a:pt x="76" y="89"/>
                  <a:pt x="91" y="78"/>
                  <a:pt x="107" y="67"/>
                </a:cubicBezTo>
                <a:cubicBezTo>
                  <a:pt x="123" y="56"/>
                  <a:pt x="140" y="45"/>
                  <a:pt x="156" y="35"/>
                </a:cubicBezTo>
                <a:cubicBezTo>
                  <a:pt x="198" y="8"/>
                  <a:pt x="198" y="8"/>
                  <a:pt x="198" y="8"/>
                </a:cubicBezTo>
                <a:cubicBezTo>
                  <a:pt x="189" y="22"/>
                  <a:pt x="182" y="38"/>
                  <a:pt x="176" y="54"/>
                </a:cubicBezTo>
                <a:cubicBezTo>
                  <a:pt x="169" y="73"/>
                  <a:pt x="164" y="93"/>
                  <a:pt x="160" y="112"/>
                </a:cubicBezTo>
                <a:cubicBezTo>
                  <a:pt x="156" y="132"/>
                  <a:pt x="153" y="151"/>
                  <a:pt x="151" y="171"/>
                </a:cubicBezTo>
                <a:cubicBezTo>
                  <a:pt x="148" y="191"/>
                  <a:pt x="146" y="211"/>
                  <a:pt x="145" y="230"/>
                </a:cubicBezTo>
                <a:cubicBezTo>
                  <a:pt x="142" y="270"/>
                  <a:pt x="141" y="310"/>
                  <a:pt x="141" y="349"/>
                </a:cubicBezTo>
                <a:cubicBezTo>
                  <a:pt x="141" y="369"/>
                  <a:pt x="141" y="389"/>
                  <a:pt x="142" y="408"/>
                </a:cubicBezTo>
                <a:cubicBezTo>
                  <a:pt x="143" y="428"/>
                  <a:pt x="144" y="448"/>
                  <a:pt x="145" y="468"/>
                </a:cubicBezTo>
                <a:cubicBezTo>
                  <a:pt x="149" y="467"/>
                  <a:pt x="149" y="467"/>
                  <a:pt x="149" y="467"/>
                </a:cubicBezTo>
                <a:cubicBezTo>
                  <a:pt x="149" y="448"/>
                  <a:pt x="149" y="428"/>
                  <a:pt x="149" y="408"/>
                </a:cubicBezTo>
                <a:cubicBezTo>
                  <a:pt x="150" y="389"/>
                  <a:pt x="150" y="369"/>
                  <a:pt x="151" y="349"/>
                </a:cubicBezTo>
                <a:cubicBezTo>
                  <a:pt x="152" y="310"/>
                  <a:pt x="154" y="271"/>
                  <a:pt x="158" y="231"/>
                </a:cubicBezTo>
                <a:cubicBezTo>
                  <a:pt x="161" y="192"/>
                  <a:pt x="166" y="153"/>
                  <a:pt x="173" y="115"/>
                </a:cubicBezTo>
                <a:cubicBezTo>
                  <a:pt x="177" y="96"/>
                  <a:pt x="181" y="76"/>
                  <a:pt x="186" y="58"/>
                </a:cubicBezTo>
                <a:cubicBezTo>
                  <a:pt x="191" y="39"/>
                  <a:pt x="197" y="20"/>
                  <a:pt x="205" y="3"/>
                </a:cubicBezTo>
                <a:lnTo>
                  <a:pt x="203" y="0"/>
                </a:lnTo>
                <a:close/>
                <a:moveTo>
                  <a:pt x="10" y="176"/>
                </a:moveTo>
                <a:cubicBezTo>
                  <a:pt x="8" y="161"/>
                  <a:pt x="8" y="161"/>
                  <a:pt x="8" y="161"/>
                </a:cubicBezTo>
                <a:cubicBezTo>
                  <a:pt x="10" y="159"/>
                  <a:pt x="12" y="157"/>
                  <a:pt x="14" y="155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5" y="169"/>
                  <a:pt x="12" y="173"/>
                  <a:pt x="10" y="176"/>
                </a:cubicBezTo>
                <a:close/>
                <a:moveTo>
                  <a:pt x="137" y="97"/>
                </a:moveTo>
                <a:cubicBezTo>
                  <a:pt x="140" y="95"/>
                  <a:pt x="142" y="94"/>
                  <a:pt x="145" y="92"/>
                </a:cubicBezTo>
                <a:cubicBezTo>
                  <a:pt x="140" y="106"/>
                  <a:pt x="136" y="120"/>
                  <a:pt x="132" y="134"/>
                </a:cubicBezTo>
                <a:cubicBezTo>
                  <a:pt x="132" y="123"/>
                  <a:pt x="134" y="113"/>
                  <a:pt x="135" y="102"/>
                </a:cubicBezTo>
                <a:cubicBezTo>
                  <a:pt x="135" y="101"/>
                  <a:pt x="135" y="99"/>
                  <a:pt x="136" y="98"/>
                </a:cubicBezTo>
                <a:cubicBezTo>
                  <a:pt x="136" y="98"/>
                  <a:pt x="137" y="97"/>
                  <a:pt x="137" y="97"/>
                </a:cubicBezTo>
                <a:close/>
                <a:moveTo>
                  <a:pt x="37" y="133"/>
                </a:moveTo>
                <a:cubicBezTo>
                  <a:pt x="42" y="128"/>
                  <a:pt x="47" y="124"/>
                  <a:pt x="53" y="119"/>
                </a:cubicBezTo>
                <a:cubicBezTo>
                  <a:pt x="58" y="115"/>
                  <a:pt x="64" y="111"/>
                  <a:pt x="69" y="107"/>
                </a:cubicBezTo>
                <a:cubicBezTo>
                  <a:pt x="81" y="99"/>
                  <a:pt x="93" y="91"/>
                  <a:pt x="105" y="84"/>
                </a:cubicBezTo>
                <a:cubicBezTo>
                  <a:pt x="115" y="79"/>
                  <a:pt x="124" y="74"/>
                  <a:pt x="134" y="70"/>
                </a:cubicBezTo>
                <a:cubicBezTo>
                  <a:pt x="131" y="77"/>
                  <a:pt x="130" y="85"/>
                  <a:pt x="129" y="92"/>
                </a:cubicBezTo>
                <a:cubicBezTo>
                  <a:pt x="124" y="95"/>
                  <a:pt x="120" y="98"/>
                  <a:pt x="116" y="101"/>
                </a:cubicBezTo>
                <a:cubicBezTo>
                  <a:pt x="105" y="109"/>
                  <a:pt x="95" y="117"/>
                  <a:pt x="85" y="126"/>
                </a:cubicBezTo>
                <a:cubicBezTo>
                  <a:pt x="67" y="140"/>
                  <a:pt x="49" y="155"/>
                  <a:pt x="31" y="171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36" y="156"/>
                  <a:pt x="43" y="148"/>
                  <a:pt x="50" y="141"/>
                </a:cubicBezTo>
                <a:cubicBezTo>
                  <a:pt x="57" y="133"/>
                  <a:pt x="65" y="126"/>
                  <a:pt x="73" y="119"/>
                </a:cubicBezTo>
                <a:cubicBezTo>
                  <a:pt x="81" y="112"/>
                  <a:pt x="89" y="106"/>
                  <a:pt x="98" y="100"/>
                </a:cubicBezTo>
                <a:cubicBezTo>
                  <a:pt x="95" y="96"/>
                  <a:pt x="95" y="96"/>
                  <a:pt x="95" y="96"/>
                </a:cubicBezTo>
                <a:cubicBezTo>
                  <a:pt x="87" y="102"/>
                  <a:pt x="78" y="108"/>
                  <a:pt x="70" y="115"/>
                </a:cubicBezTo>
                <a:cubicBezTo>
                  <a:pt x="61" y="122"/>
                  <a:pt x="53" y="129"/>
                  <a:pt x="46" y="136"/>
                </a:cubicBezTo>
                <a:cubicBezTo>
                  <a:pt x="39" y="143"/>
                  <a:pt x="32" y="150"/>
                  <a:pt x="26" y="15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7" y="142"/>
                  <a:pt x="31" y="137"/>
                  <a:pt x="37" y="133"/>
                </a:cubicBezTo>
                <a:close/>
              </a:path>
            </a:pathLst>
          </a:custGeom>
          <a:solidFill>
            <a:srgbClr val="06436E"/>
          </a:solidFill>
          <a:ln>
            <a:solidFill>
              <a:srgbClr val="06436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EEC42F-D4E6-86B3-389D-BA72DB1E9833}"/>
              </a:ext>
            </a:extLst>
          </p:cNvPr>
          <p:cNvGrpSpPr/>
          <p:nvPr/>
        </p:nvGrpSpPr>
        <p:grpSpPr>
          <a:xfrm>
            <a:off x="708039" y="1606871"/>
            <a:ext cx="254000" cy="254000"/>
            <a:chOff x="708039" y="1606871"/>
            <a:chExt cx="254000" cy="254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DA487D-92C8-B41B-5908-3AE79BC684D7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708039" y="1606871"/>
              <a:ext cx="254000" cy="254000"/>
              <a:chOff x="4572000" y="3429000"/>
              <a:chExt cx="254000" cy="254000"/>
            </a:xfrm>
          </p:grpSpPr>
          <p:sp>
            <p:nvSpPr>
              <p:cNvPr id="12" name="background">
                <a:extLst>
                  <a:ext uri="{FF2B5EF4-FFF2-40B4-BE49-F238E27FC236}">
                    <a16:creationId xmlns:a16="http://schemas.microsoft.com/office/drawing/2014/main" id="{94035752-9E87-D68D-7751-F12F9A6B4714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3" name="arc">
                <a:extLst>
                  <a:ext uri="{FF2B5EF4-FFF2-40B4-BE49-F238E27FC236}">
                    <a16:creationId xmlns:a16="http://schemas.microsoft.com/office/drawing/2014/main" id="{D95C58F7-91E5-A883-E753-B1854DD3BE7A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circle">
                <a:extLst>
                  <a:ext uri="{FF2B5EF4-FFF2-40B4-BE49-F238E27FC236}">
                    <a16:creationId xmlns:a16="http://schemas.microsoft.com/office/drawing/2014/main" id="{0CBDD937-C85F-887C-1C24-ABA101530FD1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10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ED709DAD-3C1C-2B7F-02D7-0CC0C80B25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650" y="1661871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9988AC-D03E-E160-F0CF-EF94F7160374}"/>
              </a:ext>
            </a:extLst>
          </p:cNvPr>
          <p:cNvGrpSpPr/>
          <p:nvPr/>
        </p:nvGrpSpPr>
        <p:grpSpPr>
          <a:xfrm>
            <a:off x="204329" y="2390020"/>
            <a:ext cx="8685718" cy="1217769"/>
            <a:chOff x="204329" y="2389375"/>
            <a:chExt cx="8685718" cy="1217769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8C417560-7E22-3B51-BD2C-85F839341C40}"/>
                </a:ext>
              </a:extLst>
            </p:cNvPr>
            <p:cNvSpPr txBox="1">
              <a:spLocks/>
            </p:cNvSpPr>
            <p:nvPr/>
          </p:nvSpPr>
          <p:spPr>
            <a:xfrm>
              <a:off x="614565" y="2389375"/>
              <a:ext cx="8275482" cy="1217769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187200" indent="-1872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31115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533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Implement MARS as a </a:t>
              </a:r>
              <a:r>
                <a:rPr lang="en-US" b="1" dirty="0">
                  <a:solidFill>
                    <a:srgbClr val="06436E"/>
                  </a:solidFill>
                </a:rPr>
                <a:t>pipeline</a:t>
              </a:r>
            </a:p>
            <a:p>
              <a:pPr marL="311150" marR="0" lvl="1" indent="-1872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Cambria" panose="02040503050406030204" pitchFamily="18" charset="0"/>
                <a:buChar char="-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Each task mapped to a dedicated compute unit</a:t>
              </a:r>
            </a:p>
            <a:p>
              <a:pPr marL="311150" marR="0" lvl="1" indent="-1872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Cambria" panose="02040503050406030204" pitchFamily="18" charset="0"/>
                <a:buChar char="-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e.g., multiplications mapped to arithmetic unit</a:t>
              </a:r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D19A67A4-2229-B0FB-F0D9-C6027D31C3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29" y="2565968"/>
              <a:ext cx="327098" cy="523464"/>
            </a:xfrm>
            <a:custGeom>
              <a:avLst/>
              <a:gdLst>
                <a:gd name="T0" fmla="*/ 219 w 294"/>
                <a:gd name="T1" fmla="*/ 351 h 467"/>
                <a:gd name="T2" fmla="*/ 184 w 294"/>
                <a:gd name="T3" fmla="*/ 394 h 467"/>
                <a:gd name="T4" fmla="*/ 96 w 294"/>
                <a:gd name="T5" fmla="*/ 387 h 467"/>
                <a:gd name="T6" fmla="*/ 219 w 294"/>
                <a:gd name="T7" fmla="*/ 242 h 467"/>
                <a:gd name="T8" fmla="*/ 253 w 294"/>
                <a:gd name="T9" fmla="*/ 129 h 467"/>
                <a:gd name="T10" fmla="*/ 253 w 294"/>
                <a:gd name="T11" fmla="*/ 111 h 467"/>
                <a:gd name="T12" fmla="*/ 233 w 294"/>
                <a:gd name="T13" fmla="*/ 39 h 467"/>
                <a:gd name="T14" fmla="*/ 208 w 294"/>
                <a:gd name="T15" fmla="*/ 16 h 467"/>
                <a:gd name="T16" fmla="*/ 135 w 294"/>
                <a:gd name="T17" fmla="*/ 2 h 467"/>
                <a:gd name="T18" fmla="*/ 116 w 294"/>
                <a:gd name="T19" fmla="*/ 8 h 467"/>
                <a:gd name="T20" fmla="*/ 46 w 294"/>
                <a:gd name="T21" fmla="*/ 112 h 467"/>
                <a:gd name="T22" fmla="*/ 63 w 294"/>
                <a:gd name="T23" fmla="*/ 202 h 467"/>
                <a:gd name="T24" fmla="*/ 87 w 294"/>
                <a:gd name="T25" fmla="*/ 193 h 467"/>
                <a:gd name="T26" fmla="*/ 60 w 294"/>
                <a:gd name="T27" fmla="*/ 96 h 467"/>
                <a:gd name="T28" fmla="*/ 107 w 294"/>
                <a:gd name="T29" fmla="*/ 42 h 467"/>
                <a:gd name="T30" fmla="*/ 92 w 294"/>
                <a:gd name="T31" fmla="*/ 177 h 467"/>
                <a:gd name="T32" fmla="*/ 95 w 294"/>
                <a:gd name="T33" fmla="*/ 66 h 467"/>
                <a:gd name="T34" fmla="*/ 90 w 294"/>
                <a:gd name="T35" fmla="*/ 130 h 467"/>
                <a:gd name="T36" fmla="*/ 101 w 294"/>
                <a:gd name="T37" fmla="*/ 91 h 467"/>
                <a:gd name="T38" fmla="*/ 135 w 294"/>
                <a:gd name="T39" fmla="*/ 49 h 467"/>
                <a:gd name="T40" fmla="*/ 206 w 294"/>
                <a:gd name="T41" fmla="*/ 88 h 467"/>
                <a:gd name="T42" fmla="*/ 141 w 294"/>
                <a:gd name="T43" fmla="*/ 284 h 467"/>
                <a:gd name="T44" fmla="*/ 5 w 294"/>
                <a:gd name="T45" fmla="*/ 440 h 467"/>
                <a:gd name="T46" fmla="*/ 38 w 294"/>
                <a:gd name="T47" fmla="*/ 444 h 467"/>
                <a:gd name="T48" fmla="*/ 28 w 294"/>
                <a:gd name="T49" fmla="*/ 467 h 467"/>
                <a:gd name="T50" fmla="*/ 111 w 294"/>
                <a:gd name="T51" fmla="*/ 430 h 467"/>
                <a:gd name="T52" fmla="*/ 155 w 294"/>
                <a:gd name="T53" fmla="*/ 429 h 467"/>
                <a:gd name="T54" fmla="*/ 198 w 294"/>
                <a:gd name="T55" fmla="*/ 436 h 467"/>
                <a:gd name="T56" fmla="*/ 243 w 294"/>
                <a:gd name="T57" fmla="*/ 458 h 467"/>
                <a:gd name="T58" fmla="*/ 267 w 294"/>
                <a:gd name="T59" fmla="*/ 433 h 467"/>
                <a:gd name="T60" fmla="*/ 293 w 294"/>
                <a:gd name="T61" fmla="*/ 404 h 467"/>
                <a:gd name="T62" fmla="*/ 232 w 294"/>
                <a:gd name="T63" fmla="*/ 390 h 467"/>
                <a:gd name="T64" fmla="*/ 223 w 294"/>
                <a:gd name="T65" fmla="*/ 403 h 467"/>
                <a:gd name="T66" fmla="*/ 81 w 294"/>
                <a:gd name="T67" fmla="*/ 419 h 467"/>
                <a:gd name="T68" fmla="*/ 244 w 294"/>
                <a:gd name="T69" fmla="*/ 152 h 467"/>
                <a:gd name="T70" fmla="*/ 157 w 294"/>
                <a:gd name="T71" fmla="*/ 314 h 467"/>
                <a:gd name="T72" fmla="*/ 185 w 294"/>
                <a:gd name="T73" fmla="*/ 252 h 467"/>
                <a:gd name="T74" fmla="*/ 244 w 294"/>
                <a:gd name="T75" fmla="*/ 152 h 467"/>
                <a:gd name="T76" fmla="*/ 109 w 294"/>
                <a:gd name="T77" fmla="*/ 23 h 467"/>
                <a:gd name="T78" fmla="*/ 87 w 294"/>
                <a:gd name="T79" fmla="*/ 46 h 467"/>
                <a:gd name="T80" fmla="*/ 143 w 294"/>
                <a:gd name="T81" fmla="*/ 13 h 467"/>
                <a:gd name="T82" fmla="*/ 209 w 294"/>
                <a:gd name="T83" fmla="*/ 35 h 467"/>
                <a:gd name="T84" fmla="*/ 189 w 294"/>
                <a:gd name="T85" fmla="*/ 25 h 467"/>
                <a:gd name="T86" fmla="*/ 128 w 294"/>
                <a:gd name="T87" fmla="*/ 29 h 467"/>
                <a:gd name="T88" fmla="*/ 152 w 294"/>
                <a:gd name="T89" fmla="*/ 37 h 467"/>
                <a:gd name="T90" fmla="*/ 103 w 294"/>
                <a:gd name="T91" fmla="*/ 68 h 467"/>
                <a:gd name="T92" fmla="*/ 170 w 294"/>
                <a:gd name="T93" fmla="*/ 28 h 467"/>
                <a:gd name="T94" fmla="*/ 224 w 294"/>
                <a:gd name="T95" fmla="*/ 64 h 467"/>
                <a:gd name="T96" fmla="*/ 236 w 294"/>
                <a:gd name="T97" fmla="*/ 110 h 467"/>
                <a:gd name="T98" fmla="*/ 213 w 294"/>
                <a:gd name="T99" fmla="*/ 85 h 467"/>
                <a:gd name="T100" fmla="*/ 155 w 294"/>
                <a:gd name="T101" fmla="*/ 290 h 467"/>
                <a:gd name="T102" fmla="*/ 27 w 294"/>
                <a:gd name="T103" fmla="*/ 421 h 467"/>
                <a:gd name="T104" fmla="*/ 48 w 294"/>
                <a:gd name="T105" fmla="*/ 434 h 467"/>
                <a:gd name="T106" fmla="*/ 200 w 294"/>
                <a:gd name="T107" fmla="*/ 428 h 467"/>
                <a:gd name="T108" fmla="*/ 155 w 294"/>
                <a:gd name="T109" fmla="*/ 421 h 467"/>
                <a:gd name="T110" fmla="*/ 110 w 294"/>
                <a:gd name="T111" fmla="*/ 422 h 467"/>
                <a:gd name="T112" fmla="*/ 175 w 294"/>
                <a:gd name="T113" fmla="*/ 407 h 467"/>
                <a:gd name="T114" fmla="*/ 229 w 294"/>
                <a:gd name="T115" fmla="*/ 415 h 467"/>
                <a:gd name="T116" fmla="*/ 261 w 294"/>
                <a:gd name="T117" fmla="*/ 424 h 467"/>
                <a:gd name="T118" fmla="*/ 246 w 294"/>
                <a:gd name="T119" fmla="*/ 40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" h="467">
                  <a:moveTo>
                    <a:pt x="294" y="391"/>
                  </a:moveTo>
                  <a:cubicBezTo>
                    <a:pt x="277" y="390"/>
                    <a:pt x="260" y="389"/>
                    <a:pt x="243" y="390"/>
                  </a:cubicBezTo>
                  <a:cubicBezTo>
                    <a:pt x="219" y="352"/>
                    <a:pt x="219" y="352"/>
                    <a:pt x="219" y="352"/>
                  </a:cubicBezTo>
                  <a:cubicBezTo>
                    <a:pt x="219" y="351"/>
                    <a:pt x="219" y="351"/>
                    <a:pt x="219" y="351"/>
                  </a:cubicBezTo>
                  <a:cubicBezTo>
                    <a:pt x="212" y="355"/>
                    <a:pt x="212" y="355"/>
                    <a:pt x="212" y="355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223" y="391"/>
                    <a:pt x="223" y="391"/>
                    <a:pt x="222" y="391"/>
                  </a:cubicBezTo>
                  <a:cubicBezTo>
                    <a:pt x="209" y="391"/>
                    <a:pt x="197" y="393"/>
                    <a:pt x="184" y="394"/>
                  </a:cubicBezTo>
                  <a:cubicBezTo>
                    <a:pt x="180" y="394"/>
                    <a:pt x="175" y="393"/>
                    <a:pt x="171" y="393"/>
                  </a:cubicBezTo>
                  <a:cubicBezTo>
                    <a:pt x="159" y="392"/>
                    <a:pt x="148" y="393"/>
                    <a:pt x="136" y="394"/>
                  </a:cubicBezTo>
                  <a:cubicBezTo>
                    <a:pt x="119" y="395"/>
                    <a:pt x="102" y="398"/>
                    <a:pt x="85" y="402"/>
                  </a:cubicBezTo>
                  <a:cubicBezTo>
                    <a:pt x="89" y="397"/>
                    <a:pt x="93" y="392"/>
                    <a:pt x="96" y="38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20" y="365"/>
                    <a:pt x="143" y="343"/>
                    <a:pt x="163" y="319"/>
                  </a:cubicBezTo>
                  <a:cubicBezTo>
                    <a:pt x="174" y="307"/>
                    <a:pt x="184" y="295"/>
                    <a:pt x="193" y="282"/>
                  </a:cubicBezTo>
                  <a:cubicBezTo>
                    <a:pt x="202" y="269"/>
                    <a:pt x="211" y="256"/>
                    <a:pt x="219" y="242"/>
                  </a:cubicBezTo>
                  <a:cubicBezTo>
                    <a:pt x="227" y="228"/>
                    <a:pt x="234" y="214"/>
                    <a:pt x="240" y="199"/>
                  </a:cubicBezTo>
                  <a:cubicBezTo>
                    <a:pt x="246" y="184"/>
                    <a:pt x="250" y="169"/>
                    <a:pt x="252" y="153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3"/>
                    <a:pt x="253" y="123"/>
                    <a:pt x="253" y="123"/>
                  </a:cubicBezTo>
                  <a:cubicBezTo>
                    <a:pt x="252" y="118"/>
                    <a:pt x="252" y="118"/>
                    <a:pt x="252" y="118"/>
                  </a:cubicBezTo>
                  <a:cubicBezTo>
                    <a:pt x="252" y="116"/>
                    <a:pt x="253" y="114"/>
                    <a:pt x="253" y="111"/>
                  </a:cubicBezTo>
                  <a:cubicBezTo>
                    <a:pt x="255" y="93"/>
                    <a:pt x="253" y="74"/>
                    <a:pt x="244" y="57"/>
                  </a:cubicBezTo>
                  <a:cubicBezTo>
                    <a:pt x="243" y="55"/>
                    <a:pt x="242" y="53"/>
                    <a:pt x="241" y="51"/>
                  </a:cubicBezTo>
                  <a:cubicBezTo>
                    <a:pt x="237" y="45"/>
                    <a:pt x="237" y="45"/>
                    <a:pt x="237" y="45"/>
                  </a:cubicBezTo>
                  <a:cubicBezTo>
                    <a:pt x="235" y="43"/>
                    <a:pt x="234" y="41"/>
                    <a:pt x="233" y="39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7" y="33"/>
                    <a:pt x="225" y="31"/>
                    <a:pt x="224" y="29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5" y="21"/>
                    <a:pt x="212" y="19"/>
                    <a:pt x="208" y="16"/>
                  </a:cubicBezTo>
                  <a:cubicBezTo>
                    <a:pt x="193" y="5"/>
                    <a:pt x="174" y="0"/>
                    <a:pt x="156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1" y="3"/>
                    <a:pt x="130" y="3"/>
                    <a:pt x="129" y="4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0" y="6"/>
                    <a:pt x="118" y="7"/>
                    <a:pt x="116" y="8"/>
                  </a:cubicBezTo>
                  <a:cubicBezTo>
                    <a:pt x="112" y="9"/>
                    <a:pt x="108" y="12"/>
                    <a:pt x="104" y="14"/>
                  </a:cubicBezTo>
                  <a:cubicBezTo>
                    <a:pt x="88" y="22"/>
                    <a:pt x="74" y="35"/>
                    <a:pt x="64" y="49"/>
                  </a:cubicBezTo>
                  <a:cubicBezTo>
                    <a:pt x="54" y="64"/>
                    <a:pt x="47" y="81"/>
                    <a:pt x="46" y="99"/>
                  </a:cubicBezTo>
                  <a:cubicBezTo>
                    <a:pt x="46" y="104"/>
                    <a:pt x="46" y="108"/>
                    <a:pt x="46" y="112"/>
                  </a:cubicBezTo>
                  <a:cubicBezTo>
                    <a:pt x="45" y="115"/>
                    <a:pt x="44" y="117"/>
                    <a:pt x="44" y="120"/>
                  </a:cubicBezTo>
                  <a:cubicBezTo>
                    <a:pt x="42" y="130"/>
                    <a:pt x="41" y="140"/>
                    <a:pt x="42" y="149"/>
                  </a:cubicBezTo>
                  <a:cubicBezTo>
                    <a:pt x="43" y="169"/>
                    <a:pt x="48" y="188"/>
                    <a:pt x="56" y="20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6" y="185"/>
                    <a:pt x="51" y="167"/>
                    <a:pt x="50" y="149"/>
                  </a:cubicBezTo>
                  <a:cubicBezTo>
                    <a:pt x="49" y="144"/>
                    <a:pt x="50" y="139"/>
                    <a:pt x="50" y="134"/>
                  </a:cubicBezTo>
                  <a:cubicBezTo>
                    <a:pt x="52" y="140"/>
                    <a:pt x="54" y="146"/>
                    <a:pt x="56" y="151"/>
                  </a:cubicBezTo>
                  <a:cubicBezTo>
                    <a:pt x="64" y="167"/>
                    <a:pt x="75" y="181"/>
                    <a:pt x="87" y="193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79" y="177"/>
                    <a:pt x="69" y="164"/>
                    <a:pt x="62" y="148"/>
                  </a:cubicBezTo>
                  <a:cubicBezTo>
                    <a:pt x="57" y="137"/>
                    <a:pt x="54" y="126"/>
                    <a:pt x="53" y="114"/>
                  </a:cubicBezTo>
                  <a:cubicBezTo>
                    <a:pt x="55" y="108"/>
                    <a:pt x="57" y="102"/>
                    <a:pt x="60" y="96"/>
                  </a:cubicBezTo>
                  <a:cubicBezTo>
                    <a:pt x="67" y="79"/>
                    <a:pt x="79" y="64"/>
                    <a:pt x="92" y="52"/>
                  </a:cubicBezTo>
                  <a:cubicBezTo>
                    <a:pt x="98" y="46"/>
                    <a:pt x="104" y="41"/>
                    <a:pt x="111" y="36"/>
                  </a:cubicBezTo>
                  <a:cubicBezTo>
                    <a:pt x="111" y="36"/>
                    <a:pt x="111" y="37"/>
                    <a:pt x="110" y="37"/>
                  </a:cubicBezTo>
                  <a:cubicBezTo>
                    <a:pt x="109" y="39"/>
                    <a:pt x="108" y="40"/>
                    <a:pt x="107" y="42"/>
                  </a:cubicBezTo>
                  <a:cubicBezTo>
                    <a:pt x="105" y="43"/>
                    <a:pt x="104" y="44"/>
                    <a:pt x="103" y="45"/>
                  </a:cubicBezTo>
                  <a:cubicBezTo>
                    <a:pt x="91" y="56"/>
                    <a:pt x="82" y="70"/>
                    <a:pt x="76" y="85"/>
                  </a:cubicBezTo>
                  <a:cubicBezTo>
                    <a:pt x="70" y="100"/>
                    <a:pt x="68" y="117"/>
                    <a:pt x="71" y="133"/>
                  </a:cubicBezTo>
                  <a:cubicBezTo>
                    <a:pt x="74" y="150"/>
                    <a:pt x="82" y="165"/>
                    <a:pt x="92" y="177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89" y="160"/>
                    <a:pt x="82" y="147"/>
                    <a:pt x="79" y="132"/>
                  </a:cubicBezTo>
                  <a:cubicBezTo>
                    <a:pt x="76" y="117"/>
                    <a:pt x="77" y="102"/>
                    <a:pt x="83" y="88"/>
                  </a:cubicBezTo>
                  <a:cubicBezTo>
                    <a:pt x="86" y="80"/>
                    <a:pt x="90" y="72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2" y="76"/>
                    <a:pt x="89" y="87"/>
                    <a:pt x="89" y="98"/>
                  </a:cubicBezTo>
                  <a:cubicBezTo>
                    <a:pt x="88" y="108"/>
                    <a:pt x="88" y="11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6" y="116"/>
                    <a:pt x="97" y="103"/>
                    <a:pt x="101" y="91"/>
                  </a:cubicBezTo>
                  <a:cubicBezTo>
                    <a:pt x="101" y="88"/>
                    <a:pt x="103" y="85"/>
                    <a:pt x="104" y="82"/>
                  </a:cubicBezTo>
                  <a:cubicBezTo>
                    <a:pt x="105" y="80"/>
                    <a:pt x="106" y="77"/>
                    <a:pt x="108" y="74"/>
                  </a:cubicBezTo>
                  <a:cubicBezTo>
                    <a:pt x="111" y="69"/>
                    <a:pt x="115" y="64"/>
                    <a:pt x="120" y="60"/>
                  </a:cubicBezTo>
                  <a:cubicBezTo>
                    <a:pt x="124" y="55"/>
                    <a:pt x="130" y="52"/>
                    <a:pt x="135" y="49"/>
                  </a:cubicBezTo>
                  <a:cubicBezTo>
                    <a:pt x="141" y="46"/>
                    <a:pt x="147" y="45"/>
                    <a:pt x="153" y="44"/>
                  </a:cubicBezTo>
                  <a:cubicBezTo>
                    <a:pt x="159" y="44"/>
                    <a:pt x="165" y="45"/>
                    <a:pt x="171" y="47"/>
                  </a:cubicBezTo>
                  <a:cubicBezTo>
                    <a:pt x="177" y="49"/>
                    <a:pt x="182" y="52"/>
                    <a:pt x="186" y="56"/>
                  </a:cubicBezTo>
                  <a:cubicBezTo>
                    <a:pt x="196" y="64"/>
                    <a:pt x="202" y="76"/>
                    <a:pt x="206" y="88"/>
                  </a:cubicBezTo>
                  <a:cubicBezTo>
                    <a:pt x="209" y="100"/>
                    <a:pt x="211" y="113"/>
                    <a:pt x="212" y="126"/>
                  </a:cubicBezTo>
                  <a:cubicBezTo>
                    <a:pt x="213" y="151"/>
                    <a:pt x="207" y="177"/>
                    <a:pt x="199" y="202"/>
                  </a:cubicBezTo>
                  <a:cubicBezTo>
                    <a:pt x="198" y="204"/>
                    <a:pt x="197" y="207"/>
                    <a:pt x="196" y="210"/>
                  </a:cubicBezTo>
                  <a:cubicBezTo>
                    <a:pt x="180" y="236"/>
                    <a:pt x="161" y="260"/>
                    <a:pt x="141" y="284"/>
                  </a:cubicBezTo>
                  <a:cubicBezTo>
                    <a:pt x="120" y="311"/>
                    <a:pt x="97" y="336"/>
                    <a:pt x="74" y="361"/>
                  </a:cubicBezTo>
                  <a:cubicBezTo>
                    <a:pt x="50" y="386"/>
                    <a:pt x="26" y="410"/>
                    <a:pt x="0" y="433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5" y="440"/>
                    <a:pt x="5" y="440"/>
                    <a:pt x="5" y="440"/>
                  </a:cubicBezTo>
                  <a:cubicBezTo>
                    <a:pt x="15" y="436"/>
                    <a:pt x="25" y="432"/>
                    <a:pt x="35" y="429"/>
                  </a:cubicBezTo>
                  <a:cubicBezTo>
                    <a:pt x="30" y="433"/>
                    <a:pt x="25" y="437"/>
                    <a:pt x="20" y="441"/>
                  </a:cubicBezTo>
                  <a:cubicBezTo>
                    <a:pt x="23" y="448"/>
                    <a:pt x="23" y="448"/>
                    <a:pt x="23" y="448"/>
                  </a:cubicBezTo>
                  <a:cubicBezTo>
                    <a:pt x="38" y="444"/>
                    <a:pt x="38" y="444"/>
                    <a:pt x="38" y="444"/>
                  </a:cubicBezTo>
                  <a:cubicBezTo>
                    <a:pt x="36" y="447"/>
                    <a:pt x="33" y="449"/>
                    <a:pt x="31" y="452"/>
                  </a:cubicBezTo>
                  <a:cubicBezTo>
                    <a:pt x="28" y="455"/>
                    <a:pt x="25" y="458"/>
                    <a:pt x="22" y="461"/>
                  </a:cubicBezTo>
                  <a:cubicBezTo>
                    <a:pt x="22" y="461"/>
                    <a:pt x="22" y="461"/>
                    <a:pt x="22" y="461"/>
                  </a:cubicBezTo>
                  <a:cubicBezTo>
                    <a:pt x="28" y="467"/>
                    <a:pt x="28" y="467"/>
                    <a:pt x="28" y="467"/>
                  </a:cubicBezTo>
                  <a:cubicBezTo>
                    <a:pt x="30" y="464"/>
                    <a:pt x="32" y="462"/>
                    <a:pt x="34" y="460"/>
                  </a:cubicBezTo>
                  <a:cubicBezTo>
                    <a:pt x="43" y="451"/>
                    <a:pt x="53" y="444"/>
                    <a:pt x="65" y="438"/>
                  </a:cubicBezTo>
                  <a:cubicBezTo>
                    <a:pt x="70" y="437"/>
                    <a:pt x="76" y="435"/>
                    <a:pt x="81" y="434"/>
                  </a:cubicBezTo>
                  <a:cubicBezTo>
                    <a:pt x="91" y="433"/>
                    <a:pt x="101" y="431"/>
                    <a:pt x="111" y="430"/>
                  </a:cubicBezTo>
                  <a:cubicBezTo>
                    <a:pt x="125" y="429"/>
                    <a:pt x="125" y="429"/>
                    <a:pt x="125" y="429"/>
                  </a:cubicBezTo>
                  <a:cubicBezTo>
                    <a:pt x="133" y="429"/>
                    <a:pt x="133" y="429"/>
                    <a:pt x="133" y="429"/>
                  </a:cubicBezTo>
                  <a:cubicBezTo>
                    <a:pt x="135" y="428"/>
                    <a:pt x="138" y="429"/>
                    <a:pt x="140" y="429"/>
                  </a:cubicBezTo>
                  <a:cubicBezTo>
                    <a:pt x="155" y="429"/>
                    <a:pt x="155" y="429"/>
                    <a:pt x="155" y="429"/>
                  </a:cubicBezTo>
                  <a:cubicBezTo>
                    <a:pt x="169" y="430"/>
                    <a:pt x="169" y="430"/>
                    <a:pt x="169" y="430"/>
                  </a:cubicBezTo>
                  <a:cubicBezTo>
                    <a:pt x="172" y="430"/>
                    <a:pt x="174" y="430"/>
                    <a:pt x="177" y="431"/>
                  </a:cubicBezTo>
                  <a:cubicBezTo>
                    <a:pt x="184" y="432"/>
                    <a:pt x="184" y="432"/>
                    <a:pt x="184" y="432"/>
                  </a:cubicBezTo>
                  <a:cubicBezTo>
                    <a:pt x="189" y="433"/>
                    <a:pt x="193" y="434"/>
                    <a:pt x="198" y="436"/>
                  </a:cubicBezTo>
                  <a:cubicBezTo>
                    <a:pt x="208" y="438"/>
                    <a:pt x="217" y="442"/>
                    <a:pt x="225" y="446"/>
                  </a:cubicBezTo>
                  <a:cubicBezTo>
                    <a:pt x="231" y="450"/>
                    <a:pt x="231" y="450"/>
                    <a:pt x="231" y="450"/>
                  </a:cubicBezTo>
                  <a:cubicBezTo>
                    <a:pt x="237" y="454"/>
                    <a:pt x="237" y="454"/>
                    <a:pt x="237" y="454"/>
                  </a:cubicBezTo>
                  <a:cubicBezTo>
                    <a:pt x="239" y="455"/>
                    <a:pt x="241" y="457"/>
                    <a:pt x="243" y="458"/>
                  </a:cubicBezTo>
                  <a:cubicBezTo>
                    <a:pt x="244" y="460"/>
                    <a:pt x="246" y="462"/>
                    <a:pt x="247" y="463"/>
                  </a:cubicBezTo>
                  <a:cubicBezTo>
                    <a:pt x="254" y="460"/>
                    <a:pt x="254" y="460"/>
                    <a:pt x="254" y="460"/>
                  </a:cubicBezTo>
                  <a:cubicBezTo>
                    <a:pt x="241" y="419"/>
                    <a:pt x="241" y="419"/>
                    <a:pt x="241" y="419"/>
                  </a:cubicBezTo>
                  <a:cubicBezTo>
                    <a:pt x="250" y="423"/>
                    <a:pt x="259" y="428"/>
                    <a:pt x="267" y="433"/>
                  </a:cubicBezTo>
                  <a:cubicBezTo>
                    <a:pt x="267" y="433"/>
                    <a:pt x="267" y="433"/>
                    <a:pt x="267" y="433"/>
                  </a:cubicBezTo>
                  <a:cubicBezTo>
                    <a:pt x="269" y="431"/>
                    <a:pt x="269" y="431"/>
                    <a:pt x="269" y="431"/>
                  </a:cubicBezTo>
                  <a:cubicBezTo>
                    <a:pt x="251" y="403"/>
                    <a:pt x="251" y="403"/>
                    <a:pt x="251" y="403"/>
                  </a:cubicBezTo>
                  <a:cubicBezTo>
                    <a:pt x="266" y="403"/>
                    <a:pt x="280" y="403"/>
                    <a:pt x="293" y="404"/>
                  </a:cubicBezTo>
                  <a:lnTo>
                    <a:pt x="294" y="391"/>
                  </a:lnTo>
                  <a:close/>
                  <a:moveTo>
                    <a:pt x="227" y="376"/>
                  </a:moveTo>
                  <a:cubicBezTo>
                    <a:pt x="237" y="390"/>
                    <a:pt x="237" y="390"/>
                    <a:pt x="237" y="390"/>
                  </a:cubicBezTo>
                  <a:cubicBezTo>
                    <a:pt x="235" y="390"/>
                    <a:pt x="233" y="390"/>
                    <a:pt x="232" y="390"/>
                  </a:cubicBezTo>
                  <a:lnTo>
                    <a:pt x="227" y="376"/>
                  </a:lnTo>
                  <a:close/>
                  <a:moveTo>
                    <a:pt x="228" y="403"/>
                  </a:moveTo>
                  <a:cubicBezTo>
                    <a:pt x="228" y="405"/>
                    <a:pt x="228" y="405"/>
                    <a:pt x="228" y="405"/>
                  </a:cubicBezTo>
                  <a:cubicBezTo>
                    <a:pt x="226" y="404"/>
                    <a:pt x="225" y="404"/>
                    <a:pt x="223" y="403"/>
                  </a:cubicBezTo>
                  <a:cubicBezTo>
                    <a:pt x="225" y="403"/>
                    <a:pt x="226" y="403"/>
                    <a:pt x="228" y="403"/>
                  </a:cubicBezTo>
                  <a:close/>
                  <a:moveTo>
                    <a:pt x="70" y="420"/>
                  </a:moveTo>
                  <a:cubicBezTo>
                    <a:pt x="78" y="418"/>
                    <a:pt x="86" y="416"/>
                    <a:pt x="94" y="414"/>
                  </a:cubicBezTo>
                  <a:cubicBezTo>
                    <a:pt x="90" y="416"/>
                    <a:pt x="86" y="418"/>
                    <a:pt x="81" y="419"/>
                  </a:cubicBezTo>
                  <a:cubicBezTo>
                    <a:pt x="75" y="422"/>
                    <a:pt x="68" y="425"/>
                    <a:pt x="62" y="429"/>
                  </a:cubicBezTo>
                  <a:cubicBezTo>
                    <a:pt x="65" y="426"/>
                    <a:pt x="67" y="423"/>
                    <a:pt x="70" y="420"/>
                  </a:cubicBezTo>
                  <a:cubicBezTo>
                    <a:pt x="70" y="420"/>
                    <a:pt x="70" y="420"/>
                    <a:pt x="70" y="420"/>
                  </a:cubicBezTo>
                  <a:close/>
                  <a:moveTo>
                    <a:pt x="244" y="152"/>
                  </a:moveTo>
                  <a:cubicBezTo>
                    <a:pt x="242" y="167"/>
                    <a:pt x="238" y="182"/>
                    <a:pt x="233" y="196"/>
                  </a:cubicBezTo>
                  <a:cubicBezTo>
                    <a:pt x="227" y="211"/>
                    <a:pt x="220" y="225"/>
                    <a:pt x="212" y="238"/>
                  </a:cubicBezTo>
                  <a:cubicBezTo>
                    <a:pt x="205" y="252"/>
                    <a:pt x="196" y="265"/>
                    <a:pt x="187" y="277"/>
                  </a:cubicBezTo>
                  <a:cubicBezTo>
                    <a:pt x="178" y="290"/>
                    <a:pt x="168" y="302"/>
                    <a:pt x="157" y="314"/>
                  </a:cubicBezTo>
                  <a:cubicBezTo>
                    <a:pt x="148" y="325"/>
                    <a:pt x="137" y="336"/>
                    <a:pt x="127" y="347"/>
                  </a:cubicBezTo>
                  <a:cubicBezTo>
                    <a:pt x="128" y="346"/>
                    <a:pt x="128" y="345"/>
                    <a:pt x="129" y="344"/>
                  </a:cubicBezTo>
                  <a:cubicBezTo>
                    <a:pt x="144" y="322"/>
                    <a:pt x="159" y="300"/>
                    <a:pt x="172" y="277"/>
                  </a:cubicBezTo>
                  <a:cubicBezTo>
                    <a:pt x="177" y="269"/>
                    <a:pt x="181" y="260"/>
                    <a:pt x="185" y="252"/>
                  </a:cubicBezTo>
                  <a:cubicBezTo>
                    <a:pt x="195" y="238"/>
                    <a:pt x="205" y="224"/>
                    <a:pt x="214" y="210"/>
                  </a:cubicBezTo>
                  <a:cubicBezTo>
                    <a:pt x="223" y="195"/>
                    <a:pt x="232" y="179"/>
                    <a:pt x="238" y="163"/>
                  </a:cubicBezTo>
                  <a:cubicBezTo>
                    <a:pt x="241" y="158"/>
                    <a:pt x="243" y="152"/>
                    <a:pt x="245" y="146"/>
                  </a:cubicBezTo>
                  <a:lnTo>
                    <a:pt x="244" y="152"/>
                  </a:lnTo>
                  <a:close/>
                  <a:moveTo>
                    <a:pt x="87" y="46"/>
                  </a:moveTo>
                  <a:cubicBezTo>
                    <a:pt x="75" y="57"/>
                    <a:pt x="65" y="70"/>
                    <a:pt x="57" y="84"/>
                  </a:cubicBezTo>
                  <a:cubicBezTo>
                    <a:pt x="60" y="74"/>
                    <a:pt x="65" y="64"/>
                    <a:pt x="72" y="55"/>
                  </a:cubicBezTo>
                  <a:cubicBezTo>
                    <a:pt x="81" y="42"/>
                    <a:pt x="94" y="31"/>
                    <a:pt x="109" y="23"/>
                  </a:cubicBezTo>
                  <a:cubicBezTo>
                    <a:pt x="112" y="22"/>
                    <a:pt x="116" y="20"/>
                    <a:pt x="120" y="18"/>
                  </a:cubicBezTo>
                  <a:cubicBezTo>
                    <a:pt x="122" y="18"/>
                    <a:pt x="124" y="17"/>
                    <a:pt x="126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13" y="24"/>
                    <a:pt x="100" y="34"/>
                    <a:pt x="87" y="46"/>
                  </a:cubicBezTo>
                  <a:close/>
                  <a:moveTo>
                    <a:pt x="138" y="20"/>
                  </a:moveTo>
                  <a:cubicBezTo>
                    <a:pt x="135" y="14"/>
                    <a:pt x="135" y="14"/>
                    <a:pt x="135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4" y="12"/>
                    <a:pt x="156" y="12"/>
                  </a:cubicBezTo>
                  <a:cubicBezTo>
                    <a:pt x="171" y="13"/>
                    <a:pt x="187" y="18"/>
                    <a:pt x="200" y="27"/>
                  </a:cubicBezTo>
                  <a:cubicBezTo>
                    <a:pt x="203" y="30"/>
                    <a:pt x="206" y="32"/>
                    <a:pt x="209" y="35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40"/>
                    <a:pt x="214" y="40"/>
                    <a:pt x="215" y="41"/>
                  </a:cubicBezTo>
                  <a:cubicBezTo>
                    <a:pt x="209" y="35"/>
                    <a:pt x="202" y="31"/>
                    <a:pt x="195" y="27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87" y="24"/>
                    <a:pt x="185" y="24"/>
                    <a:pt x="183" y="23"/>
                  </a:cubicBezTo>
                  <a:cubicBezTo>
                    <a:pt x="179" y="22"/>
                    <a:pt x="175" y="21"/>
                    <a:pt x="171" y="21"/>
                  </a:cubicBezTo>
                  <a:cubicBezTo>
                    <a:pt x="163" y="20"/>
                    <a:pt x="154" y="20"/>
                    <a:pt x="146" y="22"/>
                  </a:cubicBezTo>
                  <a:cubicBezTo>
                    <a:pt x="140" y="24"/>
                    <a:pt x="134" y="26"/>
                    <a:pt x="128" y="29"/>
                  </a:cubicBezTo>
                  <a:cubicBezTo>
                    <a:pt x="131" y="26"/>
                    <a:pt x="134" y="23"/>
                    <a:pt x="138" y="20"/>
                  </a:cubicBezTo>
                  <a:close/>
                  <a:moveTo>
                    <a:pt x="192" y="50"/>
                  </a:moveTo>
                  <a:cubicBezTo>
                    <a:pt x="186" y="45"/>
                    <a:pt x="180" y="42"/>
                    <a:pt x="173" y="39"/>
                  </a:cubicBezTo>
                  <a:cubicBezTo>
                    <a:pt x="167" y="37"/>
                    <a:pt x="159" y="36"/>
                    <a:pt x="152" y="37"/>
                  </a:cubicBezTo>
                  <a:cubicBezTo>
                    <a:pt x="145" y="37"/>
                    <a:pt x="138" y="39"/>
                    <a:pt x="132" y="42"/>
                  </a:cubicBezTo>
                  <a:cubicBezTo>
                    <a:pt x="126" y="45"/>
                    <a:pt x="120" y="49"/>
                    <a:pt x="115" y="54"/>
                  </a:cubicBezTo>
                  <a:cubicBezTo>
                    <a:pt x="110" y="58"/>
                    <a:pt x="106" y="63"/>
                    <a:pt x="102" y="69"/>
                  </a:cubicBezTo>
                  <a:cubicBezTo>
                    <a:pt x="102" y="69"/>
                    <a:pt x="103" y="68"/>
                    <a:pt x="103" y="68"/>
                  </a:cubicBezTo>
                  <a:cubicBezTo>
                    <a:pt x="104" y="63"/>
                    <a:pt x="106" y="59"/>
                    <a:pt x="109" y="54"/>
                  </a:cubicBezTo>
                  <a:cubicBezTo>
                    <a:pt x="110" y="52"/>
                    <a:pt x="111" y="50"/>
                    <a:pt x="113" y="47"/>
                  </a:cubicBezTo>
                  <a:cubicBezTo>
                    <a:pt x="123" y="39"/>
                    <a:pt x="135" y="33"/>
                    <a:pt x="148" y="30"/>
                  </a:cubicBezTo>
                  <a:cubicBezTo>
                    <a:pt x="155" y="28"/>
                    <a:pt x="163" y="28"/>
                    <a:pt x="170" y="28"/>
                  </a:cubicBezTo>
                  <a:cubicBezTo>
                    <a:pt x="174" y="29"/>
                    <a:pt x="178" y="29"/>
                    <a:pt x="181" y="30"/>
                  </a:cubicBezTo>
                  <a:cubicBezTo>
                    <a:pt x="183" y="31"/>
                    <a:pt x="185" y="31"/>
                    <a:pt x="186" y="32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205" y="40"/>
                    <a:pt x="216" y="52"/>
                    <a:pt x="224" y="64"/>
                  </a:cubicBezTo>
                  <a:cubicBezTo>
                    <a:pt x="226" y="68"/>
                    <a:pt x="228" y="71"/>
                    <a:pt x="230" y="7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7"/>
                    <a:pt x="236" y="89"/>
                    <a:pt x="237" y="91"/>
                  </a:cubicBezTo>
                  <a:cubicBezTo>
                    <a:pt x="238" y="97"/>
                    <a:pt x="237" y="103"/>
                    <a:pt x="236" y="110"/>
                  </a:cubicBezTo>
                  <a:cubicBezTo>
                    <a:pt x="235" y="126"/>
                    <a:pt x="230" y="141"/>
                    <a:pt x="223" y="157"/>
                  </a:cubicBezTo>
                  <a:cubicBezTo>
                    <a:pt x="221" y="163"/>
                    <a:pt x="217" y="170"/>
                    <a:pt x="214" y="176"/>
                  </a:cubicBezTo>
                  <a:cubicBezTo>
                    <a:pt x="218" y="160"/>
                    <a:pt x="220" y="143"/>
                    <a:pt x="220" y="125"/>
                  </a:cubicBezTo>
                  <a:cubicBezTo>
                    <a:pt x="219" y="112"/>
                    <a:pt x="217" y="98"/>
                    <a:pt x="213" y="85"/>
                  </a:cubicBezTo>
                  <a:cubicBezTo>
                    <a:pt x="209" y="72"/>
                    <a:pt x="202" y="60"/>
                    <a:pt x="192" y="50"/>
                  </a:cubicBezTo>
                  <a:close/>
                  <a:moveTo>
                    <a:pt x="27" y="421"/>
                  </a:moveTo>
                  <a:cubicBezTo>
                    <a:pt x="71" y="381"/>
                    <a:pt x="114" y="339"/>
                    <a:pt x="152" y="294"/>
                  </a:cubicBezTo>
                  <a:cubicBezTo>
                    <a:pt x="153" y="293"/>
                    <a:pt x="154" y="291"/>
                    <a:pt x="155" y="290"/>
                  </a:cubicBezTo>
                  <a:cubicBezTo>
                    <a:pt x="145" y="307"/>
                    <a:pt x="134" y="323"/>
                    <a:pt x="123" y="339"/>
                  </a:cubicBezTo>
                  <a:cubicBezTo>
                    <a:pt x="112" y="354"/>
                    <a:pt x="102" y="368"/>
                    <a:pt x="91" y="382"/>
                  </a:cubicBezTo>
                  <a:cubicBezTo>
                    <a:pt x="81" y="391"/>
                    <a:pt x="71" y="400"/>
                    <a:pt x="61" y="409"/>
                  </a:cubicBezTo>
                  <a:cubicBezTo>
                    <a:pt x="49" y="412"/>
                    <a:pt x="38" y="416"/>
                    <a:pt x="27" y="421"/>
                  </a:cubicBezTo>
                  <a:close/>
                  <a:moveTo>
                    <a:pt x="40" y="436"/>
                  </a:moveTo>
                  <a:cubicBezTo>
                    <a:pt x="45" y="432"/>
                    <a:pt x="50" y="428"/>
                    <a:pt x="55" y="424"/>
                  </a:cubicBezTo>
                  <a:cubicBezTo>
                    <a:pt x="55" y="423"/>
                    <a:pt x="56" y="423"/>
                    <a:pt x="57" y="423"/>
                  </a:cubicBezTo>
                  <a:cubicBezTo>
                    <a:pt x="54" y="427"/>
                    <a:pt x="51" y="430"/>
                    <a:pt x="48" y="434"/>
                  </a:cubicBezTo>
                  <a:lnTo>
                    <a:pt x="40" y="436"/>
                  </a:lnTo>
                  <a:close/>
                  <a:moveTo>
                    <a:pt x="236" y="443"/>
                  </a:moveTo>
                  <a:cubicBezTo>
                    <a:pt x="229" y="439"/>
                    <a:pt x="229" y="439"/>
                    <a:pt x="229" y="439"/>
                  </a:cubicBezTo>
                  <a:cubicBezTo>
                    <a:pt x="220" y="434"/>
                    <a:pt x="210" y="431"/>
                    <a:pt x="200" y="428"/>
                  </a:cubicBezTo>
                  <a:cubicBezTo>
                    <a:pt x="195" y="427"/>
                    <a:pt x="190" y="425"/>
                    <a:pt x="185" y="425"/>
                  </a:cubicBezTo>
                  <a:cubicBezTo>
                    <a:pt x="178" y="423"/>
                    <a:pt x="178" y="423"/>
                    <a:pt x="178" y="423"/>
                  </a:cubicBezTo>
                  <a:cubicBezTo>
                    <a:pt x="175" y="423"/>
                    <a:pt x="173" y="422"/>
                    <a:pt x="170" y="422"/>
                  </a:cubicBezTo>
                  <a:cubicBezTo>
                    <a:pt x="155" y="421"/>
                    <a:pt x="155" y="421"/>
                    <a:pt x="155" y="421"/>
                  </a:cubicBezTo>
                  <a:cubicBezTo>
                    <a:pt x="140" y="421"/>
                    <a:pt x="140" y="421"/>
                    <a:pt x="140" y="421"/>
                  </a:cubicBezTo>
                  <a:cubicBezTo>
                    <a:pt x="138" y="421"/>
                    <a:pt x="135" y="421"/>
                    <a:pt x="132" y="421"/>
                  </a:cubicBezTo>
                  <a:cubicBezTo>
                    <a:pt x="125" y="421"/>
                    <a:pt x="125" y="421"/>
                    <a:pt x="125" y="421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105" y="423"/>
                    <a:pt x="99" y="424"/>
                    <a:pt x="94" y="424"/>
                  </a:cubicBezTo>
                  <a:cubicBezTo>
                    <a:pt x="102" y="422"/>
                    <a:pt x="110" y="419"/>
                    <a:pt x="118" y="417"/>
                  </a:cubicBezTo>
                  <a:cubicBezTo>
                    <a:pt x="130" y="414"/>
                    <a:pt x="141" y="412"/>
                    <a:pt x="153" y="410"/>
                  </a:cubicBezTo>
                  <a:cubicBezTo>
                    <a:pt x="160" y="409"/>
                    <a:pt x="167" y="408"/>
                    <a:pt x="175" y="407"/>
                  </a:cubicBezTo>
                  <a:cubicBezTo>
                    <a:pt x="185" y="407"/>
                    <a:pt x="195" y="408"/>
                    <a:pt x="204" y="409"/>
                  </a:cubicBezTo>
                  <a:cubicBezTo>
                    <a:pt x="207" y="410"/>
                    <a:pt x="210" y="410"/>
                    <a:pt x="213" y="411"/>
                  </a:cubicBezTo>
                  <a:cubicBezTo>
                    <a:pt x="215" y="412"/>
                    <a:pt x="218" y="412"/>
                    <a:pt x="221" y="413"/>
                  </a:cubicBezTo>
                  <a:cubicBezTo>
                    <a:pt x="223" y="414"/>
                    <a:pt x="226" y="414"/>
                    <a:pt x="229" y="415"/>
                  </a:cubicBezTo>
                  <a:cubicBezTo>
                    <a:pt x="232" y="416"/>
                    <a:pt x="232" y="416"/>
                    <a:pt x="232" y="416"/>
                  </a:cubicBezTo>
                  <a:cubicBezTo>
                    <a:pt x="242" y="448"/>
                    <a:pt x="242" y="448"/>
                    <a:pt x="242" y="448"/>
                  </a:cubicBezTo>
                  <a:lnTo>
                    <a:pt x="236" y="443"/>
                  </a:lnTo>
                  <a:close/>
                  <a:moveTo>
                    <a:pt x="261" y="424"/>
                  </a:moveTo>
                  <a:cubicBezTo>
                    <a:pt x="254" y="419"/>
                    <a:pt x="247" y="414"/>
                    <a:pt x="240" y="410"/>
                  </a:cubicBezTo>
                  <a:cubicBezTo>
                    <a:pt x="239" y="410"/>
                    <a:pt x="239" y="410"/>
                    <a:pt x="238" y="409"/>
                  </a:cubicBezTo>
                  <a:cubicBezTo>
                    <a:pt x="236" y="403"/>
                    <a:pt x="236" y="403"/>
                    <a:pt x="236" y="403"/>
                  </a:cubicBezTo>
                  <a:cubicBezTo>
                    <a:pt x="239" y="403"/>
                    <a:pt x="242" y="403"/>
                    <a:pt x="246" y="403"/>
                  </a:cubicBezTo>
                  <a:lnTo>
                    <a:pt x="261" y="424"/>
                  </a:lnTo>
                  <a:close/>
                </a:path>
              </a:pathLst>
            </a:custGeom>
            <a:solidFill>
              <a:srgbClr val="06436E"/>
            </a:solidFill>
            <a:ln>
              <a:solidFill>
                <a:srgbClr val="06436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FEFF98F-3AAA-A706-FB03-F40DE26E6079}"/>
                </a:ext>
              </a:extLst>
            </p:cNvPr>
            <p:cNvGrpSpPr/>
            <p:nvPr/>
          </p:nvGrpSpPr>
          <p:grpSpPr>
            <a:xfrm>
              <a:off x="708039" y="2890849"/>
              <a:ext cx="254000" cy="254000"/>
              <a:chOff x="692015" y="4544465"/>
              <a:chExt cx="254000" cy="254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ECB8E11-FDC8-64D4-DBE8-C73C923EE49E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18" name="background">
                  <a:extLst>
                    <a:ext uri="{FF2B5EF4-FFF2-40B4-BE49-F238E27FC236}">
                      <a16:creationId xmlns:a16="http://schemas.microsoft.com/office/drawing/2014/main" id="{92795C82-D20B-A715-7A63-7A253127A024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9" name="arc">
                  <a:extLst>
                    <a:ext uri="{FF2B5EF4-FFF2-40B4-BE49-F238E27FC236}">
                      <a16:creationId xmlns:a16="http://schemas.microsoft.com/office/drawing/2014/main" id="{A7863581-6BA8-3249-55CD-60B7232E48CB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circle">
                  <a:extLst>
                    <a:ext uri="{FF2B5EF4-FFF2-40B4-BE49-F238E27FC236}">
                      <a16:creationId xmlns:a16="http://schemas.microsoft.com/office/drawing/2014/main" id="{B2AE77CA-A575-9D15-FFBF-D39C3694B198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10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17" name="Chevron 16">
                <a:extLst>
                  <a:ext uri="{FF2B5EF4-FFF2-40B4-BE49-F238E27FC236}">
                    <a16:creationId xmlns:a16="http://schemas.microsoft.com/office/drawing/2014/main" id="{6F02C852-1D58-5C8C-D6F7-A7D27E93E4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4C3CB7-1E1B-673C-849B-CC859C2806A2}"/>
              </a:ext>
            </a:extLst>
          </p:cNvPr>
          <p:cNvGrpSpPr/>
          <p:nvPr/>
        </p:nvGrpSpPr>
        <p:grpSpPr>
          <a:xfrm>
            <a:off x="189121" y="4155231"/>
            <a:ext cx="8700926" cy="1660968"/>
            <a:chOff x="189121" y="4155231"/>
            <a:chExt cx="8700926" cy="1660968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A732B919-483C-1232-8217-E6CBE6C96E39}"/>
                </a:ext>
              </a:extLst>
            </p:cNvPr>
            <p:cNvSpPr txBox="1">
              <a:spLocks/>
            </p:cNvSpPr>
            <p:nvPr/>
          </p:nvSpPr>
          <p:spPr>
            <a:xfrm>
              <a:off x="614565" y="4155231"/>
              <a:ext cx="8275482" cy="166096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187200" indent="-1872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1pPr>
              <a:lvl2pPr marL="31115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mbria" panose="02040503050406030204" pitchFamily="18" charset="0"/>
                <a:buChar char="-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533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1872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MARS Control Unit encodes pipeline into a </a:t>
              </a:r>
              <a:r>
                <a:rPr lang="en-US" b="1" dirty="0">
                  <a:solidFill>
                    <a:srgbClr val="06436E"/>
                  </a:solidFill>
                </a:rPr>
                <a:t>Finite State Machine</a:t>
              </a:r>
            </a:p>
            <a:p>
              <a:pPr lvl="1"/>
              <a:r>
                <a:rPr lang="en-US" dirty="0"/>
                <a:t>Defines a fixed execution sequence</a:t>
              </a:r>
            </a:p>
            <a:p>
              <a:pPr lvl="1"/>
              <a:r>
                <a:rPr lang="en-US" dirty="0"/>
                <a:t>Dynamically triggers tasks when input data is ready</a:t>
              </a:r>
            </a:p>
          </p:txBody>
        </p:sp>
        <p:sp>
          <p:nvSpPr>
            <p:cNvPr id="4" name="Freeform 28">
              <a:extLst>
                <a:ext uri="{FF2B5EF4-FFF2-40B4-BE49-F238E27FC236}">
                  <a16:creationId xmlns:a16="http://schemas.microsoft.com/office/drawing/2014/main" id="{27FB6F1D-D69D-C78B-A380-DAD2E8145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121" y="4284021"/>
              <a:ext cx="357514" cy="522397"/>
            </a:xfrm>
            <a:custGeom>
              <a:avLst/>
              <a:gdLst>
                <a:gd name="T0" fmla="*/ 271 w 321"/>
                <a:gd name="T1" fmla="*/ 226 h 466"/>
                <a:gd name="T2" fmla="*/ 200 w 321"/>
                <a:gd name="T3" fmla="*/ 192 h 466"/>
                <a:gd name="T4" fmla="*/ 145 w 321"/>
                <a:gd name="T5" fmla="*/ 181 h 466"/>
                <a:gd name="T6" fmla="*/ 250 w 321"/>
                <a:gd name="T7" fmla="*/ 7 h 466"/>
                <a:gd name="T8" fmla="*/ 138 w 321"/>
                <a:gd name="T9" fmla="*/ 8 h 466"/>
                <a:gd name="T10" fmla="*/ 25 w 321"/>
                <a:gd name="T11" fmla="*/ 7 h 466"/>
                <a:gd name="T12" fmla="*/ 240 w 321"/>
                <a:gd name="T13" fmla="*/ 18 h 466"/>
                <a:gd name="T14" fmla="*/ 134 w 321"/>
                <a:gd name="T15" fmla="*/ 156 h 466"/>
                <a:gd name="T16" fmla="*/ 218 w 321"/>
                <a:gd name="T17" fmla="*/ 25 h 466"/>
                <a:gd name="T18" fmla="*/ 192 w 321"/>
                <a:gd name="T19" fmla="*/ 31 h 466"/>
                <a:gd name="T20" fmla="*/ 110 w 321"/>
                <a:gd name="T21" fmla="*/ 42 h 466"/>
                <a:gd name="T22" fmla="*/ 0 w 321"/>
                <a:gd name="T23" fmla="*/ 52 h 466"/>
                <a:gd name="T24" fmla="*/ 55 w 321"/>
                <a:gd name="T25" fmla="*/ 54 h 466"/>
                <a:gd name="T26" fmla="*/ 166 w 321"/>
                <a:gd name="T27" fmla="*/ 43 h 466"/>
                <a:gd name="T28" fmla="*/ 142 w 321"/>
                <a:gd name="T29" fmla="*/ 131 h 466"/>
                <a:gd name="T30" fmla="*/ 145 w 321"/>
                <a:gd name="T31" fmla="*/ 74 h 466"/>
                <a:gd name="T32" fmla="*/ 87 w 321"/>
                <a:gd name="T33" fmla="*/ 208 h 466"/>
                <a:gd name="T34" fmla="*/ 91 w 321"/>
                <a:gd name="T35" fmla="*/ 215 h 466"/>
                <a:gd name="T36" fmla="*/ 99 w 321"/>
                <a:gd name="T37" fmla="*/ 224 h 466"/>
                <a:gd name="T38" fmla="*/ 150 w 321"/>
                <a:gd name="T39" fmla="*/ 222 h 466"/>
                <a:gd name="T40" fmla="*/ 208 w 321"/>
                <a:gd name="T41" fmla="*/ 239 h 466"/>
                <a:gd name="T42" fmla="*/ 268 w 321"/>
                <a:gd name="T43" fmla="*/ 287 h 466"/>
                <a:gd name="T44" fmla="*/ 273 w 321"/>
                <a:gd name="T45" fmla="*/ 335 h 466"/>
                <a:gd name="T46" fmla="*/ 271 w 321"/>
                <a:gd name="T47" fmla="*/ 345 h 466"/>
                <a:gd name="T48" fmla="*/ 265 w 321"/>
                <a:gd name="T49" fmla="*/ 364 h 466"/>
                <a:gd name="T50" fmla="*/ 256 w 321"/>
                <a:gd name="T51" fmla="*/ 382 h 466"/>
                <a:gd name="T52" fmla="*/ 243 w 321"/>
                <a:gd name="T53" fmla="*/ 395 h 466"/>
                <a:gd name="T54" fmla="*/ 187 w 321"/>
                <a:gd name="T55" fmla="*/ 430 h 466"/>
                <a:gd name="T56" fmla="*/ 122 w 321"/>
                <a:gd name="T57" fmla="*/ 443 h 466"/>
                <a:gd name="T58" fmla="*/ 54 w 321"/>
                <a:gd name="T59" fmla="*/ 437 h 466"/>
                <a:gd name="T60" fmla="*/ 131 w 321"/>
                <a:gd name="T61" fmla="*/ 450 h 466"/>
                <a:gd name="T62" fmla="*/ 144 w 321"/>
                <a:gd name="T63" fmla="*/ 450 h 466"/>
                <a:gd name="T64" fmla="*/ 157 w 321"/>
                <a:gd name="T65" fmla="*/ 448 h 466"/>
                <a:gd name="T66" fmla="*/ 222 w 321"/>
                <a:gd name="T67" fmla="*/ 425 h 466"/>
                <a:gd name="T68" fmla="*/ 297 w 321"/>
                <a:gd name="T69" fmla="*/ 351 h 466"/>
                <a:gd name="T70" fmla="*/ 308 w 321"/>
                <a:gd name="T71" fmla="*/ 280 h 466"/>
                <a:gd name="T72" fmla="*/ 311 w 321"/>
                <a:gd name="T73" fmla="*/ 311 h 466"/>
                <a:gd name="T74" fmla="*/ 134 w 321"/>
                <a:gd name="T75" fmla="*/ 466 h 466"/>
                <a:gd name="T76" fmla="*/ 319 w 321"/>
                <a:gd name="T77" fmla="*/ 311 h 466"/>
                <a:gd name="T78" fmla="*/ 130 w 321"/>
                <a:gd name="T79" fmla="*/ 196 h 466"/>
                <a:gd name="T80" fmla="*/ 203 w 321"/>
                <a:gd name="T81" fmla="*/ 212 h 466"/>
                <a:gd name="T82" fmla="*/ 115 w 321"/>
                <a:gd name="T83" fmla="*/ 208 h 466"/>
                <a:gd name="T84" fmla="*/ 130 w 321"/>
                <a:gd name="T85" fmla="*/ 196 h 466"/>
                <a:gd name="T86" fmla="*/ 116 w 321"/>
                <a:gd name="T87" fmla="*/ 183 h 466"/>
                <a:gd name="T88" fmla="*/ 99 w 321"/>
                <a:gd name="T89" fmla="*/ 207 h 466"/>
                <a:gd name="T90" fmla="*/ 111 w 321"/>
                <a:gd name="T91" fmla="*/ 216 h 466"/>
                <a:gd name="T92" fmla="*/ 110 w 321"/>
                <a:gd name="T93" fmla="*/ 220 h 466"/>
                <a:gd name="T94" fmla="*/ 266 w 321"/>
                <a:gd name="T95" fmla="*/ 372 h 466"/>
                <a:gd name="T96" fmla="*/ 273 w 321"/>
                <a:gd name="T97" fmla="*/ 356 h 466"/>
                <a:gd name="T98" fmla="*/ 277 w 321"/>
                <a:gd name="T99" fmla="*/ 341 h 466"/>
                <a:gd name="T100" fmla="*/ 280 w 321"/>
                <a:gd name="T101" fmla="*/ 326 h 466"/>
                <a:gd name="T102" fmla="*/ 247 w 321"/>
                <a:gd name="T103" fmla="*/ 253 h 466"/>
                <a:gd name="T104" fmla="*/ 177 w 321"/>
                <a:gd name="T105" fmla="*/ 220 h 466"/>
                <a:gd name="T106" fmla="*/ 254 w 321"/>
                <a:gd name="T107" fmla="*/ 236 h 466"/>
                <a:gd name="T108" fmla="*/ 292 w 321"/>
                <a:gd name="T109" fmla="*/ 28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1" h="466">
                  <a:moveTo>
                    <a:pt x="291" y="239"/>
                  </a:moveTo>
                  <a:cubicBezTo>
                    <a:pt x="285" y="234"/>
                    <a:pt x="278" y="230"/>
                    <a:pt x="271" y="226"/>
                  </a:cubicBezTo>
                  <a:cubicBezTo>
                    <a:pt x="268" y="225"/>
                    <a:pt x="266" y="223"/>
                    <a:pt x="264" y="222"/>
                  </a:cubicBezTo>
                  <a:cubicBezTo>
                    <a:pt x="244" y="208"/>
                    <a:pt x="222" y="199"/>
                    <a:pt x="200" y="192"/>
                  </a:cubicBezTo>
                  <a:cubicBezTo>
                    <a:pt x="189" y="189"/>
                    <a:pt x="177" y="186"/>
                    <a:pt x="166" y="184"/>
                  </a:cubicBezTo>
                  <a:cubicBezTo>
                    <a:pt x="159" y="183"/>
                    <a:pt x="152" y="182"/>
                    <a:pt x="145" y="181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13" y="9"/>
                    <a:pt x="175" y="9"/>
                    <a:pt x="138" y="8"/>
                  </a:cubicBezTo>
                  <a:cubicBezTo>
                    <a:pt x="101" y="6"/>
                    <a:pt x="63" y="3"/>
                    <a:pt x="26" y="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63" y="11"/>
                    <a:pt x="100" y="14"/>
                    <a:pt x="137" y="16"/>
                  </a:cubicBezTo>
                  <a:cubicBezTo>
                    <a:pt x="172" y="18"/>
                    <a:pt x="206" y="19"/>
                    <a:pt x="240" y="18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9" y="172"/>
                    <a:pt x="131" y="164"/>
                    <a:pt x="134" y="156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09" y="28"/>
                    <a:pt x="200" y="30"/>
                    <a:pt x="192" y="31"/>
                  </a:cubicBezTo>
                  <a:cubicBezTo>
                    <a:pt x="183" y="33"/>
                    <a:pt x="174" y="34"/>
                    <a:pt x="164" y="36"/>
                  </a:cubicBezTo>
                  <a:cubicBezTo>
                    <a:pt x="146" y="38"/>
                    <a:pt x="128" y="40"/>
                    <a:pt x="110" y="42"/>
                  </a:cubicBezTo>
                  <a:cubicBezTo>
                    <a:pt x="92" y="44"/>
                    <a:pt x="73" y="46"/>
                    <a:pt x="55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" y="56"/>
                    <a:pt x="37" y="55"/>
                    <a:pt x="55" y="54"/>
                  </a:cubicBezTo>
                  <a:cubicBezTo>
                    <a:pt x="74" y="53"/>
                    <a:pt x="92" y="51"/>
                    <a:pt x="111" y="50"/>
                  </a:cubicBezTo>
                  <a:cubicBezTo>
                    <a:pt x="129" y="48"/>
                    <a:pt x="147" y="46"/>
                    <a:pt x="166" y="43"/>
                  </a:cubicBezTo>
                  <a:cubicBezTo>
                    <a:pt x="181" y="41"/>
                    <a:pt x="196" y="38"/>
                    <a:pt x="211" y="34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8" y="111"/>
                    <a:pt x="152" y="91"/>
                    <a:pt x="153" y="75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4" y="97"/>
                    <a:pt x="136" y="126"/>
                    <a:pt x="127" y="152"/>
                  </a:cubicBezTo>
                  <a:cubicBezTo>
                    <a:pt x="87" y="208"/>
                    <a:pt x="87" y="208"/>
                    <a:pt x="87" y="208"/>
                  </a:cubicBezTo>
                  <a:cubicBezTo>
                    <a:pt x="91" y="215"/>
                    <a:pt x="91" y="215"/>
                    <a:pt x="91" y="215"/>
                  </a:cubicBezTo>
                  <a:cubicBezTo>
                    <a:pt x="91" y="215"/>
                    <a:pt x="91" y="215"/>
                    <a:pt x="91" y="215"/>
                  </a:cubicBezTo>
                  <a:cubicBezTo>
                    <a:pt x="95" y="215"/>
                    <a:pt x="99" y="216"/>
                    <a:pt x="102" y="216"/>
                  </a:cubicBezTo>
                  <a:cubicBezTo>
                    <a:pt x="100" y="221"/>
                    <a:pt x="99" y="223"/>
                    <a:pt x="99" y="224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04" y="229"/>
                    <a:pt x="123" y="225"/>
                    <a:pt x="150" y="222"/>
                  </a:cubicBezTo>
                  <a:cubicBezTo>
                    <a:pt x="157" y="223"/>
                    <a:pt x="163" y="225"/>
                    <a:pt x="170" y="226"/>
                  </a:cubicBezTo>
                  <a:cubicBezTo>
                    <a:pt x="183" y="229"/>
                    <a:pt x="196" y="233"/>
                    <a:pt x="208" y="239"/>
                  </a:cubicBezTo>
                  <a:cubicBezTo>
                    <a:pt x="220" y="244"/>
                    <a:pt x="232" y="250"/>
                    <a:pt x="243" y="258"/>
                  </a:cubicBezTo>
                  <a:cubicBezTo>
                    <a:pt x="253" y="266"/>
                    <a:pt x="262" y="276"/>
                    <a:pt x="268" y="287"/>
                  </a:cubicBezTo>
                  <a:cubicBezTo>
                    <a:pt x="273" y="299"/>
                    <a:pt x="276" y="312"/>
                    <a:pt x="275" y="325"/>
                  </a:cubicBezTo>
                  <a:cubicBezTo>
                    <a:pt x="275" y="329"/>
                    <a:pt x="274" y="332"/>
                    <a:pt x="273" y="335"/>
                  </a:cubicBezTo>
                  <a:cubicBezTo>
                    <a:pt x="273" y="337"/>
                    <a:pt x="273" y="338"/>
                    <a:pt x="273" y="340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0" y="348"/>
                    <a:pt x="270" y="351"/>
                    <a:pt x="268" y="354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264" y="367"/>
                    <a:pt x="262" y="370"/>
                    <a:pt x="261" y="373"/>
                  </a:cubicBezTo>
                  <a:cubicBezTo>
                    <a:pt x="256" y="382"/>
                    <a:pt x="256" y="382"/>
                    <a:pt x="256" y="382"/>
                  </a:cubicBezTo>
                  <a:cubicBezTo>
                    <a:pt x="255" y="383"/>
                    <a:pt x="255" y="384"/>
                    <a:pt x="254" y="386"/>
                  </a:cubicBezTo>
                  <a:cubicBezTo>
                    <a:pt x="250" y="389"/>
                    <a:pt x="247" y="392"/>
                    <a:pt x="243" y="395"/>
                  </a:cubicBezTo>
                  <a:cubicBezTo>
                    <a:pt x="235" y="403"/>
                    <a:pt x="226" y="409"/>
                    <a:pt x="217" y="415"/>
                  </a:cubicBezTo>
                  <a:cubicBezTo>
                    <a:pt x="207" y="421"/>
                    <a:pt x="197" y="426"/>
                    <a:pt x="187" y="430"/>
                  </a:cubicBezTo>
                  <a:cubicBezTo>
                    <a:pt x="177" y="434"/>
                    <a:pt x="166" y="437"/>
                    <a:pt x="155" y="439"/>
                  </a:cubicBezTo>
                  <a:cubicBezTo>
                    <a:pt x="144" y="441"/>
                    <a:pt x="133" y="443"/>
                    <a:pt x="122" y="443"/>
                  </a:cubicBezTo>
                  <a:cubicBezTo>
                    <a:pt x="100" y="444"/>
                    <a:pt x="77" y="440"/>
                    <a:pt x="56" y="433"/>
                  </a:cubicBezTo>
                  <a:cubicBezTo>
                    <a:pt x="54" y="437"/>
                    <a:pt x="54" y="437"/>
                    <a:pt x="54" y="437"/>
                  </a:cubicBezTo>
                  <a:cubicBezTo>
                    <a:pt x="76" y="445"/>
                    <a:pt x="99" y="450"/>
                    <a:pt x="122" y="450"/>
                  </a:cubicBezTo>
                  <a:cubicBezTo>
                    <a:pt x="131" y="450"/>
                    <a:pt x="131" y="450"/>
                    <a:pt x="131" y="450"/>
                  </a:cubicBezTo>
                  <a:cubicBezTo>
                    <a:pt x="134" y="450"/>
                    <a:pt x="136" y="450"/>
                    <a:pt x="139" y="450"/>
                  </a:cubicBezTo>
                  <a:cubicBezTo>
                    <a:pt x="144" y="450"/>
                    <a:pt x="144" y="450"/>
                    <a:pt x="144" y="450"/>
                  </a:cubicBezTo>
                  <a:cubicBezTo>
                    <a:pt x="148" y="449"/>
                    <a:pt x="148" y="449"/>
                    <a:pt x="148" y="449"/>
                  </a:cubicBezTo>
                  <a:cubicBezTo>
                    <a:pt x="151" y="449"/>
                    <a:pt x="154" y="448"/>
                    <a:pt x="157" y="448"/>
                  </a:cubicBezTo>
                  <a:cubicBezTo>
                    <a:pt x="168" y="446"/>
                    <a:pt x="179" y="443"/>
                    <a:pt x="190" y="439"/>
                  </a:cubicBezTo>
                  <a:cubicBezTo>
                    <a:pt x="201" y="435"/>
                    <a:pt x="212" y="430"/>
                    <a:pt x="222" y="425"/>
                  </a:cubicBezTo>
                  <a:cubicBezTo>
                    <a:pt x="232" y="419"/>
                    <a:pt x="242" y="412"/>
                    <a:pt x="251" y="405"/>
                  </a:cubicBezTo>
                  <a:cubicBezTo>
                    <a:pt x="269" y="390"/>
                    <a:pt x="285" y="372"/>
                    <a:pt x="297" y="351"/>
                  </a:cubicBezTo>
                  <a:cubicBezTo>
                    <a:pt x="302" y="340"/>
                    <a:pt x="306" y="329"/>
                    <a:pt x="309" y="317"/>
                  </a:cubicBezTo>
                  <a:cubicBezTo>
                    <a:pt x="311" y="305"/>
                    <a:pt x="311" y="292"/>
                    <a:pt x="308" y="280"/>
                  </a:cubicBezTo>
                  <a:cubicBezTo>
                    <a:pt x="307" y="277"/>
                    <a:pt x="306" y="274"/>
                    <a:pt x="305" y="271"/>
                  </a:cubicBezTo>
                  <a:cubicBezTo>
                    <a:pt x="310" y="283"/>
                    <a:pt x="312" y="296"/>
                    <a:pt x="311" y="311"/>
                  </a:cubicBezTo>
                  <a:cubicBezTo>
                    <a:pt x="305" y="435"/>
                    <a:pt x="156" y="459"/>
                    <a:pt x="134" y="458"/>
                  </a:cubicBezTo>
                  <a:cubicBezTo>
                    <a:pt x="134" y="466"/>
                    <a:pt x="134" y="466"/>
                    <a:pt x="134" y="466"/>
                  </a:cubicBezTo>
                  <a:cubicBezTo>
                    <a:pt x="134" y="466"/>
                    <a:pt x="135" y="466"/>
                    <a:pt x="136" y="466"/>
                  </a:cubicBezTo>
                  <a:cubicBezTo>
                    <a:pt x="178" y="466"/>
                    <a:pt x="313" y="431"/>
                    <a:pt x="319" y="311"/>
                  </a:cubicBezTo>
                  <a:cubicBezTo>
                    <a:pt x="321" y="280"/>
                    <a:pt x="311" y="256"/>
                    <a:pt x="291" y="239"/>
                  </a:cubicBezTo>
                  <a:close/>
                  <a:moveTo>
                    <a:pt x="130" y="196"/>
                  </a:moveTo>
                  <a:cubicBezTo>
                    <a:pt x="152" y="198"/>
                    <a:pt x="174" y="203"/>
                    <a:pt x="195" y="209"/>
                  </a:cubicBezTo>
                  <a:cubicBezTo>
                    <a:pt x="198" y="210"/>
                    <a:pt x="201" y="211"/>
                    <a:pt x="203" y="212"/>
                  </a:cubicBezTo>
                  <a:cubicBezTo>
                    <a:pt x="185" y="211"/>
                    <a:pt x="166" y="212"/>
                    <a:pt x="150" y="213"/>
                  </a:cubicBezTo>
                  <a:cubicBezTo>
                    <a:pt x="138" y="211"/>
                    <a:pt x="126" y="209"/>
                    <a:pt x="115" y="208"/>
                  </a:cubicBezTo>
                  <a:cubicBezTo>
                    <a:pt x="117" y="201"/>
                    <a:pt x="121" y="193"/>
                    <a:pt x="124" y="184"/>
                  </a:cubicBezTo>
                  <a:lnTo>
                    <a:pt x="130" y="196"/>
                  </a:lnTo>
                  <a:close/>
                  <a:moveTo>
                    <a:pt x="99" y="207"/>
                  </a:moveTo>
                  <a:cubicBezTo>
                    <a:pt x="116" y="183"/>
                    <a:pt x="116" y="183"/>
                    <a:pt x="116" y="183"/>
                  </a:cubicBezTo>
                  <a:cubicBezTo>
                    <a:pt x="112" y="192"/>
                    <a:pt x="109" y="200"/>
                    <a:pt x="106" y="207"/>
                  </a:cubicBezTo>
                  <a:cubicBezTo>
                    <a:pt x="104" y="207"/>
                    <a:pt x="102" y="207"/>
                    <a:pt x="99" y="207"/>
                  </a:cubicBezTo>
                  <a:close/>
                  <a:moveTo>
                    <a:pt x="110" y="220"/>
                  </a:moveTo>
                  <a:cubicBezTo>
                    <a:pt x="110" y="219"/>
                    <a:pt x="110" y="218"/>
                    <a:pt x="111" y="216"/>
                  </a:cubicBezTo>
                  <a:cubicBezTo>
                    <a:pt x="114" y="217"/>
                    <a:pt x="118" y="217"/>
                    <a:pt x="121" y="217"/>
                  </a:cubicBezTo>
                  <a:cubicBezTo>
                    <a:pt x="116" y="218"/>
                    <a:pt x="113" y="219"/>
                    <a:pt x="110" y="220"/>
                  </a:cubicBezTo>
                  <a:close/>
                  <a:moveTo>
                    <a:pt x="284" y="345"/>
                  </a:moveTo>
                  <a:cubicBezTo>
                    <a:pt x="279" y="354"/>
                    <a:pt x="273" y="364"/>
                    <a:pt x="266" y="372"/>
                  </a:cubicBezTo>
                  <a:cubicBezTo>
                    <a:pt x="267" y="370"/>
                    <a:pt x="268" y="368"/>
                    <a:pt x="269" y="36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4" y="353"/>
                    <a:pt x="275" y="349"/>
                    <a:pt x="276" y="346"/>
                  </a:cubicBezTo>
                  <a:cubicBezTo>
                    <a:pt x="277" y="341"/>
                    <a:pt x="277" y="341"/>
                    <a:pt x="277" y="341"/>
                  </a:cubicBezTo>
                  <a:cubicBezTo>
                    <a:pt x="278" y="340"/>
                    <a:pt x="278" y="338"/>
                    <a:pt x="278" y="336"/>
                  </a:cubicBezTo>
                  <a:cubicBezTo>
                    <a:pt x="279" y="333"/>
                    <a:pt x="280" y="329"/>
                    <a:pt x="280" y="326"/>
                  </a:cubicBezTo>
                  <a:cubicBezTo>
                    <a:pt x="281" y="312"/>
                    <a:pt x="279" y="298"/>
                    <a:pt x="273" y="285"/>
                  </a:cubicBezTo>
                  <a:cubicBezTo>
                    <a:pt x="267" y="272"/>
                    <a:pt x="258" y="261"/>
                    <a:pt x="247" y="253"/>
                  </a:cubicBezTo>
                  <a:cubicBezTo>
                    <a:pt x="236" y="244"/>
                    <a:pt x="224" y="237"/>
                    <a:pt x="211" y="232"/>
                  </a:cubicBezTo>
                  <a:cubicBezTo>
                    <a:pt x="200" y="227"/>
                    <a:pt x="188" y="223"/>
                    <a:pt x="177" y="220"/>
                  </a:cubicBezTo>
                  <a:cubicBezTo>
                    <a:pt x="194" y="219"/>
                    <a:pt x="213" y="220"/>
                    <a:pt x="231" y="223"/>
                  </a:cubicBezTo>
                  <a:cubicBezTo>
                    <a:pt x="239" y="227"/>
                    <a:pt x="247" y="231"/>
                    <a:pt x="254" y="236"/>
                  </a:cubicBezTo>
                  <a:cubicBezTo>
                    <a:pt x="263" y="242"/>
                    <a:pt x="271" y="249"/>
                    <a:pt x="278" y="257"/>
                  </a:cubicBezTo>
                  <a:cubicBezTo>
                    <a:pt x="284" y="265"/>
                    <a:pt x="289" y="274"/>
                    <a:pt x="292" y="284"/>
                  </a:cubicBezTo>
                  <a:cubicBezTo>
                    <a:pt x="298" y="303"/>
                    <a:pt x="293" y="325"/>
                    <a:pt x="284" y="345"/>
                  </a:cubicBezTo>
                  <a:close/>
                </a:path>
              </a:pathLst>
            </a:custGeom>
            <a:solidFill>
              <a:srgbClr val="06436E"/>
            </a:solidFill>
            <a:ln>
              <a:solidFill>
                <a:srgbClr val="06436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197BB82-1DEF-AA24-7A0D-A444DE277B9E}"/>
                </a:ext>
              </a:extLst>
            </p:cNvPr>
            <p:cNvGrpSpPr/>
            <p:nvPr/>
          </p:nvGrpSpPr>
          <p:grpSpPr>
            <a:xfrm>
              <a:off x="708039" y="5049928"/>
              <a:ext cx="254000" cy="254000"/>
              <a:chOff x="692015" y="4544465"/>
              <a:chExt cx="254000" cy="254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926AF56-E766-6BFF-4DB9-6294A309E974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24" name="background">
                  <a:extLst>
                    <a:ext uri="{FF2B5EF4-FFF2-40B4-BE49-F238E27FC236}">
                      <a16:creationId xmlns:a16="http://schemas.microsoft.com/office/drawing/2014/main" id="{A158CDC0-7129-B546-AE97-7384D744EA83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5" name="arc">
                  <a:extLst>
                    <a:ext uri="{FF2B5EF4-FFF2-40B4-BE49-F238E27FC236}">
                      <a16:creationId xmlns:a16="http://schemas.microsoft.com/office/drawing/2014/main" id="{1F1C7D32-CCEF-D21C-1F01-12773231C84E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circle">
                  <a:extLst>
                    <a:ext uri="{FF2B5EF4-FFF2-40B4-BE49-F238E27FC236}">
                      <a16:creationId xmlns:a16="http://schemas.microsoft.com/office/drawing/2014/main" id="{3151E4F7-62BB-0BA3-C280-796DFCAE3B27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10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23" name="Chevron 22">
                <a:extLst>
                  <a:ext uri="{FF2B5EF4-FFF2-40B4-BE49-F238E27FC236}">
                    <a16:creationId xmlns:a16="http://schemas.microsoft.com/office/drawing/2014/main" id="{88398A56-4748-5671-B224-844C8A2E88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E74311E-1BF3-1DA2-8090-AED27AF4C5EB}"/>
                </a:ext>
              </a:extLst>
            </p:cNvPr>
            <p:cNvGrpSpPr/>
            <p:nvPr/>
          </p:nvGrpSpPr>
          <p:grpSpPr>
            <a:xfrm>
              <a:off x="708039" y="5447029"/>
              <a:ext cx="254000" cy="254000"/>
              <a:chOff x="692015" y="4544465"/>
              <a:chExt cx="254000" cy="25400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C6A6362-53BF-3976-B7BB-7D17872D77E6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30" name="background">
                  <a:extLst>
                    <a:ext uri="{FF2B5EF4-FFF2-40B4-BE49-F238E27FC236}">
                      <a16:creationId xmlns:a16="http://schemas.microsoft.com/office/drawing/2014/main" id="{F7213247-ABED-6805-2B5B-2BB2C2D27B3B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1" name="arc">
                  <a:extLst>
                    <a:ext uri="{FF2B5EF4-FFF2-40B4-BE49-F238E27FC236}">
                      <a16:creationId xmlns:a16="http://schemas.microsoft.com/office/drawing/2014/main" id="{58B2798D-460E-D5B5-AEE9-DD6BCD897F1C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circle">
                  <a:extLst>
                    <a:ext uri="{FF2B5EF4-FFF2-40B4-BE49-F238E27FC236}">
                      <a16:creationId xmlns:a16="http://schemas.microsoft.com/office/drawing/2014/main" id="{B326F73E-8CF4-2908-81AE-6DFD532C6688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10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29" name="Chevron 28">
                <a:extLst>
                  <a:ext uri="{FF2B5EF4-FFF2-40B4-BE49-F238E27FC236}">
                    <a16:creationId xmlns:a16="http://schemas.microsoft.com/office/drawing/2014/main" id="{DBDFC027-BC0F-7FE6-2089-A8A940540C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74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752C-8E10-335B-9509-B5BF508B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21EF137D-3A18-0EA1-AA82-E4C8A53D980A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D65CD9FF-D3D2-E73F-9104-7307B1C3A2CF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6E817490-C66C-AD5E-A055-EC4FD7F329A5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6C97695D-ACBC-D67A-754C-C7B0ECCCD016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64732D1B-0A68-A676-5A85-E1559917456C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7532189D-FBCD-40D3-464B-274A5E856B30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0BAC0F4C-B3D0-664E-6D9E-247190DBF018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4BF6D45F-245E-4B9E-4C70-5FB2A0436648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858849D1-2DF5-2B75-D9EC-7FFE0114C351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EE0EA1EA-11EE-D669-A932-C557AC336D05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3DEAD6FD-D63D-5688-81A0-3C8261FE9CDB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86942C2A-4C36-5339-F173-91E2359CDF05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3940DB11-FD4D-DFFF-5626-EC1800A00D48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696BE29A-D17F-D0B9-323A-9B12D9909341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32EFAA19-E28C-E397-9148-078DF049D4D1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F7867A32-0DEA-DA40-51F1-348B3EFD0B75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19A52BA5-7015-1B5E-B211-9F2C935A3F2D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40B0C366-6701-C5FE-ECFC-D94ECADF27EE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0C5245CD-D155-34A4-C730-56DEA7ED97D6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E6D77CB9-396B-B0E0-3251-33D64202539D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2102B7F1-F594-CB0D-C3B0-A30E48A472EB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C1CB3588-63E5-321E-1D75-96CD04CB83D4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02E34D20-D5CB-4B12-FA21-38C02761AE5F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40D83781-7364-A456-F9C0-99AF09220234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D0874167-EA2D-6A9E-3E9F-BEA1DF4D0D34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3E145E95-712A-0FCD-56EC-ACA01EA0CD5B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D1122FEE-74A4-5198-4160-A53EDF1BAFD2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543DA023-7B6E-831F-3D5D-1A15402A57DE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048F5B45-5E9E-0E57-8001-F8EE789AB80E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251DCD9E-2E15-8024-B3C6-D026A2A860F4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C0D1AD96-A46C-8004-BA56-30CA27534716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5AF5F2D5-82C0-D66B-6ECD-F892834349CD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150C6EBF-6EB6-E5C5-7A31-AADF265C4E01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F2E57432-25A6-E156-5A38-7EC52BE5C63A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CAA0C071-FCD9-D3A4-0B77-BDC0FF623D69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2163ECD0-CAA6-AE4D-8C22-E96F140233A0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870B2401-98B3-CC12-E9DD-1159FE537DE3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CC24AC93-CAE1-7C91-CC37-77BC8B605BAF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449BB0F2-8AE6-C548-B968-DB2E29C5702B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E695FCAC-7BAE-2CD5-DD0F-FB71CB195443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BFEADB20-1CF8-C623-B811-3919B3F723DA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68282E42-FB69-174A-D8C0-E95360C97776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0B3A61BF-1E71-47C1-C3AB-245ED4C7DC20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E7F5658B-6285-874D-6C0E-68AFF7CF7E64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59E43E25-EBBC-5FBC-3E84-BFAD4003ADD5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D1474A96-54F1-6FC6-0369-247DFF876F36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FCF5B758-9CA8-992C-56FB-A0EF1161B00C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C1FE57FE-1852-7461-1E5B-E09915A46A01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0CE603BE-39F6-9839-F939-DC2EBA418CF1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DEC2D8C1-351D-667B-C5FD-0C9EE2BB566F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C39B9ED3-3CCA-AE3B-63A0-4F59EAB5BB04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8C76F2A6-18EA-C649-AAD4-C69E431043F0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58A03E52-A21B-9A08-ECA7-E094305E97CE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C969D46A-85C0-A132-576C-7C6C73B9F43E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5118F451-26EE-475A-9130-3D9A0F97C878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C45AEE64-4F68-651D-3455-3DAB2F49DC81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6F25DE69-2048-F64E-F122-CA23E273B362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AA03D747-4091-B4D0-633A-697ED561263B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13BFC8F6-C418-9E6C-3C24-EEFD412F8DCB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3861973A-4CFF-B06A-3CEF-D0A19109C1E4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BCA74C05-4647-D9F4-7207-87F5B19840BD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A45508B8-D14C-74F2-1ACA-1C7EE176F1FD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0F4E234C-9369-2B61-C7A0-2A8DE91ACD09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8DCB14FB-4EED-14A7-AB56-C75F2AAF9431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48002B59-6CC6-CFCD-CA65-4F9EE7902194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9169BB4C-806A-D6AB-74C9-FF13749CABF7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EE4200BB-21C0-D5B8-C320-706008A249EF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791402D5-B9B0-A784-6331-472015C773D6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DCCFC7A8-7CB6-51B6-F7A3-3EFF14DBB5CD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8F15897D-C4D6-C380-E479-0103ADA12019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EE7A0810-6B6B-820F-989C-F789598F776E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54D28508-B50F-13D5-754B-C5E62312C75F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69D26A07-9199-23F5-64F8-4E1D987120A1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271A2219-2AB4-01EA-5F24-33A8305CCDBD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A54168D9-2C3B-FAFA-3C4F-3EB4FC6E9D9F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DD8BB524-B59E-06CA-96D9-748F7F7F02E8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21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54208-3E36-99DB-82EF-9E9AE1F5A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28F8-3A6B-4F65-207C-0CDC9DB7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(I/VI)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734055A7-F636-94BE-B8A8-302C22A88132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6010A485-280B-8E78-0887-56649E095281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2C02688F-5B43-34F5-0367-B989A35501BD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6557284B-7236-E593-0225-60245F60E184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B8794CA7-48AF-27B0-0591-A78B5FD361B1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22D5C631-8F9D-EAED-6542-93B0CBE9A82C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A9F1F029-FBB5-2647-19C0-E55F7C430111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37578FD7-B206-AB1C-90D5-DEA4EA4A1911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1A6EF9AA-567D-931B-FB18-9F7E1BDDBC12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13CD38C2-57CE-E6D7-2228-8E6EB43AA6E8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D7B48C96-D134-05D9-95DD-FFA15C8727F7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67DF0EE2-F89B-6A3D-F391-FC9A0FE12902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80A805EC-181C-AA3F-2341-0501CE0730A1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58B1A379-AD83-9E1F-8CDC-29F5BFFDF9E1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B2D5E344-5967-7AD2-BD9B-72A922BB5F38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4C55F38B-E159-7DA6-752E-B00208CEBD2B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2C99EF91-1C08-AFE5-6E4A-3A4AD02B9720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3A1E9B14-27C0-34B2-571B-5D55A68E421E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8FBF8972-3AE6-0893-072C-CFFCD5058FDE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9075F044-694E-8CCF-4167-B6D7CB39C909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98816A72-CFF2-A92D-35FE-5474EF104540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D4C73D49-73A0-BAF4-0B62-48DC9E4D1E67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6D668E62-B22B-7E38-31FB-A55A68F81919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67B3B00E-B223-4D2D-CE5F-0A11CC2EFF6D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50FAA662-2644-420A-32CF-3567C7C55623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B809BE85-2483-FD91-4FDD-C978107F9A92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7A5EE88A-5335-8CAA-7B68-7D256A974E58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0DECCA59-B6C4-5D9A-2D19-22BDB078DB3F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78B64CE8-EBD9-3600-D020-89ED73380AAA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F8276499-F843-5E9E-4E69-F21FF2ED185D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2B09A322-A71B-DCCD-DDC1-DB3E00749A68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FA0C12AD-8D8F-0276-D1DC-DD5655430F60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EB410BA0-CC61-3468-7043-34E63536430A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286E8FAD-3C3F-94E4-4E5E-6FBBF2E659C8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0C8B9C53-4933-4B19-EE5D-CE31204C6A58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02B44BFA-4203-7D14-05DE-29125AD90716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9CDC6AFB-6F40-4A31-B4AF-E242305BBCB0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9A875B8C-15B1-DD7D-CA52-FF4FCC9F1B3B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9A9D4684-6B28-488A-FB14-9FEB72D43849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F0D7DCED-099F-4169-5471-69D68EE73B68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128529E8-ECF7-B2A3-C3CA-5454D05CE0AC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0F801F76-D28A-1F12-0B60-CD2D68D5645B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99BC9DD1-ED89-FDDB-682E-7230EFA838F2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E6FD089E-0850-882C-FEF2-F4A3D55C24C1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E47618C5-AF65-AEEB-1B99-A88F2F4F355F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CE8B525D-BEC7-E6CE-8626-EBFE76916B4C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D76153A5-3234-3F22-8555-126DDBEAEC40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B347E142-2A2A-1095-F2B0-4B3100BD5B22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3F33A8EA-0717-D68B-01E5-E262332FF700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18AB9781-250D-7C95-858D-EADD628132F5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5B26E561-2C9A-3084-4ADB-67E28AE77288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6E3FAEC2-BD3C-B558-4CD7-A18AC57D055A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D3ED2BF5-1491-4496-6E27-687A3EFEEEFF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15E586E5-94A3-89CA-607F-8031B942526A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F833EBDB-AE75-AAC9-7333-A790E6C46B37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1B4A0114-BB59-6580-377D-135597211379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DECD09E6-9E80-1191-12CF-7EE78C53DBE6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683CA9CC-1892-8223-1B89-5AFEA2323BBD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22695479-CA34-A967-FBEC-6BF4C08771B9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58D76F35-E128-0F1A-9778-BCFE9352F688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A2FDC3AD-AEDD-F02A-3D85-8AA7504809C0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62A2C9C6-1B7D-745A-0378-621B49F37094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E25A9287-AF15-D06A-07BC-2D2FF6283843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6902DA85-E96D-6466-D609-DBA424A4385B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FA5072A5-2A12-4520-DED9-8C5837F2AC96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294F922E-FDB9-5CFC-86AD-A2F576149047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4BEF971B-C171-AC84-3819-B480F7EBC3F6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0A24594F-85A8-144C-F9E3-2C3214765A61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CDF6101A-CA3D-7E8A-F26F-8F5588D4C2D0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E00BDEB3-3AD6-FF6A-9ED9-639789B8176E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74D59D5B-9CE9-4C0A-708E-24E6D826A4F6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3B16282B-D589-8954-BB9C-F8EFF1F27A75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8403BB-6248-C0BA-5FC9-4D39DD7A11F9}"/>
              </a:ext>
            </a:extLst>
          </p:cNvPr>
          <p:cNvSpPr/>
          <p:nvPr/>
        </p:nvSpPr>
        <p:spPr>
          <a:xfrm>
            <a:off x="896091" y="1503606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C55B3E54-3F6F-38F2-328E-2B4ED63CB162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AB39A2E1-4E38-8929-D4EA-D1BCF9D7FD50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465D5B19-1861-AEE2-CE22-A44D6AF539DE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CA21E229-8580-C84C-61E8-EFB13768D510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Arrow Connector 167">
            <a:extLst>
              <a:ext uri="{FF2B5EF4-FFF2-40B4-BE49-F238E27FC236}">
                <a16:creationId xmlns:a16="http://schemas.microsoft.com/office/drawing/2014/main" id="{861D63FB-EAD5-6B4D-2055-9EB3E63637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92150" y="2557624"/>
            <a:ext cx="2051584" cy="1401910"/>
          </a:xfrm>
          <a:prstGeom prst="bentConnector3">
            <a:avLst>
              <a:gd name="adj1" fmla="val 99786"/>
            </a:avLst>
          </a:prstGeom>
          <a:ln w="57150">
            <a:solidFill>
              <a:srgbClr val="0643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2BE4ECA-D1BC-B494-DE28-429FC2A6B31D}"/>
              </a:ext>
            </a:extLst>
          </p:cNvPr>
          <p:cNvSpPr txBox="1"/>
          <p:nvPr/>
        </p:nvSpPr>
        <p:spPr>
          <a:xfrm>
            <a:off x="4907124" y="3346476"/>
            <a:ext cx="1808047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6436E"/>
                </a:solidFill>
              </a:rPr>
              <a:t>raw input signals</a:t>
            </a: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EC3776AB-313C-59CD-94AB-4EB003F323F0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C1E2D-4F1A-983A-0140-FB1002995BF4}"/>
              </a:ext>
            </a:extLst>
          </p:cNvPr>
          <p:cNvSpPr txBox="1"/>
          <p:nvPr/>
        </p:nvSpPr>
        <p:spPr>
          <a:xfrm>
            <a:off x="4531536" y="5301234"/>
            <a:ext cx="1719681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r>
              <a:rPr lang="en-US" sz="2000" dirty="0"/>
              <a:t>Event Detection</a:t>
            </a:r>
          </a:p>
        </p:txBody>
      </p:sp>
    </p:spTree>
    <p:extLst>
      <p:ext uri="{BB962C8B-B14F-4D97-AF65-F5344CB8AC3E}">
        <p14:creationId xmlns:p14="http://schemas.microsoft.com/office/powerpoint/2010/main" val="314867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FAFDA-4308-A122-4382-3A5193057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243268F4-0014-8506-8488-241FF8C6E1A6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6985B14A-2AD5-3BA6-21A0-81F352CAAC63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2A7F6-A808-722B-77C1-D8920593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(II/VI)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B74E3B07-1B6E-88F3-2956-25E673F736BC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A3CF8AE6-5C59-4329-145C-FAA3963807EC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F30091D9-2A16-29CE-D744-DB5DF73E3993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84B379A4-CFA6-BF78-50D9-DF2E959DB592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99F9D65C-D8CB-2EA6-926D-9E2DA4B3CB20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5D6D26A8-13EF-7E7B-009B-41B169F659F8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3CD88099-BCB3-1E16-8572-7E2ABCC38FC5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F4CF2721-33DB-AC76-DE32-CB1710D53E0B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E564FC3A-19CD-5A46-B266-8D37848CF31E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6E3888A2-4976-2286-B289-391A41B532D7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88C74CE3-2E2E-8D77-FA88-979B9FDF2313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869ABCF4-7AD5-7FE3-6322-0EE488013590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56ED7029-4A7A-28E2-9F9C-6035805ED2B9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7E45A8E1-123C-BF9C-E743-41649C1281F7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D11E0F0F-9C8C-A941-0B62-96A9894BBF29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17E2D921-E1C8-6472-B031-B200C6F1C303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5330F08F-3E97-AB55-0E71-2A228CAE4557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5E99722D-DA67-FE7E-91B4-D6C95C453A50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52C28C91-AD34-68D0-F0A7-0FC6F652365C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9223E364-6D84-538B-CD90-0AFD63EE1C10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A040FD8A-9C53-4489-4359-0854839C0836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DD2D7008-6703-2B16-9719-314D44EE28D8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11B4AD81-1438-6C81-8B7B-6560FA67DB83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7F48B1A0-0D2C-EA0E-7792-9AD297F3179D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EC2F552C-9496-7DA0-5114-F85BE5E02E03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CA1FE61B-060C-BC3B-7168-7D9637DF28C6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AC8F0C90-0CD7-C576-CBC0-A188DF8C12E2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28CBC07C-86CB-D424-D132-F7197666273B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EA1611CC-4FCA-C88F-F6C0-FD8CEEE60919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C56BEBE2-74AD-854F-A68C-DD3D71CB774A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DA874D0E-CAE2-00EA-5FE3-73C3A321FEA8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63CA5F50-902A-C352-3DAF-5CE3C27DBE80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01ED4C78-DECF-A9C4-F51D-46BCB98DCF83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ABB35971-A835-17BB-6899-A5167CD41CEA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2B962596-16EF-46D1-5A97-6DF16684C41D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068D3ECB-A960-81AE-F981-BC4F9AE0B353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BA0C6ED1-8E1C-5BC7-6ED1-3C0BB4325274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9344C918-7ED4-25BF-11C3-1C534DFC747F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497237C5-4B52-43F6-92B2-D209EB59B90C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CFD39407-9DCF-0950-7734-6059A4213E1D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27A45188-2AE3-5AC1-9AD2-BD2D059DB905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839B3A17-6FDA-948B-CC16-77F25D2E09EF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EE1B4995-E9C4-70DC-1C99-F425C9550A9B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129E0ED1-AD3B-F4F3-5307-F83E1F7E759C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017124C9-31B6-0D30-B303-E0E82D4564CA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68EF8942-49B1-C78B-DE32-03C736897C1E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2881DC4D-ACC6-D743-4BB4-A8E65C17D7AE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198DCDC5-276F-39BE-8B9A-6D2B7F8DC83C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AA21A8C3-8C94-E1C0-9244-C4C43D643D9A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CBF9E42B-5519-0E98-3DB7-A2CB0D593816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197828AA-B2A1-C76E-92C2-45B53CA81ADA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0C8E9BA8-7FD8-F692-B6C4-EB0F5AF0409E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CAB90FA3-B6EF-995E-2B73-3BB2E6DB9222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7EA8B1BB-75AA-C72D-4A90-CA128A93CC8E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8CCADF71-03CB-0160-9E8A-4E2D92EC6E7E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E5BDC578-AA9E-54B5-E9BF-3085AE059D57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1B7983C5-F94D-CFF4-A2F5-B011EF50ECB7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2FF12FCC-D3EC-4033-7DA1-79F531CCFC9E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B3B72470-6EFF-65E1-D67C-25A08B19D9B6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E8F10FA7-AB3B-8EE6-E0EF-155592C3ECF1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DAED1097-E378-86B0-A760-A59A89F0F672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D4080449-9562-9FC4-DB55-6B69DBBD3E46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E3BB62E8-F0F6-CDED-EE2C-B939AD660235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3EFA6A46-1FD2-BA8C-98A9-891A5221B675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7804896C-BA29-08DD-8E9D-87CB907C5E0C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0FE52357-8A8C-93C1-8A07-9A871F5A97E1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070EC188-FB27-AD0E-C0E3-D569FB40D976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D441FD68-D991-E544-DDB3-96D864908C5D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8D336A9D-7622-CB42-E06B-9F734B86BF7F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B725D0C5-5F87-0340-A580-AC874F17E206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44DC841F-2379-F133-C80D-15A033D0EA7E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02094878-B10E-4D60-4430-CB614D447E40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4E72F6-CE03-1E96-3CF5-48961E87497B}"/>
              </a:ext>
            </a:extLst>
          </p:cNvPr>
          <p:cNvSpPr/>
          <p:nvPr/>
        </p:nvSpPr>
        <p:spPr>
          <a:xfrm>
            <a:off x="740547" y="1603316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3C7388FE-68D8-3089-DF7B-A3D2BDFD51F7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998FA4FB-1C36-98C4-09E7-A47717991BEE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AECDDB70-5F50-F3D4-163E-27CD93C9762B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D4AD8-17A5-ADDB-591A-E453EC5A9F10}"/>
              </a:ext>
            </a:extLst>
          </p:cNvPr>
          <p:cNvSpPr txBox="1"/>
          <p:nvPr/>
        </p:nvSpPr>
        <p:spPr>
          <a:xfrm>
            <a:off x="3158204" y="5301234"/>
            <a:ext cx="3668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pPr algn="ctr"/>
            <a:r>
              <a:rPr lang="en-US" sz="2000" dirty="0"/>
              <a:t>Seeding</a:t>
            </a:r>
          </a:p>
          <a:p>
            <a:pPr algn="ctr"/>
            <a:r>
              <a:rPr lang="en-US" sz="2000" dirty="0"/>
              <a:t>(Hash-value generation &amp; filtering)</a:t>
            </a:r>
          </a:p>
        </p:txBody>
      </p:sp>
    </p:spTree>
    <p:extLst>
      <p:ext uri="{BB962C8B-B14F-4D97-AF65-F5344CB8AC3E}">
        <p14:creationId xmlns:p14="http://schemas.microsoft.com/office/powerpoint/2010/main" val="3930887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82787-D20B-8CF1-C524-ACC9AC969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F99283E7-6AD7-C859-D8C3-082A287893CE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9A604C13-7E22-CB95-34B5-88FAF323461C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B692-2697-D4FE-B549-665C0C5B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(III/VI)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89F00A0B-0908-47AD-3B46-A7482A3C1012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AB3152E9-B4DD-A580-6A3C-5B16A2558FD1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5B02BE73-8B7A-E7F1-9FC3-45C5468B08EB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C326230C-7147-B9FB-049D-14E9A654C3A3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26D13AF5-3E66-5F20-46D2-D2931C03775D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93922180-9741-6A85-D5ED-DD0549093C4C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8715413F-E635-9186-3E71-A4401241D021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A4DD0A2E-FD67-6D63-C5B9-4356B143B994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395940D7-E70A-7FC2-03FC-F78BA3F23E23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868D1389-17D3-632E-4469-F0FDB2FA2808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FB2B0532-1606-BD67-0F53-86145432E463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A200BB80-BB79-42EA-43F8-58A4F8B85D1A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A63B68A6-606F-EA47-E42D-C71013A0A6A7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A82EC516-671E-A8C0-A5F0-9C7256A1EA70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D7E393E1-321A-C756-D74C-3F74F50F88C2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7C0E1100-7144-A512-72F9-1B2C3980241A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464E0E1A-2D94-D949-5CFB-D3725C4B9353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5998903B-CE16-6A3C-D436-D39448EBF0FE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AF91573E-4321-777A-937F-94DD2AD2BAA8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15EC720C-8D15-A010-6CF1-7A1B06C4E2E3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445A07BE-16D2-5306-078B-44D80AD0F301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BE94A338-0DEA-510C-99AC-975359A5F75B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79D39266-8676-BCDA-2EF8-4097C2F8B461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B164938C-FF7C-34E2-8362-08DADBA707EF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DEA36417-9A73-9808-1DF3-7AAE418A1921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080A2CE6-7A01-2254-2AEC-1FFBE8F232CA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878090E6-E3FE-EF65-3691-BFB648DBFD1F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B1DADB25-ACDD-A7DA-E1D9-795DFE5A0607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FE497C03-52B9-AF1E-E7D3-F250174C6549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1E0D98D7-D370-BC43-612B-3996EA88C3D7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E0E03EDE-BBA7-36E9-4273-636E629D6B60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E7D72903-C1A0-B4D4-C8F8-6489558160C4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4890EFEC-9F9C-2BE3-F9D8-BC1CA0805FC2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542664F6-3C6F-9903-57BC-C7A5D553BC8D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06F0FC75-4F93-C56F-F99B-48B4FF234E92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5BC4C906-181B-50A6-5A6E-6A74D863C47F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0302EDD8-8B82-085F-8E27-8C2E20E2FCF5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52B47292-8396-498D-071F-DC73925D60F2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CAEBF9F3-6638-C667-2851-F6605B285FF3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FD7DDB39-B6C7-643B-EC63-B4AF71BDAE5F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A39FB-AF4E-C112-965B-0CC9D0816C8C}"/>
              </a:ext>
            </a:extLst>
          </p:cNvPr>
          <p:cNvSpPr/>
          <p:nvPr/>
        </p:nvSpPr>
        <p:spPr>
          <a:xfrm>
            <a:off x="748422" y="1239316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29323-A262-7EDC-8EE3-250F76B7CE3C}"/>
              </a:ext>
            </a:extLst>
          </p:cNvPr>
          <p:cNvSpPr txBox="1"/>
          <p:nvPr/>
        </p:nvSpPr>
        <p:spPr>
          <a:xfrm>
            <a:off x="3158204" y="5301234"/>
            <a:ext cx="3668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pPr algn="ctr"/>
            <a:r>
              <a:rPr lang="en-US" sz="2000" dirty="0"/>
              <a:t>Seeding</a:t>
            </a:r>
          </a:p>
          <a:p>
            <a:pPr algn="ctr"/>
            <a:r>
              <a:rPr lang="en-US" sz="2000" dirty="0"/>
              <a:t>(Hash-table querying)</a:t>
            </a: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51E70A5B-A475-A252-79F8-E455FB6F4D29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905F0A23-60B2-8326-C975-2BC188FCDE88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B20A08E5-FDC8-8E8E-463E-87ED77CF158A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2A7D4B11-F44F-D5D2-7E7C-3E1B2C629A11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03668EF7-F6BE-4636-A904-FC83C3C21F30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A2C6F3D7-072C-5134-7F5A-AF4CC0150E14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E8448417-D693-1F05-9A8C-44EBA178F66F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8BEAA04F-603A-DFD7-0454-F916F6DD9DA0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D85F6E49-B9F0-4921-289E-33F02237C05C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6FA24D6D-0ABF-AB72-AA29-E5954E12A0C6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2E521422-59EA-905A-24FE-89AE65DD3414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289B35C6-5161-DA5F-08F0-888BF99C0D30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D91402B8-E3F6-E617-A9D7-6059884DB169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D2AAC7D7-F43C-3F29-C68F-456F7AC4899A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167AF30C-2C1F-1E6D-DA36-52229F4962AB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6038FEE9-623A-66D7-E92F-E29CC8294436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28B2F2F4-A412-9C72-8CEF-BD299219B26C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3FB46591-4AEB-781D-5396-FC001AA1BC4E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EF275782-FE1A-DFA7-1A37-1EF7B54E5AEB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05575A93-B532-0E73-C832-342203476A14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0A19F3DE-467F-2D81-C969-7E3468C63646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AFA59922-007E-0632-4BA1-4783FC02C0C8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B63118A9-33AD-CCB8-8857-AB2B0D652B7B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B5608F20-3232-86E5-C5B2-387080D6C8EC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74B5A26D-B287-75AB-907E-1BF8C30A813F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96932A36-5E35-0D4B-B36F-BB9F8C9F17F5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B13B2B2A-25E1-DAAD-B62E-07F1DB1ECB62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C9D8AE9B-458F-AE46-3F21-3791EB98D637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48C805A7-A908-30D2-CFD7-1222FAA43672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2A4A956E-3B72-D0B0-DA43-9346F53660B9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7460ACEC-E3A5-EB21-8606-99F3E6B8835E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D988C62E-A152-9C63-64F6-FF797B22E20F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89964457-5BF6-20E2-1027-4446889A256B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85FCC6A3-0E10-7793-0B37-5E35AA2C20CD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95A136D5-E716-F8FB-539F-6DEB0CEA4618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881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5D131-6775-78F8-6EA9-194F4CFAB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1F0BD619-B96E-5E96-F672-9795893A2260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62BC7080-D7B7-60FB-85AD-E43F57ED38D3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FB658-E62D-94D0-86D8-29045B69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(IV/VI)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58813BBA-D968-65C9-28BB-F366CA80A6D4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F9FF6F4E-6FB6-B57E-6DCF-4E4E646B696A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DD8E8BC2-6BD0-D3D0-B96A-F686455F2585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4B677B25-FF4F-F91B-D5C9-31BD20FFE91D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2BD2104C-46BD-B7D3-7FB1-84751E233F5C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289FC8C9-46B2-F873-069F-57CA08AFD106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52F19EBD-8418-14B5-04F9-E5FC2AD9BC65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F4F3716E-99F4-3098-2846-E9CC562F07A9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CDD519B0-F097-6431-E7C3-70A3348BDBB3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EDAC11C6-7B46-E483-9158-04E9E7971005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5400862F-E7A8-F19F-8E35-58FB584E0855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3F4967DF-296B-CA90-5ECC-355DAAA89F6C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D69ED337-2822-E752-B63F-3933672AF330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67B6280D-E411-DE0C-0A16-32C2BE7FE689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FD0CABF2-8C69-8B48-5DE2-7D0FA23AD799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85B4927E-B8DC-6C4D-CA24-9EAB9C858AE7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7409FE19-6ACF-3F66-D48B-13A11E5BDB72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F9E1AAAC-8B6B-B02C-12D4-EC4B7821F8A9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84E1B7D9-7EB5-BD7E-BAE3-6EA136555FF3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8EBF8206-E320-B744-80FE-B64F150D2B8D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43366AF0-BFD0-A2C9-1A17-6C83392182A9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9D9D7253-EEB1-24E8-C901-72A2E8F82E54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0E6F9439-9CCE-582F-DBD0-7AC7F3885CE7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2C22E3BC-60F6-E732-B556-F3C1C9C1C6FA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DCC8276D-9FF1-3BA1-BDB0-833A9E81F15B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BAF8E440-DD28-0FF4-5568-17972BFC5F6B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AE6A21CA-015A-E6FA-984A-A40E9971E3E3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95672A0A-5FAD-9455-E63B-AEF0D591F8BA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FF0495AC-DD59-EDC3-4790-A4E6444B3F7D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D4A2B5DC-FBA6-0A4B-6D40-4C358535922F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A0CC0273-108C-3AEC-3767-5FBB2DB7E2BA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7AF47A93-6DE7-697B-BA29-6742E2220AE0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9CE3492A-D535-06E5-C6EA-CD062B46989D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285858A0-C9D7-2B2B-1B7B-015643A642DB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D0EF8501-72C5-350A-4762-F22CE84A1D98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9FF65E93-F15B-3AF0-5C1E-A2F178A09224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179BC4C2-DF41-5E76-E29F-CD11AD7EFF97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3D0A9AFB-B48F-8318-3493-9C7D223074F6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12BFB44D-C2A1-E666-BB53-0758E1A57752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18AC3B52-FB27-6418-9BBF-5B3E363A74AD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E15E81AD-BC7C-0064-8F5D-DBC9C4B44DC0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3A8D5DCB-952B-68AA-B213-C7452BC75CA0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A906687F-F110-B8C5-4855-95C1AB5FF044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2655AC48-B137-134B-4C54-F848B19D8F5B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E8774A70-C29A-E6FF-0C70-2894E4D85403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6E49C490-3BCC-667E-B854-24B4FA054047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529DA871-ECC5-6546-3056-B14574D3F44A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A730EAAD-A939-7996-08A1-932D2E834263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5B0B39D8-4ACA-2F71-65FF-24BFA94EDB8F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24D7A9A6-51CF-54F3-9A54-5D6BCC7EA03C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0A0A9C81-F06C-6636-50F5-076747B1BCCB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6E5437E4-4075-9A38-B117-44A6B98C66AD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4B980EAC-23A4-409E-C733-45523C5EA370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1DBB1E22-D767-49DF-87F2-41D7D9246FAB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01EED910-C1B9-4427-CB35-7EE568B5A5FF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8C9C2427-EDBC-03D0-33C0-66D3DCF75EBC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D4012949-1846-CCE1-15DA-00CCB04E71FD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854A933B-7ADC-B254-9DF9-48E239AA1385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60304A49-49D6-33DC-C543-457AB1557B86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C97F706F-107A-DBB3-78E4-417816EFF8D5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C07ACB8D-9F70-1274-35A1-C9C7E54B969C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D538E7C8-4D89-CB2C-31A1-D48CC05670EC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7755CD01-3A70-6EC0-03FF-76617D60E37C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F5090D34-4BE2-59BD-D266-788365D1A748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517B7748-866B-70DA-5C43-35B1DA9F19EB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EA1EFE77-5990-ED18-AD0F-A07CE33A138A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BDDAD5BF-ABEF-C877-14C2-3E5196F752CB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A22656D3-3EC9-AEFF-50CE-17A20EEB6C29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B3205CB2-9261-4C84-C7A7-4A852E4741BC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D9551C6A-D5E5-8585-713C-82DABE49D6CF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66863DA9-2503-6D4D-D27D-7FF0BE9825D9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011556F6-C75C-B595-0A08-438F72C9E151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74CED-46F9-5D52-CB7D-1473D836A899}"/>
              </a:ext>
            </a:extLst>
          </p:cNvPr>
          <p:cNvSpPr/>
          <p:nvPr/>
        </p:nvSpPr>
        <p:spPr>
          <a:xfrm>
            <a:off x="740547" y="1603316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F9932BC7-B4A3-040B-3D8C-A5193E9684EC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1CDB9D07-CEB3-41C6-CFD9-917977ADA682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CA468-EF5C-5DC2-8932-C05FDC9BB011}"/>
              </a:ext>
            </a:extLst>
          </p:cNvPr>
          <p:cNvSpPr txBox="1"/>
          <p:nvPr/>
        </p:nvSpPr>
        <p:spPr>
          <a:xfrm>
            <a:off x="3158204" y="5301234"/>
            <a:ext cx="3668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pPr algn="ctr"/>
            <a:r>
              <a:rPr lang="en-US" sz="2000" dirty="0"/>
              <a:t>Chaining</a:t>
            </a:r>
          </a:p>
          <a:p>
            <a:pPr algn="ctr"/>
            <a:r>
              <a:rPr lang="en-US" sz="2000" dirty="0"/>
              <a:t>(Create batches of sequences)</a:t>
            </a: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74FD7A69-DF3D-69FA-655D-7221062BD60F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70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F0925EF-B03E-D84D-05EF-875E7924BD21}"/>
              </a:ext>
            </a:extLst>
          </p:cNvPr>
          <p:cNvSpPr/>
          <p:nvPr/>
        </p:nvSpPr>
        <p:spPr>
          <a:xfrm>
            <a:off x="4927643" y="4650944"/>
            <a:ext cx="3652321" cy="17055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34504E5-F451-EC1E-F678-F5F8F3311F58}"/>
              </a:ext>
            </a:extLst>
          </p:cNvPr>
          <p:cNvSpPr/>
          <p:nvPr/>
        </p:nvSpPr>
        <p:spPr>
          <a:xfrm>
            <a:off x="749030" y="4647244"/>
            <a:ext cx="3652321" cy="17055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graphic of a science experiment&#10;&#10;AI-generated content may be incorrect.">
            <a:extLst>
              <a:ext uri="{FF2B5EF4-FFF2-40B4-BE49-F238E27FC236}">
                <a16:creationId xmlns:a16="http://schemas.microsoft.com/office/drawing/2014/main" id="{E0D709B5-1D6A-BAC8-497C-B46991C1A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7" y="1802541"/>
            <a:ext cx="1528170" cy="1528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C09F1D-7D81-7F49-9965-98F0A6A9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Sequence Analysis</a:t>
            </a:r>
            <a:endParaRPr lang="en-CH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253231-C16B-DF41-9F2F-4F0E5E81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864865"/>
            <a:ext cx="8798061" cy="83099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Study of genome to understand </a:t>
            </a:r>
            <a:r>
              <a:rPr lang="en-GB" sz="2400" b="1" dirty="0">
                <a:solidFill>
                  <a:srgbClr val="06436E"/>
                </a:solidFill>
              </a:rPr>
              <a:t>genetic variation, species and  evolution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400" dirty="0"/>
              <a:t>has led to groundbreaking advances:</a:t>
            </a:r>
          </a:p>
        </p:txBody>
      </p:sp>
      <p:pic>
        <p:nvPicPr>
          <p:cNvPr id="19" name="Picture 18" descr="A computer with a dna strand on the screen&#10;&#10;Description automatically generated">
            <a:extLst>
              <a:ext uri="{FF2B5EF4-FFF2-40B4-BE49-F238E27FC236}">
                <a16:creationId xmlns:a16="http://schemas.microsoft.com/office/drawing/2014/main" id="{235E6655-AE44-6A23-4B99-142AA7CDD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43" y="1950742"/>
            <a:ext cx="1248788" cy="1248788"/>
          </a:xfrm>
          <a:prstGeom prst="rect">
            <a:avLst/>
          </a:prstGeom>
        </p:spPr>
      </p:pic>
      <p:pic>
        <p:nvPicPr>
          <p:cNvPr id="24" name="Picture 23" descr="A red pill with a dna strand inside&#10;&#10;AI-generated content may be incorrect.">
            <a:extLst>
              <a:ext uri="{FF2B5EF4-FFF2-40B4-BE49-F238E27FC236}">
                <a16:creationId xmlns:a16="http://schemas.microsoft.com/office/drawing/2014/main" id="{79C1CC0F-1A3D-3DC6-7936-9DF5B4EF4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29" y="1942232"/>
            <a:ext cx="1248788" cy="12487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4AFC3EC-B0B8-268F-844C-C2F234F7F146}"/>
              </a:ext>
            </a:extLst>
          </p:cNvPr>
          <p:cNvSpPr txBox="1"/>
          <p:nvPr/>
        </p:nvSpPr>
        <p:spPr>
          <a:xfrm>
            <a:off x="509617" y="3221755"/>
            <a:ext cx="2462111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latin typeface="Corbel" panose="020B0503020204020204" pitchFamily="34" charset="0"/>
              </a:rPr>
              <a:t>Evolutionary biology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E5D52-3903-5424-7722-D243F2B5319B}"/>
              </a:ext>
            </a:extLst>
          </p:cNvPr>
          <p:cNvSpPr txBox="1"/>
          <p:nvPr/>
        </p:nvSpPr>
        <p:spPr>
          <a:xfrm>
            <a:off x="3426786" y="3221755"/>
            <a:ext cx="212630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latin typeface="Corbel" panose="020B0503020204020204" pitchFamily="34" charset="0"/>
              </a:rPr>
              <a:t>Outbreak tracing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76BFAD-91AC-7120-FDD0-DDF9F1323A9E}"/>
              </a:ext>
            </a:extLst>
          </p:cNvPr>
          <p:cNvSpPr txBox="1"/>
          <p:nvPr/>
        </p:nvSpPr>
        <p:spPr>
          <a:xfrm>
            <a:off x="6008146" y="3221755"/>
            <a:ext cx="2617754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latin typeface="Corbel" panose="020B0503020204020204" pitchFamily="34" charset="0"/>
              </a:rPr>
              <a:t>Personalized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8BE1-1093-836D-9B3C-88ABDBBB6EC0}"/>
              </a:ext>
            </a:extLst>
          </p:cNvPr>
          <p:cNvSpPr txBox="1">
            <a:spLocks/>
          </p:cNvSpPr>
          <p:nvPr/>
        </p:nvSpPr>
        <p:spPr>
          <a:xfrm>
            <a:off x="189560" y="3979287"/>
            <a:ext cx="8798061" cy="514568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/>
              <a:t>Genome analysis typically starts with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sequencing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chemeClr val="accent2"/>
                </a:solidFill>
              </a:rPr>
              <a:t>mapping</a:t>
            </a:r>
            <a:endParaRPr lang="en-GB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0CC911-CE37-D4DE-DD64-33D2563FDE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7598">
            <a:off x="1282537" y="5121167"/>
            <a:ext cx="173846" cy="7806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8F63F33-08BD-C005-B8DF-D12485A3B4F9}"/>
              </a:ext>
            </a:extLst>
          </p:cNvPr>
          <p:cNvGrpSpPr/>
          <p:nvPr/>
        </p:nvGrpSpPr>
        <p:grpSpPr>
          <a:xfrm>
            <a:off x="1993289" y="5036669"/>
            <a:ext cx="1033363" cy="663509"/>
            <a:chOff x="1297388" y="1410177"/>
            <a:chExt cx="1331530" cy="9291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050EB-5CE1-903F-74FF-771624372853}"/>
                </a:ext>
              </a:extLst>
            </p:cNvPr>
            <p:cNvSpPr/>
            <p:nvPr/>
          </p:nvSpPr>
          <p:spPr>
            <a:xfrm>
              <a:off x="1297388" y="1410177"/>
              <a:ext cx="1331530" cy="92915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8CB382-9106-22FC-3A69-364BF55F2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2895" y="1631963"/>
              <a:ext cx="920516" cy="6048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DC9611B-E4A4-FB8F-AA3D-23869F7AE115}"/>
              </a:ext>
            </a:extLst>
          </p:cNvPr>
          <p:cNvSpPr txBox="1"/>
          <p:nvPr/>
        </p:nvSpPr>
        <p:spPr>
          <a:xfrm>
            <a:off x="1469907" y="4628992"/>
            <a:ext cx="221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srgbClr val="568338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68338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equencing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1640957-22A8-6A1A-2D3B-DF7E919277CC}"/>
              </a:ext>
            </a:extLst>
          </p:cNvPr>
          <p:cNvSpPr/>
          <p:nvPr/>
        </p:nvSpPr>
        <p:spPr>
          <a:xfrm>
            <a:off x="967774" y="5214053"/>
            <a:ext cx="904251" cy="8905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42BF309-4347-8431-3C35-9570A800CADF}"/>
              </a:ext>
            </a:extLst>
          </p:cNvPr>
          <p:cNvSpPr/>
          <p:nvPr/>
        </p:nvSpPr>
        <p:spPr>
          <a:xfrm>
            <a:off x="3147916" y="5210133"/>
            <a:ext cx="1033363" cy="12160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37E005-E3BD-7799-BE95-8BB42E2051E0}"/>
              </a:ext>
            </a:extLst>
          </p:cNvPr>
          <p:cNvSpPr txBox="1"/>
          <p:nvPr/>
        </p:nvSpPr>
        <p:spPr>
          <a:xfrm>
            <a:off x="734825" y="5973348"/>
            <a:ext cx="3680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generates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small DNA fragments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D020A1-ACAA-33D4-E4FD-72984C718832}"/>
              </a:ext>
            </a:extLst>
          </p:cNvPr>
          <p:cNvSpPr/>
          <p:nvPr/>
        </p:nvSpPr>
        <p:spPr>
          <a:xfrm>
            <a:off x="3453317" y="5437632"/>
            <a:ext cx="54474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4023E0-0C36-9F08-E42E-DDCED10480E5}"/>
              </a:ext>
            </a:extLst>
          </p:cNvPr>
          <p:cNvSpPr/>
          <p:nvPr/>
        </p:nvSpPr>
        <p:spPr>
          <a:xfrm>
            <a:off x="3605717" y="5590032"/>
            <a:ext cx="544749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6C975C-E191-8BBB-FD06-CEFD36711F7D}"/>
              </a:ext>
            </a:extLst>
          </p:cNvPr>
          <p:cNvSpPr/>
          <p:nvPr/>
        </p:nvSpPr>
        <p:spPr>
          <a:xfrm>
            <a:off x="3250419" y="5719572"/>
            <a:ext cx="544749" cy="45719"/>
          </a:xfrm>
          <a:prstGeom prst="rect">
            <a:avLst/>
          </a:prstGeom>
          <a:solidFill>
            <a:srgbClr val="BFAE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Heartbeat with solid fill">
            <a:extLst>
              <a:ext uri="{FF2B5EF4-FFF2-40B4-BE49-F238E27FC236}">
                <a16:creationId xmlns:a16="http://schemas.microsoft.com/office/drawing/2014/main" id="{2D78553A-D07D-4307-419E-0FA58974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62" y="5244052"/>
            <a:ext cx="448035" cy="4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eartbeat with solid fill">
            <a:extLst>
              <a:ext uri="{FF2B5EF4-FFF2-40B4-BE49-F238E27FC236}">
                <a16:creationId xmlns:a16="http://schemas.microsoft.com/office/drawing/2014/main" id="{9F399899-23A0-1C73-C313-8B133FA0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79" y="5403004"/>
            <a:ext cx="448035" cy="4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eartbeat with solid fill">
            <a:extLst>
              <a:ext uri="{FF2B5EF4-FFF2-40B4-BE49-F238E27FC236}">
                <a16:creationId xmlns:a16="http://schemas.microsoft.com/office/drawing/2014/main" id="{21E6B7A7-9BB1-6F7F-1140-72D21F73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45" y="5517979"/>
            <a:ext cx="448035" cy="4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5215BF4-5A0C-D4CC-FE4E-C366B6324D6D}"/>
              </a:ext>
            </a:extLst>
          </p:cNvPr>
          <p:cNvSpPr txBox="1"/>
          <p:nvPr/>
        </p:nvSpPr>
        <p:spPr>
          <a:xfrm>
            <a:off x="6156129" y="4628992"/>
            <a:ext cx="119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ED7D31"/>
                </a:solidFill>
                <a:latin typeface="Corbel" panose="020B0503020204020204" pitchFamily="34" charset="0"/>
              </a:rPr>
              <a:t>Mapping</a:t>
            </a:r>
            <a:endParaRPr lang="en-US" dirty="0">
              <a:solidFill>
                <a:srgbClr val="ED7D31"/>
              </a:solidFill>
              <a:latin typeface="Corbel" panose="020B05030202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BAE1F5-543A-80CA-B2F2-39DB06FD9B31}"/>
              </a:ext>
            </a:extLst>
          </p:cNvPr>
          <p:cNvGrpSpPr/>
          <p:nvPr/>
        </p:nvGrpSpPr>
        <p:grpSpPr>
          <a:xfrm>
            <a:off x="5330529" y="5010105"/>
            <a:ext cx="2846549" cy="939760"/>
            <a:chOff x="5220938" y="5010105"/>
            <a:chExt cx="2846549" cy="9397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DE7809-7D85-1595-3413-E0A1F68C9E61}"/>
                </a:ext>
              </a:extLst>
            </p:cNvPr>
            <p:cNvSpPr/>
            <p:nvPr/>
          </p:nvSpPr>
          <p:spPr>
            <a:xfrm>
              <a:off x="5464502" y="5299484"/>
              <a:ext cx="2148987" cy="66437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6D1758B-D142-AAD4-73A6-238990E59393}"/>
                </a:ext>
              </a:extLst>
            </p:cNvPr>
            <p:cNvSpPr/>
            <p:nvPr/>
          </p:nvSpPr>
          <p:spPr>
            <a:xfrm>
              <a:off x="5805424" y="5596366"/>
              <a:ext cx="544749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B233179-587B-53E1-CCF0-C822BD31F697}"/>
                </a:ext>
              </a:extLst>
            </p:cNvPr>
            <p:cNvCxnSpPr/>
            <p:nvPr/>
          </p:nvCxnSpPr>
          <p:spPr>
            <a:xfrm flipV="1">
              <a:off x="5805424" y="5404715"/>
              <a:ext cx="0" cy="19165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D694C0A-807E-1C52-0A2E-9E8D9B987457}"/>
                </a:ext>
              </a:extLst>
            </p:cNvPr>
            <p:cNvCxnSpPr/>
            <p:nvPr/>
          </p:nvCxnSpPr>
          <p:spPr>
            <a:xfrm flipV="1">
              <a:off x="6356661" y="5430653"/>
              <a:ext cx="0" cy="19165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6841D0-F34F-B55E-3358-2215C256E3EF}"/>
                </a:ext>
              </a:extLst>
            </p:cNvPr>
            <p:cNvSpPr txBox="1"/>
            <p:nvPr/>
          </p:nvSpPr>
          <p:spPr>
            <a:xfrm>
              <a:off x="5220938" y="5010105"/>
              <a:ext cx="1281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056259-CFE7-38D9-F06C-8307CC9DFD9F}"/>
                </a:ext>
              </a:extLst>
            </p:cNvPr>
            <p:cNvSpPr txBox="1"/>
            <p:nvPr/>
          </p:nvSpPr>
          <p:spPr>
            <a:xfrm>
              <a:off x="5918500" y="5642088"/>
              <a:ext cx="2148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mapping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positions</a:t>
              </a:r>
            </a:p>
          </p:txBody>
        </p:sp>
        <p:pic>
          <p:nvPicPr>
            <p:cNvPr id="37" name="Picture 2" descr="Heartbeat with solid fill">
              <a:extLst>
                <a:ext uri="{FF2B5EF4-FFF2-40B4-BE49-F238E27FC236}">
                  <a16:creationId xmlns:a16="http://schemas.microsoft.com/office/drawing/2014/main" id="{72F763B4-8C21-A79D-FC04-1C17156A7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531" y="5374029"/>
              <a:ext cx="318171" cy="318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47619C8-E805-07F0-1C18-7FA67D084C8F}"/>
                </a:ext>
              </a:extLst>
            </p:cNvPr>
            <p:cNvSpPr/>
            <p:nvPr/>
          </p:nvSpPr>
          <p:spPr>
            <a:xfrm>
              <a:off x="6826832" y="5596369"/>
              <a:ext cx="683584" cy="457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2AF0E6-6634-191D-9D85-0978668D18BC}"/>
                </a:ext>
              </a:extLst>
            </p:cNvPr>
            <p:cNvCxnSpPr/>
            <p:nvPr/>
          </p:nvCxnSpPr>
          <p:spPr>
            <a:xfrm flipV="1">
              <a:off x="6826832" y="5404718"/>
              <a:ext cx="0" cy="19165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02285C0-8B79-7CE0-9C04-4BD0DD60B35F}"/>
                </a:ext>
              </a:extLst>
            </p:cNvPr>
            <p:cNvCxnSpPr/>
            <p:nvPr/>
          </p:nvCxnSpPr>
          <p:spPr>
            <a:xfrm flipV="1">
              <a:off x="7533712" y="5430656"/>
              <a:ext cx="0" cy="19165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Picture 2" descr="Heartbeat with solid fill">
              <a:extLst>
                <a:ext uri="{FF2B5EF4-FFF2-40B4-BE49-F238E27FC236}">
                  <a16:creationId xmlns:a16="http://schemas.microsoft.com/office/drawing/2014/main" id="{C63068B0-9093-DFCB-B89E-8F4F46D91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939" y="5374032"/>
              <a:ext cx="318171" cy="318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6107579-A7B6-6B80-6CA3-003FCC0A028E}"/>
              </a:ext>
            </a:extLst>
          </p:cNvPr>
          <p:cNvSpPr txBox="1"/>
          <p:nvPr/>
        </p:nvSpPr>
        <p:spPr>
          <a:xfrm>
            <a:off x="4416734" y="5983453"/>
            <a:ext cx="4674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accent2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aligns signals to reference genome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64857E-248D-E25E-562E-C06E7E97CBB0}"/>
              </a:ext>
            </a:extLst>
          </p:cNvPr>
          <p:cNvSpPr txBox="1"/>
          <p:nvPr/>
        </p:nvSpPr>
        <p:spPr>
          <a:xfrm>
            <a:off x="3095453" y="5778576"/>
            <a:ext cx="128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signals</a:t>
            </a:r>
          </a:p>
        </p:txBody>
      </p:sp>
    </p:spTree>
    <p:extLst>
      <p:ext uri="{BB962C8B-B14F-4D97-AF65-F5344CB8AC3E}">
        <p14:creationId xmlns:p14="http://schemas.microsoft.com/office/powerpoint/2010/main" val="3102923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7CF84-7A15-E280-172A-1FB738DA6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9B731760-7F06-1D0B-B19E-0B26233212BD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3431DE34-29CF-EC00-7580-C89F43F260B7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CAB4B-BDCB-BCBD-CA44-7B1015CE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(V/VI)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059FEB33-CF1A-2E3B-36AB-9219DAAB2B0E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910D31C8-E7F3-E566-5763-E1A8248CDBFD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3431DD0C-50AD-2520-B1B8-47CC79FFC8B3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C58F9087-713F-39A6-BE9F-B6A7478D4FE0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D401B727-6CAA-F995-0BEE-D0EE08686248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A6A3F705-92BC-57F3-7024-FB26EF85F539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6D853315-C4E0-48BF-DD53-0733453BD0DA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DC2C30AB-9206-13F8-D865-0BA7D699360D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BA235FB0-6276-8109-E4F1-2DF68A733A1C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65C19C5E-48B5-64CA-8440-1FD33B3C1B76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5EB924A1-76A7-12D3-B7F9-E7E349D9840A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F52EEB6B-5EBE-9F19-0BBD-868E8FA60096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1B4A9A29-4CED-DCE2-D1A3-7DC6BCBFB815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AE61261A-F475-BDF9-C255-719C89E2E8E5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6FA5CCAF-32D7-6D1D-C0AC-DF10452090AF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C88A7B3B-D39E-CE2A-98A3-4DA4FAEB2EE3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B62B49CE-9381-5E71-B3F3-2486A4AD91F6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A5834562-F4AC-0DF1-453C-F73AFE97F2C6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B86C53AF-720B-DA20-D3CB-C7A9D9226054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B1E198FD-8632-5294-2A9D-7CEECA33B71A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FB966BA3-3B32-7ADC-D2F7-B5A9D528BBCC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10A873F2-8762-6ECF-90B1-766A14591B9A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46CCB5D7-60E6-431F-858F-89159D6E2B9F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13C60B4E-A264-650F-F351-6A9F829B1B56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642D1833-31A5-A60E-C746-D7CC12FBC13A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786546DC-6593-FF4E-26D7-813166E05A0A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189121F1-9F3C-EF9B-4A2F-123B368979DB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770CA451-D611-7EEB-C462-797712ED8289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54E280E9-9E68-66B2-6383-3C268EE8F7C0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DB5CF1D5-19C5-A4DB-69AB-0006E5D73D19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5EDFCE0B-549E-B2DD-03E4-4BCF8FEF4A15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45088787-1172-3A73-903A-FF6425675FF6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D2F5062C-E7C9-BBE1-47C7-AF90B74A2843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B0E57122-CF81-3B52-1113-BBB92A33EB79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1753006C-B37E-222D-B404-D3FE331A72A4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38F1EFC4-D005-2532-9E3C-98BA5592963F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653D69C6-96BD-B86B-A321-7200B22CE95B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46464538-019C-EA5A-7310-30B321603BE0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2D409284-F775-8163-27E8-5E64EFA46D15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5DD3DBF6-7374-1F33-776E-479E52B11588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2B4F31D1-39F6-EF00-BE47-D6195B1F1D59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3FEB18B0-7FAC-6126-859F-AE62E67C6772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AFEF5EFD-840A-DE3F-6826-174CD3B1CFF7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585A33F9-4B0A-551F-C906-259AEF791ADC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658E77FC-6588-C7CE-589B-5D765E24DF91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1FAE5388-1F68-D7DD-0795-76C6C9FCD3EA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CB4D7E88-C12D-D71B-CF15-98C87173BB96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1208F69C-487E-E0BD-99BE-DA239468266F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F7CB163E-BD82-BE8D-9344-CCB700EDF5A1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C3807BC7-105D-C4F6-A73F-483F0A0EDADF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7CF18AD8-5882-67F1-3101-53F48A8D2F60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4C5ED604-6842-5F8D-D38B-9ED750BA4A39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142FBDFD-040C-7D6D-3FE6-C5F863A6E2C9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4BC3E61A-AAA2-B317-EABB-E33695FEC798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EE5462D0-4DD2-D9BD-E074-F69E7E3021B8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CA686DC7-98A1-54CE-AB04-A1A10E8AB3BD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6DA0BBD4-67F8-03A5-E670-B50B1EEB2524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8C407FF7-4AC3-A51C-E567-DCE57FB5D9BE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FEB9D30B-6063-D91D-C1FD-87BC041D4C7D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BCF6CC61-45F8-4F15-6DC9-3953A3F541FE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2AD4CBBA-3ADD-8ECF-AE2C-86B31AABB83D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E2A9899B-9B88-D3EB-48E8-88EECF450490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428986B8-CC5C-F87B-50FF-D33FE51EB1F7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4AC40701-4B51-9500-2F32-9AAFD682B4F9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693BF58D-67D0-DEFF-AE7A-6CFE4CB16EA7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1271E108-6419-FF43-C3F1-15397462E8B1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9B97728F-BDFC-7C94-B893-2C1EB782C3A5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738011BE-9E9B-01C4-152E-A51B084B6BAE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5EA18-CD88-C378-3CFE-45394A416949}"/>
              </a:ext>
            </a:extLst>
          </p:cNvPr>
          <p:cNvSpPr/>
          <p:nvPr/>
        </p:nvSpPr>
        <p:spPr>
          <a:xfrm>
            <a:off x="761829" y="1555962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C54C0D99-DB63-1BB7-CC7B-DC1FDB1FA3C3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A2717D38-2768-0270-4AFD-6C19FF1E53D8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5EF82-2995-A4E9-AB91-E9E2BA80595C}"/>
              </a:ext>
            </a:extLst>
          </p:cNvPr>
          <p:cNvSpPr txBox="1"/>
          <p:nvPr/>
        </p:nvSpPr>
        <p:spPr>
          <a:xfrm>
            <a:off x="3158204" y="5301234"/>
            <a:ext cx="3668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pPr algn="ctr"/>
            <a:r>
              <a:rPr lang="en-US" sz="2000" dirty="0"/>
              <a:t>Chaining</a:t>
            </a:r>
          </a:p>
          <a:p>
            <a:pPr algn="ctr"/>
            <a:r>
              <a:rPr lang="en-US" sz="2000" dirty="0"/>
              <a:t>(Sorting &amp; Merging)</a:t>
            </a: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7C76F194-1741-5ACD-F146-6D92A7DF7F94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EC291A-BC52-225E-D9B2-00D45497F2A9}"/>
              </a:ext>
            </a:extLst>
          </p:cNvPr>
          <p:cNvCxnSpPr>
            <a:cxnSpLocks/>
          </p:cNvCxnSpPr>
          <p:nvPr/>
        </p:nvCxnSpPr>
        <p:spPr>
          <a:xfrm flipV="1">
            <a:off x="3814421" y="2716725"/>
            <a:ext cx="0" cy="2215850"/>
          </a:xfrm>
          <a:prstGeom prst="straightConnector1">
            <a:avLst/>
          </a:prstGeom>
          <a:ln w="57150">
            <a:solidFill>
              <a:srgbClr val="0643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F0E79A-8E91-4B24-4F5E-0335DEF1F5E9}"/>
              </a:ext>
            </a:extLst>
          </p:cNvPr>
          <p:cNvSpPr txBox="1"/>
          <p:nvPr/>
        </p:nvSpPr>
        <p:spPr>
          <a:xfrm>
            <a:off x="2339980" y="4325520"/>
            <a:ext cx="1300356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436E"/>
                </a:solidFill>
              </a:rPr>
              <a:t>unsorted</a:t>
            </a:r>
          </a:p>
          <a:p>
            <a:pPr algn="ctr"/>
            <a:r>
              <a:rPr lang="en-US" sz="2000" b="1" dirty="0">
                <a:solidFill>
                  <a:srgbClr val="06436E"/>
                </a:solidFill>
              </a:rPr>
              <a:t>sequences</a:t>
            </a:r>
          </a:p>
          <a:p>
            <a:pPr algn="ctr"/>
            <a:r>
              <a:rPr lang="en-US" sz="2000" b="1" dirty="0">
                <a:solidFill>
                  <a:srgbClr val="06436E"/>
                </a:solidFill>
              </a:rPr>
              <a:t>in batches</a:t>
            </a: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89E065BC-DCB9-D016-4F74-5925B01B4C97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86472BA1-AF19-9DD1-1291-79FFC73FC2B2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CC9C92F0-670D-AF79-5B1D-D0FC32A877C2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AA2E9C90-FEF6-1CC1-F066-55EDAAB4E7DB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541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E9226-71B8-F09C-2DF5-073686A8E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158;g35ca313daad_0_0">
            <a:extLst>
              <a:ext uri="{FF2B5EF4-FFF2-40B4-BE49-F238E27FC236}">
                <a16:creationId xmlns:a16="http://schemas.microsoft.com/office/drawing/2014/main" id="{4D4C33B7-C2E8-B0C1-0458-FD4290A06B08}"/>
              </a:ext>
            </a:extLst>
          </p:cNvPr>
          <p:cNvSpPr/>
          <p:nvPr/>
        </p:nvSpPr>
        <p:spPr>
          <a:xfrm>
            <a:off x="6826968" y="1750549"/>
            <a:ext cx="14229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1163;g35ca313daad_0_0">
            <a:extLst>
              <a:ext uri="{FF2B5EF4-FFF2-40B4-BE49-F238E27FC236}">
                <a16:creationId xmlns:a16="http://schemas.microsoft.com/office/drawing/2014/main" id="{4D7EBEE1-852B-CA8A-7CC7-A7903539A820}"/>
              </a:ext>
            </a:extLst>
          </p:cNvPr>
          <p:cNvSpPr txBox="1"/>
          <p:nvPr/>
        </p:nvSpPr>
        <p:spPr>
          <a:xfrm>
            <a:off x="6817491" y="2451449"/>
            <a:ext cx="134254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 dirty="0">
                <a:solidFill>
                  <a:srgbClr val="434343"/>
                </a:solidFill>
                <a:ea typeface="Calibri"/>
                <a:cs typeface="Calibri"/>
                <a:sym typeface="Calibri"/>
              </a:rPr>
              <a:t>Flash Memory</a:t>
            </a:r>
            <a:endParaRPr sz="2000" b="1" kern="0" dirty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31A00-9F4C-1132-6457-145E5A4F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Data Flow (VI/VI)</a:t>
            </a:r>
          </a:p>
        </p:txBody>
      </p:sp>
      <p:sp>
        <p:nvSpPr>
          <p:cNvPr id="239" name="Google Shape;1153;g35ca313daad_0_0">
            <a:extLst>
              <a:ext uri="{FF2B5EF4-FFF2-40B4-BE49-F238E27FC236}">
                <a16:creationId xmlns:a16="http://schemas.microsoft.com/office/drawing/2014/main" id="{056AFD3B-2E19-A422-50A2-AD7D6CDCFBC8}"/>
              </a:ext>
            </a:extLst>
          </p:cNvPr>
          <p:cNvSpPr/>
          <p:nvPr/>
        </p:nvSpPr>
        <p:spPr>
          <a:xfrm>
            <a:off x="6458720" y="34483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1154;g35ca313daad_0_0">
            <a:extLst>
              <a:ext uri="{FF2B5EF4-FFF2-40B4-BE49-F238E27FC236}">
                <a16:creationId xmlns:a16="http://schemas.microsoft.com/office/drawing/2014/main" id="{A143D4C7-4259-A0EF-1658-DFC5DEA8CA99}"/>
              </a:ext>
            </a:extLst>
          </p:cNvPr>
          <p:cNvSpPr/>
          <p:nvPr/>
        </p:nvSpPr>
        <p:spPr>
          <a:xfrm>
            <a:off x="6458720" y="2076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1155;g35ca313daad_0_0">
            <a:extLst>
              <a:ext uri="{FF2B5EF4-FFF2-40B4-BE49-F238E27FC236}">
                <a16:creationId xmlns:a16="http://schemas.microsoft.com/office/drawing/2014/main" id="{566543B0-B3E8-E9FB-DDE1-A3BCFD03C6BF}"/>
              </a:ext>
            </a:extLst>
          </p:cNvPr>
          <p:cNvSpPr/>
          <p:nvPr/>
        </p:nvSpPr>
        <p:spPr>
          <a:xfrm>
            <a:off x="1028293" y="1750549"/>
            <a:ext cx="5545800" cy="20451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1156;g35ca313daad_0_0">
            <a:extLst>
              <a:ext uri="{FF2B5EF4-FFF2-40B4-BE49-F238E27FC236}">
                <a16:creationId xmlns:a16="http://schemas.microsoft.com/office/drawing/2014/main" id="{34EC1E0C-2AB0-A4A5-762C-F5231FA22BB0}"/>
              </a:ext>
            </a:extLst>
          </p:cNvPr>
          <p:cNvSpPr/>
          <p:nvPr/>
        </p:nvSpPr>
        <p:spPr>
          <a:xfrm>
            <a:off x="2646843" y="1915899"/>
            <a:ext cx="3823500" cy="900900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160;g35ca313daad_0_0">
            <a:extLst>
              <a:ext uri="{FF2B5EF4-FFF2-40B4-BE49-F238E27FC236}">
                <a16:creationId xmlns:a16="http://schemas.microsoft.com/office/drawing/2014/main" id="{0F499085-E1CA-5A7F-903D-E6CD7B3F51D5}"/>
              </a:ext>
            </a:extLst>
          </p:cNvPr>
          <p:cNvSpPr txBox="1"/>
          <p:nvPr/>
        </p:nvSpPr>
        <p:spPr>
          <a:xfrm>
            <a:off x="1118711" y="1756111"/>
            <a:ext cx="136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E06666"/>
                </a:solidFill>
                <a:ea typeface="Calibri"/>
                <a:cs typeface="Calibri"/>
                <a:sym typeface="Calibri"/>
              </a:rPr>
              <a:t>SSD Controller</a:t>
            </a:r>
            <a:endParaRPr b="1" kern="0" dirty="0">
              <a:solidFill>
                <a:srgbClr val="E06666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1161;g35ca313daad_0_0">
            <a:extLst>
              <a:ext uri="{FF2B5EF4-FFF2-40B4-BE49-F238E27FC236}">
                <a16:creationId xmlns:a16="http://schemas.microsoft.com/office/drawing/2014/main" id="{9B32CC8D-05E4-4C57-8477-7EC9792EF550}"/>
              </a:ext>
            </a:extLst>
          </p:cNvPr>
          <p:cNvSpPr/>
          <p:nvPr/>
        </p:nvSpPr>
        <p:spPr>
          <a:xfrm>
            <a:off x="1074392" y="3972960"/>
            <a:ext cx="7222500" cy="1535574"/>
          </a:xfrm>
          <a:prstGeom prst="roundRect">
            <a:avLst>
              <a:gd name="adj" fmla="val 0"/>
            </a:avLst>
          </a:prstGeom>
          <a:solidFill>
            <a:srgbClr val="FCECE6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1162;g35ca313daad_0_0">
            <a:extLst>
              <a:ext uri="{FF2B5EF4-FFF2-40B4-BE49-F238E27FC236}">
                <a16:creationId xmlns:a16="http://schemas.microsoft.com/office/drawing/2014/main" id="{976EC2D3-B915-5A82-CBE7-AD40AFC70450}"/>
              </a:ext>
            </a:extLst>
          </p:cNvPr>
          <p:cNvSpPr txBox="1"/>
          <p:nvPr/>
        </p:nvSpPr>
        <p:spPr>
          <a:xfrm>
            <a:off x="1118711" y="3982908"/>
            <a:ext cx="18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b="1" kern="0" dirty="0">
                <a:solidFill>
                  <a:srgbClr val="F07F09"/>
                </a:solidFill>
                <a:ea typeface="Calibri"/>
                <a:cs typeface="Calibri"/>
                <a:sym typeface="Calibri"/>
              </a:rPr>
              <a:t>SSD-Internal DRAM</a:t>
            </a:r>
            <a:endParaRPr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1164;g35ca313daad_0_0">
            <a:extLst>
              <a:ext uri="{FF2B5EF4-FFF2-40B4-BE49-F238E27FC236}">
                <a16:creationId xmlns:a16="http://schemas.microsoft.com/office/drawing/2014/main" id="{83A72B05-B8A3-C4C2-E572-DA905F3F1E48}"/>
              </a:ext>
            </a:extLst>
          </p:cNvPr>
          <p:cNvGrpSpPr/>
          <p:nvPr/>
        </p:nvGrpSpPr>
        <p:grpSpPr>
          <a:xfrm>
            <a:off x="1503793" y="2126362"/>
            <a:ext cx="772750" cy="1285500"/>
            <a:chOff x="-1949225" y="1469888"/>
            <a:chExt cx="772750" cy="1285500"/>
          </a:xfrm>
        </p:grpSpPr>
        <p:sp>
          <p:nvSpPr>
            <p:cNvPr id="249" name="Google Shape;1165;g35ca313daad_0_0">
              <a:extLst>
                <a:ext uri="{FF2B5EF4-FFF2-40B4-BE49-F238E27FC236}">
                  <a16:creationId xmlns:a16="http://schemas.microsoft.com/office/drawing/2014/main" id="{23F9882E-FDFC-3661-04E2-B8005499E0DE}"/>
                </a:ext>
              </a:extLst>
            </p:cNvPr>
            <p:cNvSpPr/>
            <p:nvPr/>
          </p:nvSpPr>
          <p:spPr>
            <a:xfrm rot="5400000">
              <a:off x="-1801675" y="2034376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59BA3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166;g35ca313daad_0_0">
              <a:extLst>
                <a:ext uri="{FF2B5EF4-FFF2-40B4-BE49-F238E27FC236}">
                  <a16:creationId xmlns:a16="http://schemas.microsoft.com/office/drawing/2014/main" id="{08500610-CCE1-8B86-8FE0-B11CCF70F73F}"/>
                </a:ext>
              </a:extLst>
            </p:cNvPr>
            <p:cNvSpPr/>
            <p:nvPr/>
          </p:nvSpPr>
          <p:spPr>
            <a:xfrm rot="16200000">
              <a:off x="-1810731" y="1979388"/>
              <a:ext cx="926400" cy="324000"/>
            </a:xfrm>
            <a:prstGeom prst="roundRect">
              <a:avLst>
                <a:gd name="adj" fmla="val 16667"/>
              </a:avLst>
            </a:prstGeom>
            <a:solidFill>
              <a:srgbClr val="EA9999"/>
            </a:solidFill>
            <a:ln w="19050" cap="flat" cmpd="sng">
              <a:solidFill>
                <a:srgbClr val="98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 </a:t>
              </a: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Cores</a:t>
              </a:r>
              <a:endParaRPr kumimoji="0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1167;g35ca313daad_0_0">
              <a:extLst>
                <a:ext uri="{FF2B5EF4-FFF2-40B4-BE49-F238E27FC236}">
                  <a16:creationId xmlns:a16="http://schemas.microsoft.com/office/drawing/2014/main" id="{CAEB690D-114A-4DF7-C71B-A42F0C5A46FB}"/>
                </a:ext>
              </a:extLst>
            </p:cNvPr>
            <p:cNvSpPr txBox="1"/>
            <p:nvPr/>
          </p:nvSpPr>
          <p:spPr>
            <a:xfrm>
              <a:off x="-1949225" y="1469888"/>
              <a:ext cx="507600" cy="1285500"/>
            </a:xfrm>
            <a:prstGeom prst="rect">
              <a:avLst/>
            </a:prstGeom>
            <a:solidFill>
              <a:srgbClr val="C2E0F2"/>
            </a:solidFill>
            <a:ln w="19050" cap="flat" cmpd="sng">
              <a:solidFill>
                <a:srgbClr val="323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FTL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1196;g35ca313daad_0_0">
            <a:extLst>
              <a:ext uri="{FF2B5EF4-FFF2-40B4-BE49-F238E27FC236}">
                <a16:creationId xmlns:a16="http://schemas.microsoft.com/office/drawing/2014/main" id="{E68802F4-52F5-AFDD-4AC3-9203FE4C9551}"/>
              </a:ext>
            </a:extLst>
          </p:cNvPr>
          <p:cNvSpPr txBox="1"/>
          <p:nvPr/>
        </p:nvSpPr>
        <p:spPr>
          <a:xfrm>
            <a:off x="2619827" y="1828672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Flash Controller</a:t>
            </a:r>
            <a:endParaRPr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1198;g35ca313daad_0_0">
            <a:extLst>
              <a:ext uri="{FF2B5EF4-FFF2-40B4-BE49-F238E27FC236}">
                <a16:creationId xmlns:a16="http://schemas.microsoft.com/office/drawing/2014/main" id="{3FA02EAC-A9BF-7E17-E596-1D94EFF207A3}"/>
              </a:ext>
            </a:extLst>
          </p:cNvPr>
          <p:cNvSpPr txBox="1"/>
          <p:nvPr/>
        </p:nvSpPr>
        <p:spPr>
          <a:xfrm rot="5400000" flipH="1">
            <a:off x="1342895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1199;g35ca313daad_0_0">
            <a:extLst>
              <a:ext uri="{FF2B5EF4-FFF2-40B4-BE49-F238E27FC236}">
                <a16:creationId xmlns:a16="http://schemas.microsoft.com/office/drawing/2014/main" id="{1ABB23F7-9C94-1EB0-3A4E-3918723B0C25}"/>
              </a:ext>
            </a:extLst>
          </p:cNvPr>
          <p:cNvSpPr/>
          <p:nvPr/>
        </p:nvSpPr>
        <p:spPr>
          <a:xfrm>
            <a:off x="1118711" y="486848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1200;g35ca313daad_0_0">
            <a:extLst>
              <a:ext uri="{FF2B5EF4-FFF2-40B4-BE49-F238E27FC236}">
                <a16:creationId xmlns:a16="http://schemas.microsoft.com/office/drawing/2014/main" id="{3D898A3C-A85E-B607-A51E-0277AC54111E}"/>
              </a:ext>
            </a:extLst>
          </p:cNvPr>
          <p:cNvSpPr/>
          <p:nvPr/>
        </p:nvSpPr>
        <p:spPr>
          <a:xfrm>
            <a:off x="1118711" y="4333234"/>
            <a:ext cx="780900" cy="203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Bank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1203;g35ca313daad_0_0">
            <a:extLst>
              <a:ext uri="{FF2B5EF4-FFF2-40B4-BE49-F238E27FC236}">
                <a16:creationId xmlns:a16="http://schemas.microsoft.com/office/drawing/2014/main" id="{01DA5C8B-A0EA-7AA7-1795-0AE25B1D4017}"/>
              </a:ext>
            </a:extLst>
          </p:cNvPr>
          <p:cNvSpPr/>
          <p:nvPr/>
        </p:nvSpPr>
        <p:spPr>
          <a:xfrm>
            <a:off x="2182668" y="4319822"/>
            <a:ext cx="5818625" cy="1034572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19050" cap="flat" cmpd="sng">
            <a:solidFill>
              <a:srgbClr val="99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1204;g35ca313daad_0_0">
            <a:extLst>
              <a:ext uri="{FF2B5EF4-FFF2-40B4-BE49-F238E27FC236}">
                <a16:creationId xmlns:a16="http://schemas.microsoft.com/office/drawing/2014/main" id="{E66707C6-8D43-3A14-451D-BCE5952A814A}"/>
              </a:ext>
            </a:extLst>
          </p:cNvPr>
          <p:cNvSpPr txBox="1"/>
          <p:nvPr/>
        </p:nvSpPr>
        <p:spPr>
          <a:xfrm flipH="1">
            <a:off x="2661802" y="4630522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1205;g35ca313daad_0_0">
            <a:extLst>
              <a:ext uri="{FF2B5EF4-FFF2-40B4-BE49-F238E27FC236}">
                <a16:creationId xmlns:a16="http://schemas.microsoft.com/office/drawing/2014/main" id="{9C40DA47-CBAB-C549-0740-EB80FDA25581}"/>
              </a:ext>
            </a:extLst>
          </p:cNvPr>
          <p:cNvSpPr txBox="1"/>
          <p:nvPr/>
        </p:nvSpPr>
        <p:spPr>
          <a:xfrm rot="-886">
            <a:off x="6068945" y="4652215"/>
            <a:ext cx="116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kern="0" dirty="0">
                <a:solidFill>
                  <a:srgbClr val="1B587C"/>
                </a:solidFill>
                <a:ea typeface="Calibri"/>
                <a:cs typeface="Calibri"/>
                <a:sym typeface="Calibri"/>
              </a:rPr>
              <a:t>Subarrays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1206;g35ca313daad_0_0">
            <a:extLst>
              <a:ext uri="{FF2B5EF4-FFF2-40B4-BE49-F238E27FC236}">
                <a16:creationId xmlns:a16="http://schemas.microsoft.com/office/drawing/2014/main" id="{3566A7FD-ADD9-8A73-A1B0-F07F7D0BB221}"/>
              </a:ext>
            </a:extLst>
          </p:cNvPr>
          <p:cNvCxnSpPr>
            <a:cxnSpLocks/>
          </p:cNvCxnSpPr>
          <p:nvPr/>
        </p:nvCxnSpPr>
        <p:spPr>
          <a:xfrm flipH="1">
            <a:off x="1899611" y="4333234"/>
            <a:ext cx="283057" cy="52261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1207;g35ca313daad_0_0">
            <a:extLst>
              <a:ext uri="{FF2B5EF4-FFF2-40B4-BE49-F238E27FC236}">
                <a16:creationId xmlns:a16="http://schemas.microsoft.com/office/drawing/2014/main" id="{9E345EC0-19A3-D8C3-5CBF-CBC428962144}"/>
              </a:ext>
            </a:extLst>
          </p:cNvPr>
          <p:cNvCxnSpPr>
            <a:cxnSpLocks/>
          </p:cNvCxnSpPr>
          <p:nvPr/>
        </p:nvCxnSpPr>
        <p:spPr>
          <a:xfrm flipH="1" flipV="1">
            <a:off x="1899611" y="5072184"/>
            <a:ext cx="283057" cy="28221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2" name="Google Shape;1209;g35ca313daad_0_0">
            <a:extLst>
              <a:ext uri="{FF2B5EF4-FFF2-40B4-BE49-F238E27FC236}">
                <a16:creationId xmlns:a16="http://schemas.microsoft.com/office/drawing/2014/main" id="{E03D7749-F831-090A-0631-9D31CBA947A7}"/>
              </a:ext>
            </a:extLst>
          </p:cNvPr>
          <p:cNvSpPr/>
          <p:nvPr/>
        </p:nvSpPr>
        <p:spPr>
          <a:xfrm>
            <a:off x="4096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1210;g35ca313daad_0_0">
            <a:extLst>
              <a:ext uri="{FF2B5EF4-FFF2-40B4-BE49-F238E27FC236}">
                <a16:creationId xmlns:a16="http://schemas.microsoft.com/office/drawing/2014/main" id="{2AAE6EF6-B417-CA38-8800-4B28B5ACDFBE}"/>
              </a:ext>
            </a:extLst>
          </p:cNvPr>
          <p:cNvSpPr/>
          <p:nvPr/>
        </p:nvSpPr>
        <p:spPr>
          <a:xfrm>
            <a:off x="5239520" y="2457749"/>
            <a:ext cx="400200" cy="103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1212;g35ca313daad_0_0">
            <a:extLst>
              <a:ext uri="{FF2B5EF4-FFF2-40B4-BE49-F238E27FC236}">
                <a16:creationId xmlns:a16="http://schemas.microsoft.com/office/drawing/2014/main" id="{22ACC662-CBB0-3CA6-C872-569BFF4A5EBB}"/>
              </a:ext>
            </a:extLst>
          </p:cNvPr>
          <p:cNvSpPr txBox="1"/>
          <p:nvPr/>
        </p:nvSpPr>
        <p:spPr>
          <a:xfrm>
            <a:off x="4280718" y="24959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1213;g35ca313daad_0_0">
            <a:extLst>
              <a:ext uri="{FF2B5EF4-FFF2-40B4-BE49-F238E27FC236}">
                <a16:creationId xmlns:a16="http://schemas.microsoft.com/office/drawing/2014/main" id="{BE802245-1EA5-C4B6-07AB-B3981D913EBE}"/>
              </a:ext>
            </a:extLst>
          </p:cNvPr>
          <p:cNvSpPr/>
          <p:nvPr/>
        </p:nvSpPr>
        <p:spPr>
          <a:xfrm>
            <a:off x="4414518" y="2209974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Merger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266" name="Google Shape;1220;g35ca313daad_0_0">
            <a:extLst>
              <a:ext uri="{FF2B5EF4-FFF2-40B4-BE49-F238E27FC236}">
                <a16:creationId xmlns:a16="http://schemas.microsoft.com/office/drawing/2014/main" id="{2F568172-163D-DC11-13EE-03D44540BBEA}"/>
              </a:ext>
            </a:extLst>
          </p:cNvPr>
          <p:cNvSpPr/>
          <p:nvPr/>
        </p:nvSpPr>
        <p:spPr>
          <a:xfrm>
            <a:off x="4293632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III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1223;g35ca313daad_0_0">
            <a:extLst>
              <a:ext uri="{FF2B5EF4-FFF2-40B4-BE49-F238E27FC236}">
                <a16:creationId xmlns:a16="http://schemas.microsoft.com/office/drawing/2014/main" id="{B822A898-CF62-C9F3-DD9C-7E009A78F73D}"/>
              </a:ext>
            </a:extLst>
          </p:cNvPr>
          <p:cNvSpPr txBox="1"/>
          <p:nvPr/>
        </p:nvSpPr>
        <p:spPr>
          <a:xfrm>
            <a:off x="3305068" y="4166749"/>
            <a:ext cx="2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b="1" kern="0">
              <a:solidFill>
                <a:srgbClr val="43434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1225;g35ca313daad_0_0">
            <a:extLst>
              <a:ext uri="{FF2B5EF4-FFF2-40B4-BE49-F238E27FC236}">
                <a16:creationId xmlns:a16="http://schemas.microsoft.com/office/drawing/2014/main" id="{6599A94F-6579-D1C3-D267-0C715487E7AF}"/>
              </a:ext>
            </a:extLst>
          </p:cNvPr>
          <p:cNvSpPr txBox="1"/>
          <p:nvPr/>
        </p:nvSpPr>
        <p:spPr>
          <a:xfrm rot="5400000" flipH="1">
            <a:off x="5840460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1226;g35ca313daad_0_0">
            <a:extLst>
              <a:ext uri="{FF2B5EF4-FFF2-40B4-BE49-F238E27FC236}">
                <a16:creationId xmlns:a16="http://schemas.microsoft.com/office/drawing/2014/main" id="{07866CD6-B0D8-A879-80F4-29B7D89B3802}"/>
              </a:ext>
            </a:extLst>
          </p:cNvPr>
          <p:cNvSpPr txBox="1"/>
          <p:nvPr/>
        </p:nvSpPr>
        <p:spPr>
          <a:xfrm rot="5400000" flipH="1">
            <a:off x="4027278" y="4483826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16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1227;g35ca313daad_0_0">
            <a:extLst>
              <a:ext uri="{FF2B5EF4-FFF2-40B4-BE49-F238E27FC236}">
                <a16:creationId xmlns:a16="http://schemas.microsoft.com/office/drawing/2014/main" id="{8C07DFE7-86E2-4088-50E8-4B7CBA362B43}"/>
              </a:ext>
            </a:extLst>
          </p:cNvPr>
          <p:cNvSpPr/>
          <p:nvPr/>
        </p:nvSpPr>
        <p:spPr>
          <a:xfrm>
            <a:off x="3687433" y="4984684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rgbClr val="32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Arithmetic Unit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1228;g35ca313daad_0_0">
            <a:extLst>
              <a:ext uri="{FF2B5EF4-FFF2-40B4-BE49-F238E27FC236}">
                <a16:creationId xmlns:a16="http://schemas.microsoft.com/office/drawing/2014/main" id="{7D353B9B-2C4C-8681-4BA8-DB3782D47B78}"/>
              </a:ext>
            </a:extLst>
          </p:cNvPr>
          <p:cNvGrpSpPr/>
          <p:nvPr/>
        </p:nvGrpSpPr>
        <p:grpSpPr>
          <a:xfrm>
            <a:off x="3687408" y="4442972"/>
            <a:ext cx="1236300" cy="507400"/>
            <a:chOff x="5910688" y="5184363"/>
            <a:chExt cx="1236300" cy="507400"/>
          </a:xfrm>
        </p:grpSpPr>
        <p:grpSp>
          <p:nvGrpSpPr>
            <p:cNvPr id="272" name="Google Shape;1229;g35ca313daad_0_0">
              <a:extLst>
                <a:ext uri="{FF2B5EF4-FFF2-40B4-BE49-F238E27FC236}">
                  <a16:creationId xmlns:a16="http://schemas.microsoft.com/office/drawing/2014/main" id="{53BC1754-3402-1208-02CE-E96B303D1D78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74" name="Google Shape;1230;g35ca313daad_0_0">
                <a:extLst>
                  <a:ext uri="{FF2B5EF4-FFF2-40B4-BE49-F238E27FC236}">
                    <a16:creationId xmlns:a16="http://schemas.microsoft.com/office/drawing/2014/main" id="{F49BFC94-582E-086C-A8B7-2457CC74BD00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1231;g35ca313daad_0_0">
                <a:extLst>
                  <a:ext uri="{FF2B5EF4-FFF2-40B4-BE49-F238E27FC236}">
                    <a16:creationId xmlns:a16="http://schemas.microsoft.com/office/drawing/2014/main" id="{B17E84CC-10C5-90CA-4383-4C962A10C0FE}"/>
                  </a:ext>
                </a:extLst>
              </p:cNvPr>
              <p:cNvCxnSpPr>
                <a:cxnSpLocks/>
                <a:stCxn id="283" idx="4"/>
                <a:endCxn id="279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6" name="Google Shape;1234;g35ca313daad_0_0">
                <a:extLst>
                  <a:ext uri="{FF2B5EF4-FFF2-40B4-BE49-F238E27FC236}">
                    <a16:creationId xmlns:a16="http://schemas.microsoft.com/office/drawing/2014/main" id="{AC08132F-AE2B-3BC3-709A-82B141C8AFED}"/>
                  </a:ext>
                </a:extLst>
              </p:cNvPr>
              <p:cNvCxnSpPr>
                <a:cxnSpLocks/>
                <a:stCxn id="284" idx="4"/>
                <a:endCxn id="280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7" name="Google Shape;1237;g35ca313daad_0_0">
                <a:extLst>
                  <a:ext uri="{FF2B5EF4-FFF2-40B4-BE49-F238E27FC236}">
                    <a16:creationId xmlns:a16="http://schemas.microsoft.com/office/drawing/2014/main" id="{E1540E34-8FFB-7A60-4E46-977EAB7CE8F1}"/>
                  </a:ext>
                </a:extLst>
              </p:cNvPr>
              <p:cNvCxnSpPr>
                <a:cxnSpLocks/>
                <a:stCxn id="285" idx="4"/>
                <a:endCxn id="281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1240;g35ca313daad_0_0">
                <a:extLst>
                  <a:ext uri="{FF2B5EF4-FFF2-40B4-BE49-F238E27FC236}">
                    <a16:creationId xmlns:a16="http://schemas.microsoft.com/office/drawing/2014/main" id="{6028B4BE-C4E3-3BB5-1BD2-31D9ED77A11A}"/>
                  </a:ext>
                </a:extLst>
              </p:cNvPr>
              <p:cNvCxnSpPr>
                <a:cxnSpLocks/>
                <a:stCxn id="281" idx="6"/>
                <a:endCxn id="279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9" name="Google Shape;1233;g35ca313daad_0_0">
                <a:extLst>
                  <a:ext uri="{FF2B5EF4-FFF2-40B4-BE49-F238E27FC236}">
                    <a16:creationId xmlns:a16="http://schemas.microsoft.com/office/drawing/2014/main" id="{EC4D7AD0-E330-47EE-E2AA-67353EC82841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236;g35ca313daad_0_0">
                <a:extLst>
                  <a:ext uri="{FF2B5EF4-FFF2-40B4-BE49-F238E27FC236}">
                    <a16:creationId xmlns:a16="http://schemas.microsoft.com/office/drawing/2014/main" id="{D34917CF-B61D-FA47-D31A-1F0C439192E7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239;g35ca313daad_0_0">
                <a:extLst>
                  <a:ext uri="{FF2B5EF4-FFF2-40B4-BE49-F238E27FC236}">
                    <a16:creationId xmlns:a16="http://schemas.microsoft.com/office/drawing/2014/main" id="{39DBD6A9-DABD-A585-8D30-AA4103D02EB1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2" name="Google Shape;1241;g35ca313daad_0_0">
                <a:extLst>
                  <a:ext uri="{FF2B5EF4-FFF2-40B4-BE49-F238E27FC236}">
                    <a16:creationId xmlns:a16="http://schemas.microsoft.com/office/drawing/2014/main" id="{EFC9F087-EDE1-A7DF-B55C-BBD4F5E12559}"/>
                  </a:ext>
                </a:extLst>
              </p:cNvPr>
              <p:cNvCxnSpPr>
                <a:cxnSpLocks/>
                <a:stCxn id="285" idx="6"/>
                <a:endCxn id="283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3" name="Google Shape;1232;g35ca313daad_0_0">
                <a:extLst>
                  <a:ext uri="{FF2B5EF4-FFF2-40B4-BE49-F238E27FC236}">
                    <a16:creationId xmlns:a16="http://schemas.microsoft.com/office/drawing/2014/main" id="{9C91ADBC-546D-7E4D-82A5-6749DC1901D2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235;g35ca313daad_0_0">
                <a:extLst>
                  <a:ext uri="{FF2B5EF4-FFF2-40B4-BE49-F238E27FC236}">
                    <a16:creationId xmlns:a16="http://schemas.microsoft.com/office/drawing/2014/main" id="{C86D3BC3-C03C-6C65-7F4D-D59D4CAC717E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238;g35ca313daad_0_0">
                <a:extLst>
                  <a:ext uri="{FF2B5EF4-FFF2-40B4-BE49-F238E27FC236}">
                    <a16:creationId xmlns:a16="http://schemas.microsoft.com/office/drawing/2014/main" id="{4587EFDC-DBE0-06C5-CC31-0CC7A9498EC9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242;g35ca313daad_0_0">
                <a:extLst>
                  <a:ext uri="{FF2B5EF4-FFF2-40B4-BE49-F238E27FC236}">
                    <a16:creationId xmlns:a16="http://schemas.microsoft.com/office/drawing/2014/main" id="{CF362A36-3005-D7FD-5702-CACE2A051CC5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1243;g35ca313daad_0_0">
              <a:extLst>
                <a:ext uri="{FF2B5EF4-FFF2-40B4-BE49-F238E27FC236}">
                  <a16:creationId xmlns:a16="http://schemas.microsoft.com/office/drawing/2014/main" id="{89EDC097-5EA9-E7AF-F702-3DA516C510A1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1244;g35ca313daad_0_0">
            <a:extLst>
              <a:ext uri="{FF2B5EF4-FFF2-40B4-BE49-F238E27FC236}">
                <a16:creationId xmlns:a16="http://schemas.microsoft.com/office/drawing/2014/main" id="{2EB95AA3-5B60-E4B8-3305-768242308180}"/>
              </a:ext>
            </a:extLst>
          </p:cNvPr>
          <p:cNvGrpSpPr/>
          <p:nvPr/>
        </p:nvGrpSpPr>
        <p:grpSpPr>
          <a:xfrm>
            <a:off x="4960658" y="4442972"/>
            <a:ext cx="1236300" cy="507400"/>
            <a:chOff x="5910688" y="5184363"/>
            <a:chExt cx="1236300" cy="507400"/>
          </a:xfrm>
        </p:grpSpPr>
        <p:grpSp>
          <p:nvGrpSpPr>
            <p:cNvPr id="288" name="Google Shape;1245;g35ca313daad_0_0">
              <a:extLst>
                <a:ext uri="{FF2B5EF4-FFF2-40B4-BE49-F238E27FC236}">
                  <a16:creationId xmlns:a16="http://schemas.microsoft.com/office/drawing/2014/main" id="{FB63476C-44BF-7E0E-FFE4-755FDA1B2638}"/>
                </a:ext>
              </a:extLst>
            </p:cNvPr>
            <p:cNvGrpSpPr/>
            <p:nvPr/>
          </p:nvGrpSpPr>
          <p:grpSpPr>
            <a:xfrm>
              <a:off x="5910688" y="5214763"/>
              <a:ext cx="1236300" cy="477000"/>
              <a:chOff x="-2094375" y="1746300"/>
              <a:chExt cx="1236300" cy="477000"/>
            </a:xfrm>
          </p:grpSpPr>
          <p:sp>
            <p:nvSpPr>
              <p:cNvPr id="290" name="Google Shape;1246;g35ca313daad_0_0">
                <a:extLst>
                  <a:ext uri="{FF2B5EF4-FFF2-40B4-BE49-F238E27FC236}">
                    <a16:creationId xmlns:a16="http://schemas.microsoft.com/office/drawing/2014/main" id="{DA270B14-ECDC-A74F-0173-262FFBA8B2A0}"/>
                  </a:ext>
                </a:extLst>
              </p:cNvPr>
              <p:cNvSpPr/>
              <p:nvPr/>
            </p:nvSpPr>
            <p:spPr>
              <a:xfrm flipH="1">
                <a:off x="-2094375" y="1746300"/>
                <a:ext cx="1236300" cy="4770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rgbClr val="1B587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1" name="Google Shape;1247;g35ca313daad_0_0">
                <a:extLst>
                  <a:ext uri="{FF2B5EF4-FFF2-40B4-BE49-F238E27FC236}">
                    <a16:creationId xmlns:a16="http://schemas.microsoft.com/office/drawing/2014/main" id="{0B3B09B2-F76F-B6E0-F09E-B72374F11C88}"/>
                  </a:ext>
                </a:extLst>
              </p:cNvPr>
              <p:cNvCxnSpPr>
                <a:cxnSpLocks/>
                <a:stCxn id="299" idx="4"/>
                <a:endCxn id="295" idx="0"/>
              </p:cNvCxnSpPr>
              <p:nvPr/>
            </p:nvCxnSpPr>
            <p:spPr>
              <a:xfrm rot="10800000">
                <a:off x="-197381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2" name="Google Shape;1250;g35ca313daad_0_0">
                <a:extLst>
                  <a:ext uri="{FF2B5EF4-FFF2-40B4-BE49-F238E27FC236}">
                    <a16:creationId xmlns:a16="http://schemas.microsoft.com/office/drawing/2014/main" id="{A342DA40-55EE-7681-8EE0-16738A020349}"/>
                  </a:ext>
                </a:extLst>
              </p:cNvPr>
              <p:cNvCxnSpPr>
                <a:cxnSpLocks/>
                <a:stCxn id="300" idx="4"/>
                <a:endCxn id="296" idx="0"/>
              </p:cNvCxnSpPr>
              <p:nvPr/>
            </p:nvCxnSpPr>
            <p:spPr>
              <a:xfrm rot="10800000">
                <a:off x="-1675048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3" name="Google Shape;1253;g35ca313daad_0_0">
                <a:extLst>
                  <a:ext uri="{FF2B5EF4-FFF2-40B4-BE49-F238E27FC236}">
                    <a16:creationId xmlns:a16="http://schemas.microsoft.com/office/drawing/2014/main" id="{38F5BC2E-2274-E3C3-6B3E-4FE0CD20372D}"/>
                  </a:ext>
                </a:extLst>
              </p:cNvPr>
              <p:cNvCxnSpPr>
                <a:cxnSpLocks/>
                <a:stCxn id="301" idx="4"/>
                <a:endCxn id="297" idx="0"/>
              </p:cNvCxnSpPr>
              <p:nvPr/>
            </p:nvCxnSpPr>
            <p:spPr>
              <a:xfrm rot="10800000">
                <a:off x="-961542" y="1787100"/>
                <a:ext cx="0" cy="395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4" name="Google Shape;1256;g35ca313daad_0_0">
                <a:extLst>
                  <a:ext uri="{FF2B5EF4-FFF2-40B4-BE49-F238E27FC236}">
                    <a16:creationId xmlns:a16="http://schemas.microsoft.com/office/drawing/2014/main" id="{8D1EF700-0E67-3C4C-F567-D5A7936E4BC7}"/>
                  </a:ext>
                </a:extLst>
              </p:cNvPr>
              <p:cNvCxnSpPr>
                <a:cxnSpLocks/>
                <a:stCxn id="297" idx="6"/>
                <a:endCxn id="295" idx="2"/>
              </p:cNvCxnSpPr>
              <p:nvPr/>
            </p:nvCxnSpPr>
            <p:spPr>
              <a:xfrm rot="10800000">
                <a:off x="-2047392" y="1855469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5" name="Google Shape;1249;g35ca313daad_0_0">
                <a:extLst>
                  <a:ext uri="{FF2B5EF4-FFF2-40B4-BE49-F238E27FC236}">
                    <a16:creationId xmlns:a16="http://schemas.microsoft.com/office/drawing/2014/main" id="{CC5423FE-D8CC-A90B-B777-63754F246E1A}"/>
                  </a:ext>
                </a:extLst>
              </p:cNvPr>
              <p:cNvSpPr/>
              <p:nvPr/>
            </p:nvSpPr>
            <p:spPr>
              <a:xfrm>
                <a:off x="-204746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252;g35ca313daad_0_0">
                <a:extLst>
                  <a:ext uri="{FF2B5EF4-FFF2-40B4-BE49-F238E27FC236}">
                    <a16:creationId xmlns:a16="http://schemas.microsoft.com/office/drawing/2014/main" id="{D4142E61-F33B-5969-302C-680956FC98E8}"/>
                  </a:ext>
                </a:extLst>
              </p:cNvPr>
              <p:cNvSpPr/>
              <p:nvPr/>
            </p:nvSpPr>
            <p:spPr>
              <a:xfrm>
                <a:off x="-1748698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255;g35ca313daad_0_0">
                <a:extLst>
                  <a:ext uri="{FF2B5EF4-FFF2-40B4-BE49-F238E27FC236}">
                    <a16:creationId xmlns:a16="http://schemas.microsoft.com/office/drawing/2014/main" id="{708C2B13-24A3-75CA-1E16-107E31A665AC}"/>
                  </a:ext>
                </a:extLst>
              </p:cNvPr>
              <p:cNvSpPr/>
              <p:nvPr/>
            </p:nvSpPr>
            <p:spPr>
              <a:xfrm>
                <a:off x="-1035192" y="1787219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8" name="Google Shape;1257;g35ca313daad_0_0">
                <a:extLst>
                  <a:ext uri="{FF2B5EF4-FFF2-40B4-BE49-F238E27FC236}">
                    <a16:creationId xmlns:a16="http://schemas.microsoft.com/office/drawing/2014/main" id="{EB12C613-9173-401D-D1DF-D1B68F83C428}"/>
                  </a:ext>
                </a:extLst>
              </p:cNvPr>
              <p:cNvCxnSpPr>
                <a:cxnSpLocks/>
                <a:stCxn id="301" idx="6"/>
                <a:endCxn id="299" idx="2"/>
              </p:cNvCxnSpPr>
              <p:nvPr/>
            </p:nvCxnSpPr>
            <p:spPr>
              <a:xfrm rot="10800000">
                <a:off x="-2047392" y="2114250"/>
                <a:ext cx="1159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99" name="Google Shape;1248;g35ca313daad_0_0">
                <a:extLst>
                  <a:ext uri="{FF2B5EF4-FFF2-40B4-BE49-F238E27FC236}">
                    <a16:creationId xmlns:a16="http://schemas.microsoft.com/office/drawing/2014/main" id="{44053C2E-5CDE-2F65-D898-87130C98ADE4}"/>
                  </a:ext>
                </a:extLst>
              </p:cNvPr>
              <p:cNvSpPr/>
              <p:nvPr/>
            </p:nvSpPr>
            <p:spPr>
              <a:xfrm>
                <a:off x="-204746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251;g35ca313daad_0_0">
                <a:extLst>
                  <a:ext uri="{FF2B5EF4-FFF2-40B4-BE49-F238E27FC236}">
                    <a16:creationId xmlns:a16="http://schemas.microsoft.com/office/drawing/2014/main" id="{311162B2-308C-B843-0FF4-9343E2B3DFBD}"/>
                  </a:ext>
                </a:extLst>
              </p:cNvPr>
              <p:cNvSpPr/>
              <p:nvPr/>
            </p:nvSpPr>
            <p:spPr>
              <a:xfrm>
                <a:off x="-1748698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254;g35ca313daad_0_0">
                <a:extLst>
                  <a:ext uri="{FF2B5EF4-FFF2-40B4-BE49-F238E27FC236}">
                    <a16:creationId xmlns:a16="http://schemas.microsoft.com/office/drawing/2014/main" id="{45587FCD-5364-E67E-B2FD-EE9C932E4AFD}"/>
                  </a:ext>
                </a:extLst>
              </p:cNvPr>
              <p:cNvSpPr/>
              <p:nvPr/>
            </p:nvSpPr>
            <p:spPr>
              <a:xfrm>
                <a:off x="-1035192" y="2046000"/>
                <a:ext cx="147300" cy="1365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000" tIns="72000" rIns="72000" bIns="7200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258;g35ca313daad_0_0">
                <a:extLst>
                  <a:ext uri="{FF2B5EF4-FFF2-40B4-BE49-F238E27FC236}">
                    <a16:creationId xmlns:a16="http://schemas.microsoft.com/office/drawing/2014/main" id="{E56C7657-FF3A-2367-5BE9-1390405D9D34}"/>
                  </a:ext>
                </a:extLst>
              </p:cNvPr>
              <p:cNvSpPr txBox="1"/>
              <p:nvPr/>
            </p:nvSpPr>
            <p:spPr>
              <a:xfrm rot="5400000" flipH="1">
                <a:off x="-1401950" y="1807475"/>
                <a:ext cx="2733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/>
                    <a:cs typeface="Calibri"/>
                    <a:sym typeface="Calibri"/>
                  </a:rPr>
                  <a:t>…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1259;g35ca313daad_0_0">
              <a:extLst>
                <a:ext uri="{FF2B5EF4-FFF2-40B4-BE49-F238E27FC236}">
                  <a16:creationId xmlns:a16="http://schemas.microsoft.com/office/drawing/2014/main" id="{731106D3-9AED-63A4-7BAD-A863058EC398}"/>
                </a:ext>
              </a:extLst>
            </p:cNvPr>
            <p:cNvSpPr/>
            <p:nvPr/>
          </p:nvSpPr>
          <p:spPr>
            <a:xfrm>
              <a:off x="6098788" y="5184363"/>
              <a:ext cx="926400" cy="369300"/>
            </a:xfrm>
            <a:prstGeom prst="rect">
              <a:avLst/>
            </a:prstGeom>
            <a:solidFill>
              <a:srgbClr val="B3D5AB"/>
            </a:solidFill>
            <a:ln w="9525" cap="flat" cmpd="sng">
              <a:solidFill>
                <a:srgbClr val="323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Querying Unit 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1261;g35ca313daad_0_0">
            <a:extLst>
              <a:ext uri="{FF2B5EF4-FFF2-40B4-BE49-F238E27FC236}">
                <a16:creationId xmlns:a16="http://schemas.microsoft.com/office/drawing/2014/main" id="{1B3F7915-CB92-E5CF-4C61-B5B868EE5086}"/>
              </a:ext>
            </a:extLst>
          </p:cNvPr>
          <p:cNvSpPr/>
          <p:nvPr/>
        </p:nvSpPr>
        <p:spPr>
          <a:xfrm>
            <a:off x="3703715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1262;g35ca313daad_0_0">
            <a:extLst>
              <a:ext uri="{FF2B5EF4-FFF2-40B4-BE49-F238E27FC236}">
                <a16:creationId xmlns:a16="http://schemas.microsoft.com/office/drawing/2014/main" id="{4A1F910F-5853-110D-3213-D3AE3BBCDA87}"/>
              </a:ext>
            </a:extLst>
          </p:cNvPr>
          <p:cNvSpPr/>
          <p:nvPr/>
        </p:nvSpPr>
        <p:spPr>
          <a:xfrm>
            <a:off x="4983747" y="4351802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1273;g35ca313daad_0_0">
            <a:extLst>
              <a:ext uri="{FF2B5EF4-FFF2-40B4-BE49-F238E27FC236}">
                <a16:creationId xmlns:a16="http://schemas.microsoft.com/office/drawing/2014/main" id="{ECF8BDDE-721A-C18C-238B-A61724DED57F}"/>
              </a:ext>
            </a:extLst>
          </p:cNvPr>
          <p:cNvSpPr txBox="1"/>
          <p:nvPr/>
        </p:nvSpPr>
        <p:spPr>
          <a:xfrm>
            <a:off x="4280718" y="28007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1274;g35ca313daad_0_0">
            <a:extLst>
              <a:ext uri="{FF2B5EF4-FFF2-40B4-BE49-F238E27FC236}">
                <a16:creationId xmlns:a16="http://schemas.microsoft.com/office/drawing/2014/main" id="{416FC3F3-D144-CA1A-D88A-92429BA36BF5}"/>
              </a:ext>
            </a:extLst>
          </p:cNvPr>
          <p:cNvSpPr txBox="1"/>
          <p:nvPr/>
        </p:nvSpPr>
        <p:spPr>
          <a:xfrm>
            <a:off x="4280718" y="2648324"/>
            <a:ext cx="2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sz="2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1204;g35ca313daad_0_0">
            <a:extLst>
              <a:ext uri="{FF2B5EF4-FFF2-40B4-BE49-F238E27FC236}">
                <a16:creationId xmlns:a16="http://schemas.microsoft.com/office/drawing/2014/main" id="{C87BBAA6-C85E-2D27-8D0D-0D4AB83C8E4E}"/>
              </a:ext>
            </a:extLst>
          </p:cNvPr>
          <p:cNvSpPr txBox="1"/>
          <p:nvPr/>
        </p:nvSpPr>
        <p:spPr>
          <a:xfrm flipH="1">
            <a:off x="6961700" y="4620636"/>
            <a:ext cx="39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…</a:t>
            </a:r>
            <a:endParaRPr sz="20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1156;g35ca313daad_0_0">
            <a:extLst>
              <a:ext uri="{FF2B5EF4-FFF2-40B4-BE49-F238E27FC236}">
                <a16:creationId xmlns:a16="http://schemas.microsoft.com/office/drawing/2014/main" id="{04E4E9A3-C7F5-9F37-2840-8DA64FDD70BE}"/>
              </a:ext>
            </a:extLst>
          </p:cNvPr>
          <p:cNvSpPr/>
          <p:nvPr/>
        </p:nvSpPr>
        <p:spPr>
          <a:xfrm>
            <a:off x="2584107" y="3280337"/>
            <a:ext cx="3823500" cy="397333"/>
          </a:xfrm>
          <a:prstGeom prst="roundRect">
            <a:avLst>
              <a:gd name="adj" fmla="val 2363"/>
            </a:avLst>
          </a:prstGeom>
          <a:solidFill>
            <a:srgbClr val="C2E0F2"/>
          </a:solidFill>
          <a:ln w="19050" cap="flat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1183;g35ca313daad_0_0">
            <a:extLst>
              <a:ext uri="{FF2B5EF4-FFF2-40B4-BE49-F238E27FC236}">
                <a16:creationId xmlns:a16="http://schemas.microsoft.com/office/drawing/2014/main" id="{6CA07CA1-1CE5-AB61-A795-2CB54F96C098}"/>
              </a:ext>
            </a:extLst>
          </p:cNvPr>
          <p:cNvSpPr/>
          <p:nvPr/>
        </p:nvSpPr>
        <p:spPr>
          <a:xfrm>
            <a:off x="2860108" y="2364990"/>
            <a:ext cx="567637" cy="1607969"/>
          </a:xfrm>
          <a:prstGeom prst="bentArrow">
            <a:avLst>
              <a:gd name="adj1" fmla="val 20924"/>
              <a:gd name="adj2" fmla="val 25000"/>
              <a:gd name="adj3" fmla="val 0"/>
              <a:gd name="adj4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1217;g35ca313daad_0_0">
            <a:extLst>
              <a:ext uri="{FF2B5EF4-FFF2-40B4-BE49-F238E27FC236}">
                <a16:creationId xmlns:a16="http://schemas.microsoft.com/office/drawing/2014/main" id="{B1F1FB5D-81EB-8284-C6BA-84BAB2AC1425}"/>
              </a:ext>
            </a:extLst>
          </p:cNvPr>
          <p:cNvSpPr/>
          <p:nvPr/>
        </p:nvSpPr>
        <p:spPr>
          <a:xfrm>
            <a:off x="5575593" y="2020649"/>
            <a:ext cx="780900" cy="1683398"/>
          </a:xfrm>
          <a:prstGeom prst="rect">
            <a:avLst/>
          </a:prstGeom>
          <a:solidFill>
            <a:srgbClr val="EAEAEA"/>
          </a:solidFill>
          <a:ln w="1905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MARS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Control</a:t>
            </a:r>
            <a:endParaRPr sz="1500" b="1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  <a:endParaRPr sz="1300" b="1" kern="0" dirty="0">
              <a:solidFill>
                <a:srgbClr val="38761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1218;g35ca313daad_0_0">
            <a:extLst>
              <a:ext uri="{FF2B5EF4-FFF2-40B4-BE49-F238E27FC236}">
                <a16:creationId xmlns:a16="http://schemas.microsoft.com/office/drawing/2014/main" id="{8A46215A-FC61-1231-5100-BDAD08071C0C}"/>
              </a:ext>
            </a:extLst>
          </p:cNvPr>
          <p:cNvSpPr/>
          <p:nvPr/>
        </p:nvSpPr>
        <p:spPr>
          <a:xfrm>
            <a:off x="5437193" y="1945630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1208;g35ca313daad_0_0">
            <a:extLst>
              <a:ext uri="{FF2B5EF4-FFF2-40B4-BE49-F238E27FC236}">
                <a16:creationId xmlns:a16="http://schemas.microsoft.com/office/drawing/2014/main" id="{C7F66948-8E06-6CAA-18FF-39866D237E22}"/>
              </a:ext>
            </a:extLst>
          </p:cNvPr>
          <p:cNvSpPr/>
          <p:nvPr/>
        </p:nvSpPr>
        <p:spPr>
          <a:xfrm>
            <a:off x="3147418" y="2195849"/>
            <a:ext cx="926400" cy="511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Sorter</a:t>
            </a: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Unit</a:t>
            </a:r>
          </a:p>
        </p:txBody>
      </p:sp>
      <p:sp>
        <p:nvSpPr>
          <p:cNvPr id="314" name="Google Shape;1219;g35ca313daad_0_0">
            <a:extLst>
              <a:ext uri="{FF2B5EF4-FFF2-40B4-BE49-F238E27FC236}">
                <a16:creationId xmlns:a16="http://schemas.microsoft.com/office/drawing/2014/main" id="{F2BA10A8-CB1E-4342-C542-E8BFECA18809}"/>
              </a:ext>
            </a:extLst>
          </p:cNvPr>
          <p:cNvSpPr/>
          <p:nvPr/>
        </p:nvSpPr>
        <p:spPr>
          <a:xfrm>
            <a:off x="3040858" y="2151178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II</a:t>
            </a:r>
            <a:endParaRPr sz="1400" b="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F22CF-28F9-7D5D-9391-228267BCCAA5}"/>
              </a:ext>
            </a:extLst>
          </p:cNvPr>
          <p:cNvSpPr/>
          <p:nvPr/>
        </p:nvSpPr>
        <p:spPr>
          <a:xfrm>
            <a:off x="740547" y="1603316"/>
            <a:ext cx="7620342" cy="447937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18" name="Google Shape;1227;g35ca313daad_0_0">
            <a:extLst>
              <a:ext uri="{FF2B5EF4-FFF2-40B4-BE49-F238E27FC236}">
                <a16:creationId xmlns:a16="http://schemas.microsoft.com/office/drawing/2014/main" id="{194C56D8-258B-8C2F-4072-EE968FDC5D34}"/>
              </a:ext>
            </a:extLst>
          </p:cNvPr>
          <p:cNvSpPr/>
          <p:nvPr/>
        </p:nvSpPr>
        <p:spPr>
          <a:xfrm>
            <a:off x="3685974" y="4976731"/>
            <a:ext cx="2509500" cy="270000"/>
          </a:xfrm>
          <a:prstGeom prst="rect">
            <a:avLst/>
          </a:prstGeom>
          <a:solidFill>
            <a:srgbClr val="BFAE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Arithmetic Unit</a:t>
            </a:r>
            <a:endParaRPr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1260;g35ca313daad_0_0">
            <a:extLst>
              <a:ext uri="{FF2B5EF4-FFF2-40B4-BE49-F238E27FC236}">
                <a16:creationId xmlns:a16="http://schemas.microsoft.com/office/drawing/2014/main" id="{2133A182-CB4A-CB63-61A3-5A9D61EF58C0}"/>
              </a:ext>
            </a:extLst>
          </p:cNvPr>
          <p:cNvSpPr/>
          <p:nvPr/>
        </p:nvSpPr>
        <p:spPr>
          <a:xfrm>
            <a:off x="3848575" y="4973194"/>
            <a:ext cx="270000" cy="270000"/>
          </a:xfrm>
          <a:prstGeom prst="ellipse">
            <a:avLst/>
          </a:prstGeom>
          <a:solidFill>
            <a:srgbClr val="BFBFB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D09BF-2BA4-53D4-A0E5-0E7272AD0938}"/>
              </a:ext>
            </a:extLst>
          </p:cNvPr>
          <p:cNvSpPr txBox="1"/>
          <p:nvPr/>
        </p:nvSpPr>
        <p:spPr>
          <a:xfrm>
            <a:off x="3158204" y="5301234"/>
            <a:ext cx="3668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6436E"/>
                </a:solidFill>
              </a:defRPr>
            </a:lvl1pPr>
          </a:lstStyle>
          <a:p>
            <a:pPr algn="ctr"/>
            <a:r>
              <a:rPr lang="en-US" sz="2000" dirty="0"/>
              <a:t>Chaining</a:t>
            </a:r>
          </a:p>
          <a:p>
            <a:pPr algn="ctr"/>
            <a:r>
              <a:rPr lang="en-US" sz="2000" dirty="0"/>
              <a:t>(Dynamic programming)</a:t>
            </a:r>
          </a:p>
        </p:txBody>
      </p:sp>
      <p:sp>
        <p:nvSpPr>
          <p:cNvPr id="5" name="Google Shape;1316;g35ca313daad_0_0">
            <a:extLst>
              <a:ext uri="{FF2B5EF4-FFF2-40B4-BE49-F238E27FC236}">
                <a16:creationId xmlns:a16="http://schemas.microsoft.com/office/drawing/2014/main" id="{4E6E343D-C93A-F5E8-E08F-FE42844B8D65}"/>
              </a:ext>
            </a:extLst>
          </p:cNvPr>
          <p:cNvSpPr/>
          <p:nvPr/>
        </p:nvSpPr>
        <p:spPr>
          <a:xfrm>
            <a:off x="4218832" y="5320123"/>
            <a:ext cx="270000" cy="27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064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6436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1" i="0" u="none" strike="noStrike" cap="none" dirty="0">
              <a:solidFill>
                <a:srgbClr val="0643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B5CDBB-488A-CC67-C7C4-E82100629E08}"/>
              </a:ext>
            </a:extLst>
          </p:cNvPr>
          <p:cNvCxnSpPr>
            <a:cxnSpLocks/>
          </p:cNvCxnSpPr>
          <p:nvPr/>
        </p:nvCxnSpPr>
        <p:spPr>
          <a:xfrm flipH="1">
            <a:off x="5063180" y="2725237"/>
            <a:ext cx="4592" cy="2171139"/>
          </a:xfrm>
          <a:prstGeom prst="straightConnector1">
            <a:avLst/>
          </a:prstGeom>
          <a:ln w="57150">
            <a:solidFill>
              <a:srgbClr val="0643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8223A4-1E47-0724-0970-C13E565DE1A0}"/>
              </a:ext>
            </a:extLst>
          </p:cNvPr>
          <p:cNvSpPr txBox="1"/>
          <p:nvPr/>
        </p:nvSpPr>
        <p:spPr>
          <a:xfrm>
            <a:off x="5158364" y="3303242"/>
            <a:ext cx="1300356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6436E"/>
                </a:solidFill>
              </a:rPr>
              <a:t>sorted</a:t>
            </a:r>
          </a:p>
          <a:p>
            <a:pPr algn="ctr"/>
            <a:r>
              <a:rPr lang="en-US" sz="2000" b="1" dirty="0">
                <a:solidFill>
                  <a:srgbClr val="06436E"/>
                </a:solidFill>
              </a:rPr>
              <a:t>sequences</a:t>
            </a:r>
          </a:p>
        </p:txBody>
      </p:sp>
    </p:spTree>
    <p:extLst>
      <p:ext uri="{BB962C8B-B14F-4D97-AF65-F5344CB8AC3E}">
        <p14:creationId xmlns:p14="http://schemas.microsoft.com/office/powerpoint/2010/main" val="244780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402D9-B648-7C20-54B0-C1BBD4313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A125-1D37-7B98-CE84-5EC5F2F8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Units &amp; System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3F9D4-9A8D-58DE-D39B-4DC0792D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1028435"/>
            <a:ext cx="8798061" cy="1539668"/>
          </a:xfrm>
        </p:spPr>
        <p:txBody>
          <a:bodyPr/>
          <a:lstStyle/>
          <a:p>
            <a:r>
              <a:rPr lang="en-US" dirty="0"/>
              <a:t> Arithmetic Unit</a:t>
            </a:r>
          </a:p>
          <a:p>
            <a:pPr lvl="2"/>
            <a:r>
              <a:rPr lang="en-US" sz="2000" dirty="0"/>
              <a:t>Processing-Near-Memory</a:t>
            </a:r>
          </a:p>
          <a:p>
            <a:pPr lvl="2"/>
            <a:r>
              <a:rPr lang="en-US" sz="2000" dirty="0"/>
              <a:t>Add Logic near the subarrays</a:t>
            </a:r>
          </a:p>
          <a:p>
            <a:pPr lvl="2"/>
            <a:r>
              <a:rPr lang="en-US" sz="2000" dirty="0"/>
              <a:t>Column-Selection Latches</a:t>
            </a:r>
          </a:p>
          <a:p>
            <a:pPr lvl="1"/>
            <a:endParaRPr lang="en-US" sz="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30DDA-6985-4ED9-58CB-7A8158B98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57" y="1032703"/>
            <a:ext cx="3540074" cy="1435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26225-26A4-6294-E62F-5633EAC84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349" y="2714182"/>
            <a:ext cx="3883489" cy="1429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DC29DA-3578-F0E3-1633-3A56C4FB9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004" y="4611694"/>
            <a:ext cx="3331127" cy="1688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C1D2E-EAEF-A1DE-FB6C-47CCC493CF75}"/>
              </a:ext>
            </a:extLst>
          </p:cNvPr>
          <p:cNvSpPr txBox="1"/>
          <p:nvPr/>
        </p:nvSpPr>
        <p:spPr>
          <a:xfrm>
            <a:off x="235637" y="2667655"/>
            <a:ext cx="4674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rbel" panose="020B0503020204020204" pitchFamily="34" charset="0"/>
              </a:rPr>
              <a:t>Querying Unit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Processing-Using-Memory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Add Custom Hash-key Match logic</a:t>
            </a:r>
          </a:p>
          <a:p>
            <a:pPr marL="123950" lvl="1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and Gated Sense Amplifiers</a:t>
            </a:r>
          </a:p>
          <a:p>
            <a:pPr marL="123950" lvl="1" indent="0">
              <a:buNone/>
            </a:pPr>
            <a:endParaRPr lang="en-US" sz="600" dirty="0">
              <a:latin typeface="Corbel" panose="020B0503020204020204" pitchFamily="34" charset="0"/>
            </a:endParaRPr>
          </a:p>
          <a:p>
            <a:pPr marL="123950" lvl="1" indent="0">
              <a:buNone/>
            </a:pPr>
            <a:endParaRPr lang="en-US" sz="6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D57B2-059F-4C09-DFBB-F27B2C6575D2}"/>
              </a:ext>
            </a:extLst>
          </p:cNvPr>
          <p:cNvSpPr txBox="1"/>
          <p:nvPr/>
        </p:nvSpPr>
        <p:spPr>
          <a:xfrm>
            <a:off x="189560" y="4611694"/>
            <a:ext cx="46741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rbel" panose="020B0503020204020204" pitchFamily="34" charset="0"/>
              </a:rPr>
              <a:t>Sorter and Merger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Inside the SSD controller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Processing-Near-Memory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Bitonic Sorter and Merger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732D3-AFA5-E450-571B-D2B311F2BF52}"/>
              </a:ext>
            </a:extLst>
          </p:cNvPr>
          <p:cNvSpPr/>
          <p:nvPr/>
        </p:nvSpPr>
        <p:spPr>
          <a:xfrm>
            <a:off x="0" y="952659"/>
            <a:ext cx="9113423" cy="5487634"/>
          </a:xfrm>
          <a:prstGeom prst="rect">
            <a:avLst/>
          </a:prstGeom>
          <a:solidFill>
            <a:srgbClr val="FFFFFF">
              <a:alpha val="9137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B4206-40A8-DF4A-C09F-2BF626B6EA05}"/>
              </a:ext>
            </a:extLst>
          </p:cNvPr>
          <p:cNvSpPr/>
          <p:nvPr/>
        </p:nvSpPr>
        <p:spPr>
          <a:xfrm>
            <a:off x="0" y="3587334"/>
            <a:ext cx="9144000" cy="1256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More details on the Mechanism and System Integration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can be found in the paper</a:t>
            </a:r>
            <a:endParaRPr lang="en-GB" sz="2400" b="1" dirty="0">
              <a:solidFill>
                <a:srgbClr val="22AE9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62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MARS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883052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B4AE6-765A-CAC3-5AE3-AAABC9194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3DCD-0FA3-243A-EC18-16A97F62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Evaluation Methodology</a:t>
            </a:r>
            <a:r>
              <a:rPr lang="de-DE" dirty="0"/>
              <a:t> (I/II)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D1545-BE09-19BF-447F-5CD69AEA4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" y="1069560"/>
            <a:ext cx="8867700" cy="77412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</a:rPr>
              <a:t>We compare MARS against four systems for our performance and energy analysis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b="1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</a:pPr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B6AF4-63D6-52BF-9F34-B668866004E7}"/>
              </a:ext>
            </a:extLst>
          </p:cNvPr>
          <p:cNvSpPr/>
          <p:nvPr/>
        </p:nvSpPr>
        <p:spPr>
          <a:xfrm>
            <a:off x="391628" y="2692015"/>
            <a:ext cx="1603822" cy="2345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/>
                </a:solidFill>
              </a:rPr>
              <a:t>Conventional pipeline with GPU-based </a:t>
            </a:r>
            <a:r>
              <a:rPr lang="en-US" sz="1600" b="1" noProof="0" dirty="0" err="1">
                <a:solidFill>
                  <a:schemeClr val="tx1"/>
                </a:solidFill>
              </a:rPr>
              <a:t>basecalling</a:t>
            </a:r>
            <a:r>
              <a:rPr lang="en-US" sz="1600" noProof="0" dirty="0">
                <a:solidFill>
                  <a:schemeClr val="tx1"/>
                </a:solidFill>
              </a:rPr>
              <a:t> (dorado) and CPU-based </a:t>
            </a:r>
            <a:r>
              <a:rPr lang="en-US" sz="1600" b="1" noProof="0" dirty="0">
                <a:solidFill>
                  <a:schemeClr val="tx1"/>
                </a:solidFill>
              </a:rPr>
              <a:t>read mapping </a:t>
            </a:r>
            <a:r>
              <a:rPr lang="en-US" sz="1600" noProof="0" dirty="0">
                <a:solidFill>
                  <a:schemeClr val="tx1"/>
                </a:solidFill>
              </a:rPr>
              <a:t>(minimap2)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3A2CE-5EB5-A8B1-E693-CC60F1167AA0}"/>
              </a:ext>
            </a:extLst>
          </p:cNvPr>
          <p:cNvSpPr/>
          <p:nvPr/>
        </p:nvSpPr>
        <p:spPr>
          <a:xfrm>
            <a:off x="2139671" y="2692015"/>
            <a:ext cx="1603822" cy="2345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tx1"/>
                </a:solidFill>
              </a:rPr>
              <a:t>NVM-based hardware-accelerated </a:t>
            </a:r>
            <a:r>
              <a:rPr lang="en-US" sz="1600" noProof="0" dirty="0">
                <a:solidFill>
                  <a:schemeClr val="tx1"/>
                </a:solidFill>
              </a:rPr>
              <a:t>pipeline for </a:t>
            </a:r>
            <a:r>
              <a:rPr lang="en-US" sz="1600" noProof="0" dirty="0" err="1">
                <a:solidFill>
                  <a:schemeClr val="tx1"/>
                </a:solidFill>
              </a:rPr>
              <a:t>basecalling</a:t>
            </a:r>
            <a:r>
              <a:rPr lang="en-US" sz="1600" noProof="0" dirty="0">
                <a:solidFill>
                  <a:schemeClr val="tx1"/>
                </a:solidFill>
              </a:rPr>
              <a:t> &amp; read mapping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45B7BF-51EB-8B4E-FFE6-48CBD6F17A9A}"/>
              </a:ext>
            </a:extLst>
          </p:cNvPr>
          <p:cNvSpPr/>
          <p:nvPr/>
        </p:nvSpPr>
        <p:spPr>
          <a:xfrm>
            <a:off x="3887714" y="2692015"/>
            <a:ext cx="1603822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State-of the art </a:t>
            </a:r>
            <a:r>
              <a:rPr lang="en-US" sz="1600" b="1" dirty="0">
                <a:solidFill>
                  <a:schemeClr val="tx1"/>
                </a:solidFill>
              </a:rPr>
              <a:t>CPU-based RSGA pipeline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ADCDF3-20E9-5BA5-3D9A-4B6D84E382DF}"/>
              </a:ext>
            </a:extLst>
          </p:cNvPr>
          <p:cNvSpPr/>
          <p:nvPr/>
        </p:nvSpPr>
        <p:spPr>
          <a:xfrm>
            <a:off x="7383800" y="2692015"/>
            <a:ext cx="1603822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/>
                </a:solidFill>
              </a:rPr>
              <a:t>Full MARS </a:t>
            </a:r>
            <a:r>
              <a:rPr lang="en-US" sz="1600" b="1" noProof="0" dirty="0">
                <a:solidFill>
                  <a:schemeClr val="tx1"/>
                </a:solidFill>
              </a:rPr>
              <a:t>hardware-accelerated</a:t>
            </a:r>
            <a:r>
              <a:rPr lang="en-US" sz="1600" noProof="0" dirty="0">
                <a:solidFill>
                  <a:schemeClr val="tx1"/>
                </a:solidFill>
              </a:rPr>
              <a:t> RSGA system inside the </a:t>
            </a:r>
            <a:r>
              <a:rPr lang="en-US" sz="1600" b="1" noProof="0" dirty="0">
                <a:solidFill>
                  <a:schemeClr val="tx1"/>
                </a:solidFill>
              </a:rPr>
              <a:t>storage subsystem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A8ABB3-E70B-55CD-9982-65AB99FBFCDA}"/>
              </a:ext>
            </a:extLst>
          </p:cNvPr>
          <p:cNvSpPr/>
          <p:nvPr/>
        </p:nvSpPr>
        <p:spPr>
          <a:xfrm>
            <a:off x="581539" y="2534483"/>
            <a:ext cx="1224000" cy="315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F2290E-06CA-7568-BC2C-A13AD4ACF6F7}"/>
              </a:ext>
            </a:extLst>
          </p:cNvPr>
          <p:cNvSpPr/>
          <p:nvPr/>
        </p:nvSpPr>
        <p:spPr>
          <a:xfrm>
            <a:off x="2329582" y="2534483"/>
            <a:ext cx="1224000" cy="315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GenPIP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6849C5-44C0-751C-8B74-BC6AFFDED670}"/>
              </a:ext>
            </a:extLst>
          </p:cNvPr>
          <p:cNvSpPr/>
          <p:nvPr/>
        </p:nvSpPr>
        <p:spPr>
          <a:xfrm>
            <a:off x="4077625" y="2534483"/>
            <a:ext cx="1224000" cy="315064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RH2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974E35-BC02-0CAF-2F97-2DD0AEE27A59}"/>
              </a:ext>
            </a:extLst>
          </p:cNvPr>
          <p:cNvSpPr txBox="1">
            <a:spLocks/>
          </p:cNvSpPr>
          <p:nvPr/>
        </p:nvSpPr>
        <p:spPr>
          <a:xfrm>
            <a:off x="2519307" y="4766839"/>
            <a:ext cx="119947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1600" i="1" dirty="0"/>
              <a:t>[MICRO’22]</a:t>
            </a:r>
            <a:endParaRPr lang="en-GB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F93FF9-4A61-3C6D-191A-EEE53F229D61}"/>
              </a:ext>
            </a:extLst>
          </p:cNvPr>
          <p:cNvSpPr/>
          <p:nvPr/>
        </p:nvSpPr>
        <p:spPr>
          <a:xfrm>
            <a:off x="5635757" y="2692015"/>
            <a:ext cx="1603822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solidFill>
                  <a:schemeClr val="tx1"/>
                </a:solidFill>
              </a:rPr>
              <a:t>MARS </a:t>
            </a:r>
            <a:r>
              <a:rPr lang="en-US" sz="1600" b="1" noProof="0" dirty="0">
                <a:solidFill>
                  <a:schemeClr val="tx1"/>
                </a:solidFill>
              </a:rPr>
              <a:t>software-only RSGA </a:t>
            </a:r>
            <a:r>
              <a:rPr lang="en-US" sz="1600" noProof="0" dirty="0">
                <a:solidFill>
                  <a:schemeClr val="tx1"/>
                </a:solidFill>
              </a:rPr>
              <a:t>pipeline executed on CPU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D01D52-F648-DC9D-0E6E-A8F9196C91B5}"/>
              </a:ext>
            </a:extLst>
          </p:cNvPr>
          <p:cNvSpPr/>
          <p:nvPr/>
        </p:nvSpPr>
        <p:spPr>
          <a:xfrm>
            <a:off x="5825668" y="2534483"/>
            <a:ext cx="1224000" cy="315064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MARS-CPU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89A229-E532-BDBA-56BD-0681211FBBE0}"/>
              </a:ext>
            </a:extLst>
          </p:cNvPr>
          <p:cNvSpPr/>
          <p:nvPr/>
        </p:nvSpPr>
        <p:spPr>
          <a:xfrm>
            <a:off x="7573711" y="2534483"/>
            <a:ext cx="1224000" cy="315064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20ADC1-DA0B-FD00-A1EF-5D9C9E4A50A1}"/>
              </a:ext>
            </a:extLst>
          </p:cNvPr>
          <p:cNvSpPr/>
          <p:nvPr/>
        </p:nvSpPr>
        <p:spPr>
          <a:xfrm>
            <a:off x="3743348" y="5229346"/>
            <a:ext cx="252000" cy="25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62543D-AEC4-16E5-EB86-4EE7847CC36C}"/>
              </a:ext>
            </a:extLst>
          </p:cNvPr>
          <p:cNvSpPr/>
          <p:nvPr/>
        </p:nvSpPr>
        <p:spPr>
          <a:xfrm>
            <a:off x="6666535" y="5229346"/>
            <a:ext cx="252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8EA7C0-A737-7D94-6A81-6DD10A9F3FDB}"/>
              </a:ext>
            </a:extLst>
          </p:cNvPr>
          <p:cNvSpPr txBox="1"/>
          <p:nvPr/>
        </p:nvSpPr>
        <p:spPr>
          <a:xfrm>
            <a:off x="3955643" y="5170680"/>
            <a:ext cx="26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Basecalling</a:t>
            </a:r>
            <a:r>
              <a:rPr lang="en-US" dirty="0"/>
              <a:t>-based pipeline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8946DB-A827-77D9-4DBD-B9315769A9EA}"/>
              </a:ext>
            </a:extLst>
          </p:cNvPr>
          <p:cNvSpPr txBox="1"/>
          <p:nvPr/>
        </p:nvSpPr>
        <p:spPr>
          <a:xfrm>
            <a:off x="6878831" y="5170680"/>
            <a:ext cx="21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RSGA-based pipeline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24C526-9245-13D0-2FFF-2EF9453CD786}"/>
              </a:ext>
            </a:extLst>
          </p:cNvPr>
          <p:cNvSpPr txBox="1">
            <a:spLocks/>
          </p:cNvSpPr>
          <p:nvPr/>
        </p:nvSpPr>
        <p:spPr>
          <a:xfrm>
            <a:off x="3730991" y="4766839"/>
            <a:ext cx="1748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1600" i="1" dirty="0"/>
              <a:t>[Bioinformatics’24]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54386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60888-E35E-E3F7-80E2-25F08339B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DF47-5080-18CF-0FEE-FE3309EE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Evaluation Methodology</a:t>
            </a:r>
            <a:r>
              <a:rPr lang="de-DE" dirty="0"/>
              <a:t> (II/II)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19495-0325-0A1B-4DC5-20DCDF8C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" y="918879"/>
            <a:ext cx="8867700" cy="78294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>
                <a:solidFill>
                  <a:srgbClr val="06436E"/>
                </a:solidFill>
              </a:rPr>
              <a:t>We use the following hardware setup and simulate elements of our system setup</a:t>
            </a:r>
            <a:endParaRPr lang="en-CH">
              <a:solidFill>
                <a:srgbClr val="06436E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696181-7E51-99D6-B899-ED35B9D765F0}"/>
              </a:ext>
            </a:extLst>
          </p:cNvPr>
          <p:cNvSpPr/>
          <p:nvPr/>
        </p:nvSpPr>
        <p:spPr>
          <a:xfrm>
            <a:off x="197525" y="1923961"/>
            <a:ext cx="8625840" cy="2553034"/>
          </a:xfrm>
          <a:prstGeom prst="roundRect">
            <a:avLst>
              <a:gd name="adj" fmla="val 530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rgbClr val="06436E"/>
                </a:solidFill>
                <a:latin typeface="Corbel" panose="020B0503020204020204" pitchFamily="34" charset="0"/>
              </a:rPr>
              <a:t>Hardware Components</a:t>
            </a:r>
          </a:p>
          <a:p>
            <a:pPr marL="180000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Corbel" panose="020B0503020204020204" pitchFamily="34" charset="0"/>
              </a:rPr>
              <a:t>CPU-based baseline</a:t>
            </a:r>
          </a:p>
          <a:p>
            <a:pPr marL="637200" lvl="1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state-of-the-art server with two AMD® EPYC® CPUs with </a:t>
            </a:r>
            <a:r>
              <a:rPr lang="en-GB" dirty="0">
                <a:solidFill>
                  <a:schemeClr val="tx1"/>
                </a:solidFill>
              </a:rPr>
              <a:t>64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 physical cores</a:t>
            </a:r>
          </a:p>
          <a:p>
            <a:pPr marL="637200" lvl="1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-TB DDR4 DRAM </a:t>
            </a:r>
          </a:p>
          <a:p>
            <a:pPr marL="637200" lvl="1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NVIDIA RTX A6000 GPU </a:t>
            </a:r>
            <a:r>
              <a:rPr lang="en-GB" i="1" dirty="0">
                <a:solidFill>
                  <a:schemeClr val="tx1"/>
                </a:solidFill>
                <a:latin typeface="Corbel" panose="020B0503020204020204" pitchFamily="34" charset="0"/>
              </a:rPr>
              <a:t>(for the BC baseline)</a:t>
            </a:r>
            <a:endParaRPr lang="en-GB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180000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Corbel" panose="020B0503020204020204" pitchFamily="34" charset="0"/>
              </a:rPr>
              <a:t>SSD configurations</a:t>
            </a:r>
          </a:p>
          <a:p>
            <a:pPr marL="637200" lvl="1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8 channels with each 8 flash chips, PCIe 4.0 interface</a:t>
            </a:r>
          </a:p>
          <a:p>
            <a:pPr marL="637200" lvl="1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4GB LPDDR4 DRAM with 16 banks and 512 subarrays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1F5AACD-07B7-103D-7A0B-111BFF3C3A6F}"/>
              </a:ext>
            </a:extLst>
          </p:cNvPr>
          <p:cNvSpPr/>
          <p:nvPr/>
        </p:nvSpPr>
        <p:spPr>
          <a:xfrm>
            <a:off x="240852" y="4797627"/>
            <a:ext cx="8625840" cy="1275666"/>
          </a:xfrm>
          <a:prstGeom prst="roundRect">
            <a:avLst>
              <a:gd name="adj" fmla="val 530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rgbClr val="06436E"/>
                </a:solidFill>
                <a:latin typeface="Corbel" panose="020B0503020204020204" pitchFamily="34" charset="0"/>
              </a:rPr>
              <a:t>Simulators Used</a:t>
            </a:r>
          </a:p>
          <a:p>
            <a:pPr marL="180000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Synopsis Design Compiler - for accelerators</a:t>
            </a:r>
          </a:p>
          <a:p>
            <a:pPr marL="180000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Corbel" panose="020B0503020204020204" pitchFamily="34" charset="0"/>
              </a:rPr>
              <a:t>MQSim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[</a:t>
            </a:r>
            <a:r>
              <a:rPr lang="en-GB" i="1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Tavakkol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+, FAST’18] - 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for SSD-internal operations</a:t>
            </a:r>
          </a:p>
          <a:p>
            <a:pPr marL="180000" indent="-1800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CACTI7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[Kim+, CAL’15] - 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for SSD-internal LPDDR4 DRAM</a:t>
            </a:r>
          </a:p>
        </p:txBody>
      </p:sp>
    </p:spTree>
    <p:extLst>
      <p:ext uri="{BB962C8B-B14F-4D97-AF65-F5344CB8AC3E}">
        <p14:creationId xmlns:p14="http://schemas.microsoft.com/office/powerpoint/2010/main" val="3772464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F94FF-3337-4E12-D289-44324B50B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262">
            <a:extLst>
              <a:ext uri="{FF2B5EF4-FFF2-40B4-BE49-F238E27FC236}">
                <a16:creationId xmlns:a16="http://schemas.microsoft.com/office/drawing/2014/main" id="{6966F902-BDEE-E0FF-1E0B-38E1A8D234AA}"/>
              </a:ext>
            </a:extLst>
          </p:cNvPr>
          <p:cNvSpPr/>
          <p:nvPr/>
        </p:nvSpPr>
        <p:spPr>
          <a:xfrm>
            <a:off x="955545" y="837703"/>
            <a:ext cx="2463327" cy="448951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5B959E2E-E343-DCF1-9B03-A8609B05D264}"/>
              </a:ext>
            </a:extLst>
          </p:cNvPr>
          <p:cNvSpPr/>
          <p:nvPr/>
        </p:nvSpPr>
        <p:spPr>
          <a:xfrm>
            <a:off x="3863769" y="837703"/>
            <a:ext cx="4895021" cy="448951"/>
          </a:xfrm>
          <a:prstGeom prst="rect">
            <a:avLst/>
          </a:prstGeom>
          <a:solidFill>
            <a:srgbClr val="F4B81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89C3E-F8C0-FDF7-824F-D46EDCFC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5795D95-8B88-BFA2-4517-F9EA7DAD7351}"/>
              </a:ext>
            </a:extLst>
          </p:cNvPr>
          <p:cNvSpPr txBox="1"/>
          <p:nvPr/>
        </p:nvSpPr>
        <p:spPr>
          <a:xfrm rot="16200000">
            <a:off x="-663336" y="5177426"/>
            <a:ext cx="20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6436E"/>
                </a:solidFill>
              </a:rPr>
              <a:t>Key Observations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9FBA56-B589-33FE-2E8F-0CDAE39644EC}"/>
              </a:ext>
            </a:extLst>
          </p:cNvPr>
          <p:cNvSpPr/>
          <p:nvPr/>
        </p:nvSpPr>
        <p:spPr>
          <a:xfrm>
            <a:off x="7481278" y="1335405"/>
            <a:ext cx="1277513" cy="2422769"/>
          </a:xfrm>
          <a:prstGeom prst="rect">
            <a:avLst/>
          </a:prstGeom>
          <a:solidFill>
            <a:schemeClr val="tx2">
              <a:lumMod val="25000"/>
              <a:lumOff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Google Shape;2357;p34">
            <a:extLst>
              <a:ext uri="{FF2B5EF4-FFF2-40B4-BE49-F238E27FC236}">
                <a16:creationId xmlns:a16="http://schemas.microsoft.com/office/drawing/2014/main" id="{F34E8BD5-2A31-997A-8DAD-46C8BE1AEDDB}"/>
              </a:ext>
            </a:extLst>
          </p:cNvPr>
          <p:cNvGraphicFramePr/>
          <p:nvPr/>
        </p:nvGraphicFramePr>
        <p:xfrm>
          <a:off x="671761" y="1228138"/>
          <a:ext cx="8119608" cy="34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C79313E-A267-1D5E-EAB6-C07648999AD8}"/>
              </a:ext>
            </a:extLst>
          </p:cNvPr>
          <p:cNvGrpSpPr/>
          <p:nvPr/>
        </p:nvGrpSpPr>
        <p:grpSpPr>
          <a:xfrm>
            <a:off x="7323070" y="929218"/>
            <a:ext cx="1468299" cy="307777"/>
            <a:chOff x="6911613" y="438200"/>
            <a:chExt cx="1468299" cy="307777"/>
          </a:xfrm>
        </p:grpSpPr>
        <p:cxnSp>
          <p:nvCxnSpPr>
            <p:cNvPr id="7" name="Straight Connector 2">
              <a:extLst>
                <a:ext uri="{FF2B5EF4-FFF2-40B4-BE49-F238E27FC236}">
                  <a16:creationId xmlns:a16="http://schemas.microsoft.com/office/drawing/2014/main" id="{3682D179-F554-CDD6-392C-DD516AE44E09}"/>
                </a:ext>
              </a:extLst>
            </p:cNvPr>
            <p:cNvCxnSpPr>
              <a:cxnSpLocks/>
            </p:cNvCxnSpPr>
            <p:nvPr/>
          </p:nvCxnSpPr>
          <p:spPr>
            <a:xfrm>
              <a:off x="6911613" y="592089"/>
              <a:ext cx="216000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0ED9F523-36E4-260D-635D-6A098C7FA38F}"/>
                </a:ext>
              </a:extLst>
            </p:cNvPr>
            <p:cNvSpPr txBox="1"/>
            <p:nvPr/>
          </p:nvSpPr>
          <p:spPr>
            <a:xfrm>
              <a:off x="7211079" y="438200"/>
              <a:ext cx="11688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RawHash2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7F77AC-0494-DCB0-736A-7736D1243F2D}"/>
              </a:ext>
            </a:extLst>
          </p:cNvPr>
          <p:cNvGrpSpPr/>
          <p:nvPr/>
        </p:nvGrpSpPr>
        <p:grpSpPr>
          <a:xfrm>
            <a:off x="5724003" y="929218"/>
            <a:ext cx="902633" cy="307777"/>
            <a:chOff x="5385433" y="438200"/>
            <a:chExt cx="902633" cy="307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0A502D-A29C-2952-E342-73D3416B2DC8}"/>
                </a:ext>
              </a:extLst>
            </p:cNvPr>
            <p:cNvSpPr txBox="1"/>
            <p:nvPr/>
          </p:nvSpPr>
          <p:spPr>
            <a:xfrm>
              <a:off x="5577808" y="438200"/>
              <a:ext cx="71025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MARS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71D251-3EF7-A83C-36D1-51319D06A96A}"/>
                </a:ext>
              </a:extLst>
            </p:cNvPr>
            <p:cNvSpPr/>
            <p:nvPr/>
          </p:nvSpPr>
          <p:spPr>
            <a:xfrm>
              <a:off x="5385433" y="542772"/>
              <a:ext cx="108910" cy="98634"/>
            </a:xfrm>
            <a:prstGeom prst="rect">
              <a:avLst/>
            </a:prstGeom>
            <a:solidFill>
              <a:srgbClr val="333F5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Google Shape;2358;p34">
            <a:extLst>
              <a:ext uri="{FF2B5EF4-FFF2-40B4-BE49-F238E27FC236}">
                <a16:creationId xmlns:a16="http://schemas.microsoft.com/office/drawing/2014/main" id="{7B59AAE9-7E62-3B46-D108-EDADD68402AF}"/>
              </a:ext>
            </a:extLst>
          </p:cNvPr>
          <p:cNvSpPr/>
          <p:nvPr/>
        </p:nvSpPr>
        <p:spPr>
          <a:xfrm>
            <a:off x="840582" y="3737863"/>
            <a:ext cx="8046376" cy="847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371;p34">
            <a:extLst>
              <a:ext uri="{FF2B5EF4-FFF2-40B4-BE49-F238E27FC236}">
                <a16:creationId xmlns:a16="http://schemas.microsoft.com/office/drawing/2014/main" id="{5E67B73A-CDF3-2632-E891-BFABD5F90765}"/>
              </a:ext>
            </a:extLst>
          </p:cNvPr>
          <p:cNvSpPr txBox="1"/>
          <p:nvPr/>
        </p:nvSpPr>
        <p:spPr>
          <a:xfrm>
            <a:off x="576316" y="2778755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" name="Google Shape;2372;p34">
            <a:extLst>
              <a:ext uri="{FF2B5EF4-FFF2-40B4-BE49-F238E27FC236}">
                <a16:creationId xmlns:a16="http://schemas.microsoft.com/office/drawing/2014/main" id="{84D48A60-D7F8-F17A-4776-A53277724FE4}"/>
              </a:ext>
            </a:extLst>
          </p:cNvPr>
          <p:cNvSpPr txBox="1"/>
          <p:nvPr/>
        </p:nvSpPr>
        <p:spPr>
          <a:xfrm>
            <a:off x="502325" y="2016151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dirty="0"/>
          </a:p>
        </p:txBody>
      </p:sp>
      <p:sp>
        <p:nvSpPr>
          <p:cNvPr id="15" name="Google Shape;2373;p34">
            <a:extLst>
              <a:ext uri="{FF2B5EF4-FFF2-40B4-BE49-F238E27FC236}">
                <a16:creationId xmlns:a16="http://schemas.microsoft.com/office/drawing/2014/main" id="{035ACB26-03C0-8598-8E3D-4E98C3A253B1}"/>
              </a:ext>
            </a:extLst>
          </p:cNvPr>
          <p:cNvSpPr txBox="1"/>
          <p:nvPr/>
        </p:nvSpPr>
        <p:spPr>
          <a:xfrm>
            <a:off x="445017" y="1335405"/>
            <a:ext cx="535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dirty="0"/>
          </a:p>
        </p:txBody>
      </p:sp>
      <p:sp>
        <p:nvSpPr>
          <p:cNvPr id="16" name="Google Shape;2374;p34">
            <a:extLst>
              <a:ext uri="{FF2B5EF4-FFF2-40B4-BE49-F238E27FC236}">
                <a16:creationId xmlns:a16="http://schemas.microsoft.com/office/drawing/2014/main" id="{D8C7089F-511F-99EB-3431-28F3F1BC4C8D}"/>
              </a:ext>
            </a:extLst>
          </p:cNvPr>
          <p:cNvSpPr txBox="1"/>
          <p:nvPr/>
        </p:nvSpPr>
        <p:spPr>
          <a:xfrm>
            <a:off x="1296621" y="3784249"/>
            <a:ext cx="44435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</a:t>
            </a:r>
            <a:endParaRPr dirty="0"/>
          </a:p>
        </p:txBody>
      </p:sp>
      <p:sp>
        <p:nvSpPr>
          <p:cNvPr id="17" name="Google Shape;2375;p34">
            <a:extLst>
              <a:ext uri="{FF2B5EF4-FFF2-40B4-BE49-F238E27FC236}">
                <a16:creationId xmlns:a16="http://schemas.microsoft.com/office/drawing/2014/main" id="{D74A1795-E755-35D6-DC44-D7D256889F1E}"/>
              </a:ext>
            </a:extLst>
          </p:cNvPr>
          <p:cNvSpPr txBox="1"/>
          <p:nvPr/>
        </p:nvSpPr>
        <p:spPr>
          <a:xfrm>
            <a:off x="2613341" y="3784249"/>
            <a:ext cx="44435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D2</a:t>
            </a:r>
            <a:endParaRPr dirty="0"/>
          </a:p>
        </p:txBody>
      </p:sp>
      <p:sp>
        <p:nvSpPr>
          <p:cNvPr id="18" name="Google Shape;2376;p34">
            <a:extLst>
              <a:ext uri="{FF2B5EF4-FFF2-40B4-BE49-F238E27FC236}">
                <a16:creationId xmlns:a16="http://schemas.microsoft.com/office/drawing/2014/main" id="{3CF8C2EC-4FB0-2064-EF92-E8D75CDC163A}"/>
              </a:ext>
            </a:extLst>
          </p:cNvPr>
          <p:cNvSpPr txBox="1"/>
          <p:nvPr/>
        </p:nvSpPr>
        <p:spPr>
          <a:xfrm>
            <a:off x="3930062" y="3784249"/>
            <a:ext cx="44435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D3</a:t>
            </a:r>
            <a:endParaRPr dirty="0"/>
          </a:p>
        </p:txBody>
      </p:sp>
      <p:sp>
        <p:nvSpPr>
          <p:cNvPr id="19" name="Google Shape;2377;p34">
            <a:extLst>
              <a:ext uri="{FF2B5EF4-FFF2-40B4-BE49-F238E27FC236}">
                <a16:creationId xmlns:a16="http://schemas.microsoft.com/office/drawing/2014/main" id="{AD29FA1A-1DCF-42E9-A50F-43994603A2DC}"/>
              </a:ext>
            </a:extLst>
          </p:cNvPr>
          <p:cNvSpPr txBox="1"/>
          <p:nvPr/>
        </p:nvSpPr>
        <p:spPr>
          <a:xfrm>
            <a:off x="5246783" y="3784249"/>
            <a:ext cx="44435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D4</a:t>
            </a:r>
            <a:endParaRPr dirty="0"/>
          </a:p>
        </p:txBody>
      </p:sp>
      <p:sp>
        <p:nvSpPr>
          <p:cNvPr id="20" name="Google Shape;2378;p34">
            <a:extLst>
              <a:ext uri="{FF2B5EF4-FFF2-40B4-BE49-F238E27FC236}">
                <a16:creationId xmlns:a16="http://schemas.microsoft.com/office/drawing/2014/main" id="{E70A93AC-73CB-84B4-FE8E-D12ECA7495A6}"/>
              </a:ext>
            </a:extLst>
          </p:cNvPr>
          <p:cNvSpPr txBox="1"/>
          <p:nvPr/>
        </p:nvSpPr>
        <p:spPr>
          <a:xfrm>
            <a:off x="6563503" y="3784249"/>
            <a:ext cx="44435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D5</a:t>
            </a:r>
            <a:endParaRPr dirty="0"/>
          </a:p>
        </p:txBody>
      </p:sp>
      <p:sp>
        <p:nvSpPr>
          <p:cNvPr id="21" name="Google Shape;2379;p34">
            <a:extLst>
              <a:ext uri="{FF2B5EF4-FFF2-40B4-BE49-F238E27FC236}">
                <a16:creationId xmlns:a16="http://schemas.microsoft.com/office/drawing/2014/main" id="{9F2B621B-8D06-305B-0C5D-5266ADF9B5C6}"/>
              </a:ext>
            </a:extLst>
          </p:cNvPr>
          <p:cNvSpPr txBox="1"/>
          <p:nvPr/>
        </p:nvSpPr>
        <p:spPr>
          <a:xfrm>
            <a:off x="7532991" y="3784249"/>
            <a:ext cx="11775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GEOMEAN</a:t>
            </a:r>
            <a:endParaRPr dirty="0"/>
          </a:p>
        </p:txBody>
      </p:sp>
      <p:sp>
        <p:nvSpPr>
          <p:cNvPr id="22" name="Google Shape;2381;p34">
            <a:extLst>
              <a:ext uri="{FF2B5EF4-FFF2-40B4-BE49-F238E27FC236}">
                <a16:creationId xmlns:a16="http://schemas.microsoft.com/office/drawing/2014/main" id="{1D5894C8-26C0-5BE4-FDDC-C0AF6DCB8D2D}"/>
              </a:ext>
            </a:extLst>
          </p:cNvPr>
          <p:cNvSpPr/>
          <p:nvPr/>
        </p:nvSpPr>
        <p:spPr>
          <a:xfrm>
            <a:off x="966003" y="1325729"/>
            <a:ext cx="7792793" cy="242276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85;p34">
            <a:extLst>
              <a:ext uri="{FF2B5EF4-FFF2-40B4-BE49-F238E27FC236}">
                <a16:creationId xmlns:a16="http://schemas.microsoft.com/office/drawing/2014/main" id="{2E91883D-BF4F-228A-9A12-87133EDE42EE}"/>
              </a:ext>
            </a:extLst>
          </p:cNvPr>
          <p:cNvCxnSpPr/>
          <p:nvPr/>
        </p:nvCxnSpPr>
        <p:spPr>
          <a:xfrm>
            <a:off x="991374" y="2960050"/>
            <a:ext cx="7622487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4" name="Google Shape;2389;p34">
            <a:extLst>
              <a:ext uri="{FF2B5EF4-FFF2-40B4-BE49-F238E27FC236}">
                <a16:creationId xmlns:a16="http://schemas.microsoft.com/office/drawing/2014/main" id="{2496B7BF-046F-D835-18EA-1E9475BD9272}"/>
              </a:ext>
            </a:extLst>
          </p:cNvPr>
          <p:cNvSpPr txBox="1"/>
          <p:nvPr/>
        </p:nvSpPr>
        <p:spPr>
          <a:xfrm>
            <a:off x="479133" y="3522133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 dirty="0"/>
          </a:p>
        </p:txBody>
      </p:sp>
      <p:grpSp>
        <p:nvGrpSpPr>
          <p:cNvPr id="25" name="Google Shape;2390;p34">
            <a:extLst>
              <a:ext uri="{FF2B5EF4-FFF2-40B4-BE49-F238E27FC236}">
                <a16:creationId xmlns:a16="http://schemas.microsoft.com/office/drawing/2014/main" id="{F3F56E85-619C-E0C1-2D72-C81572600478}"/>
              </a:ext>
            </a:extLst>
          </p:cNvPr>
          <p:cNvGrpSpPr/>
          <p:nvPr/>
        </p:nvGrpSpPr>
        <p:grpSpPr>
          <a:xfrm>
            <a:off x="1022744" y="3455697"/>
            <a:ext cx="226800" cy="197401"/>
            <a:chOff x="2106626" y="5650438"/>
            <a:chExt cx="226800" cy="197401"/>
          </a:xfrm>
        </p:grpSpPr>
        <p:sp>
          <p:nvSpPr>
            <p:cNvPr id="26" name="Google Shape;2391;p34">
              <a:extLst>
                <a:ext uri="{FF2B5EF4-FFF2-40B4-BE49-F238E27FC236}">
                  <a16:creationId xmlns:a16="http://schemas.microsoft.com/office/drawing/2014/main" id="{0AA7B85F-D2BC-E593-630E-59DEC65C984A}"/>
                </a:ext>
              </a:extLst>
            </p:cNvPr>
            <p:cNvSpPr/>
            <p:nvPr/>
          </p:nvSpPr>
          <p:spPr>
            <a:xfrm rot="5400000" flipH="1">
              <a:off x="2124626" y="5632438"/>
              <a:ext cx="190800" cy="226800"/>
            </a:xfrm>
            <a:prstGeom prst="parallelogram">
              <a:avLst>
                <a:gd name="adj" fmla="val 54426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Google Shape;2392;p34">
              <a:extLst>
                <a:ext uri="{FF2B5EF4-FFF2-40B4-BE49-F238E27FC236}">
                  <a16:creationId xmlns:a16="http://schemas.microsoft.com/office/drawing/2014/main" id="{303BD6D1-787A-7E87-C682-F50CCA624254}"/>
                </a:ext>
              </a:extLst>
            </p:cNvPr>
            <p:cNvCxnSpPr/>
            <p:nvPr/>
          </p:nvCxnSpPr>
          <p:spPr>
            <a:xfrm rot="10800000" flipH="1">
              <a:off x="2112555" y="57458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393;p34">
              <a:extLst>
                <a:ext uri="{FF2B5EF4-FFF2-40B4-BE49-F238E27FC236}">
                  <a16:creationId xmlns:a16="http://schemas.microsoft.com/office/drawing/2014/main" id="{527F2628-9B66-4E55-4F4E-40D247C34F7A}"/>
                </a:ext>
              </a:extLst>
            </p:cNvPr>
            <p:cNvCxnSpPr/>
            <p:nvPr/>
          </p:nvCxnSpPr>
          <p:spPr>
            <a:xfrm rot="10800000" flipH="1">
              <a:off x="2108185" y="56504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B47ECE-56C7-17DD-D9B3-A52E6D5388B5}"/>
              </a:ext>
            </a:extLst>
          </p:cNvPr>
          <p:cNvGrpSpPr/>
          <p:nvPr/>
        </p:nvGrpSpPr>
        <p:grpSpPr>
          <a:xfrm>
            <a:off x="997437" y="929218"/>
            <a:ext cx="555284" cy="307777"/>
            <a:chOff x="931943" y="438200"/>
            <a:chExt cx="555284" cy="30777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31A9BB-6BD3-2D72-0CFC-480DC303EEFC}"/>
                </a:ext>
              </a:extLst>
            </p:cNvPr>
            <p:cNvSpPr txBox="1"/>
            <p:nvPr/>
          </p:nvSpPr>
          <p:spPr>
            <a:xfrm>
              <a:off x="1124318" y="438200"/>
              <a:ext cx="36290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BC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A8EA48F-B6EF-AD2F-04F2-ABC716A0DC6B}"/>
                </a:ext>
              </a:extLst>
            </p:cNvPr>
            <p:cNvSpPr/>
            <p:nvPr/>
          </p:nvSpPr>
          <p:spPr>
            <a:xfrm>
              <a:off x="931943" y="542772"/>
              <a:ext cx="108910" cy="98634"/>
            </a:xfrm>
            <a:prstGeom prst="rect">
              <a:avLst/>
            </a:prstGeom>
            <a:solidFill>
              <a:srgbClr val="D6DC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Google Shape;2390;p34">
            <a:extLst>
              <a:ext uri="{FF2B5EF4-FFF2-40B4-BE49-F238E27FC236}">
                <a16:creationId xmlns:a16="http://schemas.microsoft.com/office/drawing/2014/main" id="{E3E26B37-4F47-424A-5BBB-97612E5B6487}"/>
              </a:ext>
            </a:extLst>
          </p:cNvPr>
          <p:cNvGrpSpPr/>
          <p:nvPr/>
        </p:nvGrpSpPr>
        <p:grpSpPr>
          <a:xfrm>
            <a:off x="1272031" y="3455697"/>
            <a:ext cx="226800" cy="197401"/>
            <a:chOff x="2106626" y="5650438"/>
            <a:chExt cx="226800" cy="197401"/>
          </a:xfrm>
        </p:grpSpPr>
        <p:sp>
          <p:nvSpPr>
            <p:cNvPr id="33" name="Google Shape;2391;p34">
              <a:extLst>
                <a:ext uri="{FF2B5EF4-FFF2-40B4-BE49-F238E27FC236}">
                  <a16:creationId xmlns:a16="http://schemas.microsoft.com/office/drawing/2014/main" id="{C5AEFA9D-E4DA-3E7E-F8EC-1661DA554DDC}"/>
                </a:ext>
              </a:extLst>
            </p:cNvPr>
            <p:cNvSpPr/>
            <p:nvPr/>
          </p:nvSpPr>
          <p:spPr>
            <a:xfrm rot="5400000" flipH="1">
              <a:off x="2124626" y="5632438"/>
              <a:ext cx="190800" cy="226800"/>
            </a:xfrm>
            <a:prstGeom prst="parallelogram">
              <a:avLst>
                <a:gd name="adj" fmla="val 54426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2392;p34">
              <a:extLst>
                <a:ext uri="{FF2B5EF4-FFF2-40B4-BE49-F238E27FC236}">
                  <a16:creationId xmlns:a16="http://schemas.microsoft.com/office/drawing/2014/main" id="{5551F4FF-8C20-B05A-FB48-6F1006E19C2D}"/>
                </a:ext>
              </a:extLst>
            </p:cNvPr>
            <p:cNvCxnSpPr/>
            <p:nvPr/>
          </p:nvCxnSpPr>
          <p:spPr>
            <a:xfrm rot="10800000" flipH="1">
              <a:off x="2112555" y="57458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2393;p34">
              <a:extLst>
                <a:ext uri="{FF2B5EF4-FFF2-40B4-BE49-F238E27FC236}">
                  <a16:creationId xmlns:a16="http://schemas.microsoft.com/office/drawing/2014/main" id="{C3BC4628-2CDE-B7F1-8319-529245E27ED4}"/>
                </a:ext>
              </a:extLst>
            </p:cNvPr>
            <p:cNvCxnSpPr/>
            <p:nvPr/>
          </p:nvCxnSpPr>
          <p:spPr>
            <a:xfrm rot="10800000" flipH="1">
              <a:off x="2108185" y="56504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0829A8-2DCE-46BC-70CB-C5C1202C7424}"/>
              </a:ext>
            </a:extLst>
          </p:cNvPr>
          <p:cNvGrpSpPr/>
          <p:nvPr/>
        </p:nvGrpSpPr>
        <p:grpSpPr>
          <a:xfrm>
            <a:off x="3944233" y="929218"/>
            <a:ext cx="1083336" cy="307777"/>
            <a:chOff x="3678550" y="438200"/>
            <a:chExt cx="1083336" cy="3077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8ABC6FD-581A-CB88-288A-9C3A56786440}"/>
                </a:ext>
              </a:extLst>
            </p:cNvPr>
            <p:cNvSpPr/>
            <p:nvPr/>
          </p:nvSpPr>
          <p:spPr>
            <a:xfrm>
              <a:off x="3678550" y="542772"/>
              <a:ext cx="108910" cy="98634"/>
            </a:xfrm>
            <a:prstGeom prst="rect">
              <a:avLst/>
            </a:prstGeom>
            <a:solidFill>
              <a:srgbClr val="8497B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CE7AA7-CBBE-03AB-6D42-02DFD5BBC1EE}"/>
                </a:ext>
              </a:extLst>
            </p:cNvPr>
            <p:cNvSpPr txBox="1"/>
            <p:nvPr/>
          </p:nvSpPr>
          <p:spPr>
            <a:xfrm>
              <a:off x="3870925" y="438200"/>
              <a:ext cx="8909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MS-CPU</a:t>
              </a:r>
              <a:endPara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AC321D7-7A78-6286-FF93-91E96FE71463}"/>
              </a:ext>
            </a:extLst>
          </p:cNvPr>
          <p:cNvGrpSpPr/>
          <p:nvPr/>
        </p:nvGrpSpPr>
        <p:grpSpPr>
          <a:xfrm>
            <a:off x="2249155" y="929218"/>
            <a:ext cx="998644" cy="307777"/>
            <a:chOff x="2056359" y="438200"/>
            <a:chExt cx="998644" cy="3077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D3D901-2D86-BFC5-ECE1-F65DB953D36D}"/>
                </a:ext>
              </a:extLst>
            </p:cNvPr>
            <p:cNvSpPr txBox="1"/>
            <p:nvPr/>
          </p:nvSpPr>
          <p:spPr>
            <a:xfrm>
              <a:off x="2248734" y="438200"/>
              <a:ext cx="80626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GenPIP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2D61867-3146-5275-3EA9-6A0A9BB02311}"/>
                </a:ext>
              </a:extLst>
            </p:cNvPr>
            <p:cNvSpPr/>
            <p:nvPr/>
          </p:nvSpPr>
          <p:spPr>
            <a:xfrm>
              <a:off x="2056359" y="542772"/>
              <a:ext cx="108910" cy="98634"/>
            </a:xfrm>
            <a:prstGeom prst="rect">
              <a:avLst/>
            </a:prstGeom>
            <a:solidFill>
              <a:srgbClr val="ADB9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D723CC7-7CE2-1AF2-9CDC-0AA1D0BF7D55}"/>
              </a:ext>
            </a:extLst>
          </p:cNvPr>
          <p:cNvCxnSpPr/>
          <p:nvPr/>
        </p:nvCxnSpPr>
        <p:spPr>
          <a:xfrm>
            <a:off x="7481278" y="1335405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E5F28C7-4562-EE9D-55C5-161DDD2982E3}"/>
              </a:ext>
            </a:extLst>
          </p:cNvPr>
          <p:cNvCxnSpPr/>
          <p:nvPr/>
        </p:nvCxnSpPr>
        <p:spPr>
          <a:xfrm>
            <a:off x="6134062" y="1332357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D9DDAB-0B30-399C-A302-C075A867FFFB}"/>
              </a:ext>
            </a:extLst>
          </p:cNvPr>
          <p:cNvCxnSpPr/>
          <p:nvPr/>
        </p:nvCxnSpPr>
        <p:spPr>
          <a:xfrm>
            <a:off x="4872190" y="1350645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E26113-E6E3-9707-1F9A-899CEFA77A65}"/>
              </a:ext>
            </a:extLst>
          </p:cNvPr>
          <p:cNvCxnSpPr/>
          <p:nvPr/>
        </p:nvCxnSpPr>
        <p:spPr>
          <a:xfrm>
            <a:off x="3473158" y="1359789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D92A20-D4C2-DF4E-AD17-56B34B237D8B}"/>
              </a:ext>
            </a:extLst>
          </p:cNvPr>
          <p:cNvCxnSpPr/>
          <p:nvPr/>
        </p:nvCxnSpPr>
        <p:spPr>
          <a:xfrm>
            <a:off x="2144230" y="1365885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EFF417A-8980-96A9-027D-03EE8FAEAF1D}"/>
              </a:ext>
            </a:extLst>
          </p:cNvPr>
          <p:cNvSpPr txBox="1"/>
          <p:nvPr/>
        </p:nvSpPr>
        <p:spPr>
          <a:xfrm rot="16200000">
            <a:off x="-190753" y="2418285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Speedup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B445E14-B619-A846-935D-B255A102C6B5}"/>
              </a:ext>
            </a:extLst>
          </p:cNvPr>
          <p:cNvGrpSpPr/>
          <p:nvPr/>
        </p:nvGrpSpPr>
        <p:grpSpPr>
          <a:xfrm>
            <a:off x="708038" y="4546040"/>
            <a:ext cx="254000" cy="254000"/>
            <a:chOff x="692015" y="4544465"/>
            <a:chExt cx="254000" cy="25400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17A0EDB-4776-5827-2516-51723C14AA9E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82" name="background">
                <a:extLst>
                  <a:ext uri="{FF2B5EF4-FFF2-40B4-BE49-F238E27FC236}">
                    <a16:creationId xmlns:a16="http://schemas.microsoft.com/office/drawing/2014/main" id="{23CE7BCD-5124-4EAF-833C-B155E451CEA9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83" name="arc">
                <a:extLst>
                  <a:ext uri="{FF2B5EF4-FFF2-40B4-BE49-F238E27FC236}">
                    <a16:creationId xmlns:a16="http://schemas.microsoft.com/office/drawing/2014/main" id="{38CE7373-0408-487E-A41E-887A807DBB3E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rgbClr val="06436E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circle">
                <a:extLst>
                  <a:ext uri="{FF2B5EF4-FFF2-40B4-BE49-F238E27FC236}">
                    <a16:creationId xmlns:a16="http://schemas.microsoft.com/office/drawing/2014/main" id="{5C2E45AA-1C98-07B7-CFD7-8FFB53CF2859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rgbClr val="06436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85" name="Chevron 184">
              <a:extLst>
                <a:ext uri="{FF2B5EF4-FFF2-40B4-BE49-F238E27FC236}">
                  <a16:creationId xmlns:a16="http://schemas.microsoft.com/office/drawing/2014/main" id="{ABDCC2EB-FB46-DF15-300D-5B83BD46B3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697D5D3-5985-3859-6922-75D15829E1F0}"/>
              </a:ext>
            </a:extLst>
          </p:cNvPr>
          <p:cNvGrpSpPr/>
          <p:nvPr/>
        </p:nvGrpSpPr>
        <p:grpSpPr>
          <a:xfrm>
            <a:off x="708038" y="4942669"/>
            <a:ext cx="254000" cy="254000"/>
            <a:chOff x="692015" y="4544465"/>
            <a:chExt cx="254000" cy="25400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DF8B6BC7-E95A-D14C-F680-83DD9FB8887A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91" name="background">
                <a:extLst>
                  <a:ext uri="{FF2B5EF4-FFF2-40B4-BE49-F238E27FC236}">
                    <a16:creationId xmlns:a16="http://schemas.microsoft.com/office/drawing/2014/main" id="{2CDEDE60-A849-25B1-1E0E-5F3C68631A6B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92" name="arc">
                <a:extLst>
                  <a:ext uri="{FF2B5EF4-FFF2-40B4-BE49-F238E27FC236}">
                    <a16:creationId xmlns:a16="http://schemas.microsoft.com/office/drawing/2014/main" id="{0AE8B38B-624A-35C0-FB7E-0F15A3824898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rgbClr val="06436E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circle">
                <a:extLst>
                  <a:ext uri="{FF2B5EF4-FFF2-40B4-BE49-F238E27FC236}">
                    <a16:creationId xmlns:a16="http://schemas.microsoft.com/office/drawing/2014/main" id="{9551292D-FEA2-72C3-5E6F-2006F9204286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rgbClr val="06436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90" name="Chevron 189">
              <a:extLst>
                <a:ext uri="{FF2B5EF4-FFF2-40B4-BE49-F238E27FC236}">
                  <a16:creationId xmlns:a16="http://schemas.microsoft.com/office/drawing/2014/main" id="{24F08D64-2D35-AEEE-9035-512B7BD820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5FCB597-7209-98C5-9CC2-D8190BBFDDAD}"/>
              </a:ext>
            </a:extLst>
          </p:cNvPr>
          <p:cNvGrpSpPr/>
          <p:nvPr/>
        </p:nvGrpSpPr>
        <p:grpSpPr>
          <a:xfrm>
            <a:off x="708038" y="5735927"/>
            <a:ext cx="254000" cy="254000"/>
            <a:chOff x="692015" y="4544465"/>
            <a:chExt cx="254000" cy="254000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5BF8F278-2E34-D34D-A528-3E145A7981AB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203" name="background">
                <a:extLst>
                  <a:ext uri="{FF2B5EF4-FFF2-40B4-BE49-F238E27FC236}">
                    <a16:creationId xmlns:a16="http://schemas.microsoft.com/office/drawing/2014/main" id="{CA01CB32-B459-361A-4851-88240B8B9951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04" name="arc">
                <a:extLst>
                  <a:ext uri="{FF2B5EF4-FFF2-40B4-BE49-F238E27FC236}">
                    <a16:creationId xmlns:a16="http://schemas.microsoft.com/office/drawing/2014/main" id="{C4FAFF15-A6C3-C0ED-8E16-648A792FFE73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>
                  <a:lumMod val="100000"/>
                </a:schemeClr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circle">
                <a:extLst>
                  <a:ext uri="{FF2B5EF4-FFF2-40B4-BE49-F238E27FC236}">
                    <a16:creationId xmlns:a16="http://schemas.microsoft.com/office/drawing/2014/main" id="{49F8CC71-58A5-88EB-4795-4E9934E3C042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06436E"/>
              </a:solidFill>
              <a:ln w="9525"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202" name="Chevron 201">
              <a:extLst>
                <a:ext uri="{FF2B5EF4-FFF2-40B4-BE49-F238E27FC236}">
                  <a16:creationId xmlns:a16="http://schemas.microsoft.com/office/drawing/2014/main" id="{73E40D6D-6066-7FD4-BA87-B887ED9464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0D31570E-8E1F-A7A7-B164-5A2DA71D9F2E}"/>
              </a:ext>
            </a:extLst>
          </p:cNvPr>
          <p:cNvSpPr txBox="1"/>
          <p:nvPr/>
        </p:nvSpPr>
        <p:spPr>
          <a:xfrm>
            <a:off x="1028673" y="4488374"/>
            <a:ext cx="612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 outperforms all other baselines across all datasets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0EBC3F11-F52E-F070-741D-8114C8AEE3F2}"/>
              </a:ext>
            </a:extLst>
          </p:cNvPr>
          <p:cNvSpPr txBox="1"/>
          <p:nvPr/>
        </p:nvSpPr>
        <p:spPr>
          <a:xfrm>
            <a:off x="1028673" y="4885003"/>
            <a:ext cx="612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 outperforms </a:t>
            </a:r>
            <a:r>
              <a:rPr lang="en-US" dirty="0" err="1"/>
              <a:t>GenPIP</a:t>
            </a:r>
            <a:r>
              <a:rPr lang="en-US" dirty="0"/>
              <a:t> adopting PIM outside storage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58A623EE-0B61-D891-95EE-E00ECB474972}"/>
              </a:ext>
            </a:extLst>
          </p:cNvPr>
          <p:cNvSpPr txBox="1"/>
          <p:nvPr/>
        </p:nvSpPr>
        <p:spPr>
          <a:xfrm>
            <a:off x="1028673" y="5678261"/>
            <a:ext cx="612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MARS-CPU provide speedup of ∅1.7x over RH2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F87B93A-FDDA-32F3-8EC4-035BDE79A2F2}"/>
              </a:ext>
            </a:extLst>
          </p:cNvPr>
          <p:cNvSpPr txBox="1"/>
          <p:nvPr/>
        </p:nvSpPr>
        <p:spPr>
          <a:xfrm>
            <a:off x="1333471" y="5199571"/>
            <a:ext cx="659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fundamentally solve the I/O data movement overhead problem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4AB77886-40E2-589A-A752-AEDBA3BF93DE}"/>
              </a:ext>
            </a:extLst>
          </p:cNvPr>
          <p:cNvSpPr txBox="1"/>
          <p:nvPr/>
        </p:nvSpPr>
        <p:spPr>
          <a:xfrm>
            <a:off x="1333471" y="5992830"/>
            <a:ext cx="698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Our SW modifications are effective in reducing the computational load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FB31A941-3CA9-21AF-C40C-79673488B3B8}"/>
              </a:ext>
            </a:extLst>
          </p:cNvPr>
          <p:cNvSpPr/>
          <p:nvPr/>
        </p:nvSpPr>
        <p:spPr>
          <a:xfrm>
            <a:off x="3570312" y="4163227"/>
            <a:ext cx="252000" cy="2520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390D1FFA-D3B6-A37A-5925-557786061121}"/>
              </a:ext>
            </a:extLst>
          </p:cNvPr>
          <p:cNvSpPr/>
          <p:nvPr/>
        </p:nvSpPr>
        <p:spPr>
          <a:xfrm>
            <a:off x="6493499" y="4163227"/>
            <a:ext cx="252000" cy="252000"/>
          </a:xfrm>
          <a:prstGeom prst="rect">
            <a:avLst/>
          </a:prstGeom>
          <a:solidFill>
            <a:srgbClr val="F4B818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AFD03500-292B-A20E-B129-116C9ACFCD2A}"/>
              </a:ext>
            </a:extLst>
          </p:cNvPr>
          <p:cNvSpPr txBox="1"/>
          <p:nvPr/>
        </p:nvSpPr>
        <p:spPr>
          <a:xfrm>
            <a:off x="3782607" y="4104561"/>
            <a:ext cx="26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Basecalling</a:t>
            </a:r>
            <a:r>
              <a:rPr lang="en-US" dirty="0"/>
              <a:t>-based pipeline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FBDD4380-5B9D-B8C6-C5F0-8A2D51FAA434}"/>
              </a:ext>
            </a:extLst>
          </p:cNvPr>
          <p:cNvSpPr txBox="1"/>
          <p:nvPr/>
        </p:nvSpPr>
        <p:spPr>
          <a:xfrm>
            <a:off x="6705795" y="4104561"/>
            <a:ext cx="21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RSGA-based pipeline</a:t>
            </a:r>
          </a:p>
        </p:txBody>
      </p:sp>
    </p:spTree>
    <p:extLst>
      <p:ext uri="{BB962C8B-B14F-4D97-AF65-F5344CB8AC3E}">
        <p14:creationId xmlns:p14="http://schemas.microsoft.com/office/powerpoint/2010/main" val="227385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1B63-B1D0-8CC0-9BC4-3FB55EB0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Evaluation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C991F-8649-A7AA-5F07-F402754D6619}"/>
              </a:ext>
            </a:extLst>
          </p:cNvPr>
          <p:cNvSpPr/>
          <p:nvPr/>
        </p:nvSpPr>
        <p:spPr>
          <a:xfrm>
            <a:off x="7539463" y="1458726"/>
            <a:ext cx="1290285" cy="2047685"/>
          </a:xfrm>
          <a:prstGeom prst="rect">
            <a:avLst/>
          </a:prstGeom>
          <a:solidFill>
            <a:schemeClr val="tx2">
              <a:lumMod val="25000"/>
              <a:lumOff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/>
            <a:endParaRPr lang="en-US"/>
          </a:p>
        </p:txBody>
      </p:sp>
      <p:sp>
        <p:nvSpPr>
          <p:cNvPr id="12" name="Google Shape;2371;p34">
            <a:extLst>
              <a:ext uri="{FF2B5EF4-FFF2-40B4-BE49-F238E27FC236}">
                <a16:creationId xmlns:a16="http://schemas.microsoft.com/office/drawing/2014/main" id="{35F063ED-93A5-4BB5-63DF-838C95F9C341}"/>
              </a:ext>
            </a:extLst>
          </p:cNvPr>
          <p:cNvSpPr txBox="1"/>
          <p:nvPr/>
        </p:nvSpPr>
        <p:spPr>
          <a:xfrm>
            <a:off x="436916" y="2658759"/>
            <a:ext cx="314842" cy="33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710" dirty="0"/>
          </a:p>
        </p:txBody>
      </p:sp>
      <p:sp>
        <p:nvSpPr>
          <p:cNvPr id="13" name="Google Shape;2372;p34">
            <a:extLst>
              <a:ext uri="{FF2B5EF4-FFF2-40B4-BE49-F238E27FC236}">
                <a16:creationId xmlns:a16="http://schemas.microsoft.com/office/drawing/2014/main" id="{8B411C4A-EB7B-E923-9DB3-233BA5CEE07F}"/>
              </a:ext>
            </a:extLst>
          </p:cNvPr>
          <p:cNvSpPr txBox="1"/>
          <p:nvPr/>
        </p:nvSpPr>
        <p:spPr>
          <a:xfrm>
            <a:off x="377351" y="2219901"/>
            <a:ext cx="436963" cy="33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710" dirty="0"/>
          </a:p>
        </p:txBody>
      </p:sp>
      <p:sp>
        <p:nvSpPr>
          <p:cNvPr id="14" name="Google Shape;2373;p34">
            <a:extLst>
              <a:ext uri="{FF2B5EF4-FFF2-40B4-BE49-F238E27FC236}">
                <a16:creationId xmlns:a16="http://schemas.microsoft.com/office/drawing/2014/main" id="{5427C8EF-53C8-70DE-4587-1ABEB2BF10F6}"/>
              </a:ext>
            </a:extLst>
          </p:cNvPr>
          <p:cNvSpPr txBox="1"/>
          <p:nvPr/>
        </p:nvSpPr>
        <p:spPr>
          <a:xfrm>
            <a:off x="356671" y="1761086"/>
            <a:ext cx="559086" cy="3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71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710" baseline="30000" dirty="0"/>
          </a:p>
        </p:txBody>
      </p:sp>
      <p:sp>
        <p:nvSpPr>
          <p:cNvPr id="21" name="Google Shape;2381;p34">
            <a:extLst>
              <a:ext uri="{FF2B5EF4-FFF2-40B4-BE49-F238E27FC236}">
                <a16:creationId xmlns:a16="http://schemas.microsoft.com/office/drawing/2014/main" id="{00976EC3-92EA-A13D-1A81-0DC49A8B9055}"/>
              </a:ext>
            </a:extLst>
          </p:cNvPr>
          <p:cNvSpPr/>
          <p:nvPr/>
        </p:nvSpPr>
        <p:spPr>
          <a:xfrm>
            <a:off x="725228" y="1458726"/>
            <a:ext cx="8098334" cy="2047684"/>
          </a:xfrm>
          <a:prstGeom prst="rect">
            <a:avLst/>
          </a:prstGeom>
          <a:noFill/>
          <a:ln w="1206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6854" tIns="43415" rIns="86854" bIns="434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89;p34">
            <a:extLst>
              <a:ext uri="{FF2B5EF4-FFF2-40B4-BE49-F238E27FC236}">
                <a16:creationId xmlns:a16="http://schemas.microsoft.com/office/drawing/2014/main" id="{D672DF84-C605-6DCE-B5A6-9C1CE3DF88D8}"/>
              </a:ext>
            </a:extLst>
          </p:cNvPr>
          <p:cNvSpPr txBox="1"/>
          <p:nvPr/>
        </p:nvSpPr>
        <p:spPr>
          <a:xfrm>
            <a:off x="327045" y="3112259"/>
            <a:ext cx="497188" cy="33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4" tIns="43415" rIns="86854" bIns="43415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 sz="171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ADEFAB-24D3-5E86-0115-C66D19069201}"/>
              </a:ext>
            </a:extLst>
          </p:cNvPr>
          <p:cNvCxnSpPr>
            <a:cxnSpLocks/>
          </p:cNvCxnSpPr>
          <p:nvPr/>
        </p:nvCxnSpPr>
        <p:spPr>
          <a:xfrm>
            <a:off x="7539463" y="1458726"/>
            <a:ext cx="0" cy="2047684"/>
          </a:xfrm>
          <a:prstGeom prst="line">
            <a:avLst/>
          </a:prstGeom>
          <a:ln w="6032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C60A52-D0DC-3C90-C0FC-F453E2ABFCB0}"/>
              </a:ext>
            </a:extLst>
          </p:cNvPr>
          <p:cNvCxnSpPr>
            <a:cxnSpLocks/>
          </p:cNvCxnSpPr>
          <p:nvPr/>
        </p:nvCxnSpPr>
        <p:spPr>
          <a:xfrm>
            <a:off x="6051124" y="1458726"/>
            <a:ext cx="0" cy="2047684"/>
          </a:xfrm>
          <a:prstGeom prst="line">
            <a:avLst/>
          </a:prstGeom>
          <a:ln w="6032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68A750-4720-EF98-2742-DFD865A0C078}"/>
              </a:ext>
            </a:extLst>
          </p:cNvPr>
          <p:cNvCxnSpPr>
            <a:cxnSpLocks/>
          </p:cNvCxnSpPr>
          <p:nvPr/>
        </p:nvCxnSpPr>
        <p:spPr>
          <a:xfrm>
            <a:off x="4774165" y="1458726"/>
            <a:ext cx="0" cy="2047684"/>
          </a:xfrm>
          <a:prstGeom prst="line">
            <a:avLst/>
          </a:prstGeom>
          <a:ln w="6032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1715B8-16B8-E924-5194-970A969D4CC7}"/>
              </a:ext>
            </a:extLst>
          </p:cNvPr>
          <p:cNvCxnSpPr>
            <a:cxnSpLocks/>
          </p:cNvCxnSpPr>
          <p:nvPr/>
        </p:nvCxnSpPr>
        <p:spPr>
          <a:xfrm>
            <a:off x="3497205" y="1458726"/>
            <a:ext cx="0" cy="2047684"/>
          </a:xfrm>
          <a:prstGeom prst="line">
            <a:avLst/>
          </a:prstGeom>
          <a:ln w="6032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950356-3B14-37F4-DE06-9E70A7B5B468}"/>
              </a:ext>
            </a:extLst>
          </p:cNvPr>
          <p:cNvCxnSpPr>
            <a:cxnSpLocks/>
          </p:cNvCxnSpPr>
          <p:nvPr/>
        </p:nvCxnSpPr>
        <p:spPr>
          <a:xfrm>
            <a:off x="2081257" y="1458726"/>
            <a:ext cx="0" cy="2047684"/>
          </a:xfrm>
          <a:prstGeom prst="line">
            <a:avLst/>
          </a:prstGeom>
          <a:ln w="6032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2B539C1-AF10-03C9-D9D0-F53C670DCDAE}"/>
              </a:ext>
            </a:extLst>
          </p:cNvPr>
          <p:cNvSpPr txBox="1"/>
          <p:nvPr/>
        </p:nvSpPr>
        <p:spPr>
          <a:xfrm rot="16200000">
            <a:off x="-653486" y="2326220"/>
            <a:ext cx="1823525" cy="365485"/>
          </a:xfrm>
          <a:prstGeom prst="rect">
            <a:avLst/>
          </a:prstGeom>
          <a:noFill/>
        </p:spPr>
        <p:txBody>
          <a:bodyPr wrap="none" lIns="86868" tIns="43434" rIns="86868" bIns="43434" rtlCol="0">
            <a:spAutoFit/>
          </a:bodyPr>
          <a:lstStyle/>
          <a:p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Reduction</a:t>
            </a:r>
          </a:p>
        </p:txBody>
      </p:sp>
      <p:graphicFrame>
        <p:nvGraphicFramePr>
          <p:cNvPr id="8" name="Google Shape;2357;p34">
            <a:extLst>
              <a:ext uri="{FF2B5EF4-FFF2-40B4-BE49-F238E27FC236}">
                <a16:creationId xmlns:a16="http://schemas.microsoft.com/office/drawing/2014/main" id="{04A6A0E1-A4B2-E839-0765-8CBF3B3E3C22}"/>
              </a:ext>
            </a:extLst>
          </p:cNvPr>
          <p:cNvGraphicFramePr/>
          <p:nvPr/>
        </p:nvGraphicFramePr>
        <p:xfrm>
          <a:off x="570365" y="918251"/>
          <a:ext cx="8253196" cy="33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Google Shape;2385;p34">
            <a:extLst>
              <a:ext uri="{FF2B5EF4-FFF2-40B4-BE49-F238E27FC236}">
                <a16:creationId xmlns:a16="http://schemas.microsoft.com/office/drawing/2014/main" id="{77BF9C76-DC42-C15D-91A4-4680B248B48A}"/>
              </a:ext>
            </a:extLst>
          </p:cNvPr>
          <p:cNvCxnSpPr>
            <a:cxnSpLocks/>
          </p:cNvCxnSpPr>
          <p:nvPr/>
        </p:nvCxnSpPr>
        <p:spPr>
          <a:xfrm>
            <a:off x="725228" y="2888868"/>
            <a:ext cx="8098334" cy="0"/>
          </a:xfrm>
          <a:prstGeom prst="straightConnector1">
            <a:avLst/>
          </a:prstGeom>
          <a:noFill/>
          <a:ln w="45244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4" name="Google Shape;2358;p34">
            <a:extLst>
              <a:ext uri="{FF2B5EF4-FFF2-40B4-BE49-F238E27FC236}">
                <a16:creationId xmlns:a16="http://schemas.microsoft.com/office/drawing/2014/main" id="{3A77B1A1-6B9C-3989-2BC1-0319BA5C3974}"/>
              </a:ext>
            </a:extLst>
          </p:cNvPr>
          <p:cNvSpPr/>
          <p:nvPr/>
        </p:nvSpPr>
        <p:spPr>
          <a:xfrm>
            <a:off x="840582" y="3524104"/>
            <a:ext cx="8046376" cy="847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374;p34">
            <a:extLst>
              <a:ext uri="{FF2B5EF4-FFF2-40B4-BE49-F238E27FC236}">
                <a16:creationId xmlns:a16="http://schemas.microsoft.com/office/drawing/2014/main" id="{63C91396-087B-1D40-9F8D-EFEFBB6163B7}"/>
              </a:ext>
            </a:extLst>
          </p:cNvPr>
          <p:cNvSpPr txBox="1"/>
          <p:nvPr/>
        </p:nvSpPr>
        <p:spPr>
          <a:xfrm>
            <a:off x="1188478" y="3564577"/>
            <a:ext cx="463729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</a:t>
            </a:r>
            <a:endParaRPr sz="1710" dirty="0"/>
          </a:p>
        </p:txBody>
      </p:sp>
      <p:sp>
        <p:nvSpPr>
          <p:cNvPr id="16" name="Google Shape;2375;p34">
            <a:extLst>
              <a:ext uri="{FF2B5EF4-FFF2-40B4-BE49-F238E27FC236}">
                <a16:creationId xmlns:a16="http://schemas.microsoft.com/office/drawing/2014/main" id="{2C4E8F69-2046-CC54-3E7F-5A681B6A4D0C}"/>
              </a:ext>
            </a:extLst>
          </p:cNvPr>
          <p:cNvSpPr txBox="1"/>
          <p:nvPr/>
        </p:nvSpPr>
        <p:spPr>
          <a:xfrm>
            <a:off x="2537806" y="3564577"/>
            <a:ext cx="456428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D2</a:t>
            </a:r>
            <a:endParaRPr sz="1710" dirty="0"/>
          </a:p>
        </p:txBody>
      </p:sp>
      <p:sp>
        <p:nvSpPr>
          <p:cNvPr id="17" name="Google Shape;2376;p34">
            <a:extLst>
              <a:ext uri="{FF2B5EF4-FFF2-40B4-BE49-F238E27FC236}">
                <a16:creationId xmlns:a16="http://schemas.microsoft.com/office/drawing/2014/main" id="{5AEFC029-BC28-876E-0827-86EC4951350E}"/>
              </a:ext>
            </a:extLst>
          </p:cNvPr>
          <p:cNvSpPr txBox="1"/>
          <p:nvPr/>
        </p:nvSpPr>
        <p:spPr>
          <a:xfrm>
            <a:off x="3879833" y="3564577"/>
            <a:ext cx="463729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D3</a:t>
            </a:r>
            <a:endParaRPr sz="1710" dirty="0"/>
          </a:p>
        </p:txBody>
      </p:sp>
      <p:sp>
        <p:nvSpPr>
          <p:cNvPr id="18" name="Google Shape;2377;p34">
            <a:extLst>
              <a:ext uri="{FF2B5EF4-FFF2-40B4-BE49-F238E27FC236}">
                <a16:creationId xmlns:a16="http://schemas.microsoft.com/office/drawing/2014/main" id="{63C509CC-62C0-F94F-FB42-806239CBE4D9}"/>
              </a:ext>
            </a:extLst>
          </p:cNvPr>
          <p:cNvSpPr txBox="1"/>
          <p:nvPr/>
        </p:nvSpPr>
        <p:spPr>
          <a:xfrm>
            <a:off x="5229161" y="3564577"/>
            <a:ext cx="463729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D4</a:t>
            </a:r>
            <a:endParaRPr sz="1710" dirty="0"/>
          </a:p>
        </p:txBody>
      </p:sp>
      <p:sp>
        <p:nvSpPr>
          <p:cNvPr id="19" name="Google Shape;2378;p34">
            <a:extLst>
              <a:ext uri="{FF2B5EF4-FFF2-40B4-BE49-F238E27FC236}">
                <a16:creationId xmlns:a16="http://schemas.microsoft.com/office/drawing/2014/main" id="{717311CD-B50F-2979-9B06-909BFBFC0BFE}"/>
              </a:ext>
            </a:extLst>
          </p:cNvPr>
          <p:cNvSpPr txBox="1"/>
          <p:nvPr/>
        </p:nvSpPr>
        <p:spPr>
          <a:xfrm>
            <a:off x="6578489" y="3564577"/>
            <a:ext cx="463729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D5</a:t>
            </a:r>
            <a:endParaRPr sz="1710" dirty="0"/>
          </a:p>
        </p:txBody>
      </p:sp>
      <p:sp>
        <p:nvSpPr>
          <p:cNvPr id="20" name="Google Shape;2379;p34">
            <a:extLst>
              <a:ext uri="{FF2B5EF4-FFF2-40B4-BE49-F238E27FC236}">
                <a16:creationId xmlns:a16="http://schemas.microsoft.com/office/drawing/2014/main" id="{52F5AD0C-70E0-6822-C3CD-76430E7C2B08}"/>
              </a:ext>
            </a:extLst>
          </p:cNvPr>
          <p:cNvSpPr txBox="1"/>
          <p:nvPr/>
        </p:nvSpPr>
        <p:spPr>
          <a:xfrm>
            <a:off x="7538716" y="3564577"/>
            <a:ext cx="1228938" cy="2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1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GEOMEAN</a:t>
            </a:r>
            <a:endParaRPr sz="1710" dirty="0"/>
          </a:p>
        </p:txBody>
      </p:sp>
      <p:grpSp>
        <p:nvGrpSpPr>
          <p:cNvPr id="24" name="Google Shape;2390;p34">
            <a:extLst>
              <a:ext uri="{FF2B5EF4-FFF2-40B4-BE49-F238E27FC236}">
                <a16:creationId xmlns:a16="http://schemas.microsoft.com/office/drawing/2014/main" id="{23A213BF-1DFC-3742-422A-1F26AC1DCB24}"/>
              </a:ext>
            </a:extLst>
          </p:cNvPr>
          <p:cNvGrpSpPr/>
          <p:nvPr/>
        </p:nvGrpSpPr>
        <p:grpSpPr>
          <a:xfrm>
            <a:off x="922316" y="3200272"/>
            <a:ext cx="205200" cy="229073"/>
            <a:chOff x="2106626" y="5650438"/>
            <a:chExt cx="226800" cy="197401"/>
          </a:xfrm>
        </p:grpSpPr>
        <p:sp>
          <p:nvSpPr>
            <p:cNvPr id="31" name="Google Shape;2391;p34">
              <a:extLst>
                <a:ext uri="{FF2B5EF4-FFF2-40B4-BE49-F238E27FC236}">
                  <a16:creationId xmlns:a16="http://schemas.microsoft.com/office/drawing/2014/main" id="{BDB5C016-F8A1-72AF-C8D9-FD19A8A7FD1B}"/>
                </a:ext>
              </a:extLst>
            </p:cNvPr>
            <p:cNvSpPr/>
            <p:nvPr/>
          </p:nvSpPr>
          <p:spPr>
            <a:xfrm rot="5400000" flipH="1">
              <a:off x="2124626" y="5632438"/>
              <a:ext cx="190800" cy="226800"/>
            </a:xfrm>
            <a:prstGeom prst="parallelogram">
              <a:avLst>
                <a:gd name="adj" fmla="val 54426"/>
              </a:avLst>
            </a:prstGeom>
            <a:solidFill>
              <a:schemeClr val="lt1"/>
            </a:solidFill>
            <a:ln w="1206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6854" tIns="43415" rIns="86854" bIns="4341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2392;p34">
              <a:extLst>
                <a:ext uri="{FF2B5EF4-FFF2-40B4-BE49-F238E27FC236}">
                  <a16:creationId xmlns:a16="http://schemas.microsoft.com/office/drawing/2014/main" id="{8A7B7C5E-4B97-7930-2627-195006B144D9}"/>
                </a:ext>
              </a:extLst>
            </p:cNvPr>
            <p:cNvCxnSpPr/>
            <p:nvPr/>
          </p:nvCxnSpPr>
          <p:spPr>
            <a:xfrm rot="10800000" flipH="1">
              <a:off x="2112555" y="57458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06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2393;p34">
              <a:extLst>
                <a:ext uri="{FF2B5EF4-FFF2-40B4-BE49-F238E27FC236}">
                  <a16:creationId xmlns:a16="http://schemas.microsoft.com/office/drawing/2014/main" id="{BB8DE83D-535B-EA33-1241-A1C94C372B4B}"/>
                </a:ext>
              </a:extLst>
            </p:cNvPr>
            <p:cNvCxnSpPr/>
            <p:nvPr/>
          </p:nvCxnSpPr>
          <p:spPr>
            <a:xfrm rot="10800000" flipH="1">
              <a:off x="2108185" y="5650438"/>
              <a:ext cx="216501" cy="102001"/>
            </a:xfrm>
            <a:prstGeom prst="straightConnector1">
              <a:avLst/>
            </a:prstGeom>
            <a:solidFill>
              <a:schemeClr val="lt1"/>
            </a:solidFill>
            <a:ln w="1206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A7005F9-8F08-34B0-1EC5-086DC929FEF3}"/>
              </a:ext>
            </a:extLst>
          </p:cNvPr>
          <p:cNvSpPr/>
          <p:nvPr/>
        </p:nvSpPr>
        <p:spPr>
          <a:xfrm>
            <a:off x="955545" y="837703"/>
            <a:ext cx="2463327" cy="448951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626D1C-7564-9EC3-69DB-07382BBAC881}"/>
              </a:ext>
            </a:extLst>
          </p:cNvPr>
          <p:cNvSpPr/>
          <p:nvPr/>
        </p:nvSpPr>
        <p:spPr>
          <a:xfrm>
            <a:off x="3863769" y="837703"/>
            <a:ext cx="4895021" cy="448951"/>
          </a:xfrm>
          <a:prstGeom prst="rect">
            <a:avLst/>
          </a:prstGeom>
          <a:solidFill>
            <a:srgbClr val="F4B81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2CED5A-D43D-EB30-998D-028A50793814}"/>
              </a:ext>
            </a:extLst>
          </p:cNvPr>
          <p:cNvGrpSpPr/>
          <p:nvPr/>
        </p:nvGrpSpPr>
        <p:grpSpPr>
          <a:xfrm>
            <a:off x="7323070" y="929218"/>
            <a:ext cx="1468299" cy="307777"/>
            <a:chOff x="6911613" y="438200"/>
            <a:chExt cx="1468299" cy="307777"/>
          </a:xfrm>
        </p:grpSpPr>
        <p:cxnSp>
          <p:nvCxnSpPr>
            <p:cNvPr id="39" name="Straight Connector 2">
              <a:extLst>
                <a:ext uri="{FF2B5EF4-FFF2-40B4-BE49-F238E27FC236}">
                  <a16:creationId xmlns:a16="http://schemas.microsoft.com/office/drawing/2014/main" id="{BDC94CA2-2349-708C-5AFF-E0AD49B35E54}"/>
                </a:ext>
              </a:extLst>
            </p:cNvPr>
            <p:cNvCxnSpPr>
              <a:cxnSpLocks/>
            </p:cNvCxnSpPr>
            <p:nvPr/>
          </p:nvCxnSpPr>
          <p:spPr>
            <a:xfrm>
              <a:off x="6911613" y="592089"/>
              <a:ext cx="216000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id="{B1B83ABE-5C15-BFAB-9C6C-0C07348EC569}"/>
                </a:ext>
              </a:extLst>
            </p:cNvPr>
            <p:cNvSpPr txBox="1"/>
            <p:nvPr/>
          </p:nvSpPr>
          <p:spPr>
            <a:xfrm>
              <a:off x="7211079" y="438200"/>
              <a:ext cx="11688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RawHash2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9F2013-EFDC-6782-9CE4-71504730346C}"/>
              </a:ext>
            </a:extLst>
          </p:cNvPr>
          <p:cNvGrpSpPr/>
          <p:nvPr/>
        </p:nvGrpSpPr>
        <p:grpSpPr>
          <a:xfrm>
            <a:off x="5724003" y="929218"/>
            <a:ext cx="902633" cy="307777"/>
            <a:chOff x="5385433" y="438200"/>
            <a:chExt cx="902633" cy="30777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BD9F295-246E-5DFB-7C57-956B941724D2}"/>
                </a:ext>
              </a:extLst>
            </p:cNvPr>
            <p:cNvSpPr txBox="1"/>
            <p:nvPr/>
          </p:nvSpPr>
          <p:spPr>
            <a:xfrm>
              <a:off x="5577808" y="438200"/>
              <a:ext cx="71025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0F24ADB-F62C-291E-DE85-DC6321B1D71A}"/>
                </a:ext>
              </a:extLst>
            </p:cNvPr>
            <p:cNvSpPr/>
            <p:nvPr/>
          </p:nvSpPr>
          <p:spPr>
            <a:xfrm>
              <a:off x="5385433" y="542772"/>
              <a:ext cx="108910" cy="98634"/>
            </a:xfrm>
            <a:prstGeom prst="rect">
              <a:avLst/>
            </a:prstGeom>
            <a:solidFill>
              <a:srgbClr val="333F5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19C4CE-DDDB-2BB4-6C27-6181A5FE25EF}"/>
              </a:ext>
            </a:extLst>
          </p:cNvPr>
          <p:cNvGrpSpPr/>
          <p:nvPr/>
        </p:nvGrpSpPr>
        <p:grpSpPr>
          <a:xfrm>
            <a:off x="997437" y="929218"/>
            <a:ext cx="555284" cy="307777"/>
            <a:chOff x="931943" y="438200"/>
            <a:chExt cx="555284" cy="3077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41DF9C-542D-85B4-CA1D-A0686BAF7EB2}"/>
                </a:ext>
              </a:extLst>
            </p:cNvPr>
            <p:cNvSpPr txBox="1"/>
            <p:nvPr/>
          </p:nvSpPr>
          <p:spPr>
            <a:xfrm>
              <a:off x="1124318" y="438200"/>
              <a:ext cx="36290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BC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126F07-0AE2-2FC4-02C4-D163C0A5C459}"/>
                </a:ext>
              </a:extLst>
            </p:cNvPr>
            <p:cNvSpPr/>
            <p:nvPr/>
          </p:nvSpPr>
          <p:spPr>
            <a:xfrm>
              <a:off x="931943" y="542772"/>
              <a:ext cx="108910" cy="98634"/>
            </a:xfrm>
            <a:prstGeom prst="rect">
              <a:avLst/>
            </a:prstGeom>
            <a:solidFill>
              <a:srgbClr val="D6DC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A48C12-A5AB-A793-90F4-792285CC26A7}"/>
              </a:ext>
            </a:extLst>
          </p:cNvPr>
          <p:cNvGrpSpPr/>
          <p:nvPr/>
        </p:nvGrpSpPr>
        <p:grpSpPr>
          <a:xfrm>
            <a:off x="3944233" y="929218"/>
            <a:ext cx="1083336" cy="307777"/>
            <a:chOff x="3678550" y="438200"/>
            <a:chExt cx="1083336" cy="30777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0E2FCC2-8B4D-76D6-A729-883B7FD8FDA6}"/>
                </a:ext>
              </a:extLst>
            </p:cNvPr>
            <p:cNvSpPr/>
            <p:nvPr/>
          </p:nvSpPr>
          <p:spPr>
            <a:xfrm>
              <a:off x="3678550" y="542772"/>
              <a:ext cx="108910" cy="98634"/>
            </a:xfrm>
            <a:prstGeom prst="rect">
              <a:avLst/>
            </a:prstGeom>
            <a:solidFill>
              <a:srgbClr val="8497B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98A6C5-6ED1-DB93-EE8D-142E3ABAF730}"/>
                </a:ext>
              </a:extLst>
            </p:cNvPr>
            <p:cNvSpPr txBox="1"/>
            <p:nvPr/>
          </p:nvSpPr>
          <p:spPr>
            <a:xfrm>
              <a:off x="3870925" y="438200"/>
              <a:ext cx="8909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MS-CPU</a:t>
              </a:r>
              <a:endPara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B69972-4372-8C06-FE65-93B14ACAA3F0}"/>
              </a:ext>
            </a:extLst>
          </p:cNvPr>
          <p:cNvGrpSpPr/>
          <p:nvPr/>
        </p:nvGrpSpPr>
        <p:grpSpPr>
          <a:xfrm>
            <a:off x="2249155" y="929218"/>
            <a:ext cx="998644" cy="307777"/>
            <a:chOff x="2056359" y="438200"/>
            <a:chExt cx="998644" cy="30777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886F44-A9FE-C678-75B1-2448C594473F}"/>
                </a:ext>
              </a:extLst>
            </p:cNvPr>
            <p:cNvSpPr txBox="1"/>
            <p:nvPr/>
          </p:nvSpPr>
          <p:spPr>
            <a:xfrm>
              <a:off x="2248734" y="438200"/>
              <a:ext cx="80626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GenPIP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AAFE275-31CF-308B-2D50-EE65B3AD63DE}"/>
                </a:ext>
              </a:extLst>
            </p:cNvPr>
            <p:cNvSpPr/>
            <p:nvPr/>
          </p:nvSpPr>
          <p:spPr>
            <a:xfrm>
              <a:off x="2056359" y="542772"/>
              <a:ext cx="108910" cy="98634"/>
            </a:xfrm>
            <a:prstGeom prst="rect">
              <a:avLst/>
            </a:prstGeom>
            <a:solidFill>
              <a:srgbClr val="ADB9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8C581BE-530E-F80A-5C60-3FA7C5286422}"/>
              </a:ext>
            </a:extLst>
          </p:cNvPr>
          <p:cNvSpPr/>
          <p:nvPr/>
        </p:nvSpPr>
        <p:spPr>
          <a:xfrm>
            <a:off x="3570312" y="3925724"/>
            <a:ext cx="252000" cy="252000"/>
          </a:xfrm>
          <a:prstGeom prst="rect">
            <a:avLst/>
          </a:prstGeom>
          <a:solidFill>
            <a:srgbClr val="5B9BD5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3AE41E-5A3B-E7F0-FA9B-0C4295C6EE19}"/>
              </a:ext>
            </a:extLst>
          </p:cNvPr>
          <p:cNvSpPr/>
          <p:nvPr/>
        </p:nvSpPr>
        <p:spPr>
          <a:xfrm>
            <a:off x="6493499" y="3925724"/>
            <a:ext cx="252000" cy="252000"/>
          </a:xfrm>
          <a:prstGeom prst="rect">
            <a:avLst/>
          </a:prstGeom>
          <a:solidFill>
            <a:srgbClr val="F4B818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EA8646-F9F0-41FF-5BFD-3A68BB11A7DB}"/>
              </a:ext>
            </a:extLst>
          </p:cNvPr>
          <p:cNvSpPr txBox="1"/>
          <p:nvPr/>
        </p:nvSpPr>
        <p:spPr>
          <a:xfrm>
            <a:off x="3782607" y="3867058"/>
            <a:ext cx="266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Basecalling</a:t>
            </a:r>
            <a:r>
              <a:rPr lang="en-US" dirty="0"/>
              <a:t>-based pipeline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1BDE55-2A7B-0A1D-87F0-155D459B4B83}"/>
              </a:ext>
            </a:extLst>
          </p:cNvPr>
          <p:cNvSpPr txBox="1"/>
          <p:nvPr/>
        </p:nvSpPr>
        <p:spPr>
          <a:xfrm>
            <a:off x="6705795" y="3867058"/>
            <a:ext cx="21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RSGA-based pipeline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B6431F-DEBA-1C2C-4CBA-214689582F8C}"/>
              </a:ext>
            </a:extLst>
          </p:cNvPr>
          <p:cNvSpPr txBox="1"/>
          <p:nvPr/>
        </p:nvSpPr>
        <p:spPr>
          <a:xfrm rot="16200000">
            <a:off x="-663336" y="5094299"/>
            <a:ext cx="20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6436E"/>
                </a:solidFill>
              </a:rPr>
              <a:t>Key Observation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6CC3BD5-5F49-1B93-2F3E-4B7B6580736E}"/>
              </a:ext>
            </a:extLst>
          </p:cNvPr>
          <p:cNvGrpSpPr/>
          <p:nvPr/>
        </p:nvGrpSpPr>
        <p:grpSpPr>
          <a:xfrm>
            <a:off x="708038" y="4800167"/>
            <a:ext cx="254000" cy="254000"/>
            <a:chOff x="692015" y="4544465"/>
            <a:chExt cx="254000" cy="2540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8C8404B-C4F3-2B26-E4A8-9591A66B3991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68" name="background">
                <a:extLst>
                  <a:ext uri="{FF2B5EF4-FFF2-40B4-BE49-F238E27FC236}">
                    <a16:creationId xmlns:a16="http://schemas.microsoft.com/office/drawing/2014/main" id="{BC8E6214-6BB0-6A65-BB44-F9D53F2BFF19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69" name="arc">
                <a:extLst>
                  <a:ext uri="{FF2B5EF4-FFF2-40B4-BE49-F238E27FC236}">
                    <a16:creationId xmlns:a16="http://schemas.microsoft.com/office/drawing/2014/main" id="{79EC5B78-7137-60EE-D86F-C882449A6E2C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>
                  <a:lumMod val="100000"/>
                </a:schemeClr>
              </a:solidFill>
              <a:ln w="9525" cap="flat" cmpd="sng" algn="ctr">
                <a:solidFill>
                  <a:srgbClr val="06436E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circle">
                <a:extLst>
                  <a:ext uri="{FF2B5EF4-FFF2-40B4-BE49-F238E27FC236}">
                    <a16:creationId xmlns:a16="http://schemas.microsoft.com/office/drawing/2014/main" id="{C66F70C7-A963-9DEC-04BF-4DD290C78E4B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06436E"/>
              </a:solidFill>
              <a:ln w="9525"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67" name="Chevron 66">
              <a:extLst>
                <a:ext uri="{FF2B5EF4-FFF2-40B4-BE49-F238E27FC236}">
                  <a16:creationId xmlns:a16="http://schemas.microsoft.com/office/drawing/2014/main" id="{1F7B5736-3A10-7126-7E3C-ABFE1D361A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8563E4A-9F54-6D9A-04D7-09DD003A544F}"/>
              </a:ext>
            </a:extLst>
          </p:cNvPr>
          <p:cNvSpPr txBox="1"/>
          <p:nvPr/>
        </p:nvSpPr>
        <p:spPr>
          <a:xfrm>
            <a:off x="1028673" y="4742501"/>
            <a:ext cx="758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 reduces energy consumption over all other baselines across all datasets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1E6417-DBF9-BA97-1CFD-B380BB26A7FF}"/>
              </a:ext>
            </a:extLst>
          </p:cNvPr>
          <p:cNvSpPr txBox="1"/>
          <p:nvPr/>
        </p:nvSpPr>
        <p:spPr>
          <a:xfrm>
            <a:off x="1333471" y="5057069"/>
            <a:ext cx="659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Improvement stems from</a:t>
            </a:r>
          </a:p>
          <a:p>
            <a:pPr marL="342900" indent="-342900">
              <a:buAutoNum type="arabicParenBoth"/>
            </a:pPr>
            <a:r>
              <a:rPr lang="en-US" i="1" dirty="0"/>
              <a:t>reduced execution time</a:t>
            </a:r>
          </a:p>
          <a:p>
            <a:pPr marL="342900" indent="-342900">
              <a:buAutoNum type="arabicParenBoth"/>
            </a:pPr>
            <a:r>
              <a:rPr lang="en-US" i="1" dirty="0"/>
              <a:t>fundamentally addressing the I/O data movement overhead</a:t>
            </a:r>
          </a:p>
        </p:txBody>
      </p:sp>
    </p:spTree>
    <p:extLst>
      <p:ext uri="{BB962C8B-B14F-4D97-AF65-F5344CB8AC3E}">
        <p14:creationId xmlns:p14="http://schemas.microsoft.com/office/powerpoint/2010/main" val="4253060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20711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0DB8-7933-EA4B-B0DF-A0D12CAA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2C1486-D476-084C-B327-8D8EAFEA75ED}"/>
              </a:ext>
            </a:extLst>
          </p:cNvPr>
          <p:cNvSpPr/>
          <p:nvPr/>
        </p:nvSpPr>
        <p:spPr>
          <a:xfrm>
            <a:off x="176339" y="1224338"/>
            <a:ext cx="8783767" cy="904328"/>
          </a:xfrm>
          <a:prstGeom prst="roundRect">
            <a:avLst>
              <a:gd name="adj" fmla="val 51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The </a:t>
            </a:r>
            <a:r>
              <a:rPr lang="en-GB" sz="2000" i="1" dirty="0">
                <a:solidFill>
                  <a:schemeClr val="tx1"/>
                </a:solidFill>
                <a:latin typeface="Corbel" panose="020B0503020204020204" pitchFamily="34" charset="0"/>
              </a:rPr>
              <a:t>first</a:t>
            </a: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orbel" panose="020B0503020204020204" pitchFamily="34" charset="0"/>
              </a:rPr>
              <a:t>in-storage processing</a:t>
            </a: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 system for </a:t>
            </a:r>
            <a:r>
              <a:rPr lang="en-GB" sz="2000" i="1" dirty="0">
                <a:solidFill>
                  <a:schemeClr val="tx1"/>
                </a:solidFill>
                <a:latin typeface="Corbel" panose="020B0503020204020204" pitchFamily="34" charset="0"/>
              </a:rPr>
              <a:t>end-to-end</a:t>
            </a: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 raw signal genome analysis enables through SW improvements and a HW system inside the storage system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96F23B5-3A2A-4D4F-BCA0-B16CCD94A8C3}"/>
              </a:ext>
            </a:extLst>
          </p:cNvPr>
          <p:cNvSpPr/>
          <p:nvPr/>
        </p:nvSpPr>
        <p:spPr>
          <a:xfrm>
            <a:off x="3072739" y="1052347"/>
            <a:ext cx="3028208" cy="38082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Corbel" panose="020B0503020204020204" pitchFamily="34" charset="0"/>
              </a:rPr>
              <a:t>MARS</a:t>
            </a:r>
            <a:endParaRPr lang="en-CH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AE32138-EC12-394D-9274-49C06A70807F}"/>
              </a:ext>
            </a:extLst>
          </p:cNvPr>
          <p:cNvSpPr/>
          <p:nvPr/>
        </p:nvSpPr>
        <p:spPr>
          <a:xfrm>
            <a:off x="176339" y="3577120"/>
            <a:ext cx="8783767" cy="1272277"/>
          </a:xfrm>
          <a:prstGeom prst="roundRect">
            <a:avLst>
              <a:gd name="adj" fmla="val 3990"/>
            </a:avLst>
          </a:prstGeom>
          <a:solidFill>
            <a:srgbClr val="E5F3FF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rgbClr val="1982C3"/>
                </a:solidFill>
                <a:latin typeface="Corbel" panose="020B0503020204020204" pitchFamily="34" charset="0"/>
              </a:rPr>
              <a:t>Improves performance</a:t>
            </a: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1"/>
                </a:solidFill>
              </a:rPr>
              <a:t>93×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state-of-the-art software-based </a:t>
            </a:r>
            <a:r>
              <a:rPr lang="en-GB" sz="17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basecalling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1"/>
                </a:solidFill>
              </a:rPr>
              <a:t>40×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state-of-the-art hardware-accelerated </a:t>
            </a:r>
            <a:r>
              <a:rPr lang="en-GB" sz="17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basecalling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1"/>
                </a:solidFill>
              </a:rPr>
              <a:t>28×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state-of-the-art software-based RSGA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EB26C47-B719-384F-B816-5B0AAB5CC635}"/>
              </a:ext>
            </a:extLst>
          </p:cNvPr>
          <p:cNvSpPr/>
          <p:nvPr/>
        </p:nvSpPr>
        <p:spPr>
          <a:xfrm>
            <a:off x="176339" y="5041561"/>
            <a:ext cx="8783767" cy="1259680"/>
          </a:xfrm>
          <a:prstGeom prst="roundRect">
            <a:avLst>
              <a:gd name="adj" fmla="val 4970"/>
            </a:avLst>
          </a:prstGeom>
          <a:solidFill>
            <a:srgbClr val="EAFAE3"/>
          </a:solidFill>
          <a:ln w="285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Reduces energy consumption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6"/>
                </a:solidFill>
              </a:rPr>
              <a:t>427×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state-of-the-art software-based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6"/>
                </a:solidFill>
              </a:rPr>
              <a:t>72×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state-of-the-art hardware-accelerated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6"/>
                </a:solidFill>
              </a:rPr>
              <a:t>180×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state-of-the-art software-based RSGA read mapping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pipeline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FA32E5A-5A7C-F14C-BFDF-80423C5D2380}"/>
              </a:ext>
            </a:extLst>
          </p:cNvPr>
          <p:cNvSpPr/>
          <p:nvPr/>
        </p:nvSpPr>
        <p:spPr>
          <a:xfrm>
            <a:off x="176340" y="2320831"/>
            <a:ext cx="8783767" cy="1064124"/>
          </a:xfrm>
          <a:prstGeom prst="roundRect">
            <a:avLst>
              <a:gd name="adj" fmla="val 5460"/>
            </a:avLst>
          </a:prstGeom>
          <a:solidFill>
            <a:srgbClr val="FFEDDF"/>
          </a:solidFill>
          <a:ln w="28575">
            <a:solidFill>
              <a:srgbClr val="D47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rgbClr val="D4702E"/>
                </a:solidFill>
                <a:latin typeface="Corbel" panose="020B0503020204020204" pitchFamily="34" charset="0"/>
              </a:rPr>
              <a:t>High accuracy</a:t>
            </a:r>
          </a:p>
          <a:p>
            <a:pPr algn="ctr">
              <a:spcAft>
                <a:spcPts val="500"/>
              </a:spcAft>
            </a:pPr>
            <a:r>
              <a:rPr lang="en-GB" sz="1700" b="1" dirty="0">
                <a:solidFill>
                  <a:schemeClr val="accent2"/>
                </a:solidFill>
                <a:latin typeface="Corbel" panose="020B0503020204020204" pitchFamily="34" charset="0"/>
              </a:rPr>
              <a:t>matches </a:t>
            </a:r>
            <a:r>
              <a:rPr lang="en-GB" sz="1700" b="1" dirty="0" err="1">
                <a:solidFill>
                  <a:schemeClr val="tx1"/>
                </a:solidFill>
                <a:latin typeface="Corbel" panose="020B0503020204020204" pitchFamily="34" charset="0"/>
              </a:rPr>
              <a:t>basecalling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-based pipelines</a:t>
            </a:r>
          </a:p>
          <a:p>
            <a:pPr algn="ctr">
              <a:spcAft>
                <a:spcPts val="500"/>
              </a:spcAft>
            </a:pPr>
            <a:r>
              <a:rPr lang="en-GB" sz="1700" b="1" dirty="0">
                <a:solidFill>
                  <a:schemeClr val="accent2"/>
                </a:solidFill>
              </a:rPr>
              <a:t>improves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F</a:t>
            </a:r>
            <a:r>
              <a:rPr lang="en-GB" sz="1700" dirty="0">
                <a:solidFill>
                  <a:schemeClr val="tx1"/>
                </a:solidFill>
              </a:rPr>
              <a:t>1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 scores 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state-of-the-art RSGA pipeline</a:t>
            </a:r>
          </a:p>
        </p:txBody>
      </p:sp>
      <p:pic>
        <p:nvPicPr>
          <p:cNvPr id="19" name="Graphic 18" descr="Gauge">
            <a:extLst>
              <a:ext uri="{FF2B5EF4-FFF2-40B4-BE49-F238E27FC236}">
                <a16:creationId xmlns:a16="http://schemas.microsoft.com/office/drawing/2014/main" id="{8F881BD1-6A49-9643-8EE5-8F5AA3EAD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38" y="3594976"/>
            <a:ext cx="584912" cy="584912"/>
          </a:xfrm>
          <a:prstGeom prst="rect">
            <a:avLst/>
          </a:prstGeom>
        </p:spPr>
      </p:pic>
      <p:pic>
        <p:nvPicPr>
          <p:cNvPr id="20" name="Graphic 19" descr="Renewable Energy with solid fill">
            <a:extLst>
              <a:ext uri="{FF2B5EF4-FFF2-40B4-BE49-F238E27FC236}">
                <a16:creationId xmlns:a16="http://schemas.microsoft.com/office/drawing/2014/main" id="{66080CC6-1D8D-DB4C-9DDF-DAF6FBDD1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0392" y="5103346"/>
            <a:ext cx="648615" cy="648615"/>
          </a:xfrm>
          <a:prstGeom prst="rect">
            <a:avLst/>
          </a:prstGeom>
        </p:spPr>
      </p:pic>
      <p:pic>
        <p:nvPicPr>
          <p:cNvPr id="22" name="Graphic 21" descr="Bullseye">
            <a:extLst>
              <a:ext uri="{FF2B5EF4-FFF2-40B4-BE49-F238E27FC236}">
                <a16:creationId xmlns:a16="http://schemas.microsoft.com/office/drawing/2014/main" id="{D9E99B98-14F0-2E45-A768-C2B632C93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839" y="2383414"/>
            <a:ext cx="57912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4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254">
            <a:extLst>
              <a:ext uri="{FF2B5EF4-FFF2-40B4-BE49-F238E27FC236}">
                <a16:creationId xmlns:a16="http://schemas.microsoft.com/office/drawing/2014/main" id="{BCF07643-C731-4085-7C95-EFF0F3D1A7FD}"/>
              </a:ext>
            </a:extLst>
          </p:cNvPr>
          <p:cNvSpPr/>
          <p:nvPr/>
        </p:nvSpPr>
        <p:spPr>
          <a:xfrm>
            <a:off x="313924" y="4867190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Hash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5C6E3-3122-B068-9C14-BD021017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Signal Genome Analysis  (RSGA)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51B8-6366-B202-FCC9-36FB93DC2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8442"/>
            <a:ext cx="8798061" cy="1471575"/>
          </a:xfrm>
        </p:spPr>
        <p:txBody>
          <a:bodyPr/>
          <a:lstStyle/>
          <a:p>
            <a:r>
              <a:rPr lang="en-US" sz="2400" dirty="0">
                <a:solidFill>
                  <a:srgbClr val="06436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Raw Signal Genome Analysis (RSGA)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novel approach that operates </a:t>
            </a:r>
            <a:r>
              <a:rPr lang="en-US" sz="1800" i="1" dirty="0">
                <a:ea typeface="Tahoma" panose="020B0604030504040204" pitchFamily="34" charset="0"/>
                <a:cs typeface="Tahoma" panose="020B0604030504040204" pitchFamily="34" charset="0"/>
              </a:rPr>
              <a:t>directly</a:t>
            </a:r>
            <a:r>
              <a:rPr lang="en-US" sz="18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1800" b="1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raw electrical signals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exploits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 throughput 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of modern sequencing technologies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enables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real-time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 analysis</a:t>
            </a:r>
          </a:p>
          <a:p>
            <a:pPr marL="123950" lvl="1" indent="0">
              <a:buNone/>
            </a:pP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450F38-5D94-70F9-6A04-EC64B47BE586}"/>
              </a:ext>
            </a:extLst>
          </p:cNvPr>
          <p:cNvSpPr txBox="1">
            <a:spLocks/>
          </p:cNvSpPr>
          <p:nvPr/>
        </p:nvSpPr>
        <p:spPr>
          <a:xfrm>
            <a:off x="0" y="2309654"/>
            <a:ext cx="8798061" cy="396000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6436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 Level Overview of RSGA Read Mapping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F218D0-89C1-8A19-DA41-9C0D5CD33AB1}"/>
              </a:ext>
            </a:extLst>
          </p:cNvPr>
          <p:cNvSpPr/>
          <p:nvPr/>
        </p:nvSpPr>
        <p:spPr>
          <a:xfrm>
            <a:off x="2924055" y="4877949"/>
            <a:ext cx="365389" cy="165425"/>
          </a:xfrm>
          <a:prstGeom prst="rect">
            <a:avLst/>
          </a:prstGeom>
          <a:solidFill>
            <a:srgbClr val="DEEDF8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Tahoma" panose="020B0604030504040204" pitchFamily="34" charset="0"/>
                <a:cs typeface="Tahoma" panose="020B0604030504040204" pitchFamily="34" charset="0"/>
              </a:rPr>
              <a:t>0x01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A482948-E83E-854A-64E9-1EB11FA5727A}"/>
              </a:ext>
            </a:extLst>
          </p:cNvPr>
          <p:cNvCxnSpPr>
            <a:cxnSpLocks/>
          </p:cNvCxnSpPr>
          <p:nvPr/>
        </p:nvCxnSpPr>
        <p:spPr>
          <a:xfrm>
            <a:off x="2743892" y="4960661"/>
            <a:ext cx="181835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88ECAF25-A5B0-3CCD-A0EB-315D7779635E}"/>
              </a:ext>
            </a:extLst>
          </p:cNvPr>
          <p:cNvSpPr/>
          <p:nvPr/>
        </p:nvSpPr>
        <p:spPr>
          <a:xfrm>
            <a:off x="669272" y="4205405"/>
            <a:ext cx="420430" cy="81560"/>
          </a:xfrm>
          <a:prstGeom prst="rect">
            <a:avLst/>
          </a:prstGeom>
          <a:solidFill>
            <a:srgbClr val="FFE69A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026FFA5-ADB8-5116-DD06-A37D3D83EAC8}"/>
              </a:ext>
            </a:extLst>
          </p:cNvPr>
          <p:cNvSpPr/>
          <p:nvPr/>
        </p:nvSpPr>
        <p:spPr>
          <a:xfrm>
            <a:off x="1172489" y="4210313"/>
            <a:ext cx="299795" cy="81560"/>
          </a:xfrm>
          <a:prstGeom prst="rect">
            <a:avLst/>
          </a:prstGeom>
          <a:solidFill>
            <a:srgbClr val="FFE69A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2B6504F-C246-697B-6272-349FCFFF9DB8}"/>
              </a:ext>
            </a:extLst>
          </p:cNvPr>
          <p:cNvSpPr/>
          <p:nvPr/>
        </p:nvSpPr>
        <p:spPr>
          <a:xfrm>
            <a:off x="1390749" y="4340609"/>
            <a:ext cx="605796" cy="81560"/>
          </a:xfrm>
          <a:prstGeom prst="rect">
            <a:avLst/>
          </a:prstGeom>
          <a:solidFill>
            <a:srgbClr val="FFE69A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C06BC84-8297-8FEC-81E2-55B728EF0BE7}"/>
              </a:ext>
            </a:extLst>
          </p:cNvPr>
          <p:cNvCxnSpPr>
            <a:cxnSpLocks/>
          </p:cNvCxnSpPr>
          <p:nvPr/>
        </p:nvCxnSpPr>
        <p:spPr>
          <a:xfrm>
            <a:off x="1263557" y="4326503"/>
            <a:ext cx="0" cy="481329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21F9077-6147-1826-8767-89C3D0742892}"/>
              </a:ext>
            </a:extLst>
          </p:cNvPr>
          <p:cNvCxnSpPr>
            <a:cxnSpLocks/>
          </p:cNvCxnSpPr>
          <p:nvPr/>
        </p:nvCxnSpPr>
        <p:spPr>
          <a:xfrm>
            <a:off x="1744730" y="4452258"/>
            <a:ext cx="0" cy="355574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122D5B6-3482-1D6E-5D93-A27DF0430C63}"/>
              </a:ext>
            </a:extLst>
          </p:cNvPr>
          <p:cNvCxnSpPr>
            <a:cxnSpLocks/>
          </p:cNvCxnSpPr>
          <p:nvPr/>
        </p:nvCxnSpPr>
        <p:spPr>
          <a:xfrm>
            <a:off x="2241022" y="4355312"/>
            <a:ext cx="0" cy="45252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022D859-C8BA-0F7F-5839-15F3B659D2FC}"/>
              </a:ext>
            </a:extLst>
          </p:cNvPr>
          <p:cNvSpPr txBox="1"/>
          <p:nvPr/>
        </p:nvSpPr>
        <p:spPr>
          <a:xfrm>
            <a:off x="525343" y="2906885"/>
            <a:ext cx="199245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1600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Indexing (offline)</a:t>
            </a:r>
          </a:p>
        </p:txBody>
      </p:sp>
      <p:cxnSp>
        <p:nvCxnSpPr>
          <p:cNvPr id="61" name="Elbow Connector 584">
            <a:extLst>
              <a:ext uri="{FF2B5EF4-FFF2-40B4-BE49-F238E27FC236}">
                <a16:creationId xmlns:a16="http://schemas.microsoft.com/office/drawing/2014/main" id="{0EDE6F85-4AE6-E806-952F-26995E9D155D}"/>
              </a:ext>
            </a:extLst>
          </p:cNvPr>
          <p:cNvCxnSpPr>
            <a:cxnSpLocks/>
          </p:cNvCxnSpPr>
          <p:nvPr/>
        </p:nvCxnSpPr>
        <p:spPr>
          <a:xfrm flipV="1">
            <a:off x="3289444" y="4960661"/>
            <a:ext cx="383550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0ECFDBB-87C4-A42D-14C6-FEB655182B76}"/>
              </a:ext>
            </a:extLst>
          </p:cNvPr>
          <p:cNvCxnSpPr>
            <a:cxnSpLocks/>
          </p:cNvCxnSpPr>
          <p:nvPr/>
        </p:nvCxnSpPr>
        <p:spPr>
          <a:xfrm>
            <a:off x="895120" y="3988401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426F5FA-C847-211D-9BB3-B7F473F20FBF}"/>
              </a:ext>
            </a:extLst>
          </p:cNvPr>
          <p:cNvCxnSpPr>
            <a:cxnSpLocks/>
          </p:cNvCxnSpPr>
          <p:nvPr/>
        </p:nvCxnSpPr>
        <p:spPr>
          <a:xfrm>
            <a:off x="1350971" y="3988401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96DD5D3-FFC8-25AD-D6F6-7B77023BA11E}"/>
              </a:ext>
            </a:extLst>
          </p:cNvPr>
          <p:cNvCxnSpPr>
            <a:cxnSpLocks/>
          </p:cNvCxnSpPr>
          <p:nvPr/>
        </p:nvCxnSpPr>
        <p:spPr>
          <a:xfrm>
            <a:off x="1710067" y="3988401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26AC16A-4210-1D8F-41FC-013269DB3040}"/>
              </a:ext>
            </a:extLst>
          </p:cNvPr>
          <p:cNvCxnSpPr>
            <a:cxnSpLocks/>
          </p:cNvCxnSpPr>
          <p:nvPr/>
        </p:nvCxnSpPr>
        <p:spPr>
          <a:xfrm>
            <a:off x="2228268" y="3989534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9977AB0-3B0F-4964-7919-874777BC1937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1501924" y="3549195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28ECDE1-5824-8FBC-C19F-431054A30C39}"/>
              </a:ext>
            </a:extLst>
          </p:cNvPr>
          <p:cNvSpPr txBox="1"/>
          <p:nvPr/>
        </p:nvSpPr>
        <p:spPr>
          <a:xfrm>
            <a:off x="3143408" y="5066418"/>
            <a:ext cx="59065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black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7374BD-86C0-A1A1-9DBB-665058DBB87C}"/>
              </a:ext>
            </a:extLst>
          </p:cNvPr>
          <p:cNvSpPr txBox="1"/>
          <p:nvPr/>
        </p:nvSpPr>
        <p:spPr>
          <a:xfrm>
            <a:off x="5089067" y="4725155"/>
            <a:ext cx="48034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prstClr val="black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query</a:t>
            </a:r>
          </a:p>
        </p:txBody>
      </p:sp>
      <p:cxnSp>
        <p:nvCxnSpPr>
          <p:cNvPr id="106" name="Elbow Connector 625">
            <a:extLst>
              <a:ext uri="{FF2B5EF4-FFF2-40B4-BE49-F238E27FC236}">
                <a16:creationId xmlns:a16="http://schemas.microsoft.com/office/drawing/2014/main" id="{3FE802EA-B673-94E7-0DEE-C888473446C2}"/>
              </a:ext>
            </a:extLst>
          </p:cNvPr>
          <p:cNvCxnSpPr>
            <a:cxnSpLocks/>
          </p:cNvCxnSpPr>
          <p:nvPr/>
        </p:nvCxnSpPr>
        <p:spPr>
          <a:xfrm rot="5400000">
            <a:off x="7049947" y="4609240"/>
            <a:ext cx="336144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B99431D-07A2-C470-DAD3-C5A9431EABE1}"/>
              </a:ext>
            </a:extLst>
          </p:cNvPr>
          <p:cNvSpPr/>
          <p:nvPr/>
        </p:nvSpPr>
        <p:spPr>
          <a:xfrm>
            <a:off x="5620686" y="4877949"/>
            <a:ext cx="365389" cy="165425"/>
          </a:xfrm>
          <a:prstGeom prst="rect">
            <a:avLst/>
          </a:prstGeom>
          <a:solidFill>
            <a:srgbClr val="DEECF8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Tahoma" panose="020B0604030504040204" pitchFamily="34" charset="0"/>
                <a:cs typeface="Tahoma" panose="020B0604030504040204" pitchFamily="34" charset="0"/>
              </a:rPr>
              <a:t>0x00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08FB9EF-B32F-EC44-67F5-9B4ADF680DD3}"/>
              </a:ext>
            </a:extLst>
          </p:cNvPr>
          <p:cNvSpPr/>
          <p:nvPr/>
        </p:nvSpPr>
        <p:spPr>
          <a:xfrm>
            <a:off x="6581099" y="4379586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4794BA0-A1D0-1446-4780-FA645B4EEBA2}"/>
              </a:ext>
            </a:extLst>
          </p:cNvPr>
          <p:cNvCxnSpPr>
            <a:cxnSpLocks/>
          </p:cNvCxnSpPr>
          <p:nvPr/>
        </p:nvCxnSpPr>
        <p:spPr>
          <a:xfrm>
            <a:off x="8234541" y="4586603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B0C4F99-078C-9AF8-1CF0-359354F1B9E8}"/>
              </a:ext>
            </a:extLst>
          </p:cNvPr>
          <p:cNvCxnSpPr>
            <a:cxnSpLocks/>
          </p:cNvCxnSpPr>
          <p:nvPr/>
        </p:nvCxnSpPr>
        <p:spPr>
          <a:xfrm>
            <a:off x="7651648" y="4556394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3ADE776-7E67-2D62-2209-7F215F69CA92}"/>
              </a:ext>
            </a:extLst>
          </p:cNvPr>
          <p:cNvCxnSpPr>
            <a:cxnSpLocks/>
          </p:cNvCxnSpPr>
          <p:nvPr/>
        </p:nvCxnSpPr>
        <p:spPr>
          <a:xfrm>
            <a:off x="6773757" y="4564923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462">
            <a:extLst>
              <a:ext uri="{FF2B5EF4-FFF2-40B4-BE49-F238E27FC236}">
                <a16:creationId xmlns:a16="http://schemas.microsoft.com/office/drawing/2014/main" id="{613E0734-090A-219B-B92B-34EF395CE0C1}"/>
              </a:ext>
            </a:extLst>
          </p:cNvPr>
          <p:cNvCxnSpPr>
            <a:cxnSpLocks/>
          </p:cNvCxnSpPr>
          <p:nvPr/>
        </p:nvCxnSpPr>
        <p:spPr>
          <a:xfrm flipH="1">
            <a:off x="4967006" y="4960661"/>
            <a:ext cx="623382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062B0C8-1502-AAF9-8561-291E96B6145B}"/>
              </a:ext>
            </a:extLst>
          </p:cNvPr>
          <p:cNvGrpSpPr/>
          <p:nvPr/>
        </p:nvGrpSpPr>
        <p:grpSpPr>
          <a:xfrm>
            <a:off x="313924" y="3383770"/>
            <a:ext cx="2415290" cy="165426"/>
            <a:chOff x="250604" y="3383770"/>
            <a:chExt cx="2415290" cy="16542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94B439D-9251-AF6E-BDF2-FE9E728E23AF}"/>
                </a:ext>
              </a:extLst>
            </p:cNvPr>
            <p:cNvSpPr/>
            <p:nvPr/>
          </p:nvSpPr>
          <p:spPr>
            <a:xfrm>
              <a:off x="250604" y="3383770"/>
              <a:ext cx="2376000" cy="165426"/>
            </a:xfrm>
            <a:prstGeom prst="rect">
              <a:avLst/>
            </a:prstGeom>
            <a:solidFill>
              <a:srgbClr val="FFE69A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27432" rIns="0" bIns="36576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Reference Genome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874A2CC9-1359-5A1C-A002-68F4BFEFBC59}"/>
                </a:ext>
              </a:extLst>
            </p:cNvPr>
            <p:cNvSpPr/>
            <p:nvPr/>
          </p:nvSpPr>
          <p:spPr>
            <a:xfrm>
              <a:off x="262927" y="3385189"/>
              <a:ext cx="540000" cy="162587"/>
            </a:xfrm>
            <a:prstGeom prst="rect">
              <a:avLst/>
            </a:prstGeom>
            <a:noFill/>
            <a:ln w="15875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3DBE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AA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G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CC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7A042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T</a:t>
              </a:r>
              <a:endParaRPr kumimoji="0" lang="en-CH" sz="11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D88AADF-F555-5B65-CA76-AE7247EE416D}"/>
                </a:ext>
              </a:extLst>
            </p:cNvPr>
            <p:cNvSpPr/>
            <p:nvPr/>
          </p:nvSpPr>
          <p:spPr>
            <a:xfrm>
              <a:off x="2017894" y="3385189"/>
              <a:ext cx="648000" cy="162587"/>
            </a:xfrm>
            <a:prstGeom prst="rect">
              <a:avLst/>
            </a:prstGeom>
            <a:noFill/>
            <a:ln w="15875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863DBE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AA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G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CC</a:t>
              </a:r>
              <a:r>
                <a:rPr kumimoji="0" lang="en-CH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7A042"/>
                  </a:solidFill>
                  <a:effectLst/>
                  <a:uLnTx/>
                  <a:uFillTx/>
                  <a:latin typeface="PT Mono" panose="02060509020205020204" pitchFamily="49" charset="77"/>
                  <a:ea typeface="+mn-ea"/>
                  <a:cs typeface="+mn-cs"/>
                </a:rPr>
                <a:t>T</a:t>
              </a:r>
              <a:endParaRPr kumimoji="0" lang="en-CH" sz="11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92217114-C5CA-27F9-60B2-4767D9EFF864}"/>
              </a:ext>
            </a:extLst>
          </p:cNvPr>
          <p:cNvSpPr/>
          <p:nvPr/>
        </p:nvSpPr>
        <p:spPr>
          <a:xfrm>
            <a:off x="313924" y="3789028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Sketching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8196456-DB47-F08F-37AE-192D1FFBCC40}"/>
              </a:ext>
            </a:extLst>
          </p:cNvPr>
          <p:cNvSpPr/>
          <p:nvPr/>
        </p:nvSpPr>
        <p:spPr>
          <a:xfrm>
            <a:off x="1903479" y="4201187"/>
            <a:ext cx="605796" cy="81560"/>
          </a:xfrm>
          <a:prstGeom prst="rect">
            <a:avLst/>
          </a:prstGeom>
          <a:solidFill>
            <a:srgbClr val="FFE69A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43" name="Picture 2" descr="Heartbeat with solid fill">
            <a:extLst>
              <a:ext uri="{FF2B5EF4-FFF2-40B4-BE49-F238E27FC236}">
                <a16:creationId xmlns:a16="http://schemas.microsoft.com/office/drawing/2014/main" id="{B6B0763A-CFE9-645C-1629-6664C2A6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51" y="4284833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" descr="Heartbeat with solid fill">
            <a:extLst>
              <a:ext uri="{FF2B5EF4-FFF2-40B4-BE49-F238E27FC236}">
                <a16:creationId xmlns:a16="http://schemas.microsoft.com/office/drawing/2014/main" id="{9DFF85A8-CB25-34CF-F462-503D736F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02" y="4166232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2" descr="Heartbeat with solid fill">
            <a:extLst>
              <a:ext uri="{FF2B5EF4-FFF2-40B4-BE49-F238E27FC236}">
                <a16:creationId xmlns:a16="http://schemas.microsoft.com/office/drawing/2014/main" id="{F8600548-B30A-B584-245B-A9B63F6C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59" y="4162510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" descr="Heartbeat with solid fill">
            <a:extLst>
              <a:ext uri="{FF2B5EF4-FFF2-40B4-BE49-F238E27FC236}">
                <a16:creationId xmlns:a16="http://schemas.microsoft.com/office/drawing/2014/main" id="{59A88D4F-F0BC-A69F-1437-6E68FC73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6" y="4163433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6159DE0C-28F4-BE1E-664C-E70451C51317}"/>
              </a:ext>
            </a:extLst>
          </p:cNvPr>
          <p:cNvCxnSpPr>
            <a:cxnSpLocks/>
          </p:cNvCxnSpPr>
          <p:nvPr/>
        </p:nvCxnSpPr>
        <p:spPr>
          <a:xfrm>
            <a:off x="885631" y="4352065"/>
            <a:ext cx="0" cy="45252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1787E926-8F82-E5B7-77BD-063C97FAE9CA}"/>
              </a:ext>
            </a:extLst>
          </p:cNvPr>
          <p:cNvSpPr txBox="1"/>
          <p:nvPr/>
        </p:nvSpPr>
        <p:spPr>
          <a:xfrm>
            <a:off x="6466382" y="2906885"/>
            <a:ext cx="197196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16008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(online)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554D84-2322-6C4D-5AA5-5BE3CC755FEC}"/>
              </a:ext>
            </a:extLst>
          </p:cNvPr>
          <p:cNvGrpSpPr/>
          <p:nvPr/>
        </p:nvGrpSpPr>
        <p:grpSpPr>
          <a:xfrm>
            <a:off x="6244720" y="3377900"/>
            <a:ext cx="2415290" cy="177166"/>
            <a:chOff x="6244720" y="3411046"/>
            <a:chExt cx="2415290" cy="177166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CB3520A-77EA-4CCB-E07F-1BAE3BC5B509}"/>
                </a:ext>
              </a:extLst>
            </p:cNvPr>
            <p:cNvSpPr/>
            <p:nvPr/>
          </p:nvSpPr>
          <p:spPr>
            <a:xfrm>
              <a:off x="6244720" y="3416916"/>
              <a:ext cx="2415290" cy="165426"/>
            </a:xfrm>
            <a:prstGeom prst="rect">
              <a:avLst/>
            </a:prstGeom>
            <a:solidFill>
              <a:srgbClr val="F8F4E2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27432" rIns="0" bIns="36576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Query Sequence</a:t>
              </a:r>
            </a:p>
          </p:txBody>
        </p:sp>
        <p:pic>
          <p:nvPicPr>
            <p:cNvPr id="265" name="Picture 2" descr="Heartbeat with solid fill">
              <a:extLst>
                <a:ext uri="{FF2B5EF4-FFF2-40B4-BE49-F238E27FC236}">
                  <a16:creationId xmlns:a16="http://schemas.microsoft.com/office/drawing/2014/main" id="{95DF1599-E9EC-138E-1520-B61707602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273" y="3411046"/>
              <a:ext cx="448035" cy="17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2" descr="Heartbeat with solid fill">
              <a:extLst>
                <a:ext uri="{FF2B5EF4-FFF2-40B4-BE49-F238E27FC236}">
                  <a16:creationId xmlns:a16="http://schemas.microsoft.com/office/drawing/2014/main" id="{835BC0F1-2B2D-D689-66C3-FF1657145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217" y="3411046"/>
              <a:ext cx="448035" cy="17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9" name="Rectangle 268">
            <a:extLst>
              <a:ext uri="{FF2B5EF4-FFF2-40B4-BE49-F238E27FC236}">
                <a16:creationId xmlns:a16="http://schemas.microsoft.com/office/drawing/2014/main" id="{3CAE05B7-4EB2-449D-8741-DE190447ECFB}"/>
              </a:ext>
            </a:extLst>
          </p:cNvPr>
          <p:cNvSpPr/>
          <p:nvPr/>
        </p:nvSpPr>
        <p:spPr>
          <a:xfrm>
            <a:off x="7920283" y="4387593"/>
            <a:ext cx="588094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79BC9F8-CCDB-99A0-2371-D4A5B5644560}"/>
              </a:ext>
            </a:extLst>
          </p:cNvPr>
          <p:cNvSpPr/>
          <p:nvPr/>
        </p:nvSpPr>
        <p:spPr>
          <a:xfrm>
            <a:off x="7003731" y="4314736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1F8AD5D-BA9B-259F-BEA7-1DB4DCF8FB54}"/>
              </a:ext>
            </a:extLst>
          </p:cNvPr>
          <p:cNvSpPr/>
          <p:nvPr/>
        </p:nvSpPr>
        <p:spPr>
          <a:xfrm>
            <a:off x="7426363" y="4393472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73" name="Picture 2" descr="Heartbeat with solid fill">
            <a:extLst>
              <a:ext uri="{FF2B5EF4-FFF2-40B4-BE49-F238E27FC236}">
                <a16:creationId xmlns:a16="http://schemas.microsoft.com/office/drawing/2014/main" id="{6FF664DC-D58E-8558-9024-B6A71DA4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74" y="4341457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2" descr="Heartbeat with solid fill">
            <a:extLst>
              <a:ext uri="{FF2B5EF4-FFF2-40B4-BE49-F238E27FC236}">
                <a16:creationId xmlns:a16="http://schemas.microsoft.com/office/drawing/2014/main" id="{19A98262-E823-395F-A6A2-06C9C14E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25" y="4277504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2" descr="Heartbeat with solid fill">
            <a:extLst>
              <a:ext uri="{FF2B5EF4-FFF2-40B4-BE49-F238E27FC236}">
                <a16:creationId xmlns:a16="http://schemas.microsoft.com/office/drawing/2014/main" id="{638B6A17-B207-812F-66F5-5AEBA16B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60" y="4352585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2" descr="Heartbeat with solid fill">
            <a:extLst>
              <a:ext uri="{FF2B5EF4-FFF2-40B4-BE49-F238E27FC236}">
                <a16:creationId xmlns:a16="http://schemas.microsoft.com/office/drawing/2014/main" id="{F33EC3A9-3FDD-3751-5138-80FF693A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12" y="4352585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E86FB5AE-C854-6773-C045-0BD37BC89264}"/>
              </a:ext>
            </a:extLst>
          </p:cNvPr>
          <p:cNvCxnSpPr>
            <a:cxnSpLocks/>
          </p:cNvCxnSpPr>
          <p:nvPr/>
        </p:nvCxnSpPr>
        <p:spPr>
          <a:xfrm flipH="1" flipV="1">
            <a:off x="5986075" y="4960661"/>
            <a:ext cx="258645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30041FCD-BF49-2C32-E4FF-52233DEBB9A4}"/>
              </a:ext>
            </a:extLst>
          </p:cNvPr>
          <p:cNvCxnSpPr>
            <a:cxnSpLocks/>
          </p:cNvCxnSpPr>
          <p:nvPr/>
        </p:nvCxnSpPr>
        <p:spPr>
          <a:xfrm>
            <a:off x="6773778" y="4054257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28CA32E0-8285-D060-60C3-AD5D6C9132EE}"/>
              </a:ext>
            </a:extLst>
          </p:cNvPr>
          <p:cNvCxnSpPr>
            <a:cxnSpLocks/>
          </p:cNvCxnSpPr>
          <p:nvPr/>
        </p:nvCxnSpPr>
        <p:spPr>
          <a:xfrm>
            <a:off x="7231710" y="4054257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AF4DDC7C-1AC8-627A-8721-8E26A2D7E55C}"/>
              </a:ext>
            </a:extLst>
          </p:cNvPr>
          <p:cNvCxnSpPr>
            <a:cxnSpLocks/>
          </p:cNvCxnSpPr>
          <p:nvPr/>
        </p:nvCxnSpPr>
        <p:spPr>
          <a:xfrm>
            <a:off x="7654977" y="4075523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13BC43F0-AE57-1B78-1988-561F556703EB}"/>
              </a:ext>
            </a:extLst>
          </p:cNvPr>
          <p:cNvCxnSpPr>
            <a:cxnSpLocks/>
          </p:cNvCxnSpPr>
          <p:nvPr/>
        </p:nvCxnSpPr>
        <p:spPr>
          <a:xfrm>
            <a:off x="8234541" y="4066995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B27A3B44-8BBF-5224-3088-5E75BF585890}"/>
              </a:ext>
            </a:extLst>
          </p:cNvPr>
          <p:cNvSpPr txBox="1"/>
          <p:nvPr/>
        </p:nvSpPr>
        <p:spPr>
          <a:xfrm>
            <a:off x="5738853" y="4250879"/>
            <a:ext cx="746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orbel" panose="020B0503020204020204" pitchFamily="34" charset="0"/>
              </a:rPr>
              <a:t>events</a:t>
            </a:r>
          </a:p>
        </p:txBody>
      </p:sp>
      <p:sp>
        <p:nvSpPr>
          <p:cNvPr id="348" name="Rectangle: Rounded Corners 347">
            <a:extLst>
              <a:ext uri="{FF2B5EF4-FFF2-40B4-BE49-F238E27FC236}">
                <a16:creationId xmlns:a16="http://schemas.microsoft.com/office/drawing/2014/main" id="{53E479EE-C371-2762-7250-8D4B66A4B392}"/>
              </a:ext>
            </a:extLst>
          </p:cNvPr>
          <p:cNvSpPr/>
          <p:nvPr/>
        </p:nvSpPr>
        <p:spPr>
          <a:xfrm>
            <a:off x="6244720" y="5681319"/>
            <a:ext cx="2415290" cy="658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7356ECB-957A-B331-50AF-09688ADD5C67}"/>
              </a:ext>
            </a:extLst>
          </p:cNvPr>
          <p:cNvCxnSpPr>
            <a:cxnSpLocks/>
          </p:cNvCxnSpPr>
          <p:nvPr/>
        </p:nvCxnSpPr>
        <p:spPr>
          <a:xfrm flipH="1">
            <a:off x="7452365" y="3573910"/>
            <a:ext cx="0" cy="166181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>
            <a:extLst>
              <a:ext uri="{FF2B5EF4-FFF2-40B4-BE49-F238E27FC236}">
                <a16:creationId xmlns:a16="http://schemas.microsoft.com/office/drawing/2014/main" id="{00573F29-B2B2-80E9-7529-6AC72036C2ED}"/>
              </a:ext>
            </a:extLst>
          </p:cNvPr>
          <p:cNvSpPr/>
          <p:nvPr/>
        </p:nvSpPr>
        <p:spPr>
          <a:xfrm>
            <a:off x="6244720" y="3789028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Sketching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2731A576-A3CB-BD5A-4CA6-E85C4CC6C41B}"/>
              </a:ext>
            </a:extLst>
          </p:cNvPr>
          <p:cNvSpPr/>
          <p:nvPr/>
        </p:nvSpPr>
        <p:spPr>
          <a:xfrm>
            <a:off x="6244720" y="4867190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Hash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65F52437-D185-BB28-620B-B61AF997F52A}"/>
              </a:ext>
            </a:extLst>
          </p:cNvPr>
          <p:cNvSpPr/>
          <p:nvPr/>
        </p:nvSpPr>
        <p:spPr>
          <a:xfrm>
            <a:off x="6244720" y="5439635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Chaining</a:t>
            </a:r>
          </a:p>
        </p:txBody>
      </p: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50A7E3E5-7C81-84B5-473D-84470D960C13}"/>
              </a:ext>
            </a:extLst>
          </p:cNvPr>
          <p:cNvCxnSpPr>
            <a:cxnSpLocks/>
          </p:cNvCxnSpPr>
          <p:nvPr/>
        </p:nvCxnSpPr>
        <p:spPr>
          <a:xfrm>
            <a:off x="4768946" y="5533106"/>
            <a:ext cx="1457302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id="{3225571E-714A-168D-8FF6-22401B3F8946}"/>
              </a:ext>
            </a:extLst>
          </p:cNvPr>
          <p:cNvSpPr txBox="1"/>
          <p:nvPr/>
        </p:nvSpPr>
        <p:spPr>
          <a:xfrm>
            <a:off x="5194701" y="5530587"/>
            <a:ext cx="79137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prstClr val="black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matches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A9B27D-43BE-18A7-955D-493FDEEB7828}"/>
              </a:ext>
            </a:extLst>
          </p:cNvPr>
          <p:cNvGrpSpPr/>
          <p:nvPr/>
        </p:nvGrpSpPr>
        <p:grpSpPr>
          <a:xfrm>
            <a:off x="6526306" y="5544900"/>
            <a:ext cx="1801695" cy="795058"/>
            <a:chOff x="6632636" y="5523634"/>
            <a:chExt cx="1801695" cy="795058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6D1148AF-E038-67F8-EDAD-43A4012258B1}"/>
                </a:ext>
              </a:extLst>
            </p:cNvPr>
            <p:cNvGrpSpPr/>
            <p:nvPr/>
          </p:nvGrpSpPr>
          <p:grpSpPr>
            <a:xfrm>
              <a:off x="7749349" y="5721681"/>
              <a:ext cx="448035" cy="177166"/>
              <a:chOff x="3088628" y="6181979"/>
              <a:chExt cx="448035" cy="177166"/>
            </a:xfrm>
          </p:grpSpPr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23B8E9A5-D40D-C881-AA55-FA91C582AC51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14" name="Picture 2" descr="Heartbeat with solid fill">
                <a:extLst>
                  <a:ext uri="{FF2B5EF4-FFF2-40B4-BE49-F238E27FC236}">
                    <a16:creationId xmlns:a16="http://schemas.microsoft.com/office/drawing/2014/main" id="{33562282-EFBE-2DF5-7B06-0F8C63ACE4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5FB75F68-EBEF-6373-4F7D-11F4A365740F}"/>
                </a:ext>
              </a:extLst>
            </p:cNvPr>
            <p:cNvGrpSpPr/>
            <p:nvPr/>
          </p:nvGrpSpPr>
          <p:grpSpPr>
            <a:xfrm>
              <a:off x="7126255" y="5752299"/>
              <a:ext cx="448035" cy="177166"/>
              <a:chOff x="3088628" y="6181979"/>
              <a:chExt cx="448035" cy="177166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ACCD1A9-DD47-BCEA-495B-9BC22C87B52E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19" name="Picture 2" descr="Heartbeat with solid fill">
                <a:extLst>
                  <a:ext uri="{FF2B5EF4-FFF2-40B4-BE49-F238E27FC236}">
                    <a16:creationId xmlns:a16="http://schemas.microsoft.com/office/drawing/2014/main" id="{40F9E7D8-A6CD-5904-3EDD-38CD9E4354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40447997-A316-B2E6-20E8-F02533B82FAF}"/>
                </a:ext>
              </a:extLst>
            </p:cNvPr>
            <p:cNvGrpSpPr/>
            <p:nvPr/>
          </p:nvGrpSpPr>
          <p:grpSpPr>
            <a:xfrm>
              <a:off x="7278655" y="5904699"/>
              <a:ext cx="448035" cy="177166"/>
              <a:chOff x="3088628" y="6181979"/>
              <a:chExt cx="448035" cy="177166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91CD4089-88F0-951D-A6AA-4CE7B9B3C3A3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22" name="Picture 2" descr="Heartbeat with solid fill">
                <a:extLst>
                  <a:ext uri="{FF2B5EF4-FFF2-40B4-BE49-F238E27FC236}">
                    <a16:creationId xmlns:a16="http://schemas.microsoft.com/office/drawing/2014/main" id="{5E53B855-84E6-9C94-5F7A-6DFBE9040D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A036513A-D6A4-8929-22FA-4141AC349778}"/>
                </a:ext>
              </a:extLst>
            </p:cNvPr>
            <p:cNvGrpSpPr/>
            <p:nvPr/>
          </p:nvGrpSpPr>
          <p:grpSpPr>
            <a:xfrm>
              <a:off x="7431055" y="6057099"/>
              <a:ext cx="448035" cy="177166"/>
              <a:chOff x="3088628" y="6181979"/>
              <a:chExt cx="448035" cy="177166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DF1AA208-0F80-640E-7A22-47BBF7733226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25" name="Picture 2" descr="Heartbeat with solid fill">
                <a:extLst>
                  <a:ext uri="{FF2B5EF4-FFF2-40B4-BE49-F238E27FC236}">
                    <a16:creationId xmlns:a16="http://schemas.microsoft.com/office/drawing/2014/main" id="{186ED2D9-D979-FBED-586D-DAB075BA47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10FA4CB9-8B93-15F2-3EE1-0F58AA62A4D0}"/>
                </a:ext>
              </a:extLst>
            </p:cNvPr>
            <p:cNvGrpSpPr/>
            <p:nvPr/>
          </p:nvGrpSpPr>
          <p:grpSpPr>
            <a:xfrm>
              <a:off x="6717428" y="5838761"/>
              <a:ext cx="448035" cy="177166"/>
              <a:chOff x="3088628" y="6181979"/>
              <a:chExt cx="448035" cy="177166"/>
            </a:xfrm>
          </p:grpSpPr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44EFE7CF-42EC-31CE-F9A8-D9E2F81C9537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28" name="Picture 2" descr="Heartbeat with solid fill">
                <a:extLst>
                  <a:ext uri="{FF2B5EF4-FFF2-40B4-BE49-F238E27FC236}">
                    <a16:creationId xmlns:a16="http://schemas.microsoft.com/office/drawing/2014/main" id="{78B7139F-BF6B-9EEF-FF4B-373AECDCF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148AFFB5-CC14-8E67-9587-EA9EB28A2226}"/>
                </a:ext>
              </a:extLst>
            </p:cNvPr>
            <p:cNvGrpSpPr/>
            <p:nvPr/>
          </p:nvGrpSpPr>
          <p:grpSpPr>
            <a:xfrm>
              <a:off x="7986296" y="6060500"/>
              <a:ext cx="448035" cy="177166"/>
              <a:chOff x="3088628" y="6181979"/>
              <a:chExt cx="448035" cy="177166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61A421FB-2178-92F2-B8E7-955EFC1C16F4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31" name="Picture 2" descr="Heartbeat with solid fill">
                <a:extLst>
                  <a:ext uri="{FF2B5EF4-FFF2-40B4-BE49-F238E27FC236}">
                    <a16:creationId xmlns:a16="http://schemas.microsoft.com/office/drawing/2014/main" id="{DF5696B4-A062-150D-24E3-6242D90105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B1608AC1-B096-CFE2-51BB-98C17D3414E0}"/>
                </a:ext>
              </a:extLst>
            </p:cNvPr>
            <p:cNvSpPr txBox="1"/>
            <p:nvPr/>
          </p:nvSpPr>
          <p:spPr>
            <a:xfrm>
              <a:off x="7825810" y="5562584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F5484B5-4BA8-272B-9ECE-5ABD9E2DA14B}"/>
                </a:ext>
              </a:extLst>
            </p:cNvPr>
            <p:cNvSpPr txBox="1"/>
            <p:nvPr/>
          </p:nvSpPr>
          <p:spPr>
            <a:xfrm>
              <a:off x="6632636" y="5697259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8E74B0F9-D8DB-8469-451C-F457157FD40A}"/>
                </a:ext>
              </a:extLst>
            </p:cNvPr>
            <p:cNvSpPr txBox="1"/>
            <p:nvPr/>
          </p:nvSpPr>
          <p:spPr>
            <a:xfrm>
              <a:off x="8004929" y="591858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7" name="Arc 346">
              <a:extLst>
                <a:ext uri="{FF2B5EF4-FFF2-40B4-BE49-F238E27FC236}">
                  <a16:creationId xmlns:a16="http://schemas.microsoft.com/office/drawing/2014/main" id="{85818241-88B6-2074-3D7E-0EC07B208172}"/>
                </a:ext>
              </a:extLst>
            </p:cNvPr>
            <p:cNvSpPr/>
            <p:nvPr/>
          </p:nvSpPr>
          <p:spPr>
            <a:xfrm rot="11364592">
              <a:off x="7174651" y="5523634"/>
              <a:ext cx="1032437" cy="616332"/>
            </a:xfrm>
            <a:prstGeom prst="arc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7FB54-DCD7-5B6C-8047-031E6AB1C5C6}"/>
              </a:ext>
            </a:extLst>
          </p:cNvPr>
          <p:cNvGrpSpPr/>
          <p:nvPr/>
        </p:nvGrpSpPr>
        <p:grpSpPr>
          <a:xfrm>
            <a:off x="3660733" y="4284716"/>
            <a:ext cx="1306273" cy="1351891"/>
            <a:chOff x="3647362" y="4114830"/>
            <a:chExt cx="1306273" cy="1351891"/>
          </a:xfrm>
        </p:grpSpPr>
        <p:sp>
          <p:nvSpPr>
            <p:cNvPr id="73" name="Rounded Rectangle 596">
              <a:extLst>
                <a:ext uri="{FF2B5EF4-FFF2-40B4-BE49-F238E27FC236}">
                  <a16:creationId xmlns:a16="http://schemas.microsoft.com/office/drawing/2014/main" id="{07A266C7-744E-CC7E-0512-1540DA0914E9}"/>
                </a:ext>
              </a:extLst>
            </p:cNvPr>
            <p:cNvSpPr/>
            <p:nvPr/>
          </p:nvSpPr>
          <p:spPr>
            <a:xfrm>
              <a:off x="3659623" y="4114830"/>
              <a:ext cx="1285228" cy="1351891"/>
            </a:xfrm>
            <a:prstGeom prst="roundRect">
              <a:avLst>
                <a:gd name="adj" fmla="val 4157"/>
              </a:avLst>
            </a:prstGeom>
            <a:solidFill>
              <a:srgbClr val="DEEDF8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600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F659171-28FD-3895-5741-53EC13FDF181}"/>
                </a:ext>
              </a:extLst>
            </p:cNvPr>
            <p:cNvSpPr txBox="1"/>
            <p:nvPr/>
          </p:nvSpPr>
          <p:spPr>
            <a:xfrm>
              <a:off x="3769335" y="4114830"/>
              <a:ext cx="1026828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 Table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E2A1240-E13F-4DA2-E6F0-CC7844BFBAEB}"/>
                </a:ext>
              </a:extLst>
            </p:cNvPr>
            <p:cNvSpPr/>
            <p:nvPr/>
          </p:nvSpPr>
          <p:spPr>
            <a:xfrm>
              <a:off x="3659623" y="4479369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0x00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C59713-22C8-608E-AA24-EFA393840336}"/>
                </a:ext>
              </a:extLst>
            </p:cNvPr>
            <p:cNvSpPr/>
            <p:nvPr/>
          </p:nvSpPr>
          <p:spPr>
            <a:xfrm>
              <a:off x="3659623" y="4658724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37145C1-8E8C-275B-CA9A-114510FCE769}"/>
                </a:ext>
              </a:extLst>
            </p:cNvPr>
            <p:cNvSpPr/>
            <p:nvPr/>
          </p:nvSpPr>
          <p:spPr>
            <a:xfrm>
              <a:off x="3659623" y="5094655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0xFF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DDCED9F-1F05-7901-7632-DE6F56E37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1246" y="4292465"/>
              <a:ext cx="0" cy="11742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6B23265-4D27-BDD3-3DA5-565C1C12551A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5274120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3D1A65F-6E6A-63D7-C195-52D2F7716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9623" y="4291462"/>
              <a:ext cx="1285228" cy="30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780DEEE-956B-BF51-A8D6-7543031A40D0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4658724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EBFF03B-B209-52B8-8FBF-285F488BAF62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4838079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619C4F6-6D4B-4A2A-DD3B-76D6F801E8EB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5094655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06B2930-6D14-7CE0-63C9-E967E18BF898}"/>
                </a:ext>
              </a:extLst>
            </p:cNvPr>
            <p:cNvSpPr txBox="1"/>
            <p:nvPr/>
          </p:nvSpPr>
          <p:spPr>
            <a:xfrm rot="5400000">
              <a:off x="3763974" y="4866194"/>
              <a:ext cx="321000" cy="21412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  <a:ea typeface="Tahoma" panose="020B0604030504040204" pitchFamily="34" charset="0"/>
                  <a:cs typeface="Tahoma" panose="020B0604030504040204" pitchFamily="34" charset="0"/>
                </a:rPr>
                <a:t>…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C1A8CC3-D02A-D43E-51FA-C49F7E7680A4}"/>
                </a:ext>
              </a:extLst>
            </p:cNvPr>
            <p:cNvSpPr txBox="1"/>
            <p:nvPr/>
          </p:nvSpPr>
          <p:spPr>
            <a:xfrm>
              <a:off x="3647362" y="4300904"/>
              <a:ext cx="466145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</a:t>
              </a:r>
              <a:endPara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F2737FC-F970-E678-5726-C5A6B27B418A}"/>
                </a:ext>
              </a:extLst>
            </p:cNvPr>
            <p:cNvSpPr txBox="1"/>
            <p:nvPr/>
          </p:nvSpPr>
          <p:spPr>
            <a:xfrm>
              <a:off x="4149450" y="4294184"/>
              <a:ext cx="748769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Positions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0F7A940-4F43-1625-274B-C17C57D9672E}"/>
                </a:ext>
              </a:extLst>
            </p:cNvPr>
            <p:cNvSpPr txBox="1"/>
            <p:nvPr/>
          </p:nvSpPr>
          <p:spPr>
            <a:xfrm>
              <a:off x="4139382" y="5081927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13,21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4883568-E747-6C76-644B-5977BEADB77E}"/>
                </a:ext>
              </a:extLst>
            </p:cNvPr>
            <p:cNvSpPr txBox="1"/>
            <p:nvPr/>
          </p:nvSpPr>
          <p:spPr>
            <a:xfrm>
              <a:off x="4139382" y="4652360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1,101,…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00A459E-F132-D250-27C9-0903AC6D3409}"/>
                </a:ext>
              </a:extLst>
            </p:cNvPr>
            <p:cNvSpPr txBox="1"/>
            <p:nvPr/>
          </p:nvSpPr>
          <p:spPr>
            <a:xfrm>
              <a:off x="4139382" y="4474556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2,64,… 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D5E01E9-E69C-CB5A-05C5-63013FD1DE7F}"/>
                </a:ext>
              </a:extLst>
            </p:cNvPr>
            <p:cNvCxnSpPr>
              <a:cxnSpLocks/>
            </p:cNvCxnSpPr>
            <p:nvPr/>
          </p:nvCxnSpPr>
          <p:spPr>
            <a:xfrm>
              <a:off x="4105482" y="4479370"/>
              <a:ext cx="8322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cgBugs_MagnifyingGlassSearch">
            <a:extLst>
              <a:ext uri="{FF2B5EF4-FFF2-40B4-BE49-F238E27FC236}">
                <a16:creationId xmlns:a16="http://schemas.microsoft.com/office/drawing/2014/main" id="{39C13219-04D4-A95A-EE40-21AC636985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90875" y="6384456"/>
            <a:ext cx="226127" cy="226348"/>
            <a:chOff x="2818" y="1137"/>
            <a:chExt cx="2044" cy="2046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1C877F41-F801-05E9-6234-6B75B66D33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8" y="1137"/>
              <a:ext cx="2044" cy="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14225CD-9D17-7BD5-0F58-92653DC37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7" y="1190"/>
              <a:ext cx="1584" cy="1866"/>
            </a:xfrm>
            <a:custGeom>
              <a:avLst/>
              <a:gdLst>
                <a:gd name="T0" fmla="*/ 763 w 774"/>
                <a:gd name="T1" fmla="*/ 288 h 911"/>
                <a:gd name="T2" fmla="*/ 650 w 774"/>
                <a:gd name="T3" fmla="*/ 96 h 911"/>
                <a:gd name="T4" fmla="*/ 243 w 774"/>
                <a:gd name="T5" fmla="*/ 153 h 911"/>
                <a:gd name="T6" fmla="*/ 187 w 774"/>
                <a:gd name="T7" fmla="*/ 368 h 911"/>
                <a:gd name="T8" fmla="*/ 270 w 774"/>
                <a:gd name="T9" fmla="*/ 535 h 911"/>
                <a:gd name="T10" fmla="*/ 235 w 774"/>
                <a:gd name="T11" fmla="*/ 581 h 911"/>
                <a:gd name="T12" fmla="*/ 217 w 774"/>
                <a:gd name="T13" fmla="*/ 568 h 911"/>
                <a:gd name="T14" fmla="*/ 200 w 774"/>
                <a:gd name="T15" fmla="*/ 563 h 911"/>
                <a:gd name="T16" fmla="*/ 186 w 774"/>
                <a:gd name="T17" fmla="*/ 572 h 911"/>
                <a:gd name="T18" fmla="*/ 18 w 774"/>
                <a:gd name="T19" fmla="*/ 793 h 911"/>
                <a:gd name="T20" fmla="*/ 52 w 774"/>
                <a:gd name="T21" fmla="*/ 887 h 911"/>
                <a:gd name="T22" fmla="*/ 102 w 774"/>
                <a:gd name="T23" fmla="*/ 910 h 911"/>
                <a:gd name="T24" fmla="*/ 114 w 774"/>
                <a:gd name="T25" fmla="*/ 911 h 911"/>
                <a:gd name="T26" fmla="*/ 152 w 774"/>
                <a:gd name="T27" fmla="*/ 894 h 911"/>
                <a:gd name="T28" fmla="*/ 319 w 774"/>
                <a:gd name="T29" fmla="*/ 673 h 911"/>
                <a:gd name="T30" fmla="*/ 315 w 774"/>
                <a:gd name="T31" fmla="*/ 642 h 911"/>
                <a:gd name="T32" fmla="*/ 296 w 774"/>
                <a:gd name="T33" fmla="*/ 628 h 911"/>
                <a:gd name="T34" fmla="*/ 332 w 774"/>
                <a:gd name="T35" fmla="*/ 581 h 911"/>
                <a:gd name="T36" fmla="*/ 474 w 774"/>
                <a:gd name="T37" fmla="*/ 619 h 911"/>
                <a:gd name="T38" fmla="*/ 515 w 774"/>
                <a:gd name="T39" fmla="*/ 616 h 911"/>
                <a:gd name="T40" fmla="*/ 707 w 774"/>
                <a:gd name="T41" fmla="*/ 503 h 911"/>
                <a:gd name="T42" fmla="*/ 763 w 774"/>
                <a:gd name="T43" fmla="*/ 288 h 911"/>
                <a:gd name="T44" fmla="*/ 672 w 774"/>
                <a:gd name="T45" fmla="*/ 477 h 911"/>
                <a:gd name="T46" fmla="*/ 326 w 774"/>
                <a:gd name="T47" fmla="*/ 525 h 911"/>
                <a:gd name="T48" fmla="*/ 278 w 774"/>
                <a:gd name="T49" fmla="*/ 179 h 911"/>
                <a:gd name="T50" fmla="*/ 475 w 774"/>
                <a:gd name="T51" fmla="*/ 81 h 911"/>
                <a:gd name="T52" fmla="*/ 624 w 774"/>
                <a:gd name="T53" fmla="*/ 131 h 911"/>
                <a:gd name="T54" fmla="*/ 719 w 774"/>
                <a:gd name="T55" fmla="*/ 294 h 911"/>
                <a:gd name="T56" fmla="*/ 672 w 774"/>
                <a:gd name="T57" fmla="*/ 477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4" h="911">
                  <a:moveTo>
                    <a:pt x="763" y="288"/>
                  </a:moveTo>
                  <a:cubicBezTo>
                    <a:pt x="752" y="211"/>
                    <a:pt x="712" y="143"/>
                    <a:pt x="650" y="96"/>
                  </a:cubicBezTo>
                  <a:cubicBezTo>
                    <a:pt x="522" y="0"/>
                    <a:pt x="340" y="25"/>
                    <a:pt x="243" y="153"/>
                  </a:cubicBezTo>
                  <a:cubicBezTo>
                    <a:pt x="196" y="215"/>
                    <a:pt x="176" y="291"/>
                    <a:pt x="187" y="368"/>
                  </a:cubicBezTo>
                  <a:cubicBezTo>
                    <a:pt x="196" y="432"/>
                    <a:pt x="225" y="490"/>
                    <a:pt x="270" y="535"/>
                  </a:cubicBezTo>
                  <a:cubicBezTo>
                    <a:pt x="235" y="581"/>
                    <a:pt x="235" y="581"/>
                    <a:pt x="235" y="581"/>
                  </a:cubicBezTo>
                  <a:cubicBezTo>
                    <a:pt x="217" y="568"/>
                    <a:pt x="217" y="568"/>
                    <a:pt x="217" y="568"/>
                  </a:cubicBezTo>
                  <a:cubicBezTo>
                    <a:pt x="212" y="564"/>
                    <a:pt x="206" y="562"/>
                    <a:pt x="200" y="563"/>
                  </a:cubicBezTo>
                  <a:cubicBezTo>
                    <a:pt x="195" y="564"/>
                    <a:pt x="189" y="567"/>
                    <a:pt x="186" y="572"/>
                  </a:cubicBezTo>
                  <a:cubicBezTo>
                    <a:pt x="18" y="793"/>
                    <a:pt x="18" y="793"/>
                    <a:pt x="18" y="793"/>
                  </a:cubicBezTo>
                  <a:cubicBezTo>
                    <a:pt x="0" y="818"/>
                    <a:pt x="14" y="858"/>
                    <a:pt x="52" y="887"/>
                  </a:cubicBezTo>
                  <a:cubicBezTo>
                    <a:pt x="68" y="899"/>
                    <a:pt x="86" y="907"/>
                    <a:pt x="102" y="910"/>
                  </a:cubicBezTo>
                  <a:cubicBezTo>
                    <a:pt x="107" y="910"/>
                    <a:pt x="111" y="911"/>
                    <a:pt x="114" y="911"/>
                  </a:cubicBezTo>
                  <a:cubicBezTo>
                    <a:pt x="130" y="911"/>
                    <a:pt x="144" y="905"/>
                    <a:pt x="152" y="894"/>
                  </a:cubicBezTo>
                  <a:cubicBezTo>
                    <a:pt x="319" y="673"/>
                    <a:pt x="319" y="673"/>
                    <a:pt x="319" y="673"/>
                  </a:cubicBezTo>
                  <a:cubicBezTo>
                    <a:pt x="326" y="664"/>
                    <a:pt x="324" y="650"/>
                    <a:pt x="315" y="642"/>
                  </a:cubicBezTo>
                  <a:cubicBezTo>
                    <a:pt x="296" y="628"/>
                    <a:pt x="296" y="628"/>
                    <a:pt x="296" y="628"/>
                  </a:cubicBezTo>
                  <a:cubicBezTo>
                    <a:pt x="332" y="581"/>
                    <a:pt x="332" y="581"/>
                    <a:pt x="332" y="581"/>
                  </a:cubicBezTo>
                  <a:cubicBezTo>
                    <a:pt x="376" y="606"/>
                    <a:pt x="424" y="619"/>
                    <a:pt x="474" y="619"/>
                  </a:cubicBezTo>
                  <a:cubicBezTo>
                    <a:pt x="488" y="619"/>
                    <a:pt x="501" y="618"/>
                    <a:pt x="515" y="616"/>
                  </a:cubicBezTo>
                  <a:cubicBezTo>
                    <a:pt x="592" y="605"/>
                    <a:pt x="660" y="565"/>
                    <a:pt x="707" y="503"/>
                  </a:cubicBezTo>
                  <a:cubicBezTo>
                    <a:pt x="754" y="441"/>
                    <a:pt x="774" y="365"/>
                    <a:pt x="763" y="288"/>
                  </a:cubicBezTo>
                  <a:close/>
                  <a:moveTo>
                    <a:pt x="672" y="477"/>
                  </a:moveTo>
                  <a:cubicBezTo>
                    <a:pt x="590" y="585"/>
                    <a:pt x="435" y="607"/>
                    <a:pt x="326" y="525"/>
                  </a:cubicBezTo>
                  <a:cubicBezTo>
                    <a:pt x="218" y="443"/>
                    <a:pt x="196" y="288"/>
                    <a:pt x="278" y="179"/>
                  </a:cubicBezTo>
                  <a:cubicBezTo>
                    <a:pt x="327" y="115"/>
                    <a:pt x="401" y="81"/>
                    <a:pt x="475" y="81"/>
                  </a:cubicBezTo>
                  <a:cubicBezTo>
                    <a:pt x="527" y="81"/>
                    <a:pt x="579" y="98"/>
                    <a:pt x="624" y="131"/>
                  </a:cubicBezTo>
                  <a:cubicBezTo>
                    <a:pt x="676" y="171"/>
                    <a:pt x="710" y="229"/>
                    <a:pt x="719" y="294"/>
                  </a:cubicBezTo>
                  <a:cubicBezTo>
                    <a:pt x="728" y="359"/>
                    <a:pt x="712" y="424"/>
                    <a:pt x="672" y="47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F6769EA-2884-E6BB-7E05-6376E5EB2E1F}"/>
              </a:ext>
            </a:extLst>
          </p:cNvPr>
          <p:cNvSpPr txBox="1"/>
          <p:nvPr/>
        </p:nvSpPr>
        <p:spPr>
          <a:xfrm>
            <a:off x="6452517" y="6374520"/>
            <a:ext cx="1947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Deep Dive on mapping following</a:t>
            </a:r>
          </a:p>
        </p:txBody>
      </p:sp>
    </p:spTree>
    <p:extLst>
      <p:ext uri="{BB962C8B-B14F-4D97-AF65-F5344CB8AC3E}">
        <p14:creationId xmlns:p14="http://schemas.microsoft.com/office/powerpoint/2010/main" val="3382700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C46B9-DE68-95C8-92AE-EE958FE0D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>
            <a:extLst>
              <a:ext uri="{FF2B5EF4-FFF2-40B4-BE49-F238E27FC236}">
                <a16:creationId xmlns:a16="http://schemas.microsoft.com/office/drawing/2014/main" id="{323672AC-DF46-F4A8-BBF3-0E5EE11306C8}"/>
              </a:ext>
            </a:extLst>
          </p:cNvPr>
          <p:cNvSpPr txBox="1">
            <a:spLocks/>
          </p:cNvSpPr>
          <p:nvPr/>
        </p:nvSpPr>
        <p:spPr>
          <a:xfrm>
            <a:off x="0" y="927"/>
            <a:ext cx="9144000" cy="336162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3E1B26C7-F2A1-1074-BE23-C3D25BE2D2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86531"/>
            <a:ext cx="9144000" cy="290144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>
                <a:solidFill>
                  <a:srgbClr val="F5D8B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MARS</a:t>
            </a:r>
            <a:r>
              <a:rPr lang="en-US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6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Processing-In-Memory Acceleration 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Raw Signal Genome Analysis 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Inside the Storage Subsystem</a:t>
            </a:r>
            <a:endParaRPr lang="en-US" sz="3100" b="1" dirty="0">
              <a:solidFill>
                <a:schemeClr val="accent4">
                  <a:lumMod val="20000"/>
                  <a:lumOff val="8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85F8B9-4D07-1908-560C-DF4CD7C91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977" y="6003347"/>
            <a:ext cx="2275512" cy="437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41E57C-BEA1-9759-F17F-FDA22C936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5529646" y="6014268"/>
            <a:ext cx="2417553" cy="415925"/>
          </a:xfrm>
          <a:prstGeom prst="rect">
            <a:avLst/>
          </a:prstGeom>
        </p:spPr>
      </p:pic>
      <p:sp>
        <p:nvSpPr>
          <p:cNvPr id="9" name="Google Shape;44;p1">
            <a:extLst>
              <a:ext uri="{FF2B5EF4-FFF2-40B4-BE49-F238E27FC236}">
                <a16:creationId xmlns:a16="http://schemas.microsoft.com/office/drawing/2014/main" id="{8B7A06FF-FC1D-2E87-FD07-50C6F23546BD}"/>
              </a:ext>
            </a:extLst>
          </p:cNvPr>
          <p:cNvSpPr txBox="1"/>
          <p:nvPr/>
        </p:nvSpPr>
        <p:spPr>
          <a:xfrm>
            <a:off x="-22032" y="3496708"/>
            <a:ext cx="9144000" cy="41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orbel" panose="020B0503020204020204" pitchFamily="34" charset="0"/>
                <a:sym typeface="Quattrocento Sans"/>
              </a:rPr>
              <a:t>Melina Soysal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9EE367C-EF2B-B250-8808-621846C987E6}"/>
              </a:ext>
            </a:extLst>
          </p:cNvPr>
          <p:cNvSpPr txBox="1">
            <a:spLocks/>
          </p:cNvSpPr>
          <p:nvPr/>
        </p:nvSpPr>
        <p:spPr>
          <a:xfrm>
            <a:off x="-1499" y="4895190"/>
            <a:ext cx="9144000" cy="4159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latin typeface="Corbel" panose="020B0503020204020204" pitchFamily="34" charset="0"/>
                <a:cs typeface="Cambria"/>
              </a:rPr>
              <a:t>Mohammad </a:t>
            </a:r>
            <a:r>
              <a:rPr lang="en-US" sz="2200" dirty="0" err="1">
                <a:latin typeface="Corbel" panose="020B0503020204020204" pitchFamily="34" charset="0"/>
                <a:cs typeface="Cambria"/>
              </a:rPr>
              <a:t>Sadrosadati</a:t>
            </a:r>
            <a:r>
              <a:rPr lang="en-US" sz="2200" dirty="0">
                <a:latin typeface="Corbel" panose="020B0503020204020204" pitchFamily="34" charset="0"/>
                <a:cs typeface="Cambria"/>
              </a:rPr>
              <a:t>           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 Mutlu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37E4EA2-5E61-90E1-201B-9BA98BB10EE3}"/>
              </a:ext>
            </a:extLst>
          </p:cNvPr>
          <p:cNvSpPr txBox="1">
            <a:spLocks/>
          </p:cNvSpPr>
          <p:nvPr/>
        </p:nvSpPr>
        <p:spPr>
          <a:xfrm>
            <a:off x="-6724" y="3902379"/>
            <a:ext cx="9144000" cy="434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latin typeface="Corbel" panose="020B0503020204020204" pitchFamily="34" charset="0"/>
                <a:cs typeface="Cambria"/>
              </a:rPr>
              <a:t>Konstantina Koliogeorgi      Can Firtina        Nika Mansouri </a:t>
            </a:r>
            <a:r>
              <a:rPr lang="en-US" sz="2200" dirty="0" err="1">
                <a:latin typeface="Corbel" panose="020B0503020204020204" pitchFamily="34" charset="0"/>
                <a:cs typeface="Cambria"/>
              </a:rPr>
              <a:t>Ghiasi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F6EB4F1-E959-5148-B3FC-AA48108265B7}"/>
              </a:ext>
            </a:extLst>
          </p:cNvPr>
          <p:cNvSpPr txBox="1">
            <a:spLocks/>
          </p:cNvSpPr>
          <p:nvPr/>
        </p:nvSpPr>
        <p:spPr>
          <a:xfrm>
            <a:off x="0" y="4398785"/>
            <a:ext cx="9144000" cy="43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Rakesh Nadig   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Haiyu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Mao       Geraldo F. Oliveira      Yu Liang     Klea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Zambaku</a:t>
            </a:r>
            <a:endParaRPr lang="en-US" sz="2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04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9A4A1-7A54-45E9-6CB9-BB76F07D4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40B69B-719E-12A6-7BF1-5FD6FF54ABEB}"/>
              </a:ext>
            </a:extLst>
          </p:cNvPr>
          <p:cNvSpPr/>
          <p:nvPr/>
        </p:nvSpPr>
        <p:spPr>
          <a:xfrm>
            <a:off x="235868" y="2864743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BACKUP – To be improved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E8D125-B1A5-B28E-DF27-53D3D1E9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687407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E2C7B-DF18-CFB6-46B9-DADF3DBAF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D6C5-7AE6-61AC-0B29-65F55049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Ablation Study -</a:t>
            </a:r>
            <a:r>
              <a:rPr lang="en-CH"/>
              <a:t>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B2D74-EDF1-3782-30E0-5AA907B0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" y="1069560"/>
            <a:ext cx="8867700" cy="77412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</a:rPr>
              <a:t>We conduct an ablation study to find the most suitable system setup of MARS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b="1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</a:pPr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827E05-E237-FD04-FA24-8495489C27A4}"/>
              </a:ext>
            </a:extLst>
          </p:cNvPr>
          <p:cNvSpPr/>
          <p:nvPr/>
        </p:nvSpPr>
        <p:spPr>
          <a:xfrm>
            <a:off x="119922" y="2692015"/>
            <a:ext cx="2131176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Full MARS </a:t>
            </a:r>
            <a:r>
              <a:rPr lang="en-US" b="1" dirty="0">
                <a:solidFill>
                  <a:schemeClr val="tx1"/>
                </a:solidFill>
              </a:rPr>
              <a:t>hardware-accelerated</a:t>
            </a:r>
            <a:r>
              <a:rPr lang="en-US" dirty="0">
                <a:solidFill>
                  <a:schemeClr val="tx1"/>
                </a:solidFill>
              </a:rPr>
              <a:t> RSGA system inside the </a:t>
            </a:r>
            <a:r>
              <a:rPr lang="en-US" b="1" dirty="0">
                <a:solidFill>
                  <a:schemeClr val="tx1"/>
                </a:solidFill>
              </a:rPr>
              <a:t>storage subsystem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5B8B89-6FBA-6691-EE84-1A598BEAC70A}"/>
              </a:ext>
            </a:extLst>
          </p:cNvPr>
          <p:cNvSpPr/>
          <p:nvPr/>
        </p:nvSpPr>
        <p:spPr>
          <a:xfrm>
            <a:off x="2348693" y="2692015"/>
            <a:ext cx="2131176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MARS with </a:t>
            </a:r>
            <a:r>
              <a:rPr lang="en-US" b="1" dirty="0">
                <a:solidFill>
                  <a:schemeClr val="tx1"/>
                </a:solidFill>
              </a:rPr>
              <a:t>bit-serial PUM-based arithmetic units </a:t>
            </a:r>
            <a:r>
              <a:rPr lang="en-US" dirty="0">
                <a:solidFill>
                  <a:schemeClr val="tx1"/>
                </a:solidFill>
              </a:rPr>
              <a:t>instead near-DRAM accelerators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C0E0C4-C77F-7F0D-4105-175780F75A75}"/>
              </a:ext>
            </a:extLst>
          </p:cNvPr>
          <p:cNvSpPr/>
          <p:nvPr/>
        </p:nvSpPr>
        <p:spPr>
          <a:xfrm>
            <a:off x="6806235" y="2692015"/>
            <a:ext cx="2131176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MARS with </a:t>
            </a:r>
            <a:r>
              <a:rPr lang="en-US" b="1" dirty="0">
                <a:solidFill>
                  <a:schemeClr val="tx1"/>
                </a:solidFill>
              </a:rPr>
              <a:t>conventional SSD</a:t>
            </a:r>
            <a:r>
              <a:rPr lang="en-US" dirty="0">
                <a:solidFill>
                  <a:schemeClr val="tx1"/>
                </a:solidFill>
              </a:rPr>
              <a:t>, sorting on </a:t>
            </a:r>
            <a:r>
              <a:rPr lang="en-US" b="1" dirty="0">
                <a:solidFill>
                  <a:schemeClr val="tx1"/>
                </a:solidFill>
              </a:rPr>
              <a:t>ASIC near CPU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external PIM-based DRAM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087FDD-EFEA-CFA7-3D2A-79AA4ABB4301}"/>
              </a:ext>
            </a:extLst>
          </p:cNvPr>
          <p:cNvSpPr/>
          <p:nvPr/>
        </p:nvSpPr>
        <p:spPr>
          <a:xfrm>
            <a:off x="288220" y="2553515"/>
            <a:ext cx="1794580" cy="276999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39F94-B188-CF8B-2491-D9472B2933FD}"/>
              </a:ext>
            </a:extLst>
          </p:cNvPr>
          <p:cNvSpPr/>
          <p:nvPr/>
        </p:nvSpPr>
        <p:spPr>
          <a:xfrm>
            <a:off x="2516991" y="2553515"/>
            <a:ext cx="1794580" cy="276999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MARS-SIMDRAM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1BAA3-F1F5-6F77-628C-763643502A26}"/>
              </a:ext>
            </a:extLst>
          </p:cNvPr>
          <p:cNvSpPr/>
          <p:nvPr/>
        </p:nvSpPr>
        <p:spPr>
          <a:xfrm>
            <a:off x="4577464" y="2692015"/>
            <a:ext cx="2131176" cy="2345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>
                <a:solidFill>
                  <a:schemeClr val="tx1"/>
                </a:solidFill>
              </a:rPr>
              <a:t>MARS with offloaded sorting using an </a:t>
            </a:r>
            <a:r>
              <a:rPr lang="en-US" b="1" noProof="0" dirty="0">
                <a:solidFill>
                  <a:schemeClr val="tx1"/>
                </a:solidFill>
              </a:rPr>
              <a:t>external FPGA near the SSD</a:t>
            </a:r>
            <a:r>
              <a:rPr lang="en-US" noProof="0" dirty="0">
                <a:solidFill>
                  <a:schemeClr val="tx1"/>
                </a:solidFill>
              </a:rPr>
              <a:t>, replacing in-SSD logic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CC509D-CB20-39DE-A078-E79ACB5F890C}"/>
              </a:ext>
            </a:extLst>
          </p:cNvPr>
          <p:cNvSpPr/>
          <p:nvPr/>
        </p:nvSpPr>
        <p:spPr>
          <a:xfrm>
            <a:off x="4745762" y="2553515"/>
            <a:ext cx="1794580" cy="276999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SmartSSD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E4A55-CD27-D544-95FE-A8F4CB6A6867}"/>
              </a:ext>
            </a:extLst>
          </p:cNvPr>
          <p:cNvSpPr/>
          <p:nvPr/>
        </p:nvSpPr>
        <p:spPr>
          <a:xfrm>
            <a:off x="6974533" y="2553515"/>
            <a:ext cx="1794580" cy="276999"/>
          </a:xfrm>
          <a:prstGeom prst="rect">
            <a:avLst/>
          </a:prstGeom>
          <a:solidFill>
            <a:srgbClr val="D6A2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MARS-EXTERNAL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C1C0D1-ECB1-0C73-9672-C52DC9BCF918}"/>
              </a:ext>
            </a:extLst>
          </p:cNvPr>
          <p:cNvSpPr/>
          <p:nvPr/>
        </p:nvSpPr>
        <p:spPr>
          <a:xfrm>
            <a:off x="6666535" y="5229346"/>
            <a:ext cx="252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FBB03-0EA1-7E10-66B9-2D4776A6D9CF}"/>
              </a:ext>
            </a:extLst>
          </p:cNvPr>
          <p:cNvSpPr txBox="1"/>
          <p:nvPr/>
        </p:nvSpPr>
        <p:spPr>
          <a:xfrm>
            <a:off x="6878831" y="5170680"/>
            <a:ext cx="21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RSGA-based pipeline</a:t>
            </a:r>
          </a:p>
        </p:txBody>
      </p:sp>
    </p:spTree>
    <p:extLst>
      <p:ext uri="{BB962C8B-B14F-4D97-AF65-F5344CB8AC3E}">
        <p14:creationId xmlns:p14="http://schemas.microsoft.com/office/powerpoint/2010/main" val="814968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2BB55-36C9-8553-18F8-25C82CB9F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6827-4FDA-5C30-546B-29916FA1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 - Performance Evaluation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0CC65-8662-7F3A-8B5F-196E9F27CF00}"/>
              </a:ext>
            </a:extLst>
          </p:cNvPr>
          <p:cNvSpPr/>
          <p:nvPr/>
        </p:nvSpPr>
        <p:spPr>
          <a:xfrm>
            <a:off x="7415784" y="1424063"/>
            <a:ext cx="1277513" cy="2422769"/>
          </a:xfrm>
          <a:prstGeom prst="rect">
            <a:avLst/>
          </a:prstGeom>
          <a:solidFill>
            <a:schemeClr val="tx2">
              <a:lumMod val="25000"/>
              <a:lumOff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Google Shape;2357;p34">
            <a:extLst>
              <a:ext uri="{FF2B5EF4-FFF2-40B4-BE49-F238E27FC236}">
                <a16:creationId xmlns:a16="http://schemas.microsoft.com/office/drawing/2014/main" id="{5A2E9A14-395C-0EC0-D3DE-F1EFA2EBE065}"/>
              </a:ext>
            </a:extLst>
          </p:cNvPr>
          <p:cNvGraphicFramePr/>
          <p:nvPr/>
        </p:nvGraphicFramePr>
        <p:xfrm>
          <a:off x="606267" y="1316796"/>
          <a:ext cx="8119608" cy="34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Google Shape;2358;p34">
            <a:extLst>
              <a:ext uri="{FF2B5EF4-FFF2-40B4-BE49-F238E27FC236}">
                <a16:creationId xmlns:a16="http://schemas.microsoft.com/office/drawing/2014/main" id="{862E6A4E-9AB3-39EE-4136-DF5E9B2E0000}"/>
              </a:ext>
            </a:extLst>
          </p:cNvPr>
          <p:cNvSpPr/>
          <p:nvPr/>
        </p:nvSpPr>
        <p:spPr>
          <a:xfrm>
            <a:off x="775088" y="3826521"/>
            <a:ext cx="8046376" cy="847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2371;p34">
            <a:extLst>
              <a:ext uri="{FF2B5EF4-FFF2-40B4-BE49-F238E27FC236}">
                <a16:creationId xmlns:a16="http://schemas.microsoft.com/office/drawing/2014/main" id="{C1955F6F-5A8A-1221-D97D-F6CFAD4BA386}"/>
              </a:ext>
            </a:extLst>
          </p:cNvPr>
          <p:cNvSpPr txBox="1"/>
          <p:nvPr/>
        </p:nvSpPr>
        <p:spPr>
          <a:xfrm>
            <a:off x="510822" y="2867413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" name="Google Shape;2372;p34">
            <a:extLst>
              <a:ext uri="{FF2B5EF4-FFF2-40B4-BE49-F238E27FC236}">
                <a16:creationId xmlns:a16="http://schemas.microsoft.com/office/drawing/2014/main" id="{2EA6DBBB-0AC2-FDBD-8FDE-8D9ED0EC3C09}"/>
              </a:ext>
            </a:extLst>
          </p:cNvPr>
          <p:cNvSpPr txBox="1"/>
          <p:nvPr/>
        </p:nvSpPr>
        <p:spPr>
          <a:xfrm>
            <a:off x="436831" y="2104809"/>
            <a:ext cx="41870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dirty="0"/>
          </a:p>
        </p:txBody>
      </p:sp>
      <p:sp>
        <p:nvSpPr>
          <p:cNvPr id="52" name="Google Shape;2373;p34">
            <a:extLst>
              <a:ext uri="{FF2B5EF4-FFF2-40B4-BE49-F238E27FC236}">
                <a16:creationId xmlns:a16="http://schemas.microsoft.com/office/drawing/2014/main" id="{08558B7C-3B17-0F4F-7FDA-5922EBD5B128}"/>
              </a:ext>
            </a:extLst>
          </p:cNvPr>
          <p:cNvSpPr txBox="1"/>
          <p:nvPr/>
        </p:nvSpPr>
        <p:spPr>
          <a:xfrm>
            <a:off x="379523" y="1424063"/>
            <a:ext cx="535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dirty="0"/>
          </a:p>
        </p:txBody>
      </p:sp>
      <p:sp>
        <p:nvSpPr>
          <p:cNvPr id="53" name="Google Shape;2374;p34">
            <a:extLst>
              <a:ext uri="{FF2B5EF4-FFF2-40B4-BE49-F238E27FC236}">
                <a16:creationId xmlns:a16="http://schemas.microsoft.com/office/drawing/2014/main" id="{4AA05E00-0188-5FF3-C33C-68D6966C3ECF}"/>
              </a:ext>
            </a:extLst>
          </p:cNvPr>
          <p:cNvSpPr txBox="1"/>
          <p:nvPr/>
        </p:nvSpPr>
        <p:spPr>
          <a:xfrm>
            <a:off x="1278627" y="3891273"/>
            <a:ext cx="444352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</a:t>
            </a:r>
            <a:endParaRPr dirty="0"/>
          </a:p>
        </p:txBody>
      </p:sp>
      <p:sp>
        <p:nvSpPr>
          <p:cNvPr id="54" name="Google Shape;2375;p34">
            <a:extLst>
              <a:ext uri="{FF2B5EF4-FFF2-40B4-BE49-F238E27FC236}">
                <a16:creationId xmlns:a16="http://schemas.microsoft.com/office/drawing/2014/main" id="{A366EBD4-AEF0-B7E5-B5BE-15394BC76C3C}"/>
              </a:ext>
            </a:extLst>
          </p:cNvPr>
          <p:cNvSpPr txBox="1"/>
          <p:nvPr/>
        </p:nvSpPr>
        <p:spPr>
          <a:xfrm>
            <a:off x="2552854" y="3891581"/>
            <a:ext cx="444352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D2</a:t>
            </a:r>
            <a:endParaRPr dirty="0"/>
          </a:p>
        </p:txBody>
      </p:sp>
      <p:sp>
        <p:nvSpPr>
          <p:cNvPr id="55" name="Google Shape;2376;p34">
            <a:extLst>
              <a:ext uri="{FF2B5EF4-FFF2-40B4-BE49-F238E27FC236}">
                <a16:creationId xmlns:a16="http://schemas.microsoft.com/office/drawing/2014/main" id="{5E08022D-8811-0A6B-4352-A6A681D211C0}"/>
              </a:ext>
            </a:extLst>
          </p:cNvPr>
          <p:cNvSpPr txBox="1"/>
          <p:nvPr/>
        </p:nvSpPr>
        <p:spPr>
          <a:xfrm>
            <a:off x="3798276" y="3892083"/>
            <a:ext cx="444352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D3</a:t>
            </a:r>
            <a:endParaRPr dirty="0"/>
          </a:p>
        </p:txBody>
      </p:sp>
      <p:sp>
        <p:nvSpPr>
          <p:cNvPr id="56" name="Google Shape;2377;p34">
            <a:extLst>
              <a:ext uri="{FF2B5EF4-FFF2-40B4-BE49-F238E27FC236}">
                <a16:creationId xmlns:a16="http://schemas.microsoft.com/office/drawing/2014/main" id="{829790E4-A5FB-6691-C5EC-CE6A1B37E561}"/>
              </a:ext>
            </a:extLst>
          </p:cNvPr>
          <p:cNvSpPr txBox="1"/>
          <p:nvPr/>
        </p:nvSpPr>
        <p:spPr>
          <a:xfrm>
            <a:off x="5131005" y="3891273"/>
            <a:ext cx="444352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D4</a:t>
            </a:r>
            <a:endParaRPr dirty="0"/>
          </a:p>
        </p:txBody>
      </p:sp>
      <p:sp>
        <p:nvSpPr>
          <p:cNvPr id="57" name="Google Shape;2378;p34">
            <a:extLst>
              <a:ext uri="{FF2B5EF4-FFF2-40B4-BE49-F238E27FC236}">
                <a16:creationId xmlns:a16="http://schemas.microsoft.com/office/drawing/2014/main" id="{4F1EDAEC-438B-6ABC-E6D9-DD54813E80BA}"/>
              </a:ext>
            </a:extLst>
          </p:cNvPr>
          <p:cNvSpPr txBox="1"/>
          <p:nvPr/>
        </p:nvSpPr>
        <p:spPr>
          <a:xfrm>
            <a:off x="6474259" y="3891727"/>
            <a:ext cx="444352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D5</a:t>
            </a:r>
            <a:endParaRPr dirty="0"/>
          </a:p>
        </p:txBody>
      </p:sp>
      <p:sp>
        <p:nvSpPr>
          <p:cNvPr id="58" name="Google Shape;2379;p34">
            <a:extLst>
              <a:ext uri="{FF2B5EF4-FFF2-40B4-BE49-F238E27FC236}">
                <a16:creationId xmlns:a16="http://schemas.microsoft.com/office/drawing/2014/main" id="{9964384E-EC30-18EF-8EB5-05D46C843ED5}"/>
              </a:ext>
            </a:extLst>
          </p:cNvPr>
          <p:cNvSpPr txBox="1"/>
          <p:nvPr/>
        </p:nvSpPr>
        <p:spPr>
          <a:xfrm>
            <a:off x="7455622" y="3872907"/>
            <a:ext cx="1177585" cy="20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GEOMEAN</a:t>
            </a:r>
            <a:endParaRPr dirty="0"/>
          </a:p>
        </p:txBody>
      </p:sp>
      <p:sp>
        <p:nvSpPr>
          <p:cNvPr id="59" name="Google Shape;2381;p34">
            <a:extLst>
              <a:ext uri="{FF2B5EF4-FFF2-40B4-BE49-F238E27FC236}">
                <a16:creationId xmlns:a16="http://schemas.microsoft.com/office/drawing/2014/main" id="{A37A3207-5D68-8685-7323-E422469F4C4E}"/>
              </a:ext>
            </a:extLst>
          </p:cNvPr>
          <p:cNvSpPr/>
          <p:nvPr/>
        </p:nvSpPr>
        <p:spPr>
          <a:xfrm>
            <a:off x="900509" y="1414387"/>
            <a:ext cx="7792793" cy="242276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Google Shape;2385;p34">
            <a:extLst>
              <a:ext uri="{FF2B5EF4-FFF2-40B4-BE49-F238E27FC236}">
                <a16:creationId xmlns:a16="http://schemas.microsoft.com/office/drawing/2014/main" id="{BC85C1E4-5CEE-7A56-C124-A70B860601EC}"/>
              </a:ext>
            </a:extLst>
          </p:cNvPr>
          <p:cNvCxnSpPr/>
          <p:nvPr/>
        </p:nvCxnSpPr>
        <p:spPr>
          <a:xfrm>
            <a:off x="925880" y="3073760"/>
            <a:ext cx="7622487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1" name="Google Shape;2389;p34">
            <a:extLst>
              <a:ext uri="{FF2B5EF4-FFF2-40B4-BE49-F238E27FC236}">
                <a16:creationId xmlns:a16="http://schemas.microsoft.com/office/drawing/2014/main" id="{3C7C8810-B867-C3F3-1A0F-80A6185F056C}"/>
              </a:ext>
            </a:extLst>
          </p:cNvPr>
          <p:cNvSpPr txBox="1"/>
          <p:nvPr/>
        </p:nvSpPr>
        <p:spPr>
          <a:xfrm>
            <a:off x="413639" y="3610791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 dirty="0"/>
          </a:p>
        </p:txBody>
      </p:sp>
      <p:sp>
        <p:nvSpPr>
          <p:cNvPr id="62" name="Google Shape;2397;p34">
            <a:extLst>
              <a:ext uri="{FF2B5EF4-FFF2-40B4-BE49-F238E27FC236}">
                <a16:creationId xmlns:a16="http://schemas.microsoft.com/office/drawing/2014/main" id="{B34E420F-6E5D-B249-385B-F6D0BB137617}"/>
              </a:ext>
            </a:extLst>
          </p:cNvPr>
          <p:cNvSpPr txBox="1"/>
          <p:nvPr/>
        </p:nvSpPr>
        <p:spPr>
          <a:xfrm rot="16200000">
            <a:off x="3926656" y="1982650"/>
            <a:ext cx="52610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8.0</a:t>
            </a:r>
            <a:endParaRPr sz="20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6CDDEF-86A8-11F7-55E1-67FFCB65918A}"/>
              </a:ext>
            </a:extLst>
          </p:cNvPr>
          <p:cNvCxnSpPr/>
          <p:nvPr/>
        </p:nvCxnSpPr>
        <p:spPr>
          <a:xfrm>
            <a:off x="7415784" y="1424063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DFB55F3-9B4A-88BA-E48F-219BE4A505BC}"/>
              </a:ext>
            </a:extLst>
          </p:cNvPr>
          <p:cNvCxnSpPr/>
          <p:nvPr/>
        </p:nvCxnSpPr>
        <p:spPr>
          <a:xfrm>
            <a:off x="6068568" y="1421015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EB6D209-8223-406F-ACCC-AAEF941659C8}"/>
              </a:ext>
            </a:extLst>
          </p:cNvPr>
          <p:cNvCxnSpPr/>
          <p:nvPr/>
        </p:nvCxnSpPr>
        <p:spPr>
          <a:xfrm>
            <a:off x="4806696" y="1439303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98C135A-4AE9-934F-35D6-3D58B2FA4C1E}"/>
              </a:ext>
            </a:extLst>
          </p:cNvPr>
          <p:cNvCxnSpPr/>
          <p:nvPr/>
        </p:nvCxnSpPr>
        <p:spPr>
          <a:xfrm>
            <a:off x="3407664" y="1448447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CCCEDF9-3010-B666-67FD-A4B7BE5417CB}"/>
              </a:ext>
            </a:extLst>
          </p:cNvPr>
          <p:cNvCxnSpPr/>
          <p:nvPr/>
        </p:nvCxnSpPr>
        <p:spPr>
          <a:xfrm>
            <a:off x="2078736" y="1454543"/>
            <a:ext cx="0" cy="24024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05A140F-6F35-E4DE-70EF-005EB5ADE4BB}"/>
              </a:ext>
            </a:extLst>
          </p:cNvPr>
          <p:cNvSpPr txBox="1"/>
          <p:nvPr/>
        </p:nvSpPr>
        <p:spPr>
          <a:xfrm rot="16200000">
            <a:off x="-331403" y="2385542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Speedup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F71895-F672-3E79-ECE0-7F5BA99BC2F2}"/>
              </a:ext>
            </a:extLst>
          </p:cNvPr>
          <p:cNvGrpSpPr/>
          <p:nvPr/>
        </p:nvGrpSpPr>
        <p:grpSpPr>
          <a:xfrm>
            <a:off x="7257576" y="1017876"/>
            <a:ext cx="1468299" cy="307777"/>
            <a:chOff x="6911613" y="438200"/>
            <a:chExt cx="1468299" cy="307777"/>
          </a:xfrm>
        </p:grpSpPr>
        <p:cxnSp>
          <p:nvCxnSpPr>
            <p:cNvPr id="71" name="Straight Connector 2">
              <a:extLst>
                <a:ext uri="{FF2B5EF4-FFF2-40B4-BE49-F238E27FC236}">
                  <a16:creationId xmlns:a16="http://schemas.microsoft.com/office/drawing/2014/main" id="{002274C8-D37E-F7B2-A569-15329FA1CE41}"/>
                </a:ext>
              </a:extLst>
            </p:cNvPr>
            <p:cNvCxnSpPr>
              <a:cxnSpLocks/>
            </p:cNvCxnSpPr>
            <p:nvPr/>
          </p:nvCxnSpPr>
          <p:spPr>
            <a:xfrm>
              <a:off x="6911613" y="592089"/>
              <a:ext cx="216000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13">
              <a:extLst>
                <a:ext uri="{FF2B5EF4-FFF2-40B4-BE49-F238E27FC236}">
                  <a16:creationId xmlns:a16="http://schemas.microsoft.com/office/drawing/2014/main" id="{EFDFAF35-BC1A-61CD-936A-3B90474FDED4}"/>
                </a:ext>
              </a:extLst>
            </p:cNvPr>
            <p:cNvSpPr txBox="1"/>
            <p:nvPr/>
          </p:nvSpPr>
          <p:spPr>
            <a:xfrm>
              <a:off x="7211079" y="438200"/>
              <a:ext cx="11688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RawHash2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3A835-BCF6-2D34-C883-8FF13663BD49}"/>
              </a:ext>
            </a:extLst>
          </p:cNvPr>
          <p:cNvGrpSpPr/>
          <p:nvPr/>
        </p:nvGrpSpPr>
        <p:grpSpPr>
          <a:xfrm>
            <a:off x="6046318" y="1017876"/>
            <a:ext cx="902633" cy="307777"/>
            <a:chOff x="5385433" y="438200"/>
            <a:chExt cx="902633" cy="30777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DF2E38-74E8-CFC6-DA24-B328A88D4CB3}"/>
                </a:ext>
              </a:extLst>
            </p:cNvPr>
            <p:cNvSpPr txBox="1"/>
            <p:nvPr/>
          </p:nvSpPr>
          <p:spPr>
            <a:xfrm>
              <a:off x="5577808" y="438200"/>
              <a:ext cx="71025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MARS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BED4A9E-6A0E-FB39-BFD9-E45F5C714E95}"/>
                </a:ext>
              </a:extLst>
            </p:cNvPr>
            <p:cNvSpPr/>
            <p:nvPr/>
          </p:nvSpPr>
          <p:spPr>
            <a:xfrm>
              <a:off x="5385433" y="542772"/>
              <a:ext cx="108910" cy="98634"/>
            </a:xfrm>
            <a:prstGeom prst="rect">
              <a:avLst/>
            </a:prstGeom>
            <a:solidFill>
              <a:srgbClr val="333F5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DDF1EC9-9BC2-D37E-F9D9-CE8874210F1B}"/>
              </a:ext>
            </a:extLst>
          </p:cNvPr>
          <p:cNvGrpSpPr/>
          <p:nvPr/>
        </p:nvGrpSpPr>
        <p:grpSpPr>
          <a:xfrm>
            <a:off x="931943" y="1017876"/>
            <a:ext cx="1779286" cy="307777"/>
            <a:chOff x="931943" y="438200"/>
            <a:chExt cx="1779286" cy="30777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6AF097-57C6-2A0C-AC84-72E7DAD196F8}"/>
                </a:ext>
              </a:extLst>
            </p:cNvPr>
            <p:cNvSpPr txBox="1"/>
            <p:nvPr/>
          </p:nvSpPr>
          <p:spPr>
            <a:xfrm>
              <a:off x="1124318" y="438200"/>
              <a:ext cx="158691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MS-SIMDRAM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15A80A5-1C87-BA02-80BF-59DCA6424253}"/>
                </a:ext>
              </a:extLst>
            </p:cNvPr>
            <p:cNvSpPr/>
            <p:nvPr/>
          </p:nvSpPr>
          <p:spPr>
            <a:xfrm>
              <a:off x="931943" y="542772"/>
              <a:ext cx="108910" cy="98634"/>
            </a:xfrm>
            <a:prstGeom prst="rect">
              <a:avLst/>
            </a:prstGeom>
            <a:solidFill>
              <a:srgbClr val="D6DC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54C54BB-4AEC-183E-9775-4CA4E5623072}"/>
              </a:ext>
            </a:extLst>
          </p:cNvPr>
          <p:cNvGrpSpPr/>
          <p:nvPr/>
        </p:nvGrpSpPr>
        <p:grpSpPr>
          <a:xfrm>
            <a:off x="4485428" y="1017876"/>
            <a:ext cx="1252264" cy="307777"/>
            <a:chOff x="3678550" y="438200"/>
            <a:chExt cx="1252264" cy="30777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D67FD7F-1760-5CF1-F15C-0DB71A466609}"/>
                </a:ext>
              </a:extLst>
            </p:cNvPr>
            <p:cNvSpPr/>
            <p:nvPr/>
          </p:nvSpPr>
          <p:spPr>
            <a:xfrm>
              <a:off x="3678550" y="542772"/>
              <a:ext cx="108910" cy="98634"/>
            </a:xfrm>
            <a:prstGeom prst="rect">
              <a:avLst/>
            </a:prstGeom>
            <a:solidFill>
              <a:srgbClr val="8497B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16D92D-642B-2BDF-A870-9773384B81BB}"/>
                </a:ext>
              </a:extLst>
            </p:cNvPr>
            <p:cNvSpPr txBox="1"/>
            <p:nvPr/>
          </p:nvSpPr>
          <p:spPr>
            <a:xfrm>
              <a:off x="3870925" y="438200"/>
              <a:ext cx="105988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SmartSSD</a:t>
              </a:r>
              <a:endPara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29344C7-281C-80BF-1CF5-A9685EF7216C}"/>
              </a:ext>
            </a:extLst>
          </p:cNvPr>
          <p:cNvGrpSpPr/>
          <p:nvPr/>
        </p:nvGrpSpPr>
        <p:grpSpPr>
          <a:xfrm>
            <a:off x="3019855" y="1017876"/>
            <a:ext cx="1156947" cy="307777"/>
            <a:chOff x="2056359" y="438200"/>
            <a:chExt cx="1156947" cy="30777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D10BC71-3C17-71A6-427E-21991667759F}"/>
                </a:ext>
              </a:extLst>
            </p:cNvPr>
            <p:cNvSpPr txBox="1"/>
            <p:nvPr/>
          </p:nvSpPr>
          <p:spPr>
            <a:xfrm>
              <a:off x="2248734" y="438200"/>
              <a:ext cx="96457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MS-EXT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601FEA3-5560-5991-491D-1C8C5FFAB5C6}"/>
                </a:ext>
              </a:extLst>
            </p:cNvPr>
            <p:cNvSpPr/>
            <p:nvPr/>
          </p:nvSpPr>
          <p:spPr>
            <a:xfrm>
              <a:off x="2056359" y="542772"/>
              <a:ext cx="108910" cy="98634"/>
            </a:xfrm>
            <a:prstGeom prst="rect">
              <a:avLst/>
            </a:prstGeom>
            <a:solidFill>
              <a:srgbClr val="ADB9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470DAE4-89D2-592F-D57C-B623BD0A6E5F}"/>
              </a:ext>
            </a:extLst>
          </p:cNvPr>
          <p:cNvSpPr txBox="1"/>
          <p:nvPr/>
        </p:nvSpPr>
        <p:spPr>
          <a:xfrm rot="16200000">
            <a:off x="-663336" y="5127998"/>
            <a:ext cx="20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6436E"/>
                </a:solidFill>
              </a:rPr>
              <a:t>Key Observations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3A4AF6F-8799-CCDC-C724-7352FBE5F8D2}"/>
              </a:ext>
            </a:extLst>
          </p:cNvPr>
          <p:cNvGrpSpPr/>
          <p:nvPr/>
        </p:nvGrpSpPr>
        <p:grpSpPr>
          <a:xfrm>
            <a:off x="708038" y="4373042"/>
            <a:ext cx="254000" cy="254000"/>
            <a:chOff x="692015" y="4544465"/>
            <a:chExt cx="254000" cy="25400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3BE673F-6DA0-B8B5-746B-B52DE7AE05DF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82" name="background">
                <a:extLst>
                  <a:ext uri="{FF2B5EF4-FFF2-40B4-BE49-F238E27FC236}">
                    <a16:creationId xmlns:a16="http://schemas.microsoft.com/office/drawing/2014/main" id="{103A8177-3B06-EE30-6D88-0F55E6979187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83" name="arc">
                <a:extLst>
                  <a:ext uri="{FF2B5EF4-FFF2-40B4-BE49-F238E27FC236}">
                    <a16:creationId xmlns:a16="http://schemas.microsoft.com/office/drawing/2014/main" id="{BFE7002B-FC4F-79DB-406F-A5D4C759A2FD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>
                  <a:lumMod val="100000"/>
                </a:schemeClr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circle">
                <a:extLst>
                  <a:ext uri="{FF2B5EF4-FFF2-40B4-BE49-F238E27FC236}">
                    <a16:creationId xmlns:a16="http://schemas.microsoft.com/office/drawing/2014/main" id="{88CC1013-2FF9-FECC-BC17-A26F455E95E9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06436E"/>
              </a:solidFill>
              <a:ln w="9525"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85" name="Chevron 184">
              <a:extLst>
                <a:ext uri="{FF2B5EF4-FFF2-40B4-BE49-F238E27FC236}">
                  <a16:creationId xmlns:a16="http://schemas.microsoft.com/office/drawing/2014/main" id="{45EE40C3-7465-B5A5-34D2-316143D5CB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4612A6B8-8546-0BCD-95E0-FD90F8846755}"/>
              </a:ext>
            </a:extLst>
          </p:cNvPr>
          <p:cNvGrpSpPr/>
          <p:nvPr/>
        </p:nvGrpSpPr>
        <p:grpSpPr>
          <a:xfrm>
            <a:off x="708038" y="4769671"/>
            <a:ext cx="254000" cy="254000"/>
            <a:chOff x="692015" y="4544465"/>
            <a:chExt cx="254000" cy="25400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AA775173-5804-4164-E999-69DDF66150B5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191" name="background">
                <a:extLst>
                  <a:ext uri="{FF2B5EF4-FFF2-40B4-BE49-F238E27FC236}">
                    <a16:creationId xmlns:a16="http://schemas.microsoft.com/office/drawing/2014/main" id="{3D0E3187-9CBA-5B42-9D29-7924E0795573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192" name="arc">
                <a:extLst>
                  <a:ext uri="{FF2B5EF4-FFF2-40B4-BE49-F238E27FC236}">
                    <a16:creationId xmlns:a16="http://schemas.microsoft.com/office/drawing/2014/main" id="{387048C0-9C36-20C4-0539-081FB3FFF5BC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6436E"/>
              </a:solidFill>
              <a:ln w="9525" cap="flat" cmpd="sng" algn="ctr">
                <a:solidFill>
                  <a:srgbClr val="06436E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circle">
                <a:extLst>
                  <a:ext uri="{FF2B5EF4-FFF2-40B4-BE49-F238E27FC236}">
                    <a16:creationId xmlns:a16="http://schemas.microsoft.com/office/drawing/2014/main" id="{A9752D24-CF43-F418-3863-F2A7D73B0A6E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noFill/>
              <a:ln w="9525">
                <a:solidFill>
                  <a:srgbClr val="06436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90" name="Chevron 189">
              <a:extLst>
                <a:ext uri="{FF2B5EF4-FFF2-40B4-BE49-F238E27FC236}">
                  <a16:creationId xmlns:a16="http://schemas.microsoft.com/office/drawing/2014/main" id="{EB166B11-9D01-83E0-7A47-DE8591CA6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7CFF1FF-B958-CA14-8AB3-B86E7F7E8017}"/>
              </a:ext>
            </a:extLst>
          </p:cNvPr>
          <p:cNvGrpSpPr/>
          <p:nvPr/>
        </p:nvGrpSpPr>
        <p:grpSpPr>
          <a:xfrm>
            <a:off x="708038" y="5562929"/>
            <a:ext cx="254000" cy="254000"/>
            <a:chOff x="692015" y="4544465"/>
            <a:chExt cx="254000" cy="254000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00590FC-3F2A-F4D4-7168-208F856686E1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2015" y="4544465"/>
              <a:ext cx="254000" cy="254000"/>
              <a:chOff x="4572000" y="3429000"/>
              <a:chExt cx="254000" cy="254000"/>
            </a:xfrm>
          </p:grpSpPr>
          <p:sp>
            <p:nvSpPr>
              <p:cNvPr id="203" name="background">
                <a:extLst>
                  <a:ext uri="{FF2B5EF4-FFF2-40B4-BE49-F238E27FC236}">
                    <a16:creationId xmlns:a16="http://schemas.microsoft.com/office/drawing/2014/main" id="{3742D320-F431-E5F4-4F44-D3488E53DCF7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FFFFFF">
                  <a:lumMod val="10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  <p:sp>
            <p:nvSpPr>
              <p:cNvPr id="204" name="arc">
                <a:extLst>
                  <a:ext uri="{FF2B5EF4-FFF2-40B4-BE49-F238E27FC236}">
                    <a16:creationId xmlns:a16="http://schemas.microsoft.com/office/drawing/2014/main" id="{2F2CD8B4-286A-8AC4-5396-77C1565977BF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>
                  <a:lumMod val="100000"/>
                </a:schemeClr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circle">
                <a:extLst>
                  <a:ext uri="{FF2B5EF4-FFF2-40B4-BE49-F238E27FC236}">
                    <a16:creationId xmlns:a16="http://schemas.microsoft.com/office/drawing/2014/main" id="{397C17FA-52EF-88B0-8A2B-216DCEE62318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254000" cy="254000"/>
              </a:xfrm>
              <a:prstGeom prst="ellipse">
                <a:avLst/>
              </a:prstGeom>
              <a:solidFill>
                <a:srgbClr val="06436E"/>
              </a:solidFill>
              <a:ln w="9525">
                <a:solidFill>
                  <a:srgbClr val="0643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 err="1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202" name="Chevron 201">
              <a:extLst>
                <a:ext uri="{FF2B5EF4-FFF2-40B4-BE49-F238E27FC236}">
                  <a16:creationId xmlns:a16="http://schemas.microsoft.com/office/drawing/2014/main" id="{168692D5-DDFE-BC52-640F-CB87B9333E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626" y="4599465"/>
              <a:ext cx="127016" cy="144000"/>
            </a:xfrm>
            <a:prstGeom prst="chevron">
              <a:avLst/>
            </a:prstGeom>
            <a:ln>
              <a:solidFill>
                <a:srgbClr val="06436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24D28904-476F-A3A6-4AAD-F1287189DAA3}"/>
              </a:ext>
            </a:extLst>
          </p:cNvPr>
          <p:cNvSpPr txBox="1"/>
          <p:nvPr/>
        </p:nvSpPr>
        <p:spPr>
          <a:xfrm>
            <a:off x="1028673" y="4315376"/>
            <a:ext cx="612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 outperforms all ablation variants across all datasets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5025A38-F88C-7078-190B-3E72BF833B99}"/>
              </a:ext>
            </a:extLst>
          </p:cNvPr>
          <p:cNvSpPr txBox="1"/>
          <p:nvPr/>
        </p:nvSpPr>
        <p:spPr>
          <a:xfrm>
            <a:off x="1028673" y="4712005"/>
            <a:ext cx="769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MS-EXT lags behind due to high I/O data movement to storage-external compute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E8D58D62-65A4-F7B7-94B9-AD46557BC8C1}"/>
              </a:ext>
            </a:extLst>
          </p:cNvPr>
          <p:cNvSpPr txBox="1"/>
          <p:nvPr/>
        </p:nvSpPr>
        <p:spPr>
          <a:xfrm>
            <a:off x="1028673" y="5505263"/>
            <a:ext cx="729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SmartSSD</a:t>
            </a:r>
            <a:r>
              <a:rPr lang="en-US" dirty="0"/>
              <a:t> performs moderately, but is limited due to FPGA interface BW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9FDF2EB-A480-510E-E649-EA7441D63547}"/>
              </a:ext>
            </a:extLst>
          </p:cNvPr>
          <p:cNvSpPr txBox="1"/>
          <p:nvPr/>
        </p:nvSpPr>
        <p:spPr>
          <a:xfrm>
            <a:off x="1333471" y="5026573"/>
            <a:ext cx="735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MS-EXT is not able to fundamentally tackle the I/O data movement overhead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FFEA92E3-E1EF-0F7C-2996-9B093D827A93}"/>
              </a:ext>
            </a:extLst>
          </p:cNvPr>
          <p:cNvSpPr txBox="1"/>
          <p:nvPr/>
        </p:nvSpPr>
        <p:spPr>
          <a:xfrm>
            <a:off x="1333471" y="5819832"/>
            <a:ext cx="698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MARS as only system combining high compute with fundamentally addressing I/O data movement overhead</a:t>
            </a:r>
          </a:p>
        </p:txBody>
      </p:sp>
    </p:spTree>
    <p:extLst>
      <p:ext uri="{BB962C8B-B14F-4D97-AF65-F5344CB8AC3E}">
        <p14:creationId xmlns:p14="http://schemas.microsoft.com/office/powerpoint/2010/main" val="466539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27CAE-9088-589D-B3E9-DCCFA3ED1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5740-D751-1DFF-9DC6-E9E9794F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 - Energy Evaluation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C6C6FF-A78A-262B-3CBF-A2AFC312459C}"/>
              </a:ext>
            </a:extLst>
          </p:cNvPr>
          <p:cNvSpPr txBox="1"/>
          <p:nvPr/>
        </p:nvSpPr>
        <p:spPr>
          <a:xfrm rot="16200000">
            <a:off x="-663336" y="4933658"/>
            <a:ext cx="20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6436E"/>
                </a:solidFill>
              </a:rPr>
              <a:t>Key Observation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9F9627-4BFF-1E42-EE0D-31C41770B2AD}"/>
              </a:ext>
            </a:extLst>
          </p:cNvPr>
          <p:cNvGrpSpPr/>
          <p:nvPr/>
        </p:nvGrpSpPr>
        <p:grpSpPr>
          <a:xfrm>
            <a:off x="309835" y="1276131"/>
            <a:ext cx="8425359" cy="3217448"/>
            <a:chOff x="-136208" y="1673237"/>
            <a:chExt cx="9361509" cy="35749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E026D9-AAA6-534F-5EDE-9357131D897F}"/>
                </a:ext>
              </a:extLst>
            </p:cNvPr>
            <p:cNvSpPr/>
            <p:nvPr/>
          </p:nvSpPr>
          <p:spPr>
            <a:xfrm>
              <a:off x="7744968" y="1761416"/>
              <a:ext cx="1358195" cy="264482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Google Shape;2357;p34">
              <a:extLst>
                <a:ext uri="{FF2B5EF4-FFF2-40B4-BE49-F238E27FC236}">
                  <a16:creationId xmlns:a16="http://schemas.microsoft.com/office/drawing/2014/main" id="{DCA46ADD-4011-0544-BE1A-9FC5CA9402F7}"/>
                </a:ext>
              </a:extLst>
            </p:cNvPr>
            <p:cNvGraphicFramePr/>
            <p:nvPr/>
          </p:nvGraphicFramePr>
          <p:xfrm>
            <a:off x="409076" y="1673237"/>
            <a:ext cx="8687575" cy="35749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" name="Google Shape;2371;p34">
              <a:extLst>
                <a:ext uri="{FF2B5EF4-FFF2-40B4-BE49-F238E27FC236}">
                  <a16:creationId xmlns:a16="http://schemas.microsoft.com/office/drawing/2014/main" id="{CA025FAB-2855-9646-9068-8967E9FF0A9C}"/>
                </a:ext>
              </a:extLst>
            </p:cNvPr>
            <p:cNvSpPr txBox="1"/>
            <p:nvPr/>
          </p:nvSpPr>
          <p:spPr>
            <a:xfrm>
              <a:off x="223999" y="3505351"/>
              <a:ext cx="331413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620" dirty="0"/>
            </a:p>
          </p:txBody>
        </p:sp>
        <p:sp>
          <p:nvSpPr>
            <p:cNvPr id="7" name="Google Shape;2372;p34">
              <a:extLst>
                <a:ext uri="{FF2B5EF4-FFF2-40B4-BE49-F238E27FC236}">
                  <a16:creationId xmlns:a16="http://schemas.microsoft.com/office/drawing/2014/main" id="{D3B9D19F-CF46-7AB2-FBB4-F29EE5CA4A50}"/>
                </a:ext>
              </a:extLst>
            </p:cNvPr>
            <p:cNvSpPr txBox="1"/>
            <p:nvPr/>
          </p:nvSpPr>
          <p:spPr>
            <a:xfrm>
              <a:off x="161299" y="3043395"/>
              <a:ext cx="459961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620" dirty="0"/>
            </a:p>
          </p:txBody>
        </p:sp>
        <p:sp>
          <p:nvSpPr>
            <p:cNvPr id="9" name="Google Shape;2373;p34">
              <a:extLst>
                <a:ext uri="{FF2B5EF4-FFF2-40B4-BE49-F238E27FC236}">
                  <a16:creationId xmlns:a16="http://schemas.microsoft.com/office/drawing/2014/main" id="{DDDB857E-097E-0C84-DBA2-42B192E770DA}"/>
                </a:ext>
              </a:extLst>
            </p:cNvPr>
            <p:cNvSpPr txBox="1"/>
            <p:nvPr/>
          </p:nvSpPr>
          <p:spPr>
            <a:xfrm>
              <a:off x="139531" y="2560432"/>
              <a:ext cx="588512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lang="en-US" sz="1620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620" baseline="30000" dirty="0"/>
            </a:p>
          </p:txBody>
        </p:sp>
        <p:sp>
          <p:nvSpPr>
            <p:cNvPr id="11" name="Google Shape;2374;p34">
              <a:extLst>
                <a:ext uri="{FF2B5EF4-FFF2-40B4-BE49-F238E27FC236}">
                  <a16:creationId xmlns:a16="http://schemas.microsoft.com/office/drawing/2014/main" id="{EB88152A-ACD1-28E0-041E-3308829AD65F}"/>
                </a:ext>
              </a:extLst>
            </p:cNvPr>
            <p:cNvSpPr txBox="1"/>
            <p:nvPr/>
          </p:nvSpPr>
          <p:spPr>
            <a:xfrm>
              <a:off x="1047221" y="4371343"/>
              <a:ext cx="488136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D1</a:t>
              </a:r>
              <a:endParaRPr sz="1620" dirty="0"/>
            </a:p>
          </p:txBody>
        </p:sp>
        <p:sp>
          <p:nvSpPr>
            <p:cNvPr id="35" name="Google Shape;2375;p34">
              <a:extLst>
                <a:ext uri="{FF2B5EF4-FFF2-40B4-BE49-F238E27FC236}">
                  <a16:creationId xmlns:a16="http://schemas.microsoft.com/office/drawing/2014/main" id="{CD1F6C79-0341-FEAD-5371-9DF2E0E72D97}"/>
                </a:ext>
              </a:extLst>
            </p:cNvPr>
            <p:cNvSpPr txBox="1"/>
            <p:nvPr/>
          </p:nvSpPr>
          <p:spPr>
            <a:xfrm>
              <a:off x="2556630" y="4363059"/>
              <a:ext cx="480451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D2</a:t>
              </a:r>
              <a:endParaRPr sz="1620" dirty="0"/>
            </a:p>
          </p:txBody>
        </p:sp>
        <p:sp>
          <p:nvSpPr>
            <p:cNvPr id="59" name="Google Shape;2376;p34">
              <a:extLst>
                <a:ext uri="{FF2B5EF4-FFF2-40B4-BE49-F238E27FC236}">
                  <a16:creationId xmlns:a16="http://schemas.microsoft.com/office/drawing/2014/main" id="{58F2C66E-BE17-0C5D-E293-79DA10723C7A}"/>
                </a:ext>
              </a:extLst>
            </p:cNvPr>
            <p:cNvSpPr txBox="1"/>
            <p:nvPr/>
          </p:nvSpPr>
          <p:spPr>
            <a:xfrm>
              <a:off x="3903464" y="4372008"/>
              <a:ext cx="488136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D3</a:t>
              </a:r>
              <a:endParaRPr sz="1620" dirty="0"/>
            </a:p>
          </p:txBody>
        </p:sp>
        <p:sp>
          <p:nvSpPr>
            <p:cNvPr id="60" name="Google Shape;2377;p34">
              <a:extLst>
                <a:ext uri="{FF2B5EF4-FFF2-40B4-BE49-F238E27FC236}">
                  <a16:creationId xmlns:a16="http://schemas.microsoft.com/office/drawing/2014/main" id="{3B1A82DD-0D25-5B09-4401-B09C8C24A852}"/>
                </a:ext>
              </a:extLst>
            </p:cNvPr>
            <p:cNvSpPr txBox="1"/>
            <p:nvPr/>
          </p:nvSpPr>
          <p:spPr>
            <a:xfrm>
              <a:off x="5354695" y="4371343"/>
              <a:ext cx="488136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D4</a:t>
              </a:r>
              <a:endParaRPr sz="1620" dirty="0"/>
            </a:p>
          </p:txBody>
        </p:sp>
        <p:sp>
          <p:nvSpPr>
            <p:cNvPr id="61" name="Google Shape;2378;p34">
              <a:extLst>
                <a:ext uri="{FF2B5EF4-FFF2-40B4-BE49-F238E27FC236}">
                  <a16:creationId xmlns:a16="http://schemas.microsoft.com/office/drawing/2014/main" id="{80962351-1B0E-742F-A74D-49E6AC21BB10}"/>
                </a:ext>
              </a:extLst>
            </p:cNvPr>
            <p:cNvSpPr txBox="1"/>
            <p:nvPr/>
          </p:nvSpPr>
          <p:spPr>
            <a:xfrm>
              <a:off x="6783417" y="4365361"/>
              <a:ext cx="488136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D5</a:t>
              </a:r>
              <a:endParaRPr sz="1620" dirty="0"/>
            </a:p>
          </p:txBody>
        </p:sp>
        <p:sp>
          <p:nvSpPr>
            <p:cNvPr id="62" name="Google Shape;2379;p34">
              <a:extLst>
                <a:ext uri="{FF2B5EF4-FFF2-40B4-BE49-F238E27FC236}">
                  <a16:creationId xmlns:a16="http://schemas.microsoft.com/office/drawing/2014/main" id="{562E5015-8AE4-AE5F-FBFD-12364D1D40FF}"/>
                </a:ext>
              </a:extLst>
            </p:cNvPr>
            <p:cNvSpPr txBox="1"/>
            <p:nvPr/>
          </p:nvSpPr>
          <p:spPr>
            <a:xfrm>
              <a:off x="7931682" y="4371343"/>
              <a:ext cx="1293619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GEOMEAN</a:t>
              </a:r>
              <a:endParaRPr sz="1620" dirty="0"/>
            </a:p>
          </p:txBody>
        </p:sp>
        <p:sp>
          <p:nvSpPr>
            <p:cNvPr id="63" name="Google Shape;2381;p34">
              <a:extLst>
                <a:ext uri="{FF2B5EF4-FFF2-40B4-BE49-F238E27FC236}">
                  <a16:creationId xmlns:a16="http://schemas.microsoft.com/office/drawing/2014/main" id="{FA092224-0756-6F80-D64B-6747605759A4}"/>
                </a:ext>
              </a:extLst>
            </p:cNvPr>
            <p:cNvSpPr/>
            <p:nvPr/>
          </p:nvSpPr>
          <p:spPr>
            <a:xfrm>
              <a:off x="572089" y="1752796"/>
              <a:ext cx="8524562" cy="2644820"/>
            </a:xfrm>
            <a:prstGeom prst="rect">
              <a:avLst/>
            </a:prstGeom>
            <a:noFill/>
            <a:ln w="1143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282" tIns="41130" rIns="82282" bIns="4113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2385;p34">
              <a:extLst>
                <a:ext uri="{FF2B5EF4-FFF2-40B4-BE49-F238E27FC236}">
                  <a16:creationId xmlns:a16="http://schemas.microsoft.com/office/drawing/2014/main" id="{61C4A18C-B2DC-1847-B0BF-1C98E9D99AD0}"/>
                </a:ext>
              </a:extLst>
            </p:cNvPr>
            <p:cNvCxnSpPr>
              <a:cxnSpLocks/>
            </p:cNvCxnSpPr>
            <p:nvPr/>
          </p:nvCxnSpPr>
          <p:spPr>
            <a:xfrm>
              <a:off x="572089" y="3747571"/>
              <a:ext cx="8524562" cy="0"/>
            </a:xfrm>
            <a:prstGeom prst="straightConnector1">
              <a:avLst/>
            </a:prstGeom>
            <a:noFill/>
            <a:ln w="42863" cap="flat" cmpd="sng">
              <a:solidFill>
                <a:schemeClr val="accent2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71" name="Google Shape;2389;p34">
              <a:extLst>
                <a:ext uri="{FF2B5EF4-FFF2-40B4-BE49-F238E27FC236}">
                  <a16:creationId xmlns:a16="http://schemas.microsoft.com/office/drawing/2014/main" id="{86832322-A7FA-FDDB-309C-DF33DED1E80C}"/>
                </a:ext>
              </a:extLst>
            </p:cNvPr>
            <p:cNvSpPr txBox="1"/>
            <p:nvPr/>
          </p:nvSpPr>
          <p:spPr>
            <a:xfrm>
              <a:off x="108345" y="3982719"/>
              <a:ext cx="523356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0.1</a:t>
              </a:r>
              <a:endParaRPr sz="1620" dirty="0"/>
            </a:p>
          </p:txBody>
        </p:sp>
        <p:sp>
          <p:nvSpPr>
            <p:cNvPr id="72" name="Google Shape;2373;p34">
              <a:extLst>
                <a:ext uri="{FF2B5EF4-FFF2-40B4-BE49-F238E27FC236}">
                  <a16:creationId xmlns:a16="http://schemas.microsoft.com/office/drawing/2014/main" id="{BD6DB633-898E-00C6-6283-CCC84E8D3C35}"/>
                </a:ext>
              </a:extLst>
            </p:cNvPr>
            <p:cNvSpPr txBox="1"/>
            <p:nvPr/>
          </p:nvSpPr>
          <p:spPr>
            <a:xfrm>
              <a:off x="124563" y="2054185"/>
              <a:ext cx="729745" cy="34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282" tIns="41130" rIns="82282" bIns="41130" anchor="t" anchorCtr="0">
              <a:spAutoFit/>
            </a:bodyPr>
            <a:lstStyle/>
            <a:p>
              <a:pPr marR="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2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lang="en-US" sz="1620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620" baseline="30000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680473-CFA2-6704-DCE5-BFAB6801348D}"/>
                </a:ext>
              </a:extLst>
            </p:cNvPr>
            <p:cNvCxnSpPr>
              <a:cxnSpLocks/>
            </p:cNvCxnSpPr>
            <p:nvPr/>
          </p:nvCxnSpPr>
          <p:spPr>
            <a:xfrm>
              <a:off x="7744968" y="1761416"/>
              <a:ext cx="0" cy="2636199"/>
            </a:xfrm>
            <a:prstGeom prst="line">
              <a:avLst/>
            </a:prstGeom>
            <a:ln w="571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2CFD9B-2037-FB96-CB72-8A03F9642C4A}"/>
                </a:ext>
              </a:extLst>
            </p:cNvPr>
            <p:cNvCxnSpPr>
              <a:cxnSpLocks/>
            </p:cNvCxnSpPr>
            <p:nvPr/>
          </p:nvCxnSpPr>
          <p:spPr>
            <a:xfrm>
              <a:off x="6178296" y="1776656"/>
              <a:ext cx="0" cy="2636199"/>
            </a:xfrm>
            <a:prstGeom prst="line">
              <a:avLst/>
            </a:prstGeom>
            <a:ln w="571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C06965F-ACE9-1E12-3794-48751E7F61F0}"/>
                </a:ext>
              </a:extLst>
            </p:cNvPr>
            <p:cNvCxnSpPr>
              <a:cxnSpLocks/>
            </p:cNvCxnSpPr>
            <p:nvPr/>
          </p:nvCxnSpPr>
          <p:spPr>
            <a:xfrm>
              <a:off x="4834128" y="1785800"/>
              <a:ext cx="0" cy="2636199"/>
            </a:xfrm>
            <a:prstGeom prst="line">
              <a:avLst/>
            </a:prstGeom>
            <a:ln w="571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0F32394-9A9E-AD4B-984D-318D933ABFFA}"/>
                </a:ext>
              </a:extLst>
            </p:cNvPr>
            <p:cNvCxnSpPr>
              <a:cxnSpLocks/>
            </p:cNvCxnSpPr>
            <p:nvPr/>
          </p:nvCxnSpPr>
          <p:spPr>
            <a:xfrm>
              <a:off x="3489960" y="1776656"/>
              <a:ext cx="0" cy="2636199"/>
            </a:xfrm>
            <a:prstGeom prst="line">
              <a:avLst/>
            </a:prstGeom>
            <a:ln w="571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176219B-AE94-4076-6D58-9B04B820AD72}"/>
                </a:ext>
              </a:extLst>
            </p:cNvPr>
            <p:cNvCxnSpPr>
              <a:cxnSpLocks/>
            </p:cNvCxnSpPr>
            <p:nvPr/>
          </p:nvCxnSpPr>
          <p:spPr>
            <a:xfrm>
              <a:off x="1999488" y="1761416"/>
              <a:ext cx="0" cy="2636199"/>
            </a:xfrm>
            <a:prstGeom prst="line">
              <a:avLst/>
            </a:prstGeom>
            <a:ln w="571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0F935E1-9CDF-F9C8-6672-59528F340E56}"/>
                </a:ext>
              </a:extLst>
            </p:cNvPr>
            <p:cNvSpPr txBox="1"/>
            <p:nvPr/>
          </p:nvSpPr>
          <p:spPr>
            <a:xfrm rot="16200000">
              <a:off x="-865831" y="2951132"/>
              <a:ext cx="1828578" cy="369332"/>
            </a:xfrm>
            <a:prstGeom prst="rect">
              <a:avLst/>
            </a:prstGeom>
            <a:noFill/>
          </p:spPr>
          <p:txBody>
            <a:bodyPr wrap="none" lIns="82296" tIns="41148" rIns="82296" bIns="41148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Reduction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FD2B45F-0AF3-DE44-EC74-72AE5E2CB87A}"/>
              </a:ext>
            </a:extLst>
          </p:cNvPr>
          <p:cNvGrpSpPr/>
          <p:nvPr/>
        </p:nvGrpSpPr>
        <p:grpSpPr>
          <a:xfrm>
            <a:off x="7123764" y="1002383"/>
            <a:ext cx="1468299" cy="307777"/>
            <a:chOff x="6911613" y="438200"/>
            <a:chExt cx="1468299" cy="307777"/>
          </a:xfrm>
        </p:grpSpPr>
        <p:cxnSp>
          <p:nvCxnSpPr>
            <p:cNvPr id="82" name="Straight Connector 2">
              <a:extLst>
                <a:ext uri="{FF2B5EF4-FFF2-40B4-BE49-F238E27FC236}">
                  <a16:creationId xmlns:a16="http://schemas.microsoft.com/office/drawing/2014/main" id="{5735A694-ADF0-5361-DE11-B4709CB1B90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613" y="592089"/>
              <a:ext cx="216000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13">
              <a:extLst>
                <a:ext uri="{FF2B5EF4-FFF2-40B4-BE49-F238E27FC236}">
                  <a16:creationId xmlns:a16="http://schemas.microsoft.com/office/drawing/2014/main" id="{C67FA50C-6023-BB01-6FDC-306093714B3B}"/>
                </a:ext>
              </a:extLst>
            </p:cNvPr>
            <p:cNvSpPr txBox="1"/>
            <p:nvPr/>
          </p:nvSpPr>
          <p:spPr>
            <a:xfrm>
              <a:off x="7211079" y="438200"/>
              <a:ext cx="11688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RawHash2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A71BD97-F61A-2664-FA14-DDBC068E60FD}"/>
              </a:ext>
            </a:extLst>
          </p:cNvPr>
          <p:cNvGrpSpPr/>
          <p:nvPr/>
        </p:nvGrpSpPr>
        <p:grpSpPr>
          <a:xfrm>
            <a:off x="5466548" y="1002383"/>
            <a:ext cx="902633" cy="307777"/>
            <a:chOff x="5385433" y="438200"/>
            <a:chExt cx="902633" cy="30777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025DD60-73AD-798F-A5DC-918B67580055}"/>
                </a:ext>
              </a:extLst>
            </p:cNvPr>
            <p:cNvSpPr txBox="1"/>
            <p:nvPr/>
          </p:nvSpPr>
          <p:spPr>
            <a:xfrm>
              <a:off x="5577808" y="438200"/>
              <a:ext cx="71025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MARS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33B86C-BD3D-82DE-450E-989EA7CD58EF}"/>
                </a:ext>
              </a:extLst>
            </p:cNvPr>
            <p:cNvSpPr/>
            <p:nvPr/>
          </p:nvSpPr>
          <p:spPr>
            <a:xfrm>
              <a:off x="5385433" y="542772"/>
              <a:ext cx="108910" cy="98634"/>
            </a:xfrm>
            <a:prstGeom prst="rect">
              <a:avLst/>
            </a:prstGeom>
            <a:solidFill>
              <a:srgbClr val="333F5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33A7413-3872-5FD9-5F9C-50A460886EC8}"/>
              </a:ext>
            </a:extLst>
          </p:cNvPr>
          <p:cNvGrpSpPr/>
          <p:nvPr/>
        </p:nvGrpSpPr>
        <p:grpSpPr>
          <a:xfrm>
            <a:off x="1021151" y="1002383"/>
            <a:ext cx="1779286" cy="307777"/>
            <a:chOff x="931943" y="438200"/>
            <a:chExt cx="1779286" cy="307777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FA2B2BA-A14A-4191-641A-7C1CAC946B10}"/>
                </a:ext>
              </a:extLst>
            </p:cNvPr>
            <p:cNvSpPr txBox="1"/>
            <p:nvPr/>
          </p:nvSpPr>
          <p:spPr>
            <a:xfrm>
              <a:off x="1124318" y="438200"/>
              <a:ext cx="158691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MS-SIMDRAM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55A9848-89FE-E596-5827-EBA80DEFB183}"/>
                </a:ext>
              </a:extLst>
            </p:cNvPr>
            <p:cNvSpPr/>
            <p:nvPr/>
          </p:nvSpPr>
          <p:spPr>
            <a:xfrm>
              <a:off x="931943" y="542772"/>
              <a:ext cx="108910" cy="98634"/>
            </a:xfrm>
            <a:prstGeom prst="rect">
              <a:avLst/>
            </a:prstGeom>
            <a:solidFill>
              <a:srgbClr val="D6DC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1E291B2-3361-30D7-D0A5-F9CB66C697D9}"/>
              </a:ext>
            </a:extLst>
          </p:cNvPr>
          <p:cNvGrpSpPr/>
          <p:nvPr/>
        </p:nvGrpSpPr>
        <p:grpSpPr>
          <a:xfrm>
            <a:off x="3555019" y="1002383"/>
            <a:ext cx="1156947" cy="307777"/>
            <a:chOff x="2056359" y="438200"/>
            <a:chExt cx="1156947" cy="30777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F43E208-C5B3-41CC-803B-CB91A2EDCC72}"/>
                </a:ext>
              </a:extLst>
            </p:cNvPr>
            <p:cNvSpPr txBox="1"/>
            <p:nvPr/>
          </p:nvSpPr>
          <p:spPr>
            <a:xfrm>
              <a:off x="2248734" y="438200"/>
              <a:ext cx="96457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MS-EXT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DF76F5B-DB52-29D0-212B-475563F57B11}"/>
                </a:ext>
              </a:extLst>
            </p:cNvPr>
            <p:cNvSpPr/>
            <p:nvPr/>
          </p:nvSpPr>
          <p:spPr>
            <a:xfrm>
              <a:off x="2056359" y="542772"/>
              <a:ext cx="108910" cy="98634"/>
            </a:xfrm>
            <a:prstGeom prst="rect">
              <a:avLst/>
            </a:prstGeom>
            <a:solidFill>
              <a:srgbClr val="ADB9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3" name="Google Shape;2358;p34">
            <a:extLst>
              <a:ext uri="{FF2B5EF4-FFF2-40B4-BE49-F238E27FC236}">
                <a16:creationId xmlns:a16="http://schemas.microsoft.com/office/drawing/2014/main" id="{08FAD5AC-2331-2174-5805-6D1134C488E5}"/>
              </a:ext>
            </a:extLst>
          </p:cNvPr>
          <p:cNvSpPr/>
          <p:nvPr/>
        </p:nvSpPr>
        <p:spPr>
          <a:xfrm>
            <a:off x="880353" y="3986946"/>
            <a:ext cx="7897409" cy="204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372277-7F82-3105-2E01-F8E92E1DF0EA}"/>
              </a:ext>
            </a:extLst>
          </p:cNvPr>
          <p:cNvGrpSpPr/>
          <p:nvPr/>
        </p:nvGrpSpPr>
        <p:grpSpPr>
          <a:xfrm>
            <a:off x="708038" y="4185461"/>
            <a:ext cx="8025182" cy="955751"/>
            <a:chOff x="708038" y="4193018"/>
            <a:chExt cx="8025182" cy="9557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632060-E90A-0644-68F4-91F9E0AEF242}"/>
                </a:ext>
              </a:extLst>
            </p:cNvPr>
            <p:cNvGrpSpPr/>
            <p:nvPr/>
          </p:nvGrpSpPr>
          <p:grpSpPr>
            <a:xfrm>
              <a:off x="708038" y="4250684"/>
              <a:ext cx="254000" cy="254000"/>
              <a:chOff x="692015" y="4544465"/>
              <a:chExt cx="254000" cy="2540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2262E15-51E2-4B92-075E-E500B3A1AE77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13" name="background">
                  <a:extLst>
                    <a:ext uri="{FF2B5EF4-FFF2-40B4-BE49-F238E27FC236}">
                      <a16:creationId xmlns:a16="http://schemas.microsoft.com/office/drawing/2014/main" id="{B7177560-E6D4-177C-3DB2-83E609C817D9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4" name="arc">
                  <a:extLst>
                    <a:ext uri="{FF2B5EF4-FFF2-40B4-BE49-F238E27FC236}">
                      <a16:creationId xmlns:a16="http://schemas.microsoft.com/office/drawing/2014/main" id="{C8525147-604F-5193-4B93-358905482D35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chemeClr val="accent1">
                    <a:lumMod val="10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circle">
                  <a:extLst>
                    <a:ext uri="{FF2B5EF4-FFF2-40B4-BE49-F238E27FC236}">
                      <a16:creationId xmlns:a16="http://schemas.microsoft.com/office/drawing/2014/main" id="{B8109C40-03AB-5941-E039-427111807B6F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06436E"/>
                </a:solidFill>
                <a:ln w="9525">
                  <a:solidFill>
                    <a:srgbClr val="06436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12" name="Chevron 11">
                <a:extLst>
                  <a:ext uri="{FF2B5EF4-FFF2-40B4-BE49-F238E27FC236}">
                    <a16:creationId xmlns:a16="http://schemas.microsoft.com/office/drawing/2014/main" id="{EFD78B5E-F173-8D03-FD4C-12EA6F357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8BA9D0-FB31-6034-99AA-8BC4FA4517C9}"/>
                </a:ext>
              </a:extLst>
            </p:cNvPr>
            <p:cNvSpPr txBox="1"/>
            <p:nvPr/>
          </p:nvSpPr>
          <p:spPr>
            <a:xfrm>
              <a:off x="1028673" y="4193018"/>
              <a:ext cx="75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MS-SIMDRAM achieves highest energy reduction, but lowest performance among the ablation variants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347C6-9A01-93F7-C865-EA06FD119B35}"/>
                </a:ext>
              </a:extLst>
            </p:cNvPr>
            <p:cNvSpPr txBox="1"/>
            <p:nvPr/>
          </p:nvSpPr>
          <p:spPr>
            <a:xfrm>
              <a:off x="1213526" y="4779437"/>
              <a:ext cx="7519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Small bit-serial arithmetic unit trades off energy consumption for performance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615D35-2266-B1AB-6656-FB318BECFE41}"/>
              </a:ext>
            </a:extLst>
          </p:cNvPr>
          <p:cNvGrpSpPr/>
          <p:nvPr/>
        </p:nvGrpSpPr>
        <p:grpSpPr>
          <a:xfrm>
            <a:off x="708038" y="5135351"/>
            <a:ext cx="7840329" cy="646331"/>
            <a:chOff x="708038" y="5194975"/>
            <a:chExt cx="7840329" cy="64633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0895E32-D70E-834E-9C4D-EEF4D221E03F}"/>
                </a:ext>
              </a:extLst>
            </p:cNvPr>
            <p:cNvGrpSpPr/>
            <p:nvPr/>
          </p:nvGrpSpPr>
          <p:grpSpPr>
            <a:xfrm>
              <a:off x="708038" y="5252641"/>
              <a:ext cx="254000" cy="254000"/>
              <a:chOff x="692015" y="4544465"/>
              <a:chExt cx="254000" cy="254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E1E5C6-259E-30A7-9C6A-B307CEA0DC57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21" name="background">
                  <a:extLst>
                    <a:ext uri="{FF2B5EF4-FFF2-40B4-BE49-F238E27FC236}">
                      <a16:creationId xmlns:a16="http://schemas.microsoft.com/office/drawing/2014/main" id="{E2F614F9-D415-FB88-C59B-1B7D118B8D47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2" name="arc">
                  <a:extLst>
                    <a:ext uri="{FF2B5EF4-FFF2-40B4-BE49-F238E27FC236}">
                      <a16:creationId xmlns:a16="http://schemas.microsoft.com/office/drawing/2014/main" id="{4EB2D813-56A8-B154-7F77-5CF4CECCD35E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rgbClr val="06436E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circle">
                  <a:extLst>
                    <a:ext uri="{FF2B5EF4-FFF2-40B4-BE49-F238E27FC236}">
                      <a16:creationId xmlns:a16="http://schemas.microsoft.com/office/drawing/2014/main" id="{FF7C0A07-E96A-1600-6DFF-49DCD0AFE21F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rgbClr val="06436E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20" name="Chevron 19">
                <a:extLst>
                  <a:ext uri="{FF2B5EF4-FFF2-40B4-BE49-F238E27FC236}">
                    <a16:creationId xmlns:a16="http://schemas.microsoft.com/office/drawing/2014/main" id="{3A27E6B8-9EDC-93DD-5700-5C760E5E33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B9750F-3935-A8DC-B3BE-3E767157859C}"/>
                </a:ext>
              </a:extLst>
            </p:cNvPr>
            <p:cNvSpPr txBox="1"/>
            <p:nvPr/>
          </p:nvSpPr>
          <p:spPr>
            <a:xfrm>
              <a:off x="1028673" y="5194975"/>
              <a:ext cx="75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MS-EXT incurs higher energy cost due to off-chip data movement and increased host involvement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FA70A3-7553-0FA1-E34E-A234B098A3CB}"/>
              </a:ext>
            </a:extLst>
          </p:cNvPr>
          <p:cNvGrpSpPr/>
          <p:nvPr/>
        </p:nvGrpSpPr>
        <p:grpSpPr>
          <a:xfrm>
            <a:off x="708038" y="5775822"/>
            <a:ext cx="7840329" cy="369332"/>
            <a:chOff x="708038" y="5738751"/>
            <a:chExt cx="7840329" cy="36933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9BFE63-A54F-1ED6-3F43-43C31FED4C4E}"/>
                </a:ext>
              </a:extLst>
            </p:cNvPr>
            <p:cNvGrpSpPr/>
            <p:nvPr/>
          </p:nvGrpSpPr>
          <p:grpSpPr>
            <a:xfrm>
              <a:off x="708038" y="5796417"/>
              <a:ext cx="254000" cy="254000"/>
              <a:chOff x="692015" y="4544465"/>
              <a:chExt cx="254000" cy="25400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2B15D41-857B-06F2-5355-47BD11DD0873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692015" y="4544465"/>
                <a:ext cx="254000" cy="254000"/>
                <a:chOff x="4572000" y="3429000"/>
                <a:chExt cx="254000" cy="254000"/>
              </a:xfrm>
            </p:grpSpPr>
            <p:sp>
              <p:nvSpPr>
                <p:cNvPr id="29" name="background">
                  <a:extLst>
                    <a:ext uri="{FF2B5EF4-FFF2-40B4-BE49-F238E27FC236}">
                      <a16:creationId xmlns:a16="http://schemas.microsoft.com/office/drawing/2014/main" id="{B9AE9656-1DDF-1513-42E4-52E21D13A647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solidFill>
                  <a:srgbClr val="FFFFFF">
                    <a:lumMod val="10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0" name="arc">
                  <a:extLst>
                    <a:ext uri="{FF2B5EF4-FFF2-40B4-BE49-F238E27FC236}">
                      <a16:creationId xmlns:a16="http://schemas.microsoft.com/office/drawing/2014/main" id="{6286B349-BC47-E61C-C8EF-1C584EA4FDD7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arc">
                  <a:avLst>
                    <a:gd name="adj1" fmla="val 16200000"/>
                    <a:gd name="adj2" fmla="val 16200000"/>
                  </a:avLst>
                </a:prstGeom>
                <a:solidFill>
                  <a:srgbClr val="06436E"/>
                </a:solidFill>
                <a:ln w="9525" cap="flat" cmpd="sng" algn="ctr">
                  <a:solidFill>
                    <a:srgbClr val="06436E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circle">
                  <a:extLst>
                    <a:ext uri="{FF2B5EF4-FFF2-40B4-BE49-F238E27FC236}">
                      <a16:creationId xmlns:a16="http://schemas.microsoft.com/office/drawing/2014/main" id="{43C6B8EF-1F5C-56DB-2030-27948D15C11A}"/>
                    </a:ext>
                  </a:extLst>
                </p:cNvPr>
                <p:cNvSpPr/>
                <p:nvPr/>
              </p:nvSpPr>
              <p:spPr>
                <a:xfrm>
                  <a:off x="4572000" y="3429000"/>
                  <a:ext cx="254000" cy="254000"/>
                </a:xfrm>
                <a:prstGeom prst="ellipse">
                  <a:avLst/>
                </a:prstGeom>
                <a:noFill/>
                <a:ln w="9525">
                  <a:solidFill>
                    <a:srgbClr val="06436E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 err="1">
                    <a:solidFill>
                      <a:srgbClr val="4D4D4D"/>
                    </a:solidFill>
                  </a:endParaRPr>
                </a:p>
              </p:txBody>
            </p:sp>
          </p:grpSp>
          <p:sp>
            <p:nvSpPr>
              <p:cNvPr id="28" name="Chevron 27">
                <a:extLst>
                  <a:ext uri="{FF2B5EF4-FFF2-40B4-BE49-F238E27FC236}">
                    <a16:creationId xmlns:a16="http://schemas.microsoft.com/office/drawing/2014/main" id="{9F4F5F4A-6170-233D-4DE3-9A4FACA8E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626" y="4599465"/>
                <a:ext cx="127016" cy="144000"/>
              </a:xfrm>
              <a:prstGeom prst="chevron">
                <a:avLst/>
              </a:prstGeom>
              <a:ln>
                <a:solidFill>
                  <a:srgbClr val="06436E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A703F1-0D21-AD4F-A72E-B15B97B04278}"/>
                </a:ext>
              </a:extLst>
            </p:cNvPr>
            <p:cNvSpPr txBox="1"/>
            <p:nvPr/>
          </p:nvSpPr>
          <p:spPr>
            <a:xfrm>
              <a:off x="1028673" y="5738751"/>
              <a:ext cx="7519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MARS provides the best performance-energy trade-off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410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2495-0525-9F32-4F0D-D2D9D14C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F5AF8-4EFE-F311-85D5-0DEA36D2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1028435"/>
            <a:ext cx="8798061" cy="1539668"/>
          </a:xfrm>
        </p:spPr>
        <p:txBody>
          <a:bodyPr/>
          <a:lstStyle/>
          <a:p>
            <a:r>
              <a:rPr lang="en-US" dirty="0"/>
              <a:t> Arithmetic Unit</a:t>
            </a:r>
          </a:p>
          <a:p>
            <a:pPr lvl="2"/>
            <a:r>
              <a:rPr lang="en-US" sz="2000" dirty="0"/>
              <a:t>Processing-Near-Memory</a:t>
            </a:r>
          </a:p>
          <a:p>
            <a:pPr lvl="2"/>
            <a:r>
              <a:rPr lang="en-US" sz="2000" dirty="0"/>
              <a:t>Add Logic near the subarrays</a:t>
            </a:r>
          </a:p>
          <a:p>
            <a:pPr lvl="2"/>
            <a:r>
              <a:rPr lang="en-US" sz="2000" dirty="0"/>
              <a:t>Column-Selection Latches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31AA1-5407-6EC5-A7BE-D328E763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57" y="1032703"/>
            <a:ext cx="3540074" cy="1435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6498F2-F244-DAF6-2C7F-162B0E48A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951" y="2774290"/>
            <a:ext cx="3883489" cy="1429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AE1221-28DA-5AB8-517D-2621D0C9B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004" y="4718698"/>
            <a:ext cx="3331127" cy="1688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D92680-01A8-EC4D-0774-F7D61ABED213}"/>
              </a:ext>
            </a:extLst>
          </p:cNvPr>
          <p:cNvSpPr txBox="1"/>
          <p:nvPr/>
        </p:nvSpPr>
        <p:spPr>
          <a:xfrm>
            <a:off x="189560" y="2774290"/>
            <a:ext cx="4674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orbel" panose="020B0503020204020204" pitchFamily="34" charset="0"/>
              </a:rPr>
              <a:t>Querying Unit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Processing-Using-Memory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Add Custom Hash-key Match logic</a:t>
            </a:r>
          </a:p>
          <a:p>
            <a:pPr marL="123950" lvl="1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and Gated Sense Amplifiers</a:t>
            </a:r>
          </a:p>
          <a:p>
            <a:pPr marL="123950" lvl="1" indent="0">
              <a:buNone/>
            </a:pPr>
            <a:endParaRPr lang="en-US" sz="600" dirty="0">
              <a:latin typeface="Corbel" panose="020B0503020204020204" pitchFamily="34" charset="0"/>
            </a:endParaRPr>
          </a:p>
          <a:p>
            <a:pPr marL="123950" lvl="1" indent="0">
              <a:buNone/>
            </a:pPr>
            <a:endParaRPr lang="en-US" sz="6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235B7-5979-8908-4C0F-6776ACFD69DF}"/>
              </a:ext>
            </a:extLst>
          </p:cNvPr>
          <p:cNvSpPr txBox="1"/>
          <p:nvPr/>
        </p:nvSpPr>
        <p:spPr>
          <a:xfrm>
            <a:off x="189560" y="4611694"/>
            <a:ext cx="46741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rbel" panose="020B0503020204020204" pitchFamily="34" charset="0"/>
              </a:rPr>
              <a:t>Sorter and Merger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Inside the SSD controller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Processing-Near-Memory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Bitonic Sorter and Merger</a:t>
            </a:r>
          </a:p>
        </p:txBody>
      </p:sp>
    </p:spTree>
    <p:extLst>
      <p:ext uri="{BB962C8B-B14F-4D97-AF65-F5344CB8AC3E}">
        <p14:creationId xmlns:p14="http://schemas.microsoft.com/office/powerpoint/2010/main" val="32674061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A17F6-78F7-C5F2-A082-519CE99D1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0C27-3DE0-8D74-F23D-8BF9E2E0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detailed workflow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EECB374-52BB-3110-EDAF-D20F09DB3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80" y="1408600"/>
            <a:ext cx="2395269" cy="4490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C2DE1B-E517-FF58-D60C-5466F3AA6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441" y="1425488"/>
            <a:ext cx="3169667" cy="2088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399834-CA02-DBB9-3642-E6774C583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104" y="3428864"/>
            <a:ext cx="5324004" cy="1445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4DB1F-C18F-9814-CCED-AB4FD4CF2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758" y="4750620"/>
            <a:ext cx="3875350" cy="109520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E90FDB-0495-E929-C846-117BE17CDB8C}"/>
              </a:ext>
            </a:extLst>
          </p:cNvPr>
          <p:cNvCxnSpPr/>
          <p:nvPr/>
        </p:nvCxnSpPr>
        <p:spPr>
          <a:xfrm>
            <a:off x="3453319" y="5346863"/>
            <a:ext cx="126459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1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81BC6-514C-2B4D-E6E6-F1E5506AD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9820-75EF-BCF9-2565-B15C6D8E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Signal Genome Analysis  (RSGA)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433B-32D4-114A-2D81-414EA6115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8442"/>
            <a:ext cx="8798061" cy="1471575"/>
          </a:xfrm>
        </p:spPr>
        <p:txBody>
          <a:bodyPr/>
          <a:lstStyle/>
          <a:p>
            <a:r>
              <a:rPr lang="en-US" sz="2400" dirty="0">
                <a:solidFill>
                  <a:srgbClr val="06436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Raw Signal Genome Analysis (RSGA)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novel approach that operates </a:t>
            </a:r>
            <a:r>
              <a:rPr lang="en-US" sz="1800" i="1" dirty="0">
                <a:ea typeface="Tahoma" panose="020B0604030504040204" pitchFamily="34" charset="0"/>
                <a:cs typeface="Tahoma" panose="020B0604030504040204" pitchFamily="34" charset="0"/>
              </a:rPr>
              <a:t>directly</a:t>
            </a:r>
            <a:r>
              <a:rPr lang="en-US" sz="18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1800" b="1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raw electrical signals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exploits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 throughput 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of modern sequencing technologies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enables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real-time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 analysis</a:t>
            </a:r>
          </a:p>
          <a:p>
            <a:pPr marL="123950" lvl="1" indent="0">
              <a:buNone/>
            </a:pP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BBC37D-79A4-B884-6877-AD6EBB53E78D}"/>
              </a:ext>
            </a:extLst>
          </p:cNvPr>
          <p:cNvSpPr txBox="1">
            <a:spLocks/>
          </p:cNvSpPr>
          <p:nvPr/>
        </p:nvSpPr>
        <p:spPr>
          <a:xfrm>
            <a:off x="0" y="2309654"/>
            <a:ext cx="8798061" cy="476655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6436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 Level Overview of RSGA Read Mapping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726074-C740-E8C8-302D-00A89EA7F086}"/>
              </a:ext>
            </a:extLst>
          </p:cNvPr>
          <p:cNvCxnSpPr>
            <a:cxnSpLocks/>
          </p:cNvCxnSpPr>
          <p:nvPr/>
        </p:nvCxnSpPr>
        <p:spPr>
          <a:xfrm>
            <a:off x="5343574" y="4329774"/>
            <a:ext cx="3528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1F8D3A-C725-F0AB-0E47-644CBB04C164}"/>
              </a:ext>
            </a:extLst>
          </p:cNvPr>
          <p:cNvCxnSpPr/>
          <p:nvPr/>
        </p:nvCxnSpPr>
        <p:spPr>
          <a:xfrm>
            <a:off x="5343574" y="5339693"/>
            <a:ext cx="35280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2D2ADD-19E5-121D-0D5C-1F1BE93AC3E3}"/>
              </a:ext>
            </a:extLst>
          </p:cNvPr>
          <p:cNvSpPr txBox="1"/>
          <p:nvPr/>
        </p:nvSpPr>
        <p:spPr>
          <a:xfrm>
            <a:off x="6188228" y="3697833"/>
            <a:ext cx="195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EVENT DETECTION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1C6FC-A7A2-1437-032D-4D08476EDEF3}"/>
              </a:ext>
            </a:extLst>
          </p:cNvPr>
          <p:cNvSpPr txBox="1"/>
          <p:nvPr/>
        </p:nvSpPr>
        <p:spPr>
          <a:xfrm>
            <a:off x="6651176" y="4502974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SEEDING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810871-115D-B919-C0FB-6E9EF69169E8}"/>
              </a:ext>
            </a:extLst>
          </p:cNvPr>
          <p:cNvSpPr txBox="1"/>
          <p:nvPr/>
        </p:nvSpPr>
        <p:spPr>
          <a:xfrm>
            <a:off x="6334871" y="4775995"/>
            <a:ext cx="165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hash and query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0B632-91D5-AC5F-F193-625845FB8732}"/>
              </a:ext>
            </a:extLst>
          </p:cNvPr>
          <p:cNvSpPr txBox="1"/>
          <p:nvPr/>
        </p:nvSpPr>
        <p:spPr>
          <a:xfrm>
            <a:off x="6580643" y="543350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3ACA5-334F-367D-F817-2AFB1514B245}"/>
              </a:ext>
            </a:extLst>
          </p:cNvPr>
          <p:cNvSpPr txBox="1"/>
          <p:nvPr/>
        </p:nvSpPr>
        <p:spPr>
          <a:xfrm>
            <a:off x="6000745" y="5730007"/>
            <a:ext cx="2325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sorting and DP-based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14F7C-1DB9-B3CA-7785-E5160546005B}"/>
              </a:ext>
            </a:extLst>
          </p:cNvPr>
          <p:cNvSpPr txBox="1"/>
          <p:nvPr/>
        </p:nvSpPr>
        <p:spPr>
          <a:xfrm>
            <a:off x="1750436" y="4725155"/>
            <a:ext cx="48034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prstClr val="black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query</a:t>
            </a:r>
          </a:p>
        </p:txBody>
      </p:sp>
      <p:cxnSp>
        <p:nvCxnSpPr>
          <p:cNvPr id="13" name="Elbow Connector 625">
            <a:extLst>
              <a:ext uri="{FF2B5EF4-FFF2-40B4-BE49-F238E27FC236}">
                <a16:creationId xmlns:a16="http://schemas.microsoft.com/office/drawing/2014/main" id="{B777B5A1-51C1-FB0A-46E8-CF9B97466495}"/>
              </a:ext>
            </a:extLst>
          </p:cNvPr>
          <p:cNvCxnSpPr>
            <a:cxnSpLocks/>
          </p:cNvCxnSpPr>
          <p:nvPr/>
        </p:nvCxnSpPr>
        <p:spPr>
          <a:xfrm rot="5400000">
            <a:off x="3711316" y="4609240"/>
            <a:ext cx="336144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0A848EA-C3C2-3A40-67A7-220CD0209E1D}"/>
              </a:ext>
            </a:extLst>
          </p:cNvPr>
          <p:cNvSpPr/>
          <p:nvPr/>
        </p:nvSpPr>
        <p:spPr>
          <a:xfrm>
            <a:off x="2282055" y="4877949"/>
            <a:ext cx="365389" cy="165425"/>
          </a:xfrm>
          <a:prstGeom prst="rect">
            <a:avLst/>
          </a:prstGeom>
          <a:solidFill>
            <a:srgbClr val="DEECF8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Tahoma" panose="020B0604030504040204" pitchFamily="34" charset="0"/>
                <a:cs typeface="Tahoma" panose="020B0604030504040204" pitchFamily="34" charset="0"/>
              </a:rPr>
              <a:t>0x00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4ACE80-53C9-9D15-4825-FAB262D25617}"/>
              </a:ext>
            </a:extLst>
          </p:cNvPr>
          <p:cNvSpPr/>
          <p:nvPr/>
        </p:nvSpPr>
        <p:spPr>
          <a:xfrm>
            <a:off x="3242468" y="4379586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194B37-188F-BC8A-71F9-E9F2191FF3A9}"/>
              </a:ext>
            </a:extLst>
          </p:cNvPr>
          <p:cNvCxnSpPr>
            <a:cxnSpLocks/>
          </p:cNvCxnSpPr>
          <p:nvPr/>
        </p:nvCxnSpPr>
        <p:spPr>
          <a:xfrm>
            <a:off x="4895910" y="4586603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60050F-FA22-526E-AEAF-47EEC67F88A1}"/>
              </a:ext>
            </a:extLst>
          </p:cNvPr>
          <p:cNvCxnSpPr>
            <a:cxnSpLocks/>
          </p:cNvCxnSpPr>
          <p:nvPr/>
        </p:nvCxnSpPr>
        <p:spPr>
          <a:xfrm>
            <a:off x="4313017" y="4556394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824838-5B29-793D-119E-56DA7D07A37E}"/>
              </a:ext>
            </a:extLst>
          </p:cNvPr>
          <p:cNvCxnSpPr>
            <a:cxnSpLocks/>
          </p:cNvCxnSpPr>
          <p:nvPr/>
        </p:nvCxnSpPr>
        <p:spPr>
          <a:xfrm>
            <a:off x="3435126" y="4564923"/>
            <a:ext cx="0" cy="202075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462">
            <a:extLst>
              <a:ext uri="{FF2B5EF4-FFF2-40B4-BE49-F238E27FC236}">
                <a16:creationId xmlns:a16="http://schemas.microsoft.com/office/drawing/2014/main" id="{DEB49F9F-E05C-A079-AD36-B57057195A13}"/>
              </a:ext>
            </a:extLst>
          </p:cNvPr>
          <p:cNvCxnSpPr>
            <a:cxnSpLocks/>
          </p:cNvCxnSpPr>
          <p:nvPr/>
        </p:nvCxnSpPr>
        <p:spPr>
          <a:xfrm flipH="1">
            <a:off x="1628375" y="4960661"/>
            <a:ext cx="623382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5943A12-9310-4EE7-AA86-505F3290A037}"/>
              </a:ext>
            </a:extLst>
          </p:cNvPr>
          <p:cNvSpPr txBox="1"/>
          <p:nvPr/>
        </p:nvSpPr>
        <p:spPr>
          <a:xfrm>
            <a:off x="3127751" y="2906885"/>
            <a:ext cx="197196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 defTabSz="1600847">
              <a:defRPr/>
            </a:pPr>
            <a:r>
              <a:rPr lang="en-US" b="1" kern="0" dirty="0">
                <a:solidFill>
                  <a:prstClr val="black"/>
                </a:solidFill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(online)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81FC06-9B54-8A79-7BBA-F90665D28534}"/>
              </a:ext>
            </a:extLst>
          </p:cNvPr>
          <p:cNvGrpSpPr/>
          <p:nvPr/>
        </p:nvGrpSpPr>
        <p:grpSpPr>
          <a:xfrm>
            <a:off x="2906089" y="3377900"/>
            <a:ext cx="2415290" cy="177166"/>
            <a:chOff x="6244720" y="3411046"/>
            <a:chExt cx="2415290" cy="17716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EF7BA1-DC78-B9CB-DCE5-B19E1B90FE59}"/>
                </a:ext>
              </a:extLst>
            </p:cNvPr>
            <p:cNvSpPr/>
            <p:nvPr/>
          </p:nvSpPr>
          <p:spPr>
            <a:xfrm>
              <a:off x="6244720" y="3416916"/>
              <a:ext cx="2415290" cy="165426"/>
            </a:xfrm>
            <a:prstGeom prst="rect">
              <a:avLst/>
            </a:prstGeom>
            <a:solidFill>
              <a:srgbClr val="F8F4E2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0" tIns="27432" rIns="0" bIns="36576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Query Sequence</a:t>
              </a:r>
            </a:p>
          </p:txBody>
        </p:sp>
        <p:pic>
          <p:nvPicPr>
            <p:cNvPr id="24" name="Picture 2" descr="Heartbeat with solid fill">
              <a:extLst>
                <a:ext uri="{FF2B5EF4-FFF2-40B4-BE49-F238E27FC236}">
                  <a16:creationId xmlns:a16="http://schemas.microsoft.com/office/drawing/2014/main" id="{E8758C33-1E28-4116-CC8D-7152B79DD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273" y="3411046"/>
              <a:ext cx="448035" cy="17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eartbeat with solid fill">
              <a:extLst>
                <a:ext uri="{FF2B5EF4-FFF2-40B4-BE49-F238E27FC236}">
                  <a16:creationId xmlns:a16="http://schemas.microsoft.com/office/drawing/2014/main" id="{8C20E037-D46C-B46E-F04E-101B35968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217" y="3411046"/>
              <a:ext cx="448035" cy="17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714ED2E-DFF2-A909-D1A0-1F04BD2BA292}"/>
              </a:ext>
            </a:extLst>
          </p:cNvPr>
          <p:cNvSpPr/>
          <p:nvPr/>
        </p:nvSpPr>
        <p:spPr>
          <a:xfrm>
            <a:off x="4581652" y="4387593"/>
            <a:ext cx="588094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1D8B1A-5770-8C11-1830-015ADAAAB7ED}"/>
              </a:ext>
            </a:extLst>
          </p:cNvPr>
          <p:cNvSpPr/>
          <p:nvPr/>
        </p:nvSpPr>
        <p:spPr>
          <a:xfrm>
            <a:off x="3665100" y="4314736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E2CD9E-3C43-C011-43BA-4191C532806B}"/>
              </a:ext>
            </a:extLst>
          </p:cNvPr>
          <p:cNvSpPr/>
          <p:nvPr/>
        </p:nvSpPr>
        <p:spPr>
          <a:xfrm>
            <a:off x="4087732" y="4393472"/>
            <a:ext cx="365389" cy="92736"/>
          </a:xfrm>
          <a:prstGeom prst="rect">
            <a:avLst/>
          </a:prstGeom>
          <a:solidFill>
            <a:srgbClr val="F8F3E1"/>
          </a:solidFill>
          <a:ln w="158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9" name="Picture 2" descr="Heartbeat with solid fill">
            <a:extLst>
              <a:ext uri="{FF2B5EF4-FFF2-40B4-BE49-F238E27FC236}">
                <a16:creationId xmlns:a16="http://schemas.microsoft.com/office/drawing/2014/main" id="{FF056AF7-BF9E-BDFD-CC6F-8901830C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43" y="4341457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eartbeat with solid fill">
            <a:extLst>
              <a:ext uri="{FF2B5EF4-FFF2-40B4-BE49-F238E27FC236}">
                <a16:creationId xmlns:a16="http://schemas.microsoft.com/office/drawing/2014/main" id="{E2D92626-D6C0-46D9-79D5-CF362496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94" y="4277504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eartbeat with solid fill">
            <a:extLst>
              <a:ext uri="{FF2B5EF4-FFF2-40B4-BE49-F238E27FC236}">
                <a16:creationId xmlns:a16="http://schemas.microsoft.com/office/drawing/2014/main" id="{D914972C-FD4E-7B9D-B22C-802FE6B9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29" y="4352585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eartbeat with solid fill">
            <a:extLst>
              <a:ext uri="{FF2B5EF4-FFF2-40B4-BE49-F238E27FC236}">
                <a16:creationId xmlns:a16="http://schemas.microsoft.com/office/drawing/2014/main" id="{E208B08C-F17F-6EBA-88B5-6FA58D2F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81" y="4352585"/>
            <a:ext cx="448035" cy="1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04D52E-C0D4-ECB3-49C3-64C54F6CC586}"/>
              </a:ext>
            </a:extLst>
          </p:cNvPr>
          <p:cNvCxnSpPr>
            <a:cxnSpLocks/>
          </p:cNvCxnSpPr>
          <p:nvPr/>
        </p:nvCxnSpPr>
        <p:spPr>
          <a:xfrm flipH="1" flipV="1">
            <a:off x="2647444" y="4960661"/>
            <a:ext cx="258645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219C69B-2DA3-CAF2-7C79-1D9DE196AE12}"/>
              </a:ext>
            </a:extLst>
          </p:cNvPr>
          <p:cNvCxnSpPr>
            <a:cxnSpLocks/>
          </p:cNvCxnSpPr>
          <p:nvPr/>
        </p:nvCxnSpPr>
        <p:spPr>
          <a:xfrm>
            <a:off x="3435147" y="4054257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62DF27-5039-1230-9F38-2DDAD631DFD3}"/>
              </a:ext>
            </a:extLst>
          </p:cNvPr>
          <p:cNvCxnSpPr>
            <a:cxnSpLocks/>
          </p:cNvCxnSpPr>
          <p:nvPr/>
        </p:nvCxnSpPr>
        <p:spPr>
          <a:xfrm>
            <a:off x="3893079" y="4054257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1A9A27-2680-14E5-0BBF-55AE5034F198}"/>
              </a:ext>
            </a:extLst>
          </p:cNvPr>
          <p:cNvCxnSpPr>
            <a:cxnSpLocks/>
          </p:cNvCxnSpPr>
          <p:nvPr/>
        </p:nvCxnSpPr>
        <p:spPr>
          <a:xfrm>
            <a:off x="4316346" y="4075523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ADF29-CAA0-731E-D128-97002DED6AA6}"/>
              </a:ext>
            </a:extLst>
          </p:cNvPr>
          <p:cNvCxnSpPr>
            <a:cxnSpLocks/>
          </p:cNvCxnSpPr>
          <p:nvPr/>
        </p:nvCxnSpPr>
        <p:spPr>
          <a:xfrm>
            <a:off x="4895910" y="4066995"/>
            <a:ext cx="0" cy="154923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BDF6D7E-9516-CF1D-77D9-A9A89DC0ED20}"/>
              </a:ext>
            </a:extLst>
          </p:cNvPr>
          <p:cNvSpPr txBox="1"/>
          <p:nvPr/>
        </p:nvSpPr>
        <p:spPr>
          <a:xfrm>
            <a:off x="2400222" y="4250879"/>
            <a:ext cx="746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orbel" panose="020B0503020204020204" pitchFamily="34" charset="0"/>
              </a:rPr>
              <a:t>events</a:t>
            </a:r>
          </a:p>
        </p:txBody>
      </p:sp>
      <p:sp>
        <p:nvSpPr>
          <p:cNvPr id="39" name="Rectangle: Rounded Corners 347">
            <a:extLst>
              <a:ext uri="{FF2B5EF4-FFF2-40B4-BE49-F238E27FC236}">
                <a16:creationId xmlns:a16="http://schemas.microsoft.com/office/drawing/2014/main" id="{5A4AA112-C26B-8A78-6177-52420E243FAE}"/>
              </a:ext>
            </a:extLst>
          </p:cNvPr>
          <p:cNvSpPr/>
          <p:nvPr/>
        </p:nvSpPr>
        <p:spPr>
          <a:xfrm>
            <a:off x="2906089" y="5681319"/>
            <a:ext cx="2415290" cy="6581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3EC74B4-1DAD-4FD8-C7C4-55A249293A4C}"/>
              </a:ext>
            </a:extLst>
          </p:cNvPr>
          <p:cNvCxnSpPr>
            <a:cxnSpLocks/>
          </p:cNvCxnSpPr>
          <p:nvPr/>
        </p:nvCxnSpPr>
        <p:spPr>
          <a:xfrm flipH="1">
            <a:off x="4113734" y="3573910"/>
            <a:ext cx="0" cy="166181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084BD39-12FA-D747-13A7-231839DD86B8}"/>
              </a:ext>
            </a:extLst>
          </p:cNvPr>
          <p:cNvSpPr/>
          <p:nvPr/>
        </p:nvSpPr>
        <p:spPr>
          <a:xfrm>
            <a:off x="2906089" y="3789028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Sketching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3E601C-6A3A-E015-DE21-1BDD18505A7A}"/>
              </a:ext>
            </a:extLst>
          </p:cNvPr>
          <p:cNvSpPr/>
          <p:nvPr/>
        </p:nvSpPr>
        <p:spPr>
          <a:xfrm>
            <a:off x="2906089" y="4867190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Hash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451AD9-4228-2A14-B1AB-AB62E6660002}"/>
              </a:ext>
            </a:extLst>
          </p:cNvPr>
          <p:cNvSpPr/>
          <p:nvPr/>
        </p:nvSpPr>
        <p:spPr>
          <a:xfrm>
            <a:off x="2906089" y="5439635"/>
            <a:ext cx="2415290" cy="186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Chaining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9FA195-92B9-CBF8-40EA-4F92412DBFCE}"/>
              </a:ext>
            </a:extLst>
          </p:cNvPr>
          <p:cNvCxnSpPr>
            <a:cxnSpLocks/>
          </p:cNvCxnSpPr>
          <p:nvPr/>
        </p:nvCxnSpPr>
        <p:spPr>
          <a:xfrm>
            <a:off x="1430315" y="5533106"/>
            <a:ext cx="1457302" cy="0"/>
          </a:xfrm>
          <a:prstGeom prst="straightConnector1">
            <a:avLst/>
          </a:prstGeom>
          <a:ln w="12700">
            <a:solidFill>
              <a:schemeClr val="tx1"/>
            </a:solidFill>
            <a:headEnd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8AC6E32-BEDA-A0A0-682F-FF4394BA2F7A}"/>
              </a:ext>
            </a:extLst>
          </p:cNvPr>
          <p:cNvSpPr txBox="1"/>
          <p:nvPr/>
        </p:nvSpPr>
        <p:spPr>
          <a:xfrm>
            <a:off x="1856070" y="5530587"/>
            <a:ext cx="79137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prstClr val="black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matches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44252D-5097-88FF-DE93-09FDC4F81E84}"/>
              </a:ext>
            </a:extLst>
          </p:cNvPr>
          <p:cNvGrpSpPr/>
          <p:nvPr/>
        </p:nvGrpSpPr>
        <p:grpSpPr>
          <a:xfrm>
            <a:off x="3187675" y="5544900"/>
            <a:ext cx="1801695" cy="795058"/>
            <a:chOff x="6632636" y="5523634"/>
            <a:chExt cx="1801695" cy="79505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DC30DFC-1D9C-B937-158D-CC3DBFB941FD}"/>
                </a:ext>
              </a:extLst>
            </p:cNvPr>
            <p:cNvGrpSpPr/>
            <p:nvPr/>
          </p:nvGrpSpPr>
          <p:grpSpPr>
            <a:xfrm>
              <a:off x="7749349" y="5721681"/>
              <a:ext cx="448035" cy="177166"/>
              <a:chOff x="3088628" y="6181979"/>
              <a:chExt cx="448035" cy="177166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6E435C5-AB07-3E82-C442-0AE6D77353B3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70" name="Picture 2" descr="Heartbeat with solid fill">
                <a:extLst>
                  <a:ext uri="{FF2B5EF4-FFF2-40B4-BE49-F238E27FC236}">
                    <a16:creationId xmlns:a16="http://schemas.microsoft.com/office/drawing/2014/main" id="{7088924B-10F2-3AB6-BF98-467F19DD29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BEDC7AC-8D61-0D78-4CF1-74C40ACA99B0}"/>
                </a:ext>
              </a:extLst>
            </p:cNvPr>
            <p:cNvGrpSpPr/>
            <p:nvPr/>
          </p:nvGrpSpPr>
          <p:grpSpPr>
            <a:xfrm>
              <a:off x="7126255" y="5752299"/>
              <a:ext cx="448035" cy="177166"/>
              <a:chOff x="3088628" y="6181979"/>
              <a:chExt cx="448035" cy="17716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B3F2B1B-A3C4-3A4A-9346-9D1B7F3C1900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8" name="Picture 2" descr="Heartbeat with solid fill">
                <a:extLst>
                  <a:ext uri="{FF2B5EF4-FFF2-40B4-BE49-F238E27FC236}">
                    <a16:creationId xmlns:a16="http://schemas.microsoft.com/office/drawing/2014/main" id="{C5BB7CAF-200D-35AE-6066-80316E6718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25A4CFF-1474-2D3F-3302-FD4F6F0E0472}"/>
                </a:ext>
              </a:extLst>
            </p:cNvPr>
            <p:cNvGrpSpPr/>
            <p:nvPr/>
          </p:nvGrpSpPr>
          <p:grpSpPr>
            <a:xfrm>
              <a:off x="7278655" y="5904699"/>
              <a:ext cx="448035" cy="177166"/>
              <a:chOff x="3088628" y="6181979"/>
              <a:chExt cx="448035" cy="17716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03E634C-A376-9909-DA6D-633287086A36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6" name="Picture 2" descr="Heartbeat with solid fill">
                <a:extLst>
                  <a:ext uri="{FF2B5EF4-FFF2-40B4-BE49-F238E27FC236}">
                    <a16:creationId xmlns:a16="http://schemas.microsoft.com/office/drawing/2014/main" id="{1AEACD10-F21E-2B1D-475E-37EE35EA9A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79B3CF3-3348-F908-96CA-255710A5ADEF}"/>
                </a:ext>
              </a:extLst>
            </p:cNvPr>
            <p:cNvGrpSpPr/>
            <p:nvPr/>
          </p:nvGrpSpPr>
          <p:grpSpPr>
            <a:xfrm>
              <a:off x="7431055" y="6057099"/>
              <a:ext cx="448035" cy="177166"/>
              <a:chOff x="3088628" y="6181979"/>
              <a:chExt cx="448035" cy="17716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A9020D1-B5C1-4A96-B46A-F035C64F89CF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3" name="Picture 2" descr="Heartbeat with solid fill">
                <a:extLst>
                  <a:ext uri="{FF2B5EF4-FFF2-40B4-BE49-F238E27FC236}">
                    <a16:creationId xmlns:a16="http://schemas.microsoft.com/office/drawing/2014/main" id="{A19F2645-BE35-9201-FE14-A5DD2EC8C2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DE7B650-974E-6922-EAC1-6E50E138B8F5}"/>
                </a:ext>
              </a:extLst>
            </p:cNvPr>
            <p:cNvGrpSpPr/>
            <p:nvPr/>
          </p:nvGrpSpPr>
          <p:grpSpPr>
            <a:xfrm>
              <a:off x="6717428" y="5838761"/>
              <a:ext cx="448035" cy="177166"/>
              <a:chOff x="3088628" y="6181979"/>
              <a:chExt cx="448035" cy="177166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B80FF6-A5FC-F2A4-E4F8-7F3F18D1E710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1" name="Picture 2" descr="Heartbeat with solid fill">
                <a:extLst>
                  <a:ext uri="{FF2B5EF4-FFF2-40B4-BE49-F238E27FC236}">
                    <a16:creationId xmlns:a16="http://schemas.microsoft.com/office/drawing/2014/main" id="{37D66B6E-632F-B186-E043-BA02F86999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BEB1A4D-DB05-6A98-42DD-DB7523BBAAB4}"/>
                </a:ext>
              </a:extLst>
            </p:cNvPr>
            <p:cNvGrpSpPr/>
            <p:nvPr/>
          </p:nvGrpSpPr>
          <p:grpSpPr>
            <a:xfrm>
              <a:off x="7986296" y="6060500"/>
              <a:ext cx="448035" cy="177166"/>
              <a:chOff x="3088628" y="6181979"/>
              <a:chExt cx="448035" cy="17716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20D6DA-ED7F-4CE3-F3A9-70FB8F707740}"/>
                  </a:ext>
                </a:extLst>
              </p:cNvPr>
              <p:cNvSpPr/>
              <p:nvPr/>
            </p:nvSpPr>
            <p:spPr>
              <a:xfrm>
                <a:off x="3129952" y="6219951"/>
                <a:ext cx="365389" cy="72966"/>
              </a:xfrm>
              <a:prstGeom prst="rect">
                <a:avLst/>
              </a:prstGeom>
              <a:solidFill>
                <a:srgbClr val="FFE69A"/>
              </a:solidFill>
              <a:ln w="15875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8" name="Picture 2" descr="Heartbeat with solid fill">
                <a:extLst>
                  <a:ext uri="{FF2B5EF4-FFF2-40B4-BE49-F238E27FC236}">
                    <a16:creationId xmlns:a16="http://schemas.microsoft.com/office/drawing/2014/main" id="{D20EB7B2-97C3-0202-08B2-FE82EBDBA0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8628" y="6181979"/>
                <a:ext cx="448035" cy="17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1E93BA7-57EF-50A1-34E4-0D1AF0D2CDEB}"/>
                </a:ext>
              </a:extLst>
            </p:cNvPr>
            <p:cNvSpPr txBox="1"/>
            <p:nvPr/>
          </p:nvSpPr>
          <p:spPr>
            <a:xfrm>
              <a:off x="7825810" y="5562584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48CC4FF-2A91-0C7C-9912-19B8DAA03B62}"/>
                </a:ext>
              </a:extLst>
            </p:cNvPr>
            <p:cNvSpPr txBox="1"/>
            <p:nvPr/>
          </p:nvSpPr>
          <p:spPr>
            <a:xfrm>
              <a:off x="6632636" y="5697259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33F535F-FF28-C420-AC38-4FEC541B4B98}"/>
                </a:ext>
              </a:extLst>
            </p:cNvPr>
            <p:cNvSpPr txBox="1"/>
            <p:nvPr/>
          </p:nvSpPr>
          <p:spPr>
            <a:xfrm>
              <a:off x="8004929" y="5918582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93235BA-1096-757E-FAA5-60FEF89DC6F1}"/>
                </a:ext>
              </a:extLst>
            </p:cNvPr>
            <p:cNvSpPr/>
            <p:nvPr/>
          </p:nvSpPr>
          <p:spPr>
            <a:xfrm rot="11364592">
              <a:off x="7174651" y="5523634"/>
              <a:ext cx="1032437" cy="616332"/>
            </a:xfrm>
            <a:prstGeom prst="arc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D61E712-3AA9-D5D2-6773-621F2AFB9FCF}"/>
              </a:ext>
            </a:extLst>
          </p:cNvPr>
          <p:cNvGrpSpPr/>
          <p:nvPr/>
        </p:nvGrpSpPr>
        <p:grpSpPr>
          <a:xfrm>
            <a:off x="322102" y="4284716"/>
            <a:ext cx="1306273" cy="1351891"/>
            <a:chOff x="3647362" y="4114830"/>
            <a:chExt cx="1306273" cy="1351891"/>
          </a:xfrm>
        </p:grpSpPr>
        <p:sp>
          <p:nvSpPr>
            <p:cNvPr id="72" name="Rounded Rectangle 596">
              <a:extLst>
                <a:ext uri="{FF2B5EF4-FFF2-40B4-BE49-F238E27FC236}">
                  <a16:creationId xmlns:a16="http://schemas.microsoft.com/office/drawing/2014/main" id="{5F670C81-A396-CDA8-1683-579E3E525088}"/>
                </a:ext>
              </a:extLst>
            </p:cNvPr>
            <p:cNvSpPr/>
            <p:nvPr/>
          </p:nvSpPr>
          <p:spPr>
            <a:xfrm>
              <a:off x="3659623" y="4114830"/>
              <a:ext cx="1285228" cy="1351891"/>
            </a:xfrm>
            <a:prstGeom prst="roundRect">
              <a:avLst>
                <a:gd name="adj" fmla="val 4157"/>
              </a:avLst>
            </a:prstGeom>
            <a:solidFill>
              <a:srgbClr val="DEEDF8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6008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21414A6-8D76-29B0-209A-28AA698AC622}"/>
                </a:ext>
              </a:extLst>
            </p:cNvPr>
            <p:cNvSpPr txBox="1"/>
            <p:nvPr/>
          </p:nvSpPr>
          <p:spPr>
            <a:xfrm>
              <a:off x="3769335" y="4114830"/>
              <a:ext cx="1026828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 Table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44C05CF-094F-209F-949D-90FDBC085B72}"/>
                </a:ext>
              </a:extLst>
            </p:cNvPr>
            <p:cNvSpPr/>
            <p:nvPr/>
          </p:nvSpPr>
          <p:spPr>
            <a:xfrm>
              <a:off x="3659623" y="4479369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0x00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E216A4E-ED15-B661-434D-3A0937F29A41}"/>
                </a:ext>
              </a:extLst>
            </p:cNvPr>
            <p:cNvSpPr/>
            <p:nvPr/>
          </p:nvSpPr>
          <p:spPr>
            <a:xfrm>
              <a:off x="3659623" y="4658724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0x01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F3A8859-BBD6-C845-C6EF-04BF5229F60E}"/>
                </a:ext>
              </a:extLst>
            </p:cNvPr>
            <p:cNvSpPr/>
            <p:nvPr/>
          </p:nvSpPr>
          <p:spPr>
            <a:xfrm>
              <a:off x="3659623" y="5094655"/>
              <a:ext cx="441624" cy="179355"/>
            </a:xfrm>
            <a:prstGeom prst="rect">
              <a:avLst/>
            </a:prstGeom>
            <a:solidFill>
              <a:srgbClr val="DEECF8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0xFF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866AF8D-4A6A-2AED-2046-98B44D007D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1246" y="4292465"/>
              <a:ext cx="0" cy="11742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1A2EA0C-1F6F-859B-54FC-DF879789668E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5274120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D7EDC3C-CFDB-90D7-5CF7-941FFEF578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9623" y="4291462"/>
              <a:ext cx="1285228" cy="30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6176B2C-6E78-4B5B-7FEB-708E6F138365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4658724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73F1299-9292-6F54-3FF3-811EC48AD210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4838079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EDFF4C7-0820-DF35-85D5-A8CA5D806DE4}"/>
                </a:ext>
              </a:extLst>
            </p:cNvPr>
            <p:cNvCxnSpPr>
              <a:cxnSpLocks/>
            </p:cNvCxnSpPr>
            <p:nvPr/>
          </p:nvCxnSpPr>
          <p:spPr>
            <a:xfrm>
              <a:off x="3659623" y="5094655"/>
              <a:ext cx="1285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73D7541-452A-6BCA-7FFF-6576D30B0C04}"/>
                </a:ext>
              </a:extLst>
            </p:cNvPr>
            <p:cNvSpPr txBox="1"/>
            <p:nvPr/>
          </p:nvSpPr>
          <p:spPr>
            <a:xfrm rot="5400000">
              <a:off x="3763974" y="4866194"/>
              <a:ext cx="321000" cy="21412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"/>
                  <a:ea typeface="Tahoma" panose="020B0604030504040204" pitchFamily="34" charset="0"/>
                  <a:cs typeface="Tahoma" panose="020B0604030504040204" pitchFamily="34" charset="0"/>
                </a:rPr>
                <a:t>…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9A483ED-9AA3-81AF-1AA3-5FCDB94E3E38}"/>
                </a:ext>
              </a:extLst>
            </p:cNvPr>
            <p:cNvSpPr txBox="1"/>
            <p:nvPr/>
          </p:nvSpPr>
          <p:spPr>
            <a:xfrm>
              <a:off x="3647362" y="4300904"/>
              <a:ext cx="466145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Hash</a:t>
              </a:r>
              <a:endPara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B7EAFE8-641F-74E8-AA94-FA09F17B1E6D}"/>
                </a:ext>
              </a:extLst>
            </p:cNvPr>
            <p:cNvSpPr txBox="1"/>
            <p:nvPr/>
          </p:nvSpPr>
          <p:spPr>
            <a:xfrm>
              <a:off x="4149450" y="4294184"/>
              <a:ext cx="748769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62D1"/>
                  </a:solidFill>
                  <a:effectLst/>
                  <a:uLnTx/>
                  <a:uFillTx/>
                  <a:latin typeface="Avenir Next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Positions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62D1"/>
                </a:solidFill>
                <a:effectLst/>
                <a:uLnTx/>
                <a:uFillTx/>
                <a:latin typeface="Avenir Next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E426640-307F-E877-693A-8FC2A5ED7EC1}"/>
                </a:ext>
              </a:extLst>
            </p:cNvPr>
            <p:cNvSpPr txBox="1"/>
            <p:nvPr/>
          </p:nvSpPr>
          <p:spPr>
            <a:xfrm>
              <a:off x="4139382" y="5081927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13,21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46D04EA-61D3-472D-FD47-D5DCB9A284CC}"/>
                </a:ext>
              </a:extLst>
            </p:cNvPr>
            <p:cNvSpPr txBox="1"/>
            <p:nvPr/>
          </p:nvSpPr>
          <p:spPr>
            <a:xfrm>
              <a:off x="4139382" y="4652360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1,101,…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0D34056-A998-21C7-6701-0931AE39B368}"/>
                </a:ext>
              </a:extLst>
            </p:cNvPr>
            <p:cNvSpPr txBox="1"/>
            <p:nvPr/>
          </p:nvSpPr>
          <p:spPr>
            <a:xfrm>
              <a:off x="4139382" y="4474556"/>
              <a:ext cx="814253" cy="19208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Mono" panose="02060509020205020204" pitchFamily="49" charset="77"/>
                  <a:ea typeface="Tahoma" panose="020B0604030504040204" pitchFamily="34" charset="0"/>
                  <a:cs typeface="Tahoma" panose="020B0604030504040204" pitchFamily="34" charset="0"/>
                </a:rPr>
                <a:t>2,64,… 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Mono" panose="02060509020205020204" pitchFamily="49" charset="77"/>
                <a:ea typeface="+mn-ea"/>
                <a:cs typeface="+mn-cs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59B9308-5506-DEC1-0BBC-F89758E1FCE3}"/>
                </a:ext>
              </a:extLst>
            </p:cNvPr>
            <p:cNvCxnSpPr>
              <a:cxnSpLocks/>
            </p:cNvCxnSpPr>
            <p:nvPr/>
          </p:nvCxnSpPr>
          <p:spPr>
            <a:xfrm>
              <a:off x="4105482" y="4479370"/>
              <a:ext cx="8322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Google Shape;1218;g35ca313daad_0_0">
            <a:extLst>
              <a:ext uri="{FF2B5EF4-FFF2-40B4-BE49-F238E27FC236}">
                <a16:creationId xmlns:a16="http://schemas.microsoft.com/office/drawing/2014/main" id="{B3D6926E-412F-B9F5-E53C-938D42EFFE12}"/>
              </a:ext>
            </a:extLst>
          </p:cNvPr>
          <p:cNvSpPr/>
          <p:nvPr/>
        </p:nvSpPr>
        <p:spPr>
          <a:xfrm>
            <a:off x="5810114" y="3747499"/>
            <a:ext cx="270000" cy="270000"/>
          </a:xfrm>
          <a:prstGeom prst="ellipse">
            <a:avLst/>
          </a:prstGeom>
          <a:solidFill>
            <a:srgbClr val="C5E0B4"/>
          </a:solidFill>
          <a:ln w="19050" cap="flat" cmpd="sng">
            <a:solidFill>
              <a:srgbClr val="5683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568338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i="0" u="none" strike="noStrike" cap="none" dirty="0">
              <a:solidFill>
                <a:srgbClr val="5683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18;g35ca313daad_0_0">
            <a:extLst>
              <a:ext uri="{FF2B5EF4-FFF2-40B4-BE49-F238E27FC236}">
                <a16:creationId xmlns:a16="http://schemas.microsoft.com/office/drawing/2014/main" id="{CE7D522F-6099-EBE1-1DF3-B1B8DB0E4D8E}"/>
              </a:ext>
            </a:extLst>
          </p:cNvPr>
          <p:cNvSpPr/>
          <p:nvPr/>
        </p:nvSpPr>
        <p:spPr>
          <a:xfrm>
            <a:off x="5810114" y="4552640"/>
            <a:ext cx="270000" cy="270000"/>
          </a:xfrm>
          <a:prstGeom prst="ellipse">
            <a:avLst/>
          </a:prstGeom>
          <a:solidFill>
            <a:srgbClr val="C5E0B4"/>
          </a:solidFill>
          <a:ln w="19050" cap="flat" cmpd="sng">
            <a:solidFill>
              <a:srgbClr val="5683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568338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 b="1" i="0" u="none" strike="noStrike" cap="none" dirty="0">
              <a:solidFill>
                <a:srgbClr val="5683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8;g35ca313daad_0_0">
            <a:extLst>
              <a:ext uri="{FF2B5EF4-FFF2-40B4-BE49-F238E27FC236}">
                <a16:creationId xmlns:a16="http://schemas.microsoft.com/office/drawing/2014/main" id="{B9707831-B288-9C0A-A18C-20EA2FDA12AB}"/>
              </a:ext>
            </a:extLst>
          </p:cNvPr>
          <p:cNvSpPr/>
          <p:nvPr/>
        </p:nvSpPr>
        <p:spPr>
          <a:xfrm>
            <a:off x="5810114" y="5483170"/>
            <a:ext cx="270000" cy="270000"/>
          </a:xfrm>
          <a:prstGeom prst="ellipse">
            <a:avLst/>
          </a:prstGeom>
          <a:solidFill>
            <a:srgbClr val="C5E0B4"/>
          </a:solidFill>
          <a:ln w="19050" cap="flat" cmpd="sng">
            <a:solidFill>
              <a:srgbClr val="5683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568338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 b="1" i="0" u="none" strike="noStrike" cap="none" dirty="0">
              <a:solidFill>
                <a:srgbClr val="5683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69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03D6C-656B-9F36-4D35-78337BD1F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5061-24CB-0162-0C7A-17E5053C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84F888-C7E5-4470-1CC4-F9DA11B49577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2B2286-88D9-C8F5-8BFE-42CC077AFC2D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ADEE4-3F14-3E0B-18C0-5CC97D961B09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0C12C5-BE49-86A4-1A87-EE6C680C2E37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04DED-CE92-629B-F842-77688E38C247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29913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45068-134A-804A-F66F-F0DD82914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4A59-195F-CD5D-6358-C91A4C89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FFDBE-A852-FBC4-690E-E80997C4A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6" y="1057878"/>
            <a:ext cx="8079778" cy="6463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Sequencing throughput is growing rapidly</a:t>
            </a:r>
            <a:b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Modern sequencers can generate 100Ks of signal samples per second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B27E31-48D0-4296-D949-546AD52432DC}"/>
              </a:ext>
            </a:extLst>
          </p:cNvPr>
          <p:cNvSpPr txBox="1">
            <a:spLocks/>
          </p:cNvSpPr>
          <p:nvPr/>
        </p:nvSpPr>
        <p:spPr>
          <a:xfrm>
            <a:off x="833376" y="1928279"/>
            <a:ext cx="8079778" cy="646331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RSGA struggles to keep up with increasing real-time requirements</a:t>
            </a:r>
            <a:br>
              <a:rPr lang="en-GB" sz="2000" b="1" dirty="0"/>
            </a:br>
            <a:r>
              <a:rPr lang="en-GB" sz="2000" dirty="0"/>
              <a:t>Software pipelines cannot keep up with the pace of raw signal generation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375B69-8276-505A-A854-8398A7C2F571}"/>
              </a:ext>
            </a:extLst>
          </p:cNvPr>
          <p:cNvSpPr txBox="1">
            <a:spLocks/>
          </p:cNvSpPr>
          <p:nvPr/>
        </p:nvSpPr>
        <p:spPr>
          <a:xfrm>
            <a:off x="833376" y="2798680"/>
            <a:ext cx="8079778" cy="369332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There is a critical need for acceleration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40F663-6494-6B92-4ABE-446754CBD659}"/>
              </a:ext>
            </a:extLst>
          </p:cNvPr>
          <p:cNvSpPr txBox="1">
            <a:spLocks/>
          </p:cNvSpPr>
          <p:nvPr/>
        </p:nvSpPr>
        <p:spPr>
          <a:xfrm>
            <a:off x="833376" y="3392081"/>
            <a:ext cx="8079778" cy="646331"/>
          </a:xfrm>
          <a:prstGeom prst="rect">
            <a:avLst/>
          </a:prstGeom>
        </p:spPr>
        <p:txBody>
          <a:bodyPr>
            <a:sp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Goal: Identify key performance bottlenecks in the RSGA pipeline </a:t>
            </a:r>
            <a:br>
              <a:rPr lang="en-US" sz="2000" dirty="0"/>
            </a:br>
            <a:r>
              <a:rPr lang="en-US" sz="2000" dirty="0"/>
              <a:t>Target the most time- and energy-intensive steps for hardware acceleration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0542429-CF6F-269C-5D50-BA146125FED4}"/>
              </a:ext>
            </a:extLst>
          </p:cNvPr>
          <p:cNvSpPr/>
          <p:nvPr/>
        </p:nvSpPr>
        <p:spPr>
          <a:xfrm>
            <a:off x="5822061" y="4476504"/>
            <a:ext cx="2957209" cy="17103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AE2FBAFC-AFB8-1EE1-8BCD-7A857D845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781210"/>
              </p:ext>
            </p:extLst>
          </p:nvPr>
        </p:nvGraphicFramePr>
        <p:xfrm>
          <a:off x="253589" y="4197428"/>
          <a:ext cx="5457331" cy="209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1B4DA5A-ECF7-CC19-4638-C254B10AECB0}"/>
              </a:ext>
            </a:extLst>
          </p:cNvPr>
          <p:cNvSpPr txBox="1"/>
          <p:nvPr/>
        </p:nvSpPr>
        <p:spPr>
          <a:xfrm>
            <a:off x="5822061" y="4557439"/>
            <a:ext cx="29572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Chaining</a:t>
            </a:r>
            <a:r>
              <a:rPr lang="en-US" dirty="0"/>
              <a:t> &amp; </a:t>
            </a:r>
            <a:r>
              <a:rPr lang="en-US" b="1" dirty="0">
                <a:solidFill>
                  <a:srgbClr val="C00000"/>
                </a:solidFill>
              </a:rPr>
              <a:t>seeding</a:t>
            </a:r>
            <a:r>
              <a:rPr lang="en-US" dirty="0"/>
              <a:t> consistently dominate runtime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76D914-AE9A-0627-76C4-56E04C5388B6}"/>
              </a:ext>
            </a:extLst>
          </p:cNvPr>
          <p:cNvSpPr txBox="1"/>
          <p:nvPr/>
        </p:nvSpPr>
        <p:spPr>
          <a:xfrm>
            <a:off x="5822061" y="5298281"/>
            <a:ext cx="29572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Event detection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&amp; </a:t>
            </a:r>
            <a:br>
              <a:rPr lang="en-US" dirty="0"/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I/O overhead </a:t>
            </a:r>
            <a:r>
              <a:rPr lang="en-US" dirty="0"/>
              <a:t>are also non-negligible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7C67B78-8FE8-ECB1-82A6-A5A08C8A1DBA}"/>
              </a:ext>
            </a:extLst>
          </p:cNvPr>
          <p:cNvSpPr>
            <a:spLocks noEditPoints="1"/>
          </p:cNvSpPr>
          <p:nvPr/>
        </p:nvSpPr>
        <p:spPr bwMode="auto">
          <a:xfrm>
            <a:off x="242699" y="1160515"/>
            <a:ext cx="440775" cy="441058"/>
          </a:xfrm>
          <a:custGeom>
            <a:avLst/>
            <a:gdLst>
              <a:gd name="T0" fmla="*/ 162 w 760"/>
              <a:gd name="T1" fmla="*/ 464 h 760"/>
              <a:gd name="T2" fmla="*/ 162 w 760"/>
              <a:gd name="T3" fmla="*/ 738 h 760"/>
              <a:gd name="T4" fmla="*/ 140 w 760"/>
              <a:gd name="T5" fmla="*/ 760 h 760"/>
              <a:gd name="T6" fmla="*/ 22 w 760"/>
              <a:gd name="T7" fmla="*/ 760 h 760"/>
              <a:gd name="T8" fmla="*/ 0 w 760"/>
              <a:gd name="T9" fmla="*/ 738 h 760"/>
              <a:gd name="T10" fmla="*/ 0 w 760"/>
              <a:gd name="T11" fmla="*/ 464 h 760"/>
              <a:gd name="T12" fmla="*/ 22 w 760"/>
              <a:gd name="T13" fmla="*/ 442 h 760"/>
              <a:gd name="T14" fmla="*/ 140 w 760"/>
              <a:gd name="T15" fmla="*/ 442 h 760"/>
              <a:gd name="T16" fmla="*/ 162 w 760"/>
              <a:gd name="T17" fmla="*/ 464 h 760"/>
              <a:gd name="T18" fmla="*/ 340 w 760"/>
              <a:gd name="T19" fmla="*/ 318 h 760"/>
              <a:gd name="T20" fmla="*/ 221 w 760"/>
              <a:gd name="T21" fmla="*/ 318 h 760"/>
              <a:gd name="T22" fmla="*/ 199 w 760"/>
              <a:gd name="T23" fmla="*/ 340 h 760"/>
              <a:gd name="T24" fmla="*/ 199 w 760"/>
              <a:gd name="T25" fmla="*/ 738 h 760"/>
              <a:gd name="T26" fmla="*/ 221 w 760"/>
              <a:gd name="T27" fmla="*/ 760 h 760"/>
              <a:gd name="T28" fmla="*/ 340 w 760"/>
              <a:gd name="T29" fmla="*/ 760 h 760"/>
              <a:gd name="T30" fmla="*/ 362 w 760"/>
              <a:gd name="T31" fmla="*/ 738 h 760"/>
              <a:gd name="T32" fmla="*/ 362 w 760"/>
              <a:gd name="T33" fmla="*/ 340 h 760"/>
              <a:gd name="T34" fmla="*/ 340 w 760"/>
              <a:gd name="T35" fmla="*/ 318 h 760"/>
              <a:gd name="T36" fmla="*/ 539 w 760"/>
              <a:gd name="T37" fmla="*/ 179 h 760"/>
              <a:gd name="T38" fmla="*/ 420 w 760"/>
              <a:gd name="T39" fmla="*/ 179 h 760"/>
              <a:gd name="T40" fmla="*/ 398 w 760"/>
              <a:gd name="T41" fmla="*/ 201 h 760"/>
              <a:gd name="T42" fmla="*/ 398 w 760"/>
              <a:gd name="T43" fmla="*/ 738 h 760"/>
              <a:gd name="T44" fmla="*/ 420 w 760"/>
              <a:gd name="T45" fmla="*/ 760 h 760"/>
              <a:gd name="T46" fmla="*/ 539 w 760"/>
              <a:gd name="T47" fmla="*/ 760 h 760"/>
              <a:gd name="T48" fmla="*/ 561 w 760"/>
              <a:gd name="T49" fmla="*/ 738 h 760"/>
              <a:gd name="T50" fmla="*/ 561 w 760"/>
              <a:gd name="T51" fmla="*/ 201 h 760"/>
              <a:gd name="T52" fmla="*/ 539 w 760"/>
              <a:gd name="T53" fmla="*/ 179 h 760"/>
              <a:gd name="T54" fmla="*/ 738 w 760"/>
              <a:gd name="T55" fmla="*/ 0 h 760"/>
              <a:gd name="T56" fmla="*/ 620 w 760"/>
              <a:gd name="T57" fmla="*/ 0 h 760"/>
              <a:gd name="T58" fmla="*/ 598 w 760"/>
              <a:gd name="T59" fmla="*/ 22 h 760"/>
              <a:gd name="T60" fmla="*/ 598 w 760"/>
              <a:gd name="T61" fmla="*/ 738 h 760"/>
              <a:gd name="T62" fmla="*/ 620 w 760"/>
              <a:gd name="T63" fmla="*/ 760 h 760"/>
              <a:gd name="T64" fmla="*/ 738 w 760"/>
              <a:gd name="T65" fmla="*/ 760 h 760"/>
              <a:gd name="T66" fmla="*/ 760 w 760"/>
              <a:gd name="T67" fmla="*/ 738 h 760"/>
              <a:gd name="T68" fmla="*/ 760 w 760"/>
              <a:gd name="T69" fmla="*/ 22 h 760"/>
              <a:gd name="T70" fmla="*/ 738 w 760"/>
              <a:gd name="T71" fmla="*/ 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0" h="760">
                <a:moveTo>
                  <a:pt x="162" y="464"/>
                </a:moveTo>
                <a:cubicBezTo>
                  <a:pt x="162" y="738"/>
                  <a:pt x="162" y="738"/>
                  <a:pt x="162" y="738"/>
                </a:cubicBezTo>
                <a:cubicBezTo>
                  <a:pt x="162" y="751"/>
                  <a:pt x="152" y="760"/>
                  <a:pt x="140" y="760"/>
                </a:cubicBezTo>
                <a:cubicBezTo>
                  <a:pt x="22" y="760"/>
                  <a:pt x="22" y="760"/>
                  <a:pt x="22" y="760"/>
                </a:cubicBezTo>
                <a:cubicBezTo>
                  <a:pt x="9" y="760"/>
                  <a:pt x="0" y="751"/>
                  <a:pt x="0" y="738"/>
                </a:cubicBezTo>
                <a:cubicBezTo>
                  <a:pt x="0" y="464"/>
                  <a:pt x="0" y="464"/>
                  <a:pt x="0" y="464"/>
                </a:cubicBezTo>
                <a:cubicBezTo>
                  <a:pt x="0" y="452"/>
                  <a:pt x="9" y="442"/>
                  <a:pt x="22" y="442"/>
                </a:cubicBezTo>
                <a:cubicBezTo>
                  <a:pt x="140" y="442"/>
                  <a:pt x="140" y="442"/>
                  <a:pt x="140" y="442"/>
                </a:cubicBezTo>
                <a:cubicBezTo>
                  <a:pt x="152" y="442"/>
                  <a:pt x="162" y="452"/>
                  <a:pt x="162" y="464"/>
                </a:cubicBezTo>
                <a:close/>
                <a:moveTo>
                  <a:pt x="340" y="318"/>
                </a:moveTo>
                <a:cubicBezTo>
                  <a:pt x="221" y="318"/>
                  <a:pt x="221" y="318"/>
                  <a:pt x="221" y="318"/>
                </a:cubicBezTo>
                <a:cubicBezTo>
                  <a:pt x="209" y="318"/>
                  <a:pt x="199" y="328"/>
                  <a:pt x="199" y="340"/>
                </a:cubicBezTo>
                <a:cubicBezTo>
                  <a:pt x="199" y="738"/>
                  <a:pt x="199" y="738"/>
                  <a:pt x="199" y="738"/>
                </a:cubicBezTo>
                <a:cubicBezTo>
                  <a:pt x="199" y="751"/>
                  <a:pt x="209" y="760"/>
                  <a:pt x="221" y="760"/>
                </a:cubicBezTo>
                <a:cubicBezTo>
                  <a:pt x="340" y="760"/>
                  <a:pt x="340" y="760"/>
                  <a:pt x="340" y="760"/>
                </a:cubicBezTo>
                <a:cubicBezTo>
                  <a:pt x="352" y="760"/>
                  <a:pt x="362" y="751"/>
                  <a:pt x="362" y="738"/>
                </a:cubicBezTo>
                <a:cubicBezTo>
                  <a:pt x="362" y="340"/>
                  <a:pt x="362" y="340"/>
                  <a:pt x="362" y="340"/>
                </a:cubicBezTo>
                <a:cubicBezTo>
                  <a:pt x="362" y="328"/>
                  <a:pt x="352" y="318"/>
                  <a:pt x="340" y="318"/>
                </a:cubicBezTo>
                <a:close/>
                <a:moveTo>
                  <a:pt x="539" y="179"/>
                </a:moveTo>
                <a:cubicBezTo>
                  <a:pt x="420" y="179"/>
                  <a:pt x="420" y="179"/>
                  <a:pt x="420" y="179"/>
                </a:cubicBezTo>
                <a:cubicBezTo>
                  <a:pt x="408" y="179"/>
                  <a:pt x="398" y="189"/>
                  <a:pt x="398" y="201"/>
                </a:cubicBezTo>
                <a:cubicBezTo>
                  <a:pt x="398" y="738"/>
                  <a:pt x="398" y="738"/>
                  <a:pt x="398" y="738"/>
                </a:cubicBezTo>
                <a:cubicBezTo>
                  <a:pt x="398" y="751"/>
                  <a:pt x="408" y="760"/>
                  <a:pt x="420" y="760"/>
                </a:cubicBezTo>
                <a:cubicBezTo>
                  <a:pt x="539" y="760"/>
                  <a:pt x="539" y="760"/>
                  <a:pt x="539" y="760"/>
                </a:cubicBezTo>
                <a:cubicBezTo>
                  <a:pt x="551" y="760"/>
                  <a:pt x="561" y="751"/>
                  <a:pt x="561" y="738"/>
                </a:cubicBezTo>
                <a:cubicBezTo>
                  <a:pt x="561" y="201"/>
                  <a:pt x="561" y="201"/>
                  <a:pt x="561" y="201"/>
                </a:cubicBezTo>
                <a:cubicBezTo>
                  <a:pt x="561" y="189"/>
                  <a:pt x="551" y="179"/>
                  <a:pt x="539" y="179"/>
                </a:cubicBezTo>
                <a:close/>
                <a:moveTo>
                  <a:pt x="738" y="0"/>
                </a:moveTo>
                <a:cubicBezTo>
                  <a:pt x="620" y="0"/>
                  <a:pt x="620" y="0"/>
                  <a:pt x="620" y="0"/>
                </a:cubicBezTo>
                <a:cubicBezTo>
                  <a:pt x="608" y="0"/>
                  <a:pt x="598" y="9"/>
                  <a:pt x="598" y="22"/>
                </a:cubicBezTo>
                <a:cubicBezTo>
                  <a:pt x="598" y="738"/>
                  <a:pt x="598" y="738"/>
                  <a:pt x="598" y="738"/>
                </a:cubicBezTo>
                <a:cubicBezTo>
                  <a:pt x="598" y="751"/>
                  <a:pt x="608" y="760"/>
                  <a:pt x="620" y="760"/>
                </a:cubicBezTo>
                <a:cubicBezTo>
                  <a:pt x="738" y="760"/>
                  <a:pt x="738" y="760"/>
                  <a:pt x="738" y="760"/>
                </a:cubicBezTo>
                <a:cubicBezTo>
                  <a:pt x="751" y="760"/>
                  <a:pt x="760" y="751"/>
                  <a:pt x="760" y="738"/>
                </a:cubicBezTo>
                <a:cubicBezTo>
                  <a:pt x="760" y="22"/>
                  <a:pt x="760" y="22"/>
                  <a:pt x="760" y="22"/>
                </a:cubicBezTo>
                <a:cubicBezTo>
                  <a:pt x="760" y="9"/>
                  <a:pt x="751" y="0"/>
                  <a:pt x="738" y="0"/>
                </a:cubicBezTo>
                <a:close/>
              </a:path>
            </a:pathLst>
          </a:custGeom>
          <a:solidFill>
            <a:srgbClr val="0643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36">
            <a:extLst>
              <a:ext uri="{FF2B5EF4-FFF2-40B4-BE49-F238E27FC236}">
                <a16:creationId xmlns:a16="http://schemas.microsoft.com/office/drawing/2014/main" id="{C08C396B-FD2B-6488-AC8A-677864BA753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6274" y="268011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29F"/>
              </a:solidFill>
            </a:endParaRPr>
          </a:p>
        </p:txBody>
      </p:sp>
      <p:sp>
        <p:nvSpPr>
          <p:cNvPr id="13" name="Freeform 38">
            <a:extLst>
              <a:ext uri="{FF2B5EF4-FFF2-40B4-BE49-F238E27FC236}">
                <a16:creationId xmlns:a16="http://schemas.microsoft.com/office/drawing/2014/main" id="{0990F94D-B211-10E6-12A3-A329FC223700}"/>
              </a:ext>
            </a:extLst>
          </p:cNvPr>
          <p:cNvSpPr>
            <a:spLocks noEditPoints="1"/>
          </p:cNvSpPr>
          <p:nvPr/>
        </p:nvSpPr>
        <p:spPr bwMode="auto">
          <a:xfrm>
            <a:off x="242699" y="2762817"/>
            <a:ext cx="440775" cy="441058"/>
          </a:xfrm>
          <a:custGeom>
            <a:avLst/>
            <a:gdLst>
              <a:gd name="T0" fmla="*/ 876 w 880"/>
              <a:gd name="T1" fmla="*/ 494 h 880"/>
              <a:gd name="T2" fmla="*/ 440 w 880"/>
              <a:gd name="T3" fmla="*/ 880 h 880"/>
              <a:gd name="T4" fmla="*/ 3 w 880"/>
              <a:gd name="T5" fmla="*/ 494 h 880"/>
              <a:gd name="T6" fmla="*/ 64 w 880"/>
              <a:gd name="T7" fmla="*/ 494 h 880"/>
              <a:gd name="T8" fmla="*/ 440 w 880"/>
              <a:gd name="T9" fmla="*/ 820 h 880"/>
              <a:gd name="T10" fmla="*/ 815 w 880"/>
              <a:gd name="T11" fmla="*/ 494 h 880"/>
              <a:gd name="T12" fmla="*/ 876 w 880"/>
              <a:gd name="T13" fmla="*/ 494 h 880"/>
              <a:gd name="T14" fmla="*/ 440 w 880"/>
              <a:gd name="T15" fmla="*/ 0 h 880"/>
              <a:gd name="T16" fmla="*/ 0 w 880"/>
              <a:gd name="T17" fmla="*/ 440 h 880"/>
              <a:gd name="T18" fmla="*/ 61 w 880"/>
              <a:gd name="T19" fmla="*/ 440 h 880"/>
              <a:gd name="T20" fmla="*/ 348 w 880"/>
              <a:gd name="T21" fmla="*/ 153 h 880"/>
              <a:gd name="T22" fmla="*/ 520 w 880"/>
              <a:gd name="T23" fmla="*/ 210 h 880"/>
              <a:gd name="T24" fmla="*/ 603 w 880"/>
              <a:gd name="T25" fmla="*/ 100 h 880"/>
              <a:gd name="T26" fmla="*/ 670 w 880"/>
              <a:gd name="T27" fmla="*/ 138 h 880"/>
              <a:gd name="T28" fmla="*/ 603 w 880"/>
              <a:gd name="T29" fmla="*/ 309 h 880"/>
              <a:gd name="T30" fmla="*/ 635 w 880"/>
              <a:gd name="T31" fmla="*/ 440 h 880"/>
              <a:gd name="T32" fmla="*/ 880 w 880"/>
              <a:gd name="T33" fmla="*/ 440 h 880"/>
              <a:gd name="T34" fmla="*/ 440 w 880"/>
              <a:gd name="T35" fmla="*/ 0 h 880"/>
              <a:gd name="T36" fmla="*/ 621 w 880"/>
              <a:gd name="T37" fmla="*/ 130 h 880"/>
              <a:gd name="T38" fmla="*/ 406 w 880"/>
              <a:gd name="T39" fmla="*/ 415 h 880"/>
              <a:gd name="T40" fmla="*/ 384 w 880"/>
              <a:gd name="T41" fmla="*/ 469 h 880"/>
              <a:gd name="T42" fmla="*/ 439 w 880"/>
              <a:gd name="T43" fmla="*/ 523 h 880"/>
              <a:gd name="T44" fmla="*/ 505 w 880"/>
              <a:gd name="T45" fmla="*/ 470 h 880"/>
              <a:gd name="T46" fmla="*/ 634 w 880"/>
              <a:gd name="T47" fmla="*/ 138 h 880"/>
              <a:gd name="T48" fmla="*/ 621 w 880"/>
              <a:gd name="T49" fmla="*/ 13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0" h="880">
                <a:moveTo>
                  <a:pt x="876" y="494"/>
                </a:moveTo>
                <a:cubicBezTo>
                  <a:pt x="850" y="712"/>
                  <a:pt x="664" y="880"/>
                  <a:pt x="440" y="880"/>
                </a:cubicBezTo>
                <a:cubicBezTo>
                  <a:pt x="215" y="880"/>
                  <a:pt x="30" y="712"/>
                  <a:pt x="3" y="494"/>
                </a:cubicBezTo>
                <a:cubicBezTo>
                  <a:pt x="64" y="494"/>
                  <a:pt x="64" y="494"/>
                  <a:pt x="64" y="494"/>
                </a:cubicBezTo>
                <a:cubicBezTo>
                  <a:pt x="90" y="678"/>
                  <a:pt x="248" y="820"/>
                  <a:pt x="440" y="820"/>
                </a:cubicBezTo>
                <a:cubicBezTo>
                  <a:pt x="631" y="820"/>
                  <a:pt x="789" y="678"/>
                  <a:pt x="815" y="494"/>
                </a:cubicBezTo>
                <a:lnTo>
                  <a:pt x="876" y="494"/>
                </a:lnTo>
                <a:close/>
                <a:moveTo>
                  <a:pt x="440" y="0"/>
                </a:moveTo>
                <a:cubicBezTo>
                  <a:pt x="197" y="0"/>
                  <a:pt x="0" y="197"/>
                  <a:pt x="0" y="440"/>
                </a:cubicBezTo>
                <a:cubicBezTo>
                  <a:pt x="61" y="440"/>
                  <a:pt x="61" y="440"/>
                  <a:pt x="61" y="440"/>
                </a:cubicBezTo>
                <a:cubicBezTo>
                  <a:pt x="61" y="282"/>
                  <a:pt x="190" y="153"/>
                  <a:pt x="348" y="153"/>
                </a:cubicBezTo>
                <a:cubicBezTo>
                  <a:pt x="413" y="153"/>
                  <a:pt x="472" y="174"/>
                  <a:pt x="520" y="210"/>
                </a:cubicBezTo>
                <a:cubicBezTo>
                  <a:pt x="603" y="100"/>
                  <a:pt x="603" y="100"/>
                  <a:pt x="603" y="100"/>
                </a:cubicBezTo>
                <a:cubicBezTo>
                  <a:pt x="630" y="64"/>
                  <a:pt x="686" y="96"/>
                  <a:pt x="670" y="138"/>
                </a:cubicBezTo>
                <a:cubicBezTo>
                  <a:pt x="603" y="309"/>
                  <a:pt x="603" y="309"/>
                  <a:pt x="603" y="309"/>
                </a:cubicBezTo>
                <a:cubicBezTo>
                  <a:pt x="624" y="348"/>
                  <a:pt x="635" y="393"/>
                  <a:pt x="635" y="440"/>
                </a:cubicBezTo>
                <a:cubicBezTo>
                  <a:pt x="880" y="440"/>
                  <a:pt x="880" y="440"/>
                  <a:pt x="880" y="440"/>
                </a:cubicBezTo>
                <a:cubicBezTo>
                  <a:pt x="880" y="197"/>
                  <a:pt x="683" y="0"/>
                  <a:pt x="440" y="0"/>
                </a:cubicBezTo>
                <a:close/>
                <a:moveTo>
                  <a:pt x="621" y="130"/>
                </a:moveTo>
                <a:cubicBezTo>
                  <a:pt x="406" y="415"/>
                  <a:pt x="406" y="415"/>
                  <a:pt x="406" y="415"/>
                </a:cubicBezTo>
                <a:cubicBezTo>
                  <a:pt x="390" y="427"/>
                  <a:pt x="381" y="447"/>
                  <a:pt x="384" y="469"/>
                </a:cubicBezTo>
                <a:cubicBezTo>
                  <a:pt x="387" y="498"/>
                  <a:pt x="410" y="521"/>
                  <a:pt x="439" y="523"/>
                </a:cubicBezTo>
                <a:cubicBezTo>
                  <a:pt x="473" y="526"/>
                  <a:pt x="501" y="502"/>
                  <a:pt x="505" y="470"/>
                </a:cubicBezTo>
                <a:cubicBezTo>
                  <a:pt x="634" y="138"/>
                  <a:pt x="634" y="138"/>
                  <a:pt x="634" y="138"/>
                </a:cubicBezTo>
                <a:cubicBezTo>
                  <a:pt x="637" y="129"/>
                  <a:pt x="626" y="123"/>
                  <a:pt x="621" y="130"/>
                </a:cubicBezTo>
                <a:close/>
              </a:path>
            </a:pathLst>
          </a:custGeom>
          <a:solidFill>
            <a:srgbClr val="0643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529F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D4FA9D-6AB6-02FC-A0D2-798FCCE150A3}"/>
              </a:ext>
            </a:extLst>
          </p:cNvPr>
          <p:cNvGrpSpPr>
            <a:grpSpLocks noChangeAspect="1"/>
          </p:cNvGrpSpPr>
          <p:nvPr/>
        </p:nvGrpSpPr>
        <p:grpSpPr>
          <a:xfrm>
            <a:off x="213112" y="3494717"/>
            <a:ext cx="499949" cy="441058"/>
            <a:chOff x="267690" y="3690976"/>
            <a:chExt cx="421361" cy="371727"/>
          </a:xfrm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22A5F9D2-DFEB-1BD4-2D47-5B0185CF3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7" y="3701800"/>
              <a:ext cx="241834" cy="180451"/>
            </a:xfrm>
            <a:custGeom>
              <a:avLst/>
              <a:gdLst>
                <a:gd name="T0" fmla="*/ 25 w 978"/>
                <a:gd name="T1" fmla="*/ 729 h 729"/>
                <a:gd name="T2" fmla="*/ 7 w 978"/>
                <a:gd name="T3" fmla="*/ 719 h 729"/>
                <a:gd name="T4" fmla="*/ 13 w 978"/>
                <a:gd name="T5" fmla="*/ 689 h 729"/>
                <a:gd name="T6" fmla="*/ 888 w 978"/>
                <a:gd name="T7" fmla="*/ 86 h 729"/>
                <a:gd name="T8" fmla="*/ 919 w 978"/>
                <a:gd name="T9" fmla="*/ 91 h 729"/>
                <a:gd name="T10" fmla="*/ 913 w 978"/>
                <a:gd name="T11" fmla="*/ 122 h 729"/>
                <a:gd name="T12" fmla="*/ 38 w 978"/>
                <a:gd name="T13" fmla="*/ 725 h 729"/>
                <a:gd name="T14" fmla="*/ 25 w 978"/>
                <a:gd name="T15" fmla="*/ 729 h 729"/>
                <a:gd name="T16" fmla="*/ 578 w 978"/>
                <a:gd name="T17" fmla="*/ 254 h 729"/>
                <a:gd name="T18" fmla="*/ 586 w 978"/>
                <a:gd name="T19" fmla="*/ 258 h 729"/>
                <a:gd name="T20" fmla="*/ 825 w 978"/>
                <a:gd name="T21" fmla="*/ 93 h 729"/>
                <a:gd name="T22" fmla="*/ 826 w 978"/>
                <a:gd name="T23" fmla="*/ 91 h 729"/>
                <a:gd name="T24" fmla="*/ 849 w 978"/>
                <a:gd name="T25" fmla="*/ 8 h 729"/>
                <a:gd name="T26" fmla="*/ 841 w 978"/>
                <a:gd name="T27" fmla="*/ 3 h 729"/>
                <a:gd name="T28" fmla="*/ 602 w 978"/>
                <a:gd name="T29" fmla="*/ 166 h 729"/>
                <a:gd name="T30" fmla="*/ 599 w 978"/>
                <a:gd name="T31" fmla="*/ 171 h 729"/>
                <a:gd name="T32" fmla="*/ 578 w 978"/>
                <a:gd name="T33" fmla="*/ 254 h 729"/>
                <a:gd name="T34" fmla="*/ 646 w 978"/>
                <a:gd name="T35" fmla="*/ 352 h 729"/>
                <a:gd name="T36" fmla="*/ 730 w 978"/>
                <a:gd name="T37" fmla="*/ 362 h 729"/>
                <a:gd name="T38" fmla="*/ 736 w 978"/>
                <a:gd name="T39" fmla="*/ 361 h 729"/>
                <a:gd name="T40" fmla="*/ 974 w 978"/>
                <a:gd name="T41" fmla="*/ 196 h 729"/>
                <a:gd name="T42" fmla="*/ 972 w 978"/>
                <a:gd name="T43" fmla="*/ 187 h 729"/>
                <a:gd name="T44" fmla="*/ 886 w 978"/>
                <a:gd name="T45" fmla="*/ 179 h 729"/>
                <a:gd name="T46" fmla="*/ 884 w 978"/>
                <a:gd name="T47" fmla="*/ 179 h 729"/>
                <a:gd name="T48" fmla="*/ 644 w 978"/>
                <a:gd name="T49" fmla="*/ 343 h 729"/>
                <a:gd name="T50" fmla="*/ 646 w 978"/>
                <a:gd name="T51" fmla="*/ 35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8" h="729">
                  <a:moveTo>
                    <a:pt x="25" y="729"/>
                  </a:moveTo>
                  <a:cubicBezTo>
                    <a:pt x="18" y="729"/>
                    <a:pt x="11" y="726"/>
                    <a:pt x="7" y="719"/>
                  </a:cubicBezTo>
                  <a:cubicBezTo>
                    <a:pt x="0" y="709"/>
                    <a:pt x="3" y="696"/>
                    <a:pt x="13" y="689"/>
                  </a:cubicBezTo>
                  <a:cubicBezTo>
                    <a:pt x="888" y="86"/>
                    <a:pt x="888" y="86"/>
                    <a:pt x="888" y="86"/>
                  </a:cubicBezTo>
                  <a:cubicBezTo>
                    <a:pt x="898" y="79"/>
                    <a:pt x="912" y="81"/>
                    <a:pt x="919" y="91"/>
                  </a:cubicBezTo>
                  <a:cubicBezTo>
                    <a:pt x="926" y="101"/>
                    <a:pt x="923" y="115"/>
                    <a:pt x="913" y="122"/>
                  </a:cubicBezTo>
                  <a:cubicBezTo>
                    <a:pt x="38" y="725"/>
                    <a:pt x="38" y="725"/>
                    <a:pt x="38" y="725"/>
                  </a:cubicBezTo>
                  <a:cubicBezTo>
                    <a:pt x="34" y="728"/>
                    <a:pt x="30" y="729"/>
                    <a:pt x="25" y="729"/>
                  </a:cubicBezTo>
                  <a:close/>
                  <a:moveTo>
                    <a:pt x="578" y="254"/>
                  </a:moveTo>
                  <a:cubicBezTo>
                    <a:pt x="577" y="258"/>
                    <a:pt x="582" y="259"/>
                    <a:pt x="586" y="258"/>
                  </a:cubicBezTo>
                  <a:cubicBezTo>
                    <a:pt x="586" y="258"/>
                    <a:pt x="586" y="258"/>
                    <a:pt x="825" y="93"/>
                  </a:cubicBezTo>
                  <a:cubicBezTo>
                    <a:pt x="826" y="93"/>
                    <a:pt x="826" y="93"/>
                    <a:pt x="826" y="91"/>
                  </a:cubicBezTo>
                  <a:cubicBezTo>
                    <a:pt x="826" y="91"/>
                    <a:pt x="826" y="91"/>
                    <a:pt x="849" y="8"/>
                  </a:cubicBezTo>
                  <a:cubicBezTo>
                    <a:pt x="850" y="3"/>
                    <a:pt x="845" y="0"/>
                    <a:pt x="841" y="3"/>
                  </a:cubicBezTo>
                  <a:cubicBezTo>
                    <a:pt x="841" y="3"/>
                    <a:pt x="841" y="3"/>
                    <a:pt x="602" y="166"/>
                  </a:cubicBezTo>
                  <a:cubicBezTo>
                    <a:pt x="601" y="168"/>
                    <a:pt x="601" y="168"/>
                    <a:pt x="599" y="171"/>
                  </a:cubicBezTo>
                  <a:cubicBezTo>
                    <a:pt x="599" y="171"/>
                    <a:pt x="599" y="171"/>
                    <a:pt x="578" y="254"/>
                  </a:cubicBezTo>
                  <a:close/>
                  <a:moveTo>
                    <a:pt x="646" y="352"/>
                  </a:moveTo>
                  <a:cubicBezTo>
                    <a:pt x="730" y="362"/>
                    <a:pt x="730" y="362"/>
                    <a:pt x="730" y="362"/>
                  </a:cubicBezTo>
                  <a:cubicBezTo>
                    <a:pt x="734" y="361"/>
                    <a:pt x="734" y="361"/>
                    <a:pt x="736" y="361"/>
                  </a:cubicBezTo>
                  <a:cubicBezTo>
                    <a:pt x="974" y="196"/>
                    <a:pt x="974" y="196"/>
                    <a:pt x="974" y="196"/>
                  </a:cubicBezTo>
                  <a:cubicBezTo>
                    <a:pt x="978" y="194"/>
                    <a:pt x="978" y="187"/>
                    <a:pt x="972" y="187"/>
                  </a:cubicBezTo>
                  <a:cubicBezTo>
                    <a:pt x="886" y="179"/>
                    <a:pt x="886" y="179"/>
                    <a:pt x="886" y="179"/>
                  </a:cubicBezTo>
                  <a:cubicBezTo>
                    <a:pt x="884" y="177"/>
                    <a:pt x="884" y="177"/>
                    <a:pt x="884" y="179"/>
                  </a:cubicBezTo>
                  <a:cubicBezTo>
                    <a:pt x="644" y="343"/>
                    <a:pt x="644" y="343"/>
                    <a:pt x="644" y="343"/>
                  </a:cubicBezTo>
                  <a:cubicBezTo>
                    <a:pt x="642" y="347"/>
                    <a:pt x="642" y="351"/>
                    <a:pt x="646" y="352"/>
                  </a:cubicBez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8221CC5F-DD4D-B968-D888-5EFA04D73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90" y="3690976"/>
              <a:ext cx="371463" cy="371727"/>
            </a:xfrm>
            <a:custGeom>
              <a:avLst/>
              <a:gdLst>
                <a:gd name="T0" fmla="*/ 1016 w 1502"/>
                <a:gd name="T1" fmla="*/ 662 h 1502"/>
                <a:gd name="T2" fmla="*/ 1030 w 1502"/>
                <a:gd name="T3" fmla="*/ 751 h 1502"/>
                <a:gd name="T4" fmla="*/ 751 w 1502"/>
                <a:gd name="T5" fmla="*/ 1030 h 1502"/>
                <a:gd name="T6" fmla="*/ 472 w 1502"/>
                <a:gd name="T7" fmla="*/ 751 h 1502"/>
                <a:gd name="T8" fmla="*/ 751 w 1502"/>
                <a:gd name="T9" fmla="*/ 472 h 1502"/>
                <a:gd name="T10" fmla="*/ 929 w 1502"/>
                <a:gd name="T11" fmla="*/ 536 h 1502"/>
                <a:gd name="T12" fmla="*/ 819 w 1502"/>
                <a:gd name="T13" fmla="*/ 611 h 1502"/>
                <a:gd name="T14" fmla="*/ 751 w 1502"/>
                <a:gd name="T15" fmla="*/ 596 h 1502"/>
                <a:gd name="T16" fmla="*/ 596 w 1502"/>
                <a:gd name="T17" fmla="*/ 751 h 1502"/>
                <a:gd name="T18" fmla="*/ 751 w 1502"/>
                <a:gd name="T19" fmla="*/ 906 h 1502"/>
                <a:gd name="T20" fmla="*/ 906 w 1502"/>
                <a:gd name="T21" fmla="*/ 751 h 1502"/>
                <a:gd name="T22" fmla="*/ 906 w 1502"/>
                <a:gd name="T23" fmla="*/ 738 h 1502"/>
                <a:gd name="T24" fmla="*/ 1016 w 1502"/>
                <a:gd name="T25" fmla="*/ 662 h 1502"/>
                <a:gd name="T26" fmla="*/ 1107 w 1502"/>
                <a:gd name="T27" fmla="*/ 599 h 1502"/>
                <a:gd name="T28" fmla="*/ 1138 w 1502"/>
                <a:gd name="T29" fmla="*/ 751 h 1502"/>
                <a:gd name="T30" fmla="*/ 751 w 1502"/>
                <a:gd name="T31" fmla="*/ 1138 h 1502"/>
                <a:gd name="T32" fmla="*/ 364 w 1502"/>
                <a:gd name="T33" fmla="*/ 751 h 1502"/>
                <a:gd name="T34" fmla="*/ 751 w 1502"/>
                <a:gd name="T35" fmla="*/ 364 h 1502"/>
                <a:gd name="T36" fmla="*/ 1020 w 1502"/>
                <a:gd name="T37" fmla="*/ 473 h 1502"/>
                <a:gd name="T38" fmla="*/ 1124 w 1502"/>
                <a:gd name="T39" fmla="*/ 401 h 1502"/>
                <a:gd name="T40" fmla="*/ 751 w 1502"/>
                <a:gd name="T41" fmla="*/ 240 h 1502"/>
                <a:gd name="T42" fmla="*/ 240 w 1502"/>
                <a:gd name="T43" fmla="*/ 751 h 1502"/>
                <a:gd name="T44" fmla="*/ 751 w 1502"/>
                <a:gd name="T45" fmla="*/ 1262 h 1502"/>
                <a:gd name="T46" fmla="*/ 1262 w 1502"/>
                <a:gd name="T47" fmla="*/ 751 h 1502"/>
                <a:gd name="T48" fmla="*/ 1211 w 1502"/>
                <a:gd name="T49" fmla="*/ 528 h 1502"/>
                <a:gd name="T50" fmla="*/ 1107 w 1502"/>
                <a:gd name="T51" fmla="*/ 599 h 1502"/>
                <a:gd name="T52" fmla="*/ 1333 w 1502"/>
                <a:gd name="T53" fmla="*/ 443 h 1502"/>
                <a:gd name="T54" fmla="*/ 1307 w 1502"/>
                <a:gd name="T55" fmla="*/ 461 h 1502"/>
                <a:gd name="T56" fmla="*/ 1378 w 1502"/>
                <a:gd name="T57" fmla="*/ 751 h 1502"/>
                <a:gd name="T58" fmla="*/ 751 w 1502"/>
                <a:gd name="T59" fmla="*/ 1378 h 1502"/>
                <a:gd name="T60" fmla="*/ 124 w 1502"/>
                <a:gd name="T61" fmla="*/ 751 h 1502"/>
                <a:gd name="T62" fmla="*/ 751 w 1502"/>
                <a:gd name="T63" fmla="*/ 124 h 1502"/>
                <a:gd name="T64" fmla="*/ 1220 w 1502"/>
                <a:gd name="T65" fmla="*/ 335 h 1502"/>
                <a:gd name="T66" fmla="*/ 1246 w 1502"/>
                <a:gd name="T67" fmla="*/ 317 h 1502"/>
                <a:gd name="T68" fmla="*/ 1273 w 1502"/>
                <a:gd name="T69" fmla="*/ 211 h 1502"/>
                <a:gd name="T70" fmla="*/ 751 w 1502"/>
                <a:gd name="T71" fmla="*/ 0 h 1502"/>
                <a:gd name="T72" fmla="*/ 0 w 1502"/>
                <a:gd name="T73" fmla="*/ 751 h 1502"/>
                <a:gd name="T74" fmla="*/ 751 w 1502"/>
                <a:gd name="T75" fmla="*/ 1502 h 1502"/>
                <a:gd name="T76" fmla="*/ 1502 w 1502"/>
                <a:gd name="T77" fmla="*/ 751 h 1502"/>
                <a:gd name="T78" fmla="*/ 1442 w 1502"/>
                <a:gd name="T79" fmla="*/ 456 h 1502"/>
                <a:gd name="T80" fmla="*/ 1333 w 1502"/>
                <a:gd name="T81" fmla="*/ 443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2" h="1502">
                  <a:moveTo>
                    <a:pt x="1016" y="662"/>
                  </a:moveTo>
                  <a:cubicBezTo>
                    <a:pt x="1025" y="690"/>
                    <a:pt x="1030" y="720"/>
                    <a:pt x="1030" y="751"/>
                  </a:cubicBezTo>
                  <a:cubicBezTo>
                    <a:pt x="1030" y="905"/>
                    <a:pt x="905" y="1030"/>
                    <a:pt x="751" y="1030"/>
                  </a:cubicBezTo>
                  <a:cubicBezTo>
                    <a:pt x="597" y="1030"/>
                    <a:pt x="472" y="905"/>
                    <a:pt x="472" y="751"/>
                  </a:cubicBezTo>
                  <a:cubicBezTo>
                    <a:pt x="472" y="597"/>
                    <a:pt x="597" y="472"/>
                    <a:pt x="751" y="472"/>
                  </a:cubicBezTo>
                  <a:cubicBezTo>
                    <a:pt x="818" y="472"/>
                    <a:pt x="880" y="496"/>
                    <a:pt x="929" y="536"/>
                  </a:cubicBezTo>
                  <a:cubicBezTo>
                    <a:pt x="819" y="611"/>
                    <a:pt x="819" y="611"/>
                    <a:pt x="819" y="611"/>
                  </a:cubicBezTo>
                  <a:cubicBezTo>
                    <a:pt x="798" y="601"/>
                    <a:pt x="775" y="596"/>
                    <a:pt x="751" y="596"/>
                  </a:cubicBezTo>
                  <a:cubicBezTo>
                    <a:pt x="665" y="596"/>
                    <a:pt x="596" y="665"/>
                    <a:pt x="596" y="751"/>
                  </a:cubicBezTo>
                  <a:cubicBezTo>
                    <a:pt x="596" y="836"/>
                    <a:pt x="665" y="906"/>
                    <a:pt x="751" y="906"/>
                  </a:cubicBezTo>
                  <a:cubicBezTo>
                    <a:pt x="837" y="906"/>
                    <a:pt x="906" y="836"/>
                    <a:pt x="906" y="751"/>
                  </a:cubicBezTo>
                  <a:cubicBezTo>
                    <a:pt x="906" y="746"/>
                    <a:pt x="906" y="742"/>
                    <a:pt x="906" y="738"/>
                  </a:cubicBezTo>
                  <a:lnTo>
                    <a:pt x="1016" y="662"/>
                  </a:lnTo>
                  <a:close/>
                  <a:moveTo>
                    <a:pt x="1107" y="599"/>
                  </a:moveTo>
                  <a:cubicBezTo>
                    <a:pt x="1127" y="646"/>
                    <a:pt x="1138" y="697"/>
                    <a:pt x="1138" y="751"/>
                  </a:cubicBezTo>
                  <a:cubicBezTo>
                    <a:pt x="1138" y="964"/>
                    <a:pt x="964" y="1138"/>
                    <a:pt x="751" y="1138"/>
                  </a:cubicBezTo>
                  <a:cubicBezTo>
                    <a:pt x="537" y="1138"/>
                    <a:pt x="364" y="964"/>
                    <a:pt x="364" y="751"/>
                  </a:cubicBezTo>
                  <a:cubicBezTo>
                    <a:pt x="364" y="537"/>
                    <a:pt x="537" y="364"/>
                    <a:pt x="751" y="364"/>
                  </a:cubicBezTo>
                  <a:cubicBezTo>
                    <a:pt x="855" y="364"/>
                    <a:pt x="950" y="405"/>
                    <a:pt x="1020" y="473"/>
                  </a:cubicBezTo>
                  <a:cubicBezTo>
                    <a:pt x="1124" y="401"/>
                    <a:pt x="1124" y="401"/>
                    <a:pt x="1124" y="401"/>
                  </a:cubicBezTo>
                  <a:cubicBezTo>
                    <a:pt x="1030" y="302"/>
                    <a:pt x="898" y="240"/>
                    <a:pt x="751" y="240"/>
                  </a:cubicBezTo>
                  <a:cubicBezTo>
                    <a:pt x="469" y="240"/>
                    <a:pt x="240" y="469"/>
                    <a:pt x="240" y="751"/>
                  </a:cubicBezTo>
                  <a:cubicBezTo>
                    <a:pt x="240" y="1033"/>
                    <a:pt x="469" y="1262"/>
                    <a:pt x="751" y="1262"/>
                  </a:cubicBezTo>
                  <a:cubicBezTo>
                    <a:pt x="1033" y="1262"/>
                    <a:pt x="1262" y="1033"/>
                    <a:pt x="1262" y="751"/>
                  </a:cubicBezTo>
                  <a:cubicBezTo>
                    <a:pt x="1262" y="671"/>
                    <a:pt x="1244" y="595"/>
                    <a:pt x="1211" y="528"/>
                  </a:cubicBezTo>
                  <a:lnTo>
                    <a:pt x="1107" y="599"/>
                  </a:lnTo>
                  <a:close/>
                  <a:moveTo>
                    <a:pt x="1333" y="443"/>
                  </a:moveTo>
                  <a:cubicBezTo>
                    <a:pt x="1307" y="461"/>
                    <a:pt x="1307" y="461"/>
                    <a:pt x="1307" y="461"/>
                  </a:cubicBezTo>
                  <a:cubicBezTo>
                    <a:pt x="1352" y="548"/>
                    <a:pt x="1378" y="646"/>
                    <a:pt x="1378" y="751"/>
                  </a:cubicBezTo>
                  <a:cubicBezTo>
                    <a:pt x="1378" y="1097"/>
                    <a:pt x="1097" y="1378"/>
                    <a:pt x="751" y="1378"/>
                  </a:cubicBezTo>
                  <a:cubicBezTo>
                    <a:pt x="405" y="1378"/>
                    <a:pt x="124" y="1097"/>
                    <a:pt x="124" y="751"/>
                  </a:cubicBezTo>
                  <a:cubicBezTo>
                    <a:pt x="124" y="405"/>
                    <a:pt x="405" y="124"/>
                    <a:pt x="751" y="124"/>
                  </a:cubicBezTo>
                  <a:cubicBezTo>
                    <a:pt x="937" y="124"/>
                    <a:pt x="1105" y="205"/>
                    <a:pt x="1220" y="335"/>
                  </a:cubicBezTo>
                  <a:cubicBezTo>
                    <a:pt x="1246" y="317"/>
                    <a:pt x="1246" y="317"/>
                    <a:pt x="1246" y="317"/>
                  </a:cubicBezTo>
                  <a:cubicBezTo>
                    <a:pt x="1273" y="211"/>
                    <a:pt x="1273" y="211"/>
                    <a:pt x="1273" y="211"/>
                  </a:cubicBezTo>
                  <a:cubicBezTo>
                    <a:pt x="1138" y="80"/>
                    <a:pt x="954" y="0"/>
                    <a:pt x="751" y="0"/>
                  </a:cubicBezTo>
                  <a:cubicBezTo>
                    <a:pt x="337" y="0"/>
                    <a:pt x="0" y="337"/>
                    <a:pt x="0" y="751"/>
                  </a:cubicBezTo>
                  <a:cubicBezTo>
                    <a:pt x="0" y="1165"/>
                    <a:pt x="337" y="1502"/>
                    <a:pt x="751" y="1502"/>
                  </a:cubicBezTo>
                  <a:cubicBezTo>
                    <a:pt x="1165" y="1502"/>
                    <a:pt x="1502" y="1165"/>
                    <a:pt x="1502" y="751"/>
                  </a:cubicBezTo>
                  <a:cubicBezTo>
                    <a:pt x="1502" y="646"/>
                    <a:pt x="1480" y="547"/>
                    <a:pt x="1442" y="456"/>
                  </a:cubicBezTo>
                  <a:lnTo>
                    <a:pt x="1333" y="443"/>
                  </a:ln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 dirty="0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539105-4E66-C2F5-DBD9-6715CBA07E4F}"/>
              </a:ext>
            </a:extLst>
          </p:cNvPr>
          <p:cNvGrpSpPr>
            <a:grpSpLocks noChangeAspect="1"/>
          </p:cNvGrpSpPr>
          <p:nvPr/>
        </p:nvGrpSpPr>
        <p:grpSpPr>
          <a:xfrm>
            <a:off x="319086" y="1983490"/>
            <a:ext cx="288000" cy="535909"/>
            <a:chOff x="5476560" y="4634165"/>
            <a:chExt cx="281855" cy="524476"/>
          </a:xfrm>
        </p:grpSpPr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E29AA7EA-2BED-CDDC-A440-D068BA052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560" y="4634165"/>
              <a:ext cx="281855" cy="524476"/>
            </a:xfrm>
            <a:custGeom>
              <a:avLst/>
              <a:gdLst>
                <a:gd name="T0" fmla="*/ 672 w 1001"/>
                <a:gd name="T1" fmla="*/ 44 h 1861"/>
                <a:gd name="T2" fmla="*/ 552 w 1001"/>
                <a:gd name="T3" fmla="*/ 778 h 1861"/>
                <a:gd name="T4" fmla="*/ 957 w 1001"/>
                <a:gd name="T5" fmla="*/ 666 h 1861"/>
                <a:gd name="T6" fmla="*/ 332 w 1001"/>
                <a:gd name="T7" fmla="*/ 1817 h 1861"/>
                <a:gd name="T8" fmla="*/ 452 w 1001"/>
                <a:gd name="T9" fmla="*/ 1085 h 1861"/>
                <a:gd name="T10" fmla="*/ 47 w 1001"/>
                <a:gd name="T11" fmla="*/ 1195 h 1861"/>
                <a:gd name="T12" fmla="*/ 672 w 1001"/>
                <a:gd name="T13" fmla="*/ 44 h 1861"/>
                <a:gd name="T14" fmla="*/ 957 w 1001"/>
                <a:gd name="T15" fmla="*/ 666 h 1861"/>
                <a:gd name="T16" fmla="*/ 957 w 1001"/>
                <a:gd name="T17" fmla="*/ 666 h 1861"/>
                <a:gd name="T18" fmla="*/ 672 w 1001"/>
                <a:gd name="T19" fmla="*/ 0 h 1861"/>
                <a:gd name="T20" fmla="*/ 634 w 1001"/>
                <a:gd name="T21" fmla="*/ 23 h 1861"/>
                <a:gd name="T22" fmla="*/ 9 w 1001"/>
                <a:gd name="T23" fmla="*/ 1174 h 1861"/>
                <a:gd name="T24" fmla="*/ 13 w 1001"/>
                <a:gd name="T25" fmla="*/ 1222 h 1861"/>
                <a:gd name="T26" fmla="*/ 47 w 1001"/>
                <a:gd name="T27" fmla="*/ 1239 h 1861"/>
                <a:gd name="T28" fmla="*/ 59 w 1001"/>
                <a:gd name="T29" fmla="*/ 1237 h 1861"/>
                <a:gd name="T30" fmla="*/ 397 w 1001"/>
                <a:gd name="T31" fmla="*/ 1145 h 1861"/>
                <a:gd name="T32" fmla="*/ 288 w 1001"/>
                <a:gd name="T33" fmla="*/ 1810 h 1861"/>
                <a:gd name="T34" fmla="*/ 318 w 1001"/>
                <a:gd name="T35" fmla="*/ 1858 h 1861"/>
                <a:gd name="T36" fmla="*/ 332 w 1001"/>
                <a:gd name="T37" fmla="*/ 1861 h 1861"/>
                <a:gd name="T38" fmla="*/ 371 w 1001"/>
                <a:gd name="T39" fmla="*/ 1838 h 1861"/>
                <a:gd name="T40" fmla="*/ 995 w 1001"/>
                <a:gd name="T41" fmla="*/ 688 h 1861"/>
                <a:gd name="T42" fmla="*/ 1001 w 1001"/>
                <a:gd name="T43" fmla="*/ 666 h 1861"/>
                <a:gd name="T44" fmla="*/ 959 w 1001"/>
                <a:gd name="T45" fmla="*/ 622 h 1861"/>
                <a:gd name="T46" fmla="*/ 957 w 1001"/>
                <a:gd name="T47" fmla="*/ 622 h 1861"/>
                <a:gd name="T48" fmla="*/ 954 w 1001"/>
                <a:gd name="T49" fmla="*/ 622 h 1861"/>
                <a:gd name="T50" fmla="*/ 944 w 1001"/>
                <a:gd name="T51" fmla="*/ 624 h 1861"/>
                <a:gd name="T52" fmla="*/ 607 w 1001"/>
                <a:gd name="T53" fmla="*/ 717 h 1861"/>
                <a:gd name="T54" fmla="*/ 716 w 1001"/>
                <a:gd name="T55" fmla="*/ 51 h 1861"/>
                <a:gd name="T56" fmla="*/ 687 w 1001"/>
                <a:gd name="T57" fmla="*/ 2 h 1861"/>
                <a:gd name="T58" fmla="*/ 672 w 1001"/>
                <a:gd name="T59" fmla="*/ 0 h 1861"/>
                <a:gd name="T60" fmla="*/ 672 w 1001"/>
                <a:gd name="T61" fmla="*/ 88 h 1861"/>
                <a:gd name="T62" fmla="*/ 672 w 1001"/>
                <a:gd name="T63" fmla="*/ 88 h 1861"/>
                <a:gd name="T64" fmla="*/ 672 w 1001"/>
                <a:gd name="T65" fmla="*/ 88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1" h="1861">
                  <a:moveTo>
                    <a:pt x="672" y="44"/>
                  </a:moveTo>
                  <a:cubicBezTo>
                    <a:pt x="552" y="778"/>
                    <a:pt x="552" y="778"/>
                    <a:pt x="552" y="778"/>
                  </a:cubicBezTo>
                  <a:cubicBezTo>
                    <a:pt x="957" y="666"/>
                    <a:pt x="957" y="666"/>
                    <a:pt x="957" y="666"/>
                  </a:cubicBezTo>
                  <a:cubicBezTo>
                    <a:pt x="332" y="1817"/>
                    <a:pt x="332" y="1817"/>
                    <a:pt x="332" y="1817"/>
                  </a:cubicBezTo>
                  <a:cubicBezTo>
                    <a:pt x="452" y="1085"/>
                    <a:pt x="452" y="1085"/>
                    <a:pt x="452" y="1085"/>
                  </a:cubicBezTo>
                  <a:cubicBezTo>
                    <a:pt x="47" y="1195"/>
                    <a:pt x="47" y="1195"/>
                    <a:pt x="47" y="1195"/>
                  </a:cubicBezTo>
                  <a:cubicBezTo>
                    <a:pt x="672" y="44"/>
                    <a:pt x="672" y="44"/>
                    <a:pt x="672" y="44"/>
                  </a:cubicBezTo>
                  <a:moveTo>
                    <a:pt x="957" y="666"/>
                  </a:moveTo>
                  <a:cubicBezTo>
                    <a:pt x="957" y="666"/>
                    <a:pt x="957" y="666"/>
                    <a:pt x="957" y="666"/>
                  </a:cubicBezTo>
                  <a:moveTo>
                    <a:pt x="672" y="0"/>
                  </a:moveTo>
                  <a:cubicBezTo>
                    <a:pt x="657" y="0"/>
                    <a:pt x="642" y="9"/>
                    <a:pt x="634" y="23"/>
                  </a:cubicBezTo>
                  <a:cubicBezTo>
                    <a:pt x="9" y="1174"/>
                    <a:pt x="9" y="1174"/>
                    <a:pt x="9" y="1174"/>
                  </a:cubicBezTo>
                  <a:cubicBezTo>
                    <a:pt x="0" y="1189"/>
                    <a:pt x="2" y="1208"/>
                    <a:pt x="13" y="1222"/>
                  </a:cubicBezTo>
                  <a:cubicBezTo>
                    <a:pt x="21" y="1233"/>
                    <a:pt x="34" y="1239"/>
                    <a:pt x="47" y="1239"/>
                  </a:cubicBezTo>
                  <a:cubicBezTo>
                    <a:pt x="51" y="1239"/>
                    <a:pt x="55" y="1238"/>
                    <a:pt x="59" y="1237"/>
                  </a:cubicBezTo>
                  <a:cubicBezTo>
                    <a:pt x="397" y="1145"/>
                    <a:pt x="397" y="1145"/>
                    <a:pt x="397" y="1145"/>
                  </a:cubicBezTo>
                  <a:cubicBezTo>
                    <a:pt x="288" y="1810"/>
                    <a:pt x="288" y="1810"/>
                    <a:pt x="288" y="1810"/>
                  </a:cubicBezTo>
                  <a:cubicBezTo>
                    <a:pt x="285" y="1831"/>
                    <a:pt x="297" y="1851"/>
                    <a:pt x="318" y="1858"/>
                  </a:cubicBezTo>
                  <a:cubicBezTo>
                    <a:pt x="322" y="1860"/>
                    <a:pt x="327" y="1861"/>
                    <a:pt x="332" y="1861"/>
                  </a:cubicBezTo>
                  <a:cubicBezTo>
                    <a:pt x="348" y="1861"/>
                    <a:pt x="363" y="1852"/>
                    <a:pt x="371" y="1838"/>
                  </a:cubicBezTo>
                  <a:cubicBezTo>
                    <a:pt x="995" y="688"/>
                    <a:pt x="995" y="688"/>
                    <a:pt x="995" y="688"/>
                  </a:cubicBezTo>
                  <a:cubicBezTo>
                    <a:pt x="999" y="681"/>
                    <a:pt x="1001" y="674"/>
                    <a:pt x="1001" y="666"/>
                  </a:cubicBezTo>
                  <a:cubicBezTo>
                    <a:pt x="1001" y="642"/>
                    <a:pt x="982" y="623"/>
                    <a:pt x="959" y="622"/>
                  </a:cubicBezTo>
                  <a:cubicBezTo>
                    <a:pt x="958" y="622"/>
                    <a:pt x="958" y="622"/>
                    <a:pt x="957" y="622"/>
                  </a:cubicBezTo>
                  <a:cubicBezTo>
                    <a:pt x="956" y="622"/>
                    <a:pt x="955" y="622"/>
                    <a:pt x="954" y="622"/>
                  </a:cubicBezTo>
                  <a:cubicBezTo>
                    <a:pt x="950" y="622"/>
                    <a:pt x="947" y="623"/>
                    <a:pt x="944" y="624"/>
                  </a:cubicBezTo>
                  <a:cubicBezTo>
                    <a:pt x="607" y="717"/>
                    <a:pt x="607" y="717"/>
                    <a:pt x="607" y="717"/>
                  </a:cubicBezTo>
                  <a:cubicBezTo>
                    <a:pt x="716" y="51"/>
                    <a:pt x="716" y="51"/>
                    <a:pt x="716" y="51"/>
                  </a:cubicBezTo>
                  <a:cubicBezTo>
                    <a:pt x="719" y="30"/>
                    <a:pt x="707" y="9"/>
                    <a:pt x="687" y="2"/>
                  </a:cubicBezTo>
                  <a:cubicBezTo>
                    <a:pt x="682" y="1"/>
                    <a:pt x="677" y="0"/>
                    <a:pt x="672" y="0"/>
                  </a:cubicBezTo>
                  <a:close/>
                  <a:moveTo>
                    <a:pt x="672" y="88"/>
                  </a:moveTo>
                  <a:cubicBezTo>
                    <a:pt x="672" y="88"/>
                    <a:pt x="672" y="88"/>
                    <a:pt x="672" y="88"/>
                  </a:cubicBezTo>
                  <a:cubicBezTo>
                    <a:pt x="672" y="88"/>
                    <a:pt x="672" y="88"/>
                    <a:pt x="672" y="88"/>
                  </a:cubicBez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B77F5FE0-82AC-BCA8-8674-0062B8EA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042" y="4713686"/>
              <a:ext cx="208948" cy="365434"/>
            </a:xfrm>
            <a:custGeom>
              <a:avLst/>
              <a:gdLst>
                <a:gd name="T0" fmla="*/ 529 w 1390"/>
                <a:gd name="T1" fmla="*/ 2431 h 2431"/>
                <a:gd name="T2" fmla="*/ 709 w 1390"/>
                <a:gd name="T3" fmla="*/ 1395 h 2431"/>
                <a:gd name="T4" fmla="*/ 0 w 1390"/>
                <a:gd name="T5" fmla="*/ 1586 h 2431"/>
                <a:gd name="T6" fmla="*/ 862 w 1390"/>
                <a:gd name="T7" fmla="*/ 0 h 2431"/>
                <a:gd name="T8" fmla="*/ 682 w 1390"/>
                <a:gd name="T9" fmla="*/ 1033 h 2431"/>
                <a:gd name="T10" fmla="*/ 1390 w 1390"/>
                <a:gd name="T11" fmla="*/ 843 h 2431"/>
                <a:gd name="T12" fmla="*/ 529 w 1390"/>
                <a:gd name="T13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0" h="2431">
                  <a:moveTo>
                    <a:pt x="529" y="2431"/>
                  </a:moveTo>
                  <a:lnTo>
                    <a:pt x="709" y="1395"/>
                  </a:lnTo>
                  <a:lnTo>
                    <a:pt x="0" y="1586"/>
                  </a:lnTo>
                  <a:lnTo>
                    <a:pt x="862" y="0"/>
                  </a:lnTo>
                  <a:lnTo>
                    <a:pt x="682" y="1033"/>
                  </a:lnTo>
                  <a:lnTo>
                    <a:pt x="1390" y="843"/>
                  </a:lnTo>
                  <a:lnTo>
                    <a:pt x="529" y="2431"/>
                  </a:lnTo>
                  <a:close/>
                </a:path>
              </a:pathLst>
            </a:custGeom>
            <a:solidFill>
              <a:srgbClr val="064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reeform 26">
            <a:extLst>
              <a:ext uri="{FF2B5EF4-FFF2-40B4-BE49-F238E27FC236}">
                <a16:creationId xmlns:a16="http://schemas.microsoft.com/office/drawing/2014/main" id="{CBE8A2A6-B366-2256-745B-AEC0989FF2CD}"/>
              </a:ext>
            </a:extLst>
          </p:cNvPr>
          <p:cNvSpPr>
            <a:spLocks noEditPoints="1"/>
          </p:cNvSpPr>
          <p:nvPr/>
        </p:nvSpPr>
        <p:spPr bwMode="gray">
          <a:xfrm rot="11209402" flipH="1" flipV="1">
            <a:off x="5145948" y="4117774"/>
            <a:ext cx="855860" cy="364582"/>
          </a:xfrm>
          <a:custGeom>
            <a:avLst/>
            <a:gdLst>
              <a:gd name="T0" fmla="*/ 404 w 553"/>
              <a:gd name="T1" fmla="*/ 86 h 111"/>
              <a:gd name="T2" fmla="*/ 514 w 553"/>
              <a:gd name="T3" fmla="*/ 59 h 111"/>
              <a:gd name="T4" fmla="*/ 453 w 553"/>
              <a:gd name="T5" fmla="*/ 60 h 111"/>
              <a:gd name="T6" fmla="*/ 449 w 553"/>
              <a:gd name="T7" fmla="*/ 46 h 111"/>
              <a:gd name="T8" fmla="*/ 410 w 553"/>
              <a:gd name="T9" fmla="*/ 70 h 111"/>
              <a:gd name="T10" fmla="*/ 391 w 553"/>
              <a:gd name="T11" fmla="*/ 41 h 111"/>
              <a:gd name="T12" fmla="*/ 127 w 553"/>
              <a:gd name="T13" fmla="*/ 64 h 111"/>
              <a:gd name="T14" fmla="*/ 43 w 553"/>
              <a:gd name="T15" fmla="*/ 90 h 111"/>
              <a:gd name="T16" fmla="*/ 2 w 553"/>
              <a:gd name="T17" fmla="*/ 111 h 111"/>
              <a:gd name="T18" fmla="*/ 348 w 553"/>
              <a:gd name="T19" fmla="*/ 21 h 111"/>
              <a:gd name="T20" fmla="*/ 389 w 553"/>
              <a:gd name="T21" fmla="*/ 21 h 111"/>
              <a:gd name="T22" fmla="*/ 477 w 553"/>
              <a:gd name="T23" fmla="*/ 3 h 111"/>
              <a:gd name="T24" fmla="*/ 543 w 553"/>
              <a:gd name="T25" fmla="*/ 58 h 111"/>
              <a:gd name="T26" fmla="*/ 550 w 553"/>
              <a:gd name="T27" fmla="*/ 66 h 111"/>
              <a:gd name="T28" fmla="*/ 544 w 553"/>
              <a:gd name="T29" fmla="*/ 65 h 111"/>
              <a:gd name="T30" fmla="*/ 530 w 553"/>
              <a:gd name="T31" fmla="*/ 62 h 111"/>
              <a:gd name="T32" fmla="*/ 525 w 553"/>
              <a:gd name="T33" fmla="*/ 62 h 111"/>
              <a:gd name="T34" fmla="*/ 534 w 553"/>
              <a:gd name="T35" fmla="*/ 57 h 111"/>
              <a:gd name="T36" fmla="*/ 500 w 553"/>
              <a:gd name="T37" fmla="*/ 43 h 111"/>
              <a:gd name="T38" fmla="*/ 516 w 553"/>
              <a:gd name="T39" fmla="*/ 49 h 111"/>
              <a:gd name="T40" fmla="*/ 516 w 553"/>
              <a:gd name="T41" fmla="*/ 52 h 111"/>
              <a:gd name="T42" fmla="*/ 529 w 553"/>
              <a:gd name="T43" fmla="*/ 50 h 111"/>
              <a:gd name="T44" fmla="*/ 469 w 553"/>
              <a:gd name="T45" fmla="*/ 22 h 111"/>
              <a:gd name="T46" fmla="*/ 471 w 553"/>
              <a:gd name="T47" fmla="*/ 30 h 111"/>
              <a:gd name="T48" fmla="*/ 492 w 553"/>
              <a:gd name="T49" fmla="*/ 34 h 111"/>
              <a:gd name="T50" fmla="*/ 497 w 553"/>
              <a:gd name="T51" fmla="*/ 36 h 111"/>
              <a:gd name="T52" fmla="*/ 501 w 553"/>
              <a:gd name="T53" fmla="*/ 36 h 111"/>
              <a:gd name="T54" fmla="*/ 502 w 553"/>
              <a:gd name="T55" fmla="*/ 38 h 111"/>
              <a:gd name="T56" fmla="*/ 495 w 553"/>
              <a:gd name="T57" fmla="*/ 42 h 111"/>
              <a:gd name="T58" fmla="*/ 494 w 553"/>
              <a:gd name="T59" fmla="*/ 49 h 111"/>
              <a:gd name="T60" fmla="*/ 494 w 553"/>
              <a:gd name="T61" fmla="*/ 49 h 111"/>
              <a:gd name="T62" fmla="*/ 492 w 553"/>
              <a:gd name="T63" fmla="*/ 47 h 111"/>
              <a:gd name="T64" fmla="*/ 483 w 553"/>
              <a:gd name="T65" fmla="*/ 47 h 111"/>
              <a:gd name="T66" fmla="*/ 492 w 553"/>
              <a:gd name="T67" fmla="*/ 39 h 111"/>
              <a:gd name="T68" fmla="*/ 480 w 553"/>
              <a:gd name="T69" fmla="*/ 37 h 111"/>
              <a:gd name="T70" fmla="*/ 481 w 553"/>
              <a:gd name="T71" fmla="*/ 44 h 111"/>
              <a:gd name="T72" fmla="*/ 463 w 553"/>
              <a:gd name="T73" fmla="*/ 44 h 111"/>
              <a:gd name="T74" fmla="*/ 468 w 553"/>
              <a:gd name="T75" fmla="*/ 49 h 111"/>
              <a:gd name="T76" fmla="*/ 458 w 553"/>
              <a:gd name="T77" fmla="*/ 53 h 111"/>
              <a:gd name="T78" fmla="*/ 463 w 553"/>
              <a:gd name="T79" fmla="*/ 32 h 111"/>
              <a:gd name="T80" fmla="*/ 465 w 553"/>
              <a:gd name="T81" fmla="*/ 33 h 111"/>
              <a:gd name="T82" fmla="*/ 457 w 553"/>
              <a:gd name="T83" fmla="*/ 37 h 111"/>
              <a:gd name="T84" fmla="*/ 459 w 553"/>
              <a:gd name="T85" fmla="*/ 43 h 111"/>
              <a:gd name="T86" fmla="*/ 423 w 553"/>
              <a:gd name="T87" fmla="*/ 27 h 111"/>
              <a:gd name="T88" fmla="*/ 456 w 553"/>
              <a:gd name="T89" fmla="*/ 32 h 111"/>
              <a:gd name="T90" fmla="*/ 180 w 553"/>
              <a:gd name="T91" fmla="*/ 52 h 111"/>
              <a:gd name="T92" fmla="*/ 391 w 553"/>
              <a:gd name="T93" fmla="*/ 37 h 111"/>
              <a:gd name="T94" fmla="*/ 434 w 553"/>
              <a:gd name="T95" fmla="*/ 33 h 111"/>
              <a:gd name="T96" fmla="*/ 360 w 553"/>
              <a:gd name="T97" fmla="*/ 27 h 111"/>
              <a:gd name="T98" fmla="*/ 232 w 553"/>
              <a:gd name="T99" fmla="*/ 40 h 111"/>
              <a:gd name="T100" fmla="*/ 115 w 553"/>
              <a:gd name="T101" fmla="*/ 6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3" h="111">
                <a:moveTo>
                  <a:pt x="548" y="70"/>
                </a:moveTo>
                <a:cubicBezTo>
                  <a:pt x="545" y="69"/>
                  <a:pt x="542" y="69"/>
                  <a:pt x="539" y="69"/>
                </a:cubicBezTo>
                <a:cubicBezTo>
                  <a:pt x="539" y="69"/>
                  <a:pt x="539" y="69"/>
                  <a:pt x="539" y="69"/>
                </a:cubicBezTo>
                <a:cubicBezTo>
                  <a:pt x="494" y="69"/>
                  <a:pt x="449" y="78"/>
                  <a:pt x="404" y="86"/>
                </a:cubicBezTo>
                <a:cubicBezTo>
                  <a:pt x="404" y="86"/>
                  <a:pt x="404" y="86"/>
                  <a:pt x="404" y="86"/>
                </a:cubicBezTo>
                <a:cubicBezTo>
                  <a:pt x="404" y="82"/>
                  <a:pt x="404" y="82"/>
                  <a:pt x="404" y="82"/>
                </a:cubicBezTo>
                <a:cubicBezTo>
                  <a:pt x="439" y="72"/>
                  <a:pt x="476" y="62"/>
                  <a:pt x="514" y="59"/>
                </a:cubicBezTo>
                <a:cubicBezTo>
                  <a:pt x="514" y="59"/>
                  <a:pt x="514" y="59"/>
                  <a:pt x="514" y="59"/>
                </a:cubicBezTo>
                <a:cubicBezTo>
                  <a:pt x="501" y="55"/>
                  <a:pt x="488" y="52"/>
                  <a:pt x="476" y="50"/>
                </a:cubicBezTo>
                <a:cubicBezTo>
                  <a:pt x="476" y="50"/>
                  <a:pt x="476" y="50"/>
                  <a:pt x="476" y="50"/>
                </a:cubicBezTo>
                <a:cubicBezTo>
                  <a:pt x="467" y="54"/>
                  <a:pt x="458" y="57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0" y="57"/>
                  <a:pt x="450" y="57"/>
                  <a:pt x="450" y="57"/>
                </a:cubicBezTo>
                <a:cubicBezTo>
                  <a:pt x="452" y="54"/>
                  <a:pt x="455" y="50"/>
                  <a:pt x="457" y="47"/>
                </a:cubicBezTo>
                <a:cubicBezTo>
                  <a:pt x="457" y="47"/>
                  <a:pt x="457" y="47"/>
                  <a:pt x="457" y="47"/>
                </a:cubicBezTo>
                <a:cubicBezTo>
                  <a:pt x="454" y="46"/>
                  <a:pt x="452" y="46"/>
                  <a:pt x="449" y="46"/>
                </a:cubicBezTo>
                <a:cubicBezTo>
                  <a:pt x="449" y="46"/>
                  <a:pt x="449" y="46"/>
                  <a:pt x="449" y="46"/>
                </a:cubicBezTo>
                <a:cubicBezTo>
                  <a:pt x="438" y="57"/>
                  <a:pt x="425" y="66"/>
                  <a:pt x="412" y="73"/>
                </a:cubicBezTo>
                <a:cubicBezTo>
                  <a:pt x="412" y="73"/>
                  <a:pt x="412" y="73"/>
                  <a:pt x="412" y="73"/>
                </a:cubicBezTo>
                <a:cubicBezTo>
                  <a:pt x="410" y="70"/>
                  <a:pt x="410" y="70"/>
                  <a:pt x="410" y="70"/>
                </a:cubicBezTo>
                <a:cubicBezTo>
                  <a:pt x="420" y="62"/>
                  <a:pt x="430" y="53"/>
                  <a:pt x="441" y="45"/>
                </a:cubicBezTo>
                <a:cubicBezTo>
                  <a:pt x="441" y="45"/>
                  <a:pt x="441" y="45"/>
                  <a:pt x="441" y="45"/>
                </a:cubicBezTo>
                <a:cubicBezTo>
                  <a:pt x="424" y="43"/>
                  <a:pt x="407" y="42"/>
                  <a:pt x="391" y="41"/>
                </a:cubicBezTo>
                <a:cubicBezTo>
                  <a:pt x="391" y="41"/>
                  <a:pt x="391" y="41"/>
                  <a:pt x="391" y="41"/>
                </a:cubicBezTo>
                <a:cubicBezTo>
                  <a:pt x="277" y="39"/>
                  <a:pt x="174" y="74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2" y="99"/>
                  <a:pt x="52" y="99"/>
                  <a:pt x="52" y="99"/>
                </a:cubicBezTo>
                <a:cubicBezTo>
                  <a:pt x="72" y="86"/>
                  <a:pt x="97" y="75"/>
                  <a:pt x="127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99" y="72"/>
                  <a:pt x="71" y="82"/>
                  <a:pt x="44" y="94"/>
                </a:cubicBezTo>
                <a:cubicBezTo>
                  <a:pt x="44" y="94"/>
                  <a:pt x="44" y="94"/>
                  <a:pt x="44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52" y="85"/>
                  <a:pt x="62" y="80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47" y="86"/>
                  <a:pt x="23" y="98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107"/>
                  <a:pt x="0" y="107"/>
                  <a:pt x="0" y="107"/>
                </a:cubicBezTo>
                <a:cubicBezTo>
                  <a:pt x="87" y="53"/>
                  <a:pt x="223" y="18"/>
                  <a:pt x="348" y="21"/>
                </a:cubicBezTo>
                <a:cubicBezTo>
                  <a:pt x="348" y="21"/>
                  <a:pt x="348" y="21"/>
                  <a:pt x="348" y="21"/>
                </a:cubicBezTo>
                <a:cubicBezTo>
                  <a:pt x="353" y="21"/>
                  <a:pt x="359" y="21"/>
                  <a:pt x="365" y="21"/>
                </a:cubicBezTo>
                <a:cubicBezTo>
                  <a:pt x="365" y="21"/>
                  <a:pt x="365" y="21"/>
                  <a:pt x="365" y="21"/>
                </a:cubicBezTo>
                <a:cubicBezTo>
                  <a:pt x="373" y="21"/>
                  <a:pt x="381" y="21"/>
                  <a:pt x="389" y="21"/>
                </a:cubicBezTo>
                <a:cubicBezTo>
                  <a:pt x="389" y="21"/>
                  <a:pt x="389" y="21"/>
                  <a:pt x="389" y="21"/>
                </a:cubicBezTo>
                <a:cubicBezTo>
                  <a:pt x="414" y="21"/>
                  <a:pt x="438" y="23"/>
                  <a:pt x="460" y="27"/>
                </a:cubicBezTo>
                <a:cubicBezTo>
                  <a:pt x="460" y="27"/>
                  <a:pt x="460" y="27"/>
                  <a:pt x="460" y="27"/>
                </a:cubicBezTo>
                <a:cubicBezTo>
                  <a:pt x="466" y="20"/>
                  <a:pt x="472" y="11"/>
                  <a:pt x="477" y="3"/>
                </a:cubicBezTo>
                <a:cubicBezTo>
                  <a:pt x="477" y="3"/>
                  <a:pt x="477" y="3"/>
                  <a:pt x="477" y="3"/>
                </a:cubicBezTo>
                <a:cubicBezTo>
                  <a:pt x="478" y="0"/>
                  <a:pt x="478" y="0"/>
                  <a:pt x="478" y="0"/>
                </a:cubicBezTo>
                <a:cubicBezTo>
                  <a:pt x="480" y="2"/>
                  <a:pt x="480" y="2"/>
                  <a:pt x="480" y="2"/>
                </a:cubicBezTo>
                <a:cubicBezTo>
                  <a:pt x="501" y="18"/>
                  <a:pt x="524" y="38"/>
                  <a:pt x="543" y="58"/>
                </a:cubicBezTo>
                <a:cubicBezTo>
                  <a:pt x="543" y="58"/>
                  <a:pt x="543" y="58"/>
                  <a:pt x="543" y="58"/>
                </a:cubicBezTo>
                <a:cubicBezTo>
                  <a:pt x="547" y="61"/>
                  <a:pt x="547" y="61"/>
                  <a:pt x="547" y="61"/>
                </a:cubicBezTo>
                <a:cubicBezTo>
                  <a:pt x="545" y="61"/>
                  <a:pt x="545" y="61"/>
                  <a:pt x="545" y="61"/>
                </a:cubicBezTo>
                <a:cubicBezTo>
                  <a:pt x="547" y="63"/>
                  <a:pt x="548" y="64"/>
                  <a:pt x="550" y="66"/>
                </a:cubicBezTo>
                <a:cubicBezTo>
                  <a:pt x="550" y="66"/>
                  <a:pt x="550" y="66"/>
                  <a:pt x="550" y="66"/>
                </a:cubicBezTo>
                <a:cubicBezTo>
                  <a:pt x="553" y="70"/>
                  <a:pt x="553" y="70"/>
                  <a:pt x="553" y="70"/>
                </a:cubicBezTo>
                <a:cubicBezTo>
                  <a:pt x="548" y="70"/>
                  <a:pt x="548" y="70"/>
                  <a:pt x="548" y="70"/>
                </a:cubicBezTo>
                <a:close/>
                <a:moveTo>
                  <a:pt x="540" y="65"/>
                </a:moveTo>
                <a:cubicBezTo>
                  <a:pt x="541" y="65"/>
                  <a:pt x="542" y="65"/>
                  <a:pt x="544" y="65"/>
                </a:cubicBezTo>
                <a:cubicBezTo>
                  <a:pt x="544" y="65"/>
                  <a:pt x="544" y="65"/>
                  <a:pt x="544" y="65"/>
                </a:cubicBezTo>
                <a:cubicBezTo>
                  <a:pt x="542" y="64"/>
                  <a:pt x="541" y="63"/>
                  <a:pt x="540" y="61"/>
                </a:cubicBezTo>
                <a:cubicBezTo>
                  <a:pt x="540" y="61"/>
                  <a:pt x="540" y="61"/>
                  <a:pt x="540" y="61"/>
                </a:cubicBezTo>
                <a:cubicBezTo>
                  <a:pt x="537" y="61"/>
                  <a:pt x="533" y="61"/>
                  <a:pt x="530" y="62"/>
                </a:cubicBezTo>
                <a:cubicBezTo>
                  <a:pt x="530" y="62"/>
                  <a:pt x="530" y="62"/>
                  <a:pt x="530" y="62"/>
                </a:cubicBezTo>
                <a:cubicBezTo>
                  <a:pt x="529" y="63"/>
                  <a:pt x="529" y="63"/>
                  <a:pt x="529" y="63"/>
                </a:cubicBezTo>
                <a:cubicBezTo>
                  <a:pt x="528" y="63"/>
                  <a:pt x="526" y="62"/>
                  <a:pt x="525" y="62"/>
                </a:cubicBezTo>
                <a:cubicBezTo>
                  <a:pt x="525" y="62"/>
                  <a:pt x="525" y="62"/>
                  <a:pt x="525" y="62"/>
                </a:cubicBezTo>
                <a:cubicBezTo>
                  <a:pt x="500" y="63"/>
                  <a:pt x="476" y="68"/>
                  <a:pt x="452" y="73"/>
                </a:cubicBezTo>
                <a:cubicBezTo>
                  <a:pt x="452" y="73"/>
                  <a:pt x="452" y="73"/>
                  <a:pt x="452" y="73"/>
                </a:cubicBezTo>
                <a:cubicBezTo>
                  <a:pt x="481" y="69"/>
                  <a:pt x="510" y="65"/>
                  <a:pt x="540" y="65"/>
                </a:cubicBezTo>
                <a:close/>
                <a:moveTo>
                  <a:pt x="534" y="57"/>
                </a:moveTo>
                <a:cubicBezTo>
                  <a:pt x="524" y="51"/>
                  <a:pt x="513" y="46"/>
                  <a:pt x="500" y="42"/>
                </a:cubicBezTo>
                <a:cubicBezTo>
                  <a:pt x="500" y="42"/>
                  <a:pt x="500" y="42"/>
                  <a:pt x="500" y="42"/>
                </a:cubicBezTo>
                <a:cubicBezTo>
                  <a:pt x="500" y="42"/>
                  <a:pt x="500" y="43"/>
                  <a:pt x="500" y="43"/>
                </a:cubicBezTo>
                <a:cubicBezTo>
                  <a:pt x="500" y="43"/>
                  <a:pt x="500" y="43"/>
                  <a:pt x="500" y="43"/>
                </a:cubicBezTo>
                <a:cubicBezTo>
                  <a:pt x="505" y="45"/>
                  <a:pt x="510" y="47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6" y="49"/>
                  <a:pt x="516" y="49"/>
                  <a:pt x="516" y="49"/>
                </a:cubicBezTo>
                <a:cubicBezTo>
                  <a:pt x="516" y="49"/>
                  <a:pt x="516" y="50"/>
                  <a:pt x="516" y="51"/>
                </a:cubicBezTo>
                <a:cubicBezTo>
                  <a:pt x="516" y="51"/>
                  <a:pt x="516" y="51"/>
                  <a:pt x="516" y="51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16" y="52"/>
                  <a:pt x="516" y="52"/>
                  <a:pt x="516" y="52"/>
                </a:cubicBezTo>
                <a:cubicBezTo>
                  <a:pt x="520" y="54"/>
                  <a:pt x="524" y="56"/>
                  <a:pt x="527" y="58"/>
                </a:cubicBezTo>
                <a:cubicBezTo>
                  <a:pt x="527" y="58"/>
                  <a:pt x="527" y="58"/>
                  <a:pt x="527" y="58"/>
                </a:cubicBezTo>
                <a:cubicBezTo>
                  <a:pt x="529" y="57"/>
                  <a:pt x="532" y="57"/>
                  <a:pt x="534" y="57"/>
                </a:cubicBezTo>
                <a:close/>
                <a:moveTo>
                  <a:pt x="529" y="50"/>
                </a:moveTo>
                <a:cubicBezTo>
                  <a:pt x="514" y="34"/>
                  <a:pt x="496" y="19"/>
                  <a:pt x="479" y="7"/>
                </a:cubicBezTo>
                <a:cubicBezTo>
                  <a:pt x="479" y="7"/>
                  <a:pt x="479" y="7"/>
                  <a:pt x="479" y="7"/>
                </a:cubicBezTo>
                <a:cubicBezTo>
                  <a:pt x="476" y="12"/>
                  <a:pt x="473" y="17"/>
                  <a:pt x="469" y="22"/>
                </a:cubicBezTo>
                <a:cubicBezTo>
                  <a:pt x="469" y="22"/>
                  <a:pt x="469" y="22"/>
                  <a:pt x="469" y="22"/>
                </a:cubicBezTo>
                <a:cubicBezTo>
                  <a:pt x="471" y="21"/>
                  <a:pt x="472" y="19"/>
                  <a:pt x="474" y="18"/>
                </a:cubicBezTo>
                <a:cubicBezTo>
                  <a:pt x="474" y="18"/>
                  <a:pt x="474" y="18"/>
                  <a:pt x="474" y="18"/>
                </a:cubicBezTo>
                <a:cubicBezTo>
                  <a:pt x="477" y="21"/>
                  <a:pt x="477" y="21"/>
                  <a:pt x="477" y="21"/>
                </a:cubicBezTo>
                <a:cubicBezTo>
                  <a:pt x="475" y="23"/>
                  <a:pt x="473" y="26"/>
                  <a:pt x="471" y="30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7" y="31"/>
                  <a:pt x="482" y="32"/>
                  <a:pt x="487" y="33"/>
                </a:cubicBezTo>
                <a:cubicBezTo>
                  <a:pt x="487" y="33"/>
                  <a:pt x="487" y="33"/>
                  <a:pt x="487" y="33"/>
                </a:cubicBezTo>
                <a:cubicBezTo>
                  <a:pt x="489" y="33"/>
                  <a:pt x="491" y="34"/>
                  <a:pt x="492" y="34"/>
                </a:cubicBezTo>
                <a:cubicBezTo>
                  <a:pt x="492" y="34"/>
                  <a:pt x="492" y="34"/>
                  <a:pt x="492" y="34"/>
                </a:cubicBezTo>
                <a:cubicBezTo>
                  <a:pt x="492" y="35"/>
                  <a:pt x="492" y="35"/>
                  <a:pt x="492" y="35"/>
                </a:cubicBezTo>
                <a:cubicBezTo>
                  <a:pt x="494" y="35"/>
                  <a:pt x="495" y="36"/>
                  <a:pt x="497" y="3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36"/>
                  <a:pt x="498" y="36"/>
                  <a:pt x="498" y="35"/>
                </a:cubicBezTo>
                <a:cubicBezTo>
                  <a:pt x="498" y="35"/>
                  <a:pt x="498" y="35"/>
                  <a:pt x="498" y="35"/>
                </a:cubicBezTo>
                <a:cubicBezTo>
                  <a:pt x="500" y="34"/>
                  <a:pt x="500" y="34"/>
                  <a:pt x="500" y="34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6"/>
                  <a:pt x="502" y="37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11" y="41"/>
                  <a:pt x="521" y="45"/>
                  <a:pt x="529" y="50"/>
                </a:cubicBezTo>
                <a:close/>
                <a:moveTo>
                  <a:pt x="496" y="41"/>
                </a:moveTo>
                <a:cubicBezTo>
                  <a:pt x="496" y="41"/>
                  <a:pt x="496" y="42"/>
                  <a:pt x="495" y="42"/>
                </a:cubicBezTo>
                <a:cubicBezTo>
                  <a:pt x="495" y="42"/>
                  <a:pt x="495" y="42"/>
                  <a:pt x="495" y="42"/>
                </a:cubicBezTo>
                <a:cubicBezTo>
                  <a:pt x="495" y="42"/>
                  <a:pt x="496" y="42"/>
                  <a:pt x="496" y="42"/>
                </a:cubicBezTo>
                <a:cubicBezTo>
                  <a:pt x="496" y="42"/>
                  <a:pt x="496" y="42"/>
                  <a:pt x="496" y="42"/>
                </a:cubicBezTo>
                <a:cubicBezTo>
                  <a:pt x="496" y="42"/>
                  <a:pt x="496" y="42"/>
                  <a:pt x="496" y="41"/>
                </a:cubicBezTo>
                <a:close/>
                <a:moveTo>
                  <a:pt x="494" y="49"/>
                </a:move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94" y="49"/>
                  <a:pt x="494" y="49"/>
                  <a:pt x="494" y="49"/>
                </a:cubicBezTo>
                <a:close/>
                <a:moveTo>
                  <a:pt x="493" y="48"/>
                </a:moveTo>
                <a:cubicBezTo>
                  <a:pt x="493" y="49"/>
                  <a:pt x="493" y="49"/>
                  <a:pt x="493" y="49"/>
                </a:cubicBezTo>
                <a:cubicBezTo>
                  <a:pt x="493" y="48"/>
                  <a:pt x="493" y="48"/>
                  <a:pt x="493" y="48"/>
                </a:cubicBezTo>
                <a:close/>
                <a:moveTo>
                  <a:pt x="492" y="47"/>
                </a:moveTo>
                <a:cubicBezTo>
                  <a:pt x="490" y="47"/>
                  <a:pt x="489" y="46"/>
                  <a:pt x="487" y="46"/>
                </a:cubicBezTo>
                <a:cubicBezTo>
                  <a:pt x="487" y="46"/>
                  <a:pt x="487" y="46"/>
                  <a:pt x="487" y="46"/>
                </a:cubicBezTo>
                <a:cubicBezTo>
                  <a:pt x="486" y="46"/>
                  <a:pt x="484" y="47"/>
                  <a:pt x="483" y="47"/>
                </a:cubicBezTo>
                <a:cubicBezTo>
                  <a:pt x="483" y="47"/>
                  <a:pt x="483" y="47"/>
                  <a:pt x="483" y="47"/>
                </a:cubicBezTo>
                <a:cubicBezTo>
                  <a:pt x="486" y="48"/>
                  <a:pt x="488" y="48"/>
                  <a:pt x="491" y="49"/>
                </a:cubicBezTo>
                <a:cubicBezTo>
                  <a:pt x="491" y="49"/>
                  <a:pt x="491" y="49"/>
                  <a:pt x="491" y="49"/>
                </a:cubicBezTo>
                <a:cubicBezTo>
                  <a:pt x="491" y="48"/>
                  <a:pt x="492" y="48"/>
                  <a:pt x="492" y="47"/>
                </a:cubicBezTo>
                <a:close/>
                <a:moveTo>
                  <a:pt x="492" y="39"/>
                </a:moveTo>
                <a:cubicBezTo>
                  <a:pt x="490" y="39"/>
                  <a:pt x="488" y="38"/>
                  <a:pt x="487" y="38"/>
                </a:cubicBezTo>
                <a:cubicBezTo>
                  <a:pt x="487" y="38"/>
                  <a:pt x="487" y="38"/>
                  <a:pt x="487" y="38"/>
                </a:cubicBezTo>
                <a:cubicBezTo>
                  <a:pt x="484" y="37"/>
                  <a:pt x="482" y="37"/>
                  <a:pt x="480" y="37"/>
                </a:cubicBezTo>
                <a:cubicBezTo>
                  <a:pt x="480" y="37"/>
                  <a:pt x="480" y="37"/>
                  <a:pt x="480" y="37"/>
                </a:cubicBezTo>
                <a:cubicBezTo>
                  <a:pt x="483" y="38"/>
                  <a:pt x="486" y="39"/>
                  <a:pt x="490" y="40"/>
                </a:cubicBezTo>
                <a:cubicBezTo>
                  <a:pt x="490" y="40"/>
                  <a:pt x="490" y="40"/>
                  <a:pt x="490" y="40"/>
                </a:cubicBezTo>
                <a:cubicBezTo>
                  <a:pt x="490" y="40"/>
                  <a:pt x="491" y="39"/>
                  <a:pt x="492" y="39"/>
                </a:cubicBezTo>
                <a:close/>
                <a:moveTo>
                  <a:pt x="481" y="44"/>
                </a:moveTo>
                <a:cubicBezTo>
                  <a:pt x="476" y="42"/>
                  <a:pt x="471" y="41"/>
                  <a:pt x="466" y="40"/>
                </a:cubicBezTo>
                <a:cubicBezTo>
                  <a:pt x="466" y="40"/>
                  <a:pt x="466" y="40"/>
                  <a:pt x="466" y="40"/>
                </a:cubicBezTo>
                <a:cubicBezTo>
                  <a:pt x="465" y="41"/>
                  <a:pt x="464" y="42"/>
                  <a:pt x="463" y="44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67" y="44"/>
                  <a:pt x="472" y="45"/>
                  <a:pt x="476" y="46"/>
                </a:cubicBezTo>
                <a:cubicBezTo>
                  <a:pt x="476" y="46"/>
                  <a:pt x="476" y="46"/>
                  <a:pt x="476" y="46"/>
                </a:cubicBezTo>
                <a:cubicBezTo>
                  <a:pt x="477" y="45"/>
                  <a:pt x="479" y="45"/>
                  <a:pt x="481" y="44"/>
                </a:cubicBezTo>
                <a:close/>
                <a:moveTo>
                  <a:pt x="468" y="49"/>
                </a:moveTo>
                <a:cubicBezTo>
                  <a:pt x="466" y="48"/>
                  <a:pt x="463" y="48"/>
                  <a:pt x="461" y="48"/>
                </a:cubicBezTo>
                <a:cubicBezTo>
                  <a:pt x="461" y="48"/>
                  <a:pt x="461" y="48"/>
                  <a:pt x="461" y="48"/>
                </a:cubicBezTo>
                <a:cubicBezTo>
                  <a:pt x="460" y="49"/>
                  <a:pt x="459" y="51"/>
                  <a:pt x="458" y="53"/>
                </a:cubicBezTo>
                <a:cubicBezTo>
                  <a:pt x="458" y="53"/>
                  <a:pt x="458" y="53"/>
                  <a:pt x="458" y="53"/>
                </a:cubicBezTo>
                <a:cubicBezTo>
                  <a:pt x="461" y="51"/>
                  <a:pt x="465" y="50"/>
                  <a:pt x="468" y="49"/>
                </a:cubicBezTo>
                <a:close/>
                <a:moveTo>
                  <a:pt x="465" y="32"/>
                </a:moveTo>
                <a:cubicBezTo>
                  <a:pt x="464" y="32"/>
                  <a:pt x="464" y="32"/>
                  <a:pt x="463" y="32"/>
                </a:cubicBezTo>
                <a:cubicBezTo>
                  <a:pt x="463" y="32"/>
                  <a:pt x="463" y="32"/>
                  <a:pt x="463" y="32"/>
                </a:cubicBezTo>
                <a:cubicBezTo>
                  <a:pt x="463" y="32"/>
                  <a:pt x="463" y="33"/>
                  <a:pt x="462" y="33"/>
                </a:cubicBezTo>
                <a:cubicBezTo>
                  <a:pt x="462" y="33"/>
                  <a:pt x="462" y="33"/>
                  <a:pt x="462" y="33"/>
                </a:cubicBezTo>
                <a:cubicBezTo>
                  <a:pt x="463" y="33"/>
                  <a:pt x="464" y="33"/>
                  <a:pt x="465" y="33"/>
                </a:cubicBezTo>
                <a:cubicBezTo>
                  <a:pt x="465" y="33"/>
                  <a:pt x="465" y="33"/>
                  <a:pt x="465" y="33"/>
                </a:cubicBezTo>
                <a:cubicBezTo>
                  <a:pt x="465" y="33"/>
                  <a:pt x="465" y="33"/>
                  <a:pt x="465" y="32"/>
                </a:cubicBezTo>
                <a:close/>
                <a:moveTo>
                  <a:pt x="462" y="39"/>
                </a:moveTo>
                <a:cubicBezTo>
                  <a:pt x="460" y="38"/>
                  <a:pt x="459" y="38"/>
                  <a:pt x="457" y="37"/>
                </a:cubicBezTo>
                <a:cubicBezTo>
                  <a:pt x="457" y="37"/>
                  <a:pt x="457" y="37"/>
                  <a:pt x="457" y="37"/>
                </a:cubicBezTo>
                <a:cubicBezTo>
                  <a:pt x="456" y="39"/>
                  <a:pt x="454" y="41"/>
                  <a:pt x="453" y="42"/>
                </a:cubicBezTo>
                <a:cubicBezTo>
                  <a:pt x="453" y="42"/>
                  <a:pt x="453" y="42"/>
                  <a:pt x="453" y="42"/>
                </a:cubicBezTo>
                <a:cubicBezTo>
                  <a:pt x="455" y="42"/>
                  <a:pt x="457" y="43"/>
                  <a:pt x="459" y="43"/>
                </a:cubicBezTo>
                <a:cubicBezTo>
                  <a:pt x="459" y="43"/>
                  <a:pt x="459" y="43"/>
                  <a:pt x="459" y="43"/>
                </a:cubicBezTo>
                <a:cubicBezTo>
                  <a:pt x="460" y="42"/>
                  <a:pt x="461" y="40"/>
                  <a:pt x="462" y="39"/>
                </a:cubicBezTo>
                <a:close/>
                <a:moveTo>
                  <a:pt x="457" y="31"/>
                </a:moveTo>
                <a:cubicBezTo>
                  <a:pt x="446" y="29"/>
                  <a:pt x="435" y="28"/>
                  <a:pt x="423" y="27"/>
                </a:cubicBezTo>
                <a:cubicBezTo>
                  <a:pt x="423" y="27"/>
                  <a:pt x="423" y="27"/>
                  <a:pt x="423" y="27"/>
                </a:cubicBezTo>
                <a:cubicBezTo>
                  <a:pt x="425" y="27"/>
                  <a:pt x="426" y="27"/>
                  <a:pt x="428" y="27"/>
                </a:cubicBezTo>
                <a:cubicBezTo>
                  <a:pt x="428" y="27"/>
                  <a:pt x="428" y="27"/>
                  <a:pt x="428" y="27"/>
                </a:cubicBezTo>
                <a:cubicBezTo>
                  <a:pt x="437" y="29"/>
                  <a:pt x="447" y="30"/>
                  <a:pt x="456" y="32"/>
                </a:cubicBezTo>
                <a:cubicBezTo>
                  <a:pt x="456" y="32"/>
                  <a:pt x="456" y="32"/>
                  <a:pt x="456" y="32"/>
                </a:cubicBezTo>
                <a:cubicBezTo>
                  <a:pt x="457" y="32"/>
                  <a:pt x="457" y="31"/>
                  <a:pt x="457" y="31"/>
                </a:cubicBezTo>
                <a:close/>
                <a:moveTo>
                  <a:pt x="451" y="37"/>
                </a:moveTo>
                <a:cubicBezTo>
                  <a:pt x="360" y="36"/>
                  <a:pt x="268" y="36"/>
                  <a:pt x="180" y="52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36" y="64"/>
                  <a:pt x="96" y="79"/>
                  <a:pt x="66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180" y="68"/>
                  <a:pt x="281" y="35"/>
                  <a:pt x="391" y="37"/>
                </a:cubicBezTo>
                <a:cubicBezTo>
                  <a:pt x="391" y="37"/>
                  <a:pt x="391" y="37"/>
                  <a:pt x="391" y="37"/>
                </a:cubicBezTo>
                <a:cubicBezTo>
                  <a:pt x="409" y="38"/>
                  <a:pt x="427" y="39"/>
                  <a:pt x="445" y="41"/>
                </a:cubicBezTo>
                <a:cubicBezTo>
                  <a:pt x="445" y="41"/>
                  <a:pt x="445" y="41"/>
                  <a:pt x="445" y="41"/>
                </a:cubicBezTo>
                <a:cubicBezTo>
                  <a:pt x="447" y="40"/>
                  <a:pt x="449" y="38"/>
                  <a:pt x="451" y="37"/>
                </a:cubicBezTo>
                <a:close/>
                <a:moveTo>
                  <a:pt x="434" y="33"/>
                </a:moveTo>
                <a:cubicBezTo>
                  <a:pt x="432" y="32"/>
                  <a:pt x="429" y="32"/>
                  <a:pt x="427" y="31"/>
                </a:cubicBezTo>
                <a:cubicBezTo>
                  <a:pt x="427" y="31"/>
                  <a:pt x="427" y="31"/>
                  <a:pt x="427" y="31"/>
                </a:cubicBezTo>
                <a:cubicBezTo>
                  <a:pt x="406" y="29"/>
                  <a:pt x="383" y="27"/>
                  <a:pt x="360" y="27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50" y="26"/>
                  <a:pt x="340" y="27"/>
                  <a:pt x="330" y="27"/>
                </a:cubicBezTo>
                <a:cubicBezTo>
                  <a:pt x="330" y="27"/>
                  <a:pt x="330" y="27"/>
                  <a:pt x="330" y="27"/>
                </a:cubicBezTo>
                <a:cubicBezTo>
                  <a:pt x="297" y="29"/>
                  <a:pt x="264" y="34"/>
                  <a:pt x="232" y="40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98" y="32"/>
                  <a:pt x="366" y="32"/>
                  <a:pt x="434" y="33"/>
                </a:cubicBezTo>
                <a:close/>
                <a:moveTo>
                  <a:pt x="241" y="34"/>
                </a:moveTo>
                <a:cubicBezTo>
                  <a:pt x="196" y="41"/>
                  <a:pt x="153" y="51"/>
                  <a:pt x="115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36" y="57"/>
                  <a:pt x="157" y="52"/>
                  <a:pt x="179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99" y="43"/>
                  <a:pt x="220" y="38"/>
                  <a:pt x="241" y="34"/>
                </a:cubicBezTo>
                <a:close/>
              </a:path>
            </a:pathLst>
          </a:custGeom>
          <a:solidFill>
            <a:srgbClr val="4D4D4D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468" tIns="36239" rIns="72468" bIns="3623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6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7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F3CCD-5EE9-AC30-52BE-99D00507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E614-FEF8-BD2C-3BA9-460DFFBD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I/O data movement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99C461-DA6A-1A60-8E7C-BB98969A668B}"/>
              </a:ext>
            </a:extLst>
          </p:cNvPr>
          <p:cNvSpPr txBox="1">
            <a:spLocks/>
          </p:cNvSpPr>
          <p:nvPr/>
        </p:nvSpPr>
        <p:spPr>
          <a:xfrm>
            <a:off x="300942" y="1086371"/>
            <a:ext cx="8333772" cy="864299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We model </a:t>
            </a:r>
            <a:r>
              <a:rPr lang="en-US" sz="2400" b="1" dirty="0"/>
              <a:t>I/O data movement overhead </a:t>
            </a:r>
            <a:r>
              <a:rPr lang="en-US" sz="2400" dirty="0"/>
              <a:t>when accelerating commonly targeted steps in the pipeline: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seeding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chaining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9B86AF-B3CA-4336-7EC6-B3C9E401644A}"/>
              </a:ext>
            </a:extLst>
          </p:cNvPr>
          <p:cNvGrpSpPr/>
          <p:nvPr/>
        </p:nvGrpSpPr>
        <p:grpSpPr>
          <a:xfrm>
            <a:off x="390336" y="2230999"/>
            <a:ext cx="6509084" cy="2396002"/>
            <a:chOff x="401911" y="1990797"/>
            <a:chExt cx="7232316" cy="2662224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9633C2AA-2943-802A-140E-F49D66890D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6655482"/>
                </p:ext>
              </p:extLst>
            </p:nvPr>
          </p:nvGraphicFramePr>
          <p:xfrm>
            <a:off x="401911" y="2072015"/>
            <a:ext cx="7144846" cy="2581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27949E-294F-5E13-4269-039877EB8DB1}"/>
                </a:ext>
              </a:extLst>
            </p:cNvPr>
            <p:cNvSpPr/>
            <p:nvPr/>
          </p:nvSpPr>
          <p:spPr>
            <a:xfrm>
              <a:off x="6690644" y="1990797"/>
              <a:ext cx="943583" cy="1518674"/>
            </a:xfrm>
            <a:prstGeom prst="ellipse">
              <a:avLst/>
            </a:prstGeom>
            <a:noFill/>
            <a:ln w="25718">
              <a:solidFill>
                <a:srgbClr val="06436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1EE796F-8B59-DFA1-5AA8-C6CA896FAAF1}"/>
              </a:ext>
            </a:extLst>
          </p:cNvPr>
          <p:cNvSpPr/>
          <p:nvPr/>
        </p:nvSpPr>
        <p:spPr>
          <a:xfrm>
            <a:off x="0" y="5058136"/>
            <a:ext cx="9159289" cy="1112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algn="ctr">
              <a:spcAft>
                <a:spcPts val="1000"/>
              </a:spcAft>
            </a:pPr>
            <a:r>
              <a:rPr lang="en-GB" sz="2800" b="1" dirty="0">
                <a:solidFill>
                  <a:srgbClr val="06436E"/>
                </a:solidFill>
                <a:latin typeface="Corbel" panose="020B0503020204020204" pitchFamily="34" charset="0"/>
              </a:rPr>
              <a:t>I/O data movement from SSD becomes dominant overhead as compute steps are accelerated in RSGA</a:t>
            </a:r>
            <a:endParaRPr lang="en-CH" sz="2800" b="1" dirty="0">
              <a:solidFill>
                <a:srgbClr val="06436E"/>
              </a:solidFill>
              <a:latin typeface="Corbel" panose="020B05030202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90963D-CF79-27C2-E038-672053446383}"/>
              </a:ext>
            </a:extLst>
          </p:cNvPr>
          <p:cNvGrpSpPr/>
          <p:nvPr/>
        </p:nvGrpSpPr>
        <p:grpSpPr>
          <a:xfrm>
            <a:off x="6899420" y="2254090"/>
            <a:ext cx="1978361" cy="1564728"/>
            <a:chOff x="-2053058" y="1341711"/>
            <a:chExt cx="1978361" cy="1564728"/>
          </a:xfrm>
        </p:grpSpPr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4A583CC6-9CEB-2350-E754-509000F0D985}"/>
                </a:ext>
              </a:extLst>
            </p:cNvPr>
            <p:cNvCxnSpPr>
              <a:cxnSpLocks noChangeShapeType="1"/>
              <a:stCxn id="6" idx="7"/>
            </p:cNvCxnSpPr>
            <p:nvPr>
              <p:custDataLst>
                <p:tags r:id="rId1"/>
              </p:custDataLst>
            </p:nvPr>
          </p:nvCxnSpPr>
          <p:spPr bwMode="auto">
            <a:xfrm flipH="1">
              <a:off x="-2053058" y="2124075"/>
              <a:ext cx="161137" cy="0"/>
            </a:xfrm>
            <a:prstGeom prst="straightConnector1">
              <a:avLst/>
            </a:prstGeom>
            <a:solidFill>
              <a:schemeClr val="accent5"/>
            </a:solidFill>
            <a:ln w="19050" cmpd="sng">
              <a:solidFill>
                <a:srgbClr val="06436E"/>
              </a:solidFill>
              <a:prstDash val="solid"/>
              <a:round/>
              <a:headEnd/>
              <a:tailEnd type="oval" w="med" len="med"/>
            </a:ln>
          </p:spPr>
        </p:cxnSp>
        <p:sp>
          <p:nvSpPr>
            <p:cNvPr id="6" name="AutoShape 108">
              <a:extLst>
                <a:ext uri="{FF2B5EF4-FFF2-40B4-BE49-F238E27FC236}">
                  <a16:creationId xmlns:a16="http://schemas.microsoft.com/office/drawing/2014/main" id="{1473F781-0B84-6A53-513D-58D1AC40BB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891921" y="1341711"/>
              <a:ext cx="1817224" cy="1564728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 cmpd="sng" algn="ctr">
              <a:solidFill>
                <a:srgbClr val="0643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orbel" panose="020B0503020204020204" pitchFamily="34" charset="0"/>
                  <a:cs typeface="Arial" pitchFamily="34" charset="0"/>
                </a:rPr>
                <a:t>As compute latency is reduced, </a:t>
              </a:r>
              <a:r>
                <a:rPr lang="en-US" sz="1600" b="1" dirty="0">
                  <a:latin typeface="Corbel" panose="020B0503020204020204" pitchFamily="34" charset="0"/>
                  <a:cs typeface="Arial" pitchFamily="34" charset="0"/>
                </a:rPr>
                <a:t>I/O </a:t>
              </a:r>
              <a:r>
                <a:rPr lang="en-US" sz="1600" dirty="0">
                  <a:latin typeface="Corbel" panose="020B0503020204020204" pitchFamily="34" charset="0"/>
                  <a:cs typeface="Arial" pitchFamily="34" charset="0"/>
                </a:rPr>
                <a:t>becomes the </a:t>
              </a:r>
              <a:r>
                <a:rPr lang="en-US" sz="1600" b="1" dirty="0">
                  <a:latin typeface="Corbel" panose="020B0503020204020204" pitchFamily="34" charset="0"/>
                  <a:cs typeface="Arial" pitchFamily="34" charset="0"/>
                </a:rPr>
                <a:t>dominant contributor </a:t>
              </a:r>
              <a:r>
                <a:rPr lang="en-US" sz="1600" dirty="0">
                  <a:latin typeface="Corbel" panose="020B0503020204020204" pitchFamily="34" charset="0"/>
                  <a:cs typeface="Arial" pitchFamily="34" charset="0"/>
                </a:rPr>
                <a:t>to total execution time</a:t>
              </a:r>
              <a:endParaRPr lang="en-US" sz="2400" dirty="0">
                <a:latin typeface="Corbel" panose="020B0503020204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94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F400F-47B5-0155-7B9D-6ECB93BC6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44F6-5CF3-3F51-923F-577F14D4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Our Goal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1F7E4C-9753-6CD1-F62B-C77476D2910A}"/>
              </a:ext>
            </a:extLst>
          </p:cNvPr>
          <p:cNvSpPr txBox="1">
            <a:spLocks/>
          </p:cNvSpPr>
          <p:nvPr/>
        </p:nvSpPr>
        <p:spPr>
          <a:xfrm>
            <a:off x="189560" y="782567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40E62-4FBE-104F-5DA0-F57566901DDA}"/>
              </a:ext>
            </a:extLst>
          </p:cNvPr>
          <p:cNvSpPr txBox="1"/>
          <p:nvPr/>
        </p:nvSpPr>
        <p:spPr>
          <a:xfrm>
            <a:off x="775504" y="2213699"/>
            <a:ext cx="7525656" cy="2643213"/>
          </a:xfrm>
          <a:prstGeom prst="roundRect">
            <a:avLst>
              <a:gd name="adj" fmla="val 4777"/>
            </a:avLst>
          </a:prstGeom>
          <a:solidFill>
            <a:schemeClr val="accent1">
              <a:lumMod val="20000"/>
              <a:lumOff val="80000"/>
              <a:alpha val="61000"/>
            </a:schemeClr>
          </a:solidFill>
          <a:ln w="38100">
            <a:solidFill>
              <a:srgbClr val="06436E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spcAft>
                <a:spcPts val="300"/>
              </a:spcAft>
              <a:defRPr/>
            </a:pPr>
            <a:r>
              <a:rPr lang="en-GB" sz="2800" i="1" dirty="0">
                <a:latin typeface="Corbel" panose="020B0503020204020204" pitchFamily="34" charset="0"/>
              </a:rPr>
              <a:t>Design a </a:t>
            </a:r>
            <a:r>
              <a:rPr lang="en-GB" sz="2800" b="1" i="1" dirty="0">
                <a:latin typeface="Corbel" panose="020B0503020204020204" pitchFamily="34" charset="0"/>
              </a:rPr>
              <a:t>high-performance</a:t>
            </a:r>
            <a:r>
              <a:rPr lang="en-GB" sz="2800" i="1" dirty="0">
                <a:latin typeface="Corbel" panose="020B0503020204020204" pitchFamily="34" charset="0"/>
              </a:rPr>
              <a:t> and </a:t>
            </a:r>
            <a:r>
              <a:rPr lang="en-GB" sz="2800" b="1" i="1" dirty="0">
                <a:latin typeface="Corbel" panose="020B0503020204020204" pitchFamily="34" charset="0"/>
              </a:rPr>
              <a:t>energy-efficient</a:t>
            </a:r>
            <a:r>
              <a:rPr lang="en-GB" sz="2800" i="1" dirty="0">
                <a:latin typeface="Corbel" panose="020B0503020204020204" pitchFamily="34" charset="0"/>
              </a:rPr>
              <a:t> system for RSGA by addressing  both the  </a:t>
            </a:r>
          </a:p>
          <a:p>
            <a:pPr lvl="0" algn="ctr" defTabSz="457200">
              <a:spcAft>
                <a:spcPts val="300"/>
              </a:spcAft>
              <a:defRPr/>
            </a:pPr>
            <a:r>
              <a:rPr lang="en-GB" sz="2800" b="1" i="1" dirty="0">
                <a:solidFill>
                  <a:srgbClr val="06436E"/>
                </a:solidFill>
                <a:latin typeface="Corbel" panose="020B0503020204020204" pitchFamily="34" charset="0"/>
              </a:rPr>
              <a:t>I/O data movement </a:t>
            </a:r>
            <a:r>
              <a:rPr lang="en-GB" sz="2800" i="1" dirty="0">
                <a:latin typeface="Corbel" panose="020B0503020204020204" pitchFamily="34" charset="0"/>
              </a:rPr>
              <a:t>and </a:t>
            </a:r>
          </a:p>
          <a:p>
            <a:pPr lvl="0" algn="ctr" defTabSz="457200">
              <a:spcAft>
                <a:spcPts val="300"/>
              </a:spcAft>
              <a:defRPr/>
            </a:pPr>
            <a:r>
              <a:rPr lang="en-GB" sz="2800" b="1" i="1" dirty="0">
                <a:solidFill>
                  <a:srgbClr val="06436E"/>
                </a:solidFill>
                <a:latin typeface="Corbel" panose="020B0503020204020204" pitchFamily="34" charset="0"/>
              </a:rPr>
              <a:t>computational bottlenecks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6436E"/>
              </a:solidFill>
              <a:effectLst/>
              <a:uLnTx/>
              <a:uFillTx/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0992EF-6FC5-1916-1C80-BD04BE7E8906}"/>
              </a:ext>
            </a:extLst>
          </p:cNvPr>
          <p:cNvGrpSpPr/>
          <p:nvPr/>
        </p:nvGrpSpPr>
        <p:grpSpPr>
          <a:xfrm>
            <a:off x="262569" y="1689906"/>
            <a:ext cx="1044792" cy="1044274"/>
            <a:chOff x="2592729" y="1377387"/>
            <a:chExt cx="1656000" cy="16551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789C72-8B4A-2251-31F4-C28ABBDEDDC2}"/>
                </a:ext>
              </a:extLst>
            </p:cNvPr>
            <p:cNvSpPr/>
            <p:nvPr/>
          </p:nvSpPr>
          <p:spPr>
            <a:xfrm>
              <a:off x="2592729" y="1377387"/>
              <a:ext cx="1656000" cy="16551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6436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E4E6DD-9E05-4294-DDBD-7D2E53FEE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1347" y="1701479"/>
              <a:ext cx="1148542" cy="1013250"/>
              <a:chOff x="267690" y="3690976"/>
              <a:chExt cx="421361" cy="371727"/>
            </a:xfrm>
          </p:grpSpPr>
          <p:sp>
            <p:nvSpPr>
              <p:cNvPr id="6" name="Freeform 25">
                <a:extLst>
                  <a:ext uri="{FF2B5EF4-FFF2-40B4-BE49-F238E27FC236}">
                    <a16:creationId xmlns:a16="http://schemas.microsoft.com/office/drawing/2014/main" id="{8F43198B-BBFD-DFB0-354F-99F18712D8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217" y="3701800"/>
                <a:ext cx="241834" cy="180451"/>
              </a:xfrm>
              <a:custGeom>
                <a:avLst/>
                <a:gdLst>
                  <a:gd name="T0" fmla="*/ 25 w 978"/>
                  <a:gd name="T1" fmla="*/ 729 h 729"/>
                  <a:gd name="T2" fmla="*/ 7 w 978"/>
                  <a:gd name="T3" fmla="*/ 719 h 729"/>
                  <a:gd name="T4" fmla="*/ 13 w 978"/>
                  <a:gd name="T5" fmla="*/ 689 h 729"/>
                  <a:gd name="T6" fmla="*/ 888 w 978"/>
                  <a:gd name="T7" fmla="*/ 86 h 729"/>
                  <a:gd name="T8" fmla="*/ 919 w 978"/>
                  <a:gd name="T9" fmla="*/ 91 h 729"/>
                  <a:gd name="T10" fmla="*/ 913 w 978"/>
                  <a:gd name="T11" fmla="*/ 122 h 729"/>
                  <a:gd name="T12" fmla="*/ 38 w 978"/>
                  <a:gd name="T13" fmla="*/ 725 h 729"/>
                  <a:gd name="T14" fmla="*/ 25 w 978"/>
                  <a:gd name="T15" fmla="*/ 729 h 729"/>
                  <a:gd name="T16" fmla="*/ 578 w 978"/>
                  <a:gd name="T17" fmla="*/ 254 h 729"/>
                  <a:gd name="T18" fmla="*/ 586 w 978"/>
                  <a:gd name="T19" fmla="*/ 258 h 729"/>
                  <a:gd name="T20" fmla="*/ 825 w 978"/>
                  <a:gd name="T21" fmla="*/ 93 h 729"/>
                  <a:gd name="T22" fmla="*/ 826 w 978"/>
                  <a:gd name="T23" fmla="*/ 91 h 729"/>
                  <a:gd name="T24" fmla="*/ 849 w 978"/>
                  <a:gd name="T25" fmla="*/ 8 h 729"/>
                  <a:gd name="T26" fmla="*/ 841 w 978"/>
                  <a:gd name="T27" fmla="*/ 3 h 729"/>
                  <a:gd name="T28" fmla="*/ 602 w 978"/>
                  <a:gd name="T29" fmla="*/ 166 h 729"/>
                  <a:gd name="T30" fmla="*/ 599 w 978"/>
                  <a:gd name="T31" fmla="*/ 171 h 729"/>
                  <a:gd name="T32" fmla="*/ 578 w 978"/>
                  <a:gd name="T33" fmla="*/ 254 h 729"/>
                  <a:gd name="T34" fmla="*/ 646 w 978"/>
                  <a:gd name="T35" fmla="*/ 352 h 729"/>
                  <a:gd name="T36" fmla="*/ 730 w 978"/>
                  <a:gd name="T37" fmla="*/ 362 h 729"/>
                  <a:gd name="T38" fmla="*/ 736 w 978"/>
                  <a:gd name="T39" fmla="*/ 361 h 729"/>
                  <a:gd name="T40" fmla="*/ 974 w 978"/>
                  <a:gd name="T41" fmla="*/ 196 h 729"/>
                  <a:gd name="T42" fmla="*/ 972 w 978"/>
                  <a:gd name="T43" fmla="*/ 187 h 729"/>
                  <a:gd name="T44" fmla="*/ 886 w 978"/>
                  <a:gd name="T45" fmla="*/ 179 h 729"/>
                  <a:gd name="T46" fmla="*/ 884 w 978"/>
                  <a:gd name="T47" fmla="*/ 179 h 729"/>
                  <a:gd name="T48" fmla="*/ 644 w 978"/>
                  <a:gd name="T49" fmla="*/ 343 h 729"/>
                  <a:gd name="T50" fmla="*/ 646 w 978"/>
                  <a:gd name="T51" fmla="*/ 352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78" h="729">
                    <a:moveTo>
                      <a:pt x="25" y="729"/>
                    </a:moveTo>
                    <a:cubicBezTo>
                      <a:pt x="18" y="729"/>
                      <a:pt x="11" y="726"/>
                      <a:pt x="7" y="719"/>
                    </a:cubicBezTo>
                    <a:cubicBezTo>
                      <a:pt x="0" y="709"/>
                      <a:pt x="3" y="696"/>
                      <a:pt x="13" y="689"/>
                    </a:cubicBezTo>
                    <a:cubicBezTo>
                      <a:pt x="888" y="86"/>
                      <a:pt x="888" y="86"/>
                      <a:pt x="888" y="86"/>
                    </a:cubicBezTo>
                    <a:cubicBezTo>
                      <a:pt x="898" y="79"/>
                      <a:pt x="912" y="81"/>
                      <a:pt x="919" y="91"/>
                    </a:cubicBezTo>
                    <a:cubicBezTo>
                      <a:pt x="926" y="101"/>
                      <a:pt x="923" y="115"/>
                      <a:pt x="913" y="122"/>
                    </a:cubicBezTo>
                    <a:cubicBezTo>
                      <a:pt x="38" y="725"/>
                      <a:pt x="38" y="725"/>
                      <a:pt x="38" y="725"/>
                    </a:cubicBezTo>
                    <a:cubicBezTo>
                      <a:pt x="34" y="728"/>
                      <a:pt x="30" y="729"/>
                      <a:pt x="25" y="729"/>
                    </a:cubicBezTo>
                    <a:close/>
                    <a:moveTo>
                      <a:pt x="578" y="254"/>
                    </a:moveTo>
                    <a:cubicBezTo>
                      <a:pt x="577" y="258"/>
                      <a:pt x="582" y="259"/>
                      <a:pt x="586" y="258"/>
                    </a:cubicBezTo>
                    <a:cubicBezTo>
                      <a:pt x="586" y="258"/>
                      <a:pt x="586" y="258"/>
                      <a:pt x="825" y="93"/>
                    </a:cubicBezTo>
                    <a:cubicBezTo>
                      <a:pt x="826" y="93"/>
                      <a:pt x="826" y="93"/>
                      <a:pt x="826" y="91"/>
                    </a:cubicBezTo>
                    <a:cubicBezTo>
                      <a:pt x="826" y="91"/>
                      <a:pt x="826" y="91"/>
                      <a:pt x="849" y="8"/>
                    </a:cubicBezTo>
                    <a:cubicBezTo>
                      <a:pt x="850" y="3"/>
                      <a:pt x="845" y="0"/>
                      <a:pt x="841" y="3"/>
                    </a:cubicBezTo>
                    <a:cubicBezTo>
                      <a:pt x="841" y="3"/>
                      <a:pt x="841" y="3"/>
                      <a:pt x="602" y="166"/>
                    </a:cubicBezTo>
                    <a:cubicBezTo>
                      <a:pt x="601" y="168"/>
                      <a:pt x="601" y="168"/>
                      <a:pt x="599" y="171"/>
                    </a:cubicBezTo>
                    <a:cubicBezTo>
                      <a:pt x="599" y="171"/>
                      <a:pt x="599" y="171"/>
                      <a:pt x="578" y="254"/>
                    </a:cubicBezTo>
                    <a:close/>
                    <a:moveTo>
                      <a:pt x="646" y="352"/>
                    </a:moveTo>
                    <a:cubicBezTo>
                      <a:pt x="730" y="362"/>
                      <a:pt x="730" y="362"/>
                      <a:pt x="730" y="362"/>
                    </a:cubicBezTo>
                    <a:cubicBezTo>
                      <a:pt x="734" y="361"/>
                      <a:pt x="734" y="361"/>
                      <a:pt x="736" y="361"/>
                    </a:cubicBezTo>
                    <a:cubicBezTo>
                      <a:pt x="974" y="196"/>
                      <a:pt x="974" y="196"/>
                      <a:pt x="974" y="196"/>
                    </a:cubicBezTo>
                    <a:cubicBezTo>
                      <a:pt x="978" y="194"/>
                      <a:pt x="978" y="187"/>
                      <a:pt x="972" y="187"/>
                    </a:cubicBezTo>
                    <a:cubicBezTo>
                      <a:pt x="886" y="179"/>
                      <a:pt x="886" y="179"/>
                      <a:pt x="886" y="179"/>
                    </a:cubicBezTo>
                    <a:cubicBezTo>
                      <a:pt x="884" y="177"/>
                      <a:pt x="884" y="177"/>
                      <a:pt x="884" y="179"/>
                    </a:cubicBezTo>
                    <a:cubicBezTo>
                      <a:pt x="644" y="343"/>
                      <a:pt x="644" y="343"/>
                      <a:pt x="644" y="343"/>
                    </a:cubicBezTo>
                    <a:cubicBezTo>
                      <a:pt x="642" y="347"/>
                      <a:pt x="642" y="351"/>
                      <a:pt x="646" y="352"/>
                    </a:cubicBezTo>
                    <a:close/>
                  </a:path>
                </a:pathLst>
              </a:custGeom>
              <a:solidFill>
                <a:srgbClr val="06436E"/>
              </a:solidFill>
              <a:ln>
                <a:solidFill>
                  <a:srgbClr val="06436E"/>
                </a:solidFill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 dirty="0"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6">
                <a:extLst>
                  <a:ext uri="{FF2B5EF4-FFF2-40B4-BE49-F238E27FC236}">
                    <a16:creationId xmlns:a16="http://schemas.microsoft.com/office/drawing/2014/main" id="{07B42808-E40E-5687-930D-8AD41BEF6E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690" y="3690976"/>
                <a:ext cx="371463" cy="371727"/>
              </a:xfrm>
              <a:custGeom>
                <a:avLst/>
                <a:gdLst>
                  <a:gd name="T0" fmla="*/ 1016 w 1502"/>
                  <a:gd name="T1" fmla="*/ 662 h 1502"/>
                  <a:gd name="T2" fmla="*/ 1030 w 1502"/>
                  <a:gd name="T3" fmla="*/ 751 h 1502"/>
                  <a:gd name="T4" fmla="*/ 751 w 1502"/>
                  <a:gd name="T5" fmla="*/ 1030 h 1502"/>
                  <a:gd name="T6" fmla="*/ 472 w 1502"/>
                  <a:gd name="T7" fmla="*/ 751 h 1502"/>
                  <a:gd name="T8" fmla="*/ 751 w 1502"/>
                  <a:gd name="T9" fmla="*/ 472 h 1502"/>
                  <a:gd name="T10" fmla="*/ 929 w 1502"/>
                  <a:gd name="T11" fmla="*/ 536 h 1502"/>
                  <a:gd name="T12" fmla="*/ 819 w 1502"/>
                  <a:gd name="T13" fmla="*/ 611 h 1502"/>
                  <a:gd name="T14" fmla="*/ 751 w 1502"/>
                  <a:gd name="T15" fmla="*/ 596 h 1502"/>
                  <a:gd name="T16" fmla="*/ 596 w 1502"/>
                  <a:gd name="T17" fmla="*/ 751 h 1502"/>
                  <a:gd name="T18" fmla="*/ 751 w 1502"/>
                  <a:gd name="T19" fmla="*/ 906 h 1502"/>
                  <a:gd name="T20" fmla="*/ 906 w 1502"/>
                  <a:gd name="T21" fmla="*/ 751 h 1502"/>
                  <a:gd name="T22" fmla="*/ 906 w 1502"/>
                  <a:gd name="T23" fmla="*/ 738 h 1502"/>
                  <a:gd name="T24" fmla="*/ 1016 w 1502"/>
                  <a:gd name="T25" fmla="*/ 662 h 1502"/>
                  <a:gd name="T26" fmla="*/ 1107 w 1502"/>
                  <a:gd name="T27" fmla="*/ 599 h 1502"/>
                  <a:gd name="T28" fmla="*/ 1138 w 1502"/>
                  <a:gd name="T29" fmla="*/ 751 h 1502"/>
                  <a:gd name="T30" fmla="*/ 751 w 1502"/>
                  <a:gd name="T31" fmla="*/ 1138 h 1502"/>
                  <a:gd name="T32" fmla="*/ 364 w 1502"/>
                  <a:gd name="T33" fmla="*/ 751 h 1502"/>
                  <a:gd name="T34" fmla="*/ 751 w 1502"/>
                  <a:gd name="T35" fmla="*/ 364 h 1502"/>
                  <a:gd name="T36" fmla="*/ 1020 w 1502"/>
                  <a:gd name="T37" fmla="*/ 473 h 1502"/>
                  <a:gd name="T38" fmla="*/ 1124 w 1502"/>
                  <a:gd name="T39" fmla="*/ 401 h 1502"/>
                  <a:gd name="T40" fmla="*/ 751 w 1502"/>
                  <a:gd name="T41" fmla="*/ 240 h 1502"/>
                  <a:gd name="T42" fmla="*/ 240 w 1502"/>
                  <a:gd name="T43" fmla="*/ 751 h 1502"/>
                  <a:gd name="T44" fmla="*/ 751 w 1502"/>
                  <a:gd name="T45" fmla="*/ 1262 h 1502"/>
                  <a:gd name="T46" fmla="*/ 1262 w 1502"/>
                  <a:gd name="T47" fmla="*/ 751 h 1502"/>
                  <a:gd name="T48" fmla="*/ 1211 w 1502"/>
                  <a:gd name="T49" fmla="*/ 528 h 1502"/>
                  <a:gd name="T50" fmla="*/ 1107 w 1502"/>
                  <a:gd name="T51" fmla="*/ 599 h 1502"/>
                  <a:gd name="T52" fmla="*/ 1333 w 1502"/>
                  <a:gd name="T53" fmla="*/ 443 h 1502"/>
                  <a:gd name="T54" fmla="*/ 1307 w 1502"/>
                  <a:gd name="T55" fmla="*/ 461 h 1502"/>
                  <a:gd name="T56" fmla="*/ 1378 w 1502"/>
                  <a:gd name="T57" fmla="*/ 751 h 1502"/>
                  <a:gd name="T58" fmla="*/ 751 w 1502"/>
                  <a:gd name="T59" fmla="*/ 1378 h 1502"/>
                  <a:gd name="T60" fmla="*/ 124 w 1502"/>
                  <a:gd name="T61" fmla="*/ 751 h 1502"/>
                  <a:gd name="T62" fmla="*/ 751 w 1502"/>
                  <a:gd name="T63" fmla="*/ 124 h 1502"/>
                  <a:gd name="T64" fmla="*/ 1220 w 1502"/>
                  <a:gd name="T65" fmla="*/ 335 h 1502"/>
                  <a:gd name="T66" fmla="*/ 1246 w 1502"/>
                  <a:gd name="T67" fmla="*/ 317 h 1502"/>
                  <a:gd name="T68" fmla="*/ 1273 w 1502"/>
                  <a:gd name="T69" fmla="*/ 211 h 1502"/>
                  <a:gd name="T70" fmla="*/ 751 w 1502"/>
                  <a:gd name="T71" fmla="*/ 0 h 1502"/>
                  <a:gd name="T72" fmla="*/ 0 w 1502"/>
                  <a:gd name="T73" fmla="*/ 751 h 1502"/>
                  <a:gd name="T74" fmla="*/ 751 w 1502"/>
                  <a:gd name="T75" fmla="*/ 1502 h 1502"/>
                  <a:gd name="T76" fmla="*/ 1502 w 1502"/>
                  <a:gd name="T77" fmla="*/ 751 h 1502"/>
                  <a:gd name="T78" fmla="*/ 1442 w 1502"/>
                  <a:gd name="T79" fmla="*/ 456 h 1502"/>
                  <a:gd name="T80" fmla="*/ 1333 w 1502"/>
                  <a:gd name="T81" fmla="*/ 443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02" h="1502">
                    <a:moveTo>
                      <a:pt x="1016" y="662"/>
                    </a:moveTo>
                    <a:cubicBezTo>
                      <a:pt x="1025" y="690"/>
                      <a:pt x="1030" y="720"/>
                      <a:pt x="1030" y="751"/>
                    </a:cubicBezTo>
                    <a:cubicBezTo>
                      <a:pt x="1030" y="905"/>
                      <a:pt x="905" y="1030"/>
                      <a:pt x="751" y="1030"/>
                    </a:cubicBezTo>
                    <a:cubicBezTo>
                      <a:pt x="597" y="1030"/>
                      <a:pt x="472" y="905"/>
                      <a:pt x="472" y="751"/>
                    </a:cubicBezTo>
                    <a:cubicBezTo>
                      <a:pt x="472" y="597"/>
                      <a:pt x="597" y="472"/>
                      <a:pt x="751" y="472"/>
                    </a:cubicBezTo>
                    <a:cubicBezTo>
                      <a:pt x="818" y="472"/>
                      <a:pt x="880" y="496"/>
                      <a:pt x="929" y="536"/>
                    </a:cubicBezTo>
                    <a:cubicBezTo>
                      <a:pt x="819" y="611"/>
                      <a:pt x="819" y="611"/>
                      <a:pt x="819" y="611"/>
                    </a:cubicBezTo>
                    <a:cubicBezTo>
                      <a:pt x="798" y="601"/>
                      <a:pt x="775" y="596"/>
                      <a:pt x="751" y="596"/>
                    </a:cubicBezTo>
                    <a:cubicBezTo>
                      <a:pt x="665" y="596"/>
                      <a:pt x="596" y="665"/>
                      <a:pt x="596" y="751"/>
                    </a:cubicBezTo>
                    <a:cubicBezTo>
                      <a:pt x="596" y="836"/>
                      <a:pt x="665" y="906"/>
                      <a:pt x="751" y="906"/>
                    </a:cubicBezTo>
                    <a:cubicBezTo>
                      <a:pt x="837" y="906"/>
                      <a:pt x="906" y="836"/>
                      <a:pt x="906" y="751"/>
                    </a:cubicBezTo>
                    <a:cubicBezTo>
                      <a:pt x="906" y="746"/>
                      <a:pt x="906" y="742"/>
                      <a:pt x="906" y="738"/>
                    </a:cubicBezTo>
                    <a:lnTo>
                      <a:pt x="1016" y="662"/>
                    </a:lnTo>
                    <a:close/>
                    <a:moveTo>
                      <a:pt x="1107" y="599"/>
                    </a:moveTo>
                    <a:cubicBezTo>
                      <a:pt x="1127" y="646"/>
                      <a:pt x="1138" y="697"/>
                      <a:pt x="1138" y="751"/>
                    </a:cubicBezTo>
                    <a:cubicBezTo>
                      <a:pt x="1138" y="964"/>
                      <a:pt x="964" y="1138"/>
                      <a:pt x="751" y="1138"/>
                    </a:cubicBezTo>
                    <a:cubicBezTo>
                      <a:pt x="537" y="1138"/>
                      <a:pt x="364" y="964"/>
                      <a:pt x="364" y="751"/>
                    </a:cubicBezTo>
                    <a:cubicBezTo>
                      <a:pt x="364" y="537"/>
                      <a:pt x="537" y="364"/>
                      <a:pt x="751" y="364"/>
                    </a:cubicBezTo>
                    <a:cubicBezTo>
                      <a:pt x="855" y="364"/>
                      <a:pt x="950" y="405"/>
                      <a:pt x="1020" y="473"/>
                    </a:cubicBezTo>
                    <a:cubicBezTo>
                      <a:pt x="1124" y="401"/>
                      <a:pt x="1124" y="401"/>
                      <a:pt x="1124" y="401"/>
                    </a:cubicBezTo>
                    <a:cubicBezTo>
                      <a:pt x="1030" y="302"/>
                      <a:pt x="898" y="240"/>
                      <a:pt x="751" y="240"/>
                    </a:cubicBezTo>
                    <a:cubicBezTo>
                      <a:pt x="469" y="240"/>
                      <a:pt x="240" y="469"/>
                      <a:pt x="240" y="751"/>
                    </a:cubicBezTo>
                    <a:cubicBezTo>
                      <a:pt x="240" y="1033"/>
                      <a:pt x="469" y="1262"/>
                      <a:pt x="751" y="1262"/>
                    </a:cubicBezTo>
                    <a:cubicBezTo>
                      <a:pt x="1033" y="1262"/>
                      <a:pt x="1262" y="1033"/>
                      <a:pt x="1262" y="751"/>
                    </a:cubicBezTo>
                    <a:cubicBezTo>
                      <a:pt x="1262" y="671"/>
                      <a:pt x="1244" y="595"/>
                      <a:pt x="1211" y="528"/>
                    </a:cubicBezTo>
                    <a:lnTo>
                      <a:pt x="1107" y="599"/>
                    </a:lnTo>
                    <a:close/>
                    <a:moveTo>
                      <a:pt x="1333" y="443"/>
                    </a:moveTo>
                    <a:cubicBezTo>
                      <a:pt x="1307" y="461"/>
                      <a:pt x="1307" y="461"/>
                      <a:pt x="1307" y="461"/>
                    </a:cubicBezTo>
                    <a:cubicBezTo>
                      <a:pt x="1352" y="548"/>
                      <a:pt x="1378" y="646"/>
                      <a:pt x="1378" y="751"/>
                    </a:cubicBezTo>
                    <a:cubicBezTo>
                      <a:pt x="1378" y="1097"/>
                      <a:pt x="1097" y="1378"/>
                      <a:pt x="751" y="1378"/>
                    </a:cubicBezTo>
                    <a:cubicBezTo>
                      <a:pt x="405" y="1378"/>
                      <a:pt x="124" y="1097"/>
                      <a:pt x="124" y="751"/>
                    </a:cubicBezTo>
                    <a:cubicBezTo>
                      <a:pt x="124" y="405"/>
                      <a:pt x="405" y="124"/>
                      <a:pt x="751" y="124"/>
                    </a:cubicBezTo>
                    <a:cubicBezTo>
                      <a:pt x="937" y="124"/>
                      <a:pt x="1105" y="205"/>
                      <a:pt x="1220" y="335"/>
                    </a:cubicBezTo>
                    <a:cubicBezTo>
                      <a:pt x="1246" y="317"/>
                      <a:pt x="1246" y="317"/>
                      <a:pt x="1246" y="317"/>
                    </a:cubicBezTo>
                    <a:cubicBezTo>
                      <a:pt x="1273" y="211"/>
                      <a:pt x="1273" y="211"/>
                      <a:pt x="1273" y="211"/>
                    </a:cubicBezTo>
                    <a:cubicBezTo>
                      <a:pt x="1138" y="80"/>
                      <a:pt x="954" y="0"/>
                      <a:pt x="751" y="0"/>
                    </a:cubicBezTo>
                    <a:cubicBezTo>
                      <a:pt x="337" y="0"/>
                      <a:pt x="0" y="337"/>
                      <a:pt x="0" y="751"/>
                    </a:cubicBezTo>
                    <a:cubicBezTo>
                      <a:pt x="0" y="1165"/>
                      <a:pt x="337" y="1502"/>
                      <a:pt x="751" y="1502"/>
                    </a:cubicBezTo>
                    <a:cubicBezTo>
                      <a:pt x="1165" y="1502"/>
                      <a:pt x="1502" y="1165"/>
                      <a:pt x="1502" y="751"/>
                    </a:cubicBezTo>
                    <a:cubicBezTo>
                      <a:pt x="1502" y="646"/>
                      <a:pt x="1480" y="547"/>
                      <a:pt x="1442" y="456"/>
                    </a:cubicBezTo>
                    <a:lnTo>
                      <a:pt x="1333" y="443"/>
                    </a:lnTo>
                    <a:close/>
                  </a:path>
                </a:pathLst>
              </a:custGeom>
              <a:solidFill>
                <a:srgbClr val="06436E"/>
              </a:solidFill>
              <a:ln>
                <a:solidFill>
                  <a:srgbClr val="06436E"/>
                </a:solidFill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 dirty="0"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09210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MART_ELEMENT" val="HarveyBall"/>
  <p:tag name="EE4P_STYLE_ID" val="6cd991bf-f022-4378-96e7-2c338aeb3f5a"/>
  <p:tag name="EE4P_STYLE_NAME" val="Box"/>
  <p:tag name="EE4P_SMART_ELEMENT_XML" val="&lt;smartelement id=&quot;HarveyBall&quot; custom=&quot;1&quot;&gt;&lt;position width=&quot;20&quot; height=&quot;20&quot; alignment=&quot;1&quot; /&gt;&lt;elements&gt;&lt;element name=&quot;background&quot;&gt;&lt;fill visible=&quot;1&quot; foreColor=&quot;#ffffff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1&quot; foreColor=&quot;&quot; weight=&quot;0.75&quot; /&gt;&lt;reflection visible=&quot;0&quot; /&gt;&lt;shadow visible=&quot;0&quot; /&gt;&lt;/element&gt;&lt;/elements&gt;&lt;colors&gt;&lt;color theme=&quot;5&quot; name=&quot;Accent 1&quot; default=&quot;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color rgb=&quot;#ffffff&quot; name=&quot;White&quot; /&gt;&lt;/colors&gt;&lt;/smartelement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49751</TotalTime>
  <Words>2693</Words>
  <Application>Microsoft Macintosh PowerPoint</Application>
  <PresentationFormat>On-screen Show (4:3)</PresentationFormat>
  <Paragraphs>933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Avenir Next</vt:lpstr>
      <vt:lpstr>Calibri</vt:lpstr>
      <vt:lpstr>Calibri Light</vt:lpstr>
      <vt:lpstr>Cambria</vt:lpstr>
      <vt:lpstr>Corbel</vt:lpstr>
      <vt:lpstr>PT Mono</vt:lpstr>
      <vt:lpstr>Tahoma</vt:lpstr>
      <vt:lpstr>Office Theme</vt:lpstr>
      <vt:lpstr>MARS  Processing-In-Memory Acceleration  of Raw Signal Genome Analysis  Inside the Storage Subsystem</vt:lpstr>
      <vt:lpstr>Outline</vt:lpstr>
      <vt:lpstr>Genome Sequence Analysis</vt:lpstr>
      <vt:lpstr>Raw Signal Genome Analysis  (RSGA)</vt:lpstr>
      <vt:lpstr>Raw Signal Genome Analysis  (RSGA)</vt:lpstr>
      <vt:lpstr>Outline</vt:lpstr>
      <vt:lpstr>Motivation</vt:lpstr>
      <vt:lpstr>Impact of I/O data movement</vt:lpstr>
      <vt:lpstr>Our Goal</vt:lpstr>
      <vt:lpstr>Outline</vt:lpstr>
      <vt:lpstr>MARS: PIM Acceleration of RSGA Inside Storage</vt:lpstr>
      <vt:lpstr>MARS Genome Analysis Workflow</vt:lpstr>
      <vt:lpstr>Impact of SW Modification on Accuracy</vt:lpstr>
      <vt:lpstr>Accuracy Evaluation</vt:lpstr>
      <vt:lpstr>Accuracy Evaluation</vt:lpstr>
      <vt:lpstr>Accuracy Evaluation</vt:lpstr>
      <vt:lpstr>MARS Architecture &amp; System - Overview</vt:lpstr>
      <vt:lpstr>MARS Architecture &amp; System (I/IV)</vt:lpstr>
      <vt:lpstr>MARS Architecture &amp; System (II/IV)</vt:lpstr>
      <vt:lpstr>MARS Architecture &amp; System (III/IV)</vt:lpstr>
      <vt:lpstr>MARS Architecture &amp; System (IV/IV)</vt:lpstr>
      <vt:lpstr>Mapping RSGA Workflow to MARS Architecture</vt:lpstr>
      <vt:lpstr>Mapping RSGA Workflow to MARS Architecture</vt:lpstr>
      <vt:lpstr>Mapping RSGA Workflow to MARS Architecture</vt:lpstr>
      <vt:lpstr>Control and Data Flow</vt:lpstr>
      <vt:lpstr>Control and Data Flow (I/VI)</vt:lpstr>
      <vt:lpstr>Control and Data Flow (II/VI)</vt:lpstr>
      <vt:lpstr>Control and Data Flow (III/VI)</vt:lpstr>
      <vt:lpstr>Control and Data Flow (IV/VI)</vt:lpstr>
      <vt:lpstr>Control and Data Flow (V/VI)</vt:lpstr>
      <vt:lpstr>Control and Data Flow (VI/VI)</vt:lpstr>
      <vt:lpstr>Computational Units &amp; System Integration</vt:lpstr>
      <vt:lpstr>Outline</vt:lpstr>
      <vt:lpstr>Evaluation Methodology (I/II)</vt:lpstr>
      <vt:lpstr>Evaluation Methodology (II/II)</vt:lpstr>
      <vt:lpstr>Performance Evaluation</vt:lpstr>
      <vt:lpstr>Energy Evaluation</vt:lpstr>
      <vt:lpstr>Outline</vt:lpstr>
      <vt:lpstr>Conclusion</vt:lpstr>
      <vt:lpstr>MARS  Processing-In-Memory Acceleration  of Raw Signal Genome Analysis  Inside the Storage Subsystem</vt:lpstr>
      <vt:lpstr>BACKUP SLIDES</vt:lpstr>
      <vt:lpstr>Ablation Study - Methodology</vt:lpstr>
      <vt:lpstr>Ablation Study - Performance Evaluation</vt:lpstr>
      <vt:lpstr>Ablation Study - Energy Evaluation</vt:lpstr>
      <vt:lpstr>Computational Units</vt:lpstr>
      <vt:lpstr>MARS detailed workflow</vt:lpstr>
    </vt:vector>
  </TitlesOfParts>
  <Manager/>
  <Company>Razer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Minesh Patel</dc:creator>
  <cp:keywords/>
  <dc:description/>
  <cp:lastModifiedBy>Soysal, Melina</cp:lastModifiedBy>
  <cp:revision>1850</cp:revision>
  <cp:lastPrinted>2023-05-16T11:28:33Z</cp:lastPrinted>
  <dcterms:created xsi:type="dcterms:W3CDTF">2017-06-05T15:22:10Z</dcterms:created>
  <dcterms:modified xsi:type="dcterms:W3CDTF">2025-06-09T15:08:11Z</dcterms:modified>
  <cp:category/>
</cp:coreProperties>
</file>