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tags/tag23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4.xml" ContentType="application/vnd.openxmlformats-officedocument.presentationml.tags+xml"/>
  <Override PartName="/ppt/notesSlides/notesSlide41.xml" ContentType="application/vnd.openxmlformats-officedocument.presentationml.notesSlide+xml"/>
  <Override PartName="/ppt/tags/tag25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6.xml" ContentType="application/vnd.openxmlformats-officedocument.presentationml.tags+xml"/>
  <Override PartName="/ppt/notesSlides/notesSlide45.xml" ContentType="application/vnd.openxmlformats-officedocument.presentationml.notesSlide+xml"/>
  <Override PartName="/ppt/tags/tag27.xml" ContentType="application/vnd.openxmlformats-officedocument.presentationml.tags+xml"/>
  <Override PartName="/ppt/notesSlides/notesSlide46.xml" ContentType="application/vnd.openxmlformats-officedocument.presentationml.notesSlide+xml"/>
  <Override PartName="/ppt/tags/tag28.xml" ContentType="application/vnd.openxmlformats-officedocument.presentationml.tags+xml"/>
  <Override PartName="/ppt/notesSlides/notesSlide47.xml" ContentType="application/vnd.openxmlformats-officedocument.presentationml.notesSlide+xml"/>
  <Override PartName="/ppt/tags/tag29.xml" ContentType="application/vnd.openxmlformats-officedocument.presentationml.tags+xml"/>
  <Override PartName="/ppt/notesSlides/notesSlide48.xml" ContentType="application/vnd.openxmlformats-officedocument.presentationml.notesSlide+xml"/>
  <Override PartName="/ppt/tags/tag30.xml" ContentType="application/vnd.openxmlformats-officedocument.presentationml.tags+xml"/>
  <Override PartName="/ppt/notesSlides/notesSlide49.xml" ContentType="application/vnd.openxmlformats-officedocument.presentationml.notesSlide+xml"/>
  <Override PartName="/ppt/tags/tag31.xml" ContentType="application/vnd.openxmlformats-officedocument.presentationml.tags+xml"/>
  <Override PartName="/ppt/notesSlides/notesSlide50.xml" ContentType="application/vnd.openxmlformats-officedocument.presentationml.notesSlide+xml"/>
  <Override PartName="/ppt/tags/tag32.xml" ContentType="application/vnd.openxmlformats-officedocument.presentationml.tags+xml"/>
  <Override PartName="/ppt/notesSlides/notesSlide51.xml" ContentType="application/vnd.openxmlformats-officedocument.presentationml.notesSlide+xml"/>
  <Override PartName="/ppt/tags/tag33.xml" ContentType="application/vnd.openxmlformats-officedocument.presentationml.tags+xml"/>
  <Override PartName="/ppt/notesSlides/notesSlide52.xml" ContentType="application/vnd.openxmlformats-officedocument.presentationml.notesSlide+xml"/>
  <Override PartName="/ppt/tags/tag34.xml" ContentType="application/vnd.openxmlformats-officedocument.presentationml.tags+xml"/>
  <Override PartName="/ppt/notesSlides/notesSlide5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1116" r:id="rId3"/>
    <p:sldId id="1164" r:id="rId4"/>
    <p:sldId id="1206" r:id="rId5"/>
    <p:sldId id="1128" r:id="rId6"/>
    <p:sldId id="1207" r:id="rId7"/>
    <p:sldId id="1208" r:id="rId8"/>
    <p:sldId id="1209" r:id="rId9"/>
    <p:sldId id="1210" r:id="rId10"/>
    <p:sldId id="1211" r:id="rId11"/>
    <p:sldId id="1212" r:id="rId12"/>
    <p:sldId id="1214" r:id="rId13"/>
    <p:sldId id="1216" r:id="rId14"/>
    <p:sldId id="1213" r:id="rId15"/>
    <p:sldId id="1215" r:id="rId16"/>
    <p:sldId id="1218" r:id="rId17"/>
    <p:sldId id="1217" r:id="rId18"/>
    <p:sldId id="1220" r:id="rId19"/>
    <p:sldId id="1221" r:id="rId20"/>
    <p:sldId id="1222" r:id="rId21"/>
    <p:sldId id="1223" r:id="rId22"/>
    <p:sldId id="1224" r:id="rId23"/>
    <p:sldId id="1226" r:id="rId24"/>
    <p:sldId id="1091" r:id="rId25"/>
    <p:sldId id="4659" r:id="rId26"/>
    <p:sldId id="4658" r:id="rId27"/>
    <p:sldId id="4657" r:id="rId28"/>
    <p:sldId id="4662" r:id="rId29"/>
    <p:sldId id="1198" r:id="rId30"/>
    <p:sldId id="4664" r:id="rId31"/>
    <p:sldId id="1187" r:id="rId32"/>
    <p:sldId id="1200" r:id="rId33"/>
    <p:sldId id="1201" r:id="rId34"/>
    <p:sldId id="4665" r:id="rId35"/>
    <p:sldId id="1202" r:id="rId36"/>
    <p:sldId id="4652" r:id="rId37"/>
    <p:sldId id="4653" r:id="rId38"/>
    <p:sldId id="4654" r:id="rId39"/>
    <p:sldId id="4655" r:id="rId40"/>
    <p:sldId id="4660" r:id="rId41"/>
    <p:sldId id="4668" r:id="rId42"/>
    <p:sldId id="4669" r:id="rId43"/>
    <p:sldId id="4661" r:id="rId44"/>
    <p:sldId id="4663" r:id="rId45"/>
    <p:sldId id="4666" r:id="rId46"/>
    <p:sldId id="4667" r:id="rId47"/>
    <p:sldId id="4670" r:id="rId48"/>
    <p:sldId id="4672" r:id="rId49"/>
    <p:sldId id="4673" r:id="rId50"/>
    <p:sldId id="4674" r:id="rId51"/>
    <p:sldId id="4671" r:id="rId52"/>
    <p:sldId id="4675" r:id="rId53"/>
    <p:sldId id="119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05436E"/>
    <a:srgbClr val="F59613"/>
    <a:srgbClr val="C05F60"/>
    <a:srgbClr val="E78485"/>
    <a:srgbClr val="337EBD"/>
    <a:srgbClr val="D62F5D"/>
    <a:srgbClr val="C86207"/>
    <a:srgbClr val="FF5984"/>
    <a:srgbClr val="F69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/>
    <p:restoredTop sz="71565"/>
  </p:normalViewPr>
  <p:slideViewPr>
    <p:cSldViewPr snapToGrid="0" snapToObjects="1">
      <p:cViewPr varScale="1">
        <p:scale>
          <a:sx n="90" d="100"/>
          <a:sy n="90" d="100"/>
        </p:scale>
        <p:origin x="2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76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3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5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8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243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9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7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5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9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61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2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88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9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4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00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2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2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1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6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4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6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47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7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7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1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5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21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0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37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63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90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21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062A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97819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github.com/CMU-SAFARI/BLEND" TargetMode="External"/><Relationship Id="rId5" Type="http://schemas.openxmlformats.org/officeDocument/2006/relationships/image" Target="../media/image4.tiff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hyperlink" Target="https://academic.oup.com/nargab/article/5/1/lqad004/69939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5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BLEND" TargetMode="External"/><Relationship Id="rId3" Type="http://schemas.openxmlformats.org/officeDocument/2006/relationships/hyperlink" Target="https://arxiv.org/pdf/2112.08687.pdf" TargetMode="External"/><Relationship Id="rId7" Type="http://schemas.openxmlformats.org/officeDocument/2006/relationships/hyperlink" Target="https://www.biorxiv.org/content/10.1101/2022.11.23.51769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112.08687" TargetMode="External"/><Relationship Id="rId11" Type="http://schemas.openxmlformats.org/officeDocument/2006/relationships/hyperlink" Target="https://academic.oup.com/nargab/article/5/1/lqad004/6993940" TargetMode="External"/><Relationship Id="rId5" Type="http://schemas.openxmlformats.org/officeDocument/2006/relationships/hyperlink" Target="https://doi.org/10.1093/bioinformatics/btac554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academic.oup.com/nargab" TargetMode="External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BLEN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github.com/CMU-SAFARI/BLEND" TargetMode="External"/><Relationship Id="rId5" Type="http://schemas.openxmlformats.org/officeDocument/2006/relationships/image" Target="../media/image4.tiff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hyperlink" Target="https://academic.oup.com/nargab/article/5/1/lqad004/699394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>
                <a:solidFill>
                  <a:srgbClr val="F5D8B0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BLEND</a:t>
            </a:r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Fast, Memory-efficient and Accurate Mechanism 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Find Fuzzy Seed Matches in Genome Analysis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96784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Jisung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Park, Mohammed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Alser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 Kim,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Damla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Senol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Cali,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Shahroodi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Nika Mansouri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Gagandeep Singh,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Konstantinos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Kanellopoulos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Alkan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Onur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B59B2-7CB7-949E-EF8A-0F52667F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21" y="6051267"/>
            <a:ext cx="3336192" cy="7611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668B9-2CD0-96F5-16FD-680C4C391C30}"/>
              </a:ext>
            </a:extLst>
          </p:cNvPr>
          <p:cNvGrpSpPr/>
          <p:nvPr/>
        </p:nvGrpSpPr>
        <p:grpSpPr>
          <a:xfrm>
            <a:off x="322190" y="5505127"/>
            <a:ext cx="8319767" cy="466786"/>
            <a:chOff x="322190" y="5783957"/>
            <a:chExt cx="8319767" cy="46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67B8-7041-AA61-4869-E3FFF91A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553" t="31836" r="15247" b="32270"/>
            <a:stretch/>
          </p:blipFill>
          <p:spPr>
            <a:xfrm>
              <a:off x="3233311" y="5809649"/>
              <a:ext cx="2190541" cy="4154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73AE7-DC07-F41E-57C3-48B21256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8858" y="5783957"/>
              <a:ext cx="2513099" cy="46678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099C6AE-CFF9-1AAE-7731-87EDC77B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190" y="5834463"/>
              <a:ext cx="1901305" cy="365775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179E7EE-71CF-5292-D8E8-800D78DACD17}"/>
              </a:ext>
            </a:extLst>
          </p:cNvPr>
          <p:cNvGrpSpPr/>
          <p:nvPr/>
        </p:nvGrpSpPr>
        <p:grpSpPr>
          <a:xfrm>
            <a:off x="1272842" y="3888897"/>
            <a:ext cx="2138027" cy="1605771"/>
            <a:chOff x="1272842" y="3888897"/>
            <a:chExt cx="2138027" cy="1605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0293" y="3888897"/>
              <a:ext cx="1323124" cy="1323124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272842" y="5121816"/>
              <a:ext cx="2138027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9"/>
                </a:rPr>
                <a:t>Paper (NARGAB)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38F9AA-BD74-1998-92A0-BEB4D8F06EC5}"/>
              </a:ext>
            </a:extLst>
          </p:cNvPr>
          <p:cNvGrpSpPr/>
          <p:nvPr/>
        </p:nvGrpSpPr>
        <p:grpSpPr>
          <a:xfrm>
            <a:off x="5779800" y="3887568"/>
            <a:ext cx="1748098" cy="1618980"/>
            <a:chOff x="5779800" y="3887568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2985" y="3887568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779800" y="5133696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1"/>
                </a:rPr>
                <a:t>Source Code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5" name="Graphic 11">
            <a:extLst>
              <a:ext uri="{FF2B5EF4-FFF2-40B4-BE49-F238E27FC236}">
                <a16:creationId xmlns:a16="http://schemas.microsoft.com/office/drawing/2014/main" id="{AD19BDEE-E42A-5651-924A-583755EF0588}"/>
              </a:ext>
            </a:extLst>
          </p:cNvPr>
          <p:cNvGrpSpPr>
            <a:grpSpLocks noChangeAspect="1"/>
          </p:cNvGrpSpPr>
          <p:nvPr/>
        </p:nvGrpSpPr>
        <p:grpSpPr>
          <a:xfrm>
            <a:off x="2223495" y="5977569"/>
            <a:ext cx="1517653" cy="861671"/>
            <a:chOff x="10409076" y="2925362"/>
            <a:chExt cx="2825396" cy="1604165"/>
          </a:xfrm>
        </p:grpSpPr>
        <p:sp>
          <p:nvSpPr>
            <p:cNvPr id="57" name="Freeform: Shape 29">
              <a:extLst>
                <a:ext uri="{FF2B5EF4-FFF2-40B4-BE49-F238E27FC236}">
                  <a16:creationId xmlns:a16="http://schemas.microsoft.com/office/drawing/2014/main" id="{CC8FAA6A-FD12-D3E2-EC9F-E277B135FA7A}"/>
                </a:ext>
              </a:extLst>
            </p:cNvPr>
            <p:cNvSpPr/>
            <p:nvPr/>
          </p:nvSpPr>
          <p:spPr>
            <a:xfrm flipV="1">
              <a:off x="10946032" y="3447738"/>
              <a:ext cx="499248" cy="533267"/>
            </a:xfrm>
            <a:custGeom>
              <a:avLst/>
              <a:gdLst>
                <a:gd name="connsiteX0" fmla="*/ 354024 w 499248"/>
                <a:gd name="connsiteY0" fmla="*/ 532902 h 533267"/>
                <a:gd name="connsiteX1" fmla="*/ 354024 w 499248"/>
                <a:gd name="connsiteY1" fmla="*/ 209493 h 533267"/>
                <a:gd name="connsiteX2" fmla="*/ 249128 w 499248"/>
                <a:gd name="connsiteY2" fmla="*/ 100940 h 533267"/>
                <a:gd name="connsiteX3" fmla="*/ 144184 w 499248"/>
                <a:gd name="connsiteY3" fmla="*/ 209493 h 533267"/>
                <a:gd name="connsiteX4" fmla="*/ 144184 w 499248"/>
                <a:gd name="connsiteY4" fmla="*/ 532902 h 533267"/>
                <a:gd name="connsiteX5" fmla="*/ -521 w 499248"/>
                <a:gd name="connsiteY5" fmla="*/ 532902 h 533267"/>
                <a:gd name="connsiteX6" fmla="*/ -521 w 499248"/>
                <a:gd name="connsiteY6" fmla="*/ 202223 h 533267"/>
                <a:gd name="connsiteX7" fmla="*/ 249128 w 499248"/>
                <a:gd name="connsiteY7" fmla="*/ -365 h 533267"/>
                <a:gd name="connsiteX8" fmla="*/ 498727 w 499248"/>
                <a:gd name="connsiteY8" fmla="*/ 202223 h 533267"/>
                <a:gd name="connsiteX9" fmla="*/ 498727 w 499248"/>
                <a:gd name="connsiteY9" fmla="*/ 532902 h 533267"/>
                <a:gd name="connsiteX10" fmla="*/ 354024 w 499248"/>
                <a:gd name="connsiteY10" fmla="*/ 532902 h 533267"/>
                <a:gd name="connsiteX11" fmla="*/ 354024 w 499248"/>
                <a:gd name="connsiteY11" fmla="*/ 532902 h 53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48" h="533267">
                  <a:moveTo>
                    <a:pt x="354024" y="532902"/>
                  </a:moveTo>
                  <a:lnTo>
                    <a:pt x="354024" y="209493"/>
                  </a:lnTo>
                  <a:cubicBezTo>
                    <a:pt x="351856" y="142901"/>
                    <a:pt x="317115" y="100940"/>
                    <a:pt x="249128" y="100940"/>
                  </a:cubicBezTo>
                  <a:cubicBezTo>
                    <a:pt x="181093" y="100940"/>
                    <a:pt x="146360" y="142901"/>
                    <a:pt x="144184" y="209493"/>
                  </a:cubicBezTo>
                  <a:lnTo>
                    <a:pt x="144184" y="532902"/>
                  </a:lnTo>
                  <a:lnTo>
                    <a:pt x="-521" y="532902"/>
                  </a:lnTo>
                  <a:lnTo>
                    <a:pt x="-521" y="202223"/>
                  </a:lnTo>
                  <a:cubicBezTo>
                    <a:pt x="942" y="56813"/>
                    <a:pt x="117409" y="-365"/>
                    <a:pt x="249128" y="-365"/>
                  </a:cubicBezTo>
                  <a:cubicBezTo>
                    <a:pt x="380791" y="-365"/>
                    <a:pt x="497282" y="56813"/>
                    <a:pt x="498727" y="202223"/>
                  </a:cubicBezTo>
                  <a:lnTo>
                    <a:pt x="498727" y="532902"/>
                  </a:lnTo>
                  <a:lnTo>
                    <a:pt x="354024" y="532902"/>
                  </a:lnTo>
                  <a:lnTo>
                    <a:pt x="354024" y="532902"/>
                  </a:lnTo>
                </a:path>
              </a:pathLst>
            </a:custGeom>
            <a:solidFill>
              <a:srgbClr val="00ADEF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58" name="Freeform: Shape 30">
              <a:extLst>
                <a:ext uri="{FF2B5EF4-FFF2-40B4-BE49-F238E27FC236}">
                  <a16:creationId xmlns:a16="http://schemas.microsoft.com/office/drawing/2014/main" id="{F034F955-B35C-D6B6-8F73-750BD27E8976}"/>
                </a:ext>
              </a:extLst>
            </p:cNvPr>
            <p:cNvSpPr/>
            <p:nvPr/>
          </p:nvSpPr>
          <p:spPr>
            <a:xfrm flipV="1">
              <a:off x="11590036" y="3447738"/>
              <a:ext cx="426196" cy="522383"/>
            </a:xfrm>
            <a:custGeom>
              <a:avLst/>
              <a:gdLst>
                <a:gd name="connsiteX0" fmla="*/ 71610 w 426196"/>
                <a:gd name="connsiteY0" fmla="*/ 459795 h 522383"/>
                <a:gd name="connsiteX1" fmla="*/ 177262 w 426196"/>
                <a:gd name="connsiteY1" fmla="*/ 459795 h 522383"/>
                <a:gd name="connsiteX2" fmla="*/ 309714 w 426196"/>
                <a:gd name="connsiteY2" fmla="*/ 400464 h 522383"/>
                <a:gd name="connsiteX3" fmla="*/ 349464 w 426196"/>
                <a:gd name="connsiteY3" fmla="*/ 260811 h 522383"/>
                <a:gd name="connsiteX4" fmla="*/ 309714 w 426196"/>
                <a:gd name="connsiteY4" fmla="*/ 121174 h 522383"/>
                <a:gd name="connsiteX5" fmla="*/ 177262 w 426196"/>
                <a:gd name="connsiteY5" fmla="*/ 61828 h 522383"/>
                <a:gd name="connsiteX6" fmla="*/ 71610 w 426196"/>
                <a:gd name="connsiteY6" fmla="*/ 61828 h 522383"/>
                <a:gd name="connsiteX7" fmla="*/ 71610 w 426196"/>
                <a:gd name="connsiteY7" fmla="*/ 459795 h 522383"/>
                <a:gd name="connsiteX8" fmla="*/ -763 w 426196"/>
                <a:gd name="connsiteY8" fmla="*/ -368 h 522383"/>
                <a:gd name="connsiteX9" fmla="*/ 172935 w 426196"/>
                <a:gd name="connsiteY9" fmla="*/ -368 h 522383"/>
                <a:gd name="connsiteX10" fmla="*/ 314729 w 426196"/>
                <a:gd name="connsiteY10" fmla="*/ 31431 h 522383"/>
                <a:gd name="connsiteX11" fmla="*/ 425433 w 426196"/>
                <a:gd name="connsiteY11" fmla="*/ 260811 h 522383"/>
                <a:gd name="connsiteX12" fmla="*/ 314729 w 426196"/>
                <a:gd name="connsiteY12" fmla="*/ 490183 h 522383"/>
                <a:gd name="connsiteX13" fmla="*/ 172935 w 426196"/>
                <a:gd name="connsiteY13" fmla="*/ 522016 h 522383"/>
                <a:gd name="connsiteX14" fmla="*/ -763 w 426196"/>
                <a:gd name="connsiteY14" fmla="*/ 522016 h 522383"/>
                <a:gd name="connsiteX15" fmla="*/ -763 w 426196"/>
                <a:gd name="connsiteY15" fmla="*/ -368 h 522383"/>
                <a:gd name="connsiteX16" fmla="*/ -763 w 426196"/>
                <a:gd name="connsiteY16" fmla="*/ -368 h 5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196" h="522383">
                  <a:moveTo>
                    <a:pt x="71610" y="459795"/>
                  </a:moveTo>
                  <a:lnTo>
                    <a:pt x="177262" y="459795"/>
                  </a:lnTo>
                  <a:cubicBezTo>
                    <a:pt x="250366" y="459795"/>
                    <a:pt x="289393" y="430112"/>
                    <a:pt x="309714" y="400464"/>
                  </a:cubicBezTo>
                  <a:cubicBezTo>
                    <a:pt x="340790" y="355588"/>
                    <a:pt x="349464" y="309283"/>
                    <a:pt x="349464" y="260811"/>
                  </a:cubicBezTo>
                  <a:cubicBezTo>
                    <a:pt x="349464" y="212338"/>
                    <a:pt x="340790" y="166043"/>
                    <a:pt x="309714" y="121174"/>
                  </a:cubicBezTo>
                  <a:cubicBezTo>
                    <a:pt x="289393" y="91502"/>
                    <a:pt x="250366" y="61828"/>
                    <a:pt x="177262" y="61828"/>
                  </a:cubicBezTo>
                  <a:lnTo>
                    <a:pt x="71610" y="61828"/>
                  </a:lnTo>
                  <a:lnTo>
                    <a:pt x="71610" y="459795"/>
                  </a:lnTo>
                  <a:close/>
                  <a:moveTo>
                    <a:pt x="-763" y="-368"/>
                  </a:moveTo>
                  <a:lnTo>
                    <a:pt x="172935" y="-368"/>
                  </a:lnTo>
                  <a:cubicBezTo>
                    <a:pt x="221400" y="1034"/>
                    <a:pt x="272770" y="4691"/>
                    <a:pt x="314729" y="31431"/>
                  </a:cubicBezTo>
                  <a:cubicBezTo>
                    <a:pt x="390742" y="79937"/>
                    <a:pt x="425433" y="161705"/>
                    <a:pt x="425433" y="260811"/>
                  </a:cubicBezTo>
                  <a:cubicBezTo>
                    <a:pt x="425433" y="359942"/>
                    <a:pt x="390742" y="441692"/>
                    <a:pt x="314729" y="490183"/>
                  </a:cubicBezTo>
                  <a:cubicBezTo>
                    <a:pt x="272770" y="516940"/>
                    <a:pt x="221400" y="520571"/>
                    <a:pt x="172935" y="522016"/>
                  </a:cubicBezTo>
                  <a:lnTo>
                    <a:pt x="-763" y="522016"/>
                  </a:lnTo>
                  <a:lnTo>
                    <a:pt x="-763" y="-368"/>
                  </a:lnTo>
                  <a:lnTo>
                    <a:pt x="-763" y="-368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59" name="Freeform: Shape 31">
              <a:extLst>
                <a:ext uri="{FF2B5EF4-FFF2-40B4-BE49-F238E27FC236}">
                  <a16:creationId xmlns:a16="http://schemas.microsoft.com/office/drawing/2014/main" id="{2D9CCB09-F5BA-82DD-5A2A-1CA79375C952}"/>
                </a:ext>
              </a:extLst>
            </p:cNvPr>
            <p:cNvSpPr/>
            <p:nvPr/>
          </p:nvSpPr>
          <p:spPr>
            <a:xfrm flipV="1">
              <a:off x="12082684" y="3596057"/>
              <a:ext cx="328497" cy="384948"/>
            </a:xfrm>
            <a:custGeom>
              <a:avLst/>
              <a:gdLst>
                <a:gd name="connsiteX0" fmla="*/ 327558 w 328497"/>
                <a:gd name="connsiteY0" fmla="*/ 179135 h 384948"/>
                <a:gd name="connsiteX1" fmla="*/ 327558 w 328497"/>
                <a:gd name="connsiteY1" fmla="*/ 213145 h 384948"/>
                <a:gd name="connsiteX2" fmla="*/ 167662 w 328497"/>
                <a:gd name="connsiteY2" fmla="*/ 384623 h 384948"/>
                <a:gd name="connsiteX3" fmla="*/ -940 w 328497"/>
                <a:gd name="connsiteY3" fmla="*/ 189252 h 384948"/>
                <a:gd name="connsiteX4" fmla="*/ 161873 w 328497"/>
                <a:gd name="connsiteY4" fmla="*/ -326 h 384948"/>
                <a:gd name="connsiteX5" fmla="*/ 323205 w 328497"/>
                <a:gd name="connsiteY5" fmla="*/ 123426 h 384948"/>
                <a:gd name="connsiteX6" fmla="*/ 250897 w 328497"/>
                <a:gd name="connsiteY6" fmla="*/ 123426 h 384948"/>
                <a:gd name="connsiteX7" fmla="*/ 162591 w 328497"/>
                <a:gd name="connsiteY7" fmla="*/ 49582 h 384948"/>
                <a:gd name="connsiteX8" fmla="*/ 71412 w 328497"/>
                <a:gd name="connsiteY8" fmla="*/ 179135 h 384948"/>
                <a:gd name="connsiteX9" fmla="*/ 327558 w 328497"/>
                <a:gd name="connsiteY9" fmla="*/ 179135 h 384948"/>
                <a:gd name="connsiteX10" fmla="*/ 71412 w 328497"/>
                <a:gd name="connsiteY10" fmla="*/ 226875 h 384948"/>
                <a:gd name="connsiteX11" fmla="*/ 162591 w 328497"/>
                <a:gd name="connsiteY11" fmla="*/ 334671 h 384948"/>
                <a:gd name="connsiteX12" fmla="*/ 255185 w 328497"/>
                <a:gd name="connsiteY12" fmla="*/ 226875 h 384948"/>
                <a:gd name="connsiteX13" fmla="*/ 71412 w 328497"/>
                <a:gd name="connsiteY13" fmla="*/ 226875 h 384948"/>
                <a:gd name="connsiteX14" fmla="*/ 71412 w 328497"/>
                <a:gd name="connsiteY14" fmla="*/ 226875 h 3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497" h="384948">
                  <a:moveTo>
                    <a:pt x="327558" y="179135"/>
                  </a:moveTo>
                  <a:lnTo>
                    <a:pt x="327558" y="213145"/>
                  </a:lnTo>
                  <a:cubicBezTo>
                    <a:pt x="327558" y="313704"/>
                    <a:pt x="276189" y="382429"/>
                    <a:pt x="167662" y="384623"/>
                  </a:cubicBezTo>
                  <a:cubicBezTo>
                    <a:pt x="52627" y="384623"/>
                    <a:pt x="-940" y="295618"/>
                    <a:pt x="-940" y="189252"/>
                  </a:cubicBezTo>
                  <a:cubicBezTo>
                    <a:pt x="-940" y="82147"/>
                    <a:pt x="45401" y="-326"/>
                    <a:pt x="161873" y="-326"/>
                  </a:cubicBezTo>
                  <a:cubicBezTo>
                    <a:pt x="248677" y="-326"/>
                    <a:pt x="312365" y="40910"/>
                    <a:pt x="323205" y="123426"/>
                  </a:cubicBezTo>
                  <a:lnTo>
                    <a:pt x="250897" y="123426"/>
                  </a:lnTo>
                  <a:cubicBezTo>
                    <a:pt x="242909" y="70584"/>
                    <a:pt x="216158" y="49582"/>
                    <a:pt x="162591" y="49582"/>
                  </a:cubicBezTo>
                  <a:cubicBezTo>
                    <a:pt x="92416" y="49582"/>
                    <a:pt x="66384" y="115477"/>
                    <a:pt x="71412" y="179135"/>
                  </a:cubicBezTo>
                  <a:lnTo>
                    <a:pt x="327558" y="179135"/>
                  </a:lnTo>
                  <a:close/>
                  <a:moveTo>
                    <a:pt x="71412" y="226875"/>
                  </a:moveTo>
                  <a:cubicBezTo>
                    <a:pt x="71412" y="286180"/>
                    <a:pt x="105411" y="334671"/>
                    <a:pt x="162591" y="334671"/>
                  </a:cubicBezTo>
                  <a:cubicBezTo>
                    <a:pt x="229174" y="334671"/>
                    <a:pt x="256687" y="287625"/>
                    <a:pt x="255185" y="226875"/>
                  </a:cubicBezTo>
                  <a:lnTo>
                    <a:pt x="71412" y="226875"/>
                  </a:lnTo>
                  <a:lnTo>
                    <a:pt x="71412" y="226875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0" name="Freeform: Shape 32">
              <a:extLst>
                <a:ext uri="{FF2B5EF4-FFF2-40B4-BE49-F238E27FC236}">
                  <a16:creationId xmlns:a16="http://schemas.microsoft.com/office/drawing/2014/main" id="{50863F1F-B56B-31DA-5F15-202B97D1F766}"/>
                </a:ext>
              </a:extLst>
            </p:cNvPr>
            <p:cNvSpPr/>
            <p:nvPr/>
          </p:nvSpPr>
          <p:spPr>
            <a:xfrm flipV="1">
              <a:off x="12494591" y="3447738"/>
              <a:ext cx="68738" cy="522383"/>
            </a:xfrm>
            <a:custGeom>
              <a:avLst/>
              <a:gdLst>
                <a:gd name="connsiteX0" fmla="*/ 67686 w 68738"/>
                <a:gd name="connsiteY0" fmla="*/ -368 h 522383"/>
                <a:gd name="connsiteX1" fmla="*/ 67686 w 68738"/>
                <a:gd name="connsiteY1" fmla="*/ 522016 h 522383"/>
                <a:gd name="connsiteX2" fmla="*/ -1052 w 68738"/>
                <a:gd name="connsiteY2" fmla="*/ 522016 h 522383"/>
                <a:gd name="connsiteX3" fmla="*/ -1052 w 68738"/>
                <a:gd name="connsiteY3" fmla="*/ -368 h 522383"/>
                <a:gd name="connsiteX4" fmla="*/ 67686 w 68738"/>
                <a:gd name="connsiteY4" fmla="*/ -368 h 522383"/>
                <a:gd name="connsiteX5" fmla="*/ 67686 w 68738"/>
                <a:gd name="connsiteY5" fmla="*/ -368 h 5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38" h="522383">
                  <a:moveTo>
                    <a:pt x="67686" y="-368"/>
                  </a:moveTo>
                  <a:lnTo>
                    <a:pt x="67686" y="522016"/>
                  </a:lnTo>
                  <a:lnTo>
                    <a:pt x="-1052" y="522016"/>
                  </a:lnTo>
                  <a:lnTo>
                    <a:pt x="-1052" y="-368"/>
                  </a:lnTo>
                  <a:lnTo>
                    <a:pt x="67686" y="-368"/>
                  </a:lnTo>
                  <a:lnTo>
                    <a:pt x="67686" y="-368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1" name="Freeform: Shape 33">
              <a:extLst>
                <a:ext uri="{FF2B5EF4-FFF2-40B4-BE49-F238E27FC236}">
                  <a16:creationId xmlns:a16="http://schemas.microsoft.com/office/drawing/2014/main" id="{F5735F23-4C1C-B2B2-2ABA-BFA4291F301A}"/>
                </a:ext>
              </a:extLst>
            </p:cNvPr>
            <p:cNvSpPr/>
            <p:nvPr/>
          </p:nvSpPr>
          <p:spPr>
            <a:xfrm flipV="1">
              <a:off x="12640730" y="3436881"/>
              <a:ext cx="233705" cy="533240"/>
            </a:xfrm>
            <a:custGeom>
              <a:avLst/>
              <a:gdLst>
                <a:gd name="connsiteX0" fmla="*/ 138466 w 233705"/>
                <a:gd name="connsiteY0" fmla="*/ -370 h 533240"/>
                <a:gd name="connsiteX1" fmla="*/ 138466 w 233705"/>
                <a:gd name="connsiteY1" fmla="*/ 315061 h 533240"/>
                <a:gd name="connsiteX2" fmla="*/ 222397 w 233705"/>
                <a:gd name="connsiteY2" fmla="*/ 315061 h 533240"/>
                <a:gd name="connsiteX3" fmla="*/ 222397 w 233705"/>
                <a:gd name="connsiteY3" fmla="*/ 362821 h 533240"/>
                <a:gd name="connsiteX4" fmla="*/ 138466 w 233705"/>
                <a:gd name="connsiteY4" fmla="*/ 362821 h 533240"/>
                <a:gd name="connsiteX5" fmla="*/ 138466 w 233705"/>
                <a:gd name="connsiteY5" fmla="*/ 420706 h 533240"/>
                <a:gd name="connsiteX6" fmla="*/ 197823 w 233705"/>
                <a:gd name="connsiteY6" fmla="*/ 470632 h 533240"/>
                <a:gd name="connsiteX7" fmla="*/ 232562 w 233705"/>
                <a:gd name="connsiteY7" fmla="*/ 468455 h 533240"/>
                <a:gd name="connsiteX8" fmla="*/ 232562 w 233705"/>
                <a:gd name="connsiteY8" fmla="*/ 525627 h 533240"/>
                <a:gd name="connsiteX9" fmla="*/ 183327 w 233705"/>
                <a:gd name="connsiteY9" fmla="*/ 532870 h 533240"/>
                <a:gd name="connsiteX10" fmla="*/ 69728 w 233705"/>
                <a:gd name="connsiteY10" fmla="*/ 432286 h 533240"/>
                <a:gd name="connsiteX11" fmla="*/ 69728 w 233705"/>
                <a:gd name="connsiteY11" fmla="*/ 362821 h 533240"/>
                <a:gd name="connsiteX12" fmla="*/ -1143 w 233705"/>
                <a:gd name="connsiteY12" fmla="*/ 362821 h 533240"/>
                <a:gd name="connsiteX13" fmla="*/ -1143 w 233705"/>
                <a:gd name="connsiteY13" fmla="*/ 315061 h 533240"/>
                <a:gd name="connsiteX14" fmla="*/ 69728 w 233705"/>
                <a:gd name="connsiteY14" fmla="*/ 315061 h 533240"/>
                <a:gd name="connsiteX15" fmla="*/ 69728 w 233705"/>
                <a:gd name="connsiteY15" fmla="*/ -370 h 533240"/>
                <a:gd name="connsiteX16" fmla="*/ 138466 w 233705"/>
                <a:gd name="connsiteY16" fmla="*/ -370 h 533240"/>
                <a:gd name="connsiteX17" fmla="*/ 138466 w 233705"/>
                <a:gd name="connsiteY17" fmla="*/ -370 h 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705" h="533240">
                  <a:moveTo>
                    <a:pt x="138466" y="-370"/>
                  </a:moveTo>
                  <a:lnTo>
                    <a:pt x="138466" y="315061"/>
                  </a:lnTo>
                  <a:lnTo>
                    <a:pt x="222397" y="315061"/>
                  </a:lnTo>
                  <a:lnTo>
                    <a:pt x="222397" y="362821"/>
                  </a:lnTo>
                  <a:lnTo>
                    <a:pt x="138466" y="362821"/>
                  </a:lnTo>
                  <a:lnTo>
                    <a:pt x="138466" y="420706"/>
                  </a:lnTo>
                  <a:cubicBezTo>
                    <a:pt x="136311" y="460515"/>
                    <a:pt x="158752" y="470632"/>
                    <a:pt x="197823" y="470632"/>
                  </a:cubicBezTo>
                  <a:cubicBezTo>
                    <a:pt x="209381" y="470632"/>
                    <a:pt x="220983" y="469186"/>
                    <a:pt x="232562" y="468455"/>
                  </a:cubicBezTo>
                  <a:lnTo>
                    <a:pt x="232562" y="525627"/>
                  </a:lnTo>
                  <a:cubicBezTo>
                    <a:pt x="215889" y="528526"/>
                    <a:pt x="200000" y="532870"/>
                    <a:pt x="183327" y="532870"/>
                  </a:cubicBezTo>
                  <a:cubicBezTo>
                    <a:pt x="132024" y="532870"/>
                    <a:pt x="71905" y="511877"/>
                    <a:pt x="69728" y="432286"/>
                  </a:cubicBezTo>
                  <a:lnTo>
                    <a:pt x="69728" y="362821"/>
                  </a:lnTo>
                  <a:lnTo>
                    <a:pt x="-1143" y="362821"/>
                  </a:lnTo>
                  <a:lnTo>
                    <a:pt x="-1143" y="315061"/>
                  </a:lnTo>
                  <a:lnTo>
                    <a:pt x="69728" y="315061"/>
                  </a:lnTo>
                  <a:lnTo>
                    <a:pt x="69728" y="-370"/>
                  </a:lnTo>
                  <a:lnTo>
                    <a:pt x="138466" y="-370"/>
                  </a:lnTo>
                  <a:lnTo>
                    <a:pt x="138466" y="-370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2" name="Freeform: Shape 34">
              <a:extLst>
                <a:ext uri="{FF2B5EF4-FFF2-40B4-BE49-F238E27FC236}">
                  <a16:creationId xmlns:a16="http://schemas.microsoft.com/office/drawing/2014/main" id="{DD394E3C-29AC-F444-C6E2-0C46C8025313}"/>
                </a:ext>
              </a:extLst>
            </p:cNvPr>
            <p:cNvSpPr/>
            <p:nvPr/>
          </p:nvSpPr>
          <p:spPr>
            <a:xfrm flipV="1">
              <a:off x="12903798" y="3507792"/>
              <a:ext cx="214855" cy="473213"/>
            </a:xfrm>
            <a:custGeom>
              <a:avLst/>
              <a:gdLst>
                <a:gd name="connsiteX0" fmla="*/ -1244 w 214855"/>
                <a:gd name="connsiteY0" fmla="*/ 373793 h 473213"/>
                <a:gd name="connsiteX1" fmla="*/ -1244 w 214855"/>
                <a:gd name="connsiteY1" fmla="*/ 326035 h 473213"/>
                <a:gd name="connsiteX2" fmla="*/ 60964 w 214855"/>
                <a:gd name="connsiteY2" fmla="*/ 326035 h 473213"/>
                <a:gd name="connsiteX3" fmla="*/ 60964 w 214855"/>
                <a:gd name="connsiteY3" fmla="*/ 94452 h 473213"/>
                <a:gd name="connsiteX4" fmla="*/ 76897 w 214855"/>
                <a:gd name="connsiteY4" fmla="*/ 27155 h 473213"/>
                <a:gd name="connsiteX5" fmla="*/ 117426 w 214855"/>
                <a:gd name="connsiteY5" fmla="*/ 3264 h 473213"/>
                <a:gd name="connsiteX6" fmla="*/ 163745 w 214855"/>
                <a:gd name="connsiteY6" fmla="*/ -349 h 473213"/>
                <a:gd name="connsiteX7" fmla="*/ 210782 w 214855"/>
                <a:gd name="connsiteY7" fmla="*/ 3987 h 473213"/>
                <a:gd name="connsiteX8" fmla="*/ 210782 w 214855"/>
                <a:gd name="connsiteY8" fmla="*/ 56829 h 473213"/>
                <a:gd name="connsiteX9" fmla="*/ 174563 w 214855"/>
                <a:gd name="connsiteY9" fmla="*/ 52493 h 473213"/>
                <a:gd name="connsiteX10" fmla="*/ 129746 w 214855"/>
                <a:gd name="connsiteY10" fmla="*/ 90839 h 473213"/>
                <a:gd name="connsiteX11" fmla="*/ 129746 w 214855"/>
                <a:gd name="connsiteY11" fmla="*/ 326035 h 473213"/>
                <a:gd name="connsiteX12" fmla="*/ 213612 w 214855"/>
                <a:gd name="connsiteY12" fmla="*/ 326035 h 473213"/>
                <a:gd name="connsiteX13" fmla="*/ 213612 w 214855"/>
                <a:gd name="connsiteY13" fmla="*/ 373793 h 473213"/>
                <a:gd name="connsiteX14" fmla="*/ 129746 w 214855"/>
                <a:gd name="connsiteY14" fmla="*/ 373725 h 473213"/>
                <a:gd name="connsiteX15" fmla="*/ 129746 w 214855"/>
                <a:gd name="connsiteY15" fmla="*/ 472864 h 473213"/>
                <a:gd name="connsiteX16" fmla="*/ 60964 w 214855"/>
                <a:gd name="connsiteY16" fmla="*/ 451166 h 473213"/>
                <a:gd name="connsiteX17" fmla="*/ 60964 w 214855"/>
                <a:gd name="connsiteY17" fmla="*/ 373725 h 473213"/>
                <a:gd name="connsiteX18" fmla="*/ -1244 w 214855"/>
                <a:gd name="connsiteY18" fmla="*/ 373793 h 47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855" h="473213">
                  <a:moveTo>
                    <a:pt x="-1244" y="373793"/>
                  </a:moveTo>
                  <a:lnTo>
                    <a:pt x="-1244" y="326035"/>
                  </a:lnTo>
                  <a:lnTo>
                    <a:pt x="60964" y="326035"/>
                  </a:lnTo>
                  <a:lnTo>
                    <a:pt x="60964" y="94452"/>
                  </a:lnTo>
                  <a:cubicBezTo>
                    <a:pt x="60964" y="45946"/>
                    <a:pt x="64621" y="44500"/>
                    <a:pt x="76897" y="27155"/>
                  </a:cubicBezTo>
                  <a:cubicBezTo>
                    <a:pt x="88499" y="11257"/>
                    <a:pt x="106565" y="5473"/>
                    <a:pt x="117426" y="3264"/>
                  </a:cubicBezTo>
                  <a:cubicBezTo>
                    <a:pt x="134077" y="373"/>
                    <a:pt x="147094" y="-349"/>
                    <a:pt x="163745" y="-349"/>
                  </a:cubicBezTo>
                  <a:cubicBezTo>
                    <a:pt x="179656" y="-349"/>
                    <a:pt x="194827" y="3264"/>
                    <a:pt x="210782" y="3987"/>
                  </a:cubicBezTo>
                  <a:lnTo>
                    <a:pt x="210782" y="56829"/>
                  </a:lnTo>
                  <a:cubicBezTo>
                    <a:pt x="199899" y="53895"/>
                    <a:pt x="185446" y="52493"/>
                    <a:pt x="174563" y="52493"/>
                  </a:cubicBezTo>
                  <a:cubicBezTo>
                    <a:pt x="149945" y="52493"/>
                    <a:pt x="129746" y="64778"/>
                    <a:pt x="129746" y="90839"/>
                  </a:cubicBezTo>
                  <a:lnTo>
                    <a:pt x="129746" y="326035"/>
                  </a:lnTo>
                  <a:lnTo>
                    <a:pt x="213612" y="326035"/>
                  </a:lnTo>
                  <a:lnTo>
                    <a:pt x="213612" y="373793"/>
                  </a:lnTo>
                  <a:lnTo>
                    <a:pt x="129746" y="373725"/>
                  </a:lnTo>
                  <a:lnTo>
                    <a:pt x="129746" y="472864"/>
                  </a:lnTo>
                  <a:lnTo>
                    <a:pt x="60964" y="451166"/>
                  </a:lnTo>
                  <a:lnTo>
                    <a:pt x="60964" y="373725"/>
                  </a:lnTo>
                  <a:lnTo>
                    <a:pt x="-1244" y="373793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3" name="Freeform: Shape 35">
              <a:extLst>
                <a:ext uri="{FF2B5EF4-FFF2-40B4-BE49-F238E27FC236}">
                  <a16:creationId xmlns:a16="http://schemas.microsoft.com/office/drawing/2014/main" id="{FC8B7537-5575-040E-D0FC-36AD93FEDBF0}"/>
                </a:ext>
              </a:extLst>
            </p:cNvPr>
            <p:cNvSpPr/>
            <p:nvPr/>
          </p:nvSpPr>
          <p:spPr>
            <a:xfrm flipV="1">
              <a:off x="10409076" y="3447799"/>
              <a:ext cx="468128" cy="522366"/>
            </a:xfrm>
            <a:custGeom>
              <a:avLst/>
              <a:gdLst>
                <a:gd name="connsiteX0" fmla="*/ 159597 w 468128"/>
                <a:gd name="connsiteY0" fmla="*/ -368 h 522366"/>
                <a:gd name="connsiteX1" fmla="*/ 304308 w 468128"/>
                <a:gd name="connsiteY1" fmla="*/ -368 h 522366"/>
                <a:gd name="connsiteX2" fmla="*/ 304308 w 468128"/>
                <a:gd name="connsiteY2" fmla="*/ 420709 h 522366"/>
                <a:gd name="connsiteX3" fmla="*/ 467828 w 468128"/>
                <a:gd name="connsiteY3" fmla="*/ 420709 h 522366"/>
                <a:gd name="connsiteX4" fmla="*/ 467828 w 468128"/>
                <a:gd name="connsiteY4" fmla="*/ 521999 h 522366"/>
                <a:gd name="connsiteX5" fmla="*/ -301 w 468128"/>
                <a:gd name="connsiteY5" fmla="*/ 521999 h 522366"/>
                <a:gd name="connsiteX6" fmla="*/ -301 w 468128"/>
                <a:gd name="connsiteY6" fmla="*/ 420709 h 522366"/>
                <a:gd name="connsiteX7" fmla="*/ 159597 w 468128"/>
                <a:gd name="connsiteY7" fmla="*/ 420709 h 522366"/>
                <a:gd name="connsiteX8" fmla="*/ 159597 w 468128"/>
                <a:gd name="connsiteY8" fmla="*/ -368 h 522366"/>
                <a:gd name="connsiteX9" fmla="*/ 159597 w 468128"/>
                <a:gd name="connsiteY9" fmla="*/ -368 h 52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128" h="522366">
                  <a:moveTo>
                    <a:pt x="159597" y="-368"/>
                  </a:moveTo>
                  <a:lnTo>
                    <a:pt x="304308" y="-368"/>
                  </a:lnTo>
                  <a:lnTo>
                    <a:pt x="304308" y="420709"/>
                  </a:lnTo>
                  <a:lnTo>
                    <a:pt x="467828" y="420709"/>
                  </a:lnTo>
                  <a:lnTo>
                    <a:pt x="467828" y="521999"/>
                  </a:lnTo>
                  <a:lnTo>
                    <a:pt x="-301" y="521999"/>
                  </a:lnTo>
                  <a:lnTo>
                    <a:pt x="-301" y="420709"/>
                  </a:lnTo>
                  <a:lnTo>
                    <a:pt x="159597" y="420709"/>
                  </a:lnTo>
                  <a:lnTo>
                    <a:pt x="159597" y="-368"/>
                  </a:lnTo>
                  <a:lnTo>
                    <a:pt x="159597" y="-368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4" name="Freeform: Shape 36">
              <a:extLst>
                <a:ext uri="{FF2B5EF4-FFF2-40B4-BE49-F238E27FC236}">
                  <a16:creationId xmlns:a16="http://schemas.microsoft.com/office/drawing/2014/main" id="{257CBA66-1385-26A4-CD37-ED0884277B46}"/>
                </a:ext>
              </a:extLst>
            </p:cNvPr>
            <p:cNvSpPr/>
            <p:nvPr/>
          </p:nvSpPr>
          <p:spPr>
            <a:xfrm flipV="1">
              <a:off x="10549957" y="2925362"/>
              <a:ext cx="493965" cy="490070"/>
            </a:xfrm>
            <a:custGeom>
              <a:avLst/>
              <a:gdLst>
                <a:gd name="connsiteX0" fmla="*/ 368377 w 493965"/>
                <a:gd name="connsiteY0" fmla="*/ 221151 h 490070"/>
                <a:gd name="connsiteX1" fmla="*/ 296770 w 493965"/>
                <a:gd name="connsiteY1" fmla="*/ 266094 h 490070"/>
                <a:gd name="connsiteX2" fmla="*/ 489258 w 493965"/>
                <a:gd name="connsiteY2" fmla="*/ 461268 h 490070"/>
                <a:gd name="connsiteX3" fmla="*/ 487948 w 493965"/>
                <a:gd name="connsiteY3" fmla="*/ 489412 h 490070"/>
                <a:gd name="connsiteX4" fmla="*/ 474932 w 493965"/>
                <a:gd name="connsiteY4" fmla="*/ 469422 h 490070"/>
                <a:gd name="connsiteX5" fmla="*/ 197639 w 493965"/>
                <a:gd name="connsiteY5" fmla="*/ 359180 h 490070"/>
                <a:gd name="connsiteX6" fmla="*/ 5525 w 493965"/>
                <a:gd name="connsiteY6" fmla="*/ 69814 h 490070"/>
                <a:gd name="connsiteX7" fmla="*/ 17838 w 493965"/>
                <a:gd name="connsiteY7" fmla="*/ 32345 h 490070"/>
                <a:gd name="connsiteX8" fmla="*/ 23722 w 493965"/>
                <a:gd name="connsiteY8" fmla="*/ 70308 h 490070"/>
                <a:gd name="connsiteX9" fmla="*/ 192063 w 493965"/>
                <a:gd name="connsiteY9" fmla="*/ 279171 h 490070"/>
                <a:gd name="connsiteX10" fmla="*/ 207697 w 493965"/>
                <a:gd name="connsiteY10" fmla="*/ 293966 h 490070"/>
                <a:gd name="connsiteX11" fmla="*/ 206363 w 493965"/>
                <a:gd name="connsiteY11" fmla="*/ 279868 h 490070"/>
                <a:gd name="connsiteX12" fmla="*/ 149821 w 493965"/>
                <a:gd name="connsiteY12" fmla="*/ 143090 h 490070"/>
                <a:gd name="connsiteX13" fmla="*/ 256188 w 493965"/>
                <a:gd name="connsiteY13" fmla="*/ 164023 h 490070"/>
                <a:gd name="connsiteX14" fmla="*/ 268014 w 493965"/>
                <a:gd name="connsiteY14" fmla="*/ 178399 h 490070"/>
                <a:gd name="connsiteX15" fmla="*/ 268941 w 493965"/>
                <a:gd name="connsiteY15" fmla="*/ 156709 h 490070"/>
                <a:gd name="connsiteX16" fmla="*/ 198286 w 493965"/>
                <a:gd name="connsiteY16" fmla="*/ 23630 h 490070"/>
                <a:gd name="connsiteX17" fmla="*/ 163681 w 493965"/>
                <a:gd name="connsiteY17" fmla="*/ 1149 h 490070"/>
                <a:gd name="connsiteX18" fmla="*/ 182259 w 493965"/>
                <a:gd name="connsiteY18" fmla="*/ -117 h 490070"/>
                <a:gd name="connsiteX19" fmla="*/ 432768 w 493965"/>
                <a:gd name="connsiteY19" fmla="*/ 244965 h 490070"/>
                <a:gd name="connsiteX20" fmla="*/ 433456 w 493965"/>
                <a:gd name="connsiteY20" fmla="*/ 260041 h 490070"/>
                <a:gd name="connsiteX21" fmla="*/ 418992 w 493965"/>
                <a:gd name="connsiteY21" fmla="*/ 251597 h 490070"/>
                <a:gd name="connsiteX22" fmla="*/ 368377 w 493965"/>
                <a:gd name="connsiteY22" fmla="*/ 221151 h 49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965" h="490070">
                  <a:moveTo>
                    <a:pt x="368377" y="221151"/>
                  </a:moveTo>
                  <a:cubicBezTo>
                    <a:pt x="333117" y="210191"/>
                    <a:pt x="296694" y="218907"/>
                    <a:pt x="296770" y="266094"/>
                  </a:cubicBezTo>
                  <a:cubicBezTo>
                    <a:pt x="296898" y="338069"/>
                    <a:pt x="465833" y="398377"/>
                    <a:pt x="489258" y="461268"/>
                  </a:cubicBezTo>
                  <a:cubicBezTo>
                    <a:pt x="495089" y="476923"/>
                    <a:pt x="495431" y="489828"/>
                    <a:pt x="487948" y="489412"/>
                  </a:cubicBezTo>
                  <a:cubicBezTo>
                    <a:pt x="482524" y="489132"/>
                    <a:pt x="486801" y="481285"/>
                    <a:pt x="474932" y="469422"/>
                  </a:cubicBezTo>
                  <a:cubicBezTo>
                    <a:pt x="404896" y="399395"/>
                    <a:pt x="287639" y="399506"/>
                    <a:pt x="197639" y="359180"/>
                  </a:cubicBezTo>
                  <a:cubicBezTo>
                    <a:pt x="138674" y="332753"/>
                    <a:pt x="-34283" y="251299"/>
                    <a:pt x="5525" y="69814"/>
                  </a:cubicBezTo>
                  <a:cubicBezTo>
                    <a:pt x="7421" y="61185"/>
                    <a:pt x="12584" y="32345"/>
                    <a:pt x="17838" y="32345"/>
                  </a:cubicBezTo>
                  <a:cubicBezTo>
                    <a:pt x="24044" y="32345"/>
                    <a:pt x="23968" y="49486"/>
                    <a:pt x="23722" y="70308"/>
                  </a:cubicBezTo>
                  <a:cubicBezTo>
                    <a:pt x="22411" y="178399"/>
                    <a:pt x="150417" y="208568"/>
                    <a:pt x="192063" y="279171"/>
                  </a:cubicBezTo>
                  <a:cubicBezTo>
                    <a:pt x="197045" y="287623"/>
                    <a:pt x="205673" y="299449"/>
                    <a:pt x="207697" y="293966"/>
                  </a:cubicBezTo>
                  <a:cubicBezTo>
                    <a:pt x="208683" y="291295"/>
                    <a:pt x="208046" y="287368"/>
                    <a:pt x="206363" y="279868"/>
                  </a:cubicBezTo>
                  <a:cubicBezTo>
                    <a:pt x="193329" y="221821"/>
                    <a:pt x="132647" y="184590"/>
                    <a:pt x="149821" y="143090"/>
                  </a:cubicBezTo>
                  <a:cubicBezTo>
                    <a:pt x="172116" y="89268"/>
                    <a:pt x="236479" y="129416"/>
                    <a:pt x="256188" y="164023"/>
                  </a:cubicBezTo>
                  <a:cubicBezTo>
                    <a:pt x="261528" y="173569"/>
                    <a:pt x="264495" y="179599"/>
                    <a:pt x="268014" y="178399"/>
                  </a:cubicBezTo>
                  <a:cubicBezTo>
                    <a:pt x="270685" y="177498"/>
                    <a:pt x="270615" y="166574"/>
                    <a:pt x="268941" y="156709"/>
                  </a:cubicBezTo>
                  <a:cubicBezTo>
                    <a:pt x="258380" y="94242"/>
                    <a:pt x="244012" y="59187"/>
                    <a:pt x="198286" y="23630"/>
                  </a:cubicBezTo>
                  <a:cubicBezTo>
                    <a:pt x="183661" y="12252"/>
                    <a:pt x="160689" y="9897"/>
                    <a:pt x="163681" y="1149"/>
                  </a:cubicBezTo>
                  <a:cubicBezTo>
                    <a:pt x="164472" y="-1129"/>
                    <a:pt x="174384" y="-857"/>
                    <a:pt x="182259" y="-117"/>
                  </a:cubicBezTo>
                  <a:cubicBezTo>
                    <a:pt x="304014" y="7729"/>
                    <a:pt x="405763" y="151218"/>
                    <a:pt x="432768" y="244965"/>
                  </a:cubicBezTo>
                  <a:cubicBezTo>
                    <a:pt x="435606" y="251556"/>
                    <a:pt x="436414" y="257762"/>
                    <a:pt x="433456" y="260041"/>
                  </a:cubicBezTo>
                  <a:cubicBezTo>
                    <a:pt x="429723" y="262905"/>
                    <a:pt x="424425" y="256366"/>
                    <a:pt x="418992" y="251597"/>
                  </a:cubicBezTo>
                  <a:cubicBezTo>
                    <a:pt x="405101" y="239397"/>
                    <a:pt x="386003" y="226634"/>
                    <a:pt x="368377" y="221151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5" name="Freeform: Shape 37">
              <a:extLst>
                <a:ext uri="{FF2B5EF4-FFF2-40B4-BE49-F238E27FC236}">
                  <a16:creationId xmlns:a16="http://schemas.microsoft.com/office/drawing/2014/main" id="{C7F85CD0-AD99-3C15-8332-02006484B0AB}"/>
                </a:ext>
              </a:extLst>
            </p:cNvPr>
            <p:cNvSpPr/>
            <p:nvPr/>
          </p:nvSpPr>
          <p:spPr>
            <a:xfrm flipV="1">
              <a:off x="10409076" y="4360260"/>
              <a:ext cx="112632" cy="132323"/>
            </a:xfrm>
            <a:custGeom>
              <a:avLst/>
              <a:gdLst>
                <a:gd name="connsiteX0" fmla="*/ -230 w 112632"/>
                <a:gd name="connsiteY0" fmla="*/ 132329 h 132323"/>
                <a:gd name="connsiteX1" fmla="*/ -230 w 112632"/>
                <a:gd name="connsiteY1" fmla="*/ 6 h 132323"/>
                <a:gd name="connsiteX2" fmla="*/ 38753 w 112632"/>
                <a:gd name="connsiteY2" fmla="*/ 6 h 132323"/>
                <a:gd name="connsiteX3" fmla="*/ 63802 w 112632"/>
                <a:gd name="connsiteY3" fmla="*/ 1961 h 132323"/>
                <a:gd name="connsiteX4" fmla="*/ 85176 w 112632"/>
                <a:gd name="connsiteY4" fmla="*/ 10506 h 132323"/>
                <a:gd name="connsiteX5" fmla="*/ 104673 w 112632"/>
                <a:gd name="connsiteY5" fmla="*/ 32910 h 132323"/>
                <a:gd name="connsiteX6" fmla="*/ 112402 w 112632"/>
                <a:gd name="connsiteY6" fmla="*/ 66053 h 132323"/>
                <a:gd name="connsiteX7" fmla="*/ 105182 w 112632"/>
                <a:gd name="connsiteY7" fmla="*/ 99469 h 132323"/>
                <a:gd name="connsiteX8" fmla="*/ 85533 w 112632"/>
                <a:gd name="connsiteY8" fmla="*/ 121940 h 132323"/>
                <a:gd name="connsiteX9" fmla="*/ 63776 w 112632"/>
                <a:gd name="connsiteY9" fmla="*/ 130545 h 132323"/>
                <a:gd name="connsiteX10" fmla="*/ 38396 w 112632"/>
                <a:gd name="connsiteY10" fmla="*/ 132329 h 132323"/>
                <a:gd name="connsiteX11" fmla="*/ -230 w 112632"/>
                <a:gd name="connsiteY11" fmla="*/ 132329 h 132323"/>
                <a:gd name="connsiteX12" fmla="*/ 29145 w 112632"/>
                <a:gd name="connsiteY12" fmla="*/ 23906 h 132323"/>
                <a:gd name="connsiteX13" fmla="*/ 29145 w 112632"/>
                <a:gd name="connsiteY13" fmla="*/ 110156 h 132323"/>
                <a:gd name="connsiteX14" fmla="*/ 31372 w 112632"/>
                <a:gd name="connsiteY14" fmla="*/ 110156 h 132323"/>
                <a:gd name="connsiteX15" fmla="*/ 48785 w 112632"/>
                <a:gd name="connsiteY15" fmla="*/ 109799 h 132323"/>
                <a:gd name="connsiteX16" fmla="*/ 63343 w 112632"/>
                <a:gd name="connsiteY16" fmla="*/ 105420 h 132323"/>
                <a:gd name="connsiteX17" fmla="*/ 77523 w 112632"/>
                <a:gd name="connsiteY17" fmla="*/ 89818 h 132323"/>
                <a:gd name="connsiteX18" fmla="*/ 82073 w 112632"/>
                <a:gd name="connsiteY18" fmla="*/ 66266 h 132323"/>
                <a:gd name="connsiteX19" fmla="*/ 77754 w 112632"/>
                <a:gd name="connsiteY19" fmla="*/ 42952 h 132323"/>
                <a:gd name="connsiteX20" fmla="*/ 64992 w 112632"/>
                <a:gd name="connsiteY20" fmla="*/ 27724 h 132323"/>
                <a:gd name="connsiteX21" fmla="*/ 49908 w 112632"/>
                <a:gd name="connsiteY21" fmla="*/ 22631 h 132323"/>
                <a:gd name="connsiteX22" fmla="*/ 31372 w 112632"/>
                <a:gd name="connsiteY22" fmla="*/ 22197 h 132323"/>
                <a:gd name="connsiteX23" fmla="*/ 29145 w 112632"/>
                <a:gd name="connsiteY23" fmla="*/ 22197 h 132323"/>
                <a:gd name="connsiteX24" fmla="*/ 29145 w 112632"/>
                <a:gd name="connsiteY24" fmla="*/ 23906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632" h="132323">
                  <a:moveTo>
                    <a:pt x="-230" y="132329"/>
                  </a:moveTo>
                  <a:cubicBezTo>
                    <a:pt x="-230" y="129056"/>
                    <a:pt x="-230" y="3305"/>
                    <a:pt x="-230" y="6"/>
                  </a:cubicBezTo>
                  <a:cubicBezTo>
                    <a:pt x="2771" y="6"/>
                    <a:pt x="38753" y="6"/>
                    <a:pt x="38753" y="6"/>
                  </a:cubicBezTo>
                  <a:cubicBezTo>
                    <a:pt x="47579" y="6"/>
                    <a:pt x="56014" y="686"/>
                    <a:pt x="63802" y="1961"/>
                  </a:cubicBezTo>
                  <a:cubicBezTo>
                    <a:pt x="71461" y="3220"/>
                    <a:pt x="78655" y="6111"/>
                    <a:pt x="85176" y="10506"/>
                  </a:cubicBezTo>
                  <a:cubicBezTo>
                    <a:pt x="92999" y="15676"/>
                    <a:pt x="99553" y="23218"/>
                    <a:pt x="104673" y="32910"/>
                  </a:cubicBezTo>
                  <a:cubicBezTo>
                    <a:pt x="109807" y="42603"/>
                    <a:pt x="112402" y="53742"/>
                    <a:pt x="112402" y="66053"/>
                  </a:cubicBezTo>
                  <a:cubicBezTo>
                    <a:pt x="112402" y="78824"/>
                    <a:pt x="109977" y="90072"/>
                    <a:pt x="105182" y="99469"/>
                  </a:cubicBezTo>
                  <a:cubicBezTo>
                    <a:pt x="100404" y="108863"/>
                    <a:pt x="93789" y="116431"/>
                    <a:pt x="85533" y="121940"/>
                  </a:cubicBezTo>
                  <a:cubicBezTo>
                    <a:pt x="78781" y="126463"/>
                    <a:pt x="71461" y="129354"/>
                    <a:pt x="63776" y="130545"/>
                  </a:cubicBezTo>
                  <a:cubicBezTo>
                    <a:pt x="55935" y="131735"/>
                    <a:pt x="47392" y="132329"/>
                    <a:pt x="38396" y="132329"/>
                  </a:cubicBezTo>
                  <a:cubicBezTo>
                    <a:pt x="38396" y="132329"/>
                    <a:pt x="2771" y="132329"/>
                    <a:pt x="-230" y="132329"/>
                  </a:cubicBezTo>
                  <a:close/>
                  <a:moveTo>
                    <a:pt x="29145" y="23906"/>
                  </a:moveTo>
                  <a:lnTo>
                    <a:pt x="29145" y="110156"/>
                  </a:lnTo>
                  <a:lnTo>
                    <a:pt x="31372" y="110156"/>
                  </a:lnTo>
                  <a:cubicBezTo>
                    <a:pt x="38089" y="110156"/>
                    <a:pt x="43940" y="110054"/>
                    <a:pt x="48785" y="109799"/>
                  </a:cubicBezTo>
                  <a:cubicBezTo>
                    <a:pt x="53844" y="109542"/>
                    <a:pt x="58741" y="108073"/>
                    <a:pt x="63343" y="105420"/>
                  </a:cubicBezTo>
                  <a:cubicBezTo>
                    <a:pt x="69703" y="101704"/>
                    <a:pt x="74454" y="96450"/>
                    <a:pt x="77523" y="89818"/>
                  </a:cubicBezTo>
                  <a:cubicBezTo>
                    <a:pt x="80534" y="83313"/>
                    <a:pt x="82073" y="75380"/>
                    <a:pt x="82073" y="66266"/>
                  </a:cubicBezTo>
                  <a:cubicBezTo>
                    <a:pt x="82073" y="57168"/>
                    <a:pt x="80610" y="49320"/>
                    <a:pt x="77754" y="42952"/>
                  </a:cubicBezTo>
                  <a:cubicBezTo>
                    <a:pt x="74855" y="36507"/>
                    <a:pt x="70552" y="31405"/>
                    <a:pt x="64992" y="27724"/>
                  </a:cubicBezTo>
                  <a:cubicBezTo>
                    <a:pt x="60247" y="24629"/>
                    <a:pt x="55180" y="22886"/>
                    <a:pt x="49908" y="22631"/>
                  </a:cubicBezTo>
                  <a:cubicBezTo>
                    <a:pt x="44943" y="22325"/>
                    <a:pt x="38710" y="22197"/>
                    <a:pt x="31372" y="22197"/>
                  </a:cubicBezTo>
                  <a:lnTo>
                    <a:pt x="29145" y="22197"/>
                  </a:lnTo>
                  <a:lnTo>
                    <a:pt x="29145" y="23906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6" name="Freeform: Shape 38">
              <a:extLst>
                <a:ext uri="{FF2B5EF4-FFF2-40B4-BE49-F238E27FC236}">
                  <a16:creationId xmlns:a16="http://schemas.microsoft.com/office/drawing/2014/main" id="{4FBFB353-C19A-B183-C76F-E2ABEE74F3E0}"/>
                </a:ext>
              </a:extLst>
            </p:cNvPr>
            <p:cNvSpPr/>
            <p:nvPr/>
          </p:nvSpPr>
          <p:spPr>
            <a:xfrm flipV="1">
              <a:off x="10542114" y="4394823"/>
              <a:ext cx="94163" cy="100396"/>
            </a:xfrm>
            <a:custGeom>
              <a:avLst/>
              <a:gdLst>
                <a:gd name="connsiteX0" fmla="*/ 13035 w 94163"/>
                <a:gd name="connsiteY0" fmla="*/ 86613 h 100396"/>
                <a:gd name="connsiteX1" fmla="*/ -280 w 94163"/>
                <a:gd name="connsiteY1" fmla="*/ 49440 h 100396"/>
                <a:gd name="connsiteX2" fmla="*/ 13962 w 94163"/>
                <a:gd name="connsiteY2" fmla="*/ 12854 h 100396"/>
                <a:gd name="connsiteX3" fmla="*/ 55377 w 94163"/>
                <a:gd name="connsiteY3" fmla="*/ 16 h 100396"/>
                <a:gd name="connsiteX4" fmla="*/ 68021 w 94163"/>
                <a:gd name="connsiteY4" fmla="*/ 738 h 100396"/>
                <a:gd name="connsiteX5" fmla="*/ 78070 w 94163"/>
                <a:gd name="connsiteY5" fmla="*/ 2762 h 100396"/>
                <a:gd name="connsiteX6" fmla="*/ 86368 w 94163"/>
                <a:gd name="connsiteY6" fmla="*/ 5270 h 100396"/>
                <a:gd name="connsiteX7" fmla="*/ 92210 w 94163"/>
                <a:gd name="connsiteY7" fmla="*/ 7608 h 100396"/>
                <a:gd name="connsiteX8" fmla="*/ 92210 w 94163"/>
                <a:gd name="connsiteY8" fmla="*/ 30114 h 100396"/>
                <a:gd name="connsiteX9" fmla="*/ 91087 w 94163"/>
                <a:gd name="connsiteY9" fmla="*/ 30114 h 100396"/>
                <a:gd name="connsiteX10" fmla="*/ 86259 w 94163"/>
                <a:gd name="connsiteY10" fmla="*/ 26867 h 100396"/>
                <a:gd name="connsiteX11" fmla="*/ 79133 w 94163"/>
                <a:gd name="connsiteY11" fmla="*/ 23108 h 100396"/>
                <a:gd name="connsiteX12" fmla="*/ 69390 w 94163"/>
                <a:gd name="connsiteY12" fmla="*/ 19852 h 100396"/>
                <a:gd name="connsiteX13" fmla="*/ 58540 w 94163"/>
                <a:gd name="connsiteY13" fmla="*/ 18594 h 100396"/>
                <a:gd name="connsiteX14" fmla="*/ 46729 w 94163"/>
                <a:gd name="connsiteY14" fmla="*/ 19835 h 100396"/>
                <a:gd name="connsiteX15" fmla="*/ 36986 w 94163"/>
                <a:gd name="connsiteY15" fmla="*/ 24001 h 100396"/>
                <a:gd name="connsiteX16" fmla="*/ 29997 w 94163"/>
                <a:gd name="connsiteY16" fmla="*/ 31942 h 100396"/>
                <a:gd name="connsiteX17" fmla="*/ 26937 w 94163"/>
                <a:gd name="connsiteY17" fmla="*/ 44126 h 100396"/>
                <a:gd name="connsiteX18" fmla="*/ 26826 w 94163"/>
                <a:gd name="connsiteY18" fmla="*/ 45852 h 100396"/>
                <a:gd name="connsiteX19" fmla="*/ 93884 w 94163"/>
                <a:gd name="connsiteY19" fmla="*/ 45852 h 100396"/>
                <a:gd name="connsiteX20" fmla="*/ 93884 w 94163"/>
                <a:gd name="connsiteY20" fmla="*/ 55222 h 100396"/>
                <a:gd name="connsiteX21" fmla="*/ 82994 w 94163"/>
                <a:gd name="connsiteY21" fmla="*/ 88807 h 100396"/>
                <a:gd name="connsiteX22" fmla="*/ 50377 w 94163"/>
                <a:gd name="connsiteY22" fmla="*/ 100412 h 100396"/>
                <a:gd name="connsiteX23" fmla="*/ 13035 w 94163"/>
                <a:gd name="connsiteY23" fmla="*/ 86613 h 100396"/>
                <a:gd name="connsiteX24" fmla="*/ 48005 w 94163"/>
                <a:gd name="connsiteY24" fmla="*/ 84258 h 100396"/>
                <a:gd name="connsiteX25" fmla="*/ 62255 w 94163"/>
                <a:gd name="connsiteY25" fmla="*/ 78587 h 100396"/>
                <a:gd name="connsiteX26" fmla="*/ 67144 w 94163"/>
                <a:gd name="connsiteY26" fmla="*/ 62747 h 100396"/>
                <a:gd name="connsiteX27" fmla="*/ 67196 w 94163"/>
                <a:gd name="connsiteY27" fmla="*/ 61063 h 100396"/>
                <a:gd name="connsiteX28" fmla="*/ 26750 w 94163"/>
                <a:gd name="connsiteY28" fmla="*/ 61063 h 100396"/>
                <a:gd name="connsiteX29" fmla="*/ 26843 w 94163"/>
                <a:gd name="connsiteY29" fmla="*/ 62790 h 100396"/>
                <a:gd name="connsiteX30" fmla="*/ 32847 w 94163"/>
                <a:gd name="connsiteY30" fmla="*/ 78391 h 100396"/>
                <a:gd name="connsiteX31" fmla="*/ 48005 w 94163"/>
                <a:gd name="connsiteY31" fmla="*/ 84258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163" h="100396">
                  <a:moveTo>
                    <a:pt x="13035" y="86613"/>
                  </a:moveTo>
                  <a:cubicBezTo>
                    <a:pt x="4209" y="77431"/>
                    <a:pt x="-280" y="64932"/>
                    <a:pt x="-280" y="49440"/>
                  </a:cubicBezTo>
                  <a:cubicBezTo>
                    <a:pt x="-280" y="33643"/>
                    <a:pt x="4515" y="21340"/>
                    <a:pt x="13962" y="12854"/>
                  </a:cubicBezTo>
                  <a:cubicBezTo>
                    <a:pt x="23467" y="4352"/>
                    <a:pt x="37394" y="16"/>
                    <a:pt x="55377" y="16"/>
                  </a:cubicBezTo>
                  <a:cubicBezTo>
                    <a:pt x="60342" y="16"/>
                    <a:pt x="64586" y="271"/>
                    <a:pt x="68021" y="738"/>
                  </a:cubicBezTo>
                  <a:cubicBezTo>
                    <a:pt x="71430" y="1231"/>
                    <a:pt x="74823" y="1912"/>
                    <a:pt x="78070" y="2762"/>
                  </a:cubicBezTo>
                  <a:cubicBezTo>
                    <a:pt x="81608" y="3629"/>
                    <a:pt x="84396" y="4462"/>
                    <a:pt x="86368" y="5270"/>
                  </a:cubicBezTo>
                  <a:cubicBezTo>
                    <a:pt x="86368" y="5270"/>
                    <a:pt x="90706" y="7013"/>
                    <a:pt x="92210" y="7608"/>
                  </a:cubicBezTo>
                  <a:cubicBezTo>
                    <a:pt x="92210" y="9504"/>
                    <a:pt x="92210" y="27394"/>
                    <a:pt x="92210" y="30114"/>
                  </a:cubicBezTo>
                  <a:cubicBezTo>
                    <a:pt x="91648" y="30114"/>
                    <a:pt x="91376" y="30114"/>
                    <a:pt x="91087" y="30114"/>
                  </a:cubicBezTo>
                  <a:cubicBezTo>
                    <a:pt x="90279" y="29562"/>
                    <a:pt x="86259" y="26867"/>
                    <a:pt x="86259" y="26867"/>
                  </a:cubicBezTo>
                  <a:cubicBezTo>
                    <a:pt x="84089" y="25532"/>
                    <a:pt x="81684" y="24273"/>
                    <a:pt x="79133" y="23108"/>
                  </a:cubicBezTo>
                  <a:cubicBezTo>
                    <a:pt x="76199" y="21765"/>
                    <a:pt x="72918" y="20660"/>
                    <a:pt x="69390" y="19852"/>
                  </a:cubicBezTo>
                  <a:cubicBezTo>
                    <a:pt x="65853" y="19027"/>
                    <a:pt x="62196" y="18594"/>
                    <a:pt x="58540" y="18594"/>
                  </a:cubicBezTo>
                  <a:cubicBezTo>
                    <a:pt x="54280" y="18594"/>
                    <a:pt x="50310" y="19002"/>
                    <a:pt x="46729" y="19835"/>
                  </a:cubicBezTo>
                  <a:cubicBezTo>
                    <a:pt x="43031" y="20660"/>
                    <a:pt x="39757" y="22063"/>
                    <a:pt x="36986" y="24001"/>
                  </a:cubicBezTo>
                  <a:cubicBezTo>
                    <a:pt x="34105" y="25948"/>
                    <a:pt x="31758" y="28635"/>
                    <a:pt x="29997" y="31942"/>
                  </a:cubicBezTo>
                  <a:cubicBezTo>
                    <a:pt x="28280" y="35216"/>
                    <a:pt x="27233" y="39323"/>
                    <a:pt x="26937" y="44126"/>
                  </a:cubicBezTo>
                  <a:lnTo>
                    <a:pt x="26826" y="45852"/>
                  </a:lnTo>
                  <a:cubicBezTo>
                    <a:pt x="26826" y="45852"/>
                    <a:pt x="90773" y="45852"/>
                    <a:pt x="93884" y="45852"/>
                  </a:cubicBezTo>
                  <a:cubicBezTo>
                    <a:pt x="93884" y="48225"/>
                    <a:pt x="93884" y="55222"/>
                    <a:pt x="93884" y="55222"/>
                  </a:cubicBezTo>
                  <a:cubicBezTo>
                    <a:pt x="93884" y="69779"/>
                    <a:pt x="90220" y="81070"/>
                    <a:pt x="82994" y="88807"/>
                  </a:cubicBezTo>
                  <a:cubicBezTo>
                    <a:pt x="75800" y="96518"/>
                    <a:pt x="64815" y="100412"/>
                    <a:pt x="50377" y="100412"/>
                  </a:cubicBezTo>
                  <a:cubicBezTo>
                    <a:pt x="34409" y="100412"/>
                    <a:pt x="21852" y="95778"/>
                    <a:pt x="13035" y="86613"/>
                  </a:cubicBezTo>
                  <a:close/>
                  <a:moveTo>
                    <a:pt x="48005" y="84258"/>
                  </a:moveTo>
                  <a:cubicBezTo>
                    <a:pt x="54332" y="84258"/>
                    <a:pt x="59119" y="82345"/>
                    <a:pt x="62255" y="78587"/>
                  </a:cubicBezTo>
                  <a:cubicBezTo>
                    <a:pt x="65315" y="74906"/>
                    <a:pt x="66965" y="69566"/>
                    <a:pt x="67144" y="62747"/>
                  </a:cubicBezTo>
                  <a:lnTo>
                    <a:pt x="67196" y="61063"/>
                  </a:lnTo>
                  <a:lnTo>
                    <a:pt x="26750" y="61063"/>
                  </a:lnTo>
                  <a:lnTo>
                    <a:pt x="26843" y="62790"/>
                  </a:lnTo>
                  <a:cubicBezTo>
                    <a:pt x="27218" y="69294"/>
                    <a:pt x="29231" y="74540"/>
                    <a:pt x="32847" y="78391"/>
                  </a:cubicBezTo>
                  <a:cubicBezTo>
                    <a:pt x="36510" y="82277"/>
                    <a:pt x="41603" y="84258"/>
                    <a:pt x="48005" y="8425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7" name="Freeform: Shape 39">
              <a:extLst>
                <a:ext uri="{FF2B5EF4-FFF2-40B4-BE49-F238E27FC236}">
                  <a16:creationId xmlns:a16="http://schemas.microsoft.com/office/drawing/2014/main" id="{844B1A04-C6C6-81F4-95AD-40FAD32A3501}"/>
                </a:ext>
              </a:extLst>
            </p:cNvPr>
            <p:cNvSpPr/>
            <p:nvPr/>
          </p:nvSpPr>
          <p:spPr>
            <a:xfrm flipV="1">
              <a:off x="10661353" y="4360260"/>
              <a:ext cx="27207" cy="132323"/>
            </a:xfrm>
            <a:custGeom>
              <a:avLst/>
              <a:gdLst>
                <a:gd name="connsiteX0" fmla="*/ -314 w 27207"/>
                <a:gd name="connsiteY0" fmla="*/ 132329 h 132323"/>
                <a:gd name="connsiteX1" fmla="*/ -314 w 27207"/>
                <a:gd name="connsiteY1" fmla="*/ 6 h 132323"/>
                <a:gd name="connsiteX2" fmla="*/ 26894 w 27207"/>
                <a:gd name="connsiteY2" fmla="*/ 6 h 132323"/>
                <a:gd name="connsiteX3" fmla="*/ 26894 w 27207"/>
                <a:gd name="connsiteY3" fmla="*/ 132329 h 132323"/>
                <a:gd name="connsiteX4" fmla="*/ -314 w 27207"/>
                <a:gd name="connsiteY4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7" h="132323">
                  <a:moveTo>
                    <a:pt x="-314" y="132329"/>
                  </a:moveTo>
                  <a:cubicBezTo>
                    <a:pt x="-314" y="129184"/>
                    <a:pt x="-314" y="3152"/>
                    <a:pt x="-314" y="6"/>
                  </a:cubicBezTo>
                  <a:cubicBezTo>
                    <a:pt x="2450" y="6"/>
                    <a:pt x="24138" y="6"/>
                    <a:pt x="26894" y="6"/>
                  </a:cubicBezTo>
                  <a:cubicBezTo>
                    <a:pt x="26894" y="3152"/>
                    <a:pt x="26894" y="129184"/>
                    <a:pt x="26894" y="132329"/>
                  </a:cubicBezTo>
                  <a:cubicBezTo>
                    <a:pt x="24138" y="132329"/>
                    <a:pt x="2450" y="132329"/>
                    <a:pt x="-314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8" name="Freeform: Shape 40">
              <a:extLst>
                <a:ext uri="{FF2B5EF4-FFF2-40B4-BE49-F238E27FC236}">
                  <a16:creationId xmlns:a16="http://schemas.microsoft.com/office/drawing/2014/main" id="{F3770415-8621-1650-7004-639A17A882E7}"/>
                </a:ext>
              </a:extLst>
            </p:cNvPr>
            <p:cNvSpPr/>
            <p:nvPr/>
          </p:nvSpPr>
          <p:spPr>
            <a:xfrm flipV="1">
              <a:off x="10709826" y="4359307"/>
              <a:ext cx="69201" cy="133276"/>
            </a:xfrm>
            <a:custGeom>
              <a:avLst/>
              <a:gdLst>
                <a:gd name="connsiteX0" fmla="*/ 20794 w 69201"/>
                <a:gd name="connsiteY0" fmla="*/ 124763 h 133276"/>
                <a:gd name="connsiteX1" fmla="*/ 11893 w 69201"/>
                <a:gd name="connsiteY1" fmla="*/ 99001 h 133276"/>
                <a:gd name="connsiteX2" fmla="*/ 11893 w 69201"/>
                <a:gd name="connsiteY2" fmla="*/ 94665 h 133276"/>
                <a:gd name="connsiteX3" fmla="*/ -342 w 69201"/>
                <a:gd name="connsiteY3" fmla="*/ 94665 h 133276"/>
                <a:gd name="connsiteX4" fmla="*/ -342 w 69201"/>
                <a:gd name="connsiteY4" fmla="*/ 76579 h 133276"/>
                <a:gd name="connsiteX5" fmla="*/ 11893 w 69201"/>
                <a:gd name="connsiteY5" fmla="*/ 76579 h 133276"/>
                <a:gd name="connsiteX6" fmla="*/ 11893 w 69201"/>
                <a:gd name="connsiteY6" fmla="*/ 6 h 133276"/>
                <a:gd name="connsiteX7" fmla="*/ 39101 w 69201"/>
                <a:gd name="connsiteY7" fmla="*/ 6 h 133276"/>
                <a:gd name="connsiteX8" fmla="*/ 39101 w 69201"/>
                <a:gd name="connsiteY8" fmla="*/ 76579 h 133276"/>
                <a:gd name="connsiteX9" fmla="*/ 62389 w 69201"/>
                <a:gd name="connsiteY9" fmla="*/ 76579 h 133276"/>
                <a:gd name="connsiteX10" fmla="*/ 62389 w 69201"/>
                <a:gd name="connsiteY10" fmla="*/ 94665 h 133276"/>
                <a:gd name="connsiteX11" fmla="*/ 38139 w 69201"/>
                <a:gd name="connsiteY11" fmla="*/ 94665 h 133276"/>
                <a:gd name="connsiteX12" fmla="*/ 38139 w 69201"/>
                <a:gd name="connsiteY12" fmla="*/ 97061 h 133276"/>
                <a:gd name="connsiteX13" fmla="*/ 41966 w 69201"/>
                <a:gd name="connsiteY13" fmla="*/ 110861 h 133276"/>
                <a:gd name="connsiteX14" fmla="*/ 55698 w 69201"/>
                <a:gd name="connsiteY14" fmla="*/ 114705 h 133276"/>
                <a:gd name="connsiteX15" fmla="*/ 63053 w 69201"/>
                <a:gd name="connsiteY15" fmla="*/ 113863 h 133276"/>
                <a:gd name="connsiteX16" fmla="*/ 68323 w 69201"/>
                <a:gd name="connsiteY16" fmla="*/ 112561 h 133276"/>
                <a:gd name="connsiteX17" fmla="*/ 68860 w 69201"/>
                <a:gd name="connsiteY17" fmla="*/ 112561 h 133276"/>
                <a:gd name="connsiteX18" fmla="*/ 68860 w 69201"/>
                <a:gd name="connsiteY18" fmla="*/ 131776 h 133276"/>
                <a:gd name="connsiteX19" fmla="*/ 60417 w 69201"/>
                <a:gd name="connsiteY19" fmla="*/ 132823 h 133276"/>
                <a:gd name="connsiteX20" fmla="*/ 48174 w 69201"/>
                <a:gd name="connsiteY20" fmla="*/ 133283 h 133276"/>
                <a:gd name="connsiteX21" fmla="*/ 20794 w 69201"/>
                <a:gd name="connsiteY21" fmla="*/ 124763 h 1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201" h="133276">
                  <a:moveTo>
                    <a:pt x="20794" y="124763"/>
                  </a:moveTo>
                  <a:cubicBezTo>
                    <a:pt x="14886" y="119134"/>
                    <a:pt x="11893" y="110452"/>
                    <a:pt x="11893" y="99001"/>
                  </a:cubicBezTo>
                  <a:lnTo>
                    <a:pt x="11893" y="94665"/>
                  </a:lnTo>
                  <a:cubicBezTo>
                    <a:pt x="11893" y="94665"/>
                    <a:pt x="2107" y="94665"/>
                    <a:pt x="-342" y="94665"/>
                  </a:cubicBezTo>
                  <a:cubicBezTo>
                    <a:pt x="-342" y="92114"/>
                    <a:pt x="-342" y="79130"/>
                    <a:pt x="-342" y="76579"/>
                  </a:cubicBezTo>
                  <a:cubicBezTo>
                    <a:pt x="2107" y="76579"/>
                    <a:pt x="11893" y="76579"/>
                    <a:pt x="11893" y="76579"/>
                  </a:cubicBezTo>
                  <a:cubicBezTo>
                    <a:pt x="11893" y="76579"/>
                    <a:pt x="11893" y="3152"/>
                    <a:pt x="11893" y="6"/>
                  </a:cubicBezTo>
                  <a:cubicBezTo>
                    <a:pt x="14656" y="6"/>
                    <a:pt x="36346" y="6"/>
                    <a:pt x="39101" y="6"/>
                  </a:cubicBezTo>
                  <a:cubicBezTo>
                    <a:pt x="39101" y="3152"/>
                    <a:pt x="39101" y="76579"/>
                    <a:pt x="39101" y="76579"/>
                  </a:cubicBezTo>
                  <a:cubicBezTo>
                    <a:pt x="39101" y="76579"/>
                    <a:pt x="59557" y="76579"/>
                    <a:pt x="62389" y="76579"/>
                  </a:cubicBezTo>
                  <a:cubicBezTo>
                    <a:pt x="62389" y="79130"/>
                    <a:pt x="62389" y="92114"/>
                    <a:pt x="62389" y="94665"/>
                  </a:cubicBezTo>
                  <a:cubicBezTo>
                    <a:pt x="59540" y="94665"/>
                    <a:pt x="38139" y="94665"/>
                    <a:pt x="38139" y="94665"/>
                  </a:cubicBezTo>
                  <a:lnTo>
                    <a:pt x="38139" y="97061"/>
                  </a:lnTo>
                  <a:cubicBezTo>
                    <a:pt x="38139" y="103761"/>
                    <a:pt x="39397" y="108269"/>
                    <a:pt x="41966" y="110861"/>
                  </a:cubicBezTo>
                  <a:cubicBezTo>
                    <a:pt x="44552" y="113453"/>
                    <a:pt x="49031" y="114705"/>
                    <a:pt x="55698" y="114705"/>
                  </a:cubicBezTo>
                  <a:cubicBezTo>
                    <a:pt x="58001" y="114705"/>
                    <a:pt x="60485" y="114433"/>
                    <a:pt x="63053" y="113863"/>
                  </a:cubicBezTo>
                  <a:cubicBezTo>
                    <a:pt x="63053" y="113863"/>
                    <a:pt x="67234" y="112833"/>
                    <a:pt x="68323" y="112561"/>
                  </a:cubicBezTo>
                  <a:cubicBezTo>
                    <a:pt x="68408" y="112561"/>
                    <a:pt x="68638" y="112561"/>
                    <a:pt x="68860" y="112561"/>
                  </a:cubicBezTo>
                  <a:cubicBezTo>
                    <a:pt x="68860" y="115171"/>
                    <a:pt x="68860" y="129497"/>
                    <a:pt x="68860" y="131776"/>
                  </a:cubicBezTo>
                  <a:cubicBezTo>
                    <a:pt x="66412" y="132186"/>
                    <a:pt x="63639" y="132543"/>
                    <a:pt x="60417" y="132823"/>
                  </a:cubicBezTo>
                  <a:cubicBezTo>
                    <a:pt x="56641" y="133137"/>
                    <a:pt x="52527" y="133283"/>
                    <a:pt x="48174" y="133283"/>
                  </a:cubicBezTo>
                  <a:cubicBezTo>
                    <a:pt x="35945" y="133283"/>
                    <a:pt x="26738" y="130416"/>
                    <a:pt x="20794" y="124763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9" name="Freeform: Shape 41">
              <a:extLst>
                <a:ext uri="{FF2B5EF4-FFF2-40B4-BE49-F238E27FC236}">
                  <a16:creationId xmlns:a16="http://schemas.microsoft.com/office/drawing/2014/main" id="{01217529-FE44-B78E-A3FE-048DB2926EC1}"/>
                </a:ext>
              </a:extLst>
            </p:cNvPr>
            <p:cNvSpPr/>
            <p:nvPr/>
          </p:nvSpPr>
          <p:spPr>
            <a:xfrm flipV="1">
              <a:off x="10783771" y="4369868"/>
              <a:ext cx="68496" cy="124629"/>
            </a:xfrm>
            <a:custGeom>
              <a:avLst/>
              <a:gdLst>
                <a:gd name="connsiteX0" fmla="*/ 11390 w 68496"/>
                <a:gd name="connsiteY0" fmla="*/ 124638 h 124629"/>
                <a:gd name="connsiteX1" fmla="*/ 11390 w 68496"/>
                <a:gd name="connsiteY1" fmla="*/ 96581 h 124629"/>
                <a:gd name="connsiteX2" fmla="*/ -371 w 68496"/>
                <a:gd name="connsiteY2" fmla="*/ 96581 h 124629"/>
                <a:gd name="connsiteX3" fmla="*/ -371 w 68496"/>
                <a:gd name="connsiteY3" fmla="*/ 78495 h 124629"/>
                <a:gd name="connsiteX4" fmla="*/ 11390 w 68496"/>
                <a:gd name="connsiteY4" fmla="*/ 78495 h 124629"/>
                <a:gd name="connsiteX5" fmla="*/ 11390 w 68496"/>
                <a:gd name="connsiteY5" fmla="*/ 31128 h 124629"/>
                <a:gd name="connsiteX6" fmla="*/ 19365 w 68496"/>
                <a:gd name="connsiteY6" fmla="*/ 7262 h 124629"/>
                <a:gd name="connsiteX7" fmla="*/ 45476 w 68496"/>
                <a:gd name="connsiteY7" fmla="*/ 9 h 124629"/>
                <a:gd name="connsiteX8" fmla="*/ 58969 w 68496"/>
                <a:gd name="connsiteY8" fmla="*/ 732 h 124629"/>
                <a:gd name="connsiteX9" fmla="*/ 68126 w 68496"/>
                <a:gd name="connsiteY9" fmla="*/ 2500 h 124629"/>
                <a:gd name="connsiteX10" fmla="*/ 68126 w 68496"/>
                <a:gd name="connsiteY10" fmla="*/ 20993 h 124629"/>
                <a:gd name="connsiteX11" fmla="*/ 67420 w 68496"/>
                <a:gd name="connsiteY11" fmla="*/ 20993 h 124629"/>
                <a:gd name="connsiteX12" fmla="*/ 61961 w 68496"/>
                <a:gd name="connsiteY12" fmla="*/ 19165 h 124629"/>
                <a:gd name="connsiteX13" fmla="*/ 55125 w 68496"/>
                <a:gd name="connsiteY13" fmla="*/ 18102 h 124629"/>
                <a:gd name="connsiteX14" fmla="*/ 45236 w 68496"/>
                <a:gd name="connsiteY14" fmla="*/ 20100 h 124629"/>
                <a:gd name="connsiteX15" fmla="*/ 40213 w 68496"/>
                <a:gd name="connsiteY15" fmla="*/ 25755 h 124629"/>
                <a:gd name="connsiteX16" fmla="*/ 38691 w 68496"/>
                <a:gd name="connsiteY16" fmla="*/ 33194 h 124629"/>
                <a:gd name="connsiteX17" fmla="*/ 38597 w 68496"/>
                <a:gd name="connsiteY17" fmla="*/ 42207 h 124629"/>
                <a:gd name="connsiteX18" fmla="*/ 38597 w 68496"/>
                <a:gd name="connsiteY18" fmla="*/ 78495 h 124629"/>
                <a:gd name="connsiteX19" fmla="*/ 68126 w 68496"/>
                <a:gd name="connsiteY19" fmla="*/ 78495 h 124629"/>
                <a:gd name="connsiteX20" fmla="*/ 68126 w 68496"/>
                <a:gd name="connsiteY20" fmla="*/ 96581 h 124629"/>
                <a:gd name="connsiteX21" fmla="*/ 38597 w 68496"/>
                <a:gd name="connsiteY21" fmla="*/ 96581 h 124629"/>
                <a:gd name="connsiteX22" fmla="*/ 38597 w 68496"/>
                <a:gd name="connsiteY22" fmla="*/ 124638 h 124629"/>
                <a:gd name="connsiteX23" fmla="*/ 11390 w 68496"/>
                <a:gd name="connsiteY23" fmla="*/ 124638 h 12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496" h="124629">
                  <a:moveTo>
                    <a:pt x="11390" y="124638"/>
                  </a:moveTo>
                  <a:cubicBezTo>
                    <a:pt x="11390" y="121747"/>
                    <a:pt x="11390" y="96581"/>
                    <a:pt x="11390" y="96581"/>
                  </a:cubicBezTo>
                  <a:cubicBezTo>
                    <a:pt x="11390" y="96581"/>
                    <a:pt x="2061" y="96581"/>
                    <a:pt x="-371" y="96581"/>
                  </a:cubicBezTo>
                  <a:cubicBezTo>
                    <a:pt x="-371" y="94030"/>
                    <a:pt x="-371" y="81046"/>
                    <a:pt x="-371" y="78495"/>
                  </a:cubicBezTo>
                  <a:cubicBezTo>
                    <a:pt x="2061" y="78495"/>
                    <a:pt x="11390" y="78495"/>
                    <a:pt x="11390" y="78495"/>
                  </a:cubicBezTo>
                  <a:lnTo>
                    <a:pt x="11390" y="31128"/>
                  </a:lnTo>
                  <a:cubicBezTo>
                    <a:pt x="11390" y="20058"/>
                    <a:pt x="14076" y="12023"/>
                    <a:pt x="19365" y="7262"/>
                  </a:cubicBezTo>
                  <a:cubicBezTo>
                    <a:pt x="24704" y="2458"/>
                    <a:pt x="33487" y="9"/>
                    <a:pt x="45476" y="9"/>
                  </a:cubicBezTo>
                  <a:cubicBezTo>
                    <a:pt x="50780" y="9"/>
                    <a:pt x="55312" y="264"/>
                    <a:pt x="58969" y="732"/>
                  </a:cubicBezTo>
                  <a:cubicBezTo>
                    <a:pt x="62181" y="1157"/>
                    <a:pt x="65209" y="1795"/>
                    <a:pt x="68126" y="2500"/>
                  </a:cubicBezTo>
                  <a:cubicBezTo>
                    <a:pt x="68126" y="4668"/>
                    <a:pt x="68126" y="18383"/>
                    <a:pt x="68126" y="20993"/>
                  </a:cubicBezTo>
                  <a:cubicBezTo>
                    <a:pt x="67795" y="20993"/>
                    <a:pt x="67564" y="20993"/>
                    <a:pt x="67420" y="20993"/>
                  </a:cubicBezTo>
                  <a:cubicBezTo>
                    <a:pt x="66221" y="20415"/>
                    <a:pt x="64486" y="19828"/>
                    <a:pt x="61961" y="19165"/>
                  </a:cubicBezTo>
                  <a:cubicBezTo>
                    <a:pt x="59156" y="18468"/>
                    <a:pt x="56920" y="18102"/>
                    <a:pt x="55125" y="18102"/>
                  </a:cubicBezTo>
                  <a:cubicBezTo>
                    <a:pt x="50824" y="18102"/>
                    <a:pt x="47591" y="18757"/>
                    <a:pt x="45236" y="20100"/>
                  </a:cubicBezTo>
                  <a:cubicBezTo>
                    <a:pt x="42857" y="21478"/>
                    <a:pt x="41164" y="23374"/>
                    <a:pt x="40213" y="25755"/>
                  </a:cubicBezTo>
                  <a:cubicBezTo>
                    <a:pt x="39268" y="27923"/>
                    <a:pt x="38759" y="30431"/>
                    <a:pt x="38691" y="33194"/>
                  </a:cubicBezTo>
                  <a:lnTo>
                    <a:pt x="38597" y="42207"/>
                  </a:lnTo>
                  <a:lnTo>
                    <a:pt x="38597" y="78495"/>
                  </a:lnTo>
                  <a:cubicBezTo>
                    <a:pt x="38597" y="78495"/>
                    <a:pt x="65200" y="78495"/>
                    <a:pt x="68126" y="78495"/>
                  </a:cubicBezTo>
                  <a:cubicBezTo>
                    <a:pt x="68126" y="81046"/>
                    <a:pt x="68126" y="94030"/>
                    <a:pt x="68126" y="96581"/>
                  </a:cubicBezTo>
                  <a:cubicBezTo>
                    <a:pt x="65200" y="96581"/>
                    <a:pt x="38597" y="96581"/>
                    <a:pt x="38597" y="96581"/>
                  </a:cubicBezTo>
                  <a:cubicBezTo>
                    <a:pt x="38597" y="96581"/>
                    <a:pt x="38597" y="121747"/>
                    <a:pt x="38597" y="124638"/>
                  </a:cubicBezTo>
                  <a:cubicBezTo>
                    <a:pt x="35842" y="124638"/>
                    <a:pt x="14152" y="124638"/>
                    <a:pt x="11390" y="12463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:a16="http://schemas.microsoft.com/office/drawing/2014/main" id="{52565027-7D3E-E000-E310-AF34FFFF8428}"/>
                </a:ext>
              </a:extLst>
            </p:cNvPr>
            <p:cNvSpPr/>
            <p:nvPr/>
          </p:nvSpPr>
          <p:spPr>
            <a:xfrm flipV="1">
              <a:off x="10931493" y="4360260"/>
              <a:ext cx="105677" cy="134959"/>
            </a:xfrm>
            <a:custGeom>
              <a:avLst/>
              <a:gdLst>
                <a:gd name="connsiteX0" fmla="*/ 75874 w 105677"/>
                <a:gd name="connsiteY0" fmla="*/ 134966 h 134959"/>
                <a:gd name="connsiteX1" fmla="*/ 75874 w 105677"/>
                <a:gd name="connsiteY1" fmla="*/ 49687 h 134959"/>
                <a:gd name="connsiteX2" fmla="*/ 70203 w 105677"/>
                <a:gd name="connsiteY2" fmla="*/ 28192 h 134959"/>
                <a:gd name="connsiteX3" fmla="*/ 52355 w 105677"/>
                <a:gd name="connsiteY3" fmla="*/ 21220 h 134959"/>
                <a:gd name="connsiteX4" fmla="*/ 34398 w 105677"/>
                <a:gd name="connsiteY4" fmla="*/ 28490 h 134959"/>
                <a:gd name="connsiteX5" fmla="*/ 28932 w 105677"/>
                <a:gd name="connsiteY5" fmla="*/ 49687 h 134959"/>
                <a:gd name="connsiteX6" fmla="*/ 28932 w 105677"/>
                <a:gd name="connsiteY6" fmla="*/ 134966 h 134959"/>
                <a:gd name="connsiteX7" fmla="*/ -437 w 105677"/>
                <a:gd name="connsiteY7" fmla="*/ 134966 h 134959"/>
                <a:gd name="connsiteX8" fmla="*/ -437 w 105677"/>
                <a:gd name="connsiteY8" fmla="*/ 47961 h 134959"/>
                <a:gd name="connsiteX9" fmla="*/ 13126 w 105677"/>
                <a:gd name="connsiteY9" fmla="*/ 12233 h 134959"/>
                <a:gd name="connsiteX10" fmla="*/ 52355 w 105677"/>
                <a:gd name="connsiteY10" fmla="*/ 7 h 134959"/>
                <a:gd name="connsiteX11" fmla="*/ 91994 w 105677"/>
                <a:gd name="connsiteY11" fmla="*/ 12420 h 134959"/>
                <a:gd name="connsiteX12" fmla="*/ 105241 w 105677"/>
                <a:gd name="connsiteY12" fmla="*/ 48046 h 134959"/>
                <a:gd name="connsiteX13" fmla="*/ 105241 w 105677"/>
                <a:gd name="connsiteY13" fmla="*/ 134966 h 134959"/>
                <a:gd name="connsiteX14" fmla="*/ 75874 w 105677"/>
                <a:gd name="connsiteY14" fmla="*/ 134966 h 1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7" h="134959">
                  <a:moveTo>
                    <a:pt x="75874" y="134966"/>
                  </a:moveTo>
                  <a:cubicBezTo>
                    <a:pt x="75874" y="131838"/>
                    <a:pt x="75874" y="49687"/>
                    <a:pt x="75874" y="49687"/>
                  </a:cubicBezTo>
                  <a:cubicBezTo>
                    <a:pt x="75874" y="39951"/>
                    <a:pt x="73960" y="32724"/>
                    <a:pt x="70203" y="28192"/>
                  </a:cubicBezTo>
                  <a:cubicBezTo>
                    <a:pt x="66368" y="23558"/>
                    <a:pt x="60356" y="21220"/>
                    <a:pt x="52355" y="21220"/>
                  </a:cubicBezTo>
                  <a:cubicBezTo>
                    <a:pt x="44151" y="21220"/>
                    <a:pt x="38113" y="23669"/>
                    <a:pt x="34398" y="28490"/>
                  </a:cubicBezTo>
                  <a:cubicBezTo>
                    <a:pt x="30767" y="33192"/>
                    <a:pt x="28932" y="40317"/>
                    <a:pt x="28932" y="49687"/>
                  </a:cubicBezTo>
                  <a:cubicBezTo>
                    <a:pt x="28932" y="49687"/>
                    <a:pt x="28932" y="131838"/>
                    <a:pt x="28932" y="134966"/>
                  </a:cubicBezTo>
                  <a:cubicBezTo>
                    <a:pt x="26151" y="134966"/>
                    <a:pt x="2362" y="134966"/>
                    <a:pt x="-437" y="134966"/>
                  </a:cubicBezTo>
                  <a:cubicBezTo>
                    <a:pt x="-437" y="131838"/>
                    <a:pt x="-437" y="47961"/>
                    <a:pt x="-437" y="47961"/>
                  </a:cubicBezTo>
                  <a:cubicBezTo>
                    <a:pt x="-437" y="32325"/>
                    <a:pt x="4121" y="20285"/>
                    <a:pt x="13126" y="12233"/>
                  </a:cubicBezTo>
                  <a:cubicBezTo>
                    <a:pt x="22180" y="4139"/>
                    <a:pt x="35377" y="7"/>
                    <a:pt x="52355" y="7"/>
                  </a:cubicBezTo>
                  <a:cubicBezTo>
                    <a:pt x="69853" y="7"/>
                    <a:pt x="83176" y="4198"/>
                    <a:pt x="91994" y="12420"/>
                  </a:cubicBezTo>
                  <a:cubicBezTo>
                    <a:pt x="100785" y="20634"/>
                    <a:pt x="105241" y="32622"/>
                    <a:pt x="105241" y="48046"/>
                  </a:cubicBezTo>
                  <a:cubicBezTo>
                    <a:pt x="105241" y="48046"/>
                    <a:pt x="105241" y="131838"/>
                    <a:pt x="105241" y="134966"/>
                  </a:cubicBezTo>
                  <a:cubicBezTo>
                    <a:pt x="102444" y="134966"/>
                    <a:pt x="78662" y="134966"/>
                    <a:pt x="75874" y="134966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1" name="Freeform: Shape 45">
              <a:extLst>
                <a:ext uri="{FF2B5EF4-FFF2-40B4-BE49-F238E27FC236}">
                  <a16:creationId xmlns:a16="http://schemas.microsoft.com/office/drawing/2014/main" id="{49768264-CAA2-345F-7B09-49B4B56F61A6}"/>
                </a:ext>
              </a:extLst>
            </p:cNvPr>
            <p:cNvSpPr/>
            <p:nvPr/>
          </p:nvSpPr>
          <p:spPr>
            <a:xfrm flipV="1">
              <a:off x="11068298" y="4395291"/>
              <a:ext cx="88399" cy="97292"/>
            </a:xfrm>
            <a:custGeom>
              <a:avLst/>
              <a:gdLst>
                <a:gd name="connsiteX0" fmla="*/ 43700 w 88399"/>
                <a:gd name="connsiteY0" fmla="*/ 93908 h 97292"/>
                <a:gd name="connsiteX1" fmla="*/ 29415 w 88399"/>
                <a:gd name="connsiteY1" fmla="*/ 84189 h 97292"/>
                <a:gd name="connsiteX2" fmla="*/ 26720 w 88399"/>
                <a:gd name="connsiteY2" fmla="*/ 81894 h 97292"/>
                <a:gd name="connsiteX3" fmla="*/ 26720 w 88399"/>
                <a:gd name="connsiteY3" fmla="*/ 94674 h 97292"/>
                <a:gd name="connsiteX4" fmla="*/ -488 w 88399"/>
                <a:gd name="connsiteY4" fmla="*/ 94674 h 97292"/>
                <a:gd name="connsiteX5" fmla="*/ -488 w 88399"/>
                <a:gd name="connsiteY5" fmla="*/ 15 h 97292"/>
                <a:gd name="connsiteX6" fmla="*/ 26720 w 88399"/>
                <a:gd name="connsiteY6" fmla="*/ 15 h 97292"/>
                <a:gd name="connsiteX7" fmla="*/ 26720 w 88399"/>
                <a:gd name="connsiteY7" fmla="*/ 68528 h 97292"/>
                <a:gd name="connsiteX8" fmla="*/ 27425 w 88399"/>
                <a:gd name="connsiteY8" fmla="*/ 69013 h 97292"/>
                <a:gd name="connsiteX9" fmla="*/ 36055 w 88399"/>
                <a:gd name="connsiteY9" fmla="*/ 73646 h 97292"/>
                <a:gd name="connsiteX10" fmla="*/ 44235 w 88399"/>
                <a:gd name="connsiteY10" fmla="*/ 75143 h 97292"/>
                <a:gd name="connsiteX11" fmla="*/ 52933 w 88399"/>
                <a:gd name="connsiteY11" fmla="*/ 73544 h 97292"/>
                <a:gd name="connsiteX12" fmla="*/ 58255 w 88399"/>
                <a:gd name="connsiteY12" fmla="*/ 68035 h 97292"/>
                <a:gd name="connsiteX13" fmla="*/ 60212 w 88399"/>
                <a:gd name="connsiteY13" fmla="*/ 58793 h 97292"/>
                <a:gd name="connsiteX14" fmla="*/ 60704 w 88399"/>
                <a:gd name="connsiteY14" fmla="*/ 46864 h 97292"/>
                <a:gd name="connsiteX15" fmla="*/ 60704 w 88399"/>
                <a:gd name="connsiteY15" fmla="*/ 15 h 97292"/>
                <a:gd name="connsiteX16" fmla="*/ 87912 w 88399"/>
                <a:gd name="connsiteY16" fmla="*/ 15 h 97292"/>
                <a:gd name="connsiteX17" fmla="*/ 87912 w 88399"/>
                <a:gd name="connsiteY17" fmla="*/ 62092 h 97292"/>
                <a:gd name="connsiteX18" fmla="*/ 80361 w 88399"/>
                <a:gd name="connsiteY18" fmla="*/ 88423 h 97292"/>
                <a:gd name="connsiteX19" fmla="*/ 58688 w 88399"/>
                <a:gd name="connsiteY19" fmla="*/ 97308 h 97292"/>
                <a:gd name="connsiteX20" fmla="*/ 43700 w 88399"/>
                <a:gd name="connsiteY20" fmla="*/ 93908 h 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9" h="97292">
                  <a:moveTo>
                    <a:pt x="43700" y="93908"/>
                  </a:moveTo>
                  <a:cubicBezTo>
                    <a:pt x="39092" y="91588"/>
                    <a:pt x="34288" y="88314"/>
                    <a:pt x="29415" y="84189"/>
                  </a:cubicBezTo>
                  <a:lnTo>
                    <a:pt x="26720" y="81894"/>
                  </a:lnTo>
                  <a:cubicBezTo>
                    <a:pt x="26720" y="81894"/>
                    <a:pt x="26720" y="92310"/>
                    <a:pt x="26720" y="94674"/>
                  </a:cubicBezTo>
                  <a:cubicBezTo>
                    <a:pt x="23973" y="94674"/>
                    <a:pt x="2274" y="94674"/>
                    <a:pt x="-488" y="94674"/>
                  </a:cubicBezTo>
                  <a:cubicBezTo>
                    <a:pt x="-488" y="91570"/>
                    <a:pt x="-488" y="3127"/>
                    <a:pt x="-488" y="15"/>
                  </a:cubicBezTo>
                  <a:cubicBezTo>
                    <a:pt x="2274" y="15"/>
                    <a:pt x="23973" y="15"/>
                    <a:pt x="26720" y="15"/>
                  </a:cubicBezTo>
                  <a:cubicBezTo>
                    <a:pt x="26720" y="3144"/>
                    <a:pt x="26720" y="68528"/>
                    <a:pt x="26720" y="68528"/>
                  </a:cubicBezTo>
                  <a:lnTo>
                    <a:pt x="27425" y="69013"/>
                  </a:lnTo>
                  <a:cubicBezTo>
                    <a:pt x="30453" y="71121"/>
                    <a:pt x="33352" y="72669"/>
                    <a:pt x="36055" y="73646"/>
                  </a:cubicBezTo>
                  <a:cubicBezTo>
                    <a:pt x="38785" y="74624"/>
                    <a:pt x="41547" y="75143"/>
                    <a:pt x="44235" y="75143"/>
                  </a:cubicBezTo>
                  <a:cubicBezTo>
                    <a:pt x="47805" y="75143"/>
                    <a:pt x="50730" y="74590"/>
                    <a:pt x="52933" y="73544"/>
                  </a:cubicBezTo>
                  <a:cubicBezTo>
                    <a:pt x="55262" y="72422"/>
                    <a:pt x="57056" y="70568"/>
                    <a:pt x="58255" y="68035"/>
                  </a:cubicBezTo>
                  <a:cubicBezTo>
                    <a:pt x="59232" y="65952"/>
                    <a:pt x="59870" y="62933"/>
                    <a:pt x="60212" y="58793"/>
                  </a:cubicBezTo>
                  <a:cubicBezTo>
                    <a:pt x="60543" y="54856"/>
                    <a:pt x="60704" y="50843"/>
                    <a:pt x="60704" y="46864"/>
                  </a:cubicBezTo>
                  <a:cubicBezTo>
                    <a:pt x="60704" y="46864"/>
                    <a:pt x="60704" y="3076"/>
                    <a:pt x="60704" y="15"/>
                  </a:cubicBezTo>
                  <a:cubicBezTo>
                    <a:pt x="63468" y="15"/>
                    <a:pt x="85158" y="15"/>
                    <a:pt x="87912" y="15"/>
                  </a:cubicBezTo>
                  <a:cubicBezTo>
                    <a:pt x="87912" y="3127"/>
                    <a:pt x="87912" y="62092"/>
                    <a:pt x="87912" y="62092"/>
                  </a:cubicBezTo>
                  <a:cubicBezTo>
                    <a:pt x="87912" y="73587"/>
                    <a:pt x="85378" y="82446"/>
                    <a:pt x="80361" y="88423"/>
                  </a:cubicBezTo>
                  <a:cubicBezTo>
                    <a:pt x="75422" y="94308"/>
                    <a:pt x="68126" y="97308"/>
                    <a:pt x="58688" y="97308"/>
                  </a:cubicBezTo>
                  <a:cubicBezTo>
                    <a:pt x="53223" y="97308"/>
                    <a:pt x="48179" y="96161"/>
                    <a:pt x="43700" y="9390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2" name="Freeform: Shape 46">
              <a:extLst>
                <a:ext uri="{FF2B5EF4-FFF2-40B4-BE49-F238E27FC236}">
                  <a16:creationId xmlns:a16="http://schemas.microsoft.com/office/drawing/2014/main" id="{0041B676-8EF6-6A52-E24F-4C47CA29DF0F}"/>
                </a:ext>
              </a:extLst>
            </p:cNvPr>
            <p:cNvSpPr/>
            <p:nvPr/>
          </p:nvSpPr>
          <p:spPr>
            <a:xfrm flipV="1">
              <a:off x="11187326" y="4360260"/>
              <a:ext cx="28890" cy="132323"/>
            </a:xfrm>
            <a:custGeom>
              <a:avLst/>
              <a:gdLst>
                <a:gd name="connsiteX0" fmla="*/ -524 w 28890"/>
                <a:gd name="connsiteY0" fmla="*/ 132329 h 132323"/>
                <a:gd name="connsiteX1" fmla="*/ -524 w 28890"/>
                <a:gd name="connsiteY1" fmla="*/ 111839 h 132323"/>
                <a:gd name="connsiteX2" fmla="*/ 28367 w 28890"/>
                <a:gd name="connsiteY2" fmla="*/ 111839 h 132323"/>
                <a:gd name="connsiteX3" fmla="*/ 28367 w 28890"/>
                <a:gd name="connsiteY3" fmla="*/ 132329 h 132323"/>
                <a:gd name="connsiteX4" fmla="*/ -524 w 28890"/>
                <a:gd name="connsiteY4" fmla="*/ 132329 h 132323"/>
                <a:gd name="connsiteX5" fmla="*/ 436 w 28890"/>
                <a:gd name="connsiteY5" fmla="*/ 94665 h 132323"/>
                <a:gd name="connsiteX6" fmla="*/ 436 w 28890"/>
                <a:gd name="connsiteY6" fmla="*/ 6 h 132323"/>
                <a:gd name="connsiteX7" fmla="*/ 27644 w 28890"/>
                <a:gd name="connsiteY7" fmla="*/ 6 h 132323"/>
                <a:gd name="connsiteX8" fmla="*/ 27644 w 28890"/>
                <a:gd name="connsiteY8" fmla="*/ 94665 h 132323"/>
                <a:gd name="connsiteX9" fmla="*/ 436 w 28890"/>
                <a:gd name="connsiteY9" fmla="*/ 94665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90" h="132323">
                  <a:moveTo>
                    <a:pt x="-524" y="132329"/>
                  </a:moveTo>
                  <a:cubicBezTo>
                    <a:pt x="-524" y="129711"/>
                    <a:pt x="-524" y="114448"/>
                    <a:pt x="-524" y="111839"/>
                  </a:cubicBezTo>
                  <a:cubicBezTo>
                    <a:pt x="2265" y="111839"/>
                    <a:pt x="25579" y="111839"/>
                    <a:pt x="28367" y="111839"/>
                  </a:cubicBezTo>
                  <a:cubicBezTo>
                    <a:pt x="28367" y="114448"/>
                    <a:pt x="28367" y="129711"/>
                    <a:pt x="28367" y="132329"/>
                  </a:cubicBezTo>
                  <a:cubicBezTo>
                    <a:pt x="25579" y="132329"/>
                    <a:pt x="2265" y="132329"/>
                    <a:pt x="-524" y="132329"/>
                  </a:cubicBezTo>
                  <a:close/>
                  <a:moveTo>
                    <a:pt x="436" y="94665"/>
                  </a:moveTo>
                  <a:cubicBezTo>
                    <a:pt x="436" y="91561"/>
                    <a:pt x="436" y="3118"/>
                    <a:pt x="436" y="6"/>
                  </a:cubicBezTo>
                  <a:cubicBezTo>
                    <a:pt x="3198" y="6"/>
                    <a:pt x="24880" y="6"/>
                    <a:pt x="27644" y="6"/>
                  </a:cubicBezTo>
                  <a:cubicBezTo>
                    <a:pt x="27644" y="3118"/>
                    <a:pt x="27644" y="91561"/>
                    <a:pt x="27644" y="94665"/>
                  </a:cubicBezTo>
                  <a:cubicBezTo>
                    <a:pt x="24880" y="94665"/>
                    <a:pt x="3198" y="94665"/>
                    <a:pt x="436" y="94665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3" name="Freeform: Shape 49">
              <a:extLst>
                <a:ext uri="{FF2B5EF4-FFF2-40B4-BE49-F238E27FC236}">
                  <a16:creationId xmlns:a16="http://schemas.microsoft.com/office/drawing/2014/main" id="{5A062578-047C-2934-CA32-88C2BB3B66B8}"/>
                </a:ext>
              </a:extLst>
            </p:cNvPr>
            <p:cNvSpPr/>
            <p:nvPr/>
          </p:nvSpPr>
          <p:spPr>
            <a:xfrm flipV="1">
              <a:off x="11236426" y="4397925"/>
              <a:ext cx="98551" cy="94659"/>
            </a:xfrm>
            <a:custGeom>
              <a:avLst/>
              <a:gdLst>
                <a:gd name="connsiteX0" fmla="*/ 70175 w 98551"/>
                <a:gd name="connsiteY0" fmla="*/ 94675 h 94659"/>
                <a:gd name="connsiteX1" fmla="*/ 49395 w 98551"/>
                <a:gd name="connsiteY1" fmla="*/ 26543 h 94659"/>
                <a:gd name="connsiteX2" fmla="*/ 28275 w 98551"/>
                <a:gd name="connsiteY2" fmla="*/ 94675 h 94659"/>
                <a:gd name="connsiteX3" fmla="*/ -557 w 98551"/>
                <a:gd name="connsiteY3" fmla="*/ 94675 h 94659"/>
                <a:gd name="connsiteX4" fmla="*/ 33113 w 98551"/>
                <a:gd name="connsiteY4" fmla="*/ 16 h 94659"/>
                <a:gd name="connsiteX5" fmla="*/ 64087 w 98551"/>
                <a:gd name="connsiteY5" fmla="*/ 16 h 94659"/>
                <a:gd name="connsiteX6" fmla="*/ 97994 w 98551"/>
                <a:gd name="connsiteY6" fmla="*/ 94675 h 94659"/>
                <a:gd name="connsiteX7" fmla="*/ 70175 w 98551"/>
                <a:gd name="connsiteY7" fmla="*/ 94675 h 9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51" h="94659">
                  <a:moveTo>
                    <a:pt x="70175" y="94675"/>
                  </a:moveTo>
                  <a:cubicBezTo>
                    <a:pt x="69496" y="92437"/>
                    <a:pt x="49395" y="26543"/>
                    <a:pt x="49395" y="26543"/>
                  </a:cubicBezTo>
                  <a:cubicBezTo>
                    <a:pt x="49395" y="26543"/>
                    <a:pt x="28973" y="92437"/>
                    <a:pt x="28275" y="94675"/>
                  </a:cubicBezTo>
                  <a:cubicBezTo>
                    <a:pt x="26218" y="94675"/>
                    <a:pt x="3278" y="94675"/>
                    <a:pt x="-557" y="94675"/>
                  </a:cubicBezTo>
                  <a:cubicBezTo>
                    <a:pt x="914" y="90550"/>
                    <a:pt x="32382" y="2099"/>
                    <a:pt x="33113" y="16"/>
                  </a:cubicBezTo>
                  <a:cubicBezTo>
                    <a:pt x="35188" y="16"/>
                    <a:pt x="62012" y="16"/>
                    <a:pt x="64087" y="16"/>
                  </a:cubicBezTo>
                  <a:cubicBezTo>
                    <a:pt x="64818" y="2099"/>
                    <a:pt x="96525" y="90550"/>
                    <a:pt x="97994" y="94675"/>
                  </a:cubicBezTo>
                  <a:cubicBezTo>
                    <a:pt x="94185" y="94675"/>
                    <a:pt x="72234" y="94675"/>
                    <a:pt x="70175" y="94675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4" name="Freeform: Shape 70">
              <a:extLst>
                <a:ext uri="{FF2B5EF4-FFF2-40B4-BE49-F238E27FC236}">
                  <a16:creationId xmlns:a16="http://schemas.microsoft.com/office/drawing/2014/main" id="{A024FC30-218A-74A1-02C6-75EF9D6BE4B0}"/>
                </a:ext>
              </a:extLst>
            </p:cNvPr>
            <p:cNvSpPr/>
            <p:nvPr/>
          </p:nvSpPr>
          <p:spPr>
            <a:xfrm flipV="1">
              <a:off x="11348965" y="4394823"/>
              <a:ext cx="94156" cy="100396"/>
            </a:xfrm>
            <a:custGeom>
              <a:avLst/>
              <a:gdLst>
                <a:gd name="connsiteX0" fmla="*/ 12707 w 94156"/>
                <a:gd name="connsiteY0" fmla="*/ 86613 h 100396"/>
                <a:gd name="connsiteX1" fmla="*/ -601 w 94156"/>
                <a:gd name="connsiteY1" fmla="*/ 49440 h 100396"/>
                <a:gd name="connsiteX2" fmla="*/ 13632 w 94156"/>
                <a:gd name="connsiteY2" fmla="*/ 12854 h 100396"/>
                <a:gd name="connsiteX3" fmla="*/ 55064 w 94156"/>
                <a:gd name="connsiteY3" fmla="*/ 16 h 100396"/>
                <a:gd name="connsiteX4" fmla="*/ 67691 w 94156"/>
                <a:gd name="connsiteY4" fmla="*/ 738 h 100396"/>
                <a:gd name="connsiteX5" fmla="*/ 77749 w 94156"/>
                <a:gd name="connsiteY5" fmla="*/ 2762 h 100396"/>
                <a:gd name="connsiteX6" fmla="*/ 86057 w 94156"/>
                <a:gd name="connsiteY6" fmla="*/ 5270 h 100396"/>
                <a:gd name="connsiteX7" fmla="*/ 91882 w 94156"/>
                <a:gd name="connsiteY7" fmla="*/ 7608 h 100396"/>
                <a:gd name="connsiteX8" fmla="*/ 91882 w 94156"/>
                <a:gd name="connsiteY8" fmla="*/ 30114 h 100396"/>
                <a:gd name="connsiteX9" fmla="*/ 90776 w 94156"/>
                <a:gd name="connsiteY9" fmla="*/ 30114 h 100396"/>
                <a:gd name="connsiteX10" fmla="*/ 85938 w 94156"/>
                <a:gd name="connsiteY10" fmla="*/ 26867 h 100396"/>
                <a:gd name="connsiteX11" fmla="*/ 78805 w 94156"/>
                <a:gd name="connsiteY11" fmla="*/ 23108 h 100396"/>
                <a:gd name="connsiteX12" fmla="*/ 69069 w 94156"/>
                <a:gd name="connsiteY12" fmla="*/ 19852 h 100396"/>
                <a:gd name="connsiteX13" fmla="*/ 58212 w 94156"/>
                <a:gd name="connsiteY13" fmla="*/ 18594 h 100396"/>
                <a:gd name="connsiteX14" fmla="*/ 46401 w 94156"/>
                <a:gd name="connsiteY14" fmla="*/ 19835 h 100396"/>
                <a:gd name="connsiteX15" fmla="*/ 36665 w 94156"/>
                <a:gd name="connsiteY15" fmla="*/ 24001 h 100396"/>
                <a:gd name="connsiteX16" fmla="*/ 29685 w 94156"/>
                <a:gd name="connsiteY16" fmla="*/ 31942 h 100396"/>
                <a:gd name="connsiteX17" fmla="*/ 26607 w 94156"/>
                <a:gd name="connsiteY17" fmla="*/ 44126 h 100396"/>
                <a:gd name="connsiteX18" fmla="*/ 26505 w 94156"/>
                <a:gd name="connsiteY18" fmla="*/ 45852 h 100396"/>
                <a:gd name="connsiteX19" fmla="*/ 93556 w 94156"/>
                <a:gd name="connsiteY19" fmla="*/ 45852 h 100396"/>
                <a:gd name="connsiteX20" fmla="*/ 93556 w 94156"/>
                <a:gd name="connsiteY20" fmla="*/ 55222 h 100396"/>
                <a:gd name="connsiteX21" fmla="*/ 82673 w 94156"/>
                <a:gd name="connsiteY21" fmla="*/ 88807 h 100396"/>
                <a:gd name="connsiteX22" fmla="*/ 50058 w 94156"/>
                <a:gd name="connsiteY22" fmla="*/ 100412 h 100396"/>
                <a:gd name="connsiteX23" fmla="*/ 12707 w 94156"/>
                <a:gd name="connsiteY23" fmla="*/ 86613 h 100396"/>
                <a:gd name="connsiteX24" fmla="*/ 47686 w 94156"/>
                <a:gd name="connsiteY24" fmla="*/ 84258 h 100396"/>
                <a:gd name="connsiteX25" fmla="*/ 61936 w 94156"/>
                <a:gd name="connsiteY25" fmla="*/ 78587 h 100396"/>
                <a:gd name="connsiteX26" fmla="*/ 66825 w 94156"/>
                <a:gd name="connsiteY26" fmla="*/ 62747 h 100396"/>
                <a:gd name="connsiteX27" fmla="*/ 66883 w 94156"/>
                <a:gd name="connsiteY27" fmla="*/ 61063 h 100396"/>
                <a:gd name="connsiteX28" fmla="*/ 26428 w 94156"/>
                <a:gd name="connsiteY28" fmla="*/ 61063 h 100396"/>
                <a:gd name="connsiteX29" fmla="*/ 26522 w 94156"/>
                <a:gd name="connsiteY29" fmla="*/ 62790 h 100396"/>
                <a:gd name="connsiteX30" fmla="*/ 32534 w 94156"/>
                <a:gd name="connsiteY30" fmla="*/ 78391 h 100396"/>
                <a:gd name="connsiteX31" fmla="*/ 47686 w 94156"/>
                <a:gd name="connsiteY31" fmla="*/ 84258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156" h="100396">
                  <a:moveTo>
                    <a:pt x="12707" y="86613"/>
                  </a:moveTo>
                  <a:cubicBezTo>
                    <a:pt x="3881" y="77431"/>
                    <a:pt x="-601" y="64932"/>
                    <a:pt x="-601" y="49440"/>
                  </a:cubicBezTo>
                  <a:cubicBezTo>
                    <a:pt x="-601" y="33643"/>
                    <a:pt x="4194" y="21340"/>
                    <a:pt x="13632" y="12854"/>
                  </a:cubicBezTo>
                  <a:cubicBezTo>
                    <a:pt x="23140" y="4352"/>
                    <a:pt x="37083" y="16"/>
                    <a:pt x="55064" y="16"/>
                  </a:cubicBezTo>
                  <a:cubicBezTo>
                    <a:pt x="60014" y="16"/>
                    <a:pt x="64265" y="271"/>
                    <a:pt x="67691" y="738"/>
                  </a:cubicBezTo>
                  <a:cubicBezTo>
                    <a:pt x="71110" y="1231"/>
                    <a:pt x="74493" y="1912"/>
                    <a:pt x="77749" y="2762"/>
                  </a:cubicBezTo>
                  <a:cubicBezTo>
                    <a:pt x="81295" y="3629"/>
                    <a:pt x="84077" y="4462"/>
                    <a:pt x="86057" y="5270"/>
                  </a:cubicBezTo>
                  <a:cubicBezTo>
                    <a:pt x="86057" y="5270"/>
                    <a:pt x="90393" y="7013"/>
                    <a:pt x="91882" y="7608"/>
                  </a:cubicBezTo>
                  <a:cubicBezTo>
                    <a:pt x="91882" y="9504"/>
                    <a:pt x="91882" y="27394"/>
                    <a:pt x="91882" y="30114"/>
                  </a:cubicBezTo>
                  <a:cubicBezTo>
                    <a:pt x="91329" y="30114"/>
                    <a:pt x="91057" y="30114"/>
                    <a:pt x="90776" y="30114"/>
                  </a:cubicBezTo>
                  <a:cubicBezTo>
                    <a:pt x="89969" y="29562"/>
                    <a:pt x="85938" y="26867"/>
                    <a:pt x="85938" y="26867"/>
                  </a:cubicBezTo>
                  <a:cubicBezTo>
                    <a:pt x="83770" y="25532"/>
                    <a:pt x="81365" y="24273"/>
                    <a:pt x="78805" y="23108"/>
                  </a:cubicBezTo>
                  <a:cubicBezTo>
                    <a:pt x="75871" y="21765"/>
                    <a:pt x="72597" y="20660"/>
                    <a:pt x="69069" y="19852"/>
                  </a:cubicBezTo>
                  <a:cubicBezTo>
                    <a:pt x="65532" y="19027"/>
                    <a:pt x="61875" y="18594"/>
                    <a:pt x="58212" y="18594"/>
                  </a:cubicBezTo>
                  <a:cubicBezTo>
                    <a:pt x="53969" y="18594"/>
                    <a:pt x="49988" y="19002"/>
                    <a:pt x="46401" y="19835"/>
                  </a:cubicBezTo>
                  <a:cubicBezTo>
                    <a:pt x="42712" y="20660"/>
                    <a:pt x="39438" y="22063"/>
                    <a:pt x="36665" y="24001"/>
                  </a:cubicBezTo>
                  <a:cubicBezTo>
                    <a:pt x="33783" y="25948"/>
                    <a:pt x="31437" y="28635"/>
                    <a:pt x="29685" y="31942"/>
                  </a:cubicBezTo>
                  <a:cubicBezTo>
                    <a:pt x="27950" y="35216"/>
                    <a:pt x="26923" y="39323"/>
                    <a:pt x="26607" y="44126"/>
                  </a:cubicBezTo>
                  <a:lnTo>
                    <a:pt x="26505" y="45852"/>
                  </a:lnTo>
                  <a:cubicBezTo>
                    <a:pt x="26505" y="45852"/>
                    <a:pt x="90452" y="45852"/>
                    <a:pt x="93556" y="45852"/>
                  </a:cubicBezTo>
                  <a:cubicBezTo>
                    <a:pt x="93556" y="48225"/>
                    <a:pt x="93556" y="55222"/>
                    <a:pt x="93556" y="55222"/>
                  </a:cubicBezTo>
                  <a:cubicBezTo>
                    <a:pt x="93556" y="69779"/>
                    <a:pt x="89899" y="81070"/>
                    <a:pt x="82673" y="88807"/>
                  </a:cubicBezTo>
                  <a:cubicBezTo>
                    <a:pt x="75479" y="96518"/>
                    <a:pt x="64502" y="100412"/>
                    <a:pt x="50058" y="100412"/>
                  </a:cubicBezTo>
                  <a:cubicBezTo>
                    <a:pt x="34090" y="100412"/>
                    <a:pt x="21531" y="95778"/>
                    <a:pt x="12707" y="86613"/>
                  </a:cubicBezTo>
                  <a:close/>
                  <a:moveTo>
                    <a:pt x="47686" y="84258"/>
                  </a:moveTo>
                  <a:cubicBezTo>
                    <a:pt x="54002" y="84258"/>
                    <a:pt x="58806" y="82345"/>
                    <a:pt x="61936" y="78587"/>
                  </a:cubicBezTo>
                  <a:cubicBezTo>
                    <a:pt x="64996" y="74906"/>
                    <a:pt x="66646" y="69566"/>
                    <a:pt x="66825" y="62747"/>
                  </a:cubicBezTo>
                  <a:lnTo>
                    <a:pt x="66883" y="61063"/>
                  </a:lnTo>
                  <a:lnTo>
                    <a:pt x="26428" y="61063"/>
                  </a:lnTo>
                  <a:lnTo>
                    <a:pt x="26522" y="62790"/>
                  </a:lnTo>
                  <a:cubicBezTo>
                    <a:pt x="26896" y="69294"/>
                    <a:pt x="28921" y="74540"/>
                    <a:pt x="32534" y="78391"/>
                  </a:cubicBezTo>
                  <a:cubicBezTo>
                    <a:pt x="36191" y="82277"/>
                    <a:pt x="41291" y="84258"/>
                    <a:pt x="47686" y="8425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5" name="Freeform: Shape 71">
              <a:extLst>
                <a:ext uri="{FF2B5EF4-FFF2-40B4-BE49-F238E27FC236}">
                  <a16:creationId xmlns:a16="http://schemas.microsoft.com/office/drawing/2014/main" id="{1569A3E6-2C70-8626-48F2-23ED9DA789FC}"/>
                </a:ext>
              </a:extLst>
            </p:cNvPr>
            <p:cNvSpPr/>
            <p:nvPr/>
          </p:nvSpPr>
          <p:spPr>
            <a:xfrm flipV="1">
              <a:off x="11467524" y="4397687"/>
              <a:ext cx="62484" cy="94896"/>
            </a:xfrm>
            <a:custGeom>
              <a:avLst/>
              <a:gdLst>
                <a:gd name="connsiteX0" fmla="*/ 49005 w 62484"/>
                <a:gd name="connsiteY0" fmla="*/ 93552 h 94896"/>
                <a:gd name="connsiteX1" fmla="*/ 41615 w 62484"/>
                <a:gd name="connsiteY1" fmla="*/ 90269 h 94896"/>
                <a:gd name="connsiteX2" fmla="*/ 35018 w 62484"/>
                <a:gd name="connsiteY2" fmla="*/ 85721 h 94896"/>
                <a:gd name="connsiteX3" fmla="*/ 26634 w 62484"/>
                <a:gd name="connsiteY3" fmla="*/ 78731 h 94896"/>
                <a:gd name="connsiteX4" fmla="*/ 26566 w 62484"/>
                <a:gd name="connsiteY4" fmla="*/ 82175 h 94896"/>
                <a:gd name="connsiteX5" fmla="*/ 26566 w 62484"/>
                <a:gd name="connsiteY5" fmla="*/ 94675 h 94896"/>
                <a:gd name="connsiteX6" fmla="*/ -642 w 62484"/>
                <a:gd name="connsiteY6" fmla="*/ 94675 h 94896"/>
                <a:gd name="connsiteX7" fmla="*/ -642 w 62484"/>
                <a:gd name="connsiteY7" fmla="*/ 16 h 94896"/>
                <a:gd name="connsiteX8" fmla="*/ 26566 w 62484"/>
                <a:gd name="connsiteY8" fmla="*/ 16 h 94896"/>
                <a:gd name="connsiteX9" fmla="*/ 26566 w 62484"/>
                <a:gd name="connsiteY9" fmla="*/ 64898 h 94896"/>
                <a:gd name="connsiteX10" fmla="*/ 27620 w 62484"/>
                <a:gd name="connsiteY10" fmla="*/ 65298 h 94896"/>
                <a:gd name="connsiteX11" fmla="*/ 38044 w 62484"/>
                <a:gd name="connsiteY11" fmla="*/ 68656 h 94896"/>
                <a:gd name="connsiteX12" fmla="*/ 48546 w 62484"/>
                <a:gd name="connsiteY12" fmla="*/ 70102 h 94896"/>
                <a:gd name="connsiteX13" fmla="*/ 56027 w 62484"/>
                <a:gd name="connsiteY13" fmla="*/ 69787 h 94896"/>
                <a:gd name="connsiteX14" fmla="*/ 61120 w 62484"/>
                <a:gd name="connsiteY14" fmla="*/ 68894 h 94896"/>
                <a:gd name="connsiteX15" fmla="*/ 61843 w 62484"/>
                <a:gd name="connsiteY15" fmla="*/ 68894 h 94896"/>
                <a:gd name="connsiteX16" fmla="*/ 61843 w 62484"/>
                <a:gd name="connsiteY16" fmla="*/ 94675 h 94896"/>
                <a:gd name="connsiteX17" fmla="*/ 60075 w 62484"/>
                <a:gd name="connsiteY17" fmla="*/ 94827 h 94896"/>
                <a:gd name="connsiteX18" fmla="*/ 56834 w 62484"/>
                <a:gd name="connsiteY18" fmla="*/ 94912 h 94896"/>
                <a:gd name="connsiteX19" fmla="*/ 49005 w 62484"/>
                <a:gd name="connsiteY19" fmla="*/ 93552 h 9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484" h="94896">
                  <a:moveTo>
                    <a:pt x="49005" y="93552"/>
                  </a:moveTo>
                  <a:cubicBezTo>
                    <a:pt x="46199" y="92633"/>
                    <a:pt x="43707" y="91527"/>
                    <a:pt x="41615" y="90269"/>
                  </a:cubicBezTo>
                  <a:cubicBezTo>
                    <a:pt x="39626" y="89122"/>
                    <a:pt x="37414" y="87617"/>
                    <a:pt x="35018" y="85721"/>
                  </a:cubicBezTo>
                  <a:lnTo>
                    <a:pt x="26634" y="78731"/>
                  </a:lnTo>
                  <a:lnTo>
                    <a:pt x="26566" y="82175"/>
                  </a:lnTo>
                  <a:cubicBezTo>
                    <a:pt x="26566" y="82175"/>
                    <a:pt x="26566" y="92124"/>
                    <a:pt x="26566" y="94675"/>
                  </a:cubicBezTo>
                  <a:cubicBezTo>
                    <a:pt x="23802" y="94675"/>
                    <a:pt x="2123" y="94675"/>
                    <a:pt x="-642" y="94675"/>
                  </a:cubicBezTo>
                  <a:cubicBezTo>
                    <a:pt x="-642" y="91571"/>
                    <a:pt x="-642" y="3127"/>
                    <a:pt x="-642" y="16"/>
                  </a:cubicBezTo>
                  <a:cubicBezTo>
                    <a:pt x="2123" y="16"/>
                    <a:pt x="23802" y="16"/>
                    <a:pt x="26566" y="16"/>
                  </a:cubicBezTo>
                  <a:cubicBezTo>
                    <a:pt x="26566" y="3127"/>
                    <a:pt x="26566" y="64898"/>
                    <a:pt x="26566" y="64898"/>
                  </a:cubicBezTo>
                  <a:lnTo>
                    <a:pt x="27620" y="65298"/>
                  </a:lnTo>
                  <a:cubicBezTo>
                    <a:pt x="30946" y="66573"/>
                    <a:pt x="34456" y="67704"/>
                    <a:pt x="38044" y="68656"/>
                  </a:cubicBezTo>
                  <a:cubicBezTo>
                    <a:pt x="41691" y="69617"/>
                    <a:pt x="45220" y="70102"/>
                    <a:pt x="48546" y="70102"/>
                  </a:cubicBezTo>
                  <a:lnTo>
                    <a:pt x="56027" y="69787"/>
                  </a:lnTo>
                  <a:cubicBezTo>
                    <a:pt x="58203" y="69591"/>
                    <a:pt x="59845" y="69294"/>
                    <a:pt x="61120" y="68894"/>
                  </a:cubicBezTo>
                  <a:cubicBezTo>
                    <a:pt x="61214" y="68894"/>
                    <a:pt x="61512" y="68894"/>
                    <a:pt x="61843" y="68894"/>
                  </a:cubicBezTo>
                  <a:cubicBezTo>
                    <a:pt x="61843" y="71649"/>
                    <a:pt x="61843" y="92124"/>
                    <a:pt x="61843" y="94675"/>
                  </a:cubicBezTo>
                  <a:cubicBezTo>
                    <a:pt x="60968" y="94760"/>
                    <a:pt x="60075" y="94827"/>
                    <a:pt x="60075" y="94827"/>
                  </a:cubicBezTo>
                  <a:lnTo>
                    <a:pt x="56834" y="94912"/>
                  </a:lnTo>
                  <a:cubicBezTo>
                    <a:pt x="54412" y="94912"/>
                    <a:pt x="51776" y="94435"/>
                    <a:pt x="49005" y="93552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6" name="Freeform: Shape 72">
              <a:extLst>
                <a:ext uri="{FF2B5EF4-FFF2-40B4-BE49-F238E27FC236}">
                  <a16:creationId xmlns:a16="http://schemas.microsoft.com/office/drawing/2014/main" id="{FE28C960-25DA-6A66-0029-CFF725CE5CB0}"/>
                </a:ext>
              </a:extLst>
            </p:cNvPr>
            <p:cNvSpPr/>
            <p:nvPr/>
          </p:nvSpPr>
          <p:spPr>
            <a:xfrm flipV="1">
              <a:off x="11543229" y="4395291"/>
              <a:ext cx="80722" cy="99928"/>
            </a:xfrm>
            <a:custGeom>
              <a:avLst/>
              <a:gdLst>
                <a:gd name="connsiteX0" fmla="*/ 24935 w 80722"/>
                <a:gd name="connsiteY0" fmla="*/ 97396 h 99928"/>
                <a:gd name="connsiteX1" fmla="*/ 24935 w 80722"/>
                <a:gd name="connsiteY1" fmla="*/ 97396 h 99928"/>
                <a:gd name="connsiteX2" fmla="*/ 11024 w 80722"/>
                <a:gd name="connsiteY2" fmla="*/ 90609 h 99928"/>
                <a:gd name="connsiteX3" fmla="*/ 2633 w 80722"/>
                <a:gd name="connsiteY3" fmla="*/ 80832 h 99928"/>
                <a:gd name="connsiteX4" fmla="*/ -199 w 80722"/>
                <a:gd name="connsiteY4" fmla="*/ 69268 h 99928"/>
                <a:gd name="connsiteX5" fmla="*/ 5225 w 80722"/>
                <a:gd name="connsiteY5" fmla="*/ 51881 h 99928"/>
                <a:gd name="connsiteX6" fmla="*/ 21728 w 80722"/>
                <a:gd name="connsiteY6" fmla="*/ 41831 h 99928"/>
                <a:gd name="connsiteX7" fmla="*/ 30947 w 80722"/>
                <a:gd name="connsiteY7" fmla="*/ 39578 h 99928"/>
                <a:gd name="connsiteX8" fmla="*/ 39832 w 80722"/>
                <a:gd name="connsiteY8" fmla="*/ 37690 h 99928"/>
                <a:gd name="connsiteX9" fmla="*/ 49217 w 80722"/>
                <a:gd name="connsiteY9" fmla="*/ 34077 h 99928"/>
                <a:gd name="connsiteX10" fmla="*/ 52116 w 80722"/>
                <a:gd name="connsiteY10" fmla="*/ 27649 h 99928"/>
                <a:gd name="connsiteX11" fmla="*/ 46183 w 80722"/>
                <a:gd name="connsiteY11" fmla="*/ 19767 h 99928"/>
                <a:gd name="connsiteX12" fmla="*/ 34194 w 80722"/>
                <a:gd name="connsiteY12" fmla="*/ 17641 h 99928"/>
                <a:gd name="connsiteX13" fmla="*/ 22146 w 80722"/>
                <a:gd name="connsiteY13" fmla="*/ 19129 h 99928"/>
                <a:gd name="connsiteX14" fmla="*/ 12249 w 80722"/>
                <a:gd name="connsiteY14" fmla="*/ 22675 h 99928"/>
                <a:gd name="connsiteX15" fmla="*/ 4230 w 80722"/>
                <a:gd name="connsiteY15" fmla="*/ 26994 h 99928"/>
                <a:gd name="connsiteX16" fmla="*/ -319 w 80722"/>
                <a:gd name="connsiteY16" fmla="*/ 30353 h 99928"/>
                <a:gd name="connsiteX17" fmla="*/ -676 w 80722"/>
                <a:gd name="connsiteY17" fmla="*/ 30353 h 99928"/>
                <a:gd name="connsiteX18" fmla="*/ -676 w 80722"/>
                <a:gd name="connsiteY18" fmla="*/ 7311 h 99928"/>
                <a:gd name="connsiteX19" fmla="*/ 14008 w 80722"/>
                <a:gd name="connsiteY19" fmla="*/ 2320 h 99928"/>
                <a:gd name="connsiteX20" fmla="*/ 34100 w 80722"/>
                <a:gd name="connsiteY20" fmla="*/ 16 h 99928"/>
                <a:gd name="connsiteX21" fmla="*/ 54021 w 80722"/>
                <a:gd name="connsiteY21" fmla="*/ 2481 h 99928"/>
                <a:gd name="connsiteX22" fmla="*/ 68321 w 80722"/>
                <a:gd name="connsiteY22" fmla="*/ 9368 h 99928"/>
                <a:gd name="connsiteX23" fmla="*/ 76995 w 80722"/>
                <a:gd name="connsiteY23" fmla="*/ 19299 h 99928"/>
                <a:gd name="connsiteX24" fmla="*/ 80047 w 80722"/>
                <a:gd name="connsiteY24" fmla="*/ 31645 h 99928"/>
                <a:gd name="connsiteX25" fmla="*/ 74989 w 80722"/>
                <a:gd name="connsiteY25" fmla="*/ 48055 h 99928"/>
                <a:gd name="connsiteX26" fmla="*/ 59770 w 80722"/>
                <a:gd name="connsiteY26" fmla="*/ 57535 h 99928"/>
                <a:gd name="connsiteX27" fmla="*/ 50186 w 80722"/>
                <a:gd name="connsiteY27" fmla="*/ 59958 h 99928"/>
                <a:gd name="connsiteX28" fmla="*/ 41081 w 80722"/>
                <a:gd name="connsiteY28" fmla="*/ 61854 h 99928"/>
                <a:gd name="connsiteX29" fmla="*/ 30572 w 80722"/>
                <a:gd name="connsiteY29" fmla="*/ 65936 h 99928"/>
                <a:gd name="connsiteX30" fmla="*/ 27732 w 80722"/>
                <a:gd name="connsiteY30" fmla="*/ 72397 h 99928"/>
                <a:gd name="connsiteX31" fmla="*/ 33208 w 80722"/>
                <a:gd name="connsiteY31" fmla="*/ 79880 h 99928"/>
                <a:gd name="connsiteX32" fmla="*/ 45103 w 80722"/>
                <a:gd name="connsiteY32" fmla="*/ 82328 h 99928"/>
                <a:gd name="connsiteX33" fmla="*/ 55177 w 80722"/>
                <a:gd name="connsiteY33" fmla="*/ 81155 h 99928"/>
                <a:gd name="connsiteX34" fmla="*/ 64038 w 80722"/>
                <a:gd name="connsiteY34" fmla="*/ 78179 h 99928"/>
                <a:gd name="connsiteX35" fmla="*/ 70823 w 80722"/>
                <a:gd name="connsiteY35" fmla="*/ 74565 h 99928"/>
                <a:gd name="connsiteX36" fmla="*/ 75413 w 80722"/>
                <a:gd name="connsiteY36" fmla="*/ 71530 h 99928"/>
                <a:gd name="connsiteX37" fmla="*/ 75729 w 80722"/>
                <a:gd name="connsiteY37" fmla="*/ 71530 h 99928"/>
                <a:gd name="connsiteX38" fmla="*/ 75729 w 80722"/>
                <a:gd name="connsiteY38" fmla="*/ 93502 h 99928"/>
                <a:gd name="connsiteX39" fmla="*/ 62423 w 80722"/>
                <a:gd name="connsiteY39" fmla="*/ 97948 h 99928"/>
                <a:gd name="connsiteX40" fmla="*/ 43860 w 80722"/>
                <a:gd name="connsiteY40" fmla="*/ 99944 h 99928"/>
                <a:gd name="connsiteX41" fmla="*/ 24935 w 80722"/>
                <a:gd name="connsiteY41" fmla="*/ 97396 h 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0722" h="99928">
                  <a:moveTo>
                    <a:pt x="24935" y="97396"/>
                  </a:moveTo>
                  <a:lnTo>
                    <a:pt x="24935" y="97396"/>
                  </a:lnTo>
                  <a:cubicBezTo>
                    <a:pt x="19434" y="95711"/>
                    <a:pt x="14748" y="93441"/>
                    <a:pt x="11024" y="90609"/>
                  </a:cubicBezTo>
                  <a:cubicBezTo>
                    <a:pt x="7352" y="87770"/>
                    <a:pt x="4511" y="84471"/>
                    <a:pt x="2633" y="80832"/>
                  </a:cubicBezTo>
                  <a:cubicBezTo>
                    <a:pt x="761" y="77227"/>
                    <a:pt x="-199" y="73333"/>
                    <a:pt x="-199" y="69268"/>
                  </a:cubicBezTo>
                  <a:cubicBezTo>
                    <a:pt x="-199" y="62092"/>
                    <a:pt x="1629" y="56243"/>
                    <a:pt x="5225" y="51881"/>
                  </a:cubicBezTo>
                  <a:cubicBezTo>
                    <a:pt x="8856" y="47485"/>
                    <a:pt x="14408" y="44101"/>
                    <a:pt x="21728" y="41831"/>
                  </a:cubicBezTo>
                  <a:cubicBezTo>
                    <a:pt x="24382" y="40981"/>
                    <a:pt x="27477" y="40216"/>
                    <a:pt x="30947" y="39578"/>
                  </a:cubicBezTo>
                  <a:lnTo>
                    <a:pt x="39832" y="37690"/>
                  </a:lnTo>
                  <a:cubicBezTo>
                    <a:pt x="44439" y="36576"/>
                    <a:pt x="47509" y="35386"/>
                    <a:pt x="49217" y="34077"/>
                  </a:cubicBezTo>
                  <a:cubicBezTo>
                    <a:pt x="51139" y="32580"/>
                    <a:pt x="52116" y="30438"/>
                    <a:pt x="52116" y="27649"/>
                  </a:cubicBezTo>
                  <a:cubicBezTo>
                    <a:pt x="52116" y="25166"/>
                    <a:pt x="51080" y="21765"/>
                    <a:pt x="46183" y="19767"/>
                  </a:cubicBezTo>
                  <a:cubicBezTo>
                    <a:pt x="42722" y="18339"/>
                    <a:pt x="38691" y="17641"/>
                    <a:pt x="34194" y="17641"/>
                  </a:cubicBezTo>
                  <a:cubicBezTo>
                    <a:pt x="29882" y="17641"/>
                    <a:pt x="25818" y="18126"/>
                    <a:pt x="22146" y="19129"/>
                  </a:cubicBezTo>
                  <a:cubicBezTo>
                    <a:pt x="18490" y="20107"/>
                    <a:pt x="15157" y="21298"/>
                    <a:pt x="12249" y="22675"/>
                  </a:cubicBezTo>
                  <a:cubicBezTo>
                    <a:pt x="8891" y="24146"/>
                    <a:pt x="6179" y="25608"/>
                    <a:pt x="4230" y="26994"/>
                  </a:cubicBezTo>
                  <a:cubicBezTo>
                    <a:pt x="4230" y="26994"/>
                    <a:pt x="430" y="29800"/>
                    <a:pt x="-319" y="30353"/>
                  </a:cubicBezTo>
                  <a:cubicBezTo>
                    <a:pt x="-427" y="30353"/>
                    <a:pt x="-506" y="30353"/>
                    <a:pt x="-676" y="30353"/>
                  </a:cubicBezTo>
                  <a:cubicBezTo>
                    <a:pt x="-676" y="27606"/>
                    <a:pt x="-676" y="9182"/>
                    <a:pt x="-676" y="7311"/>
                  </a:cubicBezTo>
                  <a:cubicBezTo>
                    <a:pt x="3271" y="5440"/>
                    <a:pt x="8133" y="3765"/>
                    <a:pt x="14008" y="2320"/>
                  </a:cubicBezTo>
                  <a:cubicBezTo>
                    <a:pt x="20292" y="806"/>
                    <a:pt x="27053" y="16"/>
                    <a:pt x="34100" y="16"/>
                  </a:cubicBezTo>
                  <a:cubicBezTo>
                    <a:pt x="41812" y="16"/>
                    <a:pt x="48512" y="849"/>
                    <a:pt x="54021" y="2481"/>
                  </a:cubicBezTo>
                  <a:cubicBezTo>
                    <a:pt x="59489" y="4097"/>
                    <a:pt x="64293" y="6418"/>
                    <a:pt x="68321" y="9368"/>
                  </a:cubicBezTo>
                  <a:cubicBezTo>
                    <a:pt x="72063" y="12047"/>
                    <a:pt x="74971" y="15405"/>
                    <a:pt x="76995" y="19299"/>
                  </a:cubicBezTo>
                  <a:cubicBezTo>
                    <a:pt x="79026" y="23194"/>
                    <a:pt x="80047" y="27360"/>
                    <a:pt x="80047" y="31645"/>
                  </a:cubicBezTo>
                  <a:cubicBezTo>
                    <a:pt x="80047" y="38473"/>
                    <a:pt x="78347" y="43999"/>
                    <a:pt x="74989" y="48055"/>
                  </a:cubicBezTo>
                  <a:cubicBezTo>
                    <a:pt x="71571" y="52179"/>
                    <a:pt x="66452" y="55375"/>
                    <a:pt x="59770" y="57535"/>
                  </a:cubicBezTo>
                  <a:cubicBezTo>
                    <a:pt x="56683" y="58564"/>
                    <a:pt x="53477" y="59371"/>
                    <a:pt x="50186" y="59958"/>
                  </a:cubicBezTo>
                  <a:lnTo>
                    <a:pt x="41081" y="61854"/>
                  </a:lnTo>
                  <a:cubicBezTo>
                    <a:pt x="35733" y="63147"/>
                    <a:pt x="32290" y="64465"/>
                    <a:pt x="30572" y="65936"/>
                  </a:cubicBezTo>
                  <a:cubicBezTo>
                    <a:pt x="28692" y="67534"/>
                    <a:pt x="27732" y="69702"/>
                    <a:pt x="27732" y="72397"/>
                  </a:cubicBezTo>
                  <a:cubicBezTo>
                    <a:pt x="27732" y="75560"/>
                    <a:pt x="29569" y="78069"/>
                    <a:pt x="33208" y="79880"/>
                  </a:cubicBezTo>
                  <a:cubicBezTo>
                    <a:pt x="36456" y="81512"/>
                    <a:pt x="40469" y="82328"/>
                    <a:pt x="45103" y="82328"/>
                  </a:cubicBezTo>
                  <a:cubicBezTo>
                    <a:pt x="48512" y="82328"/>
                    <a:pt x="51905" y="81946"/>
                    <a:pt x="55177" y="81155"/>
                  </a:cubicBezTo>
                  <a:cubicBezTo>
                    <a:pt x="58427" y="80364"/>
                    <a:pt x="61411" y="79369"/>
                    <a:pt x="64038" y="78179"/>
                  </a:cubicBezTo>
                  <a:cubicBezTo>
                    <a:pt x="66247" y="77159"/>
                    <a:pt x="68526" y="75943"/>
                    <a:pt x="70823" y="74565"/>
                  </a:cubicBezTo>
                  <a:cubicBezTo>
                    <a:pt x="70823" y="74565"/>
                    <a:pt x="74137" y="72372"/>
                    <a:pt x="75413" y="71530"/>
                  </a:cubicBezTo>
                  <a:cubicBezTo>
                    <a:pt x="75507" y="71530"/>
                    <a:pt x="75591" y="71530"/>
                    <a:pt x="75729" y="71530"/>
                  </a:cubicBezTo>
                  <a:cubicBezTo>
                    <a:pt x="75729" y="74251"/>
                    <a:pt x="75729" y="91630"/>
                    <a:pt x="75729" y="93502"/>
                  </a:cubicBezTo>
                  <a:cubicBezTo>
                    <a:pt x="72039" y="95210"/>
                    <a:pt x="67625" y="96688"/>
                    <a:pt x="62423" y="97948"/>
                  </a:cubicBezTo>
                  <a:cubicBezTo>
                    <a:pt x="56809" y="99265"/>
                    <a:pt x="50569" y="99944"/>
                    <a:pt x="43860" y="99944"/>
                  </a:cubicBezTo>
                  <a:cubicBezTo>
                    <a:pt x="36863" y="99944"/>
                    <a:pt x="30496" y="99095"/>
                    <a:pt x="24935" y="97396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7" name="Freeform: Shape 73">
              <a:extLst>
                <a:ext uri="{FF2B5EF4-FFF2-40B4-BE49-F238E27FC236}">
                  <a16:creationId xmlns:a16="http://schemas.microsoft.com/office/drawing/2014/main" id="{B4FC51A8-8E9A-7D93-003B-47AC3DA242D2}"/>
                </a:ext>
              </a:extLst>
            </p:cNvPr>
            <p:cNvSpPr/>
            <p:nvPr/>
          </p:nvSpPr>
          <p:spPr>
            <a:xfrm flipV="1">
              <a:off x="11646569" y="4360260"/>
              <a:ext cx="28881" cy="132323"/>
            </a:xfrm>
            <a:custGeom>
              <a:avLst/>
              <a:gdLst>
                <a:gd name="connsiteX0" fmla="*/ -706 w 28881"/>
                <a:gd name="connsiteY0" fmla="*/ 132329 h 132323"/>
                <a:gd name="connsiteX1" fmla="*/ -706 w 28881"/>
                <a:gd name="connsiteY1" fmla="*/ 111839 h 132323"/>
                <a:gd name="connsiteX2" fmla="*/ 28175 w 28881"/>
                <a:gd name="connsiteY2" fmla="*/ 111839 h 132323"/>
                <a:gd name="connsiteX3" fmla="*/ 28175 w 28881"/>
                <a:gd name="connsiteY3" fmla="*/ 132329 h 132323"/>
                <a:gd name="connsiteX4" fmla="*/ -706 w 28881"/>
                <a:gd name="connsiteY4" fmla="*/ 132329 h 132323"/>
                <a:gd name="connsiteX5" fmla="*/ 245 w 28881"/>
                <a:gd name="connsiteY5" fmla="*/ 94665 h 132323"/>
                <a:gd name="connsiteX6" fmla="*/ 245 w 28881"/>
                <a:gd name="connsiteY6" fmla="*/ 6 h 132323"/>
                <a:gd name="connsiteX7" fmla="*/ 27453 w 28881"/>
                <a:gd name="connsiteY7" fmla="*/ 6 h 132323"/>
                <a:gd name="connsiteX8" fmla="*/ 27453 w 28881"/>
                <a:gd name="connsiteY8" fmla="*/ 94665 h 132323"/>
                <a:gd name="connsiteX9" fmla="*/ 245 w 28881"/>
                <a:gd name="connsiteY9" fmla="*/ 94665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81" h="132323">
                  <a:moveTo>
                    <a:pt x="-706" y="132329"/>
                  </a:moveTo>
                  <a:cubicBezTo>
                    <a:pt x="-706" y="129711"/>
                    <a:pt x="-706" y="114448"/>
                    <a:pt x="-706" y="111839"/>
                  </a:cubicBezTo>
                  <a:cubicBezTo>
                    <a:pt x="2073" y="111839"/>
                    <a:pt x="25387" y="111839"/>
                    <a:pt x="28175" y="111839"/>
                  </a:cubicBezTo>
                  <a:cubicBezTo>
                    <a:pt x="28175" y="114448"/>
                    <a:pt x="28175" y="129711"/>
                    <a:pt x="28175" y="132329"/>
                  </a:cubicBezTo>
                  <a:cubicBezTo>
                    <a:pt x="25387" y="132329"/>
                    <a:pt x="2073" y="132329"/>
                    <a:pt x="-706" y="132329"/>
                  </a:cubicBezTo>
                  <a:close/>
                  <a:moveTo>
                    <a:pt x="245" y="94665"/>
                  </a:moveTo>
                  <a:cubicBezTo>
                    <a:pt x="245" y="91561"/>
                    <a:pt x="245" y="3118"/>
                    <a:pt x="245" y="6"/>
                  </a:cubicBezTo>
                  <a:cubicBezTo>
                    <a:pt x="3009" y="6"/>
                    <a:pt x="24699" y="6"/>
                    <a:pt x="27453" y="6"/>
                  </a:cubicBezTo>
                  <a:cubicBezTo>
                    <a:pt x="27453" y="3118"/>
                    <a:pt x="27453" y="91561"/>
                    <a:pt x="27453" y="94665"/>
                  </a:cubicBezTo>
                  <a:cubicBezTo>
                    <a:pt x="24699" y="94665"/>
                    <a:pt x="3009" y="94665"/>
                    <a:pt x="245" y="94665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8" name="Freeform: Shape 74">
              <a:extLst>
                <a:ext uri="{FF2B5EF4-FFF2-40B4-BE49-F238E27FC236}">
                  <a16:creationId xmlns:a16="http://schemas.microsoft.com/office/drawing/2014/main" id="{D468AF2A-4203-3D0F-A09B-5CAA97BDDE04}"/>
                </a:ext>
              </a:extLst>
            </p:cNvPr>
            <p:cNvSpPr/>
            <p:nvPr/>
          </p:nvSpPr>
          <p:spPr>
            <a:xfrm flipV="1">
              <a:off x="11696334" y="4369868"/>
              <a:ext cx="68479" cy="124629"/>
            </a:xfrm>
            <a:custGeom>
              <a:avLst/>
              <a:gdLst>
                <a:gd name="connsiteX0" fmla="*/ 11033 w 68479"/>
                <a:gd name="connsiteY0" fmla="*/ 124638 h 124629"/>
                <a:gd name="connsiteX1" fmla="*/ 11033 w 68479"/>
                <a:gd name="connsiteY1" fmla="*/ 96581 h 124629"/>
                <a:gd name="connsiteX2" fmla="*/ -734 w 68479"/>
                <a:gd name="connsiteY2" fmla="*/ 96581 h 124629"/>
                <a:gd name="connsiteX3" fmla="*/ -734 w 68479"/>
                <a:gd name="connsiteY3" fmla="*/ 78495 h 124629"/>
                <a:gd name="connsiteX4" fmla="*/ 11033 w 68479"/>
                <a:gd name="connsiteY4" fmla="*/ 78495 h 124629"/>
                <a:gd name="connsiteX5" fmla="*/ 11033 w 68479"/>
                <a:gd name="connsiteY5" fmla="*/ 31128 h 124629"/>
                <a:gd name="connsiteX6" fmla="*/ 18984 w 68479"/>
                <a:gd name="connsiteY6" fmla="*/ 7262 h 124629"/>
                <a:gd name="connsiteX7" fmla="*/ 45112 w 68479"/>
                <a:gd name="connsiteY7" fmla="*/ 9 h 124629"/>
                <a:gd name="connsiteX8" fmla="*/ 58605 w 68479"/>
                <a:gd name="connsiteY8" fmla="*/ 732 h 124629"/>
                <a:gd name="connsiteX9" fmla="*/ 67745 w 68479"/>
                <a:gd name="connsiteY9" fmla="*/ 2500 h 124629"/>
                <a:gd name="connsiteX10" fmla="*/ 67745 w 68479"/>
                <a:gd name="connsiteY10" fmla="*/ 20993 h 124629"/>
                <a:gd name="connsiteX11" fmla="*/ 67066 w 68479"/>
                <a:gd name="connsiteY11" fmla="*/ 20993 h 124629"/>
                <a:gd name="connsiteX12" fmla="*/ 61607 w 68479"/>
                <a:gd name="connsiteY12" fmla="*/ 19165 h 124629"/>
                <a:gd name="connsiteX13" fmla="*/ 54761 w 68479"/>
                <a:gd name="connsiteY13" fmla="*/ 18102 h 124629"/>
                <a:gd name="connsiteX14" fmla="*/ 44873 w 68479"/>
                <a:gd name="connsiteY14" fmla="*/ 20100 h 124629"/>
                <a:gd name="connsiteX15" fmla="*/ 39841 w 68479"/>
                <a:gd name="connsiteY15" fmla="*/ 25755 h 124629"/>
                <a:gd name="connsiteX16" fmla="*/ 38326 w 68479"/>
                <a:gd name="connsiteY16" fmla="*/ 33194 h 124629"/>
                <a:gd name="connsiteX17" fmla="*/ 38241 w 68479"/>
                <a:gd name="connsiteY17" fmla="*/ 42207 h 124629"/>
                <a:gd name="connsiteX18" fmla="*/ 38241 w 68479"/>
                <a:gd name="connsiteY18" fmla="*/ 78495 h 124629"/>
                <a:gd name="connsiteX19" fmla="*/ 67745 w 68479"/>
                <a:gd name="connsiteY19" fmla="*/ 78495 h 124629"/>
                <a:gd name="connsiteX20" fmla="*/ 67745 w 68479"/>
                <a:gd name="connsiteY20" fmla="*/ 96581 h 124629"/>
                <a:gd name="connsiteX21" fmla="*/ 38241 w 68479"/>
                <a:gd name="connsiteY21" fmla="*/ 96581 h 124629"/>
                <a:gd name="connsiteX22" fmla="*/ 38241 w 68479"/>
                <a:gd name="connsiteY22" fmla="*/ 124638 h 124629"/>
                <a:gd name="connsiteX23" fmla="*/ 11033 w 68479"/>
                <a:gd name="connsiteY23" fmla="*/ 124638 h 12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479" h="124629">
                  <a:moveTo>
                    <a:pt x="11033" y="124638"/>
                  </a:moveTo>
                  <a:cubicBezTo>
                    <a:pt x="11033" y="121747"/>
                    <a:pt x="11033" y="96581"/>
                    <a:pt x="11033" y="96581"/>
                  </a:cubicBezTo>
                  <a:cubicBezTo>
                    <a:pt x="11033" y="96581"/>
                    <a:pt x="1689" y="96581"/>
                    <a:pt x="-734" y="96581"/>
                  </a:cubicBezTo>
                  <a:cubicBezTo>
                    <a:pt x="-734" y="94030"/>
                    <a:pt x="-734" y="81046"/>
                    <a:pt x="-734" y="78495"/>
                  </a:cubicBezTo>
                  <a:cubicBezTo>
                    <a:pt x="1689" y="78495"/>
                    <a:pt x="11033" y="78495"/>
                    <a:pt x="11033" y="78495"/>
                  </a:cubicBezTo>
                  <a:lnTo>
                    <a:pt x="11033" y="31128"/>
                  </a:lnTo>
                  <a:cubicBezTo>
                    <a:pt x="11033" y="20058"/>
                    <a:pt x="13712" y="12023"/>
                    <a:pt x="18984" y="7262"/>
                  </a:cubicBezTo>
                  <a:cubicBezTo>
                    <a:pt x="24341" y="2458"/>
                    <a:pt x="33124" y="9"/>
                    <a:pt x="45112" y="9"/>
                  </a:cubicBezTo>
                  <a:cubicBezTo>
                    <a:pt x="50399" y="9"/>
                    <a:pt x="54949" y="264"/>
                    <a:pt x="58605" y="732"/>
                  </a:cubicBezTo>
                  <a:cubicBezTo>
                    <a:pt x="61818" y="1157"/>
                    <a:pt x="64855" y="1795"/>
                    <a:pt x="67745" y="2500"/>
                  </a:cubicBezTo>
                  <a:cubicBezTo>
                    <a:pt x="67745" y="4668"/>
                    <a:pt x="67745" y="18383"/>
                    <a:pt x="67745" y="20993"/>
                  </a:cubicBezTo>
                  <a:cubicBezTo>
                    <a:pt x="67432" y="20993"/>
                    <a:pt x="67192" y="20993"/>
                    <a:pt x="67066" y="20993"/>
                  </a:cubicBezTo>
                  <a:cubicBezTo>
                    <a:pt x="65858" y="20415"/>
                    <a:pt x="64132" y="19828"/>
                    <a:pt x="61607" y="19165"/>
                  </a:cubicBezTo>
                  <a:cubicBezTo>
                    <a:pt x="58775" y="18468"/>
                    <a:pt x="56548" y="18102"/>
                    <a:pt x="54761" y="18102"/>
                  </a:cubicBezTo>
                  <a:cubicBezTo>
                    <a:pt x="50443" y="18102"/>
                    <a:pt x="47211" y="18757"/>
                    <a:pt x="44873" y="20100"/>
                  </a:cubicBezTo>
                  <a:cubicBezTo>
                    <a:pt x="42492" y="21478"/>
                    <a:pt x="40792" y="23374"/>
                    <a:pt x="39841" y="25755"/>
                  </a:cubicBezTo>
                  <a:cubicBezTo>
                    <a:pt x="38896" y="27923"/>
                    <a:pt x="38395" y="30431"/>
                    <a:pt x="38326" y="33194"/>
                  </a:cubicBezTo>
                  <a:lnTo>
                    <a:pt x="38241" y="42207"/>
                  </a:lnTo>
                  <a:lnTo>
                    <a:pt x="38241" y="78495"/>
                  </a:lnTo>
                  <a:cubicBezTo>
                    <a:pt x="38241" y="78495"/>
                    <a:pt x="64828" y="78495"/>
                    <a:pt x="67745" y="78495"/>
                  </a:cubicBezTo>
                  <a:cubicBezTo>
                    <a:pt x="67745" y="81046"/>
                    <a:pt x="67745" y="94030"/>
                    <a:pt x="67745" y="96581"/>
                  </a:cubicBezTo>
                  <a:cubicBezTo>
                    <a:pt x="64828" y="96581"/>
                    <a:pt x="38241" y="96581"/>
                    <a:pt x="38241" y="96581"/>
                  </a:cubicBezTo>
                  <a:cubicBezTo>
                    <a:pt x="38241" y="96581"/>
                    <a:pt x="38241" y="121747"/>
                    <a:pt x="38241" y="124638"/>
                  </a:cubicBezTo>
                  <a:cubicBezTo>
                    <a:pt x="35479" y="124638"/>
                    <a:pt x="13797" y="124638"/>
                    <a:pt x="11033" y="12463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9" name="Freeform: Shape 75">
              <a:extLst>
                <a:ext uri="{FF2B5EF4-FFF2-40B4-BE49-F238E27FC236}">
                  <a16:creationId xmlns:a16="http://schemas.microsoft.com/office/drawing/2014/main" id="{87EE1E97-ABB8-852B-BF39-62F50B446366}"/>
                </a:ext>
              </a:extLst>
            </p:cNvPr>
            <p:cNvSpPr/>
            <p:nvPr/>
          </p:nvSpPr>
          <p:spPr>
            <a:xfrm flipV="1">
              <a:off x="11775357" y="4397925"/>
              <a:ext cx="98501" cy="130641"/>
            </a:xfrm>
            <a:custGeom>
              <a:avLst/>
              <a:gdLst>
                <a:gd name="connsiteX0" fmla="*/ 69799 w 98501"/>
                <a:gd name="connsiteY0" fmla="*/ 130667 h 130641"/>
                <a:gd name="connsiteX1" fmla="*/ 49478 w 98501"/>
                <a:gd name="connsiteY1" fmla="*/ 65639 h 130641"/>
                <a:gd name="connsiteX2" fmla="*/ 27736 w 98501"/>
                <a:gd name="connsiteY2" fmla="*/ 130667 h 130641"/>
                <a:gd name="connsiteX3" fmla="*/ -772 w 98501"/>
                <a:gd name="connsiteY3" fmla="*/ 130667 h 130641"/>
                <a:gd name="connsiteX4" fmla="*/ 34470 w 98501"/>
                <a:gd name="connsiteY4" fmla="*/ 36756 h 130641"/>
                <a:gd name="connsiteX5" fmla="*/ 20228 w 98501"/>
                <a:gd name="connsiteY5" fmla="*/ 25 h 130641"/>
                <a:gd name="connsiteX6" fmla="*/ 49546 w 98501"/>
                <a:gd name="connsiteY6" fmla="*/ 25 h 130641"/>
                <a:gd name="connsiteX7" fmla="*/ 97730 w 98501"/>
                <a:gd name="connsiteY7" fmla="*/ 130667 h 130641"/>
                <a:gd name="connsiteX8" fmla="*/ 69799 w 98501"/>
                <a:gd name="connsiteY8" fmla="*/ 130667 h 1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01" h="130641">
                  <a:moveTo>
                    <a:pt x="69799" y="130667"/>
                  </a:moveTo>
                  <a:cubicBezTo>
                    <a:pt x="69118" y="128455"/>
                    <a:pt x="49478" y="65639"/>
                    <a:pt x="49478" y="65639"/>
                  </a:cubicBezTo>
                  <a:cubicBezTo>
                    <a:pt x="49478" y="65639"/>
                    <a:pt x="28458" y="128514"/>
                    <a:pt x="27736" y="130667"/>
                  </a:cubicBezTo>
                  <a:cubicBezTo>
                    <a:pt x="25714" y="130667"/>
                    <a:pt x="3122" y="130667"/>
                    <a:pt x="-772" y="130667"/>
                  </a:cubicBezTo>
                  <a:cubicBezTo>
                    <a:pt x="800" y="126457"/>
                    <a:pt x="34470" y="36756"/>
                    <a:pt x="34470" y="36756"/>
                  </a:cubicBezTo>
                  <a:cubicBezTo>
                    <a:pt x="34470" y="36756"/>
                    <a:pt x="21759" y="3979"/>
                    <a:pt x="20228" y="25"/>
                  </a:cubicBezTo>
                  <a:cubicBezTo>
                    <a:pt x="24183" y="25"/>
                    <a:pt x="47591" y="25"/>
                    <a:pt x="49546" y="25"/>
                  </a:cubicBezTo>
                  <a:cubicBezTo>
                    <a:pt x="50312" y="2083"/>
                    <a:pt x="96156" y="126431"/>
                    <a:pt x="97730" y="130667"/>
                  </a:cubicBezTo>
                  <a:cubicBezTo>
                    <a:pt x="93860" y="130667"/>
                    <a:pt x="71839" y="130667"/>
                    <a:pt x="69799" y="130667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0" name="Freeform: Shape 76">
              <a:extLst>
                <a:ext uri="{FF2B5EF4-FFF2-40B4-BE49-F238E27FC236}">
                  <a16:creationId xmlns:a16="http://schemas.microsoft.com/office/drawing/2014/main" id="{E2E9721A-974A-78C3-DBB6-9441E5BB0503}"/>
                </a:ext>
              </a:extLst>
            </p:cNvPr>
            <p:cNvSpPr/>
            <p:nvPr/>
          </p:nvSpPr>
          <p:spPr>
            <a:xfrm flipV="1">
              <a:off x="11932651" y="4394823"/>
              <a:ext cx="97737" cy="100864"/>
            </a:xfrm>
            <a:custGeom>
              <a:avLst/>
              <a:gdLst>
                <a:gd name="connsiteX0" fmla="*/ 11980 w 97737"/>
                <a:gd name="connsiteY0" fmla="*/ 87549 h 100864"/>
                <a:gd name="connsiteX1" fmla="*/ 11980 w 97737"/>
                <a:gd name="connsiteY1" fmla="*/ 87549 h 100864"/>
                <a:gd name="connsiteX2" fmla="*/ -834 w 97737"/>
                <a:gd name="connsiteY2" fmla="*/ 50401 h 100864"/>
                <a:gd name="connsiteX3" fmla="*/ 11980 w 97737"/>
                <a:gd name="connsiteY3" fmla="*/ 13433 h 100864"/>
                <a:gd name="connsiteX4" fmla="*/ 48040 w 97737"/>
                <a:gd name="connsiteY4" fmla="*/ 16 h 100864"/>
                <a:gd name="connsiteX5" fmla="*/ 84166 w 97737"/>
                <a:gd name="connsiteY5" fmla="*/ 13433 h 100864"/>
                <a:gd name="connsiteX6" fmla="*/ 96903 w 97737"/>
                <a:gd name="connsiteY6" fmla="*/ 50401 h 100864"/>
                <a:gd name="connsiteX7" fmla="*/ 84133 w 97737"/>
                <a:gd name="connsiteY7" fmla="*/ 87464 h 100864"/>
                <a:gd name="connsiteX8" fmla="*/ 48040 w 97737"/>
                <a:gd name="connsiteY8" fmla="*/ 100880 h 100864"/>
                <a:gd name="connsiteX9" fmla="*/ 11980 w 97737"/>
                <a:gd name="connsiteY9" fmla="*/ 87549 h 100864"/>
                <a:gd name="connsiteX10" fmla="*/ 32734 w 97737"/>
                <a:gd name="connsiteY10" fmla="*/ 25829 h 100864"/>
                <a:gd name="connsiteX11" fmla="*/ 28629 w 97737"/>
                <a:gd name="connsiteY11" fmla="*/ 35242 h 100864"/>
                <a:gd name="connsiteX12" fmla="*/ 27097 w 97737"/>
                <a:gd name="connsiteY12" fmla="*/ 50231 h 100864"/>
                <a:gd name="connsiteX13" fmla="*/ 28714 w 97737"/>
                <a:gd name="connsiteY13" fmla="*/ 65612 h 100864"/>
                <a:gd name="connsiteX14" fmla="*/ 33193 w 97737"/>
                <a:gd name="connsiteY14" fmla="*/ 75560 h 100864"/>
                <a:gd name="connsiteX15" fmla="*/ 40021 w 97737"/>
                <a:gd name="connsiteY15" fmla="*/ 80942 h 100864"/>
                <a:gd name="connsiteX16" fmla="*/ 48040 w 97737"/>
                <a:gd name="connsiteY16" fmla="*/ 82328 h 100864"/>
                <a:gd name="connsiteX17" fmla="*/ 56457 w 97737"/>
                <a:gd name="connsiteY17" fmla="*/ 80747 h 100864"/>
                <a:gd name="connsiteX18" fmla="*/ 63259 w 97737"/>
                <a:gd name="connsiteY18" fmla="*/ 75093 h 100864"/>
                <a:gd name="connsiteX19" fmla="*/ 67484 w 97737"/>
                <a:gd name="connsiteY19" fmla="*/ 65196 h 100864"/>
                <a:gd name="connsiteX20" fmla="*/ 68973 w 97737"/>
                <a:gd name="connsiteY20" fmla="*/ 50231 h 100864"/>
                <a:gd name="connsiteX21" fmla="*/ 67528 w 97737"/>
                <a:gd name="connsiteY21" fmla="*/ 35156 h 100864"/>
                <a:gd name="connsiteX22" fmla="*/ 63174 w 97737"/>
                <a:gd name="connsiteY22" fmla="*/ 25566 h 100864"/>
                <a:gd name="connsiteX23" fmla="*/ 56387 w 97737"/>
                <a:gd name="connsiteY23" fmla="*/ 20277 h 100864"/>
                <a:gd name="connsiteX24" fmla="*/ 48312 w 97737"/>
                <a:gd name="connsiteY24" fmla="*/ 18577 h 100864"/>
                <a:gd name="connsiteX25" fmla="*/ 39536 w 97737"/>
                <a:gd name="connsiteY25" fmla="*/ 20303 h 100864"/>
                <a:gd name="connsiteX26" fmla="*/ 32734 w 97737"/>
                <a:gd name="connsiteY26" fmla="*/ 25829 h 1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737" h="100864">
                  <a:moveTo>
                    <a:pt x="11980" y="87549"/>
                  </a:moveTo>
                  <a:lnTo>
                    <a:pt x="11980" y="87549"/>
                  </a:lnTo>
                  <a:cubicBezTo>
                    <a:pt x="3460" y="78689"/>
                    <a:pt x="-834" y="66190"/>
                    <a:pt x="-834" y="50401"/>
                  </a:cubicBezTo>
                  <a:cubicBezTo>
                    <a:pt x="-834" y="34799"/>
                    <a:pt x="3460" y="22360"/>
                    <a:pt x="11980" y="13433"/>
                  </a:cubicBezTo>
                  <a:cubicBezTo>
                    <a:pt x="20467" y="4530"/>
                    <a:pt x="32608" y="16"/>
                    <a:pt x="48040" y="16"/>
                  </a:cubicBezTo>
                  <a:cubicBezTo>
                    <a:pt x="63573" y="16"/>
                    <a:pt x="75731" y="4530"/>
                    <a:pt x="84166" y="13433"/>
                  </a:cubicBezTo>
                  <a:cubicBezTo>
                    <a:pt x="92635" y="22360"/>
                    <a:pt x="96903" y="34799"/>
                    <a:pt x="96903" y="50401"/>
                  </a:cubicBezTo>
                  <a:cubicBezTo>
                    <a:pt x="96903" y="66088"/>
                    <a:pt x="92609" y="78536"/>
                    <a:pt x="84133" y="87464"/>
                  </a:cubicBezTo>
                  <a:cubicBezTo>
                    <a:pt x="75673" y="96374"/>
                    <a:pt x="63531" y="100880"/>
                    <a:pt x="48040" y="100880"/>
                  </a:cubicBezTo>
                  <a:cubicBezTo>
                    <a:pt x="32608" y="100880"/>
                    <a:pt x="20467" y="96400"/>
                    <a:pt x="11980" y="87549"/>
                  </a:cubicBezTo>
                  <a:close/>
                  <a:moveTo>
                    <a:pt x="32734" y="25829"/>
                  </a:moveTo>
                  <a:cubicBezTo>
                    <a:pt x="31052" y="28201"/>
                    <a:pt x="29665" y="31356"/>
                    <a:pt x="28629" y="35242"/>
                  </a:cubicBezTo>
                  <a:cubicBezTo>
                    <a:pt x="27608" y="39068"/>
                    <a:pt x="27097" y="44101"/>
                    <a:pt x="27097" y="50231"/>
                  </a:cubicBezTo>
                  <a:cubicBezTo>
                    <a:pt x="27097" y="56370"/>
                    <a:pt x="27649" y="61531"/>
                    <a:pt x="28714" y="65612"/>
                  </a:cubicBezTo>
                  <a:cubicBezTo>
                    <a:pt x="29817" y="69779"/>
                    <a:pt x="31332" y="73120"/>
                    <a:pt x="33193" y="75560"/>
                  </a:cubicBezTo>
                  <a:cubicBezTo>
                    <a:pt x="35244" y="78179"/>
                    <a:pt x="37538" y="79982"/>
                    <a:pt x="40021" y="80942"/>
                  </a:cubicBezTo>
                  <a:cubicBezTo>
                    <a:pt x="42403" y="81852"/>
                    <a:pt x="45123" y="82328"/>
                    <a:pt x="48040" y="82328"/>
                  </a:cubicBezTo>
                  <a:cubicBezTo>
                    <a:pt x="51159" y="82328"/>
                    <a:pt x="53991" y="81793"/>
                    <a:pt x="56457" y="80747"/>
                  </a:cubicBezTo>
                  <a:cubicBezTo>
                    <a:pt x="58982" y="79667"/>
                    <a:pt x="61278" y="77771"/>
                    <a:pt x="63259" y="75093"/>
                  </a:cubicBezTo>
                  <a:cubicBezTo>
                    <a:pt x="65061" y="72584"/>
                    <a:pt x="66481" y="69251"/>
                    <a:pt x="67484" y="65196"/>
                  </a:cubicBezTo>
                  <a:cubicBezTo>
                    <a:pt x="68479" y="61199"/>
                    <a:pt x="68973" y="56157"/>
                    <a:pt x="68973" y="50231"/>
                  </a:cubicBezTo>
                  <a:cubicBezTo>
                    <a:pt x="68973" y="43888"/>
                    <a:pt x="68505" y="38813"/>
                    <a:pt x="67528" y="35156"/>
                  </a:cubicBezTo>
                  <a:cubicBezTo>
                    <a:pt x="66548" y="31441"/>
                    <a:pt x="65088" y="28227"/>
                    <a:pt x="63174" y="25566"/>
                  </a:cubicBezTo>
                  <a:cubicBezTo>
                    <a:pt x="61490" y="23227"/>
                    <a:pt x="59195" y="21442"/>
                    <a:pt x="56387" y="20277"/>
                  </a:cubicBezTo>
                  <a:cubicBezTo>
                    <a:pt x="53667" y="19146"/>
                    <a:pt x="50946" y="18577"/>
                    <a:pt x="48312" y="18577"/>
                  </a:cubicBezTo>
                  <a:cubicBezTo>
                    <a:pt x="45123" y="18577"/>
                    <a:pt x="42172" y="19146"/>
                    <a:pt x="39536" y="20303"/>
                  </a:cubicBezTo>
                  <a:cubicBezTo>
                    <a:pt x="36815" y="21442"/>
                    <a:pt x="34521" y="23312"/>
                    <a:pt x="32734" y="258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1" name="Freeform: Shape 77">
              <a:extLst>
                <a:ext uri="{FF2B5EF4-FFF2-40B4-BE49-F238E27FC236}">
                  <a16:creationId xmlns:a16="http://schemas.microsoft.com/office/drawing/2014/main" id="{E370A176-1C11-D5A7-C364-648C94D0EE3E}"/>
                </a:ext>
              </a:extLst>
            </p:cNvPr>
            <p:cNvSpPr/>
            <p:nvPr/>
          </p:nvSpPr>
          <p:spPr>
            <a:xfrm flipV="1">
              <a:off x="12045309" y="4359307"/>
              <a:ext cx="69219" cy="133276"/>
            </a:xfrm>
            <a:custGeom>
              <a:avLst/>
              <a:gdLst>
                <a:gd name="connsiteX0" fmla="*/ 20264 w 69219"/>
                <a:gd name="connsiteY0" fmla="*/ 124763 h 133276"/>
                <a:gd name="connsiteX1" fmla="*/ 11370 w 69219"/>
                <a:gd name="connsiteY1" fmla="*/ 99001 h 133276"/>
                <a:gd name="connsiteX2" fmla="*/ 11370 w 69219"/>
                <a:gd name="connsiteY2" fmla="*/ 94665 h 133276"/>
                <a:gd name="connsiteX3" fmla="*/ -873 w 69219"/>
                <a:gd name="connsiteY3" fmla="*/ 94665 h 133276"/>
                <a:gd name="connsiteX4" fmla="*/ -873 w 69219"/>
                <a:gd name="connsiteY4" fmla="*/ 76579 h 133276"/>
                <a:gd name="connsiteX5" fmla="*/ 11370 w 69219"/>
                <a:gd name="connsiteY5" fmla="*/ 76579 h 133276"/>
                <a:gd name="connsiteX6" fmla="*/ 11370 w 69219"/>
                <a:gd name="connsiteY6" fmla="*/ 6 h 133276"/>
                <a:gd name="connsiteX7" fmla="*/ 38570 w 69219"/>
                <a:gd name="connsiteY7" fmla="*/ 6 h 133276"/>
                <a:gd name="connsiteX8" fmla="*/ 38570 w 69219"/>
                <a:gd name="connsiteY8" fmla="*/ 76579 h 133276"/>
                <a:gd name="connsiteX9" fmla="*/ 61838 w 69219"/>
                <a:gd name="connsiteY9" fmla="*/ 76579 h 133276"/>
                <a:gd name="connsiteX10" fmla="*/ 61838 w 69219"/>
                <a:gd name="connsiteY10" fmla="*/ 94665 h 133276"/>
                <a:gd name="connsiteX11" fmla="*/ 37612 w 69219"/>
                <a:gd name="connsiteY11" fmla="*/ 94665 h 133276"/>
                <a:gd name="connsiteX12" fmla="*/ 37612 w 69219"/>
                <a:gd name="connsiteY12" fmla="*/ 97061 h 133276"/>
                <a:gd name="connsiteX13" fmla="*/ 41421 w 69219"/>
                <a:gd name="connsiteY13" fmla="*/ 110861 h 133276"/>
                <a:gd name="connsiteX14" fmla="*/ 55156 w 69219"/>
                <a:gd name="connsiteY14" fmla="*/ 114705 h 133276"/>
                <a:gd name="connsiteX15" fmla="*/ 62513 w 69219"/>
                <a:gd name="connsiteY15" fmla="*/ 113863 h 133276"/>
                <a:gd name="connsiteX16" fmla="*/ 67780 w 69219"/>
                <a:gd name="connsiteY16" fmla="*/ 112561 h 133276"/>
                <a:gd name="connsiteX17" fmla="*/ 68346 w 69219"/>
                <a:gd name="connsiteY17" fmla="*/ 112561 h 133276"/>
                <a:gd name="connsiteX18" fmla="*/ 68346 w 69219"/>
                <a:gd name="connsiteY18" fmla="*/ 131776 h 133276"/>
                <a:gd name="connsiteX19" fmla="*/ 59879 w 69219"/>
                <a:gd name="connsiteY19" fmla="*/ 132823 h 133276"/>
                <a:gd name="connsiteX20" fmla="*/ 47624 w 69219"/>
                <a:gd name="connsiteY20" fmla="*/ 133283 h 133276"/>
                <a:gd name="connsiteX21" fmla="*/ 20264 w 69219"/>
                <a:gd name="connsiteY21" fmla="*/ 124763 h 1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219" h="133276">
                  <a:moveTo>
                    <a:pt x="20264" y="124763"/>
                  </a:moveTo>
                  <a:cubicBezTo>
                    <a:pt x="14346" y="119134"/>
                    <a:pt x="11370" y="110452"/>
                    <a:pt x="11370" y="99001"/>
                  </a:cubicBezTo>
                  <a:lnTo>
                    <a:pt x="11370" y="94665"/>
                  </a:lnTo>
                  <a:cubicBezTo>
                    <a:pt x="11370" y="94665"/>
                    <a:pt x="1575" y="94665"/>
                    <a:pt x="-873" y="94665"/>
                  </a:cubicBezTo>
                  <a:cubicBezTo>
                    <a:pt x="-873" y="92114"/>
                    <a:pt x="-873" y="79130"/>
                    <a:pt x="-873" y="76579"/>
                  </a:cubicBezTo>
                  <a:cubicBezTo>
                    <a:pt x="1575" y="76579"/>
                    <a:pt x="11370" y="76579"/>
                    <a:pt x="11370" y="76579"/>
                  </a:cubicBezTo>
                  <a:cubicBezTo>
                    <a:pt x="11370" y="76579"/>
                    <a:pt x="11370" y="3152"/>
                    <a:pt x="11370" y="6"/>
                  </a:cubicBezTo>
                  <a:cubicBezTo>
                    <a:pt x="14135" y="6"/>
                    <a:pt x="35805" y="6"/>
                    <a:pt x="38570" y="6"/>
                  </a:cubicBezTo>
                  <a:cubicBezTo>
                    <a:pt x="38570" y="3152"/>
                    <a:pt x="38570" y="76579"/>
                    <a:pt x="38570" y="76579"/>
                  </a:cubicBezTo>
                  <a:cubicBezTo>
                    <a:pt x="38570" y="76579"/>
                    <a:pt x="59030" y="76579"/>
                    <a:pt x="61838" y="76579"/>
                  </a:cubicBezTo>
                  <a:cubicBezTo>
                    <a:pt x="61838" y="79130"/>
                    <a:pt x="61838" y="92114"/>
                    <a:pt x="61838" y="94665"/>
                  </a:cubicBezTo>
                  <a:cubicBezTo>
                    <a:pt x="59008" y="94665"/>
                    <a:pt x="37612" y="94665"/>
                    <a:pt x="37612" y="94665"/>
                  </a:cubicBezTo>
                  <a:lnTo>
                    <a:pt x="37612" y="97061"/>
                  </a:lnTo>
                  <a:cubicBezTo>
                    <a:pt x="37612" y="103761"/>
                    <a:pt x="38874" y="108269"/>
                    <a:pt x="41421" y="110861"/>
                  </a:cubicBezTo>
                  <a:cubicBezTo>
                    <a:pt x="44011" y="113453"/>
                    <a:pt x="48517" y="114705"/>
                    <a:pt x="55156" y="114705"/>
                  </a:cubicBezTo>
                  <a:cubicBezTo>
                    <a:pt x="57485" y="114705"/>
                    <a:pt x="59966" y="114433"/>
                    <a:pt x="62513" y="113863"/>
                  </a:cubicBezTo>
                  <a:cubicBezTo>
                    <a:pt x="62513" y="113863"/>
                    <a:pt x="66692" y="112833"/>
                    <a:pt x="67780" y="112561"/>
                  </a:cubicBezTo>
                  <a:cubicBezTo>
                    <a:pt x="67867" y="112561"/>
                    <a:pt x="68107" y="112561"/>
                    <a:pt x="68346" y="112561"/>
                  </a:cubicBezTo>
                  <a:cubicBezTo>
                    <a:pt x="68346" y="115171"/>
                    <a:pt x="68346" y="129497"/>
                    <a:pt x="68346" y="131776"/>
                  </a:cubicBezTo>
                  <a:cubicBezTo>
                    <a:pt x="65865" y="132186"/>
                    <a:pt x="63100" y="132543"/>
                    <a:pt x="59879" y="132823"/>
                  </a:cubicBezTo>
                  <a:cubicBezTo>
                    <a:pt x="56113" y="133137"/>
                    <a:pt x="51999" y="133283"/>
                    <a:pt x="47624" y="133283"/>
                  </a:cubicBezTo>
                  <a:cubicBezTo>
                    <a:pt x="35413" y="133283"/>
                    <a:pt x="26206" y="130416"/>
                    <a:pt x="20264" y="124763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2" name="Freeform: Shape 78">
              <a:extLst>
                <a:ext uri="{FF2B5EF4-FFF2-40B4-BE49-F238E27FC236}">
                  <a16:creationId xmlns:a16="http://schemas.microsoft.com/office/drawing/2014/main" id="{447DEFE4-DA38-DB99-03A5-0DB2E781D332}"/>
                </a:ext>
              </a:extLst>
            </p:cNvPr>
            <p:cNvSpPr/>
            <p:nvPr/>
          </p:nvSpPr>
          <p:spPr>
            <a:xfrm flipV="1">
              <a:off x="12174887" y="4360260"/>
              <a:ext cx="106154" cy="132323"/>
            </a:xfrm>
            <a:custGeom>
              <a:avLst/>
              <a:gdLst>
                <a:gd name="connsiteX0" fmla="*/ -932 w 106154"/>
                <a:gd name="connsiteY0" fmla="*/ 132329 h 132323"/>
                <a:gd name="connsiteX1" fmla="*/ -932 w 106154"/>
                <a:gd name="connsiteY1" fmla="*/ 111116 h 132323"/>
                <a:gd name="connsiteX2" fmla="*/ 37485 w 106154"/>
                <a:gd name="connsiteY2" fmla="*/ 111116 h 132323"/>
                <a:gd name="connsiteX3" fmla="*/ 37485 w 106154"/>
                <a:gd name="connsiteY3" fmla="*/ 6 h 132323"/>
                <a:gd name="connsiteX4" fmla="*/ 66826 w 106154"/>
                <a:gd name="connsiteY4" fmla="*/ 6 h 132323"/>
                <a:gd name="connsiteX5" fmla="*/ 66826 w 106154"/>
                <a:gd name="connsiteY5" fmla="*/ 111116 h 132323"/>
                <a:gd name="connsiteX6" fmla="*/ 105222 w 106154"/>
                <a:gd name="connsiteY6" fmla="*/ 111116 h 132323"/>
                <a:gd name="connsiteX7" fmla="*/ 105222 w 106154"/>
                <a:gd name="connsiteY7" fmla="*/ 132329 h 132323"/>
                <a:gd name="connsiteX8" fmla="*/ -932 w 106154"/>
                <a:gd name="connsiteY8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54" h="132323">
                  <a:moveTo>
                    <a:pt x="-932" y="132329"/>
                  </a:moveTo>
                  <a:cubicBezTo>
                    <a:pt x="-932" y="129694"/>
                    <a:pt x="-932" y="113752"/>
                    <a:pt x="-932" y="111116"/>
                  </a:cubicBezTo>
                  <a:cubicBezTo>
                    <a:pt x="2072" y="111116"/>
                    <a:pt x="37485" y="111116"/>
                    <a:pt x="37485" y="111116"/>
                  </a:cubicBezTo>
                  <a:cubicBezTo>
                    <a:pt x="37485" y="111116"/>
                    <a:pt x="37485" y="3177"/>
                    <a:pt x="37485" y="6"/>
                  </a:cubicBezTo>
                  <a:cubicBezTo>
                    <a:pt x="40272" y="6"/>
                    <a:pt x="64062" y="6"/>
                    <a:pt x="66826" y="6"/>
                  </a:cubicBezTo>
                  <a:cubicBezTo>
                    <a:pt x="66826" y="3177"/>
                    <a:pt x="66826" y="111116"/>
                    <a:pt x="66826" y="111116"/>
                  </a:cubicBezTo>
                  <a:cubicBezTo>
                    <a:pt x="66826" y="111116"/>
                    <a:pt x="102240" y="111116"/>
                    <a:pt x="105222" y="111116"/>
                  </a:cubicBezTo>
                  <a:cubicBezTo>
                    <a:pt x="105222" y="113752"/>
                    <a:pt x="105222" y="129694"/>
                    <a:pt x="105222" y="132329"/>
                  </a:cubicBezTo>
                  <a:cubicBezTo>
                    <a:pt x="102110" y="132329"/>
                    <a:pt x="2202" y="132329"/>
                    <a:pt x="-932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3" name="Freeform: Shape 79">
              <a:extLst>
                <a:ext uri="{FF2B5EF4-FFF2-40B4-BE49-F238E27FC236}">
                  <a16:creationId xmlns:a16="http://schemas.microsoft.com/office/drawing/2014/main" id="{E535710C-2C23-0981-F979-2ACF4CFFA8C6}"/>
                </a:ext>
              </a:extLst>
            </p:cNvPr>
            <p:cNvSpPr/>
            <p:nvPr/>
          </p:nvSpPr>
          <p:spPr>
            <a:xfrm flipV="1">
              <a:off x="12282238" y="4394823"/>
              <a:ext cx="94161" cy="100396"/>
            </a:xfrm>
            <a:custGeom>
              <a:avLst/>
              <a:gdLst>
                <a:gd name="connsiteX0" fmla="*/ 12327 w 94161"/>
                <a:gd name="connsiteY0" fmla="*/ 86613 h 100396"/>
                <a:gd name="connsiteX1" fmla="*/ -973 w 94161"/>
                <a:gd name="connsiteY1" fmla="*/ 49440 h 100396"/>
                <a:gd name="connsiteX2" fmla="*/ 13262 w 94161"/>
                <a:gd name="connsiteY2" fmla="*/ 12854 h 100396"/>
                <a:gd name="connsiteX3" fmla="*/ 54662 w 94161"/>
                <a:gd name="connsiteY3" fmla="*/ 16 h 100396"/>
                <a:gd name="connsiteX4" fmla="*/ 67287 w 94161"/>
                <a:gd name="connsiteY4" fmla="*/ 738 h 100396"/>
                <a:gd name="connsiteX5" fmla="*/ 77365 w 94161"/>
                <a:gd name="connsiteY5" fmla="*/ 2762 h 100396"/>
                <a:gd name="connsiteX6" fmla="*/ 85657 w 94161"/>
                <a:gd name="connsiteY6" fmla="*/ 5270 h 100396"/>
                <a:gd name="connsiteX7" fmla="*/ 91491 w 94161"/>
                <a:gd name="connsiteY7" fmla="*/ 7608 h 100396"/>
                <a:gd name="connsiteX8" fmla="*/ 91491 w 94161"/>
                <a:gd name="connsiteY8" fmla="*/ 30114 h 100396"/>
                <a:gd name="connsiteX9" fmla="*/ 90381 w 94161"/>
                <a:gd name="connsiteY9" fmla="*/ 30114 h 100396"/>
                <a:gd name="connsiteX10" fmla="*/ 85527 w 94161"/>
                <a:gd name="connsiteY10" fmla="*/ 26867 h 100396"/>
                <a:gd name="connsiteX11" fmla="*/ 78431 w 94161"/>
                <a:gd name="connsiteY11" fmla="*/ 23108 h 100396"/>
                <a:gd name="connsiteX12" fmla="*/ 68680 w 94161"/>
                <a:gd name="connsiteY12" fmla="*/ 19852 h 100396"/>
                <a:gd name="connsiteX13" fmla="*/ 57818 w 94161"/>
                <a:gd name="connsiteY13" fmla="*/ 18594 h 100396"/>
                <a:gd name="connsiteX14" fmla="*/ 46021 w 94161"/>
                <a:gd name="connsiteY14" fmla="*/ 19835 h 100396"/>
                <a:gd name="connsiteX15" fmla="*/ 36270 w 94161"/>
                <a:gd name="connsiteY15" fmla="*/ 24001 h 100396"/>
                <a:gd name="connsiteX16" fmla="*/ 29282 w 94161"/>
                <a:gd name="connsiteY16" fmla="*/ 31942 h 100396"/>
                <a:gd name="connsiteX17" fmla="*/ 26235 w 94161"/>
                <a:gd name="connsiteY17" fmla="*/ 44126 h 100396"/>
                <a:gd name="connsiteX18" fmla="*/ 26126 w 94161"/>
                <a:gd name="connsiteY18" fmla="*/ 45852 h 100396"/>
                <a:gd name="connsiteX19" fmla="*/ 93189 w 94161"/>
                <a:gd name="connsiteY19" fmla="*/ 45852 h 100396"/>
                <a:gd name="connsiteX20" fmla="*/ 93189 w 94161"/>
                <a:gd name="connsiteY20" fmla="*/ 55222 h 100396"/>
                <a:gd name="connsiteX21" fmla="*/ 82284 w 94161"/>
                <a:gd name="connsiteY21" fmla="*/ 88807 h 100396"/>
                <a:gd name="connsiteX22" fmla="*/ 49656 w 94161"/>
                <a:gd name="connsiteY22" fmla="*/ 100412 h 100396"/>
                <a:gd name="connsiteX23" fmla="*/ 12327 w 94161"/>
                <a:gd name="connsiteY23" fmla="*/ 86613 h 100396"/>
                <a:gd name="connsiteX24" fmla="*/ 47305 w 94161"/>
                <a:gd name="connsiteY24" fmla="*/ 84258 h 100396"/>
                <a:gd name="connsiteX25" fmla="*/ 61562 w 94161"/>
                <a:gd name="connsiteY25" fmla="*/ 78587 h 100396"/>
                <a:gd name="connsiteX26" fmla="*/ 66438 w 94161"/>
                <a:gd name="connsiteY26" fmla="*/ 62747 h 100396"/>
                <a:gd name="connsiteX27" fmla="*/ 66481 w 94161"/>
                <a:gd name="connsiteY27" fmla="*/ 61063 h 100396"/>
                <a:gd name="connsiteX28" fmla="*/ 26039 w 94161"/>
                <a:gd name="connsiteY28" fmla="*/ 61063 h 100396"/>
                <a:gd name="connsiteX29" fmla="*/ 26148 w 94161"/>
                <a:gd name="connsiteY29" fmla="*/ 62790 h 100396"/>
                <a:gd name="connsiteX30" fmla="*/ 32134 w 94161"/>
                <a:gd name="connsiteY30" fmla="*/ 78391 h 100396"/>
                <a:gd name="connsiteX31" fmla="*/ 47305 w 94161"/>
                <a:gd name="connsiteY31" fmla="*/ 84258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161" h="100396">
                  <a:moveTo>
                    <a:pt x="12327" y="86613"/>
                  </a:moveTo>
                  <a:cubicBezTo>
                    <a:pt x="3489" y="77431"/>
                    <a:pt x="-973" y="64932"/>
                    <a:pt x="-973" y="49440"/>
                  </a:cubicBezTo>
                  <a:cubicBezTo>
                    <a:pt x="-973" y="33643"/>
                    <a:pt x="3794" y="21340"/>
                    <a:pt x="13262" y="12854"/>
                  </a:cubicBezTo>
                  <a:cubicBezTo>
                    <a:pt x="22753" y="4352"/>
                    <a:pt x="36683" y="16"/>
                    <a:pt x="54662" y="16"/>
                  </a:cubicBezTo>
                  <a:cubicBezTo>
                    <a:pt x="59647" y="16"/>
                    <a:pt x="63869" y="271"/>
                    <a:pt x="67287" y="738"/>
                  </a:cubicBezTo>
                  <a:cubicBezTo>
                    <a:pt x="70726" y="1231"/>
                    <a:pt x="74100" y="1912"/>
                    <a:pt x="77365" y="2762"/>
                  </a:cubicBezTo>
                  <a:cubicBezTo>
                    <a:pt x="80891" y="3629"/>
                    <a:pt x="83698" y="4462"/>
                    <a:pt x="85657" y="5270"/>
                  </a:cubicBezTo>
                  <a:cubicBezTo>
                    <a:pt x="85657" y="5270"/>
                    <a:pt x="89989" y="7013"/>
                    <a:pt x="91491" y="7608"/>
                  </a:cubicBezTo>
                  <a:cubicBezTo>
                    <a:pt x="91491" y="9504"/>
                    <a:pt x="91491" y="27394"/>
                    <a:pt x="91491" y="30114"/>
                  </a:cubicBezTo>
                  <a:cubicBezTo>
                    <a:pt x="90925" y="30114"/>
                    <a:pt x="90686" y="30114"/>
                    <a:pt x="90381" y="30114"/>
                  </a:cubicBezTo>
                  <a:cubicBezTo>
                    <a:pt x="89575" y="29562"/>
                    <a:pt x="85527" y="26867"/>
                    <a:pt x="85527" y="26867"/>
                  </a:cubicBezTo>
                  <a:cubicBezTo>
                    <a:pt x="83372" y="25532"/>
                    <a:pt x="80978" y="24273"/>
                    <a:pt x="78431" y="23108"/>
                  </a:cubicBezTo>
                  <a:cubicBezTo>
                    <a:pt x="75493" y="21765"/>
                    <a:pt x="72206" y="20660"/>
                    <a:pt x="68680" y="19852"/>
                  </a:cubicBezTo>
                  <a:cubicBezTo>
                    <a:pt x="65132" y="19027"/>
                    <a:pt x="61475" y="18594"/>
                    <a:pt x="57818" y="18594"/>
                  </a:cubicBezTo>
                  <a:cubicBezTo>
                    <a:pt x="53574" y="18594"/>
                    <a:pt x="49612" y="19002"/>
                    <a:pt x="46021" y="19835"/>
                  </a:cubicBezTo>
                  <a:cubicBezTo>
                    <a:pt x="42320" y="20660"/>
                    <a:pt x="39056" y="22063"/>
                    <a:pt x="36270" y="24001"/>
                  </a:cubicBezTo>
                  <a:cubicBezTo>
                    <a:pt x="33396" y="25948"/>
                    <a:pt x="31024" y="28635"/>
                    <a:pt x="29282" y="31942"/>
                  </a:cubicBezTo>
                  <a:cubicBezTo>
                    <a:pt x="27563" y="35216"/>
                    <a:pt x="26518" y="39323"/>
                    <a:pt x="26235" y="44126"/>
                  </a:cubicBezTo>
                  <a:lnTo>
                    <a:pt x="26126" y="45852"/>
                  </a:lnTo>
                  <a:cubicBezTo>
                    <a:pt x="26126" y="45852"/>
                    <a:pt x="90076" y="45852"/>
                    <a:pt x="93189" y="45852"/>
                  </a:cubicBezTo>
                  <a:cubicBezTo>
                    <a:pt x="93189" y="48225"/>
                    <a:pt x="93189" y="55222"/>
                    <a:pt x="93189" y="55222"/>
                  </a:cubicBezTo>
                  <a:cubicBezTo>
                    <a:pt x="93189" y="69779"/>
                    <a:pt x="89510" y="81070"/>
                    <a:pt x="82284" y="88807"/>
                  </a:cubicBezTo>
                  <a:cubicBezTo>
                    <a:pt x="75079" y="96518"/>
                    <a:pt x="64109" y="100412"/>
                    <a:pt x="49656" y="100412"/>
                  </a:cubicBezTo>
                  <a:cubicBezTo>
                    <a:pt x="33701" y="100412"/>
                    <a:pt x="21142" y="95778"/>
                    <a:pt x="12327" y="86613"/>
                  </a:cubicBezTo>
                  <a:close/>
                  <a:moveTo>
                    <a:pt x="47305" y="84258"/>
                  </a:moveTo>
                  <a:cubicBezTo>
                    <a:pt x="53617" y="84258"/>
                    <a:pt x="58406" y="82345"/>
                    <a:pt x="61562" y="78587"/>
                  </a:cubicBezTo>
                  <a:cubicBezTo>
                    <a:pt x="64609" y="74906"/>
                    <a:pt x="66263" y="69566"/>
                    <a:pt x="66438" y="62747"/>
                  </a:cubicBezTo>
                  <a:lnTo>
                    <a:pt x="66481" y="61063"/>
                  </a:lnTo>
                  <a:lnTo>
                    <a:pt x="26039" y="61063"/>
                  </a:lnTo>
                  <a:lnTo>
                    <a:pt x="26148" y="62790"/>
                  </a:lnTo>
                  <a:cubicBezTo>
                    <a:pt x="26518" y="69294"/>
                    <a:pt x="28521" y="74540"/>
                    <a:pt x="32134" y="78391"/>
                  </a:cubicBezTo>
                  <a:cubicBezTo>
                    <a:pt x="35791" y="82277"/>
                    <a:pt x="40906" y="84258"/>
                    <a:pt x="47305" y="8425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4" name="Freeform: Shape 80">
              <a:extLst>
                <a:ext uri="{FF2B5EF4-FFF2-40B4-BE49-F238E27FC236}">
                  <a16:creationId xmlns:a16="http://schemas.microsoft.com/office/drawing/2014/main" id="{FE1FF96D-7188-7B19-D9EF-C028B29AB752}"/>
                </a:ext>
              </a:extLst>
            </p:cNvPr>
            <p:cNvSpPr/>
            <p:nvPr/>
          </p:nvSpPr>
          <p:spPr>
            <a:xfrm flipV="1">
              <a:off x="12393573" y="4395291"/>
              <a:ext cx="83365" cy="99928"/>
            </a:xfrm>
            <a:custGeom>
              <a:avLst/>
              <a:gdLst>
                <a:gd name="connsiteX0" fmla="*/ 31439 w 83365"/>
                <a:gd name="connsiteY0" fmla="*/ 97097 h 99928"/>
                <a:gd name="connsiteX1" fmla="*/ 14831 w 83365"/>
                <a:gd name="connsiteY1" fmla="*/ 88382 h 99928"/>
                <a:gd name="connsiteX2" fmla="*/ 3273 w 83365"/>
                <a:gd name="connsiteY2" fmla="*/ 72755 h 99928"/>
                <a:gd name="connsiteX3" fmla="*/ -1015 w 83365"/>
                <a:gd name="connsiteY3" fmla="*/ 49543 h 99928"/>
                <a:gd name="connsiteX4" fmla="*/ 2969 w 83365"/>
                <a:gd name="connsiteY4" fmla="*/ 27479 h 99928"/>
                <a:gd name="connsiteX5" fmla="*/ 13895 w 83365"/>
                <a:gd name="connsiteY5" fmla="*/ 12089 h 99928"/>
                <a:gd name="connsiteX6" fmla="*/ 30764 w 83365"/>
                <a:gd name="connsiteY6" fmla="*/ 2992 h 99928"/>
                <a:gd name="connsiteX7" fmla="*/ 52422 w 83365"/>
                <a:gd name="connsiteY7" fmla="*/ 16 h 99928"/>
                <a:gd name="connsiteX8" fmla="*/ 62369 w 83365"/>
                <a:gd name="connsiteY8" fmla="*/ 653 h 99928"/>
                <a:gd name="connsiteX9" fmla="*/ 70510 w 83365"/>
                <a:gd name="connsiteY9" fmla="*/ 2507 h 99928"/>
                <a:gd name="connsiteX10" fmla="*/ 77301 w 83365"/>
                <a:gd name="connsiteY10" fmla="*/ 4871 h 99928"/>
                <a:gd name="connsiteX11" fmla="*/ 82350 w 83365"/>
                <a:gd name="connsiteY11" fmla="*/ 7073 h 99928"/>
                <a:gd name="connsiteX12" fmla="*/ 82350 w 83365"/>
                <a:gd name="connsiteY12" fmla="*/ 30582 h 99928"/>
                <a:gd name="connsiteX13" fmla="*/ 80740 w 83365"/>
                <a:gd name="connsiteY13" fmla="*/ 30582 h 99928"/>
                <a:gd name="connsiteX14" fmla="*/ 77409 w 83365"/>
                <a:gd name="connsiteY14" fmla="*/ 27419 h 99928"/>
                <a:gd name="connsiteX15" fmla="*/ 71968 w 83365"/>
                <a:gd name="connsiteY15" fmla="*/ 23364 h 99928"/>
                <a:gd name="connsiteX16" fmla="*/ 64110 w 83365"/>
                <a:gd name="connsiteY16" fmla="*/ 20005 h 99928"/>
                <a:gd name="connsiteX17" fmla="*/ 53532 w 83365"/>
                <a:gd name="connsiteY17" fmla="*/ 18594 h 99928"/>
                <a:gd name="connsiteX18" fmla="*/ 34182 w 83365"/>
                <a:gd name="connsiteY18" fmla="*/ 26373 h 99928"/>
                <a:gd name="connsiteX19" fmla="*/ 26912 w 83365"/>
                <a:gd name="connsiteY19" fmla="*/ 49543 h 99928"/>
                <a:gd name="connsiteX20" fmla="*/ 33681 w 83365"/>
                <a:gd name="connsiteY20" fmla="*/ 72567 h 99928"/>
                <a:gd name="connsiteX21" fmla="*/ 53009 w 83365"/>
                <a:gd name="connsiteY21" fmla="*/ 81367 h 99928"/>
                <a:gd name="connsiteX22" fmla="*/ 62804 w 83365"/>
                <a:gd name="connsiteY22" fmla="*/ 80007 h 99928"/>
                <a:gd name="connsiteX23" fmla="*/ 70618 w 83365"/>
                <a:gd name="connsiteY23" fmla="*/ 76734 h 99928"/>
                <a:gd name="connsiteX24" fmla="*/ 76604 w 83365"/>
                <a:gd name="connsiteY24" fmla="*/ 72669 h 99928"/>
                <a:gd name="connsiteX25" fmla="*/ 80696 w 83365"/>
                <a:gd name="connsiteY25" fmla="*/ 69124 h 99928"/>
                <a:gd name="connsiteX26" fmla="*/ 82350 w 83365"/>
                <a:gd name="connsiteY26" fmla="*/ 69124 h 99928"/>
                <a:gd name="connsiteX27" fmla="*/ 82350 w 83365"/>
                <a:gd name="connsiteY27" fmla="*/ 92659 h 99928"/>
                <a:gd name="connsiteX28" fmla="*/ 67353 w 83365"/>
                <a:gd name="connsiteY28" fmla="*/ 98101 h 99928"/>
                <a:gd name="connsiteX29" fmla="*/ 51551 w 83365"/>
                <a:gd name="connsiteY29" fmla="*/ 99944 h 99928"/>
                <a:gd name="connsiteX30" fmla="*/ 31439 w 83365"/>
                <a:gd name="connsiteY30" fmla="*/ 97097 h 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365" h="99928">
                  <a:moveTo>
                    <a:pt x="31439" y="97097"/>
                  </a:moveTo>
                  <a:cubicBezTo>
                    <a:pt x="25105" y="95210"/>
                    <a:pt x="19511" y="92294"/>
                    <a:pt x="14831" y="88382"/>
                  </a:cubicBezTo>
                  <a:cubicBezTo>
                    <a:pt x="10021" y="84326"/>
                    <a:pt x="6125" y="79055"/>
                    <a:pt x="3273" y="72755"/>
                  </a:cubicBezTo>
                  <a:cubicBezTo>
                    <a:pt x="422" y="66420"/>
                    <a:pt x="-1015" y="58623"/>
                    <a:pt x="-1015" y="49543"/>
                  </a:cubicBezTo>
                  <a:cubicBezTo>
                    <a:pt x="-1015" y="41083"/>
                    <a:pt x="335" y="33669"/>
                    <a:pt x="2969" y="27479"/>
                  </a:cubicBezTo>
                  <a:cubicBezTo>
                    <a:pt x="5581" y="21315"/>
                    <a:pt x="9259" y="16128"/>
                    <a:pt x="13895" y="12089"/>
                  </a:cubicBezTo>
                  <a:cubicBezTo>
                    <a:pt x="18619" y="8008"/>
                    <a:pt x="24300" y="4956"/>
                    <a:pt x="30764" y="2992"/>
                  </a:cubicBezTo>
                  <a:cubicBezTo>
                    <a:pt x="37294" y="1019"/>
                    <a:pt x="44564" y="16"/>
                    <a:pt x="52422" y="16"/>
                  </a:cubicBezTo>
                  <a:cubicBezTo>
                    <a:pt x="56536" y="16"/>
                    <a:pt x="59866" y="237"/>
                    <a:pt x="62369" y="653"/>
                  </a:cubicBezTo>
                  <a:cubicBezTo>
                    <a:pt x="64872" y="1079"/>
                    <a:pt x="67593" y="1699"/>
                    <a:pt x="70510" y="2507"/>
                  </a:cubicBezTo>
                  <a:cubicBezTo>
                    <a:pt x="72817" y="3119"/>
                    <a:pt x="75081" y="3910"/>
                    <a:pt x="77301" y="4871"/>
                  </a:cubicBezTo>
                  <a:cubicBezTo>
                    <a:pt x="77301" y="4871"/>
                    <a:pt x="80653" y="6333"/>
                    <a:pt x="82350" y="7073"/>
                  </a:cubicBezTo>
                  <a:cubicBezTo>
                    <a:pt x="82350" y="8901"/>
                    <a:pt x="82350" y="27844"/>
                    <a:pt x="82350" y="30582"/>
                  </a:cubicBezTo>
                  <a:cubicBezTo>
                    <a:pt x="81567" y="30582"/>
                    <a:pt x="81175" y="30582"/>
                    <a:pt x="80740" y="30582"/>
                  </a:cubicBezTo>
                  <a:cubicBezTo>
                    <a:pt x="79978" y="29860"/>
                    <a:pt x="77409" y="27419"/>
                    <a:pt x="77409" y="27419"/>
                  </a:cubicBezTo>
                  <a:cubicBezTo>
                    <a:pt x="75930" y="26033"/>
                    <a:pt x="74079" y="24673"/>
                    <a:pt x="71968" y="23364"/>
                  </a:cubicBezTo>
                  <a:cubicBezTo>
                    <a:pt x="69748" y="22037"/>
                    <a:pt x="67114" y="20915"/>
                    <a:pt x="64110" y="20005"/>
                  </a:cubicBezTo>
                  <a:cubicBezTo>
                    <a:pt x="61041" y="19061"/>
                    <a:pt x="57515" y="18594"/>
                    <a:pt x="53532" y="18594"/>
                  </a:cubicBezTo>
                  <a:cubicBezTo>
                    <a:pt x="45565" y="18594"/>
                    <a:pt x="39057" y="21212"/>
                    <a:pt x="34182" y="26373"/>
                  </a:cubicBezTo>
                  <a:cubicBezTo>
                    <a:pt x="29371" y="31501"/>
                    <a:pt x="26912" y="39297"/>
                    <a:pt x="26912" y="49543"/>
                  </a:cubicBezTo>
                  <a:cubicBezTo>
                    <a:pt x="26912" y="59091"/>
                    <a:pt x="29175" y="66845"/>
                    <a:pt x="33681" y="72567"/>
                  </a:cubicBezTo>
                  <a:cubicBezTo>
                    <a:pt x="38230" y="78417"/>
                    <a:pt x="44760" y="81367"/>
                    <a:pt x="53009" y="81367"/>
                  </a:cubicBezTo>
                  <a:cubicBezTo>
                    <a:pt x="56579" y="81367"/>
                    <a:pt x="59866" y="80917"/>
                    <a:pt x="62804" y="80007"/>
                  </a:cubicBezTo>
                  <a:cubicBezTo>
                    <a:pt x="65677" y="79114"/>
                    <a:pt x="68311" y="78009"/>
                    <a:pt x="70618" y="76734"/>
                  </a:cubicBezTo>
                  <a:cubicBezTo>
                    <a:pt x="72773" y="75501"/>
                    <a:pt x="74776" y="74140"/>
                    <a:pt x="76604" y="72669"/>
                  </a:cubicBezTo>
                  <a:cubicBezTo>
                    <a:pt x="76604" y="72669"/>
                    <a:pt x="79847" y="69847"/>
                    <a:pt x="80696" y="69124"/>
                  </a:cubicBezTo>
                  <a:cubicBezTo>
                    <a:pt x="81110" y="69124"/>
                    <a:pt x="81545" y="69124"/>
                    <a:pt x="82350" y="69124"/>
                  </a:cubicBezTo>
                  <a:cubicBezTo>
                    <a:pt x="82350" y="71887"/>
                    <a:pt x="82350" y="90805"/>
                    <a:pt x="82350" y="92659"/>
                  </a:cubicBezTo>
                  <a:cubicBezTo>
                    <a:pt x="77344" y="95073"/>
                    <a:pt x="72294" y="96945"/>
                    <a:pt x="67353" y="98101"/>
                  </a:cubicBezTo>
                  <a:cubicBezTo>
                    <a:pt x="62108" y="99324"/>
                    <a:pt x="56797" y="99944"/>
                    <a:pt x="51551" y="99944"/>
                  </a:cubicBezTo>
                  <a:cubicBezTo>
                    <a:pt x="44608" y="99944"/>
                    <a:pt x="37838" y="98993"/>
                    <a:pt x="31439" y="97097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5" name="Freeform: Shape 81">
              <a:extLst>
                <a:ext uri="{FF2B5EF4-FFF2-40B4-BE49-F238E27FC236}">
                  <a16:creationId xmlns:a16="http://schemas.microsoft.com/office/drawing/2014/main" id="{C1C3CA40-B41C-977A-8480-6EDE3AC2737F}"/>
                </a:ext>
              </a:extLst>
            </p:cNvPr>
            <p:cNvSpPr/>
            <p:nvPr/>
          </p:nvSpPr>
          <p:spPr>
            <a:xfrm flipV="1">
              <a:off x="12499945" y="4360260"/>
              <a:ext cx="88393" cy="132323"/>
            </a:xfrm>
            <a:custGeom>
              <a:avLst/>
              <a:gdLst>
                <a:gd name="connsiteX0" fmla="*/ -1058 w 88393"/>
                <a:gd name="connsiteY0" fmla="*/ 132329 h 132323"/>
                <a:gd name="connsiteX1" fmla="*/ -1058 w 88393"/>
                <a:gd name="connsiteY1" fmla="*/ 6 h 132323"/>
                <a:gd name="connsiteX2" fmla="*/ 26150 w 88393"/>
                <a:gd name="connsiteY2" fmla="*/ 6 h 132323"/>
                <a:gd name="connsiteX3" fmla="*/ 26150 w 88393"/>
                <a:gd name="connsiteY3" fmla="*/ 68519 h 132323"/>
                <a:gd name="connsiteX4" fmla="*/ 26868 w 88393"/>
                <a:gd name="connsiteY4" fmla="*/ 69004 h 132323"/>
                <a:gd name="connsiteX5" fmla="*/ 35488 w 88393"/>
                <a:gd name="connsiteY5" fmla="*/ 73637 h 132323"/>
                <a:gd name="connsiteX6" fmla="*/ 43650 w 88393"/>
                <a:gd name="connsiteY6" fmla="*/ 75134 h 132323"/>
                <a:gd name="connsiteX7" fmla="*/ 52378 w 88393"/>
                <a:gd name="connsiteY7" fmla="*/ 73535 h 132323"/>
                <a:gd name="connsiteX8" fmla="*/ 57690 w 88393"/>
                <a:gd name="connsiteY8" fmla="*/ 68026 h 132323"/>
                <a:gd name="connsiteX9" fmla="*/ 59648 w 88393"/>
                <a:gd name="connsiteY9" fmla="*/ 58784 h 132323"/>
                <a:gd name="connsiteX10" fmla="*/ 60127 w 88393"/>
                <a:gd name="connsiteY10" fmla="*/ 46855 h 132323"/>
                <a:gd name="connsiteX11" fmla="*/ 60127 w 88393"/>
                <a:gd name="connsiteY11" fmla="*/ 6 h 132323"/>
                <a:gd name="connsiteX12" fmla="*/ 87335 w 88393"/>
                <a:gd name="connsiteY12" fmla="*/ 6 h 132323"/>
                <a:gd name="connsiteX13" fmla="*/ 87335 w 88393"/>
                <a:gd name="connsiteY13" fmla="*/ 62082 h 132323"/>
                <a:gd name="connsiteX14" fmla="*/ 79782 w 88393"/>
                <a:gd name="connsiteY14" fmla="*/ 88414 h 132323"/>
                <a:gd name="connsiteX15" fmla="*/ 58103 w 88393"/>
                <a:gd name="connsiteY15" fmla="*/ 97299 h 132323"/>
                <a:gd name="connsiteX16" fmla="*/ 43106 w 88393"/>
                <a:gd name="connsiteY16" fmla="*/ 93899 h 132323"/>
                <a:gd name="connsiteX17" fmla="*/ 28849 w 88393"/>
                <a:gd name="connsiteY17" fmla="*/ 84180 h 132323"/>
                <a:gd name="connsiteX18" fmla="*/ 26150 w 88393"/>
                <a:gd name="connsiteY18" fmla="*/ 81885 h 132323"/>
                <a:gd name="connsiteX19" fmla="*/ 26150 w 88393"/>
                <a:gd name="connsiteY19" fmla="*/ 132329 h 132323"/>
                <a:gd name="connsiteX20" fmla="*/ -1058 w 88393"/>
                <a:gd name="connsiteY20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3" h="132323">
                  <a:moveTo>
                    <a:pt x="-1058" y="132329"/>
                  </a:moveTo>
                  <a:cubicBezTo>
                    <a:pt x="-1058" y="129184"/>
                    <a:pt x="-1058" y="3152"/>
                    <a:pt x="-1058" y="6"/>
                  </a:cubicBezTo>
                  <a:cubicBezTo>
                    <a:pt x="1706" y="6"/>
                    <a:pt x="23386" y="6"/>
                    <a:pt x="26150" y="6"/>
                  </a:cubicBezTo>
                  <a:cubicBezTo>
                    <a:pt x="26150" y="3135"/>
                    <a:pt x="26150" y="68519"/>
                    <a:pt x="26150" y="68519"/>
                  </a:cubicBezTo>
                  <a:lnTo>
                    <a:pt x="26868" y="69004"/>
                  </a:lnTo>
                  <a:cubicBezTo>
                    <a:pt x="29894" y="71112"/>
                    <a:pt x="32767" y="72660"/>
                    <a:pt x="35488" y="73637"/>
                  </a:cubicBezTo>
                  <a:cubicBezTo>
                    <a:pt x="38208" y="74615"/>
                    <a:pt x="40973" y="75134"/>
                    <a:pt x="43650" y="75134"/>
                  </a:cubicBezTo>
                  <a:cubicBezTo>
                    <a:pt x="47220" y="75134"/>
                    <a:pt x="50158" y="74581"/>
                    <a:pt x="52378" y="73535"/>
                  </a:cubicBezTo>
                  <a:cubicBezTo>
                    <a:pt x="54686" y="72413"/>
                    <a:pt x="56470" y="70559"/>
                    <a:pt x="57690" y="68026"/>
                  </a:cubicBezTo>
                  <a:cubicBezTo>
                    <a:pt x="58669" y="65943"/>
                    <a:pt x="59300" y="62924"/>
                    <a:pt x="59648" y="58784"/>
                  </a:cubicBezTo>
                  <a:cubicBezTo>
                    <a:pt x="59975" y="54847"/>
                    <a:pt x="60127" y="50834"/>
                    <a:pt x="60127" y="46855"/>
                  </a:cubicBezTo>
                  <a:cubicBezTo>
                    <a:pt x="60127" y="46855"/>
                    <a:pt x="60127" y="3067"/>
                    <a:pt x="60127" y="6"/>
                  </a:cubicBezTo>
                  <a:cubicBezTo>
                    <a:pt x="62891" y="6"/>
                    <a:pt x="84571" y="6"/>
                    <a:pt x="87335" y="6"/>
                  </a:cubicBezTo>
                  <a:cubicBezTo>
                    <a:pt x="87335" y="3118"/>
                    <a:pt x="87335" y="62082"/>
                    <a:pt x="87335" y="62082"/>
                  </a:cubicBezTo>
                  <a:cubicBezTo>
                    <a:pt x="87335" y="73578"/>
                    <a:pt x="84810" y="82437"/>
                    <a:pt x="79782" y="88414"/>
                  </a:cubicBezTo>
                  <a:cubicBezTo>
                    <a:pt x="74863" y="94299"/>
                    <a:pt x="67549" y="97299"/>
                    <a:pt x="58103" y="97299"/>
                  </a:cubicBezTo>
                  <a:cubicBezTo>
                    <a:pt x="52640" y="97299"/>
                    <a:pt x="47612" y="96152"/>
                    <a:pt x="43106" y="93899"/>
                  </a:cubicBezTo>
                  <a:cubicBezTo>
                    <a:pt x="38513" y="91578"/>
                    <a:pt x="33703" y="88305"/>
                    <a:pt x="28849" y="84180"/>
                  </a:cubicBezTo>
                  <a:lnTo>
                    <a:pt x="26150" y="81885"/>
                  </a:lnTo>
                  <a:cubicBezTo>
                    <a:pt x="26150" y="81885"/>
                    <a:pt x="26150" y="129295"/>
                    <a:pt x="26150" y="132329"/>
                  </a:cubicBezTo>
                  <a:cubicBezTo>
                    <a:pt x="23386" y="132329"/>
                    <a:pt x="1706" y="132329"/>
                    <a:pt x="-1058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6" name="Freeform: Shape 82">
              <a:extLst>
                <a:ext uri="{FF2B5EF4-FFF2-40B4-BE49-F238E27FC236}">
                  <a16:creationId xmlns:a16="http://schemas.microsoft.com/office/drawing/2014/main" id="{C3ED08D4-9856-FBB0-2B0A-2ABBFA3328E0}"/>
                </a:ext>
              </a:extLst>
            </p:cNvPr>
            <p:cNvSpPr/>
            <p:nvPr/>
          </p:nvSpPr>
          <p:spPr>
            <a:xfrm flipV="1">
              <a:off x="12619595" y="4395291"/>
              <a:ext cx="88393" cy="97292"/>
            </a:xfrm>
            <a:custGeom>
              <a:avLst/>
              <a:gdLst>
                <a:gd name="connsiteX0" fmla="*/ 43058 w 88393"/>
                <a:gd name="connsiteY0" fmla="*/ 93908 h 97292"/>
                <a:gd name="connsiteX1" fmla="*/ 28801 w 88393"/>
                <a:gd name="connsiteY1" fmla="*/ 84189 h 97292"/>
                <a:gd name="connsiteX2" fmla="*/ 26102 w 88393"/>
                <a:gd name="connsiteY2" fmla="*/ 81894 h 97292"/>
                <a:gd name="connsiteX3" fmla="*/ 26102 w 88393"/>
                <a:gd name="connsiteY3" fmla="*/ 94674 h 97292"/>
                <a:gd name="connsiteX4" fmla="*/ -1106 w 88393"/>
                <a:gd name="connsiteY4" fmla="*/ 94674 h 97292"/>
                <a:gd name="connsiteX5" fmla="*/ -1106 w 88393"/>
                <a:gd name="connsiteY5" fmla="*/ 15 h 97292"/>
                <a:gd name="connsiteX6" fmla="*/ 26102 w 88393"/>
                <a:gd name="connsiteY6" fmla="*/ 15 h 97292"/>
                <a:gd name="connsiteX7" fmla="*/ 26102 w 88393"/>
                <a:gd name="connsiteY7" fmla="*/ 68528 h 97292"/>
                <a:gd name="connsiteX8" fmla="*/ 26799 w 88393"/>
                <a:gd name="connsiteY8" fmla="*/ 69013 h 97292"/>
                <a:gd name="connsiteX9" fmla="*/ 35418 w 88393"/>
                <a:gd name="connsiteY9" fmla="*/ 73646 h 97292"/>
                <a:gd name="connsiteX10" fmla="*/ 43624 w 88393"/>
                <a:gd name="connsiteY10" fmla="*/ 75143 h 97292"/>
                <a:gd name="connsiteX11" fmla="*/ 52309 w 88393"/>
                <a:gd name="connsiteY11" fmla="*/ 73544 h 97292"/>
                <a:gd name="connsiteX12" fmla="*/ 57620 w 88393"/>
                <a:gd name="connsiteY12" fmla="*/ 68035 h 97292"/>
                <a:gd name="connsiteX13" fmla="*/ 59579 w 88393"/>
                <a:gd name="connsiteY13" fmla="*/ 58793 h 97292"/>
                <a:gd name="connsiteX14" fmla="*/ 60079 w 88393"/>
                <a:gd name="connsiteY14" fmla="*/ 46864 h 97292"/>
                <a:gd name="connsiteX15" fmla="*/ 60079 w 88393"/>
                <a:gd name="connsiteY15" fmla="*/ 15 h 97292"/>
                <a:gd name="connsiteX16" fmla="*/ 87287 w 88393"/>
                <a:gd name="connsiteY16" fmla="*/ 15 h 97292"/>
                <a:gd name="connsiteX17" fmla="*/ 87287 w 88393"/>
                <a:gd name="connsiteY17" fmla="*/ 62092 h 97292"/>
                <a:gd name="connsiteX18" fmla="*/ 79735 w 88393"/>
                <a:gd name="connsiteY18" fmla="*/ 88423 h 97292"/>
                <a:gd name="connsiteX19" fmla="*/ 58033 w 88393"/>
                <a:gd name="connsiteY19" fmla="*/ 97308 h 97292"/>
                <a:gd name="connsiteX20" fmla="*/ 43058 w 88393"/>
                <a:gd name="connsiteY20" fmla="*/ 93908 h 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3" h="97292">
                  <a:moveTo>
                    <a:pt x="43058" y="93908"/>
                  </a:moveTo>
                  <a:cubicBezTo>
                    <a:pt x="38444" y="91588"/>
                    <a:pt x="33633" y="88314"/>
                    <a:pt x="28801" y="84189"/>
                  </a:cubicBezTo>
                  <a:lnTo>
                    <a:pt x="26102" y="81894"/>
                  </a:lnTo>
                  <a:cubicBezTo>
                    <a:pt x="26102" y="81894"/>
                    <a:pt x="26102" y="92310"/>
                    <a:pt x="26102" y="94674"/>
                  </a:cubicBezTo>
                  <a:cubicBezTo>
                    <a:pt x="23338" y="94674"/>
                    <a:pt x="1637" y="94674"/>
                    <a:pt x="-1106" y="94674"/>
                  </a:cubicBezTo>
                  <a:cubicBezTo>
                    <a:pt x="-1106" y="91570"/>
                    <a:pt x="-1106" y="3127"/>
                    <a:pt x="-1106" y="15"/>
                  </a:cubicBezTo>
                  <a:cubicBezTo>
                    <a:pt x="1637" y="15"/>
                    <a:pt x="23338" y="15"/>
                    <a:pt x="26102" y="15"/>
                  </a:cubicBezTo>
                  <a:cubicBezTo>
                    <a:pt x="26102" y="3144"/>
                    <a:pt x="26102" y="68528"/>
                    <a:pt x="26102" y="68528"/>
                  </a:cubicBezTo>
                  <a:lnTo>
                    <a:pt x="26799" y="69013"/>
                  </a:lnTo>
                  <a:cubicBezTo>
                    <a:pt x="29824" y="71121"/>
                    <a:pt x="32741" y="72669"/>
                    <a:pt x="35418" y="73646"/>
                  </a:cubicBezTo>
                  <a:cubicBezTo>
                    <a:pt x="38139" y="74624"/>
                    <a:pt x="40903" y="75143"/>
                    <a:pt x="43624" y="75143"/>
                  </a:cubicBezTo>
                  <a:cubicBezTo>
                    <a:pt x="47150" y="75143"/>
                    <a:pt x="50089" y="74590"/>
                    <a:pt x="52309" y="73544"/>
                  </a:cubicBezTo>
                  <a:cubicBezTo>
                    <a:pt x="54638" y="72422"/>
                    <a:pt x="56423" y="70568"/>
                    <a:pt x="57620" y="68035"/>
                  </a:cubicBezTo>
                  <a:cubicBezTo>
                    <a:pt x="58599" y="65952"/>
                    <a:pt x="59231" y="62933"/>
                    <a:pt x="59579" y="58793"/>
                  </a:cubicBezTo>
                  <a:cubicBezTo>
                    <a:pt x="59905" y="54856"/>
                    <a:pt x="60079" y="50843"/>
                    <a:pt x="60079" y="46864"/>
                  </a:cubicBezTo>
                  <a:cubicBezTo>
                    <a:pt x="60079" y="46864"/>
                    <a:pt x="60079" y="3076"/>
                    <a:pt x="60079" y="15"/>
                  </a:cubicBezTo>
                  <a:cubicBezTo>
                    <a:pt x="62822" y="15"/>
                    <a:pt x="84523" y="15"/>
                    <a:pt x="87287" y="15"/>
                  </a:cubicBezTo>
                  <a:cubicBezTo>
                    <a:pt x="87287" y="3127"/>
                    <a:pt x="87287" y="62092"/>
                    <a:pt x="87287" y="62092"/>
                  </a:cubicBezTo>
                  <a:cubicBezTo>
                    <a:pt x="87287" y="73587"/>
                    <a:pt x="84741" y="82446"/>
                    <a:pt x="79735" y="88423"/>
                  </a:cubicBezTo>
                  <a:cubicBezTo>
                    <a:pt x="74794" y="94308"/>
                    <a:pt x="67502" y="97308"/>
                    <a:pt x="58033" y="97308"/>
                  </a:cubicBezTo>
                  <a:cubicBezTo>
                    <a:pt x="52592" y="97308"/>
                    <a:pt x="47542" y="96161"/>
                    <a:pt x="43058" y="9390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7" name="Freeform: Shape 83">
              <a:extLst>
                <a:ext uri="{FF2B5EF4-FFF2-40B4-BE49-F238E27FC236}">
                  <a16:creationId xmlns:a16="http://schemas.microsoft.com/office/drawing/2014/main" id="{C8F78F62-8125-B0C3-9EF8-2AB3549AD36E}"/>
                </a:ext>
              </a:extLst>
            </p:cNvPr>
            <p:cNvSpPr/>
            <p:nvPr/>
          </p:nvSpPr>
          <p:spPr>
            <a:xfrm flipV="1">
              <a:off x="12732018" y="4394823"/>
              <a:ext cx="97774" cy="100864"/>
            </a:xfrm>
            <a:custGeom>
              <a:avLst/>
              <a:gdLst>
                <a:gd name="connsiteX0" fmla="*/ 11690 w 97774"/>
                <a:gd name="connsiteY0" fmla="*/ 87549 h 100864"/>
                <a:gd name="connsiteX1" fmla="*/ 11690 w 97774"/>
                <a:gd name="connsiteY1" fmla="*/ 87549 h 100864"/>
                <a:gd name="connsiteX2" fmla="*/ -1152 w 97774"/>
                <a:gd name="connsiteY2" fmla="*/ 50401 h 100864"/>
                <a:gd name="connsiteX3" fmla="*/ 11690 w 97774"/>
                <a:gd name="connsiteY3" fmla="*/ 13433 h 100864"/>
                <a:gd name="connsiteX4" fmla="*/ 47735 w 97774"/>
                <a:gd name="connsiteY4" fmla="*/ 16 h 100864"/>
                <a:gd name="connsiteX5" fmla="*/ 83867 w 97774"/>
                <a:gd name="connsiteY5" fmla="*/ 13433 h 100864"/>
                <a:gd name="connsiteX6" fmla="*/ 96622 w 97774"/>
                <a:gd name="connsiteY6" fmla="*/ 50401 h 100864"/>
                <a:gd name="connsiteX7" fmla="*/ 83824 w 97774"/>
                <a:gd name="connsiteY7" fmla="*/ 87464 h 100864"/>
                <a:gd name="connsiteX8" fmla="*/ 47735 w 97774"/>
                <a:gd name="connsiteY8" fmla="*/ 100880 h 100864"/>
                <a:gd name="connsiteX9" fmla="*/ 11690 w 97774"/>
                <a:gd name="connsiteY9" fmla="*/ 87549 h 100864"/>
                <a:gd name="connsiteX10" fmla="*/ 32433 w 97774"/>
                <a:gd name="connsiteY10" fmla="*/ 25829 h 100864"/>
                <a:gd name="connsiteX11" fmla="*/ 28319 w 97774"/>
                <a:gd name="connsiteY11" fmla="*/ 35242 h 100864"/>
                <a:gd name="connsiteX12" fmla="*/ 26774 w 97774"/>
                <a:gd name="connsiteY12" fmla="*/ 50231 h 100864"/>
                <a:gd name="connsiteX13" fmla="*/ 28407 w 97774"/>
                <a:gd name="connsiteY13" fmla="*/ 65612 h 100864"/>
                <a:gd name="connsiteX14" fmla="*/ 32890 w 97774"/>
                <a:gd name="connsiteY14" fmla="*/ 75560 h 100864"/>
                <a:gd name="connsiteX15" fmla="*/ 39725 w 97774"/>
                <a:gd name="connsiteY15" fmla="*/ 80942 h 100864"/>
                <a:gd name="connsiteX16" fmla="*/ 47735 w 97774"/>
                <a:gd name="connsiteY16" fmla="*/ 82328 h 100864"/>
                <a:gd name="connsiteX17" fmla="*/ 56159 w 97774"/>
                <a:gd name="connsiteY17" fmla="*/ 80747 h 100864"/>
                <a:gd name="connsiteX18" fmla="*/ 62950 w 97774"/>
                <a:gd name="connsiteY18" fmla="*/ 75093 h 100864"/>
                <a:gd name="connsiteX19" fmla="*/ 67194 w 97774"/>
                <a:gd name="connsiteY19" fmla="*/ 65196 h 100864"/>
                <a:gd name="connsiteX20" fmla="*/ 68696 w 97774"/>
                <a:gd name="connsiteY20" fmla="*/ 50231 h 100864"/>
                <a:gd name="connsiteX21" fmla="*/ 67238 w 97774"/>
                <a:gd name="connsiteY21" fmla="*/ 35156 h 100864"/>
                <a:gd name="connsiteX22" fmla="*/ 62863 w 97774"/>
                <a:gd name="connsiteY22" fmla="*/ 25566 h 100864"/>
                <a:gd name="connsiteX23" fmla="*/ 56115 w 97774"/>
                <a:gd name="connsiteY23" fmla="*/ 20277 h 100864"/>
                <a:gd name="connsiteX24" fmla="*/ 47996 w 97774"/>
                <a:gd name="connsiteY24" fmla="*/ 18577 h 100864"/>
                <a:gd name="connsiteX25" fmla="*/ 39224 w 97774"/>
                <a:gd name="connsiteY25" fmla="*/ 20303 h 100864"/>
                <a:gd name="connsiteX26" fmla="*/ 32433 w 97774"/>
                <a:gd name="connsiteY26" fmla="*/ 25829 h 1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774" h="100864">
                  <a:moveTo>
                    <a:pt x="11690" y="87549"/>
                  </a:moveTo>
                  <a:lnTo>
                    <a:pt x="11690" y="87549"/>
                  </a:lnTo>
                  <a:cubicBezTo>
                    <a:pt x="3179" y="78689"/>
                    <a:pt x="-1152" y="66190"/>
                    <a:pt x="-1152" y="50401"/>
                  </a:cubicBezTo>
                  <a:cubicBezTo>
                    <a:pt x="-1152" y="34799"/>
                    <a:pt x="3179" y="22360"/>
                    <a:pt x="11690" y="13433"/>
                  </a:cubicBezTo>
                  <a:cubicBezTo>
                    <a:pt x="20179" y="4530"/>
                    <a:pt x="32303" y="16"/>
                    <a:pt x="47735" y="16"/>
                  </a:cubicBezTo>
                  <a:cubicBezTo>
                    <a:pt x="63298" y="16"/>
                    <a:pt x="75444" y="4530"/>
                    <a:pt x="83867" y="13433"/>
                  </a:cubicBezTo>
                  <a:cubicBezTo>
                    <a:pt x="92334" y="22360"/>
                    <a:pt x="96622" y="34799"/>
                    <a:pt x="96622" y="50401"/>
                  </a:cubicBezTo>
                  <a:cubicBezTo>
                    <a:pt x="96622" y="66088"/>
                    <a:pt x="92312" y="78536"/>
                    <a:pt x="83824" y="87464"/>
                  </a:cubicBezTo>
                  <a:cubicBezTo>
                    <a:pt x="75356" y="96374"/>
                    <a:pt x="63211" y="100880"/>
                    <a:pt x="47735" y="100880"/>
                  </a:cubicBezTo>
                  <a:cubicBezTo>
                    <a:pt x="32303" y="100880"/>
                    <a:pt x="20179" y="96400"/>
                    <a:pt x="11690" y="87549"/>
                  </a:cubicBezTo>
                  <a:close/>
                  <a:moveTo>
                    <a:pt x="32433" y="25829"/>
                  </a:moveTo>
                  <a:cubicBezTo>
                    <a:pt x="30735" y="28201"/>
                    <a:pt x="29364" y="31356"/>
                    <a:pt x="28319" y="35242"/>
                  </a:cubicBezTo>
                  <a:cubicBezTo>
                    <a:pt x="27318" y="39068"/>
                    <a:pt x="26774" y="44101"/>
                    <a:pt x="26774" y="50231"/>
                  </a:cubicBezTo>
                  <a:cubicBezTo>
                    <a:pt x="26774" y="56370"/>
                    <a:pt x="27318" y="61531"/>
                    <a:pt x="28407" y="65612"/>
                  </a:cubicBezTo>
                  <a:cubicBezTo>
                    <a:pt x="29517" y="69779"/>
                    <a:pt x="31018" y="73120"/>
                    <a:pt x="32890" y="75560"/>
                  </a:cubicBezTo>
                  <a:cubicBezTo>
                    <a:pt x="34936" y="78179"/>
                    <a:pt x="37222" y="79982"/>
                    <a:pt x="39725" y="80942"/>
                  </a:cubicBezTo>
                  <a:cubicBezTo>
                    <a:pt x="42119" y="81852"/>
                    <a:pt x="44797" y="82328"/>
                    <a:pt x="47735" y="82328"/>
                  </a:cubicBezTo>
                  <a:cubicBezTo>
                    <a:pt x="50826" y="82328"/>
                    <a:pt x="53677" y="81793"/>
                    <a:pt x="56159" y="80747"/>
                  </a:cubicBezTo>
                  <a:cubicBezTo>
                    <a:pt x="58705" y="79667"/>
                    <a:pt x="60969" y="77771"/>
                    <a:pt x="62950" y="75093"/>
                  </a:cubicBezTo>
                  <a:cubicBezTo>
                    <a:pt x="64756" y="72584"/>
                    <a:pt x="66193" y="69251"/>
                    <a:pt x="67194" y="65196"/>
                  </a:cubicBezTo>
                  <a:cubicBezTo>
                    <a:pt x="68174" y="61199"/>
                    <a:pt x="68696" y="56157"/>
                    <a:pt x="68696" y="50231"/>
                  </a:cubicBezTo>
                  <a:cubicBezTo>
                    <a:pt x="68696" y="43888"/>
                    <a:pt x="68174" y="38813"/>
                    <a:pt x="67238" y="35156"/>
                  </a:cubicBezTo>
                  <a:cubicBezTo>
                    <a:pt x="66258" y="31441"/>
                    <a:pt x="64778" y="28227"/>
                    <a:pt x="62863" y="25566"/>
                  </a:cubicBezTo>
                  <a:cubicBezTo>
                    <a:pt x="61165" y="23227"/>
                    <a:pt x="58923" y="21442"/>
                    <a:pt x="56115" y="20277"/>
                  </a:cubicBezTo>
                  <a:cubicBezTo>
                    <a:pt x="53372" y="19146"/>
                    <a:pt x="50652" y="18577"/>
                    <a:pt x="47996" y="18577"/>
                  </a:cubicBezTo>
                  <a:cubicBezTo>
                    <a:pt x="44797" y="18577"/>
                    <a:pt x="41858" y="19146"/>
                    <a:pt x="39224" y="20303"/>
                  </a:cubicBezTo>
                  <a:cubicBezTo>
                    <a:pt x="36504" y="21442"/>
                    <a:pt x="34218" y="23312"/>
                    <a:pt x="32433" y="258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8" name="Freeform: Shape 84">
              <a:extLst>
                <a:ext uri="{FF2B5EF4-FFF2-40B4-BE49-F238E27FC236}">
                  <a16:creationId xmlns:a16="http://schemas.microsoft.com/office/drawing/2014/main" id="{589194F0-5476-335A-A1EA-F123B2B32094}"/>
                </a:ext>
              </a:extLst>
            </p:cNvPr>
            <p:cNvSpPr/>
            <p:nvPr/>
          </p:nvSpPr>
          <p:spPr>
            <a:xfrm flipV="1">
              <a:off x="12854780" y="4360260"/>
              <a:ext cx="27207" cy="132323"/>
            </a:xfrm>
            <a:custGeom>
              <a:avLst/>
              <a:gdLst>
                <a:gd name="connsiteX0" fmla="*/ -1187 w 27207"/>
                <a:gd name="connsiteY0" fmla="*/ 132329 h 132323"/>
                <a:gd name="connsiteX1" fmla="*/ -1187 w 27207"/>
                <a:gd name="connsiteY1" fmla="*/ 6 h 132323"/>
                <a:gd name="connsiteX2" fmla="*/ 26021 w 27207"/>
                <a:gd name="connsiteY2" fmla="*/ 6 h 132323"/>
                <a:gd name="connsiteX3" fmla="*/ 26021 w 27207"/>
                <a:gd name="connsiteY3" fmla="*/ 132329 h 132323"/>
                <a:gd name="connsiteX4" fmla="*/ -1187 w 27207"/>
                <a:gd name="connsiteY4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7" h="132323">
                  <a:moveTo>
                    <a:pt x="-1187" y="132329"/>
                  </a:moveTo>
                  <a:cubicBezTo>
                    <a:pt x="-1187" y="129184"/>
                    <a:pt x="-1187" y="3152"/>
                    <a:pt x="-1187" y="6"/>
                  </a:cubicBezTo>
                  <a:cubicBezTo>
                    <a:pt x="1577" y="6"/>
                    <a:pt x="23256" y="6"/>
                    <a:pt x="26021" y="6"/>
                  </a:cubicBezTo>
                  <a:cubicBezTo>
                    <a:pt x="26021" y="3152"/>
                    <a:pt x="26021" y="129184"/>
                    <a:pt x="26021" y="132329"/>
                  </a:cubicBezTo>
                  <a:cubicBezTo>
                    <a:pt x="23256" y="132329"/>
                    <a:pt x="1577" y="132329"/>
                    <a:pt x="-1187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9" name="Freeform: Shape 85">
              <a:extLst>
                <a:ext uri="{FF2B5EF4-FFF2-40B4-BE49-F238E27FC236}">
                  <a16:creationId xmlns:a16="http://schemas.microsoft.com/office/drawing/2014/main" id="{0351EA9E-B3A5-D38F-C512-43D5ADFED523}"/>
                </a:ext>
              </a:extLst>
            </p:cNvPr>
            <p:cNvSpPr/>
            <p:nvPr/>
          </p:nvSpPr>
          <p:spPr>
            <a:xfrm flipV="1">
              <a:off x="12906780" y="4394823"/>
              <a:ext cx="97774" cy="100864"/>
            </a:xfrm>
            <a:custGeom>
              <a:avLst/>
              <a:gdLst>
                <a:gd name="connsiteX0" fmla="*/ 11620 w 97774"/>
                <a:gd name="connsiteY0" fmla="*/ 87549 h 100864"/>
                <a:gd name="connsiteX1" fmla="*/ 11620 w 97774"/>
                <a:gd name="connsiteY1" fmla="*/ 87549 h 100864"/>
                <a:gd name="connsiteX2" fmla="*/ -1222 w 97774"/>
                <a:gd name="connsiteY2" fmla="*/ 50401 h 100864"/>
                <a:gd name="connsiteX3" fmla="*/ 11620 w 97774"/>
                <a:gd name="connsiteY3" fmla="*/ 13433 h 100864"/>
                <a:gd name="connsiteX4" fmla="*/ 47665 w 97774"/>
                <a:gd name="connsiteY4" fmla="*/ 16 h 100864"/>
                <a:gd name="connsiteX5" fmla="*/ 83798 w 97774"/>
                <a:gd name="connsiteY5" fmla="*/ 13433 h 100864"/>
                <a:gd name="connsiteX6" fmla="*/ 96553 w 97774"/>
                <a:gd name="connsiteY6" fmla="*/ 50401 h 100864"/>
                <a:gd name="connsiteX7" fmla="*/ 83754 w 97774"/>
                <a:gd name="connsiteY7" fmla="*/ 87464 h 100864"/>
                <a:gd name="connsiteX8" fmla="*/ 47665 w 97774"/>
                <a:gd name="connsiteY8" fmla="*/ 100880 h 100864"/>
                <a:gd name="connsiteX9" fmla="*/ 11620 w 97774"/>
                <a:gd name="connsiteY9" fmla="*/ 87549 h 100864"/>
                <a:gd name="connsiteX10" fmla="*/ 32364 w 97774"/>
                <a:gd name="connsiteY10" fmla="*/ 25829 h 100864"/>
                <a:gd name="connsiteX11" fmla="*/ 28272 w 97774"/>
                <a:gd name="connsiteY11" fmla="*/ 35242 h 100864"/>
                <a:gd name="connsiteX12" fmla="*/ 26704 w 97774"/>
                <a:gd name="connsiteY12" fmla="*/ 50231 h 100864"/>
                <a:gd name="connsiteX13" fmla="*/ 28358 w 97774"/>
                <a:gd name="connsiteY13" fmla="*/ 65612 h 100864"/>
                <a:gd name="connsiteX14" fmla="*/ 32842 w 97774"/>
                <a:gd name="connsiteY14" fmla="*/ 75560 h 100864"/>
                <a:gd name="connsiteX15" fmla="*/ 39655 w 97774"/>
                <a:gd name="connsiteY15" fmla="*/ 80942 h 100864"/>
                <a:gd name="connsiteX16" fmla="*/ 47665 w 97774"/>
                <a:gd name="connsiteY16" fmla="*/ 82328 h 100864"/>
                <a:gd name="connsiteX17" fmla="*/ 56089 w 97774"/>
                <a:gd name="connsiteY17" fmla="*/ 80747 h 100864"/>
                <a:gd name="connsiteX18" fmla="*/ 62880 w 97774"/>
                <a:gd name="connsiteY18" fmla="*/ 75093 h 100864"/>
                <a:gd name="connsiteX19" fmla="*/ 67146 w 97774"/>
                <a:gd name="connsiteY19" fmla="*/ 65196 h 100864"/>
                <a:gd name="connsiteX20" fmla="*/ 68626 w 97774"/>
                <a:gd name="connsiteY20" fmla="*/ 50231 h 100864"/>
                <a:gd name="connsiteX21" fmla="*/ 67190 w 97774"/>
                <a:gd name="connsiteY21" fmla="*/ 35156 h 100864"/>
                <a:gd name="connsiteX22" fmla="*/ 62793 w 97774"/>
                <a:gd name="connsiteY22" fmla="*/ 25566 h 100864"/>
                <a:gd name="connsiteX23" fmla="*/ 56045 w 97774"/>
                <a:gd name="connsiteY23" fmla="*/ 20277 h 100864"/>
                <a:gd name="connsiteX24" fmla="*/ 47927 w 97774"/>
                <a:gd name="connsiteY24" fmla="*/ 18577 h 100864"/>
                <a:gd name="connsiteX25" fmla="*/ 39177 w 97774"/>
                <a:gd name="connsiteY25" fmla="*/ 20303 h 100864"/>
                <a:gd name="connsiteX26" fmla="*/ 32364 w 97774"/>
                <a:gd name="connsiteY26" fmla="*/ 25829 h 1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774" h="100864">
                  <a:moveTo>
                    <a:pt x="11620" y="87549"/>
                  </a:moveTo>
                  <a:lnTo>
                    <a:pt x="11620" y="87549"/>
                  </a:lnTo>
                  <a:cubicBezTo>
                    <a:pt x="3110" y="78689"/>
                    <a:pt x="-1222" y="66190"/>
                    <a:pt x="-1222" y="50401"/>
                  </a:cubicBezTo>
                  <a:cubicBezTo>
                    <a:pt x="-1222" y="34799"/>
                    <a:pt x="3110" y="22360"/>
                    <a:pt x="11620" y="13433"/>
                  </a:cubicBezTo>
                  <a:cubicBezTo>
                    <a:pt x="20131" y="4530"/>
                    <a:pt x="32233" y="16"/>
                    <a:pt x="47665" y="16"/>
                  </a:cubicBezTo>
                  <a:cubicBezTo>
                    <a:pt x="63228" y="16"/>
                    <a:pt x="75396" y="4530"/>
                    <a:pt x="83798" y="13433"/>
                  </a:cubicBezTo>
                  <a:cubicBezTo>
                    <a:pt x="92265" y="22360"/>
                    <a:pt x="96553" y="34799"/>
                    <a:pt x="96553" y="50401"/>
                  </a:cubicBezTo>
                  <a:cubicBezTo>
                    <a:pt x="96553" y="66088"/>
                    <a:pt x="92265" y="78536"/>
                    <a:pt x="83754" y="87464"/>
                  </a:cubicBezTo>
                  <a:cubicBezTo>
                    <a:pt x="75309" y="96374"/>
                    <a:pt x="63141" y="100880"/>
                    <a:pt x="47665" y="100880"/>
                  </a:cubicBezTo>
                  <a:cubicBezTo>
                    <a:pt x="32233" y="100880"/>
                    <a:pt x="20131" y="96400"/>
                    <a:pt x="11620" y="87549"/>
                  </a:cubicBezTo>
                  <a:close/>
                  <a:moveTo>
                    <a:pt x="32364" y="25829"/>
                  </a:moveTo>
                  <a:cubicBezTo>
                    <a:pt x="30666" y="28201"/>
                    <a:pt x="29295" y="31356"/>
                    <a:pt x="28272" y="35242"/>
                  </a:cubicBezTo>
                  <a:cubicBezTo>
                    <a:pt x="27249" y="39068"/>
                    <a:pt x="26704" y="44101"/>
                    <a:pt x="26704" y="50231"/>
                  </a:cubicBezTo>
                  <a:cubicBezTo>
                    <a:pt x="26704" y="56370"/>
                    <a:pt x="27270" y="61531"/>
                    <a:pt x="28358" y="65612"/>
                  </a:cubicBezTo>
                  <a:cubicBezTo>
                    <a:pt x="29447" y="69779"/>
                    <a:pt x="30971" y="73120"/>
                    <a:pt x="32842" y="75560"/>
                  </a:cubicBezTo>
                  <a:cubicBezTo>
                    <a:pt x="34867" y="78179"/>
                    <a:pt x="37174" y="79982"/>
                    <a:pt x="39655" y="80942"/>
                  </a:cubicBezTo>
                  <a:cubicBezTo>
                    <a:pt x="42050" y="81852"/>
                    <a:pt x="44727" y="82328"/>
                    <a:pt x="47665" y="82328"/>
                  </a:cubicBezTo>
                  <a:cubicBezTo>
                    <a:pt x="50778" y="82328"/>
                    <a:pt x="53629" y="81793"/>
                    <a:pt x="56089" y="80747"/>
                  </a:cubicBezTo>
                  <a:cubicBezTo>
                    <a:pt x="58636" y="79667"/>
                    <a:pt x="60921" y="77771"/>
                    <a:pt x="62880" y="75093"/>
                  </a:cubicBezTo>
                  <a:cubicBezTo>
                    <a:pt x="64708" y="72584"/>
                    <a:pt x="66123" y="69251"/>
                    <a:pt x="67146" y="65196"/>
                  </a:cubicBezTo>
                  <a:cubicBezTo>
                    <a:pt x="68126" y="61199"/>
                    <a:pt x="68626" y="56157"/>
                    <a:pt x="68626" y="50231"/>
                  </a:cubicBezTo>
                  <a:cubicBezTo>
                    <a:pt x="68626" y="43888"/>
                    <a:pt x="68147" y="38813"/>
                    <a:pt x="67190" y="35156"/>
                  </a:cubicBezTo>
                  <a:cubicBezTo>
                    <a:pt x="66210" y="31441"/>
                    <a:pt x="64708" y="28227"/>
                    <a:pt x="62793" y="25566"/>
                  </a:cubicBezTo>
                  <a:cubicBezTo>
                    <a:pt x="61139" y="23227"/>
                    <a:pt x="58853" y="21442"/>
                    <a:pt x="56045" y="20277"/>
                  </a:cubicBezTo>
                  <a:cubicBezTo>
                    <a:pt x="53325" y="19146"/>
                    <a:pt x="50582" y="18577"/>
                    <a:pt x="47927" y="18577"/>
                  </a:cubicBezTo>
                  <a:cubicBezTo>
                    <a:pt x="44770" y="18577"/>
                    <a:pt x="41810" y="19146"/>
                    <a:pt x="39177" y="20303"/>
                  </a:cubicBezTo>
                  <a:cubicBezTo>
                    <a:pt x="36456" y="21442"/>
                    <a:pt x="34148" y="23312"/>
                    <a:pt x="32364" y="258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90" name="Freeform: Shape 86">
              <a:extLst>
                <a:ext uri="{FF2B5EF4-FFF2-40B4-BE49-F238E27FC236}">
                  <a16:creationId xmlns:a16="http://schemas.microsoft.com/office/drawing/2014/main" id="{7211396B-86C5-2F06-E8FB-08F7B9703160}"/>
                </a:ext>
              </a:extLst>
            </p:cNvPr>
            <p:cNvSpPr/>
            <p:nvPr/>
          </p:nvSpPr>
          <p:spPr>
            <a:xfrm flipV="1">
              <a:off x="13022338" y="4395291"/>
              <a:ext cx="92703" cy="134236"/>
            </a:xfrm>
            <a:custGeom>
              <a:avLst/>
              <a:gdLst>
                <a:gd name="connsiteX0" fmla="*/ 22872 w 92703"/>
                <a:gd name="connsiteY0" fmla="*/ 131057 h 134236"/>
                <a:gd name="connsiteX1" fmla="*/ 10378 w 92703"/>
                <a:gd name="connsiteY1" fmla="*/ 121933 h 134236"/>
                <a:gd name="connsiteX2" fmla="*/ 1824 w 92703"/>
                <a:gd name="connsiteY2" fmla="*/ 106884 h 134236"/>
                <a:gd name="connsiteX3" fmla="*/ -1267 w 92703"/>
                <a:gd name="connsiteY3" fmla="*/ 86776 h 134236"/>
                <a:gd name="connsiteX4" fmla="*/ 8702 w 92703"/>
                <a:gd name="connsiteY4" fmla="*/ 50189 h 134236"/>
                <a:gd name="connsiteX5" fmla="*/ 36803 w 92703"/>
                <a:gd name="connsiteY5" fmla="*/ 38413 h 134236"/>
                <a:gd name="connsiteX6" fmla="*/ 50080 w 92703"/>
                <a:gd name="connsiteY6" fmla="*/ 41049 h 134236"/>
                <a:gd name="connsiteX7" fmla="*/ 61551 w 92703"/>
                <a:gd name="connsiteY7" fmla="*/ 48047 h 134236"/>
                <a:gd name="connsiteX8" fmla="*/ 64228 w 92703"/>
                <a:gd name="connsiteY8" fmla="*/ 50427 h 134236"/>
                <a:gd name="connsiteX9" fmla="*/ 64228 w 92703"/>
                <a:gd name="connsiteY9" fmla="*/ 44986 h 134236"/>
                <a:gd name="connsiteX10" fmla="*/ 63140 w 92703"/>
                <a:gd name="connsiteY10" fmla="*/ 34162 h 134236"/>
                <a:gd name="connsiteX11" fmla="*/ 59135 w 92703"/>
                <a:gd name="connsiteY11" fmla="*/ 26323 h 134236"/>
                <a:gd name="connsiteX12" fmla="*/ 50581 w 92703"/>
                <a:gd name="connsiteY12" fmla="*/ 21238 h 134236"/>
                <a:gd name="connsiteX13" fmla="*/ 37194 w 92703"/>
                <a:gd name="connsiteY13" fmla="*/ 19563 h 134236"/>
                <a:gd name="connsiteX14" fmla="*/ 29620 w 92703"/>
                <a:gd name="connsiteY14" fmla="*/ 20176 h 134236"/>
                <a:gd name="connsiteX15" fmla="*/ 22154 w 92703"/>
                <a:gd name="connsiteY15" fmla="*/ 21774 h 134236"/>
                <a:gd name="connsiteX16" fmla="*/ 15820 w 92703"/>
                <a:gd name="connsiteY16" fmla="*/ 23730 h 134236"/>
                <a:gd name="connsiteX17" fmla="*/ 10705 w 92703"/>
                <a:gd name="connsiteY17" fmla="*/ 25558 h 134236"/>
                <a:gd name="connsiteX18" fmla="*/ 9051 w 92703"/>
                <a:gd name="connsiteY18" fmla="*/ 25558 h 134236"/>
                <a:gd name="connsiteX19" fmla="*/ 9051 w 92703"/>
                <a:gd name="connsiteY19" fmla="*/ 3902 h 134236"/>
                <a:gd name="connsiteX20" fmla="*/ 22829 w 92703"/>
                <a:gd name="connsiteY20" fmla="*/ 1283 h 134236"/>
                <a:gd name="connsiteX21" fmla="*/ 41112 w 92703"/>
                <a:gd name="connsiteY21" fmla="*/ 25 h 134236"/>
                <a:gd name="connsiteX22" fmla="*/ 61769 w 92703"/>
                <a:gd name="connsiteY22" fmla="*/ 2371 h 134236"/>
                <a:gd name="connsiteX23" fmla="*/ 77440 w 92703"/>
                <a:gd name="connsiteY23" fmla="*/ 9870 h 134236"/>
                <a:gd name="connsiteX24" fmla="*/ 87671 w 92703"/>
                <a:gd name="connsiteY24" fmla="*/ 24044 h 134236"/>
                <a:gd name="connsiteX25" fmla="*/ 91436 w 92703"/>
                <a:gd name="connsiteY25" fmla="*/ 46542 h 134236"/>
                <a:gd name="connsiteX26" fmla="*/ 91436 w 92703"/>
                <a:gd name="connsiteY26" fmla="*/ 131627 h 134236"/>
                <a:gd name="connsiteX27" fmla="*/ 64837 w 92703"/>
                <a:gd name="connsiteY27" fmla="*/ 131627 h 134236"/>
                <a:gd name="connsiteX28" fmla="*/ 63423 w 92703"/>
                <a:gd name="connsiteY28" fmla="*/ 126270 h 134236"/>
                <a:gd name="connsiteX29" fmla="*/ 61551 w 92703"/>
                <a:gd name="connsiteY29" fmla="*/ 127528 h 134236"/>
                <a:gd name="connsiteX30" fmla="*/ 51125 w 92703"/>
                <a:gd name="connsiteY30" fmla="*/ 132450 h 134236"/>
                <a:gd name="connsiteX31" fmla="*/ 38174 w 92703"/>
                <a:gd name="connsiteY31" fmla="*/ 134261 h 134236"/>
                <a:gd name="connsiteX32" fmla="*/ 22872 w 92703"/>
                <a:gd name="connsiteY32" fmla="*/ 131057 h 134236"/>
                <a:gd name="connsiteX33" fmla="*/ 30860 w 92703"/>
                <a:gd name="connsiteY33" fmla="*/ 66412 h 134236"/>
                <a:gd name="connsiteX34" fmla="*/ 27508 w 92703"/>
                <a:gd name="connsiteY34" fmla="*/ 74846 h 134236"/>
                <a:gd name="connsiteX35" fmla="*/ 26659 w 92703"/>
                <a:gd name="connsiteY35" fmla="*/ 85993 h 134236"/>
                <a:gd name="connsiteX36" fmla="*/ 32558 w 92703"/>
                <a:gd name="connsiteY36" fmla="*/ 106943 h 134236"/>
                <a:gd name="connsiteX37" fmla="*/ 50385 w 92703"/>
                <a:gd name="connsiteY37" fmla="*/ 114732 h 134236"/>
                <a:gd name="connsiteX38" fmla="*/ 57350 w 92703"/>
                <a:gd name="connsiteY38" fmla="*/ 113983 h 134236"/>
                <a:gd name="connsiteX39" fmla="*/ 63292 w 92703"/>
                <a:gd name="connsiteY39" fmla="*/ 112113 h 134236"/>
                <a:gd name="connsiteX40" fmla="*/ 64228 w 92703"/>
                <a:gd name="connsiteY40" fmla="*/ 111688 h 134236"/>
                <a:gd name="connsiteX41" fmla="*/ 64228 w 92703"/>
                <a:gd name="connsiteY41" fmla="*/ 65154 h 134236"/>
                <a:gd name="connsiteX42" fmla="*/ 63575 w 92703"/>
                <a:gd name="connsiteY42" fmla="*/ 64669 h 134236"/>
                <a:gd name="connsiteX43" fmla="*/ 55609 w 92703"/>
                <a:gd name="connsiteY43" fmla="*/ 60401 h 134236"/>
                <a:gd name="connsiteX44" fmla="*/ 46967 w 92703"/>
                <a:gd name="connsiteY44" fmla="*/ 58904 h 134236"/>
                <a:gd name="connsiteX45" fmla="*/ 37238 w 92703"/>
                <a:gd name="connsiteY45" fmla="*/ 60775 h 134236"/>
                <a:gd name="connsiteX46" fmla="*/ 30860 w 92703"/>
                <a:gd name="connsiteY46" fmla="*/ 66412 h 13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2703" h="134236">
                  <a:moveTo>
                    <a:pt x="22872" y="131057"/>
                  </a:moveTo>
                  <a:cubicBezTo>
                    <a:pt x="18018" y="128922"/>
                    <a:pt x="13795" y="125844"/>
                    <a:pt x="10378" y="121933"/>
                  </a:cubicBezTo>
                  <a:cubicBezTo>
                    <a:pt x="6743" y="117810"/>
                    <a:pt x="3870" y="112751"/>
                    <a:pt x="1824" y="106884"/>
                  </a:cubicBezTo>
                  <a:cubicBezTo>
                    <a:pt x="-222" y="100975"/>
                    <a:pt x="-1267" y="94215"/>
                    <a:pt x="-1267" y="86776"/>
                  </a:cubicBezTo>
                  <a:cubicBezTo>
                    <a:pt x="-1267" y="70408"/>
                    <a:pt x="2085" y="58097"/>
                    <a:pt x="8702" y="50189"/>
                  </a:cubicBezTo>
                  <a:cubicBezTo>
                    <a:pt x="15210" y="42392"/>
                    <a:pt x="24679" y="38413"/>
                    <a:pt x="36803" y="38413"/>
                  </a:cubicBezTo>
                  <a:cubicBezTo>
                    <a:pt x="41330" y="38413"/>
                    <a:pt x="45792" y="39306"/>
                    <a:pt x="50080" y="41049"/>
                  </a:cubicBezTo>
                  <a:cubicBezTo>
                    <a:pt x="54390" y="42801"/>
                    <a:pt x="58242" y="45156"/>
                    <a:pt x="61551" y="48047"/>
                  </a:cubicBezTo>
                  <a:lnTo>
                    <a:pt x="64228" y="50427"/>
                  </a:lnTo>
                  <a:lnTo>
                    <a:pt x="64228" y="44986"/>
                  </a:lnTo>
                  <a:cubicBezTo>
                    <a:pt x="64228" y="40667"/>
                    <a:pt x="63880" y="37036"/>
                    <a:pt x="63140" y="34162"/>
                  </a:cubicBezTo>
                  <a:cubicBezTo>
                    <a:pt x="62400" y="31169"/>
                    <a:pt x="61050" y="28534"/>
                    <a:pt x="59135" y="26323"/>
                  </a:cubicBezTo>
                  <a:cubicBezTo>
                    <a:pt x="57198" y="24112"/>
                    <a:pt x="54324" y="22412"/>
                    <a:pt x="50581" y="21238"/>
                  </a:cubicBezTo>
                  <a:cubicBezTo>
                    <a:pt x="46989" y="20116"/>
                    <a:pt x="42505" y="19563"/>
                    <a:pt x="37194" y="19563"/>
                  </a:cubicBezTo>
                  <a:cubicBezTo>
                    <a:pt x="34648" y="19563"/>
                    <a:pt x="32101" y="19776"/>
                    <a:pt x="29620" y="20176"/>
                  </a:cubicBezTo>
                  <a:cubicBezTo>
                    <a:pt x="29598" y="20176"/>
                    <a:pt x="22154" y="21774"/>
                    <a:pt x="22154" y="21774"/>
                  </a:cubicBezTo>
                  <a:cubicBezTo>
                    <a:pt x="22132" y="21791"/>
                    <a:pt x="15820" y="23730"/>
                    <a:pt x="15820" y="23730"/>
                  </a:cubicBezTo>
                  <a:cubicBezTo>
                    <a:pt x="15820" y="23730"/>
                    <a:pt x="11815" y="25150"/>
                    <a:pt x="10705" y="25558"/>
                  </a:cubicBezTo>
                  <a:cubicBezTo>
                    <a:pt x="10465" y="25558"/>
                    <a:pt x="9856" y="25558"/>
                    <a:pt x="9051" y="25558"/>
                  </a:cubicBezTo>
                  <a:cubicBezTo>
                    <a:pt x="9051" y="22879"/>
                    <a:pt x="9051" y="6087"/>
                    <a:pt x="9051" y="3902"/>
                  </a:cubicBezTo>
                  <a:cubicBezTo>
                    <a:pt x="13012" y="2941"/>
                    <a:pt x="17583" y="2048"/>
                    <a:pt x="22829" y="1283"/>
                  </a:cubicBezTo>
                  <a:cubicBezTo>
                    <a:pt x="28575" y="458"/>
                    <a:pt x="34735" y="25"/>
                    <a:pt x="41112" y="25"/>
                  </a:cubicBezTo>
                  <a:cubicBezTo>
                    <a:pt x="48643" y="25"/>
                    <a:pt x="55609" y="815"/>
                    <a:pt x="61769" y="2371"/>
                  </a:cubicBezTo>
                  <a:cubicBezTo>
                    <a:pt x="67841" y="3919"/>
                    <a:pt x="73131" y="6427"/>
                    <a:pt x="77440" y="9870"/>
                  </a:cubicBezTo>
                  <a:cubicBezTo>
                    <a:pt x="81728" y="13229"/>
                    <a:pt x="85146" y="18007"/>
                    <a:pt x="87671" y="24044"/>
                  </a:cubicBezTo>
                  <a:cubicBezTo>
                    <a:pt x="90174" y="30166"/>
                    <a:pt x="91436" y="37742"/>
                    <a:pt x="91436" y="46542"/>
                  </a:cubicBezTo>
                  <a:cubicBezTo>
                    <a:pt x="91436" y="46542"/>
                    <a:pt x="91436" y="128480"/>
                    <a:pt x="91436" y="131627"/>
                  </a:cubicBezTo>
                  <a:cubicBezTo>
                    <a:pt x="88672" y="131627"/>
                    <a:pt x="66993" y="131627"/>
                    <a:pt x="64837" y="131627"/>
                  </a:cubicBezTo>
                  <a:cubicBezTo>
                    <a:pt x="64489" y="130352"/>
                    <a:pt x="63423" y="126270"/>
                    <a:pt x="63423" y="126270"/>
                  </a:cubicBezTo>
                  <a:lnTo>
                    <a:pt x="61551" y="127528"/>
                  </a:lnTo>
                  <a:cubicBezTo>
                    <a:pt x="58416" y="129585"/>
                    <a:pt x="54934" y="131244"/>
                    <a:pt x="51125" y="132450"/>
                  </a:cubicBezTo>
                  <a:cubicBezTo>
                    <a:pt x="47359" y="133640"/>
                    <a:pt x="42984" y="134261"/>
                    <a:pt x="38174" y="134261"/>
                  </a:cubicBezTo>
                  <a:cubicBezTo>
                    <a:pt x="32906" y="134261"/>
                    <a:pt x="27770" y="133172"/>
                    <a:pt x="22872" y="131057"/>
                  </a:cubicBezTo>
                  <a:close/>
                  <a:moveTo>
                    <a:pt x="30860" y="66412"/>
                  </a:moveTo>
                  <a:cubicBezTo>
                    <a:pt x="29228" y="68852"/>
                    <a:pt x="28096" y="71701"/>
                    <a:pt x="27508" y="74846"/>
                  </a:cubicBezTo>
                  <a:cubicBezTo>
                    <a:pt x="26964" y="77865"/>
                    <a:pt x="26659" y="81631"/>
                    <a:pt x="26659" y="85993"/>
                  </a:cubicBezTo>
                  <a:cubicBezTo>
                    <a:pt x="26659" y="94853"/>
                    <a:pt x="28662" y="101910"/>
                    <a:pt x="32558" y="106943"/>
                  </a:cubicBezTo>
                  <a:cubicBezTo>
                    <a:pt x="36563" y="112113"/>
                    <a:pt x="42549" y="114732"/>
                    <a:pt x="50385" y="114732"/>
                  </a:cubicBezTo>
                  <a:cubicBezTo>
                    <a:pt x="52692" y="114732"/>
                    <a:pt x="55043" y="114468"/>
                    <a:pt x="57350" y="113983"/>
                  </a:cubicBezTo>
                  <a:cubicBezTo>
                    <a:pt x="59679" y="113490"/>
                    <a:pt x="61681" y="112878"/>
                    <a:pt x="63292" y="112113"/>
                  </a:cubicBezTo>
                  <a:lnTo>
                    <a:pt x="64228" y="111688"/>
                  </a:lnTo>
                  <a:lnTo>
                    <a:pt x="64228" y="65154"/>
                  </a:lnTo>
                  <a:lnTo>
                    <a:pt x="63575" y="64669"/>
                  </a:lnTo>
                  <a:cubicBezTo>
                    <a:pt x="61072" y="62816"/>
                    <a:pt x="58395" y="61396"/>
                    <a:pt x="55609" y="60401"/>
                  </a:cubicBezTo>
                  <a:cubicBezTo>
                    <a:pt x="52801" y="59415"/>
                    <a:pt x="49906" y="58904"/>
                    <a:pt x="46967" y="58904"/>
                  </a:cubicBezTo>
                  <a:cubicBezTo>
                    <a:pt x="43071" y="58904"/>
                    <a:pt x="39785" y="59542"/>
                    <a:pt x="37238" y="60775"/>
                  </a:cubicBezTo>
                  <a:cubicBezTo>
                    <a:pt x="34604" y="62050"/>
                    <a:pt x="32471" y="63946"/>
                    <a:pt x="30860" y="66412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91" name="Freeform: Shape 88">
              <a:extLst>
                <a:ext uri="{FF2B5EF4-FFF2-40B4-BE49-F238E27FC236}">
                  <a16:creationId xmlns:a16="http://schemas.microsoft.com/office/drawing/2014/main" id="{5D85ADB0-58D5-7E2F-19C0-C3EA1627881D}"/>
                </a:ext>
              </a:extLst>
            </p:cNvPr>
            <p:cNvSpPr/>
            <p:nvPr/>
          </p:nvSpPr>
          <p:spPr>
            <a:xfrm flipV="1">
              <a:off x="13136002" y="4397925"/>
              <a:ext cx="98470" cy="130641"/>
            </a:xfrm>
            <a:custGeom>
              <a:avLst/>
              <a:gdLst>
                <a:gd name="connsiteX0" fmla="*/ 69253 w 98470"/>
                <a:gd name="connsiteY0" fmla="*/ 130667 h 130641"/>
                <a:gd name="connsiteX1" fmla="*/ 48902 w 98470"/>
                <a:gd name="connsiteY1" fmla="*/ 65639 h 130641"/>
                <a:gd name="connsiteX2" fmla="*/ 27179 w 98470"/>
                <a:gd name="connsiteY2" fmla="*/ 130667 h 130641"/>
                <a:gd name="connsiteX3" fmla="*/ -1313 w 98470"/>
                <a:gd name="connsiteY3" fmla="*/ 130667 h 130641"/>
                <a:gd name="connsiteX4" fmla="*/ 33926 w 98470"/>
                <a:gd name="connsiteY4" fmla="*/ 36756 h 130641"/>
                <a:gd name="connsiteX5" fmla="*/ 19648 w 98470"/>
                <a:gd name="connsiteY5" fmla="*/ 25 h 130641"/>
                <a:gd name="connsiteX6" fmla="*/ 48989 w 98470"/>
                <a:gd name="connsiteY6" fmla="*/ 25 h 130641"/>
                <a:gd name="connsiteX7" fmla="*/ 97158 w 98470"/>
                <a:gd name="connsiteY7" fmla="*/ 130667 h 130641"/>
                <a:gd name="connsiteX8" fmla="*/ 69253 w 98470"/>
                <a:gd name="connsiteY8" fmla="*/ 130667 h 1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70" h="130641">
                  <a:moveTo>
                    <a:pt x="69253" y="130667"/>
                  </a:moveTo>
                  <a:cubicBezTo>
                    <a:pt x="68535" y="128455"/>
                    <a:pt x="48902" y="65639"/>
                    <a:pt x="48902" y="65639"/>
                  </a:cubicBezTo>
                  <a:cubicBezTo>
                    <a:pt x="48902" y="65639"/>
                    <a:pt x="27897" y="128514"/>
                    <a:pt x="27179" y="130667"/>
                  </a:cubicBezTo>
                  <a:cubicBezTo>
                    <a:pt x="25154" y="130667"/>
                    <a:pt x="2561" y="130667"/>
                    <a:pt x="-1313" y="130667"/>
                  </a:cubicBezTo>
                  <a:cubicBezTo>
                    <a:pt x="254" y="126457"/>
                    <a:pt x="33926" y="36756"/>
                    <a:pt x="33926" y="36756"/>
                  </a:cubicBezTo>
                  <a:cubicBezTo>
                    <a:pt x="33926" y="36756"/>
                    <a:pt x="21193" y="3979"/>
                    <a:pt x="19648" y="25"/>
                  </a:cubicBezTo>
                  <a:cubicBezTo>
                    <a:pt x="23609" y="25"/>
                    <a:pt x="47030" y="25"/>
                    <a:pt x="48989" y="25"/>
                  </a:cubicBezTo>
                  <a:cubicBezTo>
                    <a:pt x="49750" y="2083"/>
                    <a:pt x="95612" y="126431"/>
                    <a:pt x="97158" y="130667"/>
                  </a:cubicBezTo>
                  <a:cubicBezTo>
                    <a:pt x="93305" y="130667"/>
                    <a:pt x="71277" y="130667"/>
                    <a:pt x="69253" y="130667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</p:grpSp>
      <p:pic>
        <p:nvPicPr>
          <p:cNvPr id="93" name="Picture 92" descr="Logo&#10;&#10;Description automatically generated">
            <a:extLst>
              <a:ext uri="{FF2B5EF4-FFF2-40B4-BE49-F238E27FC236}">
                <a16:creationId xmlns:a16="http://schemas.microsoft.com/office/drawing/2014/main" id="{3C45B14F-048E-B915-F7B4-C1C412872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007" y="506369"/>
            <a:ext cx="889692" cy="8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Hashing the Seeds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80383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Seeds are hashed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find seed matches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direct lookup of hash values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5268832-2451-7AB3-0BC5-989FBFBF98D4}"/>
              </a:ext>
            </a:extLst>
          </p:cNvPr>
          <p:cNvSpPr/>
          <p:nvPr/>
        </p:nvSpPr>
        <p:spPr>
          <a:xfrm>
            <a:off x="1922052" y="1963345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CC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GG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3A2BD88-CC7F-6075-393A-825AFBD981DF}"/>
              </a:ext>
            </a:extLst>
          </p:cNvPr>
          <p:cNvSpPr/>
          <p:nvPr/>
        </p:nvSpPr>
        <p:spPr>
          <a:xfrm>
            <a:off x="1922052" y="2394901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8A6E105-4F56-FF67-5D1B-5B04EB87BB4B}"/>
              </a:ext>
            </a:extLst>
          </p:cNvPr>
          <p:cNvSpPr/>
          <p:nvPr/>
        </p:nvSpPr>
        <p:spPr>
          <a:xfrm>
            <a:off x="1922052" y="2827295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CA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5FF9485-AD76-8BA8-03B3-D6BB04B1E575}"/>
              </a:ext>
            </a:extLst>
          </p:cNvPr>
          <p:cNvCxnSpPr>
            <a:cxnSpLocks/>
          </p:cNvCxnSpPr>
          <p:nvPr/>
        </p:nvCxnSpPr>
        <p:spPr>
          <a:xfrm>
            <a:off x="3160452" y="2096545"/>
            <a:ext cx="4667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31DCAEE-2C87-4714-29EF-369F0DE16B0F}"/>
              </a:ext>
            </a:extLst>
          </p:cNvPr>
          <p:cNvCxnSpPr>
            <a:cxnSpLocks/>
          </p:cNvCxnSpPr>
          <p:nvPr/>
        </p:nvCxnSpPr>
        <p:spPr>
          <a:xfrm flipV="1">
            <a:off x="3160452" y="2528101"/>
            <a:ext cx="466700" cy="32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58B0903-201F-9581-9B21-36622713F160}"/>
              </a:ext>
            </a:extLst>
          </p:cNvPr>
          <p:cNvCxnSpPr>
            <a:cxnSpLocks/>
          </p:cNvCxnSpPr>
          <p:nvPr/>
        </p:nvCxnSpPr>
        <p:spPr>
          <a:xfrm flipV="1">
            <a:off x="3160452" y="2960495"/>
            <a:ext cx="466700" cy="124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54585FBC-D1EF-1831-558A-1C9AE599CD4D}"/>
              </a:ext>
            </a:extLst>
          </p:cNvPr>
          <p:cNvSpPr/>
          <p:nvPr/>
        </p:nvSpPr>
        <p:spPr>
          <a:xfrm>
            <a:off x="4889613" y="1970546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0x0C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A5110A-3BE6-B5D5-0AB7-E468691317D6}"/>
              </a:ext>
            </a:extLst>
          </p:cNvPr>
          <p:cNvCxnSpPr>
            <a:cxnSpLocks/>
          </p:cNvCxnSpPr>
          <p:nvPr/>
        </p:nvCxnSpPr>
        <p:spPr>
          <a:xfrm>
            <a:off x="4419152" y="2092929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FB8042B-F553-9924-7179-B61269DCD9FF}"/>
              </a:ext>
            </a:extLst>
          </p:cNvPr>
          <p:cNvSpPr/>
          <p:nvPr/>
        </p:nvSpPr>
        <p:spPr>
          <a:xfrm>
            <a:off x="4889613" y="2402102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6933E4-1DCD-3D34-2109-CBF7B7B03283}"/>
              </a:ext>
            </a:extLst>
          </p:cNvPr>
          <p:cNvCxnSpPr>
            <a:cxnSpLocks/>
          </p:cNvCxnSpPr>
          <p:nvPr/>
        </p:nvCxnSpPr>
        <p:spPr>
          <a:xfrm flipV="1">
            <a:off x="4421090" y="2526457"/>
            <a:ext cx="468523" cy="15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FB45676-BEF9-CD34-AFDC-AA4D9ABAD092}"/>
              </a:ext>
            </a:extLst>
          </p:cNvPr>
          <p:cNvSpPr/>
          <p:nvPr/>
        </p:nvSpPr>
        <p:spPr>
          <a:xfrm>
            <a:off x="4889613" y="2834496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0xFC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DDF301-920F-2360-FF61-A3BD16C1EE58}"/>
              </a:ext>
            </a:extLst>
          </p:cNvPr>
          <p:cNvCxnSpPr>
            <a:cxnSpLocks/>
          </p:cNvCxnSpPr>
          <p:nvPr/>
        </p:nvCxnSpPr>
        <p:spPr>
          <a:xfrm>
            <a:off x="4428927" y="2960495"/>
            <a:ext cx="460686" cy="124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E76204B-4F34-602E-A5CF-16AFA15705D7}"/>
              </a:ext>
            </a:extLst>
          </p:cNvPr>
          <p:cNvSpPr/>
          <p:nvPr/>
        </p:nvSpPr>
        <p:spPr>
          <a:xfrm>
            <a:off x="1733491" y="1841613"/>
            <a:ext cx="1618922" cy="1388752"/>
          </a:xfrm>
          <a:prstGeom prst="roundRect">
            <a:avLst>
              <a:gd name="adj" fmla="val 9166"/>
            </a:avLst>
          </a:prstGeom>
          <a:noFill/>
          <a:ln w="317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AE401A5-911A-804B-A224-730EE1F6F881}"/>
              </a:ext>
            </a:extLst>
          </p:cNvPr>
          <p:cNvSpPr txBox="1"/>
          <p:nvPr/>
        </p:nvSpPr>
        <p:spPr>
          <a:xfrm>
            <a:off x="1822415" y="3261924"/>
            <a:ext cx="14410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Spaced Seeds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899B9C68-0D78-5A3F-D16A-9C7FD2741005}"/>
              </a:ext>
            </a:extLst>
          </p:cNvPr>
          <p:cNvSpPr/>
          <p:nvPr/>
        </p:nvSpPr>
        <p:spPr>
          <a:xfrm>
            <a:off x="3627152" y="1963345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F94452C-1A93-D1F2-3966-3CF3D224F321}"/>
              </a:ext>
            </a:extLst>
          </p:cNvPr>
          <p:cNvSpPr/>
          <p:nvPr/>
        </p:nvSpPr>
        <p:spPr>
          <a:xfrm>
            <a:off x="3627152" y="2394901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E9E89F1-D6A0-DDCA-4FE0-476BEBB187C2}"/>
              </a:ext>
            </a:extLst>
          </p:cNvPr>
          <p:cNvSpPr/>
          <p:nvPr/>
        </p:nvSpPr>
        <p:spPr>
          <a:xfrm>
            <a:off x="3627152" y="2827295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D8C3A57-A306-D4F0-6974-F4EC36D65C01}"/>
              </a:ext>
            </a:extLst>
          </p:cNvPr>
          <p:cNvCxnSpPr>
            <a:cxnSpLocks/>
          </p:cNvCxnSpPr>
          <p:nvPr/>
        </p:nvCxnSpPr>
        <p:spPr>
          <a:xfrm>
            <a:off x="5621200" y="2092928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C50A210-8764-9B9A-3D03-3289BF6A3586}"/>
              </a:ext>
            </a:extLst>
          </p:cNvPr>
          <p:cNvSpPr/>
          <p:nvPr/>
        </p:nvSpPr>
        <p:spPr>
          <a:xfrm>
            <a:off x="6091661" y="1963344"/>
            <a:ext cx="1318849" cy="266401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C1352F7-9723-2B27-DD2E-1B0AB914F8A0}"/>
              </a:ext>
            </a:extLst>
          </p:cNvPr>
          <p:cNvCxnSpPr>
            <a:cxnSpLocks/>
          </p:cNvCxnSpPr>
          <p:nvPr/>
        </p:nvCxnSpPr>
        <p:spPr>
          <a:xfrm>
            <a:off x="5621200" y="2531686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CEFA60C-08C5-AF27-122E-2A7A673D4EBF}"/>
              </a:ext>
            </a:extLst>
          </p:cNvPr>
          <p:cNvSpPr/>
          <p:nvPr/>
        </p:nvSpPr>
        <p:spPr>
          <a:xfrm>
            <a:off x="6091661" y="2402102"/>
            <a:ext cx="1318849" cy="266401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1B3161-AE79-A395-A631-76B0D09BF0EA}"/>
              </a:ext>
            </a:extLst>
          </p:cNvPr>
          <p:cNvCxnSpPr>
            <a:cxnSpLocks/>
          </p:cNvCxnSpPr>
          <p:nvPr/>
        </p:nvCxnSpPr>
        <p:spPr>
          <a:xfrm>
            <a:off x="5621200" y="2944484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4A8D5093-7BC3-4405-06B9-E690733A45FE}"/>
              </a:ext>
            </a:extLst>
          </p:cNvPr>
          <p:cNvSpPr/>
          <p:nvPr/>
        </p:nvSpPr>
        <p:spPr>
          <a:xfrm>
            <a:off x="6091661" y="2814900"/>
            <a:ext cx="1318849" cy="266401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8DE384FB-32ED-C70E-90F4-FFC04874C12B}"/>
              </a:ext>
            </a:extLst>
          </p:cNvPr>
          <p:cNvSpPr txBox="1">
            <a:spLocks/>
          </p:cNvSpPr>
          <p:nvPr/>
        </p:nvSpPr>
        <p:spPr>
          <a:xfrm>
            <a:off x="189559" y="3711985"/>
            <a:ext cx="8874053" cy="248303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collision hash functions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Seeds must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 exactly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generate the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hash value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Advantage: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Dissimilar seeds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unlikely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match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Limitation: </a:t>
            </a:r>
            <a:r>
              <a:rPr lang="en-US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similar seeds (fuzzy seeds)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unlikely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match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5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2" y="95697"/>
            <a:ext cx="8798061" cy="770467"/>
          </a:xfrm>
        </p:spPr>
        <p:txBody>
          <a:bodyPr/>
          <a:lstStyle/>
          <a:p>
            <a:r>
              <a:rPr lang="en-US" sz="3300" dirty="0">
                <a:latin typeface="Garamond" panose="02020404030301010803" pitchFamily="18" charset="0"/>
              </a:rPr>
              <a:t>Challenges - Exact-matching seeds</a:t>
            </a:r>
            <a:endParaRPr lang="en-US" sz="3300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2122195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adjusting many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parameters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size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 length (sampling ratio)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Determines the content of the hash table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Trade-off between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performance, memory, and accuracy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8C407B-10E2-5670-496D-EF4FB932D953}"/>
              </a:ext>
            </a:extLst>
          </p:cNvPr>
          <p:cNvSpPr/>
          <p:nvPr/>
        </p:nvSpPr>
        <p:spPr>
          <a:xfrm>
            <a:off x="5000539" y="3644282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2F785-0ECA-A1A2-4E56-C1AE9A87781D}"/>
              </a:ext>
            </a:extLst>
          </p:cNvPr>
          <p:cNvSpPr/>
          <p:nvPr/>
        </p:nvSpPr>
        <p:spPr>
          <a:xfrm>
            <a:off x="6273159" y="3651751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4D1A3E3-0F60-8265-AE55-7FD23C61D727}"/>
              </a:ext>
            </a:extLst>
          </p:cNvPr>
          <p:cNvSpPr/>
          <p:nvPr/>
        </p:nvSpPr>
        <p:spPr>
          <a:xfrm>
            <a:off x="2713323" y="3634182"/>
            <a:ext cx="180551" cy="1360178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6443EDF-6286-A8AD-07F3-CDB1DAE20603}"/>
              </a:ext>
            </a:extLst>
          </p:cNvPr>
          <p:cNvSpPr/>
          <p:nvPr/>
        </p:nvSpPr>
        <p:spPr>
          <a:xfrm rot="5400000">
            <a:off x="3450749" y="2936727"/>
            <a:ext cx="235136" cy="1123200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9CC10F-5B98-F23C-F063-2420DDA452E8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129918" y="3777482"/>
            <a:ext cx="877134" cy="26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0F209-F1B1-9D87-1DDE-8BDCBDE3580B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268409" y="4126378"/>
            <a:ext cx="738643" cy="525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DE0056-3A52-A132-0F1E-79E53230AF80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406900" y="4475274"/>
            <a:ext cx="600152" cy="305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178762-9361-F5FE-3A44-3E0F2BFA8BAC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545391" y="4825033"/>
            <a:ext cx="46166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BC2C1E-33C9-BECC-91D8-9DF9DEDE51F1}"/>
              </a:ext>
            </a:extLst>
          </p:cNvPr>
          <p:cNvCxnSpPr>
            <a:cxnSpLocks/>
          </p:cNvCxnSpPr>
          <p:nvPr/>
        </p:nvCxnSpPr>
        <p:spPr>
          <a:xfrm>
            <a:off x="5804532" y="3777750"/>
            <a:ext cx="460800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CE3305-1934-6C89-A73C-96883B85B93A}"/>
              </a:ext>
            </a:extLst>
          </p:cNvPr>
          <p:cNvSpPr/>
          <p:nvPr/>
        </p:nvSpPr>
        <p:spPr>
          <a:xfrm>
            <a:off x="6273159" y="4000845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88B2F0-C21A-5C42-23B3-E445C4C8CC14}"/>
              </a:ext>
            </a:extLst>
          </p:cNvPr>
          <p:cNvCxnSpPr>
            <a:cxnSpLocks/>
          </p:cNvCxnSpPr>
          <p:nvPr/>
        </p:nvCxnSpPr>
        <p:spPr>
          <a:xfrm flipV="1">
            <a:off x="5804532" y="4126845"/>
            <a:ext cx="460800" cy="191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CB4D0-AF73-D567-06F9-55A67C7069E7}"/>
              </a:ext>
            </a:extLst>
          </p:cNvPr>
          <p:cNvSpPr/>
          <p:nvPr/>
        </p:nvSpPr>
        <p:spPr>
          <a:xfrm>
            <a:off x="6273159" y="4349939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0xFC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262D9B-728E-5F70-0F8C-73D247D8463E}"/>
              </a:ext>
            </a:extLst>
          </p:cNvPr>
          <p:cNvCxnSpPr>
            <a:cxnSpLocks/>
          </p:cNvCxnSpPr>
          <p:nvPr/>
        </p:nvCxnSpPr>
        <p:spPr>
          <a:xfrm>
            <a:off x="5804532" y="4475939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3F6F830-C0D7-7810-2133-673419C97209}"/>
              </a:ext>
            </a:extLst>
          </p:cNvPr>
          <p:cNvSpPr/>
          <p:nvPr/>
        </p:nvSpPr>
        <p:spPr>
          <a:xfrm>
            <a:off x="6273159" y="4699034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0x45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8AF55-ACC8-0584-5D5E-B79AAB941D8D}"/>
              </a:ext>
            </a:extLst>
          </p:cNvPr>
          <p:cNvCxnSpPr>
            <a:cxnSpLocks/>
          </p:cNvCxnSpPr>
          <p:nvPr/>
        </p:nvCxnSpPr>
        <p:spPr>
          <a:xfrm>
            <a:off x="5804532" y="4825034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248670-E10F-39E1-DCB0-7C0F72096CD7}"/>
              </a:ext>
            </a:extLst>
          </p:cNvPr>
          <p:cNvSpPr txBox="1"/>
          <p:nvPr/>
        </p:nvSpPr>
        <p:spPr>
          <a:xfrm rot="16200000">
            <a:off x="1944528" y="3983045"/>
            <a:ext cx="99700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Window: </a:t>
            </a:r>
          </a:p>
          <a:p>
            <a:pPr algn="ctr"/>
            <a:r>
              <a:rPr lang="en-US" b="1" dirty="0">
                <a:latin typeface="Cambria" panose="02040503050406030204" pitchFamily="18" charset="0"/>
              </a:rPr>
              <a:t>4 k-</a:t>
            </a:r>
            <a:r>
              <a:rPr lang="en-US" b="1" dirty="0" err="1">
                <a:latin typeface="Cambria" panose="02040503050406030204" pitchFamily="18" charset="0"/>
              </a:rPr>
              <a:t>mers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13E361-4392-01BB-E467-F535E39FF9AE}"/>
                  </a:ext>
                </a:extLst>
              </p:cNvPr>
              <p:cNvSpPr txBox="1"/>
              <p:nvPr/>
            </p:nvSpPr>
            <p:spPr>
              <a:xfrm>
                <a:off x="2749683" y="3075105"/>
                <a:ext cx="1629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</a:rPr>
                  <a:t>k-</a:t>
                </a:r>
                <a:r>
                  <a:rPr lang="en-US" b="1" dirty="0" err="1">
                    <a:latin typeface="Cambria" panose="02040503050406030204" pitchFamily="18" charset="0"/>
                  </a:rPr>
                  <a:t>mers</a:t>
                </a:r>
                <a:r>
                  <a:rPr lang="en-US" b="1" dirty="0">
                    <a:latin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13E361-4392-01BB-E467-F535E39F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83" y="3075105"/>
                <a:ext cx="1629229" cy="276999"/>
              </a:xfrm>
              <a:prstGeom prst="rect">
                <a:avLst/>
              </a:prstGeom>
              <a:blipFill>
                <a:blip r:embed="rId4"/>
                <a:stretch>
                  <a:fillRect l="-8527" t="-21739" r="-8527" b="-5217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0DD35FA-56F3-4DA1-295F-24011C3D1DB6}"/>
              </a:ext>
            </a:extLst>
          </p:cNvPr>
          <p:cNvSpPr/>
          <p:nvPr/>
        </p:nvSpPr>
        <p:spPr>
          <a:xfrm>
            <a:off x="3006718" y="3644282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C9F5F7B-B437-88E8-1A5E-F19FD92B7453}"/>
              </a:ext>
            </a:extLst>
          </p:cNvPr>
          <p:cNvSpPr/>
          <p:nvPr/>
        </p:nvSpPr>
        <p:spPr>
          <a:xfrm>
            <a:off x="3283700" y="4342074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TATTACC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7CBD913-C324-1812-721B-AF4B6780BAAC}"/>
              </a:ext>
            </a:extLst>
          </p:cNvPr>
          <p:cNvSpPr/>
          <p:nvPr/>
        </p:nvSpPr>
        <p:spPr>
          <a:xfrm>
            <a:off x="3145209" y="3993178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CTATTAC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B2CA71-C5C7-E017-D578-4BC8D97B0C85}"/>
              </a:ext>
            </a:extLst>
          </p:cNvPr>
          <p:cNvSpPr/>
          <p:nvPr/>
        </p:nvSpPr>
        <p:spPr>
          <a:xfrm>
            <a:off x="3422191" y="4691833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ATTACCT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3BA3C67-0085-A185-B3B4-EB7248B016D4}"/>
              </a:ext>
            </a:extLst>
          </p:cNvPr>
          <p:cNvSpPr/>
          <p:nvPr/>
        </p:nvSpPr>
        <p:spPr>
          <a:xfrm>
            <a:off x="5000539" y="3993178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7E98B60-CC6C-0E84-5810-4A35FB48E9F2}"/>
              </a:ext>
            </a:extLst>
          </p:cNvPr>
          <p:cNvSpPr/>
          <p:nvPr/>
        </p:nvSpPr>
        <p:spPr>
          <a:xfrm>
            <a:off x="5000539" y="4342074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AC86FAF-20D0-F9B7-1297-10F0A12EB690}"/>
              </a:ext>
            </a:extLst>
          </p:cNvPr>
          <p:cNvSpPr/>
          <p:nvPr/>
        </p:nvSpPr>
        <p:spPr>
          <a:xfrm>
            <a:off x="5000539" y="4691833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69CFD33-CFD6-5E47-9448-02C69FD34CAE}"/>
              </a:ext>
            </a:extLst>
          </p:cNvPr>
          <p:cNvSpPr/>
          <p:nvPr/>
        </p:nvSpPr>
        <p:spPr>
          <a:xfrm>
            <a:off x="3006988" y="3645738"/>
            <a:ext cx="1889162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GCTATTACCTATG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7A80964-4A0A-431D-EE79-C98285BF7C23}"/>
              </a:ext>
            </a:extLst>
          </p:cNvPr>
          <p:cNvSpPr/>
          <p:nvPr/>
        </p:nvSpPr>
        <p:spPr>
          <a:xfrm>
            <a:off x="3564297" y="5041592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TTACCTA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921CDA7-675E-8947-104E-50A3BE357268}"/>
              </a:ext>
            </a:extLst>
          </p:cNvPr>
          <p:cNvSpPr/>
          <p:nvPr/>
        </p:nvSpPr>
        <p:spPr>
          <a:xfrm>
            <a:off x="3706809" y="5391350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TACCTAT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870A223-343E-4CA4-FC1E-F17D974DEE59}"/>
              </a:ext>
            </a:extLst>
          </p:cNvPr>
          <p:cNvSpPr/>
          <p:nvPr/>
        </p:nvSpPr>
        <p:spPr>
          <a:xfrm>
            <a:off x="3843577" y="5729164"/>
            <a:ext cx="1156962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ACCTATG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D7267305-B734-419F-6FCA-F6E32BCDBA5A}"/>
              </a:ext>
            </a:extLst>
          </p:cNvPr>
          <p:cNvSpPr/>
          <p:nvPr/>
        </p:nvSpPr>
        <p:spPr>
          <a:xfrm rot="5400000">
            <a:off x="3841558" y="2548562"/>
            <a:ext cx="235136" cy="1889162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F5F9E8-6793-5A9E-74E4-F5F787B86319}"/>
                  </a:ext>
                </a:extLst>
              </p:cNvPr>
              <p:cNvSpPr txBox="1"/>
              <p:nvPr/>
            </p:nvSpPr>
            <p:spPr>
              <a:xfrm>
                <a:off x="3008818" y="3071377"/>
                <a:ext cx="17670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</a:rPr>
                  <a:t>k-</a:t>
                </a:r>
                <a:r>
                  <a:rPr lang="en-US" b="1" dirty="0" err="1">
                    <a:latin typeface="Cambria" panose="02040503050406030204" pitchFamily="18" charset="0"/>
                  </a:rPr>
                  <a:t>mers</a:t>
                </a:r>
                <a:r>
                  <a:rPr lang="en-US" b="1" dirty="0">
                    <a:latin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F5F9E8-6793-5A9E-74E4-F5F787B86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18" y="3071377"/>
                <a:ext cx="1767087" cy="276999"/>
              </a:xfrm>
              <a:prstGeom prst="rect">
                <a:avLst/>
              </a:prstGeom>
              <a:blipFill>
                <a:blip r:embed="rId5"/>
                <a:stretch>
                  <a:fillRect l="-7914" t="-21739" r="-7914" b="-5217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Brace 49">
            <a:extLst>
              <a:ext uri="{FF2B5EF4-FFF2-40B4-BE49-F238E27FC236}">
                <a16:creationId xmlns:a16="http://schemas.microsoft.com/office/drawing/2014/main" id="{4A17F92D-5A02-1E40-2CC8-00EFF169E3FE}"/>
              </a:ext>
            </a:extLst>
          </p:cNvPr>
          <p:cNvSpPr/>
          <p:nvPr/>
        </p:nvSpPr>
        <p:spPr>
          <a:xfrm>
            <a:off x="2713323" y="3644282"/>
            <a:ext cx="180551" cy="2351282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6F60B5-ECA2-6DC7-44AF-ACA9147FDD8F}"/>
              </a:ext>
            </a:extLst>
          </p:cNvPr>
          <p:cNvSpPr txBox="1"/>
          <p:nvPr/>
        </p:nvSpPr>
        <p:spPr>
          <a:xfrm rot="16200000">
            <a:off x="1944352" y="4542924"/>
            <a:ext cx="99700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Window: </a:t>
            </a:r>
          </a:p>
          <a:p>
            <a:pPr algn="ctr"/>
            <a:r>
              <a:rPr lang="en-US" b="1" dirty="0">
                <a:latin typeface="Cambria" panose="02040503050406030204" pitchFamily="18" charset="0"/>
              </a:rPr>
              <a:t>7 k-</a:t>
            </a:r>
            <a:r>
              <a:rPr lang="en-US" b="1" dirty="0" err="1">
                <a:latin typeface="Cambria" panose="02040503050406030204" pitchFamily="18" charset="0"/>
              </a:rPr>
              <a:t>mers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5" grpId="0" animBg="1"/>
      <p:bldP spid="17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37" grpId="0" animBg="1"/>
      <p:bldP spid="38" grpId="0" animBg="1"/>
      <p:bldP spid="39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69" grpId="0"/>
      <p:bldP spid="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latin typeface="Garamond" panose="02020404030301010803" pitchFamily="18" charset="0"/>
              </a:rPr>
              <a:t>Opportunities - Fuzzy matches of seeds</a:t>
            </a:r>
            <a:endParaRPr lang="en-US" sz="3300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4348741"/>
            <a:ext cx="8874053" cy="2010620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and novel seed matches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cannot be identified when finding only exact-matching seeds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Rethinking the seeding parameters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achieve better trade-off between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Performance, memory, and accuracy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77B18C6-728D-A877-69F2-80CC76289A90}"/>
              </a:ext>
            </a:extLst>
          </p:cNvPr>
          <p:cNvSpPr txBox="1">
            <a:spLocks/>
          </p:cNvSpPr>
          <p:nvPr/>
        </p:nvSpPr>
        <p:spPr>
          <a:xfrm>
            <a:off x="189559" y="907673"/>
            <a:ext cx="8874053" cy="17052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mechanism for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fuzzy seed matches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enable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Assigning the </a:t>
            </a:r>
            <a:r>
              <a:rPr lang="en-US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values to </a:t>
            </a:r>
            <a:r>
              <a:rPr lang="en-US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similar seeds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hash values for </a:t>
            </a:r>
            <a:r>
              <a:rPr lang="en-US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dissimilar seeds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performance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(e.g., no distance or similarity calculation) and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Space-efficient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(no multiple hash functions for a single sketch) seed matching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4AB25ED-B88F-5D73-67FA-0DC33FA6C972}"/>
              </a:ext>
            </a:extLst>
          </p:cNvPr>
          <p:cNvSpPr/>
          <p:nvPr/>
        </p:nvSpPr>
        <p:spPr>
          <a:xfrm>
            <a:off x="1827771" y="2863260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CC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GG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882E386-EF1E-2A5A-B58A-8A32D7D42C41}"/>
              </a:ext>
            </a:extLst>
          </p:cNvPr>
          <p:cNvSpPr/>
          <p:nvPr/>
        </p:nvSpPr>
        <p:spPr>
          <a:xfrm>
            <a:off x="1827771" y="3295946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3860877-5B97-2384-6FF9-B1094E651EBA}"/>
              </a:ext>
            </a:extLst>
          </p:cNvPr>
          <p:cNvSpPr/>
          <p:nvPr/>
        </p:nvSpPr>
        <p:spPr>
          <a:xfrm>
            <a:off x="1827771" y="3728340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CA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5A38A58-8DF5-F377-9C66-E67D1187999D}"/>
              </a:ext>
            </a:extLst>
          </p:cNvPr>
          <p:cNvCxnSpPr>
            <a:cxnSpLocks/>
          </p:cNvCxnSpPr>
          <p:nvPr/>
        </p:nvCxnSpPr>
        <p:spPr>
          <a:xfrm>
            <a:off x="3066171" y="2996460"/>
            <a:ext cx="4667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D5E55A-60C4-B7C9-84FC-B1D3AC8CA736}"/>
              </a:ext>
            </a:extLst>
          </p:cNvPr>
          <p:cNvCxnSpPr>
            <a:cxnSpLocks/>
          </p:cNvCxnSpPr>
          <p:nvPr/>
        </p:nvCxnSpPr>
        <p:spPr>
          <a:xfrm flipV="1">
            <a:off x="3066171" y="3429146"/>
            <a:ext cx="466700" cy="32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ACC5EC-7E9E-F171-4503-8D37A603C9B5}"/>
              </a:ext>
            </a:extLst>
          </p:cNvPr>
          <p:cNvCxnSpPr>
            <a:cxnSpLocks/>
          </p:cNvCxnSpPr>
          <p:nvPr/>
        </p:nvCxnSpPr>
        <p:spPr>
          <a:xfrm flipV="1">
            <a:off x="3066171" y="3861540"/>
            <a:ext cx="466700" cy="124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9052AE4-9837-F380-BE40-A4F2F1B57926}"/>
              </a:ext>
            </a:extLst>
          </p:cNvPr>
          <p:cNvSpPr/>
          <p:nvPr/>
        </p:nvSpPr>
        <p:spPr>
          <a:xfrm>
            <a:off x="4795332" y="2870461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588AC09-DB19-F17A-D276-60CBCF39D2DC}"/>
              </a:ext>
            </a:extLst>
          </p:cNvPr>
          <p:cNvCxnSpPr>
            <a:cxnSpLocks/>
          </p:cNvCxnSpPr>
          <p:nvPr/>
        </p:nvCxnSpPr>
        <p:spPr>
          <a:xfrm>
            <a:off x="4324871" y="2996461"/>
            <a:ext cx="47046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6416ED7-1248-FEE7-01B5-AF45A87913DE}"/>
              </a:ext>
            </a:extLst>
          </p:cNvPr>
          <p:cNvSpPr/>
          <p:nvPr/>
        </p:nvSpPr>
        <p:spPr>
          <a:xfrm>
            <a:off x="4795332" y="3303147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858A998-0E19-7EB8-0192-940A8D72225E}"/>
              </a:ext>
            </a:extLst>
          </p:cNvPr>
          <p:cNvCxnSpPr>
            <a:cxnSpLocks/>
          </p:cNvCxnSpPr>
          <p:nvPr/>
        </p:nvCxnSpPr>
        <p:spPr>
          <a:xfrm flipV="1">
            <a:off x="4326809" y="3427502"/>
            <a:ext cx="468523" cy="15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96B3BDA-8D3A-892D-EC30-960D2D701FB5}"/>
              </a:ext>
            </a:extLst>
          </p:cNvPr>
          <p:cNvSpPr/>
          <p:nvPr/>
        </p:nvSpPr>
        <p:spPr>
          <a:xfrm>
            <a:off x="4795332" y="3735541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D1F4F75-8AC6-1D07-608C-607F69CACEA1}"/>
              </a:ext>
            </a:extLst>
          </p:cNvPr>
          <p:cNvCxnSpPr>
            <a:cxnSpLocks/>
          </p:cNvCxnSpPr>
          <p:nvPr/>
        </p:nvCxnSpPr>
        <p:spPr>
          <a:xfrm>
            <a:off x="4334646" y="3861540"/>
            <a:ext cx="460686" cy="124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2925FD6-41E1-7A0F-0AAD-4E527D6562E5}"/>
              </a:ext>
            </a:extLst>
          </p:cNvPr>
          <p:cNvSpPr/>
          <p:nvPr/>
        </p:nvSpPr>
        <p:spPr>
          <a:xfrm>
            <a:off x="3532871" y="3295946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Fuzzy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FF942CE-6148-962F-08DB-872E316F26A3}"/>
              </a:ext>
            </a:extLst>
          </p:cNvPr>
          <p:cNvSpPr/>
          <p:nvPr/>
        </p:nvSpPr>
        <p:spPr>
          <a:xfrm>
            <a:off x="3532871" y="3728340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Fuzzy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839375C-3112-6535-3FF1-90B3A9E68520}"/>
              </a:ext>
            </a:extLst>
          </p:cNvPr>
          <p:cNvCxnSpPr>
            <a:cxnSpLocks/>
          </p:cNvCxnSpPr>
          <p:nvPr/>
        </p:nvCxnSpPr>
        <p:spPr>
          <a:xfrm>
            <a:off x="5526919" y="2996460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1BF15E00-2F51-CA55-0B2B-97E9F6E35853}"/>
              </a:ext>
            </a:extLst>
          </p:cNvPr>
          <p:cNvSpPr/>
          <p:nvPr/>
        </p:nvSpPr>
        <p:spPr>
          <a:xfrm>
            <a:off x="5997380" y="2863260"/>
            <a:ext cx="1318849" cy="266401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7377B6-54D9-6728-43F1-872D69319B85}"/>
              </a:ext>
            </a:extLst>
          </p:cNvPr>
          <p:cNvCxnSpPr>
            <a:cxnSpLocks/>
          </p:cNvCxnSpPr>
          <p:nvPr/>
        </p:nvCxnSpPr>
        <p:spPr>
          <a:xfrm>
            <a:off x="5526919" y="3432731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A399C00-7CF2-3F94-C4EB-BD7AAE673FD2}"/>
              </a:ext>
            </a:extLst>
          </p:cNvPr>
          <p:cNvSpPr/>
          <p:nvPr/>
        </p:nvSpPr>
        <p:spPr>
          <a:xfrm>
            <a:off x="5997380" y="3303147"/>
            <a:ext cx="1318849" cy="266401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3EBFDB-4C7A-2DD7-72C0-3964B71F9A3C}"/>
              </a:ext>
            </a:extLst>
          </p:cNvPr>
          <p:cNvCxnSpPr>
            <a:cxnSpLocks/>
          </p:cNvCxnSpPr>
          <p:nvPr/>
        </p:nvCxnSpPr>
        <p:spPr>
          <a:xfrm>
            <a:off x="5526919" y="3845529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59AC15E-83DB-D3C0-1DA5-B262C6F0CD70}"/>
              </a:ext>
            </a:extLst>
          </p:cNvPr>
          <p:cNvSpPr/>
          <p:nvPr/>
        </p:nvSpPr>
        <p:spPr>
          <a:xfrm>
            <a:off x="5997380" y="3715945"/>
            <a:ext cx="1318849" cy="266401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BB1B7650-8DFA-8E2C-6C85-C755EB1ECAB7}"/>
              </a:ext>
            </a:extLst>
          </p:cNvPr>
          <p:cNvSpPr/>
          <p:nvPr/>
        </p:nvSpPr>
        <p:spPr>
          <a:xfrm>
            <a:off x="3544458" y="2863346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Fuzzy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8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7" grpId="0" animBg="1"/>
      <p:bldP spid="59" grpId="0" animBg="1"/>
      <p:bldP spid="61" grpId="0" animBg="1"/>
      <p:bldP spid="66" grpId="0" animBg="1"/>
      <p:bldP spid="67" grpId="0" animBg="1"/>
      <p:bldP spid="70" grpId="0" animBg="1"/>
      <p:bldP spid="72" grpId="0" animBg="1"/>
      <p:bldP spid="74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5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Our Goal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A20AF9-22AF-8001-B162-CC8CBB2C0855}"/>
              </a:ext>
            </a:extLst>
          </p:cNvPr>
          <p:cNvSpPr/>
          <p:nvPr/>
        </p:nvSpPr>
        <p:spPr>
          <a:xfrm>
            <a:off x="197627" y="2155979"/>
            <a:ext cx="8748746" cy="2546042"/>
          </a:xfrm>
          <a:prstGeom prst="roundRect">
            <a:avLst>
              <a:gd name="adj" fmla="val 6884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FF13F-FB53-6C93-1A0A-477893DFFB0A}"/>
              </a:ext>
            </a:extLst>
          </p:cNvPr>
          <p:cNvSpPr txBox="1"/>
          <p:nvPr/>
        </p:nvSpPr>
        <p:spPr>
          <a:xfrm>
            <a:off x="1175992" y="3136612"/>
            <a:ext cx="6792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well as</a:t>
            </a:r>
            <a:r>
              <a:rPr lang="en-US" sz="28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exact-matching seeds </a:t>
            </a:r>
            <a:endParaRPr lang="en-C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B0498-BF65-9D12-D8A5-3EA125EECD2A}"/>
              </a:ext>
            </a:extLst>
          </p:cNvPr>
          <p:cNvSpPr txBox="1"/>
          <p:nvPr/>
        </p:nvSpPr>
        <p:spPr>
          <a:xfrm>
            <a:off x="1175993" y="2654372"/>
            <a:ext cx="6792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finding</a:t>
            </a:r>
            <a:r>
              <a:rPr lang="en-US" sz="28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fuzzy matches of seeds </a:t>
            </a:r>
            <a:endParaRPr lang="en-C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9F8E4-F269-1348-E7F8-2A01783391C3}"/>
              </a:ext>
            </a:extLst>
          </p:cNvPr>
          <p:cNvSpPr txBox="1"/>
          <p:nvPr/>
        </p:nvSpPr>
        <p:spPr>
          <a:xfrm>
            <a:off x="826901" y="3626928"/>
            <a:ext cx="7523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 </a:t>
            </a:r>
            <a:r>
              <a:rPr lang="en-US" sz="28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lookup</a:t>
            </a:r>
            <a:r>
              <a:rPr lang="en-US" sz="28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hash values of seeds</a:t>
            </a:r>
            <a:endParaRPr lang="en-C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8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757EFC-FADC-335E-B770-D73542DA5C1D}"/>
              </a:ext>
            </a:extLst>
          </p:cNvPr>
          <p:cNvSpPr txBox="1"/>
          <p:nvPr/>
        </p:nvSpPr>
        <p:spPr>
          <a:xfrm>
            <a:off x="-177800" y="2866254"/>
            <a:ext cx="9499596" cy="1177706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a hashing mechanism,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SimHash</a:t>
            </a: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that can </a:t>
            </a:r>
          </a:p>
          <a:p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 </a:t>
            </a:r>
            <a:r>
              <a:rPr lang="en-US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hash values</a:t>
            </a: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 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D37CD-23EF-8331-AA99-F5225B469152}"/>
              </a:ext>
            </a:extLst>
          </p:cNvPr>
          <p:cNvSpPr txBox="1"/>
          <p:nvPr/>
        </p:nvSpPr>
        <p:spPr>
          <a:xfrm>
            <a:off x="-177800" y="4640908"/>
            <a:ext cx="9499596" cy="1601145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the mechanisms for accurately </a:t>
            </a:r>
          </a:p>
          <a:p>
            <a:r>
              <a:rPr 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efficiently</a:t>
            </a:r>
            <a:r>
              <a:rPr lang="en-US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converting seed sequences into </a:t>
            </a:r>
          </a:p>
          <a:p>
            <a:r>
              <a:rPr lang="en-US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of items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98D60B-63AF-9646-DE93-EC71EB6F7C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" y="6420547"/>
            <a:ext cx="8894763" cy="292100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DD6C5-E421-BD61-196F-79E93284895F}"/>
              </a:ext>
            </a:extLst>
          </p:cNvPr>
          <p:cNvGrpSpPr/>
          <p:nvPr/>
        </p:nvGrpSpPr>
        <p:grpSpPr>
          <a:xfrm>
            <a:off x="2295769" y="615947"/>
            <a:ext cx="4552463" cy="1200329"/>
            <a:chOff x="2254250" y="615947"/>
            <a:chExt cx="4552463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B9D21E-08DA-0AA3-4AFD-038CCE2C234F}"/>
                </a:ext>
              </a:extLst>
            </p:cNvPr>
            <p:cNvSpPr txBox="1"/>
            <p:nvPr/>
          </p:nvSpPr>
          <p:spPr>
            <a:xfrm>
              <a:off x="3434274" y="615947"/>
              <a:ext cx="33724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b="1" dirty="0">
                  <a:solidFill>
                    <a:srgbClr val="002060"/>
                  </a:solidFill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BLEND</a:t>
              </a:r>
              <a:endParaRPr lang="en-CH" sz="7200" dirty="0">
                <a:solidFill>
                  <a:srgbClr val="00206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64D398-68A3-9B11-DEB9-450ABF70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250" y="627258"/>
              <a:ext cx="1180024" cy="11777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62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SimHash Technique </a:t>
            </a:r>
            <a:r>
              <a:rPr lang="en-CH" dirty="0">
                <a:latin typeface="Garamond" panose="02020404030301010803" pitchFamily="18" charset="0"/>
              </a:rPr>
              <a:t>–</a:t>
            </a:r>
            <a:r>
              <a:rPr lang="en-US" dirty="0">
                <a:latin typeface="Garamond" panose="02020404030301010803" pitchFamily="18" charset="0"/>
              </a:rPr>
              <a:t> Example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1777560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Generate the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hash value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 set of items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input: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sentence (a set of items)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Items: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 in a sentence (hash values of items)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 the net difference between 0s and 1s at each 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C95F9-045C-BC56-39C8-91184D9D87AB}"/>
              </a:ext>
            </a:extLst>
          </p:cNvPr>
          <p:cNvSpPr txBox="1"/>
          <p:nvPr/>
        </p:nvSpPr>
        <p:spPr>
          <a:xfrm>
            <a:off x="1738139" y="2669417"/>
            <a:ext cx="566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venir Next" panose="020B0503020202020204" pitchFamily="34" charset="0"/>
              </a:rPr>
              <a:t>This is an example sentence to generate a hash value</a:t>
            </a:r>
            <a:endParaRPr lang="en-CH" i="1" dirty="0">
              <a:latin typeface="Avenir Next" panose="020B05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7D4CE-C8CF-712C-6B47-911F43F2F0D9}"/>
              </a:ext>
            </a:extLst>
          </p:cNvPr>
          <p:cNvSpPr/>
          <p:nvPr/>
        </p:nvSpPr>
        <p:spPr>
          <a:xfrm>
            <a:off x="765347" y="3038749"/>
            <a:ext cx="11930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5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endParaRPr lang="en-US" b="1" u="sng" dirty="0">
              <a:solidFill>
                <a:srgbClr val="2F52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24604-3306-6861-7F5A-C676E6043667}"/>
              </a:ext>
            </a:extLst>
          </p:cNvPr>
          <p:cNvSpPr/>
          <p:nvPr/>
        </p:nvSpPr>
        <p:spPr>
          <a:xfrm>
            <a:off x="2110021" y="3038749"/>
            <a:ext cx="15899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2F52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Values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0b01111000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0b11011101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0b00011100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0b01000001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0b11110000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0b01011101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0b10011100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0b11000001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0b11111101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0b00101011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6A81DC4-44E5-DE7A-75E0-19D0634DA828}"/>
              </a:ext>
            </a:extLst>
          </p:cNvPr>
          <p:cNvSpPr/>
          <p:nvPr/>
        </p:nvSpPr>
        <p:spPr>
          <a:xfrm>
            <a:off x="4584435" y="3185587"/>
            <a:ext cx="2203667" cy="886498"/>
          </a:xfrm>
          <a:prstGeom prst="roundRect">
            <a:avLst/>
          </a:prstGeom>
          <a:solidFill>
            <a:srgbClr val="E3F0D9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b="1" dirty="0">
                <a:latin typeface="Cambria" panose="02040503050406030204" pitchFamily="18" charset="0"/>
              </a:rPr>
              <a:t>Bitwise Sum </a:t>
            </a:r>
          </a:p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(Net difference </a:t>
            </a:r>
          </a:p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between 0s and 1s)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93F10D-42D3-00E0-3464-0FD917D5BC7A}"/>
              </a:ext>
            </a:extLst>
          </p:cNvPr>
          <p:cNvCxnSpPr>
            <a:cxnSpLocks/>
            <a:stCxn id="17" idx="2"/>
            <a:endCxn id="39" idx="0"/>
          </p:cNvCxnSpPr>
          <p:nvPr/>
        </p:nvCxnSpPr>
        <p:spPr>
          <a:xfrm flipH="1">
            <a:off x="5686268" y="4072085"/>
            <a:ext cx="1" cy="6490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C1D9507A-E5AD-A501-4480-F40189315B0D}"/>
              </a:ext>
            </a:extLst>
          </p:cNvPr>
          <p:cNvSpPr/>
          <p:nvPr/>
        </p:nvSpPr>
        <p:spPr>
          <a:xfrm rot="16200000">
            <a:off x="2933233" y="5530558"/>
            <a:ext cx="143495" cy="1083876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32C18522-D7B2-97E8-00F4-24B3C943BF7E}"/>
              </a:ext>
            </a:extLst>
          </p:cNvPr>
          <p:cNvCxnSpPr>
            <a:cxnSpLocks/>
            <a:stCxn id="30" idx="1"/>
            <a:endCxn id="17" idx="1"/>
          </p:cNvCxnSpPr>
          <p:nvPr/>
        </p:nvCxnSpPr>
        <p:spPr>
          <a:xfrm rot="5400000" flipH="1" flipV="1">
            <a:off x="2537004" y="4096813"/>
            <a:ext cx="2515408" cy="1579454"/>
          </a:xfrm>
          <a:prstGeom prst="bentConnector4">
            <a:avLst>
              <a:gd name="adj1" fmla="val -9088"/>
              <a:gd name="adj2" fmla="val 63042"/>
            </a:avLst>
          </a:prstGeom>
          <a:ln w="3175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28B069A-36C6-9680-55B0-8A640DDCB271}"/>
              </a:ext>
            </a:extLst>
          </p:cNvPr>
          <p:cNvSpPr/>
          <p:nvPr/>
        </p:nvSpPr>
        <p:spPr>
          <a:xfrm>
            <a:off x="4344076" y="4721086"/>
            <a:ext cx="2684384" cy="369333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+4,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-2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+4, +4,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 -8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+2]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A3D306-7ADE-2C4D-07D8-525794A3C8C3}"/>
              </a:ext>
            </a:extLst>
          </p:cNvPr>
          <p:cNvSpPr/>
          <p:nvPr/>
        </p:nvSpPr>
        <p:spPr>
          <a:xfrm>
            <a:off x="4956100" y="5739419"/>
            <a:ext cx="1435454" cy="306000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AF10F39-DC6A-00B1-D8E3-10FACC15FD7D}"/>
              </a:ext>
            </a:extLst>
          </p:cNvPr>
          <p:cNvSpPr/>
          <p:nvPr/>
        </p:nvSpPr>
        <p:spPr>
          <a:xfrm>
            <a:off x="2425334" y="3301878"/>
            <a:ext cx="170274" cy="2780425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1BB5AB-7DAE-0CBA-F877-E59D83D57933}"/>
              </a:ext>
            </a:extLst>
          </p:cNvPr>
          <p:cNvSpPr/>
          <p:nvPr/>
        </p:nvSpPr>
        <p:spPr>
          <a:xfrm>
            <a:off x="3315742" y="3301878"/>
            <a:ext cx="170274" cy="2780425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D50857-4213-AB64-94E7-91F32346BC97}"/>
              </a:ext>
            </a:extLst>
          </p:cNvPr>
          <p:cNvSpPr/>
          <p:nvPr/>
        </p:nvSpPr>
        <p:spPr>
          <a:xfrm>
            <a:off x="2664298" y="3301878"/>
            <a:ext cx="170274" cy="2780425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9E396F4-9939-A868-7204-60AC8D77D281}"/>
              </a:ext>
            </a:extLst>
          </p:cNvPr>
          <p:cNvCxnSpPr>
            <a:cxnSpLocks/>
            <a:stCxn id="39" idx="3"/>
            <a:endCxn id="89" idx="1"/>
          </p:cNvCxnSpPr>
          <p:nvPr/>
        </p:nvCxnSpPr>
        <p:spPr>
          <a:xfrm flipV="1">
            <a:off x="7028460" y="4905752"/>
            <a:ext cx="644062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F61E932-AA02-AB7E-A565-3A37F085665D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5686268" y="5090419"/>
            <a:ext cx="1" cy="62419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8329C49-398F-08E6-ECD1-B86969758BA4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6391554" y="5892419"/>
            <a:ext cx="6351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FF60905-A602-AFF6-078B-72EAB3032902}"/>
              </a:ext>
            </a:extLst>
          </p:cNvPr>
          <p:cNvSpPr/>
          <p:nvPr/>
        </p:nvSpPr>
        <p:spPr>
          <a:xfrm>
            <a:off x="7672522" y="4577469"/>
            <a:ext cx="1101832" cy="65656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b="1" dirty="0">
                <a:latin typeface="Cambria" panose="02040503050406030204" pitchFamily="18" charset="0"/>
              </a:rPr>
              <a:t>Counter Vector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7B8F687-CA10-A64B-F085-2278596C319F}"/>
              </a:ext>
            </a:extLst>
          </p:cNvPr>
          <p:cNvSpPr/>
          <p:nvPr/>
        </p:nvSpPr>
        <p:spPr>
          <a:xfrm>
            <a:off x="7026654" y="5564136"/>
            <a:ext cx="1187822" cy="65656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b="1" dirty="0">
                <a:latin typeface="Cambria" panose="02040503050406030204" pitchFamily="18" charset="0"/>
              </a:rPr>
              <a:t>SimHash Value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3E991E0-CF51-858A-650A-E436181B4AD7}"/>
              </a:ext>
            </a:extLst>
          </p:cNvPr>
          <p:cNvSpPr/>
          <p:nvPr/>
        </p:nvSpPr>
        <p:spPr>
          <a:xfrm>
            <a:off x="4483561" y="4661946"/>
            <a:ext cx="170274" cy="487609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20D2484-C46E-570A-2571-C63E013ECC60}"/>
              </a:ext>
            </a:extLst>
          </p:cNvPr>
          <p:cNvSpPr/>
          <p:nvPr/>
        </p:nvSpPr>
        <p:spPr>
          <a:xfrm>
            <a:off x="5058965" y="4661946"/>
            <a:ext cx="294386" cy="487609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B079832-DC19-A6DA-FB05-3D6937757611}"/>
              </a:ext>
            </a:extLst>
          </p:cNvPr>
          <p:cNvSpPr/>
          <p:nvPr/>
        </p:nvSpPr>
        <p:spPr>
          <a:xfrm>
            <a:off x="6608615" y="4661946"/>
            <a:ext cx="294386" cy="487609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7D26893-8040-5955-F399-A5456379C674}"/>
              </a:ext>
            </a:extLst>
          </p:cNvPr>
          <p:cNvSpPr/>
          <p:nvPr/>
        </p:nvSpPr>
        <p:spPr>
          <a:xfrm>
            <a:off x="765347" y="3038749"/>
            <a:ext cx="11930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5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endParaRPr lang="en-US" b="1" u="sng" dirty="0">
              <a:solidFill>
                <a:srgbClr val="2F52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SimHash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DA8576A-AA06-93AB-B91E-717BAE7AEC0E}"/>
              </a:ext>
            </a:extLst>
          </p:cNvPr>
          <p:cNvSpPr/>
          <p:nvPr/>
        </p:nvSpPr>
        <p:spPr>
          <a:xfrm>
            <a:off x="2110021" y="3038749"/>
            <a:ext cx="15899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2F52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Values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0b01111000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0b11011101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0b00011100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0b01000001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0b11110000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0b01011101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0b10011100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0b11000001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0b01001011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0b00101011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0D812C3-D355-EF76-500E-5E374F0FFEC4}"/>
              </a:ext>
            </a:extLst>
          </p:cNvPr>
          <p:cNvSpPr/>
          <p:nvPr/>
        </p:nvSpPr>
        <p:spPr>
          <a:xfrm>
            <a:off x="4344076" y="4721086"/>
            <a:ext cx="2684384" cy="369333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-2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+4,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-4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+2, +4,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 -2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 -6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+2]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360AB3C-F7A0-DD9C-C226-9E4AAD3317B3}"/>
              </a:ext>
            </a:extLst>
          </p:cNvPr>
          <p:cNvCxnSpPr>
            <a:cxnSpLocks/>
          </p:cNvCxnSpPr>
          <p:nvPr/>
        </p:nvCxnSpPr>
        <p:spPr>
          <a:xfrm>
            <a:off x="4591327" y="4986971"/>
            <a:ext cx="740961" cy="8263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0C3464B-E773-1C04-6466-9408DEE29AC0}"/>
              </a:ext>
            </a:extLst>
          </p:cNvPr>
          <p:cNvCxnSpPr>
            <a:cxnSpLocks/>
          </p:cNvCxnSpPr>
          <p:nvPr/>
        </p:nvCxnSpPr>
        <p:spPr>
          <a:xfrm>
            <a:off x="4868029" y="4986971"/>
            <a:ext cx="614654" cy="8263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5603695-E6D9-B2A6-B93E-276CC6FB567E}"/>
              </a:ext>
            </a:extLst>
          </p:cNvPr>
          <p:cNvCxnSpPr>
            <a:cxnSpLocks/>
          </p:cNvCxnSpPr>
          <p:nvPr/>
        </p:nvCxnSpPr>
        <p:spPr>
          <a:xfrm>
            <a:off x="5213995" y="4986971"/>
            <a:ext cx="375595" cy="8263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F1A3DCB-32BF-2D72-7D3C-D9762F66B3FF}"/>
              </a:ext>
            </a:extLst>
          </p:cNvPr>
          <p:cNvCxnSpPr>
            <a:cxnSpLocks/>
          </p:cNvCxnSpPr>
          <p:nvPr/>
        </p:nvCxnSpPr>
        <p:spPr>
          <a:xfrm flipH="1">
            <a:off x="6003651" y="4986971"/>
            <a:ext cx="138582" cy="8115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9819AAC-3D1F-F8FF-8E21-FA4919760CCF}"/>
              </a:ext>
            </a:extLst>
          </p:cNvPr>
          <p:cNvCxnSpPr>
            <a:cxnSpLocks/>
          </p:cNvCxnSpPr>
          <p:nvPr/>
        </p:nvCxnSpPr>
        <p:spPr>
          <a:xfrm flipH="1">
            <a:off x="6142233" y="4986971"/>
            <a:ext cx="294386" cy="8263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67051E6-8681-9322-CDDB-2CD45574562B}"/>
              </a:ext>
            </a:extLst>
          </p:cNvPr>
          <p:cNvCxnSpPr>
            <a:cxnSpLocks/>
          </p:cNvCxnSpPr>
          <p:nvPr/>
        </p:nvCxnSpPr>
        <p:spPr>
          <a:xfrm>
            <a:off x="5565546" y="4986971"/>
            <a:ext cx="184265" cy="8263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F367212-7DD9-E534-DE5A-679C0F31C64B}"/>
              </a:ext>
            </a:extLst>
          </p:cNvPr>
          <p:cNvCxnSpPr>
            <a:cxnSpLocks/>
          </p:cNvCxnSpPr>
          <p:nvPr/>
        </p:nvCxnSpPr>
        <p:spPr>
          <a:xfrm flipH="1">
            <a:off x="5854348" y="4986971"/>
            <a:ext cx="62292" cy="8263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CF1C973-DF46-2551-319A-2C1EB3023813}"/>
              </a:ext>
            </a:extLst>
          </p:cNvPr>
          <p:cNvCxnSpPr>
            <a:cxnSpLocks/>
          </p:cNvCxnSpPr>
          <p:nvPr/>
        </p:nvCxnSpPr>
        <p:spPr>
          <a:xfrm flipH="1">
            <a:off x="6253052" y="4986971"/>
            <a:ext cx="533243" cy="8115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20326CFA-4DFF-40B7-ACCB-C0129C10D9EF}"/>
              </a:ext>
            </a:extLst>
          </p:cNvPr>
          <p:cNvSpPr txBox="1"/>
          <p:nvPr/>
        </p:nvSpPr>
        <p:spPr>
          <a:xfrm>
            <a:off x="-177798" y="2484048"/>
            <a:ext cx="9499596" cy="1889905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Challenge:</a:t>
            </a:r>
            <a:r>
              <a:rPr 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Efficiently and accurately </a:t>
            </a:r>
          </a:p>
          <a:p>
            <a:r>
              <a:rPr lang="en-US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 seeds to set of items</a:t>
            </a:r>
            <a:r>
              <a:rPr 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use with SimHash</a:t>
            </a:r>
            <a:endParaRPr lang="en-US" sz="3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1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  <p:bldP spid="17" grpId="0" animBg="1"/>
      <p:bldP spid="30" grpId="0" animBg="1"/>
      <p:bldP spid="39" grpId="0" animBg="1"/>
      <p:bldP spid="39" grpId="1" animBg="1"/>
      <p:bldP spid="4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9" grpId="0" animBg="1"/>
      <p:bldP spid="90" grpId="0" animBg="1"/>
      <p:bldP spid="131" grpId="0" animBg="1"/>
      <p:bldP spid="131" grpId="1" animBg="1"/>
      <p:bldP spid="133" grpId="0" animBg="1"/>
      <p:bldP spid="133" grpId="1" animBg="1"/>
      <p:bldP spid="134" grpId="0" animBg="1"/>
      <p:bldP spid="134" grpId="1" animBg="1"/>
      <p:bldP spid="135" grpId="1"/>
      <p:bldP spid="136" grpId="1"/>
      <p:bldP spid="137" grpId="1" animBg="1"/>
      <p:bldP spid="1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7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BLEND Overview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2591816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Efficiently find fuzzy seed matches with a single lookup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fixed-length sequence (seed sequence)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Efficiently and accurately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 the seed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its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of items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conversion mechanisms: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BLEND-I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BLEND-S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 the SimHash value of the seed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Efficiently identify fuzzy seed matches by matching the SimHash values using a hash table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D417CA-DD0A-36F1-3D49-CDFAADC27D2A}"/>
              </a:ext>
            </a:extLst>
          </p:cNvPr>
          <p:cNvSpPr/>
          <p:nvPr/>
        </p:nvSpPr>
        <p:spPr>
          <a:xfrm>
            <a:off x="1286557" y="3607027"/>
            <a:ext cx="6225689" cy="2772960"/>
          </a:xfrm>
          <a:prstGeom prst="roundRect">
            <a:avLst>
              <a:gd name="adj" fmla="val 4062"/>
            </a:avLst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D4CF02-7078-1427-3B30-8F84DD15D694}"/>
              </a:ext>
            </a:extLst>
          </p:cNvPr>
          <p:cNvSpPr/>
          <p:nvPr/>
        </p:nvSpPr>
        <p:spPr>
          <a:xfrm>
            <a:off x="1490848" y="3857229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E408FB-84C5-ECA4-C924-1E5DC2923D82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396248" y="4123629"/>
            <a:ext cx="0" cy="41565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2E8E1C-2969-1433-4AA0-E10C72654DB2}"/>
              </a:ext>
            </a:extLst>
          </p:cNvPr>
          <p:cNvSpPr/>
          <p:nvPr/>
        </p:nvSpPr>
        <p:spPr>
          <a:xfrm>
            <a:off x="1509716" y="4539284"/>
            <a:ext cx="1773063" cy="1441121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tIns="0" bIns="0" rtlCol="0" anchor="t" anchorCtr="0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Sequence to Set </a:t>
            </a:r>
          </a:p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Conversion:</a:t>
            </a:r>
          </a:p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  <a:p>
            <a:pPr lvl="0" algn="ctr" defTabSz="1600847"/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or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F4811B-74BE-9BA6-7ECB-D928AF7D7908}"/>
              </a:ext>
            </a:extLst>
          </p:cNvPr>
          <p:cNvCxnSpPr>
            <a:cxnSpLocks/>
          </p:cNvCxnSpPr>
          <p:nvPr/>
        </p:nvCxnSpPr>
        <p:spPr>
          <a:xfrm>
            <a:off x="3301648" y="5259844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F3F96-DE05-A258-BD88-85A37FAA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297" y="5712199"/>
            <a:ext cx="977900" cy="180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A2E1A7-1FEE-3C2E-703E-5600FC81B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552" y="5192113"/>
            <a:ext cx="1017391" cy="1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AF174-CA02-9505-DF2E-AE135A11A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4" y="4385736"/>
            <a:ext cx="314743" cy="30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CE7D4F-B1FB-7ED8-837E-03E3DA464CE0}"/>
              </a:ext>
            </a:extLst>
          </p:cNvPr>
          <p:cNvSpPr txBox="1"/>
          <p:nvPr/>
        </p:nvSpPr>
        <p:spPr>
          <a:xfrm>
            <a:off x="3781317" y="4982845"/>
            <a:ext cx="621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Set Items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49D022-4CDB-0C60-251C-D6A8870200C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403289" y="5255074"/>
            <a:ext cx="42823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2C9B02-5BAD-2DA7-C733-EA47B1C4D2EF}"/>
              </a:ext>
            </a:extLst>
          </p:cNvPr>
          <p:cNvSpPr/>
          <p:nvPr/>
        </p:nvSpPr>
        <p:spPr>
          <a:xfrm>
            <a:off x="4872789" y="5033234"/>
            <a:ext cx="1161416" cy="443680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kern="0" dirty="0">
                <a:latin typeface="Cambria" panose="02040503050406030204" pitchFamily="18" charset="0"/>
              </a:rPr>
              <a:t>SimHash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CDD768-8B2A-2323-0C8C-0D4F7232F3E4}"/>
              </a:ext>
            </a:extLst>
          </p:cNvPr>
          <p:cNvCxnSpPr>
            <a:cxnSpLocks/>
          </p:cNvCxnSpPr>
          <p:nvPr/>
        </p:nvCxnSpPr>
        <p:spPr>
          <a:xfrm flipV="1">
            <a:off x="6034205" y="5255074"/>
            <a:ext cx="42823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9162D1-92F3-1630-A060-F5C1706651C8}"/>
              </a:ext>
            </a:extLst>
          </p:cNvPr>
          <p:cNvSpPr txBox="1"/>
          <p:nvPr/>
        </p:nvSpPr>
        <p:spPr>
          <a:xfrm>
            <a:off x="6158995" y="5455453"/>
            <a:ext cx="13532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2F528E"/>
                </a:solidFill>
                <a:latin typeface="Cambria" panose="02040503050406030204" pitchFamily="18" charset="0"/>
              </a:rPr>
              <a:t>Hash Value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8B7496-CE8D-25DF-D9A1-FEB2E28FEB2A}"/>
              </a:ext>
            </a:extLst>
          </p:cNvPr>
          <p:cNvSpPr/>
          <p:nvPr/>
        </p:nvSpPr>
        <p:spPr>
          <a:xfrm>
            <a:off x="6475621" y="5120114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086AD5-3265-3CDE-7BD0-7517879C472E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7195621" y="5246113"/>
            <a:ext cx="539784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DB4E72-8F67-F31E-D6BD-4EF6F4C7BF34}"/>
              </a:ext>
            </a:extLst>
          </p:cNvPr>
          <p:cNvSpPr/>
          <p:nvPr/>
        </p:nvSpPr>
        <p:spPr>
          <a:xfrm>
            <a:off x="7735405" y="4919146"/>
            <a:ext cx="777600" cy="653934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6DFE40-F35B-CE03-81B6-FEE0E6BA68C4}"/>
              </a:ext>
            </a:extLst>
          </p:cNvPr>
          <p:cNvSpPr txBox="1"/>
          <p:nvPr/>
        </p:nvSpPr>
        <p:spPr>
          <a:xfrm>
            <a:off x="1286557" y="6087942"/>
            <a:ext cx="8629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BLEND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C8B43D8-4896-F572-7B65-1A0C233864F8}"/>
              </a:ext>
            </a:extLst>
          </p:cNvPr>
          <p:cNvSpPr/>
          <p:nvPr/>
        </p:nvSpPr>
        <p:spPr>
          <a:xfrm rot="10800000">
            <a:off x="3382584" y="3759336"/>
            <a:ext cx="123355" cy="462186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rgbClr val="E46C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60EEA4-7C13-1C45-9BF6-8EAE39B0397B}"/>
              </a:ext>
            </a:extLst>
          </p:cNvPr>
          <p:cNvSpPr txBox="1"/>
          <p:nvPr/>
        </p:nvSpPr>
        <p:spPr>
          <a:xfrm>
            <a:off x="3543331" y="3832022"/>
            <a:ext cx="35386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Sequence (e.g., a strobemer seed)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4A9996-CC89-7DA8-6889-3603075AD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7" y="4878303"/>
            <a:ext cx="314743" cy="30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498A26-6819-2CBA-446D-11E1516BD1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33" y="4766146"/>
            <a:ext cx="314743" cy="30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9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/>
      <p:bldP spid="13" grpId="0" animBg="1"/>
      <p:bldP spid="15" grpId="0"/>
      <p:bldP spid="16" grpId="0" animBg="1"/>
      <p:bldP spid="18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Sequence-to-Set Conversion (BLEND-I)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1888981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Convert seed sequences into set of items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fixed-length sequence (seed sequence)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Extract </a:t>
            </a:r>
            <a:r>
              <a:rPr lang="en-US" sz="2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overlapping k-</a:t>
            </a:r>
            <a:r>
              <a:rPr lang="en-US" sz="22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seed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(neighbors)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Generate the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values of neighbors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any hash function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items: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Hash values of neighbors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8024288-F960-8536-20DD-FAE2299CB54C}"/>
              </a:ext>
            </a:extLst>
          </p:cNvPr>
          <p:cNvSpPr/>
          <p:nvPr/>
        </p:nvSpPr>
        <p:spPr>
          <a:xfrm>
            <a:off x="884235" y="3660528"/>
            <a:ext cx="7868617" cy="2499861"/>
          </a:xfrm>
          <a:prstGeom prst="roundRect">
            <a:avLst>
              <a:gd name="adj" fmla="val 7897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94F2EF-B922-9EA4-5631-09021307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0" y="5849555"/>
            <a:ext cx="1017391" cy="180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2A8FE8C-BCC7-6346-66DA-31B0B5481A1B}"/>
              </a:ext>
            </a:extLst>
          </p:cNvPr>
          <p:cNvSpPr/>
          <p:nvPr/>
        </p:nvSpPr>
        <p:spPr>
          <a:xfrm>
            <a:off x="375541" y="3269399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E27374-A658-D9BB-F303-B01D36DB3A13}"/>
              </a:ext>
            </a:extLst>
          </p:cNvPr>
          <p:cNvSpPr/>
          <p:nvPr/>
        </p:nvSpPr>
        <p:spPr>
          <a:xfrm>
            <a:off x="1203971" y="4198805"/>
            <a:ext cx="1508283" cy="976287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kern="0" dirty="0">
                <a:latin typeface="Cambria" panose="02040503050406030204" pitchFamily="18" charset="0"/>
              </a:rPr>
              <a:t>All Overlapping k-</a:t>
            </a:r>
            <a:r>
              <a:rPr lang="en-US" kern="0" dirty="0" err="1">
                <a:latin typeface="Cambria" panose="02040503050406030204" pitchFamily="18" charset="0"/>
              </a:rPr>
              <a:t>mers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05449D-D835-4107-2942-FB8372289F3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712254" y="4686949"/>
            <a:ext cx="43368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D67AA41-656C-E1E5-D701-860F0C6156D2}"/>
              </a:ext>
            </a:extLst>
          </p:cNvPr>
          <p:cNvSpPr/>
          <p:nvPr/>
        </p:nvSpPr>
        <p:spPr>
          <a:xfrm>
            <a:off x="5208923" y="3871541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0529CB-DE3E-BB8E-8EF2-9942252CAC91}"/>
              </a:ext>
            </a:extLst>
          </p:cNvPr>
          <p:cNvCxnSpPr>
            <a:cxnSpLocks/>
          </p:cNvCxnSpPr>
          <p:nvPr/>
        </p:nvCxnSpPr>
        <p:spPr>
          <a:xfrm>
            <a:off x="4426380" y="4004740"/>
            <a:ext cx="782543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695D64-1FC0-DAA6-3B04-6930115FED14}"/>
              </a:ext>
            </a:extLst>
          </p:cNvPr>
          <p:cNvCxnSpPr>
            <a:cxnSpLocks/>
          </p:cNvCxnSpPr>
          <p:nvPr/>
        </p:nvCxnSpPr>
        <p:spPr>
          <a:xfrm>
            <a:off x="4864528" y="5397212"/>
            <a:ext cx="3443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2CD211-DF62-1CFB-C856-E49F9A583C92}"/>
              </a:ext>
            </a:extLst>
          </p:cNvPr>
          <p:cNvCxnSpPr>
            <a:cxnSpLocks/>
          </p:cNvCxnSpPr>
          <p:nvPr/>
        </p:nvCxnSpPr>
        <p:spPr>
          <a:xfrm>
            <a:off x="4754991" y="5049094"/>
            <a:ext cx="453932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E28AB2-5C5B-4089-60DD-497FD97F3DE5}"/>
              </a:ext>
            </a:extLst>
          </p:cNvPr>
          <p:cNvCxnSpPr>
            <a:cxnSpLocks/>
          </p:cNvCxnSpPr>
          <p:nvPr/>
        </p:nvCxnSpPr>
        <p:spPr>
          <a:xfrm>
            <a:off x="4645454" y="4700977"/>
            <a:ext cx="56346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C6D3C9-4E5F-D970-1FE9-ED6C8F77F286}"/>
              </a:ext>
            </a:extLst>
          </p:cNvPr>
          <p:cNvCxnSpPr>
            <a:cxnSpLocks/>
          </p:cNvCxnSpPr>
          <p:nvPr/>
        </p:nvCxnSpPr>
        <p:spPr>
          <a:xfrm>
            <a:off x="4535917" y="4352859"/>
            <a:ext cx="67300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5DFD576-CFA4-801F-057C-5B5C21FE4E3C}"/>
              </a:ext>
            </a:extLst>
          </p:cNvPr>
          <p:cNvSpPr/>
          <p:nvPr/>
        </p:nvSpPr>
        <p:spPr>
          <a:xfrm>
            <a:off x="6482118" y="3878741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0b0110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55B1D1-418A-8D97-B0E3-244EE8B8420F}"/>
              </a:ext>
            </a:extLst>
          </p:cNvPr>
          <p:cNvSpPr/>
          <p:nvPr/>
        </p:nvSpPr>
        <p:spPr>
          <a:xfrm>
            <a:off x="6482118" y="4226859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0b1110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D14CB1-9288-8631-1487-8F7720B5135D}"/>
              </a:ext>
            </a:extLst>
          </p:cNvPr>
          <p:cNvSpPr/>
          <p:nvPr/>
        </p:nvSpPr>
        <p:spPr>
          <a:xfrm>
            <a:off x="6482118" y="4574977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0b0111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76BB06-DC05-5AA0-17A9-E6A501188A88}"/>
              </a:ext>
            </a:extLst>
          </p:cNvPr>
          <p:cNvSpPr/>
          <p:nvPr/>
        </p:nvSpPr>
        <p:spPr>
          <a:xfrm>
            <a:off x="6482118" y="4923095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0b1000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7FB69E-DC2D-1045-ADD2-3B6EC9A8378E}"/>
              </a:ext>
            </a:extLst>
          </p:cNvPr>
          <p:cNvCxnSpPr>
            <a:cxnSpLocks/>
          </p:cNvCxnSpPr>
          <p:nvPr/>
        </p:nvCxnSpPr>
        <p:spPr>
          <a:xfrm>
            <a:off x="5989267" y="4004740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ADB23C-7E58-D361-334A-C0B184DE8418}"/>
              </a:ext>
            </a:extLst>
          </p:cNvPr>
          <p:cNvCxnSpPr>
            <a:cxnSpLocks/>
          </p:cNvCxnSpPr>
          <p:nvPr/>
        </p:nvCxnSpPr>
        <p:spPr>
          <a:xfrm>
            <a:off x="5989267" y="5397212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40E6C-D3F5-4FBD-C022-88790BEC6665}"/>
              </a:ext>
            </a:extLst>
          </p:cNvPr>
          <p:cNvCxnSpPr>
            <a:cxnSpLocks/>
          </p:cNvCxnSpPr>
          <p:nvPr/>
        </p:nvCxnSpPr>
        <p:spPr>
          <a:xfrm>
            <a:off x="5989267" y="5049094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BC0666-C97A-A355-FABC-AD4FDF3FC3D6}"/>
              </a:ext>
            </a:extLst>
          </p:cNvPr>
          <p:cNvCxnSpPr>
            <a:cxnSpLocks/>
          </p:cNvCxnSpPr>
          <p:nvPr/>
        </p:nvCxnSpPr>
        <p:spPr>
          <a:xfrm>
            <a:off x="5989267" y="4700976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9C8AB3-7C87-6536-A339-507CE2AA3C00}"/>
              </a:ext>
            </a:extLst>
          </p:cNvPr>
          <p:cNvCxnSpPr>
            <a:cxnSpLocks/>
          </p:cNvCxnSpPr>
          <p:nvPr/>
        </p:nvCxnSpPr>
        <p:spPr>
          <a:xfrm>
            <a:off x="5989267" y="4352858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F8167A9-4B66-8202-9C64-8CA9C2F7178A}"/>
              </a:ext>
            </a:extLst>
          </p:cNvPr>
          <p:cNvSpPr/>
          <p:nvPr/>
        </p:nvSpPr>
        <p:spPr>
          <a:xfrm>
            <a:off x="6482118" y="5271213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0b0010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2BE8045-1092-C9C7-C8ED-2F750B7E4B2F}"/>
              </a:ext>
            </a:extLst>
          </p:cNvPr>
          <p:cNvSpPr/>
          <p:nvPr/>
        </p:nvSpPr>
        <p:spPr>
          <a:xfrm>
            <a:off x="3137580" y="3871540"/>
            <a:ext cx="1288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366663D-1F04-52D1-84AE-F4EFF9247A77}"/>
              </a:ext>
            </a:extLst>
          </p:cNvPr>
          <p:cNvSpPr/>
          <p:nvPr/>
        </p:nvSpPr>
        <p:spPr>
          <a:xfrm>
            <a:off x="3356654" y="4567776"/>
            <a:ext cx="1288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TATTAATG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0BC6C9A-A30B-2532-6ED4-12F7457788B2}"/>
              </a:ext>
            </a:extLst>
          </p:cNvPr>
          <p:cNvSpPr/>
          <p:nvPr/>
        </p:nvSpPr>
        <p:spPr>
          <a:xfrm>
            <a:off x="3247117" y="4219658"/>
            <a:ext cx="1288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CTATTAAT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D4DBF71-6A72-8061-6619-DFBDFAD1E3A4}"/>
              </a:ext>
            </a:extLst>
          </p:cNvPr>
          <p:cNvSpPr/>
          <p:nvPr/>
        </p:nvSpPr>
        <p:spPr>
          <a:xfrm>
            <a:off x="3466191" y="4915894"/>
            <a:ext cx="1288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ATTAATGG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91C9FB3-76CD-40BD-24A0-AC4CE71F99A6}"/>
              </a:ext>
            </a:extLst>
          </p:cNvPr>
          <p:cNvSpPr/>
          <p:nvPr/>
        </p:nvSpPr>
        <p:spPr>
          <a:xfrm>
            <a:off x="3575728" y="5264012"/>
            <a:ext cx="1288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5672955A-7555-8149-C353-9D028B564ECF}"/>
              </a:ext>
            </a:extLst>
          </p:cNvPr>
          <p:cNvSpPr/>
          <p:nvPr/>
        </p:nvSpPr>
        <p:spPr>
          <a:xfrm rot="10800000">
            <a:off x="7462798" y="3761648"/>
            <a:ext cx="280752" cy="1850602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376E51-2374-8FD8-B722-48FE2FAE5538}"/>
              </a:ext>
            </a:extLst>
          </p:cNvPr>
          <p:cNvCxnSpPr>
            <a:cxnSpLocks/>
          </p:cNvCxnSpPr>
          <p:nvPr/>
        </p:nvCxnSpPr>
        <p:spPr>
          <a:xfrm>
            <a:off x="8506426" y="4700976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9F885169-981E-90DF-C203-481EF16B20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6921" y="3789899"/>
            <a:ext cx="1151150" cy="642950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9777DC4-65B3-09BD-613C-310D6979BC63}"/>
              </a:ext>
            </a:extLst>
          </p:cNvPr>
          <p:cNvSpPr/>
          <p:nvPr/>
        </p:nvSpPr>
        <p:spPr>
          <a:xfrm>
            <a:off x="5208923" y="4915895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BE8CA67-7FE7-CE86-7F2E-1A26A525F2B2}"/>
              </a:ext>
            </a:extLst>
          </p:cNvPr>
          <p:cNvSpPr/>
          <p:nvPr/>
        </p:nvSpPr>
        <p:spPr>
          <a:xfrm>
            <a:off x="5208923" y="4567777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132C74D-1F8C-466C-11B8-D4F97A1FBF0D}"/>
              </a:ext>
            </a:extLst>
          </p:cNvPr>
          <p:cNvSpPr/>
          <p:nvPr/>
        </p:nvSpPr>
        <p:spPr>
          <a:xfrm>
            <a:off x="5208923" y="4219659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2F9A1C1-DADE-2AE1-4D3A-703BD29C8580}"/>
              </a:ext>
            </a:extLst>
          </p:cNvPr>
          <p:cNvSpPr/>
          <p:nvPr/>
        </p:nvSpPr>
        <p:spPr>
          <a:xfrm>
            <a:off x="5208923" y="5264013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6B8DD0-D11D-CE45-4031-D65FF2E80B95}"/>
              </a:ext>
            </a:extLst>
          </p:cNvPr>
          <p:cNvSpPr txBox="1"/>
          <p:nvPr/>
        </p:nvSpPr>
        <p:spPr>
          <a:xfrm>
            <a:off x="7857226" y="4409950"/>
            <a:ext cx="611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Set</a:t>
            </a:r>
          </a:p>
          <a:p>
            <a:pPr algn="ctr"/>
            <a:r>
              <a:rPr lang="en-CH" b="1" dirty="0">
                <a:latin typeface="Cambria" panose="02040503050406030204" pitchFamily="18" charset="0"/>
              </a:rPr>
              <a:t>Items</a:t>
            </a:r>
          </a:p>
        </p:txBody>
      </p:sp>
      <p:sp>
        <p:nvSpPr>
          <p:cNvPr id="60" name="Left Brace 59">
            <a:extLst>
              <a:ext uri="{FF2B5EF4-FFF2-40B4-BE49-F238E27FC236}">
                <a16:creationId xmlns:a16="http://schemas.microsoft.com/office/drawing/2014/main" id="{95DD7F2E-2CAF-7782-D7C4-1C294F99BB4B}"/>
              </a:ext>
            </a:extLst>
          </p:cNvPr>
          <p:cNvSpPr/>
          <p:nvPr/>
        </p:nvSpPr>
        <p:spPr>
          <a:xfrm rot="16200000">
            <a:off x="3893087" y="4824338"/>
            <a:ext cx="215933" cy="1726948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9E0042-C166-A5E4-91DB-323FC287DB1B}"/>
              </a:ext>
            </a:extLst>
          </p:cNvPr>
          <p:cNvSpPr txBox="1"/>
          <p:nvPr/>
        </p:nvSpPr>
        <p:spPr>
          <a:xfrm>
            <a:off x="3427415" y="5798190"/>
            <a:ext cx="11613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Neighbors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Genome Analysis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15FE1A-BB38-2142-8A4D-60A48A5EF603}"/>
              </a:ext>
            </a:extLst>
          </p:cNvPr>
          <p:cNvSpPr txBox="1">
            <a:spLocks/>
          </p:cNvSpPr>
          <p:nvPr/>
        </p:nvSpPr>
        <p:spPr>
          <a:xfrm>
            <a:off x="189560" y="903367"/>
            <a:ext cx="8874054" cy="15239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High-throughput sequencing machines extract smaller fragments of the original DNA sequence, known as </a:t>
            </a:r>
            <a:r>
              <a:rPr lang="en-US" sz="2200" b="1" dirty="0">
                <a:solidFill>
                  <a:srgbClr val="F4951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Challenge: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Perform genome analysis from the small random pieces of genomes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B9218-7DD0-5845-B052-E2FFA1804358}"/>
              </a:ext>
            </a:extLst>
          </p:cNvPr>
          <p:cNvSpPr/>
          <p:nvPr/>
        </p:nvSpPr>
        <p:spPr>
          <a:xfrm>
            <a:off x="570224" y="3994615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B736E1-D666-6747-9664-54E019AB94D5}"/>
              </a:ext>
            </a:extLst>
          </p:cNvPr>
          <p:cNvSpPr/>
          <p:nvPr/>
        </p:nvSpPr>
        <p:spPr>
          <a:xfrm>
            <a:off x="570224" y="4249008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42A33C-4BB8-3E43-A6CE-61C369794D9E}"/>
              </a:ext>
            </a:extLst>
          </p:cNvPr>
          <p:cNvSpPr/>
          <p:nvPr/>
        </p:nvSpPr>
        <p:spPr>
          <a:xfrm>
            <a:off x="570224" y="4757794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13979-6503-E049-9F12-5FE9B5A36DD3}"/>
              </a:ext>
            </a:extLst>
          </p:cNvPr>
          <p:cNvSpPr/>
          <p:nvPr/>
        </p:nvSpPr>
        <p:spPr>
          <a:xfrm>
            <a:off x="570224" y="4503401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4BF05-2BAB-A648-B788-3BA86E3F8C8C}"/>
              </a:ext>
            </a:extLst>
          </p:cNvPr>
          <p:cNvSpPr/>
          <p:nvPr/>
        </p:nvSpPr>
        <p:spPr>
          <a:xfrm>
            <a:off x="451412" y="3861752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E182B-DF51-EA4D-9F3F-0E7845682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" y="2790843"/>
            <a:ext cx="904357" cy="21418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524454-8CB9-E644-9409-4448FEB49E0C}"/>
              </a:ext>
            </a:extLst>
          </p:cNvPr>
          <p:cNvSpPr/>
          <p:nvPr/>
        </p:nvSpPr>
        <p:spPr>
          <a:xfrm>
            <a:off x="1151525" y="3414403"/>
            <a:ext cx="717518" cy="434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D92D60-0D12-1A41-8197-821B2A9ABC80}"/>
              </a:ext>
            </a:extLst>
          </p:cNvPr>
          <p:cNvSpPr/>
          <p:nvPr/>
        </p:nvSpPr>
        <p:spPr>
          <a:xfrm>
            <a:off x="1196264" y="4170348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3B4989-5B4B-584A-93F5-ABDDBE3BBB01}"/>
              </a:ext>
            </a:extLst>
          </p:cNvPr>
          <p:cNvSpPr/>
          <p:nvPr/>
        </p:nvSpPr>
        <p:spPr>
          <a:xfrm>
            <a:off x="2448325" y="4170348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306F1-20ED-E849-8967-E6CDB4C006FA}"/>
              </a:ext>
            </a:extLst>
          </p:cNvPr>
          <p:cNvSpPr/>
          <p:nvPr/>
        </p:nvSpPr>
        <p:spPr>
          <a:xfrm>
            <a:off x="1071764" y="3609462"/>
            <a:ext cx="825221" cy="580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E3A6F-9729-8843-A18F-62E730626D30}"/>
              </a:ext>
            </a:extLst>
          </p:cNvPr>
          <p:cNvSpPr/>
          <p:nvPr/>
        </p:nvSpPr>
        <p:spPr>
          <a:xfrm>
            <a:off x="1821422" y="3190916"/>
            <a:ext cx="904357" cy="1000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37FC2-94C2-124F-BDB7-3DB51B150DA9}"/>
              </a:ext>
            </a:extLst>
          </p:cNvPr>
          <p:cNvSpPr/>
          <p:nvPr/>
        </p:nvSpPr>
        <p:spPr>
          <a:xfrm>
            <a:off x="1917974" y="3274812"/>
            <a:ext cx="717518" cy="35562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70E1AB-5CC3-EB41-B2D3-B7A38BC5A709}"/>
              </a:ext>
            </a:extLst>
          </p:cNvPr>
          <p:cNvCxnSpPr>
            <a:cxnSpLocks/>
            <a:stCxn id="18" idx="1"/>
            <a:endCxn id="18" idx="0"/>
          </p:cNvCxnSpPr>
          <p:nvPr/>
        </p:nvCxnSpPr>
        <p:spPr>
          <a:xfrm flipV="1">
            <a:off x="1917974" y="3274812"/>
            <a:ext cx="358759" cy="17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713C11-9BF9-F749-AC9F-C450F1124070}"/>
              </a:ext>
            </a:extLst>
          </p:cNvPr>
          <p:cNvCxnSpPr>
            <a:cxnSpLocks/>
          </p:cNvCxnSpPr>
          <p:nvPr/>
        </p:nvCxnSpPr>
        <p:spPr>
          <a:xfrm flipV="1">
            <a:off x="1896985" y="3295345"/>
            <a:ext cx="522122" cy="2543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9AAC5-B67B-064E-B4D8-190599F6AB21}"/>
              </a:ext>
            </a:extLst>
          </p:cNvPr>
          <p:cNvCxnSpPr>
            <a:cxnSpLocks/>
          </p:cNvCxnSpPr>
          <p:nvPr/>
        </p:nvCxnSpPr>
        <p:spPr>
          <a:xfrm>
            <a:off x="1821422" y="3725877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4556F1-DA3B-9547-962C-8D39B7B5A173}"/>
              </a:ext>
            </a:extLst>
          </p:cNvPr>
          <p:cNvCxnSpPr>
            <a:cxnSpLocks/>
          </p:cNvCxnSpPr>
          <p:nvPr/>
        </p:nvCxnSpPr>
        <p:spPr>
          <a:xfrm>
            <a:off x="2419107" y="3849319"/>
            <a:ext cx="0" cy="34095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5F906E-E108-6A47-8529-16104D4FF92B}"/>
              </a:ext>
            </a:extLst>
          </p:cNvPr>
          <p:cNvCxnSpPr>
            <a:cxnSpLocks/>
          </p:cNvCxnSpPr>
          <p:nvPr/>
        </p:nvCxnSpPr>
        <p:spPr>
          <a:xfrm>
            <a:off x="1821422" y="3861752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0F551C3-8A96-B248-8672-E65E34BFAAB0}"/>
              </a:ext>
            </a:extLst>
          </p:cNvPr>
          <p:cNvSpPr/>
          <p:nvPr/>
        </p:nvSpPr>
        <p:spPr>
          <a:xfrm flipV="1">
            <a:off x="1906398" y="3782457"/>
            <a:ext cx="462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4708D-63ED-D295-ADFB-49AB62EC2A13}"/>
              </a:ext>
            </a:extLst>
          </p:cNvPr>
          <p:cNvSpPr txBox="1"/>
          <p:nvPr/>
        </p:nvSpPr>
        <p:spPr>
          <a:xfrm>
            <a:off x="4626585" y="4287957"/>
            <a:ext cx="10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b="1" dirty="0">
                <a:solidFill>
                  <a:srgbClr val="F4951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FE2D8C-F4A9-1255-9596-913BBC0BA2E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731026" y="3994615"/>
            <a:ext cx="414957" cy="29334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97AE26-CC6E-2834-BE08-D1ABD321EDF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145983" y="3828176"/>
            <a:ext cx="839950" cy="45978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3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24445 -0.078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393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7 L 0.29862 -0.0682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34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3 -0.07222 L 0.56337 -0.1893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58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3 L 0.5941 -0.1539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7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2" grpId="0" animBg="1"/>
      <p:bldP spid="13" grpId="0" animBg="1"/>
      <p:bldP spid="14" grpId="0" animBg="1"/>
      <p:bldP spid="17" grpId="0" animBg="1"/>
      <p:bldP spid="36" grpId="0" animBg="1"/>
      <p:bldP spid="37" grpId="0" animBg="1"/>
      <p:bldP spid="16" grpId="0" animBg="1"/>
      <p:bldP spid="4" grpId="0" animBg="1"/>
      <p:bldP spid="18" grpId="0" animBg="1"/>
      <p:bldP spid="3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Sequence-to-Set Conversion (BLEND-S)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1888981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Convert seed sequences into set of items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fixed-length sequence (seed sequence)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Extract </a:t>
            </a:r>
            <a:r>
              <a:rPr lang="en-US" sz="2200" b="1" dirty="0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linked k-</a:t>
            </a:r>
            <a:r>
              <a:rPr lang="en-US" sz="2200" b="1" dirty="0" err="1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seed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(neighbors)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Generate the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values of neighbors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any hash function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items: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Hash values of neighbors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6F87D51-749D-8DE4-7E9E-0D7B4D018825}"/>
              </a:ext>
            </a:extLst>
          </p:cNvPr>
          <p:cNvSpPr/>
          <p:nvPr/>
        </p:nvSpPr>
        <p:spPr>
          <a:xfrm>
            <a:off x="880062" y="4228780"/>
            <a:ext cx="7868617" cy="1721547"/>
          </a:xfrm>
          <a:prstGeom prst="roundRect">
            <a:avLst>
              <a:gd name="adj" fmla="val 7897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97104B-A4F1-B168-91E7-F559CEFE8F69}"/>
              </a:ext>
            </a:extLst>
          </p:cNvPr>
          <p:cNvSpPr/>
          <p:nvPr/>
        </p:nvSpPr>
        <p:spPr>
          <a:xfrm>
            <a:off x="1304514" y="4428573"/>
            <a:ext cx="1665248" cy="962630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kern="0" dirty="0">
                <a:latin typeface="Cambria" panose="02040503050406030204" pitchFamily="18" charset="0"/>
              </a:rPr>
              <a:t>Linked k-</a:t>
            </a:r>
            <a:r>
              <a:rPr lang="en-US" kern="0" dirty="0" err="1">
                <a:latin typeface="Cambria" panose="02040503050406030204" pitchFamily="18" charset="0"/>
              </a:rPr>
              <a:t>mers</a:t>
            </a:r>
            <a:r>
              <a:rPr lang="en-US" kern="0" dirty="0">
                <a:latin typeface="Cambria" panose="02040503050406030204" pitchFamily="18" charset="0"/>
              </a:rPr>
              <a:t> in strobemers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8D3F59-32AB-C872-E010-F7F0288180B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69762" y="4909888"/>
            <a:ext cx="49225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82E007-AF59-F504-FA6A-5143EF350850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4492652" y="4569088"/>
            <a:ext cx="712098" cy="390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21F5FD-E356-7A84-DDE0-84756B495C23}"/>
              </a:ext>
            </a:extLst>
          </p:cNvPr>
          <p:cNvCxnSpPr>
            <a:cxnSpLocks/>
            <a:stCxn id="16" idx="3"/>
            <a:endCxn id="62" idx="1"/>
          </p:cNvCxnSpPr>
          <p:nvPr/>
        </p:nvCxnSpPr>
        <p:spPr>
          <a:xfrm>
            <a:off x="4492652" y="5267276"/>
            <a:ext cx="71209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94CB2-0E32-02AE-3A19-0CC6FB5DA340}"/>
              </a:ext>
            </a:extLst>
          </p:cNvPr>
          <p:cNvCxnSpPr>
            <a:cxnSpLocks/>
            <a:stCxn id="17" idx="3"/>
            <a:endCxn id="63" idx="1"/>
          </p:cNvCxnSpPr>
          <p:nvPr/>
        </p:nvCxnSpPr>
        <p:spPr>
          <a:xfrm>
            <a:off x="4492652" y="4919158"/>
            <a:ext cx="71209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65E25FB-8B76-4B53-ED7D-8D2C37ABF860}"/>
              </a:ext>
            </a:extLst>
          </p:cNvPr>
          <p:cNvSpPr/>
          <p:nvPr/>
        </p:nvSpPr>
        <p:spPr>
          <a:xfrm>
            <a:off x="6477945" y="4446992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0b0110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96450-E150-1A3F-704A-6DEB1A0CD7A1}"/>
              </a:ext>
            </a:extLst>
          </p:cNvPr>
          <p:cNvSpPr/>
          <p:nvPr/>
        </p:nvSpPr>
        <p:spPr>
          <a:xfrm>
            <a:off x="6477945" y="4793159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0b1110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6556C2-8DB3-1A03-3A6E-50C26E63CC63}"/>
              </a:ext>
            </a:extLst>
          </p:cNvPr>
          <p:cNvSpPr/>
          <p:nvPr/>
        </p:nvSpPr>
        <p:spPr>
          <a:xfrm>
            <a:off x="6477945" y="5141277"/>
            <a:ext cx="9468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0b0111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25D1AA-D605-1B9E-32D4-8F2A6EA5E9CC}"/>
              </a:ext>
            </a:extLst>
          </p:cNvPr>
          <p:cNvCxnSpPr>
            <a:cxnSpLocks/>
          </p:cNvCxnSpPr>
          <p:nvPr/>
        </p:nvCxnSpPr>
        <p:spPr>
          <a:xfrm>
            <a:off x="5985094" y="4572992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000E8-44F0-1507-5A05-DB09D4B5EA50}"/>
              </a:ext>
            </a:extLst>
          </p:cNvPr>
          <p:cNvCxnSpPr>
            <a:cxnSpLocks/>
          </p:cNvCxnSpPr>
          <p:nvPr/>
        </p:nvCxnSpPr>
        <p:spPr>
          <a:xfrm>
            <a:off x="5985094" y="5267276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40D8-DAA8-422E-E6C6-5483CBB9452A}"/>
              </a:ext>
            </a:extLst>
          </p:cNvPr>
          <p:cNvCxnSpPr>
            <a:cxnSpLocks/>
          </p:cNvCxnSpPr>
          <p:nvPr/>
        </p:nvCxnSpPr>
        <p:spPr>
          <a:xfrm>
            <a:off x="5985094" y="4919158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8587080-DB13-AABD-4340-4A4544908F92}"/>
              </a:ext>
            </a:extLst>
          </p:cNvPr>
          <p:cNvSpPr/>
          <p:nvPr/>
        </p:nvSpPr>
        <p:spPr>
          <a:xfrm>
            <a:off x="3592652" y="4439792"/>
            <a:ext cx="9000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36FDF9A-8AA8-12E6-D863-7F80383EE6CC}"/>
              </a:ext>
            </a:extLst>
          </p:cNvPr>
          <p:cNvSpPr/>
          <p:nvPr/>
        </p:nvSpPr>
        <p:spPr>
          <a:xfrm>
            <a:off x="3592652" y="5134076"/>
            <a:ext cx="9000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A4CAF-B234-C828-1FC8-ABA0485333AC}"/>
              </a:ext>
            </a:extLst>
          </p:cNvPr>
          <p:cNvSpPr/>
          <p:nvPr/>
        </p:nvSpPr>
        <p:spPr>
          <a:xfrm>
            <a:off x="3592652" y="4785958"/>
            <a:ext cx="9000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TTAA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47E32E39-F3BD-3AB3-1E86-140AEF974A6D}"/>
              </a:ext>
            </a:extLst>
          </p:cNvPr>
          <p:cNvSpPr/>
          <p:nvPr/>
        </p:nvSpPr>
        <p:spPr>
          <a:xfrm rot="10800000">
            <a:off x="7543128" y="4380948"/>
            <a:ext cx="196249" cy="1072514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2E3B-08DE-8C81-C6B9-4ACBC1124540}"/>
              </a:ext>
            </a:extLst>
          </p:cNvPr>
          <p:cNvSpPr txBox="1"/>
          <p:nvPr/>
        </p:nvSpPr>
        <p:spPr>
          <a:xfrm>
            <a:off x="7853053" y="4640206"/>
            <a:ext cx="611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Set</a:t>
            </a:r>
          </a:p>
          <a:p>
            <a:pPr algn="ctr"/>
            <a:r>
              <a:rPr lang="en-CH" b="1" dirty="0">
                <a:latin typeface="Cambria" panose="02040503050406030204" pitchFamily="18" charset="0"/>
              </a:rPr>
              <a:t>Items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99BC58-41CA-D7F1-BC30-D3A619CC9139}"/>
              </a:ext>
            </a:extLst>
          </p:cNvPr>
          <p:cNvCxnSpPr>
            <a:cxnSpLocks/>
          </p:cNvCxnSpPr>
          <p:nvPr/>
        </p:nvCxnSpPr>
        <p:spPr>
          <a:xfrm>
            <a:off x="8502253" y="4917205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1FCF801-DBDD-9BD3-2478-3BE3CBF4A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97" y="5638381"/>
            <a:ext cx="977900" cy="18053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2CE943-CC9C-22DB-A32C-DEB006B7F0F3}"/>
              </a:ext>
            </a:extLst>
          </p:cNvPr>
          <p:cNvSpPr/>
          <p:nvPr/>
        </p:nvSpPr>
        <p:spPr>
          <a:xfrm>
            <a:off x="5204750" y="4435889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19A4F60-C8D6-8800-B9C5-3ABF3102B21A}"/>
              </a:ext>
            </a:extLst>
          </p:cNvPr>
          <p:cNvSpPr/>
          <p:nvPr/>
        </p:nvSpPr>
        <p:spPr>
          <a:xfrm>
            <a:off x="5204750" y="5134077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D4B7664-5311-9965-DCEB-9B0EE616E358}"/>
              </a:ext>
            </a:extLst>
          </p:cNvPr>
          <p:cNvSpPr/>
          <p:nvPr/>
        </p:nvSpPr>
        <p:spPr>
          <a:xfrm>
            <a:off x="5204750" y="4785959"/>
            <a:ext cx="792000" cy="266398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0D23E052-D56D-8C7A-4160-FE5B3A2D8C80}"/>
              </a:ext>
            </a:extLst>
          </p:cNvPr>
          <p:cNvSpPr/>
          <p:nvPr/>
        </p:nvSpPr>
        <p:spPr>
          <a:xfrm rot="16200000">
            <a:off x="3963645" y="5085871"/>
            <a:ext cx="159045" cy="900000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408F7B-B3CB-F443-4FB9-EC09D27D3020}"/>
              </a:ext>
            </a:extLst>
          </p:cNvPr>
          <p:cNvSpPr txBox="1"/>
          <p:nvPr/>
        </p:nvSpPr>
        <p:spPr>
          <a:xfrm>
            <a:off x="3462471" y="5613732"/>
            <a:ext cx="11613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Neighbors</a:t>
            </a:r>
          </a:p>
        </p:txBody>
      </p: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40A8D27C-DFE2-FB42-FA75-7EBA565B13D1}"/>
              </a:ext>
            </a:extLst>
          </p:cNvPr>
          <p:cNvCxnSpPr>
            <a:cxnSpLocks/>
            <a:stCxn id="75" idx="2"/>
            <a:endCxn id="4" idx="1"/>
          </p:cNvCxnSpPr>
          <p:nvPr/>
        </p:nvCxnSpPr>
        <p:spPr>
          <a:xfrm rot="5400000">
            <a:off x="2899644" y="2015833"/>
            <a:ext cx="1298926" cy="4489185"/>
          </a:xfrm>
          <a:prstGeom prst="bentConnector4">
            <a:avLst>
              <a:gd name="adj1" fmla="val 31473"/>
              <a:gd name="adj2" fmla="val 114172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944ADC4-1D09-5B44-C2F9-16AB6D02BD1A}"/>
              </a:ext>
            </a:extLst>
          </p:cNvPr>
          <p:cNvCxnSpPr>
            <a:cxnSpLocks/>
          </p:cNvCxnSpPr>
          <p:nvPr/>
        </p:nvCxnSpPr>
        <p:spPr>
          <a:xfrm>
            <a:off x="3328435" y="3477762"/>
            <a:ext cx="469078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A079530-87AE-C174-8847-7FBFF13881A9}"/>
              </a:ext>
            </a:extLst>
          </p:cNvPr>
          <p:cNvCxnSpPr>
            <a:cxnSpLocks/>
          </p:cNvCxnSpPr>
          <p:nvPr/>
        </p:nvCxnSpPr>
        <p:spPr>
          <a:xfrm>
            <a:off x="4419223" y="3477762"/>
            <a:ext cx="4690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9035B09-2082-0AA0-73C2-BE2C715084F4}"/>
              </a:ext>
            </a:extLst>
          </p:cNvPr>
          <p:cNvSpPr/>
          <p:nvPr/>
        </p:nvSpPr>
        <p:spPr>
          <a:xfrm>
            <a:off x="189559" y="3344562"/>
            <a:ext cx="3283839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GCTATTACCTTAATGTGATGGAC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71A923-AB77-7CEA-9AE7-84F554E374BD}"/>
              </a:ext>
            </a:extLst>
          </p:cNvPr>
          <p:cNvSpPr/>
          <p:nvPr/>
        </p:nvSpPr>
        <p:spPr>
          <a:xfrm>
            <a:off x="288019" y="3354004"/>
            <a:ext cx="565200" cy="247517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7A97CA-67B9-65ED-F667-C3CF4A68491E}"/>
              </a:ext>
            </a:extLst>
          </p:cNvPr>
          <p:cNvSpPr/>
          <p:nvPr/>
        </p:nvSpPr>
        <p:spPr>
          <a:xfrm>
            <a:off x="1460097" y="3353563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62C527-1154-E7EA-89A9-9643EF9BD46E}"/>
              </a:ext>
            </a:extLst>
          </p:cNvPr>
          <p:cNvSpPr/>
          <p:nvPr/>
        </p:nvSpPr>
        <p:spPr>
          <a:xfrm>
            <a:off x="2666182" y="3353563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8CCBB4A-A933-2737-AA5B-C989CA3FED81}"/>
              </a:ext>
            </a:extLst>
          </p:cNvPr>
          <p:cNvSpPr/>
          <p:nvPr/>
        </p:nvSpPr>
        <p:spPr>
          <a:xfrm>
            <a:off x="3796350" y="3344562"/>
            <a:ext cx="745200" cy="266400"/>
          </a:xfrm>
          <a:prstGeom prst="roundRect">
            <a:avLst/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Link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FE05B9A5-9648-6376-C387-2AAF3D5F2445}"/>
              </a:ext>
            </a:extLst>
          </p:cNvPr>
          <p:cNvSpPr/>
          <p:nvPr/>
        </p:nvSpPr>
        <p:spPr>
          <a:xfrm>
            <a:off x="4888299" y="3344562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13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Generating the SimHash values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1888981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Generate the SimHash value of a seed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items from BLEND-I or BLEND-S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Encode hash values using vectors of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+1s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Bitwise sum in SimHash: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Vector summation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Decode the counter vector into a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SimHash value for the seed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A9B6ABB-9EF7-B395-1BA8-73748AFE1374}"/>
              </a:ext>
            </a:extLst>
          </p:cNvPr>
          <p:cNvSpPr/>
          <p:nvPr/>
        </p:nvSpPr>
        <p:spPr>
          <a:xfrm>
            <a:off x="134474" y="3531166"/>
            <a:ext cx="8137237" cy="2308991"/>
          </a:xfrm>
          <a:prstGeom prst="roundRect">
            <a:avLst>
              <a:gd name="adj" fmla="val 4432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AB8CC8-1C6B-83A2-332C-5426CCFEDA7D}"/>
              </a:ext>
            </a:extLst>
          </p:cNvPr>
          <p:cNvSpPr/>
          <p:nvPr/>
        </p:nvSpPr>
        <p:spPr>
          <a:xfrm>
            <a:off x="258341" y="3650509"/>
            <a:ext cx="946800" cy="3060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6C4D7C-30E7-3FD2-912C-472E1EF1664F}"/>
              </a:ext>
            </a:extLst>
          </p:cNvPr>
          <p:cNvSpPr/>
          <p:nvPr/>
        </p:nvSpPr>
        <p:spPr>
          <a:xfrm>
            <a:off x="258341" y="4033039"/>
            <a:ext cx="946800" cy="3060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0b111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8F137B-F932-7E71-DA69-EEFEF239E67D}"/>
              </a:ext>
            </a:extLst>
          </p:cNvPr>
          <p:cNvSpPr/>
          <p:nvPr/>
        </p:nvSpPr>
        <p:spPr>
          <a:xfrm>
            <a:off x="258341" y="4415569"/>
            <a:ext cx="946800" cy="3060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111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7D3051-6B92-4AB6-B725-2E97EBA39A79}"/>
              </a:ext>
            </a:extLst>
          </p:cNvPr>
          <p:cNvSpPr/>
          <p:nvPr/>
        </p:nvSpPr>
        <p:spPr>
          <a:xfrm>
            <a:off x="258341" y="4798099"/>
            <a:ext cx="946800" cy="3060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A7D42C-75C3-FE21-AD06-075899D73ADC}"/>
              </a:ext>
            </a:extLst>
          </p:cNvPr>
          <p:cNvSpPr/>
          <p:nvPr/>
        </p:nvSpPr>
        <p:spPr>
          <a:xfrm>
            <a:off x="258341" y="5180629"/>
            <a:ext cx="946800" cy="3060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DA72AA-EFE4-5230-E191-F27B132BF3E5}"/>
              </a:ext>
            </a:extLst>
          </p:cNvPr>
          <p:cNvSpPr txBox="1"/>
          <p:nvPr/>
        </p:nvSpPr>
        <p:spPr>
          <a:xfrm>
            <a:off x="209064" y="5544687"/>
            <a:ext cx="946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SimHash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6E1235-B5AE-B0A8-7E11-05B28080DBCC}"/>
              </a:ext>
            </a:extLst>
          </p:cNvPr>
          <p:cNvCxnSpPr>
            <a:cxnSpLocks/>
          </p:cNvCxnSpPr>
          <p:nvPr/>
        </p:nvCxnSpPr>
        <p:spPr>
          <a:xfrm>
            <a:off x="1213678" y="3776510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8E5DE3-1219-FAE1-E3AC-31E081F2676F}"/>
              </a:ext>
            </a:extLst>
          </p:cNvPr>
          <p:cNvCxnSpPr>
            <a:cxnSpLocks/>
          </p:cNvCxnSpPr>
          <p:nvPr/>
        </p:nvCxnSpPr>
        <p:spPr>
          <a:xfrm>
            <a:off x="1205141" y="5333628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1E1352-860D-28D1-CE8C-FE4AD802A7C1}"/>
              </a:ext>
            </a:extLst>
          </p:cNvPr>
          <p:cNvCxnSpPr>
            <a:cxnSpLocks/>
          </p:cNvCxnSpPr>
          <p:nvPr/>
        </p:nvCxnSpPr>
        <p:spPr>
          <a:xfrm>
            <a:off x="1213678" y="4944350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8A81CC-361B-A3ED-597B-5C5105292710}"/>
              </a:ext>
            </a:extLst>
          </p:cNvPr>
          <p:cNvCxnSpPr>
            <a:cxnSpLocks/>
          </p:cNvCxnSpPr>
          <p:nvPr/>
        </p:nvCxnSpPr>
        <p:spPr>
          <a:xfrm>
            <a:off x="1213678" y="4555070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EF4434E-B384-51DB-F448-A3F2D2B15C7C}"/>
              </a:ext>
            </a:extLst>
          </p:cNvPr>
          <p:cNvCxnSpPr>
            <a:cxnSpLocks/>
          </p:cNvCxnSpPr>
          <p:nvPr/>
        </p:nvCxnSpPr>
        <p:spPr>
          <a:xfrm>
            <a:off x="1213678" y="4165790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E2E54C2-A178-13A8-2C53-534CC80ADDBF}"/>
              </a:ext>
            </a:extLst>
          </p:cNvPr>
          <p:cNvSpPr/>
          <p:nvPr/>
        </p:nvSpPr>
        <p:spPr>
          <a:xfrm>
            <a:off x="1694873" y="3650509"/>
            <a:ext cx="1148835" cy="1836107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Binary to Vector Encoding</a:t>
            </a:r>
          </a:p>
          <a:p>
            <a:pPr lvl="0" algn="ctr" defTabSz="1600847"/>
            <a:r>
              <a:rPr lang="en-US" kern="0" dirty="0">
                <a:latin typeface="Cambria" panose="02040503050406030204" pitchFamily="18" charset="0"/>
              </a:rPr>
              <a:t>(SIMD)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E7614F-675B-EC6F-6C79-1B6202436EF2}"/>
              </a:ext>
            </a:extLst>
          </p:cNvPr>
          <p:cNvCxnSpPr>
            <a:cxnSpLocks/>
          </p:cNvCxnSpPr>
          <p:nvPr/>
        </p:nvCxnSpPr>
        <p:spPr>
          <a:xfrm>
            <a:off x="2852245" y="3773976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E578A9-AC70-5E39-BAD6-CC7945558A40}"/>
              </a:ext>
            </a:extLst>
          </p:cNvPr>
          <p:cNvCxnSpPr>
            <a:cxnSpLocks/>
          </p:cNvCxnSpPr>
          <p:nvPr/>
        </p:nvCxnSpPr>
        <p:spPr>
          <a:xfrm>
            <a:off x="2843708" y="5333627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6472FE8-FEB1-265D-32BD-B8B479464B0C}"/>
              </a:ext>
            </a:extLst>
          </p:cNvPr>
          <p:cNvCxnSpPr>
            <a:cxnSpLocks/>
          </p:cNvCxnSpPr>
          <p:nvPr/>
        </p:nvCxnSpPr>
        <p:spPr>
          <a:xfrm>
            <a:off x="2852245" y="4943715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394AE3-8D4F-05E3-C275-8E44B9A83B4D}"/>
              </a:ext>
            </a:extLst>
          </p:cNvPr>
          <p:cNvCxnSpPr>
            <a:cxnSpLocks/>
          </p:cNvCxnSpPr>
          <p:nvPr/>
        </p:nvCxnSpPr>
        <p:spPr>
          <a:xfrm>
            <a:off x="2852245" y="4553802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3A7D1C-EDA7-A510-B5B9-66924CE3182A}"/>
              </a:ext>
            </a:extLst>
          </p:cNvPr>
          <p:cNvCxnSpPr>
            <a:cxnSpLocks/>
          </p:cNvCxnSpPr>
          <p:nvPr/>
        </p:nvCxnSpPr>
        <p:spPr>
          <a:xfrm>
            <a:off x="2852245" y="4163889"/>
            <a:ext cx="48119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F063D3F-2455-5AC3-EFB8-2998760D83C6}"/>
              </a:ext>
            </a:extLst>
          </p:cNvPr>
          <p:cNvSpPr/>
          <p:nvPr/>
        </p:nvSpPr>
        <p:spPr>
          <a:xfrm>
            <a:off x="3341976" y="3647976"/>
            <a:ext cx="1261705" cy="3060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1, 1,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7C9610-A53E-8F80-A33B-EB9FCB495878}"/>
              </a:ext>
            </a:extLst>
          </p:cNvPr>
          <p:cNvSpPr/>
          <p:nvPr/>
        </p:nvSpPr>
        <p:spPr>
          <a:xfrm>
            <a:off x="3341977" y="4031139"/>
            <a:ext cx="1261704" cy="3060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[ 1, 1, 1,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76277F-847D-C070-D829-EDA82B75E669}"/>
              </a:ext>
            </a:extLst>
          </p:cNvPr>
          <p:cNvSpPr/>
          <p:nvPr/>
        </p:nvSpPr>
        <p:spPr>
          <a:xfrm>
            <a:off x="3341977" y="4414302"/>
            <a:ext cx="1261704" cy="3060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[-1, 1, 1, 1]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D4EB93-252B-49FC-C80D-2D6B2848CFC4}"/>
              </a:ext>
            </a:extLst>
          </p:cNvPr>
          <p:cNvSpPr/>
          <p:nvPr/>
        </p:nvSpPr>
        <p:spPr>
          <a:xfrm>
            <a:off x="3341977" y="4797465"/>
            <a:ext cx="1261704" cy="3060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[ 1,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30386E-645E-3C85-9C11-044D4AA95CCD}"/>
              </a:ext>
            </a:extLst>
          </p:cNvPr>
          <p:cNvSpPr/>
          <p:nvPr/>
        </p:nvSpPr>
        <p:spPr>
          <a:xfrm>
            <a:off x="3341977" y="5180629"/>
            <a:ext cx="1261704" cy="3060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1,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99BA3EB-DD08-4A1B-D68A-74AD753CF03D}"/>
              </a:ext>
            </a:extLst>
          </p:cNvPr>
          <p:cNvSpPr/>
          <p:nvPr/>
        </p:nvSpPr>
        <p:spPr>
          <a:xfrm>
            <a:off x="5486247" y="3881450"/>
            <a:ext cx="917999" cy="615537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Sum</a:t>
            </a:r>
          </a:p>
          <a:p>
            <a:pPr lvl="0" algn="ctr" defTabSz="1600847"/>
            <a:r>
              <a:rPr lang="en-US" kern="0" dirty="0">
                <a:latin typeface="Cambria" panose="02040503050406030204" pitchFamily="18" charset="0"/>
              </a:rPr>
              <a:t>(SIMD)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2CB91BC-DF3D-D54D-9F43-CD822E8E13EE}"/>
              </a:ext>
            </a:extLst>
          </p:cNvPr>
          <p:cNvCxnSpPr>
            <a:cxnSpLocks/>
            <a:stCxn id="41" idx="3"/>
            <a:endCxn id="46" idx="1"/>
          </p:cNvCxnSpPr>
          <p:nvPr/>
        </p:nvCxnSpPr>
        <p:spPr>
          <a:xfrm>
            <a:off x="4603681" y="3800976"/>
            <a:ext cx="882566" cy="3882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CAD8818-94CE-75D0-7895-EBD70510BF61}"/>
              </a:ext>
            </a:extLst>
          </p:cNvPr>
          <p:cNvCxnSpPr>
            <a:cxnSpLocks/>
            <a:stCxn id="42" idx="3"/>
            <a:endCxn id="46" idx="1"/>
          </p:cNvCxnSpPr>
          <p:nvPr/>
        </p:nvCxnSpPr>
        <p:spPr>
          <a:xfrm>
            <a:off x="4603681" y="4184139"/>
            <a:ext cx="882566" cy="50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33DD0DB9-0FD4-EBC2-CAAD-B52D6A93F7B5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603681" y="4189219"/>
            <a:ext cx="882566" cy="37808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A13F35A-7AEE-1733-B226-C0F5AF95841E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V="1">
            <a:off x="4603681" y="4189219"/>
            <a:ext cx="882566" cy="7612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1DC97DC3-BBD5-48D8-41EF-167D19A13577}"/>
              </a:ext>
            </a:extLst>
          </p:cNvPr>
          <p:cNvCxnSpPr>
            <a:cxnSpLocks/>
            <a:stCxn id="45" idx="3"/>
            <a:endCxn id="46" idx="1"/>
          </p:cNvCxnSpPr>
          <p:nvPr/>
        </p:nvCxnSpPr>
        <p:spPr>
          <a:xfrm flipV="1">
            <a:off x="4603681" y="4189219"/>
            <a:ext cx="882566" cy="114441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DDC78C7-EDF6-61DC-7058-8BD4B85F61A2}"/>
              </a:ext>
            </a:extLst>
          </p:cNvPr>
          <p:cNvCxnSpPr>
            <a:cxnSpLocks/>
            <a:stCxn id="46" idx="2"/>
            <a:endCxn id="54" idx="0"/>
          </p:cNvCxnSpPr>
          <p:nvPr/>
        </p:nvCxnSpPr>
        <p:spPr>
          <a:xfrm flipH="1">
            <a:off x="5945246" y="4496987"/>
            <a:ext cx="1" cy="29581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2A530BE-57E8-1F1A-94BB-78887A34C3EF}"/>
              </a:ext>
            </a:extLst>
          </p:cNvPr>
          <p:cNvSpPr/>
          <p:nvPr/>
        </p:nvSpPr>
        <p:spPr>
          <a:xfrm>
            <a:off x="5314394" y="4792800"/>
            <a:ext cx="1261704" cy="3060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, 1, 3,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-3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97EACC7-D721-87AC-D266-A3F6B5D2EAED}"/>
              </a:ext>
            </a:extLst>
          </p:cNvPr>
          <p:cNvSpPr/>
          <p:nvPr/>
        </p:nvSpPr>
        <p:spPr>
          <a:xfrm>
            <a:off x="6908368" y="3881450"/>
            <a:ext cx="1148835" cy="615537"/>
          </a:xfrm>
          <a:prstGeom prst="roundRect">
            <a:avLst>
              <a:gd name="adj" fmla="val 7461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Decoding</a:t>
            </a:r>
          </a:p>
          <a:p>
            <a:pPr lvl="0" algn="ctr" defTabSz="1600847"/>
            <a:r>
              <a:rPr lang="en-US" kern="0" dirty="0">
                <a:latin typeface="Cambria" panose="02040503050406030204" pitchFamily="18" charset="0"/>
              </a:rPr>
              <a:t>(SIMD)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76FA6526-26AA-9C3D-46BC-909B98BC5C53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>
          <a:xfrm flipV="1">
            <a:off x="6576098" y="4189219"/>
            <a:ext cx="332270" cy="7565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FC8A26A-5082-B597-25E3-A56E8EA63AB2}"/>
              </a:ext>
            </a:extLst>
          </p:cNvPr>
          <p:cNvCxnSpPr>
            <a:cxnSpLocks/>
            <a:stCxn id="55" idx="2"/>
            <a:endCxn id="58" idx="0"/>
          </p:cNvCxnSpPr>
          <p:nvPr/>
        </p:nvCxnSpPr>
        <p:spPr>
          <a:xfrm flipH="1">
            <a:off x="7482785" y="4496987"/>
            <a:ext cx="1" cy="29581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FC17096-EED3-3511-4C43-E472CF3E6263}"/>
              </a:ext>
            </a:extLst>
          </p:cNvPr>
          <p:cNvSpPr/>
          <p:nvPr/>
        </p:nvSpPr>
        <p:spPr>
          <a:xfrm>
            <a:off x="6851933" y="4792800"/>
            <a:ext cx="1261704" cy="306000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34AA7FB-30FF-6517-92B4-7BB332493D84}"/>
              </a:ext>
            </a:extLst>
          </p:cNvPr>
          <p:cNvCxnSpPr>
            <a:cxnSpLocks/>
            <a:stCxn id="58" idx="3"/>
            <a:endCxn id="61" idx="2"/>
          </p:cNvCxnSpPr>
          <p:nvPr/>
        </p:nvCxnSpPr>
        <p:spPr>
          <a:xfrm>
            <a:off x="8113637" y="4945800"/>
            <a:ext cx="4445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5DD230E-E456-6574-6F05-84C8E0F5A243}"/>
              </a:ext>
            </a:extLst>
          </p:cNvPr>
          <p:cNvSpPr txBox="1"/>
          <p:nvPr/>
        </p:nvSpPr>
        <p:spPr>
          <a:xfrm>
            <a:off x="6806158" y="5119626"/>
            <a:ext cx="13532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2F528E"/>
                </a:solidFill>
                <a:latin typeface="Cambria" panose="02040503050406030204" pitchFamily="18" charset="0"/>
              </a:rPr>
              <a:t>Hash Value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21D0C60-9C69-06BF-A578-445246EEC1EA}"/>
              </a:ext>
            </a:extLst>
          </p:cNvPr>
          <p:cNvSpPr/>
          <p:nvPr/>
        </p:nvSpPr>
        <p:spPr>
          <a:xfrm rot="5400000">
            <a:off x="8164450" y="4709439"/>
            <a:ext cx="1269581" cy="482052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BB8EFD-5950-27E1-EFED-17FFA5A0AFDD}"/>
              </a:ext>
            </a:extLst>
          </p:cNvPr>
          <p:cNvSpPr txBox="1"/>
          <p:nvPr/>
        </p:nvSpPr>
        <p:spPr>
          <a:xfrm>
            <a:off x="1334932" y="3156413"/>
            <a:ext cx="3881617" cy="276999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en-CH" b="1" dirty="0">
                <a:latin typeface="Cambria" panose="02040503050406030204" pitchFamily="18" charset="0"/>
              </a:rPr>
              <a:t>Set Items from  	              or </a:t>
            </a:r>
          </a:p>
        </p:txBody>
      </p: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DC6A05D9-A54D-B46B-1CB6-6CD209358998}"/>
              </a:ext>
            </a:extLst>
          </p:cNvPr>
          <p:cNvCxnSpPr>
            <a:cxnSpLocks/>
            <a:stCxn id="66" idx="1"/>
            <a:endCxn id="24" idx="0"/>
          </p:cNvCxnSpPr>
          <p:nvPr/>
        </p:nvCxnSpPr>
        <p:spPr>
          <a:xfrm rot="10800000" flipV="1">
            <a:off x="731742" y="3294913"/>
            <a:ext cx="603191" cy="355596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01B8F144-387F-0E0F-9621-B9BF8D3E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12" y="3234057"/>
            <a:ext cx="883313" cy="15627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B6AF638-F972-EE84-99EC-E9DA856E6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032" y="3227865"/>
            <a:ext cx="880055" cy="162471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B3D9B15-D9E2-221C-1A7A-6EEFA4EA436D}"/>
              </a:ext>
            </a:extLst>
          </p:cNvPr>
          <p:cNvSpPr txBox="1"/>
          <p:nvPr/>
        </p:nvSpPr>
        <p:spPr>
          <a:xfrm>
            <a:off x="5268621" y="5119626"/>
            <a:ext cx="1353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Counter Vector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9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5" grpId="0" animBg="1"/>
      <p:bldP spid="58" grpId="0" animBg="1"/>
      <p:bldP spid="60" grpId="0"/>
      <p:bldP spid="61" grpId="0" animBg="1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Integrating BLEND for Seeding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439833-F539-3671-C28C-B2A89EF8984F}"/>
              </a:ext>
            </a:extLst>
          </p:cNvPr>
          <p:cNvSpPr/>
          <p:nvPr/>
        </p:nvSpPr>
        <p:spPr>
          <a:xfrm>
            <a:off x="234705" y="1700176"/>
            <a:ext cx="7817191" cy="4732342"/>
          </a:xfrm>
          <a:prstGeom prst="roundRect">
            <a:avLst>
              <a:gd name="adj" fmla="val 9166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ysDot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E41EB9-C5BB-1710-9378-3770D0896BE9}"/>
              </a:ext>
            </a:extLst>
          </p:cNvPr>
          <p:cNvSpPr/>
          <p:nvPr/>
        </p:nvSpPr>
        <p:spPr>
          <a:xfrm>
            <a:off x="469574" y="1870014"/>
            <a:ext cx="7373073" cy="1944742"/>
          </a:xfrm>
          <a:prstGeom prst="roundRect">
            <a:avLst>
              <a:gd name="adj" fmla="val 9166"/>
            </a:avLst>
          </a:prstGeom>
          <a:solidFill>
            <a:srgbClr val="E2E1D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FA09491-9E74-18C0-3202-E8FD028097C0}"/>
              </a:ext>
            </a:extLst>
          </p:cNvPr>
          <p:cNvSpPr/>
          <p:nvPr/>
        </p:nvSpPr>
        <p:spPr>
          <a:xfrm>
            <a:off x="2727679" y="857258"/>
            <a:ext cx="2024462" cy="381600"/>
          </a:xfrm>
          <a:prstGeom prst="roundRect">
            <a:avLst/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Seeding + BLEND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FFA45-D38A-A76B-13F5-F91C0E8F9B2F}"/>
              </a:ext>
            </a:extLst>
          </p:cNvPr>
          <p:cNvSpPr txBox="1"/>
          <p:nvPr/>
        </p:nvSpPr>
        <p:spPr>
          <a:xfrm>
            <a:off x="1055001" y="909559"/>
            <a:ext cx="11788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Sequences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222228-CB88-25C8-8E47-AE8B107E247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33830" y="1048059"/>
            <a:ext cx="486849" cy="12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4BB928-5F67-B8F5-BCEC-789131D2BDD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753402" y="1048058"/>
            <a:ext cx="569323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304565-39EE-87DC-56F8-3C4AADD707CE}"/>
              </a:ext>
            </a:extLst>
          </p:cNvPr>
          <p:cNvSpPr txBox="1"/>
          <p:nvPr/>
        </p:nvSpPr>
        <p:spPr>
          <a:xfrm>
            <a:off x="5322725" y="909559"/>
            <a:ext cx="131308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2F528E"/>
                </a:solidFill>
                <a:latin typeface="Cambria" panose="02040503050406030204" pitchFamily="18" charset="0"/>
              </a:rPr>
              <a:t>Hash Values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DD6188-C65A-4DAE-9984-4887105C3F1E}"/>
              </a:ext>
            </a:extLst>
          </p:cNvPr>
          <p:cNvCxnSpPr>
            <a:cxnSpLocks/>
          </p:cNvCxnSpPr>
          <p:nvPr/>
        </p:nvCxnSpPr>
        <p:spPr>
          <a:xfrm flipV="1">
            <a:off x="6635810" y="1058955"/>
            <a:ext cx="511938" cy="12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408284-0EEE-6D84-FBD1-C07FFB07A847}"/>
              </a:ext>
            </a:extLst>
          </p:cNvPr>
          <p:cNvSpPr/>
          <p:nvPr/>
        </p:nvSpPr>
        <p:spPr>
          <a:xfrm>
            <a:off x="7171054" y="886031"/>
            <a:ext cx="1343185" cy="344892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87726A-EE5B-CF0A-B459-D71174CD40FB}"/>
              </a:ext>
            </a:extLst>
          </p:cNvPr>
          <p:cNvCxnSpPr>
            <a:cxnSpLocks/>
          </p:cNvCxnSpPr>
          <p:nvPr/>
        </p:nvCxnSpPr>
        <p:spPr>
          <a:xfrm flipV="1">
            <a:off x="508398" y="1260867"/>
            <a:ext cx="2212281" cy="464325"/>
          </a:xfrm>
          <a:prstGeom prst="line">
            <a:avLst/>
          </a:prstGeom>
          <a:ln w="3492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29944-A974-331E-0CF5-ED36FEF8571E}"/>
              </a:ext>
            </a:extLst>
          </p:cNvPr>
          <p:cNvCxnSpPr>
            <a:cxnSpLocks/>
          </p:cNvCxnSpPr>
          <p:nvPr/>
        </p:nvCxnSpPr>
        <p:spPr>
          <a:xfrm flipH="1" flipV="1">
            <a:off x="4752141" y="1260701"/>
            <a:ext cx="2773650" cy="440196"/>
          </a:xfrm>
          <a:prstGeom prst="line">
            <a:avLst/>
          </a:prstGeom>
          <a:ln w="3492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D7C72F-8F36-C266-CE74-4624D8BCECC9}"/>
              </a:ext>
            </a:extLst>
          </p:cNvPr>
          <p:cNvSpPr/>
          <p:nvPr/>
        </p:nvSpPr>
        <p:spPr>
          <a:xfrm>
            <a:off x="2517517" y="2041263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04C9E-FAB7-8010-A052-A177F43EC2A4}"/>
              </a:ext>
            </a:extLst>
          </p:cNvPr>
          <p:cNvSpPr/>
          <p:nvPr/>
        </p:nvSpPr>
        <p:spPr>
          <a:xfrm>
            <a:off x="3907978" y="2056648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3657B1-BA46-0FE8-9E7D-A342A21B6492}"/>
              </a:ext>
            </a:extLst>
          </p:cNvPr>
          <p:cNvCxnSpPr>
            <a:cxnSpLocks/>
          </p:cNvCxnSpPr>
          <p:nvPr/>
        </p:nvCxnSpPr>
        <p:spPr>
          <a:xfrm>
            <a:off x="1764737" y="2182647"/>
            <a:ext cx="75312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08B0D5-6426-84C7-E1F5-A0A176D1B376}"/>
              </a:ext>
            </a:extLst>
          </p:cNvPr>
          <p:cNvCxnSpPr>
            <a:cxnSpLocks/>
          </p:cNvCxnSpPr>
          <p:nvPr/>
        </p:nvCxnSpPr>
        <p:spPr>
          <a:xfrm>
            <a:off x="1903228" y="2536715"/>
            <a:ext cx="600152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974820-1C01-A9BF-ABB4-BF884323CE32}"/>
              </a:ext>
            </a:extLst>
          </p:cNvPr>
          <p:cNvCxnSpPr>
            <a:cxnSpLocks/>
          </p:cNvCxnSpPr>
          <p:nvPr/>
        </p:nvCxnSpPr>
        <p:spPr>
          <a:xfrm>
            <a:off x="2041719" y="2887061"/>
            <a:ext cx="476145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8AE95E-F3C6-222A-30F4-A6CDAB5A93FE}"/>
              </a:ext>
            </a:extLst>
          </p:cNvPr>
          <p:cNvCxnSpPr>
            <a:cxnSpLocks/>
          </p:cNvCxnSpPr>
          <p:nvPr/>
        </p:nvCxnSpPr>
        <p:spPr>
          <a:xfrm>
            <a:off x="2180210" y="3238011"/>
            <a:ext cx="337654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FA6CC8-0EAE-B1D2-70DD-AEA0DAA381C4}"/>
              </a:ext>
            </a:extLst>
          </p:cNvPr>
          <p:cNvCxnSpPr>
            <a:cxnSpLocks/>
          </p:cNvCxnSpPr>
          <p:nvPr/>
        </p:nvCxnSpPr>
        <p:spPr>
          <a:xfrm>
            <a:off x="3537971" y="2182647"/>
            <a:ext cx="362180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18F92B9-9B33-55F0-7E7E-E0D754B441B3}"/>
              </a:ext>
            </a:extLst>
          </p:cNvPr>
          <p:cNvSpPr/>
          <p:nvPr/>
        </p:nvSpPr>
        <p:spPr>
          <a:xfrm>
            <a:off x="3907978" y="2410716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6518DF-8993-AA60-1CB0-569A4335A500}"/>
              </a:ext>
            </a:extLst>
          </p:cNvPr>
          <p:cNvCxnSpPr>
            <a:cxnSpLocks/>
          </p:cNvCxnSpPr>
          <p:nvPr/>
        </p:nvCxnSpPr>
        <p:spPr>
          <a:xfrm>
            <a:off x="3537971" y="2536715"/>
            <a:ext cx="36218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BC0CC6D-5469-722C-C44B-928FC0F94C79}"/>
              </a:ext>
            </a:extLst>
          </p:cNvPr>
          <p:cNvSpPr/>
          <p:nvPr/>
        </p:nvSpPr>
        <p:spPr>
          <a:xfrm>
            <a:off x="3907978" y="2761062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0C4D1DB-4029-6D89-EE93-67C175567A0D}"/>
              </a:ext>
            </a:extLst>
          </p:cNvPr>
          <p:cNvCxnSpPr>
            <a:cxnSpLocks/>
          </p:cNvCxnSpPr>
          <p:nvPr/>
        </p:nvCxnSpPr>
        <p:spPr>
          <a:xfrm>
            <a:off x="3537971" y="2887061"/>
            <a:ext cx="36218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9173CD6-E3EF-6A46-6C45-B36A0E71B3F5}"/>
              </a:ext>
            </a:extLst>
          </p:cNvPr>
          <p:cNvSpPr/>
          <p:nvPr/>
        </p:nvSpPr>
        <p:spPr>
          <a:xfrm>
            <a:off x="3907978" y="3112012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0x45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5D0150-14B5-47A2-BC68-384F447421A7}"/>
              </a:ext>
            </a:extLst>
          </p:cNvPr>
          <p:cNvCxnSpPr>
            <a:cxnSpLocks/>
          </p:cNvCxnSpPr>
          <p:nvPr/>
        </p:nvCxnSpPr>
        <p:spPr>
          <a:xfrm>
            <a:off x="3537971" y="3238011"/>
            <a:ext cx="36218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4B4A197-0912-27F7-2BA1-6BD26B506846}"/>
              </a:ext>
            </a:extLst>
          </p:cNvPr>
          <p:cNvSpPr/>
          <p:nvPr/>
        </p:nvSpPr>
        <p:spPr>
          <a:xfrm>
            <a:off x="5318447" y="2034040"/>
            <a:ext cx="856417" cy="1297382"/>
          </a:xfrm>
          <a:prstGeom prst="roundRect">
            <a:avLst/>
          </a:prstGeom>
          <a:solidFill>
            <a:srgbClr val="EEDAA8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noProof="0" dirty="0">
                <a:latin typeface="Cambria" panose="02040503050406030204" pitchFamily="18" charset="0"/>
              </a:rPr>
              <a:t>Find</a:t>
            </a:r>
          </a:p>
          <a:p>
            <a:pPr lvl="0" algn="ctr" defTabSz="1600847"/>
            <a:r>
              <a:rPr kumimoji="0" lang="en-US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Min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8F1CF7C-075F-CCAD-A6D9-F240E7E039B8}"/>
              </a:ext>
            </a:extLst>
          </p:cNvPr>
          <p:cNvSpPr/>
          <p:nvPr/>
        </p:nvSpPr>
        <p:spPr>
          <a:xfrm>
            <a:off x="641537" y="2049447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68ABB03-DE29-8269-1222-F257EB8CBD72}"/>
              </a:ext>
            </a:extLst>
          </p:cNvPr>
          <p:cNvSpPr/>
          <p:nvPr/>
        </p:nvSpPr>
        <p:spPr>
          <a:xfrm>
            <a:off x="918519" y="2753861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TATTACC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F0465BE-2ECD-EE9B-A7D4-CA26D4AA5CB7}"/>
              </a:ext>
            </a:extLst>
          </p:cNvPr>
          <p:cNvSpPr/>
          <p:nvPr/>
        </p:nvSpPr>
        <p:spPr>
          <a:xfrm>
            <a:off x="780028" y="2403515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CTATTAC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E3331C9-AD9D-7A97-A733-75EC7C50FDD0}"/>
              </a:ext>
            </a:extLst>
          </p:cNvPr>
          <p:cNvSpPr/>
          <p:nvPr/>
        </p:nvSpPr>
        <p:spPr>
          <a:xfrm>
            <a:off x="1057010" y="3104811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ATTACCT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5AD3FF67-A1F5-C008-2B9A-26920740DF65}"/>
              </a:ext>
            </a:extLst>
          </p:cNvPr>
          <p:cNvCxnSpPr>
            <a:cxnSpLocks/>
            <a:stCxn id="15" idx="3"/>
            <a:endCxn id="67" idx="1"/>
          </p:cNvCxnSpPr>
          <p:nvPr/>
        </p:nvCxnSpPr>
        <p:spPr>
          <a:xfrm>
            <a:off x="4627978" y="2182648"/>
            <a:ext cx="690469" cy="50008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BBF8DE18-8038-6CF4-B12F-7AE6FB367A54}"/>
              </a:ext>
            </a:extLst>
          </p:cNvPr>
          <p:cNvCxnSpPr>
            <a:cxnSpLocks/>
            <a:stCxn id="21" idx="3"/>
            <a:endCxn id="67" idx="1"/>
          </p:cNvCxnSpPr>
          <p:nvPr/>
        </p:nvCxnSpPr>
        <p:spPr>
          <a:xfrm>
            <a:off x="4627978" y="2536716"/>
            <a:ext cx="690469" cy="1460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BCB35F1A-0306-B619-2D4A-EE783AD635D1}"/>
              </a:ext>
            </a:extLst>
          </p:cNvPr>
          <p:cNvCxnSpPr>
            <a:cxnSpLocks/>
            <a:stCxn id="62" idx="3"/>
            <a:endCxn id="67" idx="1"/>
          </p:cNvCxnSpPr>
          <p:nvPr/>
        </p:nvCxnSpPr>
        <p:spPr>
          <a:xfrm flipV="1">
            <a:off x="4627978" y="2682731"/>
            <a:ext cx="690469" cy="2043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162C3B23-2BE6-390B-A2BC-615959280FD9}"/>
              </a:ext>
            </a:extLst>
          </p:cNvPr>
          <p:cNvCxnSpPr>
            <a:cxnSpLocks/>
            <a:stCxn id="64" idx="3"/>
            <a:endCxn id="67" idx="1"/>
          </p:cNvCxnSpPr>
          <p:nvPr/>
        </p:nvCxnSpPr>
        <p:spPr>
          <a:xfrm flipV="1">
            <a:off x="4627978" y="2682731"/>
            <a:ext cx="690469" cy="5552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824B86C-C253-B57B-9586-83981D5AED65}"/>
              </a:ext>
            </a:extLst>
          </p:cNvPr>
          <p:cNvSpPr/>
          <p:nvPr/>
        </p:nvSpPr>
        <p:spPr>
          <a:xfrm>
            <a:off x="6805791" y="1992675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8C8E368-4DC4-7F54-D0EA-5BB1CEC943CA}"/>
              </a:ext>
            </a:extLst>
          </p:cNvPr>
          <p:cNvCxnSpPr>
            <a:cxnSpLocks/>
            <a:stCxn id="80" idx="2"/>
            <a:endCxn id="82" idx="0"/>
          </p:cNvCxnSpPr>
          <p:nvPr/>
        </p:nvCxnSpPr>
        <p:spPr>
          <a:xfrm>
            <a:off x="7165791" y="2244674"/>
            <a:ext cx="0" cy="376712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E082C65-9FA3-1A4F-A823-04D0257FA51F}"/>
              </a:ext>
            </a:extLst>
          </p:cNvPr>
          <p:cNvSpPr/>
          <p:nvPr/>
        </p:nvSpPr>
        <p:spPr>
          <a:xfrm>
            <a:off x="6604191" y="2621386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TATTACC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A6971AB2-B194-0867-7314-11F40EAD07CC}"/>
              </a:ext>
            </a:extLst>
          </p:cNvPr>
          <p:cNvCxnSpPr>
            <a:cxnSpLocks/>
            <a:stCxn id="67" idx="3"/>
            <a:endCxn id="80" idx="1"/>
          </p:cNvCxnSpPr>
          <p:nvPr/>
        </p:nvCxnSpPr>
        <p:spPr>
          <a:xfrm flipV="1">
            <a:off x="6174864" y="2118675"/>
            <a:ext cx="630927" cy="56405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8D7F4F6-5E95-1F25-46CB-BB29069475A3}"/>
              </a:ext>
            </a:extLst>
          </p:cNvPr>
          <p:cNvCxnSpPr>
            <a:cxnSpLocks/>
          </p:cNvCxnSpPr>
          <p:nvPr/>
        </p:nvCxnSpPr>
        <p:spPr>
          <a:xfrm>
            <a:off x="7526489" y="2118675"/>
            <a:ext cx="69806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CD64A-3931-E451-76DF-B00E17BA6E4A}"/>
              </a:ext>
            </a:extLst>
          </p:cNvPr>
          <p:cNvSpPr txBox="1"/>
          <p:nvPr/>
        </p:nvSpPr>
        <p:spPr>
          <a:xfrm>
            <a:off x="480960" y="3514177"/>
            <a:ext cx="34678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Finding minimizers with BLEND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F70B442-BFD6-8B86-5BDC-868A5F87D4AD}"/>
              </a:ext>
            </a:extLst>
          </p:cNvPr>
          <p:cNvSpPr/>
          <p:nvPr/>
        </p:nvSpPr>
        <p:spPr>
          <a:xfrm>
            <a:off x="1681131" y="3983157"/>
            <a:ext cx="5173884" cy="2283805"/>
          </a:xfrm>
          <a:prstGeom prst="roundRect">
            <a:avLst>
              <a:gd name="adj" fmla="val 9166"/>
            </a:avLst>
          </a:prstGeom>
          <a:solidFill>
            <a:srgbClr val="E2E1D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EE5FEAC-F180-5B2D-928A-AD0CE8691B00}"/>
              </a:ext>
            </a:extLst>
          </p:cNvPr>
          <p:cNvSpPr txBox="1"/>
          <p:nvPr/>
        </p:nvSpPr>
        <p:spPr>
          <a:xfrm>
            <a:off x="1680940" y="5966813"/>
            <a:ext cx="41585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Hashing strobemer seeds with BLEND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04B14B2F-A0C8-9F3A-0CDE-401B8CF62E0E}"/>
              </a:ext>
            </a:extLst>
          </p:cNvPr>
          <p:cNvSpPr/>
          <p:nvPr/>
        </p:nvSpPr>
        <p:spPr>
          <a:xfrm>
            <a:off x="2109209" y="4252026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F69BAF23-CA3F-993F-C4FD-D4769F56F604}"/>
              </a:ext>
            </a:extLst>
          </p:cNvPr>
          <p:cNvSpPr/>
          <p:nvPr/>
        </p:nvSpPr>
        <p:spPr>
          <a:xfrm>
            <a:off x="2109209" y="4726524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BA89E0BF-B6E8-79D4-9BA6-36955F67C91B}"/>
              </a:ext>
            </a:extLst>
          </p:cNvPr>
          <p:cNvSpPr/>
          <p:nvPr/>
        </p:nvSpPr>
        <p:spPr>
          <a:xfrm>
            <a:off x="2109209" y="5173239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CCTCTAAATGGA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95C06A0-67DF-D1E4-BB3A-6272EFA6FA4A}"/>
              </a:ext>
            </a:extLst>
          </p:cNvPr>
          <p:cNvCxnSpPr>
            <a:cxnSpLocks/>
          </p:cNvCxnSpPr>
          <p:nvPr/>
        </p:nvCxnSpPr>
        <p:spPr>
          <a:xfrm>
            <a:off x="3926961" y="4393946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7FEEFA-AD1A-2A44-080F-A0A6D35CAF85}"/>
              </a:ext>
            </a:extLst>
          </p:cNvPr>
          <p:cNvCxnSpPr>
            <a:cxnSpLocks/>
          </p:cNvCxnSpPr>
          <p:nvPr/>
        </p:nvCxnSpPr>
        <p:spPr>
          <a:xfrm flipV="1">
            <a:off x="3926961" y="4824288"/>
            <a:ext cx="460800" cy="74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486C8C-8729-5988-DE1C-BCD699A9524E}"/>
              </a:ext>
            </a:extLst>
          </p:cNvPr>
          <p:cNvCxnSpPr>
            <a:cxnSpLocks/>
          </p:cNvCxnSpPr>
          <p:nvPr/>
        </p:nvCxnSpPr>
        <p:spPr>
          <a:xfrm>
            <a:off x="3926960" y="5255289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38269604-C60E-9B73-AAEB-F7CBDF961FD9}"/>
              </a:ext>
            </a:extLst>
          </p:cNvPr>
          <p:cNvSpPr/>
          <p:nvPr/>
        </p:nvSpPr>
        <p:spPr>
          <a:xfrm>
            <a:off x="5899188" y="4260713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B65FC89-AEFE-77F5-C00F-C110CB1D62A2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5414398" y="4385226"/>
            <a:ext cx="484790" cy="14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EACC1AC0-3664-D3BC-D407-754DC3A349FE}"/>
              </a:ext>
            </a:extLst>
          </p:cNvPr>
          <p:cNvSpPr/>
          <p:nvPr/>
        </p:nvSpPr>
        <p:spPr>
          <a:xfrm>
            <a:off x="5899188" y="4695001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3DE0FD4-ED25-BCEE-B6E8-62BDCFBEF034}"/>
              </a:ext>
            </a:extLst>
          </p:cNvPr>
          <p:cNvCxnSpPr>
            <a:cxnSpLocks/>
            <a:endCxn id="96" idx="1"/>
          </p:cNvCxnSpPr>
          <p:nvPr/>
        </p:nvCxnSpPr>
        <p:spPr>
          <a:xfrm flipV="1">
            <a:off x="5414398" y="4821001"/>
            <a:ext cx="484790" cy="328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3FC86C8F-241E-4DBB-1DDD-1E2B78EC4FB8}"/>
              </a:ext>
            </a:extLst>
          </p:cNvPr>
          <p:cNvSpPr/>
          <p:nvPr/>
        </p:nvSpPr>
        <p:spPr>
          <a:xfrm>
            <a:off x="5899188" y="5129289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607A7E5-FB90-3364-7900-CD6DAB9A2F2A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5414398" y="5255289"/>
            <a:ext cx="48479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3BAA5644-AD8A-12DF-3E37-1591C6CBD335}"/>
              </a:ext>
            </a:extLst>
          </p:cNvPr>
          <p:cNvSpPr/>
          <p:nvPr/>
        </p:nvSpPr>
        <p:spPr>
          <a:xfrm>
            <a:off x="1908620" y="4111467"/>
            <a:ext cx="2149416" cy="1531207"/>
          </a:xfrm>
          <a:prstGeom prst="roundRect">
            <a:avLst>
              <a:gd name="adj" fmla="val 9166"/>
            </a:avLst>
          </a:prstGeom>
          <a:noFill/>
          <a:ln w="317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F9E5CD2-3B9B-B9DE-75D8-EC5538CE0CCB}"/>
              </a:ext>
            </a:extLst>
          </p:cNvPr>
          <p:cNvSpPr txBox="1"/>
          <p:nvPr/>
        </p:nvSpPr>
        <p:spPr>
          <a:xfrm>
            <a:off x="1944132" y="5660673"/>
            <a:ext cx="21494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Strobemer seeds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6C402D1-6E65-B37A-6F0C-813DE362F7A7}"/>
              </a:ext>
            </a:extLst>
          </p:cNvPr>
          <p:cNvCxnSpPr>
            <a:cxnSpLocks/>
          </p:cNvCxnSpPr>
          <p:nvPr/>
        </p:nvCxnSpPr>
        <p:spPr>
          <a:xfrm flipV="1">
            <a:off x="6619886" y="4385226"/>
            <a:ext cx="1604671" cy="14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054132D-4347-D56C-9D34-7E30CF771D04}"/>
              </a:ext>
            </a:extLst>
          </p:cNvPr>
          <p:cNvCxnSpPr>
            <a:cxnSpLocks/>
          </p:cNvCxnSpPr>
          <p:nvPr/>
        </p:nvCxnSpPr>
        <p:spPr>
          <a:xfrm flipV="1">
            <a:off x="6619886" y="4827319"/>
            <a:ext cx="1604671" cy="14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730A615-7729-34D2-3320-DFE3D6F096FC}"/>
              </a:ext>
            </a:extLst>
          </p:cNvPr>
          <p:cNvCxnSpPr>
            <a:cxnSpLocks/>
          </p:cNvCxnSpPr>
          <p:nvPr/>
        </p:nvCxnSpPr>
        <p:spPr>
          <a:xfrm flipV="1">
            <a:off x="6619886" y="5255288"/>
            <a:ext cx="1604671" cy="14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7738F39E-D839-363D-D669-A894A8DB4347}"/>
              </a:ext>
            </a:extLst>
          </p:cNvPr>
          <p:cNvSpPr/>
          <p:nvPr/>
        </p:nvSpPr>
        <p:spPr>
          <a:xfrm>
            <a:off x="2517517" y="2395331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0DDE354C-2564-D748-ED7C-8F525FBA6D5C}"/>
              </a:ext>
            </a:extLst>
          </p:cNvPr>
          <p:cNvSpPr/>
          <p:nvPr/>
        </p:nvSpPr>
        <p:spPr>
          <a:xfrm>
            <a:off x="2517517" y="2745677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3EFCD1E1-F2FE-8681-99F5-EE347A4B706A}"/>
              </a:ext>
            </a:extLst>
          </p:cNvPr>
          <p:cNvSpPr/>
          <p:nvPr/>
        </p:nvSpPr>
        <p:spPr>
          <a:xfrm>
            <a:off x="2517517" y="3096627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F71CB492-33B8-3D07-40C6-3E37F6DC6322}"/>
              </a:ext>
            </a:extLst>
          </p:cNvPr>
          <p:cNvSpPr/>
          <p:nvPr/>
        </p:nvSpPr>
        <p:spPr>
          <a:xfrm>
            <a:off x="8234196" y="1791707"/>
            <a:ext cx="777600" cy="653934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C8839E75-59F5-41F7-82B8-AAB867AF77D3}"/>
              </a:ext>
            </a:extLst>
          </p:cNvPr>
          <p:cNvSpPr/>
          <p:nvPr/>
        </p:nvSpPr>
        <p:spPr>
          <a:xfrm>
            <a:off x="8234196" y="4174127"/>
            <a:ext cx="777600" cy="1262535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25BD1F49-4F5D-F7C5-FAAC-5C1C860010A0}"/>
              </a:ext>
            </a:extLst>
          </p:cNvPr>
          <p:cNvSpPr/>
          <p:nvPr/>
        </p:nvSpPr>
        <p:spPr>
          <a:xfrm>
            <a:off x="4393097" y="4243510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66564BDB-C233-D6F8-BD96-A0498AE4D357}"/>
              </a:ext>
            </a:extLst>
          </p:cNvPr>
          <p:cNvSpPr/>
          <p:nvPr/>
        </p:nvSpPr>
        <p:spPr>
          <a:xfrm>
            <a:off x="4393097" y="4679615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326AD87A-1B34-4E31-BDB9-F9820AEC10CF}"/>
              </a:ext>
            </a:extLst>
          </p:cNvPr>
          <p:cNvSpPr/>
          <p:nvPr/>
        </p:nvSpPr>
        <p:spPr>
          <a:xfrm>
            <a:off x="4393097" y="5112781"/>
            <a:ext cx="1018800" cy="282769"/>
          </a:xfrm>
          <a:prstGeom prst="roundRect">
            <a:avLst/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1B52B786-DBEA-DA49-2236-D1A3C21A0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1" y="2106099"/>
            <a:ext cx="800550" cy="141636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9EEA6E9C-B532-C42D-4EA5-239C26F82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1" y="2457287"/>
            <a:ext cx="800550" cy="141636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F2BC0D1-31D6-BD88-CE42-D94513A27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1" y="2808475"/>
            <a:ext cx="800550" cy="141636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3EB90FB6-CE36-AB16-DB4B-0788F167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1" y="3159662"/>
            <a:ext cx="800550" cy="141636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8E65E339-2630-F94B-E254-1C990A949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564" y="4309157"/>
            <a:ext cx="799200" cy="14754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7F653D7A-2C61-4FE4-9533-179F995F7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564" y="4744775"/>
            <a:ext cx="799200" cy="147544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5D3EE4B5-AFD8-174D-7AA2-DCE76948D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564" y="5180393"/>
            <a:ext cx="799200" cy="147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8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21" grpId="0" animBg="1"/>
      <p:bldP spid="62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0" grpId="0" animBg="1"/>
      <p:bldP spid="82" grpId="0" animBg="1"/>
      <p:bldP spid="85" grpId="0"/>
      <p:bldP spid="86" grpId="0" animBg="1"/>
      <p:bldP spid="87" grpId="0"/>
      <p:bldP spid="88" grpId="0" animBg="1"/>
      <p:bldP spid="89" grpId="0" animBg="1"/>
      <p:bldP spid="90" grpId="0" animBg="1"/>
      <p:bldP spid="94" grpId="0" animBg="1"/>
      <p:bldP spid="96" grpId="0" animBg="1"/>
      <p:bldP spid="98" grpId="0" animBg="1"/>
      <p:bldP spid="100" grpId="0" animBg="1"/>
      <p:bldP spid="101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5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E194-297D-F64B-87C3-5D0EC940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5377521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into minimap2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perform end-to-end mapping</a:t>
            </a:r>
          </a:p>
          <a:p>
            <a:pPr marL="123950" lvl="1" indent="0">
              <a:spcAft>
                <a:spcPts val="500"/>
              </a:spcAft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and simulated datasets from </a:t>
            </a:r>
          </a:p>
          <a:p>
            <a:pPr lvl="1"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PacBio (HiFi and CLR), ONT, and Illumina reads</a:t>
            </a:r>
          </a:p>
          <a:p>
            <a:pPr lvl="1"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CHM13 and HG002, Fruit fly, Yeast, and E. coli genomes</a:t>
            </a:r>
          </a:p>
          <a:p>
            <a:pPr lvl="1"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1: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overlapping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(all-vs-all overlapping)</a:t>
            </a:r>
          </a:p>
          <a:p>
            <a:pPr lvl="1"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Evaluated the 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accuracy, completeness, and contiguity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GB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novo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assemblies generated from overlaps</a:t>
            </a:r>
          </a:p>
          <a:p>
            <a:pPr>
              <a:spcAft>
                <a:spcPts val="500"/>
              </a:spcAft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2: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mapping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 reference genome</a:t>
            </a:r>
          </a:p>
          <a:p>
            <a:pPr lvl="1"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accuracy from simulated reads</a:t>
            </a:r>
          </a:p>
          <a:p>
            <a:pPr lvl="1">
              <a:spcAft>
                <a:spcPts val="5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variant calling</a:t>
            </a:r>
          </a:p>
          <a:p>
            <a:pPr lvl="1"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15AD2A8B-6D6E-F4CD-5EE6-BE5F978D3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2726"/>
            <a:ext cx="77724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Emprical Analysis on Fuzzy Seed Matching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4578766"/>
            <a:ext cx="9144000" cy="1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the collision rate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GB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similar seeds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keeping a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 rate similar to minimap2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GB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dissimilar seeds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143361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Non-identical minimizers with the same hash value (collision)</a:t>
            </a:r>
          </a:p>
          <a:p>
            <a:pPr lvl="1">
              <a:spcAft>
                <a:spcPts val="500"/>
              </a:spcAft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 distance between minimizer k-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the same hash value</a:t>
            </a:r>
          </a:p>
          <a:p>
            <a:pPr lvl="1">
              <a:spcAft>
                <a:spcPts val="500"/>
              </a:spcAft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 of collisions with a certain edit distance using minimap2 and BLEND</a:t>
            </a:r>
          </a:p>
          <a:p>
            <a:pPr lvl="1">
              <a:spcAft>
                <a:spcPts val="500"/>
              </a:spcAft>
            </a:pP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Increase the collision rate for highly similar seeds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7FBB0-2750-792B-1EC1-618110C963BD}"/>
              </a:ext>
            </a:extLst>
          </p:cNvPr>
          <p:cNvSpPr/>
          <p:nvPr/>
        </p:nvSpPr>
        <p:spPr>
          <a:xfrm>
            <a:off x="1517650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A693B0-DEF1-44A1-5FAE-56BDE68F6B39}"/>
              </a:ext>
            </a:extLst>
          </p:cNvPr>
          <p:cNvSpPr/>
          <p:nvPr/>
        </p:nvSpPr>
        <p:spPr>
          <a:xfrm>
            <a:off x="7394357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86F610-FBC6-09C1-9E9E-E135BC2B9921}"/>
              </a:ext>
            </a:extLst>
          </p:cNvPr>
          <p:cNvSpPr/>
          <p:nvPr/>
        </p:nvSpPr>
        <p:spPr>
          <a:xfrm>
            <a:off x="1969704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58A829-5515-7E5C-3F5B-579C9BA431C0}"/>
              </a:ext>
            </a:extLst>
          </p:cNvPr>
          <p:cNvSpPr/>
          <p:nvPr/>
        </p:nvSpPr>
        <p:spPr>
          <a:xfrm>
            <a:off x="2421758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A145BC-90A0-1CA9-5C16-C6A4C21125E1}"/>
              </a:ext>
            </a:extLst>
          </p:cNvPr>
          <p:cNvSpPr/>
          <p:nvPr/>
        </p:nvSpPr>
        <p:spPr>
          <a:xfrm>
            <a:off x="2873812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5ACE56-6BE7-6F1D-0E9C-9125B4191B05}"/>
              </a:ext>
            </a:extLst>
          </p:cNvPr>
          <p:cNvSpPr/>
          <p:nvPr/>
        </p:nvSpPr>
        <p:spPr>
          <a:xfrm>
            <a:off x="3325866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02A427-AF2B-2295-2800-D4ED48CDE166}"/>
              </a:ext>
            </a:extLst>
          </p:cNvPr>
          <p:cNvSpPr/>
          <p:nvPr/>
        </p:nvSpPr>
        <p:spPr>
          <a:xfrm>
            <a:off x="3768589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872191-16F2-50AD-1448-85EFC2D102E5}"/>
              </a:ext>
            </a:extLst>
          </p:cNvPr>
          <p:cNvSpPr/>
          <p:nvPr/>
        </p:nvSpPr>
        <p:spPr>
          <a:xfrm>
            <a:off x="4220643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C14FC4-8F2A-EE97-EAAA-3254C9C02B49}"/>
              </a:ext>
            </a:extLst>
          </p:cNvPr>
          <p:cNvSpPr/>
          <p:nvPr/>
        </p:nvSpPr>
        <p:spPr>
          <a:xfrm>
            <a:off x="4675872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23B2CB-A3F3-E8D6-0C55-EDF6CEEA057A}"/>
              </a:ext>
            </a:extLst>
          </p:cNvPr>
          <p:cNvSpPr/>
          <p:nvPr/>
        </p:nvSpPr>
        <p:spPr>
          <a:xfrm>
            <a:off x="5134082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8C92F4-3F3F-2151-C79A-B78A08EC4A76}"/>
              </a:ext>
            </a:extLst>
          </p:cNvPr>
          <p:cNvSpPr/>
          <p:nvPr/>
        </p:nvSpPr>
        <p:spPr>
          <a:xfrm>
            <a:off x="5582115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54DE0-29D1-CCC0-CC68-FE916531E821}"/>
              </a:ext>
            </a:extLst>
          </p:cNvPr>
          <p:cNvSpPr/>
          <p:nvPr/>
        </p:nvSpPr>
        <p:spPr>
          <a:xfrm>
            <a:off x="6034169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F6CD5D-C83F-F746-928D-EE9836E3C64D}"/>
              </a:ext>
            </a:extLst>
          </p:cNvPr>
          <p:cNvSpPr/>
          <p:nvPr/>
        </p:nvSpPr>
        <p:spPr>
          <a:xfrm>
            <a:off x="6490244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508D71-0C5A-00F8-F4F1-29008344B78B}"/>
              </a:ext>
            </a:extLst>
          </p:cNvPr>
          <p:cNvSpPr/>
          <p:nvPr/>
        </p:nvSpPr>
        <p:spPr>
          <a:xfrm>
            <a:off x="6942298" y="2850291"/>
            <a:ext cx="336550" cy="1224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BE7405-A75A-ADA2-067B-35911B6283B5}"/>
              </a:ext>
            </a:extLst>
          </p:cNvPr>
          <p:cNvSpPr/>
          <p:nvPr/>
        </p:nvSpPr>
        <p:spPr>
          <a:xfrm>
            <a:off x="1227714" y="2859805"/>
            <a:ext cx="7160912" cy="12148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Read Overlapping – Performance &amp;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177A4-92D1-1689-5917-51A6CC117F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>
          <a:xfrm>
            <a:off x="1020437" y="741137"/>
            <a:ext cx="7103125" cy="29746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3813483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HiFi: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Average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speedup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</a:t>
            </a:r>
            <a:r>
              <a:rPr lang="en-GB" sz="2000" b="1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40.3x (minimap2)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3EA89-4DD8-60BE-B741-5D867D64CCF6}"/>
              </a:ext>
            </a:extLst>
          </p:cNvPr>
          <p:cNvSpPr/>
          <p:nvPr/>
        </p:nvSpPr>
        <p:spPr>
          <a:xfrm>
            <a:off x="0" y="4516977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footprint</a:t>
            </a:r>
            <a:r>
              <a:rPr lang="en-GB" sz="2000" b="1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7.2x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96F1E-6077-2AEC-EF62-F358C7BD8B7F}"/>
              </a:ext>
            </a:extLst>
          </p:cNvPr>
          <p:cNvSpPr/>
          <p:nvPr/>
        </p:nvSpPr>
        <p:spPr>
          <a:xfrm>
            <a:off x="0" y="5220471"/>
            <a:ext cx="9144000" cy="1191204"/>
          </a:xfrm>
          <a:prstGeom prst="rect">
            <a:avLst/>
          </a:prstGeom>
          <a:solidFill>
            <a:srgbClr val="E4D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critical parameters without hurting the accuracy: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 length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(200) and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length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(31-mers)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70C1-79F9-7FEB-CED6-BD79455617E1}"/>
              </a:ext>
            </a:extLst>
          </p:cNvPr>
          <p:cNvSpPr/>
          <p:nvPr/>
        </p:nvSpPr>
        <p:spPr>
          <a:xfrm>
            <a:off x="906248" y="963864"/>
            <a:ext cx="3665752" cy="2750465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extLst>
      <p:ext uri="{BB962C8B-B14F-4D97-AF65-F5344CB8AC3E}">
        <p14:creationId xmlns:p14="http://schemas.microsoft.com/office/powerpoint/2010/main" val="24054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200" dirty="0">
                <a:latin typeface="Garamond" panose="02020404030301010803" pitchFamily="18" charset="0"/>
              </a:rPr>
              <a:t>Read Overlapping – Assembly Evaluation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037CF53-D084-9D79-D615-7C322320A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56154" b="47684"/>
          <a:stretch/>
        </p:blipFill>
        <p:spPr>
          <a:xfrm>
            <a:off x="1639648" y="866165"/>
            <a:ext cx="2962963" cy="2023684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EC1C883-2E9B-0AEB-0D55-AFF93336C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7" t="-1" r="853" b="47684"/>
          <a:stretch/>
        </p:blipFill>
        <p:spPr>
          <a:xfrm>
            <a:off x="5674579" y="866164"/>
            <a:ext cx="1545462" cy="20236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FAED03-8F30-B074-C4AC-5C23C19AFC12}"/>
              </a:ext>
            </a:extLst>
          </p:cNvPr>
          <p:cNvSpPr/>
          <p:nvPr/>
        </p:nvSpPr>
        <p:spPr>
          <a:xfrm>
            <a:off x="0" y="3813483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HiFi: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accurate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assemblies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D03A4-057C-55AA-983A-4D808583966D}"/>
              </a:ext>
            </a:extLst>
          </p:cNvPr>
          <p:cNvSpPr/>
          <p:nvPr/>
        </p:nvSpPr>
        <p:spPr>
          <a:xfrm>
            <a:off x="0" y="4516977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contiguity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most cases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8A33F-C7ED-8F32-28D3-22AD1A6A6F5B}"/>
              </a:ext>
            </a:extLst>
          </p:cNvPr>
          <p:cNvSpPr/>
          <p:nvPr/>
        </p:nvSpPr>
        <p:spPr>
          <a:xfrm>
            <a:off x="2376780" y="1488876"/>
            <a:ext cx="2225829" cy="135915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127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75741-2CCA-27D9-A282-014710D68999}"/>
              </a:ext>
            </a:extLst>
          </p:cNvPr>
          <p:cNvSpPr/>
          <p:nvPr/>
        </p:nvSpPr>
        <p:spPr>
          <a:xfrm>
            <a:off x="2376780" y="1941851"/>
            <a:ext cx="2225829" cy="148887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127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1BEA9E-1D00-31E5-DA18-8F1A1FD5B2FA}"/>
              </a:ext>
            </a:extLst>
          </p:cNvPr>
          <p:cNvSpPr/>
          <p:nvPr/>
        </p:nvSpPr>
        <p:spPr>
          <a:xfrm>
            <a:off x="2376780" y="2402496"/>
            <a:ext cx="2225829" cy="148887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127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A83277-B85A-ADAE-D8C4-8CF111458B03}"/>
              </a:ext>
            </a:extLst>
          </p:cNvPr>
          <p:cNvSpPr/>
          <p:nvPr/>
        </p:nvSpPr>
        <p:spPr>
          <a:xfrm>
            <a:off x="5674581" y="1952439"/>
            <a:ext cx="1613540" cy="133013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127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7674D-15E1-880C-DB22-438D6AD5627A}"/>
              </a:ext>
            </a:extLst>
          </p:cNvPr>
          <p:cNvSpPr/>
          <p:nvPr/>
        </p:nvSpPr>
        <p:spPr>
          <a:xfrm>
            <a:off x="5674581" y="2417323"/>
            <a:ext cx="1613540" cy="133013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127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292709-C8B5-26B4-27D5-C4CA77FD4B64}"/>
              </a:ext>
            </a:extLst>
          </p:cNvPr>
          <p:cNvSpPr/>
          <p:nvPr/>
        </p:nvSpPr>
        <p:spPr>
          <a:xfrm>
            <a:off x="0" y="5220471"/>
            <a:ext cx="9144000" cy="1191204"/>
          </a:xfrm>
          <a:prstGeom prst="rect">
            <a:avLst/>
          </a:prstGeom>
          <a:solidFill>
            <a:srgbClr val="E4D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Fuzzy seed matches can lead to finding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 and useful overlaps</a:t>
            </a:r>
          </a:p>
        </p:txBody>
      </p:sp>
    </p:spTree>
    <p:extLst>
      <p:ext uri="{BB962C8B-B14F-4D97-AF65-F5344CB8AC3E}">
        <p14:creationId xmlns:p14="http://schemas.microsoft.com/office/powerpoint/2010/main" val="33886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200" dirty="0">
                <a:latin typeface="Garamond" panose="02020404030301010803" pitchFamily="18" charset="0"/>
              </a:rPr>
              <a:t>Read Mapping – Performance &amp;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1AF9E-CF9D-A9D3-6C1E-805081B7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34" y="866164"/>
            <a:ext cx="6965731" cy="30553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0BBE7-DAF2-C50B-A300-CBE749B9BB67}"/>
              </a:ext>
            </a:extLst>
          </p:cNvPr>
          <p:cNvSpPr/>
          <p:nvPr/>
        </p:nvSpPr>
        <p:spPr>
          <a:xfrm>
            <a:off x="-10137" y="4087655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speedup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</a:t>
            </a:r>
            <a:r>
              <a:rPr lang="en-GB" sz="2000" b="1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1.7x (minimap2)</a:t>
            </a:r>
            <a:r>
              <a:rPr lang="en-GB" sz="2000" b="1" dirty="0">
                <a:solidFill>
                  <a:srgbClr val="629B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similar peak memory usage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C1BEE-C56F-4ACA-39ED-683D5F7BE4B8}"/>
              </a:ext>
            </a:extLst>
          </p:cNvPr>
          <p:cNvSpPr/>
          <p:nvPr/>
        </p:nvSpPr>
        <p:spPr>
          <a:xfrm>
            <a:off x="-10137" y="4858122"/>
            <a:ext cx="9144000" cy="1191204"/>
          </a:xfrm>
          <a:prstGeom prst="rect">
            <a:avLst/>
          </a:prstGeom>
          <a:solidFill>
            <a:srgbClr val="E4D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computational cost of sequence alignment </a:t>
            </a:r>
            <a:r>
              <a:rPr lang="en-GB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slightly hinders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benefits of fuzzy seed matching</a:t>
            </a:r>
          </a:p>
        </p:txBody>
      </p:sp>
    </p:spTree>
    <p:extLst>
      <p:ext uri="{BB962C8B-B14F-4D97-AF65-F5344CB8AC3E}">
        <p14:creationId xmlns:p14="http://schemas.microsoft.com/office/powerpoint/2010/main" val="2188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Read Mapping </a:t>
            </a:r>
            <a:r>
              <a:rPr lang="en-CH" sz="3600" dirty="0">
                <a:latin typeface="Garamond" panose="02020404030301010803" pitchFamily="18" charset="0"/>
              </a:rPr>
              <a:t>– SV Calling</a:t>
            </a:r>
            <a:endParaRPr lang="en-CH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201FB-B72A-5818-3C9E-6116FD431366}"/>
              </a:ext>
            </a:extLst>
          </p:cNvPr>
          <p:cNvSpPr/>
          <p:nvPr/>
        </p:nvSpPr>
        <p:spPr>
          <a:xfrm>
            <a:off x="-10137" y="4843559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overall accuracy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downstream analysis</a:t>
            </a:r>
            <a:endParaRPr lang="en-GB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AE16BAC0-6315-EC57-C9EE-B881E29F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59" y="2359390"/>
            <a:ext cx="5685007" cy="1785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96C4AB-D426-C4FC-5235-CA97809FCE44}"/>
              </a:ext>
            </a:extLst>
          </p:cNvPr>
          <p:cNvSpPr/>
          <p:nvPr/>
        </p:nvSpPr>
        <p:spPr>
          <a:xfrm>
            <a:off x="6597078" y="3101625"/>
            <a:ext cx="768099" cy="301395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127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6519E7-5F5F-F2E1-282E-B7C5A459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143361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variant (SV) calling using read mappings from each tool</a:t>
            </a:r>
          </a:p>
          <a:p>
            <a:pPr lvl="1">
              <a:spcAft>
                <a:spcPts val="500"/>
              </a:spcAft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Sniffles2 to call SVs from HG002 long read mappings</a:t>
            </a:r>
          </a:p>
          <a:p>
            <a:pPr lvl="1">
              <a:spcAft>
                <a:spcPts val="500"/>
              </a:spcAft>
            </a:pP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Truvari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compare the resulting SVs with the benchmarking SV set (Tier 1 set from GIAB)</a:t>
            </a:r>
          </a:p>
        </p:txBody>
      </p:sp>
    </p:spTree>
    <p:extLst>
      <p:ext uri="{BB962C8B-B14F-4D97-AF65-F5344CB8AC3E}">
        <p14:creationId xmlns:p14="http://schemas.microsoft.com/office/powerpoint/2010/main" val="42340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Identifying Sequence Similarities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500849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reads to a</a:t>
            </a:r>
            <a:r>
              <a:rPr lang="en-US" sz="2100" b="1" dirty="0">
                <a:solidFill>
                  <a:srgbClr val="F49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reference genome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the potential </a:t>
            </a:r>
            <a:r>
              <a:rPr lang="en-US" sz="2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matching locations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genome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Identifying </a:t>
            </a:r>
            <a:r>
              <a:rPr lang="en-US" sz="21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a read and a reference genome</a:t>
            </a:r>
            <a:endParaRPr lang="en-US" sz="21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86341-02EC-AC40-ADCE-03BE081109A9}"/>
              </a:ext>
            </a:extLst>
          </p:cNvPr>
          <p:cNvSpPr/>
          <p:nvPr/>
        </p:nvSpPr>
        <p:spPr>
          <a:xfrm>
            <a:off x="1461309" y="2604817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C5A6-E87F-114E-BB3F-F8E69655CA9A}"/>
              </a:ext>
            </a:extLst>
          </p:cNvPr>
          <p:cNvSpPr txBox="1"/>
          <p:nvPr/>
        </p:nvSpPr>
        <p:spPr>
          <a:xfrm>
            <a:off x="3201900" y="2145190"/>
            <a:ext cx="2811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100" b="1" dirty="0">
                <a:solidFill>
                  <a:srgbClr val="F4951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 Genome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FAAB7-34B1-8945-8D1B-47772C2262F5}"/>
              </a:ext>
            </a:extLst>
          </p:cNvPr>
          <p:cNvSpPr txBox="1"/>
          <p:nvPr/>
        </p:nvSpPr>
        <p:spPr>
          <a:xfrm>
            <a:off x="1465235" y="3236175"/>
            <a:ext cx="176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1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6EAFD-8585-5E4A-8CFB-141B10EF7C60}"/>
              </a:ext>
            </a:extLst>
          </p:cNvPr>
          <p:cNvSpPr txBox="1"/>
          <p:nvPr/>
        </p:nvSpPr>
        <p:spPr>
          <a:xfrm>
            <a:off x="6137896" y="3170196"/>
            <a:ext cx="176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1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9929E7-60DE-634C-943C-4F80ED3403BE}"/>
              </a:ext>
            </a:extLst>
          </p:cNvPr>
          <p:cNvSpPr/>
          <p:nvPr/>
        </p:nvSpPr>
        <p:spPr>
          <a:xfrm>
            <a:off x="2809631" y="378212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47F58F-34F3-EF41-BD09-B8BE8EEA9B36}"/>
              </a:ext>
            </a:extLst>
          </p:cNvPr>
          <p:cNvSpPr/>
          <p:nvPr/>
        </p:nvSpPr>
        <p:spPr>
          <a:xfrm>
            <a:off x="5999168" y="4032598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49B350-8AC9-FC4B-9C6B-69F5E268C135}"/>
              </a:ext>
            </a:extLst>
          </p:cNvPr>
          <p:cNvSpPr/>
          <p:nvPr/>
        </p:nvSpPr>
        <p:spPr>
          <a:xfrm>
            <a:off x="5722850" y="3538175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DCDC15-47DB-FD44-8C06-B694F378A9C6}"/>
              </a:ext>
            </a:extLst>
          </p:cNvPr>
          <p:cNvSpPr/>
          <p:nvPr/>
        </p:nvSpPr>
        <p:spPr>
          <a:xfrm>
            <a:off x="3304480" y="4111957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BFA01-8C57-0242-A02C-63C8B93FE6A8}"/>
              </a:ext>
            </a:extLst>
          </p:cNvPr>
          <p:cNvSpPr/>
          <p:nvPr/>
        </p:nvSpPr>
        <p:spPr>
          <a:xfrm>
            <a:off x="2237364" y="2330077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3017B1-DF1C-C44E-B9E6-93256CBB68C4}"/>
              </a:ext>
            </a:extLst>
          </p:cNvPr>
          <p:cNvSpPr/>
          <p:nvPr/>
        </p:nvSpPr>
        <p:spPr>
          <a:xfrm>
            <a:off x="6907641" y="2330077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1 L 0.03958 -0.1009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4 1.85185E-6 L -0.47725 -0.173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-86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4149 -0.1847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9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342 -0.1365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8" grpId="0"/>
      <p:bldP spid="21" grpId="0"/>
      <p:bldP spid="31" grpId="0" animBg="1"/>
      <p:bldP spid="33" grpId="0" animBg="1"/>
      <p:bldP spid="34" grpId="0" animBg="1"/>
      <p:bldP spid="35" grpId="0" animBg="1"/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11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BLEND Summary</a:t>
            </a:r>
            <a:endParaRPr lang="en-US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9A52AE-AE90-D000-E8AD-B4EB4E6E6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15449"/>
              </p:ext>
            </p:extLst>
          </p:nvPr>
        </p:nvGraphicFramePr>
        <p:xfrm>
          <a:off x="0" y="756920"/>
          <a:ext cx="9144000" cy="1019748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475464727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099129488"/>
                    </a:ext>
                  </a:extLst>
                </a:gridCol>
              </a:tblGrid>
              <a:tr h="10197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Finding exact-matching seeds introduce limitations in further improving the performance and accuracy of genome analysis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227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464159-19FA-CCDF-7DF2-214B29950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37363"/>
              </p:ext>
            </p:extLst>
          </p:nvPr>
        </p:nvGraphicFramePr>
        <p:xfrm>
          <a:off x="0" y="2812988"/>
          <a:ext cx="9144000" cy="1769172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204432340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593049672"/>
                    </a:ext>
                  </a:extLst>
                </a:gridCol>
              </a:tblGrid>
              <a:tr h="1769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BLEND</a:t>
                      </a: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Provides effective mechanisms for converting seeds into set of items to use with the SimHash technique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Uses the SimHash technique to enable generating the same hash value for highly similar seeds to find fuzzy seed matches with a directly lookup of hash values</a:t>
                      </a:r>
                      <a:endParaRPr lang="en-US" sz="1800" b="1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10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A599C2-0AF5-4A92-86E5-D65DB19A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53616"/>
              </p:ext>
            </p:extLst>
          </p:nvPr>
        </p:nvGraphicFramePr>
        <p:xfrm>
          <a:off x="0" y="4582160"/>
          <a:ext cx="9144000" cy="227584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207098936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4091092422"/>
                    </a:ext>
                  </a:extLst>
                </a:gridCol>
              </a:tblGrid>
              <a:tr h="2275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Results</a:t>
                      </a:r>
                      <a:endParaRPr lang="en-US" sz="2000" spc="-1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Significant speedups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lower memory footprint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especially when using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HiFi reads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Improves the accuracy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important applications in genome analysis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042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0054A0-5FE5-4534-0CA3-70ECB401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22884"/>
              </p:ext>
            </p:extLst>
          </p:nvPr>
        </p:nvGraphicFramePr>
        <p:xfrm>
          <a:off x="0" y="1776668"/>
          <a:ext cx="9144000" cy="103632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820237401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860465790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</a:t>
                      </a: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 finding the fuzzy seed matches as well as the exact-matching seeds accurately and efficiently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21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59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BLEND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FE908AA-1014-F276-6502-C74FBC8E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479628"/>
          </a:xfrm>
        </p:spPr>
        <p:txBody>
          <a:bodyPr/>
          <a:lstStyle/>
          <a:p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Jisung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Park, Mohammed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 Kim,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Senol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Cali, Taha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Shahroodi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Nika Mansouri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Gagandeep Singh, Konstantinos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Kanellopoulos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Onur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"BLEND: A Fast, Memory-Efficient, and Accurate Mechanism to Find Fuzzy Seed Matches in Genome Analysis"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NAR Genomics and Bioinformatics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March 2023.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Online link at NAR Genomics and Bioinformatics Journal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 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arXiv preprint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biorXiv preprint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BLEND Source Code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DF7C2F-BDAE-1404-484B-78BF784B7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04320"/>
            <a:ext cx="7772400" cy="20519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82D4B8-4424-E6C2-BEA1-B5635F29CBE7}"/>
              </a:ext>
            </a:extLst>
          </p:cNvPr>
          <p:cNvGrpSpPr/>
          <p:nvPr/>
        </p:nvGrpSpPr>
        <p:grpSpPr>
          <a:xfrm>
            <a:off x="6701173" y="2298549"/>
            <a:ext cx="2138027" cy="1605771"/>
            <a:chOff x="1272842" y="3888897"/>
            <a:chExt cx="2138027" cy="16057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7060B5-F741-8D17-8A56-3C33C9F25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0293" y="3888897"/>
              <a:ext cx="1323124" cy="1323124"/>
            </a:xfrm>
            <a:prstGeom prst="rect">
              <a:avLst/>
            </a:prstGeom>
          </p:spPr>
        </p:pic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BF27C2C1-CE30-4433-96D7-C4A0C64F22DD}"/>
                </a:ext>
              </a:extLst>
            </p:cNvPr>
            <p:cNvSpPr txBox="1">
              <a:spLocks/>
            </p:cNvSpPr>
            <p:nvPr/>
          </p:nvSpPr>
          <p:spPr>
            <a:xfrm>
              <a:off x="1272842" y="5121816"/>
              <a:ext cx="2138027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1"/>
                </a:rPr>
                <a:t>Paper (NARGAB)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9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BLEND Source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5F0F4-D097-5AAE-D56F-47AA2CCB1BD3}"/>
              </a:ext>
            </a:extLst>
          </p:cNvPr>
          <p:cNvSpPr txBox="1"/>
          <p:nvPr/>
        </p:nvSpPr>
        <p:spPr>
          <a:xfrm>
            <a:off x="2325852" y="5905500"/>
            <a:ext cx="40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https://github.com/CMU-SAFARI/BLEND</a:t>
            </a:r>
            <a:endParaRPr lang="en-CH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D4D31E3-7B15-AE9C-C3EA-7FC49A24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7" y="1697498"/>
            <a:ext cx="8337885" cy="42080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A0364D-BCA5-E09A-3CA9-9BE75AFE561B}"/>
              </a:ext>
            </a:extLst>
          </p:cNvPr>
          <p:cNvGrpSpPr/>
          <p:nvPr/>
        </p:nvGrpSpPr>
        <p:grpSpPr>
          <a:xfrm>
            <a:off x="7416684" y="0"/>
            <a:ext cx="1748098" cy="1618980"/>
            <a:chOff x="5779800" y="3887568"/>
            <a:chExt cx="1748098" cy="16189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268F40-D968-6F97-F38A-CC75D9A4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2985" y="3887568"/>
              <a:ext cx="1321728" cy="1321728"/>
            </a:xfrm>
            <a:prstGeom prst="rect">
              <a:avLst/>
            </a:prstGeom>
          </p:spPr>
        </p:pic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CED1F587-66E8-1851-329F-F66688714198}"/>
                </a:ext>
              </a:extLst>
            </p:cNvPr>
            <p:cNvSpPr txBox="1">
              <a:spLocks/>
            </p:cNvSpPr>
            <p:nvPr/>
          </p:nvSpPr>
          <p:spPr>
            <a:xfrm>
              <a:off x="5779800" y="5133696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3"/>
                </a:rPr>
                <a:t>Source Code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155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>
                <a:solidFill>
                  <a:srgbClr val="F5D8B0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BLEND</a:t>
            </a:r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Fast, Memory-efficient and Accurate Mechanism 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Find Fuzzy Seed Matches in Genome Analysis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96784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Jisung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Park, Mohammed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Alser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S. Kim,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Damla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Senol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Cali,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Shahroodi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Nika Mansouri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Gagandeep Singh,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Konstantinos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Kanellopoulos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Can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Alkan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Onur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B59B2-7CB7-949E-EF8A-0F52667F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21" y="6051267"/>
            <a:ext cx="3336192" cy="7611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668B9-2CD0-96F5-16FD-680C4C391C30}"/>
              </a:ext>
            </a:extLst>
          </p:cNvPr>
          <p:cNvGrpSpPr/>
          <p:nvPr/>
        </p:nvGrpSpPr>
        <p:grpSpPr>
          <a:xfrm>
            <a:off x="322190" y="5505127"/>
            <a:ext cx="8319767" cy="466786"/>
            <a:chOff x="322190" y="5783957"/>
            <a:chExt cx="8319767" cy="46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67B8-7041-AA61-4869-E3FFF91A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553" t="31836" r="15247" b="32270"/>
            <a:stretch/>
          </p:blipFill>
          <p:spPr>
            <a:xfrm>
              <a:off x="3233311" y="5809649"/>
              <a:ext cx="2190541" cy="4154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73AE7-DC07-F41E-57C3-48B21256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8858" y="5783957"/>
              <a:ext cx="2513099" cy="46678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099C6AE-CFF9-1AAE-7731-87EDC77B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190" y="5834463"/>
              <a:ext cx="1901305" cy="365775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179E7EE-71CF-5292-D8E8-800D78DACD17}"/>
              </a:ext>
            </a:extLst>
          </p:cNvPr>
          <p:cNvGrpSpPr/>
          <p:nvPr/>
        </p:nvGrpSpPr>
        <p:grpSpPr>
          <a:xfrm>
            <a:off x="1272842" y="3888897"/>
            <a:ext cx="2138027" cy="1605771"/>
            <a:chOff x="1272842" y="3888897"/>
            <a:chExt cx="2138027" cy="1605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0293" y="3888897"/>
              <a:ext cx="1323124" cy="1323124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272842" y="5121816"/>
              <a:ext cx="2138027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9"/>
                </a:rPr>
                <a:t>Paper (NARGAB)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38F9AA-BD74-1998-92A0-BEB4D8F06EC5}"/>
              </a:ext>
            </a:extLst>
          </p:cNvPr>
          <p:cNvGrpSpPr/>
          <p:nvPr/>
        </p:nvGrpSpPr>
        <p:grpSpPr>
          <a:xfrm>
            <a:off x="5779800" y="3887568"/>
            <a:ext cx="1748098" cy="1618980"/>
            <a:chOff x="5779800" y="3887568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2985" y="3887568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779800" y="5133696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11"/>
                </a:rPr>
                <a:t>Source Code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5" name="Graphic 11">
            <a:extLst>
              <a:ext uri="{FF2B5EF4-FFF2-40B4-BE49-F238E27FC236}">
                <a16:creationId xmlns:a16="http://schemas.microsoft.com/office/drawing/2014/main" id="{AD19BDEE-E42A-5651-924A-583755EF0588}"/>
              </a:ext>
            </a:extLst>
          </p:cNvPr>
          <p:cNvGrpSpPr>
            <a:grpSpLocks noChangeAspect="1"/>
          </p:cNvGrpSpPr>
          <p:nvPr/>
        </p:nvGrpSpPr>
        <p:grpSpPr>
          <a:xfrm>
            <a:off x="2223495" y="5977569"/>
            <a:ext cx="1517653" cy="861671"/>
            <a:chOff x="10409076" y="2925362"/>
            <a:chExt cx="2825396" cy="1604165"/>
          </a:xfrm>
        </p:grpSpPr>
        <p:sp>
          <p:nvSpPr>
            <p:cNvPr id="57" name="Freeform: Shape 29">
              <a:extLst>
                <a:ext uri="{FF2B5EF4-FFF2-40B4-BE49-F238E27FC236}">
                  <a16:creationId xmlns:a16="http://schemas.microsoft.com/office/drawing/2014/main" id="{CC8FAA6A-FD12-D3E2-EC9F-E277B135FA7A}"/>
                </a:ext>
              </a:extLst>
            </p:cNvPr>
            <p:cNvSpPr/>
            <p:nvPr/>
          </p:nvSpPr>
          <p:spPr>
            <a:xfrm flipV="1">
              <a:off x="10946032" y="3447738"/>
              <a:ext cx="499248" cy="533267"/>
            </a:xfrm>
            <a:custGeom>
              <a:avLst/>
              <a:gdLst>
                <a:gd name="connsiteX0" fmla="*/ 354024 w 499248"/>
                <a:gd name="connsiteY0" fmla="*/ 532902 h 533267"/>
                <a:gd name="connsiteX1" fmla="*/ 354024 w 499248"/>
                <a:gd name="connsiteY1" fmla="*/ 209493 h 533267"/>
                <a:gd name="connsiteX2" fmla="*/ 249128 w 499248"/>
                <a:gd name="connsiteY2" fmla="*/ 100940 h 533267"/>
                <a:gd name="connsiteX3" fmla="*/ 144184 w 499248"/>
                <a:gd name="connsiteY3" fmla="*/ 209493 h 533267"/>
                <a:gd name="connsiteX4" fmla="*/ 144184 w 499248"/>
                <a:gd name="connsiteY4" fmla="*/ 532902 h 533267"/>
                <a:gd name="connsiteX5" fmla="*/ -521 w 499248"/>
                <a:gd name="connsiteY5" fmla="*/ 532902 h 533267"/>
                <a:gd name="connsiteX6" fmla="*/ -521 w 499248"/>
                <a:gd name="connsiteY6" fmla="*/ 202223 h 533267"/>
                <a:gd name="connsiteX7" fmla="*/ 249128 w 499248"/>
                <a:gd name="connsiteY7" fmla="*/ -365 h 533267"/>
                <a:gd name="connsiteX8" fmla="*/ 498727 w 499248"/>
                <a:gd name="connsiteY8" fmla="*/ 202223 h 533267"/>
                <a:gd name="connsiteX9" fmla="*/ 498727 w 499248"/>
                <a:gd name="connsiteY9" fmla="*/ 532902 h 533267"/>
                <a:gd name="connsiteX10" fmla="*/ 354024 w 499248"/>
                <a:gd name="connsiteY10" fmla="*/ 532902 h 533267"/>
                <a:gd name="connsiteX11" fmla="*/ 354024 w 499248"/>
                <a:gd name="connsiteY11" fmla="*/ 532902 h 53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48" h="533267">
                  <a:moveTo>
                    <a:pt x="354024" y="532902"/>
                  </a:moveTo>
                  <a:lnTo>
                    <a:pt x="354024" y="209493"/>
                  </a:lnTo>
                  <a:cubicBezTo>
                    <a:pt x="351856" y="142901"/>
                    <a:pt x="317115" y="100940"/>
                    <a:pt x="249128" y="100940"/>
                  </a:cubicBezTo>
                  <a:cubicBezTo>
                    <a:pt x="181093" y="100940"/>
                    <a:pt x="146360" y="142901"/>
                    <a:pt x="144184" y="209493"/>
                  </a:cubicBezTo>
                  <a:lnTo>
                    <a:pt x="144184" y="532902"/>
                  </a:lnTo>
                  <a:lnTo>
                    <a:pt x="-521" y="532902"/>
                  </a:lnTo>
                  <a:lnTo>
                    <a:pt x="-521" y="202223"/>
                  </a:lnTo>
                  <a:cubicBezTo>
                    <a:pt x="942" y="56813"/>
                    <a:pt x="117409" y="-365"/>
                    <a:pt x="249128" y="-365"/>
                  </a:cubicBezTo>
                  <a:cubicBezTo>
                    <a:pt x="380791" y="-365"/>
                    <a:pt x="497282" y="56813"/>
                    <a:pt x="498727" y="202223"/>
                  </a:cubicBezTo>
                  <a:lnTo>
                    <a:pt x="498727" y="532902"/>
                  </a:lnTo>
                  <a:lnTo>
                    <a:pt x="354024" y="532902"/>
                  </a:lnTo>
                  <a:lnTo>
                    <a:pt x="354024" y="532902"/>
                  </a:lnTo>
                </a:path>
              </a:pathLst>
            </a:custGeom>
            <a:solidFill>
              <a:srgbClr val="00ADEF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58" name="Freeform: Shape 30">
              <a:extLst>
                <a:ext uri="{FF2B5EF4-FFF2-40B4-BE49-F238E27FC236}">
                  <a16:creationId xmlns:a16="http://schemas.microsoft.com/office/drawing/2014/main" id="{F034F955-B35C-D6B6-8F73-750BD27E8976}"/>
                </a:ext>
              </a:extLst>
            </p:cNvPr>
            <p:cNvSpPr/>
            <p:nvPr/>
          </p:nvSpPr>
          <p:spPr>
            <a:xfrm flipV="1">
              <a:off x="11590036" y="3447738"/>
              <a:ext cx="426196" cy="522383"/>
            </a:xfrm>
            <a:custGeom>
              <a:avLst/>
              <a:gdLst>
                <a:gd name="connsiteX0" fmla="*/ 71610 w 426196"/>
                <a:gd name="connsiteY0" fmla="*/ 459795 h 522383"/>
                <a:gd name="connsiteX1" fmla="*/ 177262 w 426196"/>
                <a:gd name="connsiteY1" fmla="*/ 459795 h 522383"/>
                <a:gd name="connsiteX2" fmla="*/ 309714 w 426196"/>
                <a:gd name="connsiteY2" fmla="*/ 400464 h 522383"/>
                <a:gd name="connsiteX3" fmla="*/ 349464 w 426196"/>
                <a:gd name="connsiteY3" fmla="*/ 260811 h 522383"/>
                <a:gd name="connsiteX4" fmla="*/ 309714 w 426196"/>
                <a:gd name="connsiteY4" fmla="*/ 121174 h 522383"/>
                <a:gd name="connsiteX5" fmla="*/ 177262 w 426196"/>
                <a:gd name="connsiteY5" fmla="*/ 61828 h 522383"/>
                <a:gd name="connsiteX6" fmla="*/ 71610 w 426196"/>
                <a:gd name="connsiteY6" fmla="*/ 61828 h 522383"/>
                <a:gd name="connsiteX7" fmla="*/ 71610 w 426196"/>
                <a:gd name="connsiteY7" fmla="*/ 459795 h 522383"/>
                <a:gd name="connsiteX8" fmla="*/ -763 w 426196"/>
                <a:gd name="connsiteY8" fmla="*/ -368 h 522383"/>
                <a:gd name="connsiteX9" fmla="*/ 172935 w 426196"/>
                <a:gd name="connsiteY9" fmla="*/ -368 h 522383"/>
                <a:gd name="connsiteX10" fmla="*/ 314729 w 426196"/>
                <a:gd name="connsiteY10" fmla="*/ 31431 h 522383"/>
                <a:gd name="connsiteX11" fmla="*/ 425433 w 426196"/>
                <a:gd name="connsiteY11" fmla="*/ 260811 h 522383"/>
                <a:gd name="connsiteX12" fmla="*/ 314729 w 426196"/>
                <a:gd name="connsiteY12" fmla="*/ 490183 h 522383"/>
                <a:gd name="connsiteX13" fmla="*/ 172935 w 426196"/>
                <a:gd name="connsiteY13" fmla="*/ 522016 h 522383"/>
                <a:gd name="connsiteX14" fmla="*/ -763 w 426196"/>
                <a:gd name="connsiteY14" fmla="*/ 522016 h 522383"/>
                <a:gd name="connsiteX15" fmla="*/ -763 w 426196"/>
                <a:gd name="connsiteY15" fmla="*/ -368 h 522383"/>
                <a:gd name="connsiteX16" fmla="*/ -763 w 426196"/>
                <a:gd name="connsiteY16" fmla="*/ -368 h 5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196" h="522383">
                  <a:moveTo>
                    <a:pt x="71610" y="459795"/>
                  </a:moveTo>
                  <a:lnTo>
                    <a:pt x="177262" y="459795"/>
                  </a:lnTo>
                  <a:cubicBezTo>
                    <a:pt x="250366" y="459795"/>
                    <a:pt x="289393" y="430112"/>
                    <a:pt x="309714" y="400464"/>
                  </a:cubicBezTo>
                  <a:cubicBezTo>
                    <a:pt x="340790" y="355588"/>
                    <a:pt x="349464" y="309283"/>
                    <a:pt x="349464" y="260811"/>
                  </a:cubicBezTo>
                  <a:cubicBezTo>
                    <a:pt x="349464" y="212338"/>
                    <a:pt x="340790" y="166043"/>
                    <a:pt x="309714" y="121174"/>
                  </a:cubicBezTo>
                  <a:cubicBezTo>
                    <a:pt x="289393" y="91502"/>
                    <a:pt x="250366" y="61828"/>
                    <a:pt x="177262" y="61828"/>
                  </a:cubicBezTo>
                  <a:lnTo>
                    <a:pt x="71610" y="61828"/>
                  </a:lnTo>
                  <a:lnTo>
                    <a:pt x="71610" y="459795"/>
                  </a:lnTo>
                  <a:close/>
                  <a:moveTo>
                    <a:pt x="-763" y="-368"/>
                  </a:moveTo>
                  <a:lnTo>
                    <a:pt x="172935" y="-368"/>
                  </a:lnTo>
                  <a:cubicBezTo>
                    <a:pt x="221400" y="1034"/>
                    <a:pt x="272770" y="4691"/>
                    <a:pt x="314729" y="31431"/>
                  </a:cubicBezTo>
                  <a:cubicBezTo>
                    <a:pt x="390742" y="79937"/>
                    <a:pt x="425433" y="161705"/>
                    <a:pt x="425433" y="260811"/>
                  </a:cubicBezTo>
                  <a:cubicBezTo>
                    <a:pt x="425433" y="359942"/>
                    <a:pt x="390742" y="441692"/>
                    <a:pt x="314729" y="490183"/>
                  </a:cubicBezTo>
                  <a:cubicBezTo>
                    <a:pt x="272770" y="516940"/>
                    <a:pt x="221400" y="520571"/>
                    <a:pt x="172935" y="522016"/>
                  </a:cubicBezTo>
                  <a:lnTo>
                    <a:pt x="-763" y="522016"/>
                  </a:lnTo>
                  <a:lnTo>
                    <a:pt x="-763" y="-368"/>
                  </a:lnTo>
                  <a:lnTo>
                    <a:pt x="-763" y="-368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59" name="Freeform: Shape 31">
              <a:extLst>
                <a:ext uri="{FF2B5EF4-FFF2-40B4-BE49-F238E27FC236}">
                  <a16:creationId xmlns:a16="http://schemas.microsoft.com/office/drawing/2014/main" id="{2D9CCB09-F5BA-82DD-5A2A-1CA79375C952}"/>
                </a:ext>
              </a:extLst>
            </p:cNvPr>
            <p:cNvSpPr/>
            <p:nvPr/>
          </p:nvSpPr>
          <p:spPr>
            <a:xfrm flipV="1">
              <a:off x="12082684" y="3596057"/>
              <a:ext cx="328497" cy="384948"/>
            </a:xfrm>
            <a:custGeom>
              <a:avLst/>
              <a:gdLst>
                <a:gd name="connsiteX0" fmla="*/ 327558 w 328497"/>
                <a:gd name="connsiteY0" fmla="*/ 179135 h 384948"/>
                <a:gd name="connsiteX1" fmla="*/ 327558 w 328497"/>
                <a:gd name="connsiteY1" fmla="*/ 213145 h 384948"/>
                <a:gd name="connsiteX2" fmla="*/ 167662 w 328497"/>
                <a:gd name="connsiteY2" fmla="*/ 384623 h 384948"/>
                <a:gd name="connsiteX3" fmla="*/ -940 w 328497"/>
                <a:gd name="connsiteY3" fmla="*/ 189252 h 384948"/>
                <a:gd name="connsiteX4" fmla="*/ 161873 w 328497"/>
                <a:gd name="connsiteY4" fmla="*/ -326 h 384948"/>
                <a:gd name="connsiteX5" fmla="*/ 323205 w 328497"/>
                <a:gd name="connsiteY5" fmla="*/ 123426 h 384948"/>
                <a:gd name="connsiteX6" fmla="*/ 250897 w 328497"/>
                <a:gd name="connsiteY6" fmla="*/ 123426 h 384948"/>
                <a:gd name="connsiteX7" fmla="*/ 162591 w 328497"/>
                <a:gd name="connsiteY7" fmla="*/ 49582 h 384948"/>
                <a:gd name="connsiteX8" fmla="*/ 71412 w 328497"/>
                <a:gd name="connsiteY8" fmla="*/ 179135 h 384948"/>
                <a:gd name="connsiteX9" fmla="*/ 327558 w 328497"/>
                <a:gd name="connsiteY9" fmla="*/ 179135 h 384948"/>
                <a:gd name="connsiteX10" fmla="*/ 71412 w 328497"/>
                <a:gd name="connsiteY10" fmla="*/ 226875 h 384948"/>
                <a:gd name="connsiteX11" fmla="*/ 162591 w 328497"/>
                <a:gd name="connsiteY11" fmla="*/ 334671 h 384948"/>
                <a:gd name="connsiteX12" fmla="*/ 255185 w 328497"/>
                <a:gd name="connsiteY12" fmla="*/ 226875 h 384948"/>
                <a:gd name="connsiteX13" fmla="*/ 71412 w 328497"/>
                <a:gd name="connsiteY13" fmla="*/ 226875 h 384948"/>
                <a:gd name="connsiteX14" fmla="*/ 71412 w 328497"/>
                <a:gd name="connsiteY14" fmla="*/ 226875 h 3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497" h="384948">
                  <a:moveTo>
                    <a:pt x="327558" y="179135"/>
                  </a:moveTo>
                  <a:lnTo>
                    <a:pt x="327558" y="213145"/>
                  </a:lnTo>
                  <a:cubicBezTo>
                    <a:pt x="327558" y="313704"/>
                    <a:pt x="276189" y="382429"/>
                    <a:pt x="167662" y="384623"/>
                  </a:cubicBezTo>
                  <a:cubicBezTo>
                    <a:pt x="52627" y="384623"/>
                    <a:pt x="-940" y="295618"/>
                    <a:pt x="-940" y="189252"/>
                  </a:cubicBezTo>
                  <a:cubicBezTo>
                    <a:pt x="-940" y="82147"/>
                    <a:pt x="45401" y="-326"/>
                    <a:pt x="161873" y="-326"/>
                  </a:cubicBezTo>
                  <a:cubicBezTo>
                    <a:pt x="248677" y="-326"/>
                    <a:pt x="312365" y="40910"/>
                    <a:pt x="323205" y="123426"/>
                  </a:cubicBezTo>
                  <a:lnTo>
                    <a:pt x="250897" y="123426"/>
                  </a:lnTo>
                  <a:cubicBezTo>
                    <a:pt x="242909" y="70584"/>
                    <a:pt x="216158" y="49582"/>
                    <a:pt x="162591" y="49582"/>
                  </a:cubicBezTo>
                  <a:cubicBezTo>
                    <a:pt x="92416" y="49582"/>
                    <a:pt x="66384" y="115477"/>
                    <a:pt x="71412" y="179135"/>
                  </a:cubicBezTo>
                  <a:lnTo>
                    <a:pt x="327558" y="179135"/>
                  </a:lnTo>
                  <a:close/>
                  <a:moveTo>
                    <a:pt x="71412" y="226875"/>
                  </a:moveTo>
                  <a:cubicBezTo>
                    <a:pt x="71412" y="286180"/>
                    <a:pt x="105411" y="334671"/>
                    <a:pt x="162591" y="334671"/>
                  </a:cubicBezTo>
                  <a:cubicBezTo>
                    <a:pt x="229174" y="334671"/>
                    <a:pt x="256687" y="287625"/>
                    <a:pt x="255185" y="226875"/>
                  </a:cubicBezTo>
                  <a:lnTo>
                    <a:pt x="71412" y="226875"/>
                  </a:lnTo>
                  <a:lnTo>
                    <a:pt x="71412" y="226875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0" name="Freeform: Shape 32">
              <a:extLst>
                <a:ext uri="{FF2B5EF4-FFF2-40B4-BE49-F238E27FC236}">
                  <a16:creationId xmlns:a16="http://schemas.microsoft.com/office/drawing/2014/main" id="{50863F1F-B56B-31DA-5F15-202B97D1F766}"/>
                </a:ext>
              </a:extLst>
            </p:cNvPr>
            <p:cNvSpPr/>
            <p:nvPr/>
          </p:nvSpPr>
          <p:spPr>
            <a:xfrm flipV="1">
              <a:off x="12494591" y="3447738"/>
              <a:ext cx="68738" cy="522383"/>
            </a:xfrm>
            <a:custGeom>
              <a:avLst/>
              <a:gdLst>
                <a:gd name="connsiteX0" fmla="*/ 67686 w 68738"/>
                <a:gd name="connsiteY0" fmla="*/ -368 h 522383"/>
                <a:gd name="connsiteX1" fmla="*/ 67686 w 68738"/>
                <a:gd name="connsiteY1" fmla="*/ 522016 h 522383"/>
                <a:gd name="connsiteX2" fmla="*/ -1052 w 68738"/>
                <a:gd name="connsiteY2" fmla="*/ 522016 h 522383"/>
                <a:gd name="connsiteX3" fmla="*/ -1052 w 68738"/>
                <a:gd name="connsiteY3" fmla="*/ -368 h 522383"/>
                <a:gd name="connsiteX4" fmla="*/ 67686 w 68738"/>
                <a:gd name="connsiteY4" fmla="*/ -368 h 522383"/>
                <a:gd name="connsiteX5" fmla="*/ 67686 w 68738"/>
                <a:gd name="connsiteY5" fmla="*/ -368 h 5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38" h="522383">
                  <a:moveTo>
                    <a:pt x="67686" y="-368"/>
                  </a:moveTo>
                  <a:lnTo>
                    <a:pt x="67686" y="522016"/>
                  </a:lnTo>
                  <a:lnTo>
                    <a:pt x="-1052" y="522016"/>
                  </a:lnTo>
                  <a:lnTo>
                    <a:pt x="-1052" y="-368"/>
                  </a:lnTo>
                  <a:lnTo>
                    <a:pt x="67686" y="-368"/>
                  </a:lnTo>
                  <a:lnTo>
                    <a:pt x="67686" y="-368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1" name="Freeform: Shape 33">
              <a:extLst>
                <a:ext uri="{FF2B5EF4-FFF2-40B4-BE49-F238E27FC236}">
                  <a16:creationId xmlns:a16="http://schemas.microsoft.com/office/drawing/2014/main" id="{F5735F23-4C1C-B2B2-2ABA-BFA4291F301A}"/>
                </a:ext>
              </a:extLst>
            </p:cNvPr>
            <p:cNvSpPr/>
            <p:nvPr/>
          </p:nvSpPr>
          <p:spPr>
            <a:xfrm flipV="1">
              <a:off x="12640730" y="3436881"/>
              <a:ext cx="233705" cy="533240"/>
            </a:xfrm>
            <a:custGeom>
              <a:avLst/>
              <a:gdLst>
                <a:gd name="connsiteX0" fmla="*/ 138466 w 233705"/>
                <a:gd name="connsiteY0" fmla="*/ -370 h 533240"/>
                <a:gd name="connsiteX1" fmla="*/ 138466 w 233705"/>
                <a:gd name="connsiteY1" fmla="*/ 315061 h 533240"/>
                <a:gd name="connsiteX2" fmla="*/ 222397 w 233705"/>
                <a:gd name="connsiteY2" fmla="*/ 315061 h 533240"/>
                <a:gd name="connsiteX3" fmla="*/ 222397 w 233705"/>
                <a:gd name="connsiteY3" fmla="*/ 362821 h 533240"/>
                <a:gd name="connsiteX4" fmla="*/ 138466 w 233705"/>
                <a:gd name="connsiteY4" fmla="*/ 362821 h 533240"/>
                <a:gd name="connsiteX5" fmla="*/ 138466 w 233705"/>
                <a:gd name="connsiteY5" fmla="*/ 420706 h 533240"/>
                <a:gd name="connsiteX6" fmla="*/ 197823 w 233705"/>
                <a:gd name="connsiteY6" fmla="*/ 470632 h 533240"/>
                <a:gd name="connsiteX7" fmla="*/ 232562 w 233705"/>
                <a:gd name="connsiteY7" fmla="*/ 468455 h 533240"/>
                <a:gd name="connsiteX8" fmla="*/ 232562 w 233705"/>
                <a:gd name="connsiteY8" fmla="*/ 525627 h 533240"/>
                <a:gd name="connsiteX9" fmla="*/ 183327 w 233705"/>
                <a:gd name="connsiteY9" fmla="*/ 532870 h 533240"/>
                <a:gd name="connsiteX10" fmla="*/ 69728 w 233705"/>
                <a:gd name="connsiteY10" fmla="*/ 432286 h 533240"/>
                <a:gd name="connsiteX11" fmla="*/ 69728 w 233705"/>
                <a:gd name="connsiteY11" fmla="*/ 362821 h 533240"/>
                <a:gd name="connsiteX12" fmla="*/ -1143 w 233705"/>
                <a:gd name="connsiteY12" fmla="*/ 362821 h 533240"/>
                <a:gd name="connsiteX13" fmla="*/ -1143 w 233705"/>
                <a:gd name="connsiteY13" fmla="*/ 315061 h 533240"/>
                <a:gd name="connsiteX14" fmla="*/ 69728 w 233705"/>
                <a:gd name="connsiteY14" fmla="*/ 315061 h 533240"/>
                <a:gd name="connsiteX15" fmla="*/ 69728 w 233705"/>
                <a:gd name="connsiteY15" fmla="*/ -370 h 533240"/>
                <a:gd name="connsiteX16" fmla="*/ 138466 w 233705"/>
                <a:gd name="connsiteY16" fmla="*/ -370 h 533240"/>
                <a:gd name="connsiteX17" fmla="*/ 138466 w 233705"/>
                <a:gd name="connsiteY17" fmla="*/ -370 h 53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705" h="533240">
                  <a:moveTo>
                    <a:pt x="138466" y="-370"/>
                  </a:moveTo>
                  <a:lnTo>
                    <a:pt x="138466" y="315061"/>
                  </a:lnTo>
                  <a:lnTo>
                    <a:pt x="222397" y="315061"/>
                  </a:lnTo>
                  <a:lnTo>
                    <a:pt x="222397" y="362821"/>
                  </a:lnTo>
                  <a:lnTo>
                    <a:pt x="138466" y="362821"/>
                  </a:lnTo>
                  <a:lnTo>
                    <a:pt x="138466" y="420706"/>
                  </a:lnTo>
                  <a:cubicBezTo>
                    <a:pt x="136311" y="460515"/>
                    <a:pt x="158752" y="470632"/>
                    <a:pt x="197823" y="470632"/>
                  </a:cubicBezTo>
                  <a:cubicBezTo>
                    <a:pt x="209381" y="470632"/>
                    <a:pt x="220983" y="469186"/>
                    <a:pt x="232562" y="468455"/>
                  </a:cubicBezTo>
                  <a:lnTo>
                    <a:pt x="232562" y="525627"/>
                  </a:lnTo>
                  <a:cubicBezTo>
                    <a:pt x="215889" y="528526"/>
                    <a:pt x="200000" y="532870"/>
                    <a:pt x="183327" y="532870"/>
                  </a:cubicBezTo>
                  <a:cubicBezTo>
                    <a:pt x="132024" y="532870"/>
                    <a:pt x="71905" y="511877"/>
                    <a:pt x="69728" y="432286"/>
                  </a:cubicBezTo>
                  <a:lnTo>
                    <a:pt x="69728" y="362821"/>
                  </a:lnTo>
                  <a:lnTo>
                    <a:pt x="-1143" y="362821"/>
                  </a:lnTo>
                  <a:lnTo>
                    <a:pt x="-1143" y="315061"/>
                  </a:lnTo>
                  <a:lnTo>
                    <a:pt x="69728" y="315061"/>
                  </a:lnTo>
                  <a:lnTo>
                    <a:pt x="69728" y="-370"/>
                  </a:lnTo>
                  <a:lnTo>
                    <a:pt x="138466" y="-370"/>
                  </a:lnTo>
                  <a:lnTo>
                    <a:pt x="138466" y="-370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2" name="Freeform: Shape 34">
              <a:extLst>
                <a:ext uri="{FF2B5EF4-FFF2-40B4-BE49-F238E27FC236}">
                  <a16:creationId xmlns:a16="http://schemas.microsoft.com/office/drawing/2014/main" id="{DD394E3C-29AC-F444-C6E2-0C46C8025313}"/>
                </a:ext>
              </a:extLst>
            </p:cNvPr>
            <p:cNvSpPr/>
            <p:nvPr/>
          </p:nvSpPr>
          <p:spPr>
            <a:xfrm flipV="1">
              <a:off x="12903798" y="3507792"/>
              <a:ext cx="214855" cy="473213"/>
            </a:xfrm>
            <a:custGeom>
              <a:avLst/>
              <a:gdLst>
                <a:gd name="connsiteX0" fmla="*/ -1244 w 214855"/>
                <a:gd name="connsiteY0" fmla="*/ 373793 h 473213"/>
                <a:gd name="connsiteX1" fmla="*/ -1244 w 214855"/>
                <a:gd name="connsiteY1" fmla="*/ 326035 h 473213"/>
                <a:gd name="connsiteX2" fmla="*/ 60964 w 214855"/>
                <a:gd name="connsiteY2" fmla="*/ 326035 h 473213"/>
                <a:gd name="connsiteX3" fmla="*/ 60964 w 214855"/>
                <a:gd name="connsiteY3" fmla="*/ 94452 h 473213"/>
                <a:gd name="connsiteX4" fmla="*/ 76897 w 214855"/>
                <a:gd name="connsiteY4" fmla="*/ 27155 h 473213"/>
                <a:gd name="connsiteX5" fmla="*/ 117426 w 214855"/>
                <a:gd name="connsiteY5" fmla="*/ 3264 h 473213"/>
                <a:gd name="connsiteX6" fmla="*/ 163745 w 214855"/>
                <a:gd name="connsiteY6" fmla="*/ -349 h 473213"/>
                <a:gd name="connsiteX7" fmla="*/ 210782 w 214855"/>
                <a:gd name="connsiteY7" fmla="*/ 3987 h 473213"/>
                <a:gd name="connsiteX8" fmla="*/ 210782 w 214855"/>
                <a:gd name="connsiteY8" fmla="*/ 56829 h 473213"/>
                <a:gd name="connsiteX9" fmla="*/ 174563 w 214855"/>
                <a:gd name="connsiteY9" fmla="*/ 52493 h 473213"/>
                <a:gd name="connsiteX10" fmla="*/ 129746 w 214855"/>
                <a:gd name="connsiteY10" fmla="*/ 90839 h 473213"/>
                <a:gd name="connsiteX11" fmla="*/ 129746 w 214855"/>
                <a:gd name="connsiteY11" fmla="*/ 326035 h 473213"/>
                <a:gd name="connsiteX12" fmla="*/ 213612 w 214855"/>
                <a:gd name="connsiteY12" fmla="*/ 326035 h 473213"/>
                <a:gd name="connsiteX13" fmla="*/ 213612 w 214855"/>
                <a:gd name="connsiteY13" fmla="*/ 373793 h 473213"/>
                <a:gd name="connsiteX14" fmla="*/ 129746 w 214855"/>
                <a:gd name="connsiteY14" fmla="*/ 373725 h 473213"/>
                <a:gd name="connsiteX15" fmla="*/ 129746 w 214855"/>
                <a:gd name="connsiteY15" fmla="*/ 472864 h 473213"/>
                <a:gd name="connsiteX16" fmla="*/ 60964 w 214855"/>
                <a:gd name="connsiteY16" fmla="*/ 451166 h 473213"/>
                <a:gd name="connsiteX17" fmla="*/ 60964 w 214855"/>
                <a:gd name="connsiteY17" fmla="*/ 373725 h 473213"/>
                <a:gd name="connsiteX18" fmla="*/ -1244 w 214855"/>
                <a:gd name="connsiteY18" fmla="*/ 373793 h 47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855" h="473213">
                  <a:moveTo>
                    <a:pt x="-1244" y="373793"/>
                  </a:moveTo>
                  <a:lnTo>
                    <a:pt x="-1244" y="326035"/>
                  </a:lnTo>
                  <a:lnTo>
                    <a:pt x="60964" y="326035"/>
                  </a:lnTo>
                  <a:lnTo>
                    <a:pt x="60964" y="94452"/>
                  </a:lnTo>
                  <a:cubicBezTo>
                    <a:pt x="60964" y="45946"/>
                    <a:pt x="64621" y="44500"/>
                    <a:pt x="76897" y="27155"/>
                  </a:cubicBezTo>
                  <a:cubicBezTo>
                    <a:pt x="88499" y="11257"/>
                    <a:pt x="106565" y="5473"/>
                    <a:pt x="117426" y="3264"/>
                  </a:cubicBezTo>
                  <a:cubicBezTo>
                    <a:pt x="134077" y="373"/>
                    <a:pt x="147094" y="-349"/>
                    <a:pt x="163745" y="-349"/>
                  </a:cubicBezTo>
                  <a:cubicBezTo>
                    <a:pt x="179656" y="-349"/>
                    <a:pt x="194827" y="3264"/>
                    <a:pt x="210782" y="3987"/>
                  </a:cubicBezTo>
                  <a:lnTo>
                    <a:pt x="210782" y="56829"/>
                  </a:lnTo>
                  <a:cubicBezTo>
                    <a:pt x="199899" y="53895"/>
                    <a:pt x="185446" y="52493"/>
                    <a:pt x="174563" y="52493"/>
                  </a:cubicBezTo>
                  <a:cubicBezTo>
                    <a:pt x="149945" y="52493"/>
                    <a:pt x="129746" y="64778"/>
                    <a:pt x="129746" y="90839"/>
                  </a:cubicBezTo>
                  <a:lnTo>
                    <a:pt x="129746" y="326035"/>
                  </a:lnTo>
                  <a:lnTo>
                    <a:pt x="213612" y="326035"/>
                  </a:lnTo>
                  <a:lnTo>
                    <a:pt x="213612" y="373793"/>
                  </a:lnTo>
                  <a:lnTo>
                    <a:pt x="129746" y="373725"/>
                  </a:lnTo>
                  <a:lnTo>
                    <a:pt x="129746" y="472864"/>
                  </a:lnTo>
                  <a:lnTo>
                    <a:pt x="60964" y="451166"/>
                  </a:lnTo>
                  <a:lnTo>
                    <a:pt x="60964" y="373725"/>
                  </a:lnTo>
                  <a:lnTo>
                    <a:pt x="-1244" y="373793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3" name="Freeform: Shape 35">
              <a:extLst>
                <a:ext uri="{FF2B5EF4-FFF2-40B4-BE49-F238E27FC236}">
                  <a16:creationId xmlns:a16="http://schemas.microsoft.com/office/drawing/2014/main" id="{FC8B7537-5575-040E-D0FC-36AD93FEDBF0}"/>
                </a:ext>
              </a:extLst>
            </p:cNvPr>
            <p:cNvSpPr/>
            <p:nvPr/>
          </p:nvSpPr>
          <p:spPr>
            <a:xfrm flipV="1">
              <a:off x="10409076" y="3447799"/>
              <a:ext cx="468128" cy="522366"/>
            </a:xfrm>
            <a:custGeom>
              <a:avLst/>
              <a:gdLst>
                <a:gd name="connsiteX0" fmla="*/ 159597 w 468128"/>
                <a:gd name="connsiteY0" fmla="*/ -368 h 522366"/>
                <a:gd name="connsiteX1" fmla="*/ 304308 w 468128"/>
                <a:gd name="connsiteY1" fmla="*/ -368 h 522366"/>
                <a:gd name="connsiteX2" fmla="*/ 304308 w 468128"/>
                <a:gd name="connsiteY2" fmla="*/ 420709 h 522366"/>
                <a:gd name="connsiteX3" fmla="*/ 467828 w 468128"/>
                <a:gd name="connsiteY3" fmla="*/ 420709 h 522366"/>
                <a:gd name="connsiteX4" fmla="*/ 467828 w 468128"/>
                <a:gd name="connsiteY4" fmla="*/ 521999 h 522366"/>
                <a:gd name="connsiteX5" fmla="*/ -301 w 468128"/>
                <a:gd name="connsiteY5" fmla="*/ 521999 h 522366"/>
                <a:gd name="connsiteX6" fmla="*/ -301 w 468128"/>
                <a:gd name="connsiteY6" fmla="*/ 420709 h 522366"/>
                <a:gd name="connsiteX7" fmla="*/ 159597 w 468128"/>
                <a:gd name="connsiteY7" fmla="*/ 420709 h 522366"/>
                <a:gd name="connsiteX8" fmla="*/ 159597 w 468128"/>
                <a:gd name="connsiteY8" fmla="*/ -368 h 522366"/>
                <a:gd name="connsiteX9" fmla="*/ 159597 w 468128"/>
                <a:gd name="connsiteY9" fmla="*/ -368 h 52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128" h="522366">
                  <a:moveTo>
                    <a:pt x="159597" y="-368"/>
                  </a:moveTo>
                  <a:lnTo>
                    <a:pt x="304308" y="-368"/>
                  </a:lnTo>
                  <a:lnTo>
                    <a:pt x="304308" y="420709"/>
                  </a:lnTo>
                  <a:lnTo>
                    <a:pt x="467828" y="420709"/>
                  </a:lnTo>
                  <a:lnTo>
                    <a:pt x="467828" y="521999"/>
                  </a:lnTo>
                  <a:lnTo>
                    <a:pt x="-301" y="521999"/>
                  </a:lnTo>
                  <a:lnTo>
                    <a:pt x="-301" y="420709"/>
                  </a:lnTo>
                  <a:lnTo>
                    <a:pt x="159597" y="420709"/>
                  </a:lnTo>
                  <a:lnTo>
                    <a:pt x="159597" y="-368"/>
                  </a:lnTo>
                  <a:lnTo>
                    <a:pt x="159597" y="-368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4" name="Freeform: Shape 36">
              <a:extLst>
                <a:ext uri="{FF2B5EF4-FFF2-40B4-BE49-F238E27FC236}">
                  <a16:creationId xmlns:a16="http://schemas.microsoft.com/office/drawing/2014/main" id="{257CBA66-1385-26A4-CD37-ED0884277B46}"/>
                </a:ext>
              </a:extLst>
            </p:cNvPr>
            <p:cNvSpPr/>
            <p:nvPr/>
          </p:nvSpPr>
          <p:spPr>
            <a:xfrm flipV="1">
              <a:off x="10549957" y="2925362"/>
              <a:ext cx="493965" cy="490070"/>
            </a:xfrm>
            <a:custGeom>
              <a:avLst/>
              <a:gdLst>
                <a:gd name="connsiteX0" fmla="*/ 368377 w 493965"/>
                <a:gd name="connsiteY0" fmla="*/ 221151 h 490070"/>
                <a:gd name="connsiteX1" fmla="*/ 296770 w 493965"/>
                <a:gd name="connsiteY1" fmla="*/ 266094 h 490070"/>
                <a:gd name="connsiteX2" fmla="*/ 489258 w 493965"/>
                <a:gd name="connsiteY2" fmla="*/ 461268 h 490070"/>
                <a:gd name="connsiteX3" fmla="*/ 487948 w 493965"/>
                <a:gd name="connsiteY3" fmla="*/ 489412 h 490070"/>
                <a:gd name="connsiteX4" fmla="*/ 474932 w 493965"/>
                <a:gd name="connsiteY4" fmla="*/ 469422 h 490070"/>
                <a:gd name="connsiteX5" fmla="*/ 197639 w 493965"/>
                <a:gd name="connsiteY5" fmla="*/ 359180 h 490070"/>
                <a:gd name="connsiteX6" fmla="*/ 5525 w 493965"/>
                <a:gd name="connsiteY6" fmla="*/ 69814 h 490070"/>
                <a:gd name="connsiteX7" fmla="*/ 17838 w 493965"/>
                <a:gd name="connsiteY7" fmla="*/ 32345 h 490070"/>
                <a:gd name="connsiteX8" fmla="*/ 23722 w 493965"/>
                <a:gd name="connsiteY8" fmla="*/ 70308 h 490070"/>
                <a:gd name="connsiteX9" fmla="*/ 192063 w 493965"/>
                <a:gd name="connsiteY9" fmla="*/ 279171 h 490070"/>
                <a:gd name="connsiteX10" fmla="*/ 207697 w 493965"/>
                <a:gd name="connsiteY10" fmla="*/ 293966 h 490070"/>
                <a:gd name="connsiteX11" fmla="*/ 206363 w 493965"/>
                <a:gd name="connsiteY11" fmla="*/ 279868 h 490070"/>
                <a:gd name="connsiteX12" fmla="*/ 149821 w 493965"/>
                <a:gd name="connsiteY12" fmla="*/ 143090 h 490070"/>
                <a:gd name="connsiteX13" fmla="*/ 256188 w 493965"/>
                <a:gd name="connsiteY13" fmla="*/ 164023 h 490070"/>
                <a:gd name="connsiteX14" fmla="*/ 268014 w 493965"/>
                <a:gd name="connsiteY14" fmla="*/ 178399 h 490070"/>
                <a:gd name="connsiteX15" fmla="*/ 268941 w 493965"/>
                <a:gd name="connsiteY15" fmla="*/ 156709 h 490070"/>
                <a:gd name="connsiteX16" fmla="*/ 198286 w 493965"/>
                <a:gd name="connsiteY16" fmla="*/ 23630 h 490070"/>
                <a:gd name="connsiteX17" fmla="*/ 163681 w 493965"/>
                <a:gd name="connsiteY17" fmla="*/ 1149 h 490070"/>
                <a:gd name="connsiteX18" fmla="*/ 182259 w 493965"/>
                <a:gd name="connsiteY18" fmla="*/ -117 h 490070"/>
                <a:gd name="connsiteX19" fmla="*/ 432768 w 493965"/>
                <a:gd name="connsiteY19" fmla="*/ 244965 h 490070"/>
                <a:gd name="connsiteX20" fmla="*/ 433456 w 493965"/>
                <a:gd name="connsiteY20" fmla="*/ 260041 h 490070"/>
                <a:gd name="connsiteX21" fmla="*/ 418992 w 493965"/>
                <a:gd name="connsiteY21" fmla="*/ 251597 h 490070"/>
                <a:gd name="connsiteX22" fmla="*/ 368377 w 493965"/>
                <a:gd name="connsiteY22" fmla="*/ 221151 h 49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965" h="490070">
                  <a:moveTo>
                    <a:pt x="368377" y="221151"/>
                  </a:moveTo>
                  <a:cubicBezTo>
                    <a:pt x="333117" y="210191"/>
                    <a:pt x="296694" y="218907"/>
                    <a:pt x="296770" y="266094"/>
                  </a:cubicBezTo>
                  <a:cubicBezTo>
                    <a:pt x="296898" y="338069"/>
                    <a:pt x="465833" y="398377"/>
                    <a:pt x="489258" y="461268"/>
                  </a:cubicBezTo>
                  <a:cubicBezTo>
                    <a:pt x="495089" y="476923"/>
                    <a:pt x="495431" y="489828"/>
                    <a:pt x="487948" y="489412"/>
                  </a:cubicBezTo>
                  <a:cubicBezTo>
                    <a:pt x="482524" y="489132"/>
                    <a:pt x="486801" y="481285"/>
                    <a:pt x="474932" y="469422"/>
                  </a:cubicBezTo>
                  <a:cubicBezTo>
                    <a:pt x="404896" y="399395"/>
                    <a:pt x="287639" y="399506"/>
                    <a:pt x="197639" y="359180"/>
                  </a:cubicBezTo>
                  <a:cubicBezTo>
                    <a:pt x="138674" y="332753"/>
                    <a:pt x="-34283" y="251299"/>
                    <a:pt x="5525" y="69814"/>
                  </a:cubicBezTo>
                  <a:cubicBezTo>
                    <a:pt x="7421" y="61185"/>
                    <a:pt x="12584" y="32345"/>
                    <a:pt x="17838" y="32345"/>
                  </a:cubicBezTo>
                  <a:cubicBezTo>
                    <a:pt x="24044" y="32345"/>
                    <a:pt x="23968" y="49486"/>
                    <a:pt x="23722" y="70308"/>
                  </a:cubicBezTo>
                  <a:cubicBezTo>
                    <a:pt x="22411" y="178399"/>
                    <a:pt x="150417" y="208568"/>
                    <a:pt x="192063" y="279171"/>
                  </a:cubicBezTo>
                  <a:cubicBezTo>
                    <a:pt x="197045" y="287623"/>
                    <a:pt x="205673" y="299449"/>
                    <a:pt x="207697" y="293966"/>
                  </a:cubicBezTo>
                  <a:cubicBezTo>
                    <a:pt x="208683" y="291295"/>
                    <a:pt x="208046" y="287368"/>
                    <a:pt x="206363" y="279868"/>
                  </a:cubicBezTo>
                  <a:cubicBezTo>
                    <a:pt x="193329" y="221821"/>
                    <a:pt x="132647" y="184590"/>
                    <a:pt x="149821" y="143090"/>
                  </a:cubicBezTo>
                  <a:cubicBezTo>
                    <a:pt x="172116" y="89268"/>
                    <a:pt x="236479" y="129416"/>
                    <a:pt x="256188" y="164023"/>
                  </a:cubicBezTo>
                  <a:cubicBezTo>
                    <a:pt x="261528" y="173569"/>
                    <a:pt x="264495" y="179599"/>
                    <a:pt x="268014" y="178399"/>
                  </a:cubicBezTo>
                  <a:cubicBezTo>
                    <a:pt x="270685" y="177498"/>
                    <a:pt x="270615" y="166574"/>
                    <a:pt x="268941" y="156709"/>
                  </a:cubicBezTo>
                  <a:cubicBezTo>
                    <a:pt x="258380" y="94242"/>
                    <a:pt x="244012" y="59187"/>
                    <a:pt x="198286" y="23630"/>
                  </a:cubicBezTo>
                  <a:cubicBezTo>
                    <a:pt x="183661" y="12252"/>
                    <a:pt x="160689" y="9897"/>
                    <a:pt x="163681" y="1149"/>
                  </a:cubicBezTo>
                  <a:cubicBezTo>
                    <a:pt x="164472" y="-1129"/>
                    <a:pt x="174384" y="-857"/>
                    <a:pt x="182259" y="-117"/>
                  </a:cubicBezTo>
                  <a:cubicBezTo>
                    <a:pt x="304014" y="7729"/>
                    <a:pt x="405763" y="151218"/>
                    <a:pt x="432768" y="244965"/>
                  </a:cubicBezTo>
                  <a:cubicBezTo>
                    <a:pt x="435606" y="251556"/>
                    <a:pt x="436414" y="257762"/>
                    <a:pt x="433456" y="260041"/>
                  </a:cubicBezTo>
                  <a:cubicBezTo>
                    <a:pt x="429723" y="262905"/>
                    <a:pt x="424425" y="256366"/>
                    <a:pt x="418992" y="251597"/>
                  </a:cubicBezTo>
                  <a:cubicBezTo>
                    <a:pt x="405101" y="239397"/>
                    <a:pt x="386003" y="226634"/>
                    <a:pt x="368377" y="221151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5" name="Freeform: Shape 37">
              <a:extLst>
                <a:ext uri="{FF2B5EF4-FFF2-40B4-BE49-F238E27FC236}">
                  <a16:creationId xmlns:a16="http://schemas.microsoft.com/office/drawing/2014/main" id="{C7F85CD0-AD99-3C15-8332-02006484B0AB}"/>
                </a:ext>
              </a:extLst>
            </p:cNvPr>
            <p:cNvSpPr/>
            <p:nvPr/>
          </p:nvSpPr>
          <p:spPr>
            <a:xfrm flipV="1">
              <a:off x="10409076" y="4360260"/>
              <a:ext cx="112632" cy="132323"/>
            </a:xfrm>
            <a:custGeom>
              <a:avLst/>
              <a:gdLst>
                <a:gd name="connsiteX0" fmla="*/ -230 w 112632"/>
                <a:gd name="connsiteY0" fmla="*/ 132329 h 132323"/>
                <a:gd name="connsiteX1" fmla="*/ -230 w 112632"/>
                <a:gd name="connsiteY1" fmla="*/ 6 h 132323"/>
                <a:gd name="connsiteX2" fmla="*/ 38753 w 112632"/>
                <a:gd name="connsiteY2" fmla="*/ 6 h 132323"/>
                <a:gd name="connsiteX3" fmla="*/ 63802 w 112632"/>
                <a:gd name="connsiteY3" fmla="*/ 1961 h 132323"/>
                <a:gd name="connsiteX4" fmla="*/ 85176 w 112632"/>
                <a:gd name="connsiteY4" fmla="*/ 10506 h 132323"/>
                <a:gd name="connsiteX5" fmla="*/ 104673 w 112632"/>
                <a:gd name="connsiteY5" fmla="*/ 32910 h 132323"/>
                <a:gd name="connsiteX6" fmla="*/ 112402 w 112632"/>
                <a:gd name="connsiteY6" fmla="*/ 66053 h 132323"/>
                <a:gd name="connsiteX7" fmla="*/ 105182 w 112632"/>
                <a:gd name="connsiteY7" fmla="*/ 99469 h 132323"/>
                <a:gd name="connsiteX8" fmla="*/ 85533 w 112632"/>
                <a:gd name="connsiteY8" fmla="*/ 121940 h 132323"/>
                <a:gd name="connsiteX9" fmla="*/ 63776 w 112632"/>
                <a:gd name="connsiteY9" fmla="*/ 130545 h 132323"/>
                <a:gd name="connsiteX10" fmla="*/ 38396 w 112632"/>
                <a:gd name="connsiteY10" fmla="*/ 132329 h 132323"/>
                <a:gd name="connsiteX11" fmla="*/ -230 w 112632"/>
                <a:gd name="connsiteY11" fmla="*/ 132329 h 132323"/>
                <a:gd name="connsiteX12" fmla="*/ 29145 w 112632"/>
                <a:gd name="connsiteY12" fmla="*/ 23906 h 132323"/>
                <a:gd name="connsiteX13" fmla="*/ 29145 w 112632"/>
                <a:gd name="connsiteY13" fmla="*/ 110156 h 132323"/>
                <a:gd name="connsiteX14" fmla="*/ 31372 w 112632"/>
                <a:gd name="connsiteY14" fmla="*/ 110156 h 132323"/>
                <a:gd name="connsiteX15" fmla="*/ 48785 w 112632"/>
                <a:gd name="connsiteY15" fmla="*/ 109799 h 132323"/>
                <a:gd name="connsiteX16" fmla="*/ 63343 w 112632"/>
                <a:gd name="connsiteY16" fmla="*/ 105420 h 132323"/>
                <a:gd name="connsiteX17" fmla="*/ 77523 w 112632"/>
                <a:gd name="connsiteY17" fmla="*/ 89818 h 132323"/>
                <a:gd name="connsiteX18" fmla="*/ 82073 w 112632"/>
                <a:gd name="connsiteY18" fmla="*/ 66266 h 132323"/>
                <a:gd name="connsiteX19" fmla="*/ 77754 w 112632"/>
                <a:gd name="connsiteY19" fmla="*/ 42952 h 132323"/>
                <a:gd name="connsiteX20" fmla="*/ 64992 w 112632"/>
                <a:gd name="connsiteY20" fmla="*/ 27724 h 132323"/>
                <a:gd name="connsiteX21" fmla="*/ 49908 w 112632"/>
                <a:gd name="connsiteY21" fmla="*/ 22631 h 132323"/>
                <a:gd name="connsiteX22" fmla="*/ 31372 w 112632"/>
                <a:gd name="connsiteY22" fmla="*/ 22197 h 132323"/>
                <a:gd name="connsiteX23" fmla="*/ 29145 w 112632"/>
                <a:gd name="connsiteY23" fmla="*/ 22197 h 132323"/>
                <a:gd name="connsiteX24" fmla="*/ 29145 w 112632"/>
                <a:gd name="connsiteY24" fmla="*/ 23906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632" h="132323">
                  <a:moveTo>
                    <a:pt x="-230" y="132329"/>
                  </a:moveTo>
                  <a:cubicBezTo>
                    <a:pt x="-230" y="129056"/>
                    <a:pt x="-230" y="3305"/>
                    <a:pt x="-230" y="6"/>
                  </a:cubicBezTo>
                  <a:cubicBezTo>
                    <a:pt x="2771" y="6"/>
                    <a:pt x="38753" y="6"/>
                    <a:pt x="38753" y="6"/>
                  </a:cubicBezTo>
                  <a:cubicBezTo>
                    <a:pt x="47579" y="6"/>
                    <a:pt x="56014" y="686"/>
                    <a:pt x="63802" y="1961"/>
                  </a:cubicBezTo>
                  <a:cubicBezTo>
                    <a:pt x="71461" y="3220"/>
                    <a:pt x="78655" y="6111"/>
                    <a:pt x="85176" y="10506"/>
                  </a:cubicBezTo>
                  <a:cubicBezTo>
                    <a:pt x="92999" y="15676"/>
                    <a:pt x="99553" y="23218"/>
                    <a:pt x="104673" y="32910"/>
                  </a:cubicBezTo>
                  <a:cubicBezTo>
                    <a:pt x="109807" y="42603"/>
                    <a:pt x="112402" y="53742"/>
                    <a:pt x="112402" y="66053"/>
                  </a:cubicBezTo>
                  <a:cubicBezTo>
                    <a:pt x="112402" y="78824"/>
                    <a:pt x="109977" y="90072"/>
                    <a:pt x="105182" y="99469"/>
                  </a:cubicBezTo>
                  <a:cubicBezTo>
                    <a:pt x="100404" y="108863"/>
                    <a:pt x="93789" y="116431"/>
                    <a:pt x="85533" y="121940"/>
                  </a:cubicBezTo>
                  <a:cubicBezTo>
                    <a:pt x="78781" y="126463"/>
                    <a:pt x="71461" y="129354"/>
                    <a:pt x="63776" y="130545"/>
                  </a:cubicBezTo>
                  <a:cubicBezTo>
                    <a:pt x="55935" y="131735"/>
                    <a:pt x="47392" y="132329"/>
                    <a:pt x="38396" y="132329"/>
                  </a:cubicBezTo>
                  <a:cubicBezTo>
                    <a:pt x="38396" y="132329"/>
                    <a:pt x="2771" y="132329"/>
                    <a:pt x="-230" y="132329"/>
                  </a:cubicBezTo>
                  <a:close/>
                  <a:moveTo>
                    <a:pt x="29145" y="23906"/>
                  </a:moveTo>
                  <a:lnTo>
                    <a:pt x="29145" y="110156"/>
                  </a:lnTo>
                  <a:lnTo>
                    <a:pt x="31372" y="110156"/>
                  </a:lnTo>
                  <a:cubicBezTo>
                    <a:pt x="38089" y="110156"/>
                    <a:pt x="43940" y="110054"/>
                    <a:pt x="48785" y="109799"/>
                  </a:cubicBezTo>
                  <a:cubicBezTo>
                    <a:pt x="53844" y="109542"/>
                    <a:pt x="58741" y="108073"/>
                    <a:pt x="63343" y="105420"/>
                  </a:cubicBezTo>
                  <a:cubicBezTo>
                    <a:pt x="69703" y="101704"/>
                    <a:pt x="74454" y="96450"/>
                    <a:pt x="77523" y="89818"/>
                  </a:cubicBezTo>
                  <a:cubicBezTo>
                    <a:pt x="80534" y="83313"/>
                    <a:pt x="82073" y="75380"/>
                    <a:pt x="82073" y="66266"/>
                  </a:cubicBezTo>
                  <a:cubicBezTo>
                    <a:pt x="82073" y="57168"/>
                    <a:pt x="80610" y="49320"/>
                    <a:pt x="77754" y="42952"/>
                  </a:cubicBezTo>
                  <a:cubicBezTo>
                    <a:pt x="74855" y="36507"/>
                    <a:pt x="70552" y="31405"/>
                    <a:pt x="64992" y="27724"/>
                  </a:cubicBezTo>
                  <a:cubicBezTo>
                    <a:pt x="60247" y="24629"/>
                    <a:pt x="55180" y="22886"/>
                    <a:pt x="49908" y="22631"/>
                  </a:cubicBezTo>
                  <a:cubicBezTo>
                    <a:pt x="44943" y="22325"/>
                    <a:pt x="38710" y="22197"/>
                    <a:pt x="31372" y="22197"/>
                  </a:cubicBezTo>
                  <a:lnTo>
                    <a:pt x="29145" y="22197"/>
                  </a:lnTo>
                  <a:lnTo>
                    <a:pt x="29145" y="23906"/>
                  </a:ln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6" name="Freeform: Shape 38">
              <a:extLst>
                <a:ext uri="{FF2B5EF4-FFF2-40B4-BE49-F238E27FC236}">
                  <a16:creationId xmlns:a16="http://schemas.microsoft.com/office/drawing/2014/main" id="{4FBFB353-C19A-B183-C76F-E2ABEE74F3E0}"/>
                </a:ext>
              </a:extLst>
            </p:cNvPr>
            <p:cNvSpPr/>
            <p:nvPr/>
          </p:nvSpPr>
          <p:spPr>
            <a:xfrm flipV="1">
              <a:off x="10542114" y="4394823"/>
              <a:ext cx="94163" cy="100396"/>
            </a:xfrm>
            <a:custGeom>
              <a:avLst/>
              <a:gdLst>
                <a:gd name="connsiteX0" fmla="*/ 13035 w 94163"/>
                <a:gd name="connsiteY0" fmla="*/ 86613 h 100396"/>
                <a:gd name="connsiteX1" fmla="*/ -280 w 94163"/>
                <a:gd name="connsiteY1" fmla="*/ 49440 h 100396"/>
                <a:gd name="connsiteX2" fmla="*/ 13962 w 94163"/>
                <a:gd name="connsiteY2" fmla="*/ 12854 h 100396"/>
                <a:gd name="connsiteX3" fmla="*/ 55377 w 94163"/>
                <a:gd name="connsiteY3" fmla="*/ 16 h 100396"/>
                <a:gd name="connsiteX4" fmla="*/ 68021 w 94163"/>
                <a:gd name="connsiteY4" fmla="*/ 738 h 100396"/>
                <a:gd name="connsiteX5" fmla="*/ 78070 w 94163"/>
                <a:gd name="connsiteY5" fmla="*/ 2762 h 100396"/>
                <a:gd name="connsiteX6" fmla="*/ 86368 w 94163"/>
                <a:gd name="connsiteY6" fmla="*/ 5270 h 100396"/>
                <a:gd name="connsiteX7" fmla="*/ 92210 w 94163"/>
                <a:gd name="connsiteY7" fmla="*/ 7608 h 100396"/>
                <a:gd name="connsiteX8" fmla="*/ 92210 w 94163"/>
                <a:gd name="connsiteY8" fmla="*/ 30114 h 100396"/>
                <a:gd name="connsiteX9" fmla="*/ 91087 w 94163"/>
                <a:gd name="connsiteY9" fmla="*/ 30114 h 100396"/>
                <a:gd name="connsiteX10" fmla="*/ 86259 w 94163"/>
                <a:gd name="connsiteY10" fmla="*/ 26867 h 100396"/>
                <a:gd name="connsiteX11" fmla="*/ 79133 w 94163"/>
                <a:gd name="connsiteY11" fmla="*/ 23108 h 100396"/>
                <a:gd name="connsiteX12" fmla="*/ 69390 w 94163"/>
                <a:gd name="connsiteY12" fmla="*/ 19852 h 100396"/>
                <a:gd name="connsiteX13" fmla="*/ 58540 w 94163"/>
                <a:gd name="connsiteY13" fmla="*/ 18594 h 100396"/>
                <a:gd name="connsiteX14" fmla="*/ 46729 w 94163"/>
                <a:gd name="connsiteY14" fmla="*/ 19835 h 100396"/>
                <a:gd name="connsiteX15" fmla="*/ 36986 w 94163"/>
                <a:gd name="connsiteY15" fmla="*/ 24001 h 100396"/>
                <a:gd name="connsiteX16" fmla="*/ 29997 w 94163"/>
                <a:gd name="connsiteY16" fmla="*/ 31942 h 100396"/>
                <a:gd name="connsiteX17" fmla="*/ 26937 w 94163"/>
                <a:gd name="connsiteY17" fmla="*/ 44126 h 100396"/>
                <a:gd name="connsiteX18" fmla="*/ 26826 w 94163"/>
                <a:gd name="connsiteY18" fmla="*/ 45852 h 100396"/>
                <a:gd name="connsiteX19" fmla="*/ 93884 w 94163"/>
                <a:gd name="connsiteY19" fmla="*/ 45852 h 100396"/>
                <a:gd name="connsiteX20" fmla="*/ 93884 w 94163"/>
                <a:gd name="connsiteY20" fmla="*/ 55222 h 100396"/>
                <a:gd name="connsiteX21" fmla="*/ 82994 w 94163"/>
                <a:gd name="connsiteY21" fmla="*/ 88807 h 100396"/>
                <a:gd name="connsiteX22" fmla="*/ 50377 w 94163"/>
                <a:gd name="connsiteY22" fmla="*/ 100412 h 100396"/>
                <a:gd name="connsiteX23" fmla="*/ 13035 w 94163"/>
                <a:gd name="connsiteY23" fmla="*/ 86613 h 100396"/>
                <a:gd name="connsiteX24" fmla="*/ 48005 w 94163"/>
                <a:gd name="connsiteY24" fmla="*/ 84258 h 100396"/>
                <a:gd name="connsiteX25" fmla="*/ 62255 w 94163"/>
                <a:gd name="connsiteY25" fmla="*/ 78587 h 100396"/>
                <a:gd name="connsiteX26" fmla="*/ 67144 w 94163"/>
                <a:gd name="connsiteY26" fmla="*/ 62747 h 100396"/>
                <a:gd name="connsiteX27" fmla="*/ 67196 w 94163"/>
                <a:gd name="connsiteY27" fmla="*/ 61063 h 100396"/>
                <a:gd name="connsiteX28" fmla="*/ 26750 w 94163"/>
                <a:gd name="connsiteY28" fmla="*/ 61063 h 100396"/>
                <a:gd name="connsiteX29" fmla="*/ 26843 w 94163"/>
                <a:gd name="connsiteY29" fmla="*/ 62790 h 100396"/>
                <a:gd name="connsiteX30" fmla="*/ 32847 w 94163"/>
                <a:gd name="connsiteY30" fmla="*/ 78391 h 100396"/>
                <a:gd name="connsiteX31" fmla="*/ 48005 w 94163"/>
                <a:gd name="connsiteY31" fmla="*/ 84258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163" h="100396">
                  <a:moveTo>
                    <a:pt x="13035" y="86613"/>
                  </a:moveTo>
                  <a:cubicBezTo>
                    <a:pt x="4209" y="77431"/>
                    <a:pt x="-280" y="64932"/>
                    <a:pt x="-280" y="49440"/>
                  </a:cubicBezTo>
                  <a:cubicBezTo>
                    <a:pt x="-280" y="33643"/>
                    <a:pt x="4515" y="21340"/>
                    <a:pt x="13962" y="12854"/>
                  </a:cubicBezTo>
                  <a:cubicBezTo>
                    <a:pt x="23467" y="4352"/>
                    <a:pt x="37394" y="16"/>
                    <a:pt x="55377" y="16"/>
                  </a:cubicBezTo>
                  <a:cubicBezTo>
                    <a:pt x="60342" y="16"/>
                    <a:pt x="64586" y="271"/>
                    <a:pt x="68021" y="738"/>
                  </a:cubicBezTo>
                  <a:cubicBezTo>
                    <a:pt x="71430" y="1231"/>
                    <a:pt x="74823" y="1912"/>
                    <a:pt x="78070" y="2762"/>
                  </a:cubicBezTo>
                  <a:cubicBezTo>
                    <a:pt x="81608" y="3629"/>
                    <a:pt x="84396" y="4462"/>
                    <a:pt x="86368" y="5270"/>
                  </a:cubicBezTo>
                  <a:cubicBezTo>
                    <a:pt x="86368" y="5270"/>
                    <a:pt x="90706" y="7013"/>
                    <a:pt x="92210" y="7608"/>
                  </a:cubicBezTo>
                  <a:cubicBezTo>
                    <a:pt x="92210" y="9504"/>
                    <a:pt x="92210" y="27394"/>
                    <a:pt x="92210" y="30114"/>
                  </a:cubicBezTo>
                  <a:cubicBezTo>
                    <a:pt x="91648" y="30114"/>
                    <a:pt x="91376" y="30114"/>
                    <a:pt x="91087" y="30114"/>
                  </a:cubicBezTo>
                  <a:cubicBezTo>
                    <a:pt x="90279" y="29562"/>
                    <a:pt x="86259" y="26867"/>
                    <a:pt x="86259" y="26867"/>
                  </a:cubicBezTo>
                  <a:cubicBezTo>
                    <a:pt x="84089" y="25532"/>
                    <a:pt x="81684" y="24273"/>
                    <a:pt x="79133" y="23108"/>
                  </a:cubicBezTo>
                  <a:cubicBezTo>
                    <a:pt x="76199" y="21765"/>
                    <a:pt x="72918" y="20660"/>
                    <a:pt x="69390" y="19852"/>
                  </a:cubicBezTo>
                  <a:cubicBezTo>
                    <a:pt x="65853" y="19027"/>
                    <a:pt x="62196" y="18594"/>
                    <a:pt x="58540" y="18594"/>
                  </a:cubicBezTo>
                  <a:cubicBezTo>
                    <a:pt x="54280" y="18594"/>
                    <a:pt x="50310" y="19002"/>
                    <a:pt x="46729" y="19835"/>
                  </a:cubicBezTo>
                  <a:cubicBezTo>
                    <a:pt x="43031" y="20660"/>
                    <a:pt x="39757" y="22063"/>
                    <a:pt x="36986" y="24001"/>
                  </a:cubicBezTo>
                  <a:cubicBezTo>
                    <a:pt x="34105" y="25948"/>
                    <a:pt x="31758" y="28635"/>
                    <a:pt x="29997" y="31942"/>
                  </a:cubicBezTo>
                  <a:cubicBezTo>
                    <a:pt x="28280" y="35216"/>
                    <a:pt x="27233" y="39323"/>
                    <a:pt x="26937" y="44126"/>
                  </a:cubicBezTo>
                  <a:lnTo>
                    <a:pt x="26826" y="45852"/>
                  </a:lnTo>
                  <a:cubicBezTo>
                    <a:pt x="26826" y="45852"/>
                    <a:pt x="90773" y="45852"/>
                    <a:pt x="93884" y="45852"/>
                  </a:cubicBezTo>
                  <a:cubicBezTo>
                    <a:pt x="93884" y="48225"/>
                    <a:pt x="93884" y="55222"/>
                    <a:pt x="93884" y="55222"/>
                  </a:cubicBezTo>
                  <a:cubicBezTo>
                    <a:pt x="93884" y="69779"/>
                    <a:pt x="90220" y="81070"/>
                    <a:pt x="82994" y="88807"/>
                  </a:cubicBezTo>
                  <a:cubicBezTo>
                    <a:pt x="75800" y="96518"/>
                    <a:pt x="64815" y="100412"/>
                    <a:pt x="50377" y="100412"/>
                  </a:cubicBezTo>
                  <a:cubicBezTo>
                    <a:pt x="34409" y="100412"/>
                    <a:pt x="21852" y="95778"/>
                    <a:pt x="13035" y="86613"/>
                  </a:cubicBezTo>
                  <a:close/>
                  <a:moveTo>
                    <a:pt x="48005" y="84258"/>
                  </a:moveTo>
                  <a:cubicBezTo>
                    <a:pt x="54332" y="84258"/>
                    <a:pt x="59119" y="82345"/>
                    <a:pt x="62255" y="78587"/>
                  </a:cubicBezTo>
                  <a:cubicBezTo>
                    <a:pt x="65315" y="74906"/>
                    <a:pt x="66965" y="69566"/>
                    <a:pt x="67144" y="62747"/>
                  </a:cubicBezTo>
                  <a:lnTo>
                    <a:pt x="67196" y="61063"/>
                  </a:lnTo>
                  <a:lnTo>
                    <a:pt x="26750" y="61063"/>
                  </a:lnTo>
                  <a:lnTo>
                    <a:pt x="26843" y="62790"/>
                  </a:lnTo>
                  <a:cubicBezTo>
                    <a:pt x="27218" y="69294"/>
                    <a:pt x="29231" y="74540"/>
                    <a:pt x="32847" y="78391"/>
                  </a:cubicBezTo>
                  <a:cubicBezTo>
                    <a:pt x="36510" y="82277"/>
                    <a:pt x="41603" y="84258"/>
                    <a:pt x="48005" y="8425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7" name="Freeform: Shape 39">
              <a:extLst>
                <a:ext uri="{FF2B5EF4-FFF2-40B4-BE49-F238E27FC236}">
                  <a16:creationId xmlns:a16="http://schemas.microsoft.com/office/drawing/2014/main" id="{844B1A04-C6C6-81F4-95AD-40FAD32A3501}"/>
                </a:ext>
              </a:extLst>
            </p:cNvPr>
            <p:cNvSpPr/>
            <p:nvPr/>
          </p:nvSpPr>
          <p:spPr>
            <a:xfrm flipV="1">
              <a:off x="10661353" y="4360260"/>
              <a:ext cx="27207" cy="132323"/>
            </a:xfrm>
            <a:custGeom>
              <a:avLst/>
              <a:gdLst>
                <a:gd name="connsiteX0" fmla="*/ -314 w 27207"/>
                <a:gd name="connsiteY0" fmla="*/ 132329 h 132323"/>
                <a:gd name="connsiteX1" fmla="*/ -314 w 27207"/>
                <a:gd name="connsiteY1" fmla="*/ 6 h 132323"/>
                <a:gd name="connsiteX2" fmla="*/ 26894 w 27207"/>
                <a:gd name="connsiteY2" fmla="*/ 6 h 132323"/>
                <a:gd name="connsiteX3" fmla="*/ 26894 w 27207"/>
                <a:gd name="connsiteY3" fmla="*/ 132329 h 132323"/>
                <a:gd name="connsiteX4" fmla="*/ -314 w 27207"/>
                <a:gd name="connsiteY4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7" h="132323">
                  <a:moveTo>
                    <a:pt x="-314" y="132329"/>
                  </a:moveTo>
                  <a:cubicBezTo>
                    <a:pt x="-314" y="129184"/>
                    <a:pt x="-314" y="3152"/>
                    <a:pt x="-314" y="6"/>
                  </a:cubicBezTo>
                  <a:cubicBezTo>
                    <a:pt x="2450" y="6"/>
                    <a:pt x="24138" y="6"/>
                    <a:pt x="26894" y="6"/>
                  </a:cubicBezTo>
                  <a:cubicBezTo>
                    <a:pt x="26894" y="3152"/>
                    <a:pt x="26894" y="129184"/>
                    <a:pt x="26894" y="132329"/>
                  </a:cubicBezTo>
                  <a:cubicBezTo>
                    <a:pt x="24138" y="132329"/>
                    <a:pt x="2450" y="132329"/>
                    <a:pt x="-314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8" name="Freeform: Shape 40">
              <a:extLst>
                <a:ext uri="{FF2B5EF4-FFF2-40B4-BE49-F238E27FC236}">
                  <a16:creationId xmlns:a16="http://schemas.microsoft.com/office/drawing/2014/main" id="{F3770415-8621-1650-7004-639A17A882E7}"/>
                </a:ext>
              </a:extLst>
            </p:cNvPr>
            <p:cNvSpPr/>
            <p:nvPr/>
          </p:nvSpPr>
          <p:spPr>
            <a:xfrm flipV="1">
              <a:off x="10709826" y="4359307"/>
              <a:ext cx="69201" cy="133276"/>
            </a:xfrm>
            <a:custGeom>
              <a:avLst/>
              <a:gdLst>
                <a:gd name="connsiteX0" fmla="*/ 20794 w 69201"/>
                <a:gd name="connsiteY0" fmla="*/ 124763 h 133276"/>
                <a:gd name="connsiteX1" fmla="*/ 11893 w 69201"/>
                <a:gd name="connsiteY1" fmla="*/ 99001 h 133276"/>
                <a:gd name="connsiteX2" fmla="*/ 11893 w 69201"/>
                <a:gd name="connsiteY2" fmla="*/ 94665 h 133276"/>
                <a:gd name="connsiteX3" fmla="*/ -342 w 69201"/>
                <a:gd name="connsiteY3" fmla="*/ 94665 h 133276"/>
                <a:gd name="connsiteX4" fmla="*/ -342 w 69201"/>
                <a:gd name="connsiteY4" fmla="*/ 76579 h 133276"/>
                <a:gd name="connsiteX5" fmla="*/ 11893 w 69201"/>
                <a:gd name="connsiteY5" fmla="*/ 76579 h 133276"/>
                <a:gd name="connsiteX6" fmla="*/ 11893 w 69201"/>
                <a:gd name="connsiteY6" fmla="*/ 6 h 133276"/>
                <a:gd name="connsiteX7" fmla="*/ 39101 w 69201"/>
                <a:gd name="connsiteY7" fmla="*/ 6 h 133276"/>
                <a:gd name="connsiteX8" fmla="*/ 39101 w 69201"/>
                <a:gd name="connsiteY8" fmla="*/ 76579 h 133276"/>
                <a:gd name="connsiteX9" fmla="*/ 62389 w 69201"/>
                <a:gd name="connsiteY9" fmla="*/ 76579 h 133276"/>
                <a:gd name="connsiteX10" fmla="*/ 62389 w 69201"/>
                <a:gd name="connsiteY10" fmla="*/ 94665 h 133276"/>
                <a:gd name="connsiteX11" fmla="*/ 38139 w 69201"/>
                <a:gd name="connsiteY11" fmla="*/ 94665 h 133276"/>
                <a:gd name="connsiteX12" fmla="*/ 38139 w 69201"/>
                <a:gd name="connsiteY12" fmla="*/ 97061 h 133276"/>
                <a:gd name="connsiteX13" fmla="*/ 41966 w 69201"/>
                <a:gd name="connsiteY13" fmla="*/ 110861 h 133276"/>
                <a:gd name="connsiteX14" fmla="*/ 55698 w 69201"/>
                <a:gd name="connsiteY14" fmla="*/ 114705 h 133276"/>
                <a:gd name="connsiteX15" fmla="*/ 63053 w 69201"/>
                <a:gd name="connsiteY15" fmla="*/ 113863 h 133276"/>
                <a:gd name="connsiteX16" fmla="*/ 68323 w 69201"/>
                <a:gd name="connsiteY16" fmla="*/ 112561 h 133276"/>
                <a:gd name="connsiteX17" fmla="*/ 68860 w 69201"/>
                <a:gd name="connsiteY17" fmla="*/ 112561 h 133276"/>
                <a:gd name="connsiteX18" fmla="*/ 68860 w 69201"/>
                <a:gd name="connsiteY18" fmla="*/ 131776 h 133276"/>
                <a:gd name="connsiteX19" fmla="*/ 60417 w 69201"/>
                <a:gd name="connsiteY19" fmla="*/ 132823 h 133276"/>
                <a:gd name="connsiteX20" fmla="*/ 48174 w 69201"/>
                <a:gd name="connsiteY20" fmla="*/ 133283 h 133276"/>
                <a:gd name="connsiteX21" fmla="*/ 20794 w 69201"/>
                <a:gd name="connsiteY21" fmla="*/ 124763 h 1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201" h="133276">
                  <a:moveTo>
                    <a:pt x="20794" y="124763"/>
                  </a:moveTo>
                  <a:cubicBezTo>
                    <a:pt x="14886" y="119134"/>
                    <a:pt x="11893" y="110452"/>
                    <a:pt x="11893" y="99001"/>
                  </a:cubicBezTo>
                  <a:lnTo>
                    <a:pt x="11893" y="94665"/>
                  </a:lnTo>
                  <a:cubicBezTo>
                    <a:pt x="11893" y="94665"/>
                    <a:pt x="2107" y="94665"/>
                    <a:pt x="-342" y="94665"/>
                  </a:cubicBezTo>
                  <a:cubicBezTo>
                    <a:pt x="-342" y="92114"/>
                    <a:pt x="-342" y="79130"/>
                    <a:pt x="-342" y="76579"/>
                  </a:cubicBezTo>
                  <a:cubicBezTo>
                    <a:pt x="2107" y="76579"/>
                    <a:pt x="11893" y="76579"/>
                    <a:pt x="11893" y="76579"/>
                  </a:cubicBezTo>
                  <a:cubicBezTo>
                    <a:pt x="11893" y="76579"/>
                    <a:pt x="11893" y="3152"/>
                    <a:pt x="11893" y="6"/>
                  </a:cubicBezTo>
                  <a:cubicBezTo>
                    <a:pt x="14656" y="6"/>
                    <a:pt x="36346" y="6"/>
                    <a:pt x="39101" y="6"/>
                  </a:cubicBezTo>
                  <a:cubicBezTo>
                    <a:pt x="39101" y="3152"/>
                    <a:pt x="39101" y="76579"/>
                    <a:pt x="39101" y="76579"/>
                  </a:cubicBezTo>
                  <a:cubicBezTo>
                    <a:pt x="39101" y="76579"/>
                    <a:pt x="59557" y="76579"/>
                    <a:pt x="62389" y="76579"/>
                  </a:cubicBezTo>
                  <a:cubicBezTo>
                    <a:pt x="62389" y="79130"/>
                    <a:pt x="62389" y="92114"/>
                    <a:pt x="62389" y="94665"/>
                  </a:cubicBezTo>
                  <a:cubicBezTo>
                    <a:pt x="59540" y="94665"/>
                    <a:pt x="38139" y="94665"/>
                    <a:pt x="38139" y="94665"/>
                  </a:cubicBezTo>
                  <a:lnTo>
                    <a:pt x="38139" y="97061"/>
                  </a:lnTo>
                  <a:cubicBezTo>
                    <a:pt x="38139" y="103761"/>
                    <a:pt x="39397" y="108269"/>
                    <a:pt x="41966" y="110861"/>
                  </a:cubicBezTo>
                  <a:cubicBezTo>
                    <a:pt x="44552" y="113453"/>
                    <a:pt x="49031" y="114705"/>
                    <a:pt x="55698" y="114705"/>
                  </a:cubicBezTo>
                  <a:cubicBezTo>
                    <a:pt x="58001" y="114705"/>
                    <a:pt x="60485" y="114433"/>
                    <a:pt x="63053" y="113863"/>
                  </a:cubicBezTo>
                  <a:cubicBezTo>
                    <a:pt x="63053" y="113863"/>
                    <a:pt x="67234" y="112833"/>
                    <a:pt x="68323" y="112561"/>
                  </a:cubicBezTo>
                  <a:cubicBezTo>
                    <a:pt x="68408" y="112561"/>
                    <a:pt x="68638" y="112561"/>
                    <a:pt x="68860" y="112561"/>
                  </a:cubicBezTo>
                  <a:cubicBezTo>
                    <a:pt x="68860" y="115171"/>
                    <a:pt x="68860" y="129497"/>
                    <a:pt x="68860" y="131776"/>
                  </a:cubicBezTo>
                  <a:cubicBezTo>
                    <a:pt x="66412" y="132186"/>
                    <a:pt x="63639" y="132543"/>
                    <a:pt x="60417" y="132823"/>
                  </a:cubicBezTo>
                  <a:cubicBezTo>
                    <a:pt x="56641" y="133137"/>
                    <a:pt x="52527" y="133283"/>
                    <a:pt x="48174" y="133283"/>
                  </a:cubicBezTo>
                  <a:cubicBezTo>
                    <a:pt x="35945" y="133283"/>
                    <a:pt x="26738" y="130416"/>
                    <a:pt x="20794" y="124763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69" name="Freeform: Shape 41">
              <a:extLst>
                <a:ext uri="{FF2B5EF4-FFF2-40B4-BE49-F238E27FC236}">
                  <a16:creationId xmlns:a16="http://schemas.microsoft.com/office/drawing/2014/main" id="{01217529-FE44-B78E-A3FE-048DB2926EC1}"/>
                </a:ext>
              </a:extLst>
            </p:cNvPr>
            <p:cNvSpPr/>
            <p:nvPr/>
          </p:nvSpPr>
          <p:spPr>
            <a:xfrm flipV="1">
              <a:off x="10783771" y="4369868"/>
              <a:ext cx="68496" cy="124629"/>
            </a:xfrm>
            <a:custGeom>
              <a:avLst/>
              <a:gdLst>
                <a:gd name="connsiteX0" fmla="*/ 11390 w 68496"/>
                <a:gd name="connsiteY0" fmla="*/ 124638 h 124629"/>
                <a:gd name="connsiteX1" fmla="*/ 11390 w 68496"/>
                <a:gd name="connsiteY1" fmla="*/ 96581 h 124629"/>
                <a:gd name="connsiteX2" fmla="*/ -371 w 68496"/>
                <a:gd name="connsiteY2" fmla="*/ 96581 h 124629"/>
                <a:gd name="connsiteX3" fmla="*/ -371 w 68496"/>
                <a:gd name="connsiteY3" fmla="*/ 78495 h 124629"/>
                <a:gd name="connsiteX4" fmla="*/ 11390 w 68496"/>
                <a:gd name="connsiteY4" fmla="*/ 78495 h 124629"/>
                <a:gd name="connsiteX5" fmla="*/ 11390 w 68496"/>
                <a:gd name="connsiteY5" fmla="*/ 31128 h 124629"/>
                <a:gd name="connsiteX6" fmla="*/ 19365 w 68496"/>
                <a:gd name="connsiteY6" fmla="*/ 7262 h 124629"/>
                <a:gd name="connsiteX7" fmla="*/ 45476 w 68496"/>
                <a:gd name="connsiteY7" fmla="*/ 9 h 124629"/>
                <a:gd name="connsiteX8" fmla="*/ 58969 w 68496"/>
                <a:gd name="connsiteY8" fmla="*/ 732 h 124629"/>
                <a:gd name="connsiteX9" fmla="*/ 68126 w 68496"/>
                <a:gd name="connsiteY9" fmla="*/ 2500 h 124629"/>
                <a:gd name="connsiteX10" fmla="*/ 68126 w 68496"/>
                <a:gd name="connsiteY10" fmla="*/ 20993 h 124629"/>
                <a:gd name="connsiteX11" fmla="*/ 67420 w 68496"/>
                <a:gd name="connsiteY11" fmla="*/ 20993 h 124629"/>
                <a:gd name="connsiteX12" fmla="*/ 61961 w 68496"/>
                <a:gd name="connsiteY12" fmla="*/ 19165 h 124629"/>
                <a:gd name="connsiteX13" fmla="*/ 55125 w 68496"/>
                <a:gd name="connsiteY13" fmla="*/ 18102 h 124629"/>
                <a:gd name="connsiteX14" fmla="*/ 45236 w 68496"/>
                <a:gd name="connsiteY14" fmla="*/ 20100 h 124629"/>
                <a:gd name="connsiteX15" fmla="*/ 40213 w 68496"/>
                <a:gd name="connsiteY15" fmla="*/ 25755 h 124629"/>
                <a:gd name="connsiteX16" fmla="*/ 38691 w 68496"/>
                <a:gd name="connsiteY16" fmla="*/ 33194 h 124629"/>
                <a:gd name="connsiteX17" fmla="*/ 38597 w 68496"/>
                <a:gd name="connsiteY17" fmla="*/ 42207 h 124629"/>
                <a:gd name="connsiteX18" fmla="*/ 38597 w 68496"/>
                <a:gd name="connsiteY18" fmla="*/ 78495 h 124629"/>
                <a:gd name="connsiteX19" fmla="*/ 68126 w 68496"/>
                <a:gd name="connsiteY19" fmla="*/ 78495 h 124629"/>
                <a:gd name="connsiteX20" fmla="*/ 68126 w 68496"/>
                <a:gd name="connsiteY20" fmla="*/ 96581 h 124629"/>
                <a:gd name="connsiteX21" fmla="*/ 38597 w 68496"/>
                <a:gd name="connsiteY21" fmla="*/ 96581 h 124629"/>
                <a:gd name="connsiteX22" fmla="*/ 38597 w 68496"/>
                <a:gd name="connsiteY22" fmla="*/ 124638 h 124629"/>
                <a:gd name="connsiteX23" fmla="*/ 11390 w 68496"/>
                <a:gd name="connsiteY23" fmla="*/ 124638 h 12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496" h="124629">
                  <a:moveTo>
                    <a:pt x="11390" y="124638"/>
                  </a:moveTo>
                  <a:cubicBezTo>
                    <a:pt x="11390" y="121747"/>
                    <a:pt x="11390" y="96581"/>
                    <a:pt x="11390" y="96581"/>
                  </a:cubicBezTo>
                  <a:cubicBezTo>
                    <a:pt x="11390" y="96581"/>
                    <a:pt x="2061" y="96581"/>
                    <a:pt x="-371" y="96581"/>
                  </a:cubicBezTo>
                  <a:cubicBezTo>
                    <a:pt x="-371" y="94030"/>
                    <a:pt x="-371" y="81046"/>
                    <a:pt x="-371" y="78495"/>
                  </a:cubicBezTo>
                  <a:cubicBezTo>
                    <a:pt x="2061" y="78495"/>
                    <a:pt x="11390" y="78495"/>
                    <a:pt x="11390" y="78495"/>
                  </a:cubicBezTo>
                  <a:lnTo>
                    <a:pt x="11390" y="31128"/>
                  </a:lnTo>
                  <a:cubicBezTo>
                    <a:pt x="11390" y="20058"/>
                    <a:pt x="14076" y="12023"/>
                    <a:pt x="19365" y="7262"/>
                  </a:cubicBezTo>
                  <a:cubicBezTo>
                    <a:pt x="24704" y="2458"/>
                    <a:pt x="33487" y="9"/>
                    <a:pt x="45476" y="9"/>
                  </a:cubicBezTo>
                  <a:cubicBezTo>
                    <a:pt x="50780" y="9"/>
                    <a:pt x="55312" y="264"/>
                    <a:pt x="58969" y="732"/>
                  </a:cubicBezTo>
                  <a:cubicBezTo>
                    <a:pt x="62181" y="1157"/>
                    <a:pt x="65209" y="1795"/>
                    <a:pt x="68126" y="2500"/>
                  </a:cubicBezTo>
                  <a:cubicBezTo>
                    <a:pt x="68126" y="4668"/>
                    <a:pt x="68126" y="18383"/>
                    <a:pt x="68126" y="20993"/>
                  </a:cubicBezTo>
                  <a:cubicBezTo>
                    <a:pt x="67795" y="20993"/>
                    <a:pt x="67564" y="20993"/>
                    <a:pt x="67420" y="20993"/>
                  </a:cubicBezTo>
                  <a:cubicBezTo>
                    <a:pt x="66221" y="20415"/>
                    <a:pt x="64486" y="19828"/>
                    <a:pt x="61961" y="19165"/>
                  </a:cubicBezTo>
                  <a:cubicBezTo>
                    <a:pt x="59156" y="18468"/>
                    <a:pt x="56920" y="18102"/>
                    <a:pt x="55125" y="18102"/>
                  </a:cubicBezTo>
                  <a:cubicBezTo>
                    <a:pt x="50824" y="18102"/>
                    <a:pt x="47591" y="18757"/>
                    <a:pt x="45236" y="20100"/>
                  </a:cubicBezTo>
                  <a:cubicBezTo>
                    <a:pt x="42857" y="21478"/>
                    <a:pt x="41164" y="23374"/>
                    <a:pt x="40213" y="25755"/>
                  </a:cubicBezTo>
                  <a:cubicBezTo>
                    <a:pt x="39268" y="27923"/>
                    <a:pt x="38759" y="30431"/>
                    <a:pt x="38691" y="33194"/>
                  </a:cubicBezTo>
                  <a:lnTo>
                    <a:pt x="38597" y="42207"/>
                  </a:lnTo>
                  <a:lnTo>
                    <a:pt x="38597" y="78495"/>
                  </a:lnTo>
                  <a:cubicBezTo>
                    <a:pt x="38597" y="78495"/>
                    <a:pt x="65200" y="78495"/>
                    <a:pt x="68126" y="78495"/>
                  </a:cubicBezTo>
                  <a:cubicBezTo>
                    <a:pt x="68126" y="81046"/>
                    <a:pt x="68126" y="94030"/>
                    <a:pt x="68126" y="96581"/>
                  </a:cubicBezTo>
                  <a:cubicBezTo>
                    <a:pt x="65200" y="96581"/>
                    <a:pt x="38597" y="96581"/>
                    <a:pt x="38597" y="96581"/>
                  </a:cubicBezTo>
                  <a:cubicBezTo>
                    <a:pt x="38597" y="96581"/>
                    <a:pt x="38597" y="121747"/>
                    <a:pt x="38597" y="124638"/>
                  </a:cubicBezTo>
                  <a:cubicBezTo>
                    <a:pt x="35842" y="124638"/>
                    <a:pt x="14152" y="124638"/>
                    <a:pt x="11390" y="12463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:a16="http://schemas.microsoft.com/office/drawing/2014/main" id="{52565027-7D3E-E000-E310-AF34FFFF8428}"/>
                </a:ext>
              </a:extLst>
            </p:cNvPr>
            <p:cNvSpPr/>
            <p:nvPr/>
          </p:nvSpPr>
          <p:spPr>
            <a:xfrm flipV="1">
              <a:off x="10931493" y="4360260"/>
              <a:ext cx="105677" cy="134959"/>
            </a:xfrm>
            <a:custGeom>
              <a:avLst/>
              <a:gdLst>
                <a:gd name="connsiteX0" fmla="*/ 75874 w 105677"/>
                <a:gd name="connsiteY0" fmla="*/ 134966 h 134959"/>
                <a:gd name="connsiteX1" fmla="*/ 75874 w 105677"/>
                <a:gd name="connsiteY1" fmla="*/ 49687 h 134959"/>
                <a:gd name="connsiteX2" fmla="*/ 70203 w 105677"/>
                <a:gd name="connsiteY2" fmla="*/ 28192 h 134959"/>
                <a:gd name="connsiteX3" fmla="*/ 52355 w 105677"/>
                <a:gd name="connsiteY3" fmla="*/ 21220 h 134959"/>
                <a:gd name="connsiteX4" fmla="*/ 34398 w 105677"/>
                <a:gd name="connsiteY4" fmla="*/ 28490 h 134959"/>
                <a:gd name="connsiteX5" fmla="*/ 28932 w 105677"/>
                <a:gd name="connsiteY5" fmla="*/ 49687 h 134959"/>
                <a:gd name="connsiteX6" fmla="*/ 28932 w 105677"/>
                <a:gd name="connsiteY6" fmla="*/ 134966 h 134959"/>
                <a:gd name="connsiteX7" fmla="*/ -437 w 105677"/>
                <a:gd name="connsiteY7" fmla="*/ 134966 h 134959"/>
                <a:gd name="connsiteX8" fmla="*/ -437 w 105677"/>
                <a:gd name="connsiteY8" fmla="*/ 47961 h 134959"/>
                <a:gd name="connsiteX9" fmla="*/ 13126 w 105677"/>
                <a:gd name="connsiteY9" fmla="*/ 12233 h 134959"/>
                <a:gd name="connsiteX10" fmla="*/ 52355 w 105677"/>
                <a:gd name="connsiteY10" fmla="*/ 7 h 134959"/>
                <a:gd name="connsiteX11" fmla="*/ 91994 w 105677"/>
                <a:gd name="connsiteY11" fmla="*/ 12420 h 134959"/>
                <a:gd name="connsiteX12" fmla="*/ 105241 w 105677"/>
                <a:gd name="connsiteY12" fmla="*/ 48046 h 134959"/>
                <a:gd name="connsiteX13" fmla="*/ 105241 w 105677"/>
                <a:gd name="connsiteY13" fmla="*/ 134966 h 134959"/>
                <a:gd name="connsiteX14" fmla="*/ 75874 w 105677"/>
                <a:gd name="connsiteY14" fmla="*/ 134966 h 1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7" h="134959">
                  <a:moveTo>
                    <a:pt x="75874" y="134966"/>
                  </a:moveTo>
                  <a:cubicBezTo>
                    <a:pt x="75874" y="131838"/>
                    <a:pt x="75874" y="49687"/>
                    <a:pt x="75874" y="49687"/>
                  </a:cubicBezTo>
                  <a:cubicBezTo>
                    <a:pt x="75874" y="39951"/>
                    <a:pt x="73960" y="32724"/>
                    <a:pt x="70203" y="28192"/>
                  </a:cubicBezTo>
                  <a:cubicBezTo>
                    <a:pt x="66368" y="23558"/>
                    <a:pt x="60356" y="21220"/>
                    <a:pt x="52355" y="21220"/>
                  </a:cubicBezTo>
                  <a:cubicBezTo>
                    <a:pt x="44151" y="21220"/>
                    <a:pt x="38113" y="23669"/>
                    <a:pt x="34398" y="28490"/>
                  </a:cubicBezTo>
                  <a:cubicBezTo>
                    <a:pt x="30767" y="33192"/>
                    <a:pt x="28932" y="40317"/>
                    <a:pt x="28932" y="49687"/>
                  </a:cubicBezTo>
                  <a:cubicBezTo>
                    <a:pt x="28932" y="49687"/>
                    <a:pt x="28932" y="131838"/>
                    <a:pt x="28932" y="134966"/>
                  </a:cubicBezTo>
                  <a:cubicBezTo>
                    <a:pt x="26151" y="134966"/>
                    <a:pt x="2362" y="134966"/>
                    <a:pt x="-437" y="134966"/>
                  </a:cubicBezTo>
                  <a:cubicBezTo>
                    <a:pt x="-437" y="131838"/>
                    <a:pt x="-437" y="47961"/>
                    <a:pt x="-437" y="47961"/>
                  </a:cubicBezTo>
                  <a:cubicBezTo>
                    <a:pt x="-437" y="32325"/>
                    <a:pt x="4121" y="20285"/>
                    <a:pt x="13126" y="12233"/>
                  </a:cubicBezTo>
                  <a:cubicBezTo>
                    <a:pt x="22180" y="4139"/>
                    <a:pt x="35377" y="7"/>
                    <a:pt x="52355" y="7"/>
                  </a:cubicBezTo>
                  <a:cubicBezTo>
                    <a:pt x="69853" y="7"/>
                    <a:pt x="83176" y="4198"/>
                    <a:pt x="91994" y="12420"/>
                  </a:cubicBezTo>
                  <a:cubicBezTo>
                    <a:pt x="100785" y="20634"/>
                    <a:pt x="105241" y="32622"/>
                    <a:pt x="105241" y="48046"/>
                  </a:cubicBezTo>
                  <a:cubicBezTo>
                    <a:pt x="105241" y="48046"/>
                    <a:pt x="105241" y="131838"/>
                    <a:pt x="105241" y="134966"/>
                  </a:cubicBezTo>
                  <a:cubicBezTo>
                    <a:pt x="102444" y="134966"/>
                    <a:pt x="78662" y="134966"/>
                    <a:pt x="75874" y="134966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1" name="Freeform: Shape 45">
              <a:extLst>
                <a:ext uri="{FF2B5EF4-FFF2-40B4-BE49-F238E27FC236}">
                  <a16:creationId xmlns:a16="http://schemas.microsoft.com/office/drawing/2014/main" id="{49768264-CAA2-345F-7B09-49B4B56F61A6}"/>
                </a:ext>
              </a:extLst>
            </p:cNvPr>
            <p:cNvSpPr/>
            <p:nvPr/>
          </p:nvSpPr>
          <p:spPr>
            <a:xfrm flipV="1">
              <a:off x="11068298" y="4395291"/>
              <a:ext cx="88399" cy="97292"/>
            </a:xfrm>
            <a:custGeom>
              <a:avLst/>
              <a:gdLst>
                <a:gd name="connsiteX0" fmla="*/ 43700 w 88399"/>
                <a:gd name="connsiteY0" fmla="*/ 93908 h 97292"/>
                <a:gd name="connsiteX1" fmla="*/ 29415 w 88399"/>
                <a:gd name="connsiteY1" fmla="*/ 84189 h 97292"/>
                <a:gd name="connsiteX2" fmla="*/ 26720 w 88399"/>
                <a:gd name="connsiteY2" fmla="*/ 81894 h 97292"/>
                <a:gd name="connsiteX3" fmla="*/ 26720 w 88399"/>
                <a:gd name="connsiteY3" fmla="*/ 94674 h 97292"/>
                <a:gd name="connsiteX4" fmla="*/ -488 w 88399"/>
                <a:gd name="connsiteY4" fmla="*/ 94674 h 97292"/>
                <a:gd name="connsiteX5" fmla="*/ -488 w 88399"/>
                <a:gd name="connsiteY5" fmla="*/ 15 h 97292"/>
                <a:gd name="connsiteX6" fmla="*/ 26720 w 88399"/>
                <a:gd name="connsiteY6" fmla="*/ 15 h 97292"/>
                <a:gd name="connsiteX7" fmla="*/ 26720 w 88399"/>
                <a:gd name="connsiteY7" fmla="*/ 68528 h 97292"/>
                <a:gd name="connsiteX8" fmla="*/ 27425 w 88399"/>
                <a:gd name="connsiteY8" fmla="*/ 69013 h 97292"/>
                <a:gd name="connsiteX9" fmla="*/ 36055 w 88399"/>
                <a:gd name="connsiteY9" fmla="*/ 73646 h 97292"/>
                <a:gd name="connsiteX10" fmla="*/ 44235 w 88399"/>
                <a:gd name="connsiteY10" fmla="*/ 75143 h 97292"/>
                <a:gd name="connsiteX11" fmla="*/ 52933 w 88399"/>
                <a:gd name="connsiteY11" fmla="*/ 73544 h 97292"/>
                <a:gd name="connsiteX12" fmla="*/ 58255 w 88399"/>
                <a:gd name="connsiteY12" fmla="*/ 68035 h 97292"/>
                <a:gd name="connsiteX13" fmla="*/ 60212 w 88399"/>
                <a:gd name="connsiteY13" fmla="*/ 58793 h 97292"/>
                <a:gd name="connsiteX14" fmla="*/ 60704 w 88399"/>
                <a:gd name="connsiteY14" fmla="*/ 46864 h 97292"/>
                <a:gd name="connsiteX15" fmla="*/ 60704 w 88399"/>
                <a:gd name="connsiteY15" fmla="*/ 15 h 97292"/>
                <a:gd name="connsiteX16" fmla="*/ 87912 w 88399"/>
                <a:gd name="connsiteY16" fmla="*/ 15 h 97292"/>
                <a:gd name="connsiteX17" fmla="*/ 87912 w 88399"/>
                <a:gd name="connsiteY17" fmla="*/ 62092 h 97292"/>
                <a:gd name="connsiteX18" fmla="*/ 80361 w 88399"/>
                <a:gd name="connsiteY18" fmla="*/ 88423 h 97292"/>
                <a:gd name="connsiteX19" fmla="*/ 58688 w 88399"/>
                <a:gd name="connsiteY19" fmla="*/ 97308 h 97292"/>
                <a:gd name="connsiteX20" fmla="*/ 43700 w 88399"/>
                <a:gd name="connsiteY20" fmla="*/ 93908 h 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9" h="97292">
                  <a:moveTo>
                    <a:pt x="43700" y="93908"/>
                  </a:moveTo>
                  <a:cubicBezTo>
                    <a:pt x="39092" y="91588"/>
                    <a:pt x="34288" y="88314"/>
                    <a:pt x="29415" y="84189"/>
                  </a:cubicBezTo>
                  <a:lnTo>
                    <a:pt x="26720" y="81894"/>
                  </a:lnTo>
                  <a:cubicBezTo>
                    <a:pt x="26720" y="81894"/>
                    <a:pt x="26720" y="92310"/>
                    <a:pt x="26720" y="94674"/>
                  </a:cubicBezTo>
                  <a:cubicBezTo>
                    <a:pt x="23973" y="94674"/>
                    <a:pt x="2274" y="94674"/>
                    <a:pt x="-488" y="94674"/>
                  </a:cubicBezTo>
                  <a:cubicBezTo>
                    <a:pt x="-488" y="91570"/>
                    <a:pt x="-488" y="3127"/>
                    <a:pt x="-488" y="15"/>
                  </a:cubicBezTo>
                  <a:cubicBezTo>
                    <a:pt x="2274" y="15"/>
                    <a:pt x="23973" y="15"/>
                    <a:pt x="26720" y="15"/>
                  </a:cubicBezTo>
                  <a:cubicBezTo>
                    <a:pt x="26720" y="3144"/>
                    <a:pt x="26720" y="68528"/>
                    <a:pt x="26720" y="68528"/>
                  </a:cubicBezTo>
                  <a:lnTo>
                    <a:pt x="27425" y="69013"/>
                  </a:lnTo>
                  <a:cubicBezTo>
                    <a:pt x="30453" y="71121"/>
                    <a:pt x="33352" y="72669"/>
                    <a:pt x="36055" y="73646"/>
                  </a:cubicBezTo>
                  <a:cubicBezTo>
                    <a:pt x="38785" y="74624"/>
                    <a:pt x="41547" y="75143"/>
                    <a:pt x="44235" y="75143"/>
                  </a:cubicBezTo>
                  <a:cubicBezTo>
                    <a:pt x="47805" y="75143"/>
                    <a:pt x="50730" y="74590"/>
                    <a:pt x="52933" y="73544"/>
                  </a:cubicBezTo>
                  <a:cubicBezTo>
                    <a:pt x="55262" y="72422"/>
                    <a:pt x="57056" y="70568"/>
                    <a:pt x="58255" y="68035"/>
                  </a:cubicBezTo>
                  <a:cubicBezTo>
                    <a:pt x="59232" y="65952"/>
                    <a:pt x="59870" y="62933"/>
                    <a:pt x="60212" y="58793"/>
                  </a:cubicBezTo>
                  <a:cubicBezTo>
                    <a:pt x="60543" y="54856"/>
                    <a:pt x="60704" y="50843"/>
                    <a:pt x="60704" y="46864"/>
                  </a:cubicBezTo>
                  <a:cubicBezTo>
                    <a:pt x="60704" y="46864"/>
                    <a:pt x="60704" y="3076"/>
                    <a:pt x="60704" y="15"/>
                  </a:cubicBezTo>
                  <a:cubicBezTo>
                    <a:pt x="63468" y="15"/>
                    <a:pt x="85158" y="15"/>
                    <a:pt x="87912" y="15"/>
                  </a:cubicBezTo>
                  <a:cubicBezTo>
                    <a:pt x="87912" y="3127"/>
                    <a:pt x="87912" y="62092"/>
                    <a:pt x="87912" y="62092"/>
                  </a:cubicBezTo>
                  <a:cubicBezTo>
                    <a:pt x="87912" y="73587"/>
                    <a:pt x="85378" y="82446"/>
                    <a:pt x="80361" y="88423"/>
                  </a:cubicBezTo>
                  <a:cubicBezTo>
                    <a:pt x="75422" y="94308"/>
                    <a:pt x="68126" y="97308"/>
                    <a:pt x="58688" y="97308"/>
                  </a:cubicBezTo>
                  <a:cubicBezTo>
                    <a:pt x="53223" y="97308"/>
                    <a:pt x="48179" y="96161"/>
                    <a:pt x="43700" y="9390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2" name="Freeform: Shape 46">
              <a:extLst>
                <a:ext uri="{FF2B5EF4-FFF2-40B4-BE49-F238E27FC236}">
                  <a16:creationId xmlns:a16="http://schemas.microsoft.com/office/drawing/2014/main" id="{0041B676-8EF6-6A52-E24F-4C47CA29DF0F}"/>
                </a:ext>
              </a:extLst>
            </p:cNvPr>
            <p:cNvSpPr/>
            <p:nvPr/>
          </p:nvSpPr>
          <p:spPr>
            <a:xfrm flipV="1">
              <a:off x="11187326" y="4360260"/>
              <a:ext cx="28890" cy="132323"/>
            </a:xfrm>
            <a:custGeom>
              <a:avLst/>
              <a:gdLst>
                <a:gd name="connsiteX0" fmla="*/ -524 w 28890"/>
                <a:gd name="connsiteY0" fmla="*/ 132329 h 132323"/>
                <a:gd name="connsiteX1" fmla="*/ -524 w 28890"/>
                <a:gd name="connsiteY1" fmla="*/ 111839 h 132323"/>
                <a:gd name="connsiteX2" fmla="*/ 28367 w 28890"/>
                <a:gd name="connsiteY2" fmla="*/ 111839 h 132323"/>
                <a:gd name="connsiteX3" fmla="*/ 28367 w 28890"/>
                <a:gd name="connsiteY3" fmla="*/ 132329 h 132323"/>
                <a:gd name="connsiteX4" fmla="*/ -524 w 28890"/>
                <a:gd name="connsiteY4" fmla="*/ 132329 h 132323"/>
                <a:gd name="connsiteX5" fmla="*/ 436 w 28890"/>
                <a:gd name="connsiteY5" fmla="*/ 94665 h 132323"/>
                <a:gd name="connsiteX6" fmla="*/ 436 w 28890"/>
                <a:gd name="connsiteY6" fmla="*/ 6 h 132323"/>
                <a:gd name="connsiteX7" fmla="*/ 27644 w 28890"/>
                <a:gd name="connsiteY7" fmla="*/ 6 h 132323"/>
                <a:gd name="connsiteX8" fmla="*/ 27644 w 28890"/>
                <a:gd name="connsiteY8" fmla="*/ 94665 h 132323"/>
                <a:gd name="connsiteX9" fmla="*/ 436 w 28890"/>
                <a:gd name="connsiteY9" fmla="*/ 94665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90" h="132323">
                  <a:moveTo>
                    <a:pt x="-524" y="132329"/>
                  </a:moveTo>
                  <a:cubicBezTo>
                    <a:pt x="-524" y="129711"/>
                    <a:pt x="-524" y="114448"/>
                    <a:pt x="-524" y="111839"/>
                  </a:cubicBezTo>
                  <a:cubicBezTo>
                    <a:pt x="2265" y="111839"/>
                    <a:pt x="25579" y="111839"/>
                    <a:pt x="28367" y="111839"/>
                  </a:cubicBezTo>
                  <a:cubicBezTo>
                    <a:pt x="28367" y="114448"/>
                    <a:pt x="28367" y="129711"/>
                    <a:pt x="28367" y="132329"/>
                  </a:cubicBezTo>
                  <a:cubicBezTo>
                    <a:pt x="25579" y="132329"/>
                    <a:pt x="2265" y="132329"/>
                    <a:pt x="-524" y="132329"/>
                  </a:cubicBezTo>
                  <a:close/>
                  <a:moveTo>
                    <a:pt x="436" y="94665"/>
                  </a:moveTo>
                  <a:cubicBezTo>
                    <a:pt x="436" y="91561"/>
                    <a:pt x="436" y="3118"/>
                    <a:pt x="436" y="6"/>
                  </a:cubicBezTo>
                  <a:cubicBezTo>
                    <a:pt x="3198" y="6"/>
                    <a:pt x="24880" y="6"/>
                    <a:pt x="27644" y="6"/>
                  </a:cubicBezTo>
                  <a:cubicBezTo>
                    <a:pt x="27644" y="3118"/>
                    <a:pt x="27644" y="91561"/>
                    <a:pt x="27644" y="94665"/>
                  </a:cubicBezTo>
                  <a:cubicBezTo>
                    <a:pt x="24880" y="94665"/>
                    <a:pt x="3198" y="94665"/>
                    <a:pt x="436" y="94665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3" name="Freeform: Shape 49">
              <a:extLst>
                <a:ext uri="{FF2B5EF4-FFF2-40B4-BE49-F238E27FC236}">
                  <a16:creationId xmlns:a16="http://schemas.microsoft.com/office/drawing/2014/main" id="{5A062578-047C-2934-CA32-88C2BB3B66B8}"/>
                </a:ext>
              </a:extLst>
            </p:cNvPr>
            <p:cNvSpPr/>
            <p:nvPr/>
          </p:nvSpPr>
          <p:spPr>
            <a:xfrm flipV="1">
              <a:off x="11236426" y="4397925"/>
              <a:ext cx="98551" cy="94659"/>
            </a:xfrm>
            <a:custGeom>
              <a:avLst/>
              <a:gdLst>
                <a:gd name="connsiteX0" fmla="*/ 70175 w 98551"/>
                <a:gd name="connsiteY0" fmla="*/ 94675 h 94659"/>
                <a:gd name="connsiteX1" fmla="*/ 49395 w 98551"/>
                <a:gd name="connsiteY1" fmla="*/ 26543 h 94659"/>
                <a:gd name="connsiteX2" fmla="*/ 28275 w 98551"/>
                <a:gd name="connsiteY2" fmla="*/ 94675 h 94659"/>
                <a:gd name="connsiteX3" fmla="*/ -557 w 98551"/>
                <a:gd name="connsiteY3" fmla="*/ 94675 h 94659"/>
                <a:gd name="connsiteX4" fmla="*/ 33113 w 98551"/>
                <a:gd name="connsiteY4" fmla="*/ 16 h 94659"/>
                <a:gd name="connsiteX5" fmla="*/ 64087 w 98551"/>
                <a:gd name="connsiteY5" fmla="*/ 16 h 94659"/>
                <a:gd name="connsiteX6" fmla="*/ 97994 w 98551"/>
                <a:gd name="connsiteY6" fmla="*/ 94675 h 94659"/>
                <a:gd name="connsiteX7" fmla="*/ 70175 w 98551"/>
                <a:gd name="connsiteY7" fmla="*/ 94675 h 9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51" h="94659">
                  <a:moveTo>
                    <a:pt x="70175" y="94675"/>
                  </a:moveTo>
                  <a:cubicBezTo>
                    <a:pt x="69496" y="92437"/>
                    <a:pt x="49395" y="26543"/>
                    <a:pt x="49395" y="26543"/>
                  </a:cubicBezTo>
                  <a:cubicBezTo>
                    <a:pt x="49395" y="26543"/>
                    <a:pt x="28973" y="92437"/>
                    <a:pt x="28275" y="94675"/>
                  </a:cubicBezTo>
                  <a:cubicBezTo>
                    <a:pt x="26218" y="94675"/>
                    <a:pt x="3278" y="94675"/>
                    <a:pt x="-557" y="94675"/>
                  </a:cubicBezTo>
                  <a:cubicBezTo>
                    <a:pt x="914" y="90550"/>
                    <a:pt x="32382" y="2099"/>
                    <a:pt x="33113" y="16"/>
                  </a:cubicBezTo>
                  <a:cubicBezTo>
                    <a:pt x="35188" y="16"/>
                    <a:pt x="62012" y="16"/>
                    <a:pt x="64087" y="16"/>
                  </a:cubicBezTo>
                  <a:cubicBezTo>
                    <a:pt x="64818" y="2099"/>
                    <a:pt x="96525" y="90550"/>
                    <a:pt x="97994" y="94675"/>
                  </a:cubicBezTo>
                  <a:cubicBezTo>
                    <a:pt x="94185" y="94675"/>
                    <a:pt x="72234" y="94675"/>
                    <a:pt x="70175" y="94675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4" name="Freeform: Shape 70">
              <a:extLst>
                <a:ext uri="{FF2B5EF4-FFF2-40B4-BE49-F238E27FC236}">
                  <a16:creationId xmlns:a16="http://schemas.microsoft.com/office/drawing/2014/main" id="{A024FC30-218A-74A1-02C6-75EF9D6BE4B0}"/>
                </a:ext>
              </a:extLst>
            </p:cNvPr>
            <p:cNvSpPr/>
            <p:nvPr/>
          </p:nvSpPr>
          <p:spPr>
            <a:xfrm flipV="1">
              <a:off x="11348965" y="4394823"/>
              <a:ext cx="94156" cy="100396"/>
            </a:xfrm>
            <a:custGeom>
              <a:avLst/>
              <a:gdLst>
                <a:gd name="connsiteX0" fmla="*/ 12707 w 94156"/>
                <a:gd name="connsiteY0" fmla="*/ 86613 h 100396"/>
                <a:gd name="connsiteX1" fmla="*/ -601 w 94156"/>
                <a:gd name="connsiteY1" fmla="*/ 49440 h 100396"/>
                <a:gd name="connsiteX2" fmla="*/ 13632 w 94156"/>
                <a:gd name="connsiteY2" fmla="*/ 12854 h 100396"/>
                <a:gd name="connsiteX3" fmla="*/ 55064 w 94156"/>
                <a:gd name="connsiteY3" fmla="*/ 16 h 100396"/>
                <a:gd name="connsiteX4" fmla="*/ 67691 w 94156"/>
                <a:gd name="connsiteY4" fmla="*/ 738 h 100396"/>
                <a:gd name="connsiteX5" fmla="*/ 77749 w 94156"/>
                <a:gd name="connsiteY5" fmla="*/ 2762 h 100396"/>
                <a:gd name="connsiteX6" fmla="*/ 86057 w 94156"/>
                <a:gd name="connsiteY6" fmla="*/ 5270 h 100396"/>
                <a:gd name="connsiteX7" fmla="*/ 91882 w 94156"/>
                <a:gd name="connsiteY7" fmla="*/ 7608 h 100396"/>
                <a:gd name="connsiteX8" fmla="*/ 91882 w 94156"/>
                <a:gd name="connsiteY8" fmla="*/ 30114 h 100396"/>
                <a:gd name="connsiteX9" fmla="*/ 90776 w 94156"/>
                <a:gd name="connsiteY9" fmla="*/ 30114 h 100396"/>
                <a:gd name="connsiteX10" fmla="*/ 85938 w 94156"/>
                <a:gd name="connsiteY10" fmla="*/ 26867 h 100396"/>
                <a:gd name="connsiteX11" fmla="*/ 78805 w 94156"/>
                <a:gd name="connsiteY11" fmla="*/ 23108 h 100396"/>
                <a:gd name="connsiteX12" fmla="*/ 69069 w 94156"/>
                <a:gd name="connsiteY12" fmla="*/ 19852 h 100396"/>
                <a:gd name="connsiteX13" fmla="*/ 58212 w 94156"/>
                <a:gd name="connsiteY13" fmla="*/ 18594 h 100396"/>
                <a:gd name="connsiteX14" fmla="*/ 46401 w 94156"/>
                <a:gd name="connsiteY14" fmla="*/ 19835 h 100396"/>
                <a:gd name="connsiteX15" fmla="*/ 36665 w 94156"/>
                <a:gd name="connsiteY15" fmla="*/ 24001 h 100396"/>
                <a:gd name="connsiteX16" fmla="*/ 29685 w 94156"/>
                <a:gd name="connsiteY16" fmla="*/ 31942 h 100396"/>
                <a:gd name="connsiteX17" fmla="*/ 26607 w 94156"/>
                <a:gd name="connsiteY17" fmla="*/ 44126 h 100396"/>
                <a:gd name="connsiteX18" fmla="*/ 26505 w 94156"/>
                <a:gd name="connsiteY18" fmla="*/ 45852 h 100396"/>
                <a:gd name="connsiteX19" fmla="*/ 93556 w 94156"/>
                <a:gd name="connsiteY19" fmla="*/ 45852 h 100396"/>
                <a:gd name="connsiteX20" fmla="*/ 93556 w 94156"/>
                <a:gd name="connsiteY20" fmla="*/ 55222 h 100396"/>
                <a:gd name="connsiteX21" fmla="*/ 82673 w 94156"/>
                <a:gd name="connsiteY21" fmla="*/ 88807 h 100396"/>
                <a:gd name="connsiteX22" fmla="*/ 50058 w 94156"/>
                <a:gd name="connsiteY22" fmla="*/ 100412 h 100396"/>
                <a:gd name="connsiteX23" fmla="*/ 12707 w 94156"/>
                <a:gd name="connsiteY23" fmla="*/ 86613 h 100396"/>
                <a:gd name="connsiteX24" fmla="*/ 47686 w 94156"/>
                <a:gd name="connsiteY24" fmla="*/ 84258 h 100396"/>
                <a:gd name="connsiteX25" fmla="*/ 61936 w 94156"/>
                <a:gd name="connsiteY25" fmla="*/ 78587 h 100396"/>
                <a:gd name="connsiteX26" fmla="*/ 66825 w 94156"/>
                <a:gd name="connsiteY26" fmla="*/ 62747 h 100396"/>
                <a:gd name="connsiteX27" fmla="*/ 66883 w 94156"/>
                <a:gd name="connsiteY27" fmla="*/ 61063 h 100396"/>
                <a:gd name="connsiteX28" fmla="*/ 26428 w 94156"/>
                <a:gd name="connsiteY28" fmla="*/ 61063 h 100396"/>
                <a:gd name="connsiteX29" fmla="*/ 26522 w 94156"/>
                <a:gd name="connsiteY29" fmla="*/ 62790 h 100396"/>
                <a:gd name="connsiteX30" fmla="*/ 32534 w 94156"/>
                <a:gd name="connsiteY30" fmla="*/ 78391 h 100396"/>
                <a:gd name="connsiteX31" fmla="*/ 47686 w 94156"/>
                <a:gd name="connsiteY31" fmla="*/ 84258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156" h="100396">
                  <a:moveTo>
                    <a:pt x="12707" y="86613"/>
                  </a:moveTo>
                  <a:cubicBezTo>
                    <a:pt x="3881" y="77431"/>
                    <a:pt x="-601" y="64932"/>
                    <a:pt x="-601" y="49440"/>
                  </a:cubicBezTo>
                  <a:cubicBezTo>
                    <a:pt x="-601" y="33643"/>
                    <a:pt x="4194" y="21340"/>
                    <a:pt x="13632" y="12854"/>
                  </a:cubicBezTo>
                  <a:cubicBezTo>
                    <a:pt x="23140" y="4352"/>
                    <a:pt x="37083" y="16"/>
                    <a:pt x="55064" y="16"/>
                  </a:cubicBezTo>
                  <a:cubicBezTo>
                    <a:pt x="60014" y="16"/>
                    <a:pt x="64265" y="271"/>
                    <a:pt x="67691" y="738"/>
                  </a:cubicBezTo>
                  <a:cubicBezTo>
                    <a:pt x="71110" y="1231"/>
                    <a:pt x="74493" y="1912"/>
                    <a:pt x="77749" y="2762"/>
                  </a:cubicBezTo>
                  <a:cubicBezTo>
                    <a:pt x="81295" y="3629"/>
                    <a:pt x="84077" y="4462"/>
                    <a:pt x="86057" y="5270"/>
                  </a:cubicBezTo>
                  <a:cubicBezTo>
                    <a:pt x="86057" y="5270"/>
                    <a:pt x="90393" y="7013"/>
                    <a:pt x="91882" y="7608"/>
                  </a:cubicBezTo>
                  <a:cubicBezTo>
                    <a:pt x="91882" y="9504"/>
                    <a:pt x="91882" y="27394"/>
                    <a:pt x="91882" y="30114"/>
                  </a:cubicBezTo>
                  <a:cubicBezTo>
                    <a:pt x="91329" y="30114"/>
                    <a:pt x="91057" y="30114"/>
                    <a:pt x="90776" y="30114"/>
                  </a:cubicBezTo>
                  <a:cubicBezTo>
                    <a:pt x="89969" y="29562"/>
                    <a:pt x="85938" y="26867"/>
                    <a:pt x="85938" y="26867"/>
                  </a:cubicBezTo>
                  <a:cubicBezTo>
                    <a:pt x="83770" y="25532"/>
                    <a:pt x="81365" y="24273"/>
                    <a:pt x="78805" y="23108"/>
                  </a:cubicBezTo>
                  <a:cubicBezTo>
                    <a:pt x="75871" y="21765"/>
                    <a:pt x="72597" y="20660"/>
                    <a:pt x="69069" y="19852"/>
                  </a:cubicBezTo>
                  <a:cubicBezTo>
                    <a:pt x="65532" y="19027"/>
                    <a:pt x="61875" y="18594"/>
                    <a:pt x="58212" y="18594"/>
                  </a:cubicBezTo>
                  <a:cubicBezTo>
                    <a:pt x="53969" y="18594"/>
                    <a:pt x="49988" y="19002"/>
                    <a:pt x="46401" y="19835"/>
                  </a:cubicBezTo>
                  <a:cubicBezTo>
                    <a:pt x="42712" y="20660"/>
                    <a:pt x="39438" y="22063"/>
                    <a:pt x="36665" y="24001"/>
                  </a:cubicBezTo>
                  <a:cubicBezTo>
                    <a:pt x="33783" y="25948"/>
                    <a:pt x="31437" y="28635"/>
                    <a:pt x="29685" y="31942"/>
                  </a:cubicBezTo>
                  <a:cubicBezTo>
                    <a:pt x="27950" y="35216"/>
                    <a:pt x="26923" y="39323"/>
                    <a:pt x="26607" y="44126"/>
                  </a:cubicBezTo>
                  <a:lnTo>
                    <a:pt x="26505" y="45852"/>
                  </a:lnTo>
                  <a:cubicBezTo>
                    <a:pt x="26505" y="45852"/>
                    <a:pt x="90452" y="45852"/>
                    <a:pt x="93556" y="45852"/>
                  </a:cubicBezTo>
                  <a:cubicBezTo>
                    <a:pt x="93556" y="48225"/>
                    <a:pt x="93556" y="55222"/>
                    <a:pt x="93556" y="55222"/>
                  </a:cubicBezTo>
                  <a:cubicBezTo>
                    <a:pt x="93556" y="69779"/>
                    <a:pt x="89899" y="81070"/>
                    <a:pt x="82673" y="88807"/>
                  </a:cubicBezTo>
                  <a:cubicBezTo>
                    <a:pt x="75479" y="96518"/>
                    <a:pt x="64502" y="100412"/>
                    <a:pt x="50058" y="100412"/>
                  </a:cubicBezTo>
                  <a:cubicBezTo>
                    <a:pt x="34090" y="100412"/>
                    <a:pt x="21531" y="95778"/>
                    <a:pt x="12707" y="86613"/>
                  </a:cubicBezTo>
                  <a:close/>
                  <a:moveTo>
                    <a:pt x="47686" y="84258"/>
                  </a:moveTo>
                  <a:cubicBezTo>
                    <a:pt x="54002" y="84258"/>
                    <a:pt x="58806" y="82345"/>
                    <a:pt x="61936" y="78587"/>
                  </a:cubicBezTo>
                  <a:cubicBezTo>
                    <a:pt x="64996" y="74906"/>
                    <a:pt x="66646" y="69566"/>
                    <a:pt x="66825" y="62747"/>
                  </a:cubicBezTo>
                  <a:lnTo>
                    <a:pt x="66883" y="61063"/>
                  </a:lnTo>
                  <a:lnTo>
                    <a:pt x="26428" y="61063"/>
                  </a:lnTo>
                  <a:lnTo>
                    <a:pt x="26522" y="62790"/>
                  </a:lnTo>
                  <a:cubicBezTo>
                    <a:pt x="26896" y="69294"/>
                    <a:pt x="28921" y="74540"/>
                    <a:pt x="32534" y="78391"/>
                  </a:cubicBezTo>
                  <a:cubicBezTo>
                    <a:pt x="36191" y="82277"/>
                    <a:pt x="41291" y="84258"/>
                    <a:pt x="47686" y="8425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5" name="Freeform: Shape 71">
              <a:extLst>
                <a:ext uri="{FF2B5EF4-FFF2-40B4-BE49-F238E27FC236}">
                  <a16:creationId xmlns:a16="http://schemas.microsoft.com/office/drawing/2014/main" id="{1569A3E6-2C70-8626-48F2-23ED9DA789FC}"/>
                </a:ext>
              </a:extLst>
            </p:cNvPr>
            <p:cNvSpPr/>
            <p:nvPr/>
          </p:nvSpPr>
          <p:spPr>
            <a:xfrm flipV="1">
              <a:off x="11467524" y="4397687"/>
              <a:ext cx="62484" cy="94896"/>
            </a:xfrm>
            <a:custGeom>
              <a:avLst/>
              <a:gdLst>
                <a:gd name="connsiteX0" fmla="*/ 49005 w 62484"/>
                <a:gd name="connsiteY0" fmla="*/ 93552 h 94896"/>
                <a:gd name="connsiteX1" fmla="*/ 41615 w 62484"/>
                <a:gd name="connsiteY1" fmla="*/ 90269 h 94896"/>
                <a:gd name="connsiteX2" fmla="*/ 35018 w 62484"/>
                <a:gd name="connsiteY2" fmla="*/ 85721 h 94896"/>
                <a:gd name="connsiteX3" fmla="*/ 26634 w 62484"/>
                <a:gd name="connsiteY3" fmla="*/ 78731 h 94896"/>
                <a:gd name="connsiteX4" fmla="*/ 26566 w 62484"/>
                <a:gd name="connsiteY4" fmla="*/ 82175 h 94896"/>
                <a:gd name="connsiteX5" fmla="*/ 26566 w 62484"/>
                <a:gd name="connsiteY5" fmla="*/ 94675 h 94896"/>
                <a:gd name="connsiteX6" fmla="*/ -642 w 62484"/>
                <a:gd name="connsiteY6" fmla="*/ 94675 h 94896"/>
                <a:gd name="connsiteX7" fmla="*/ -642 w 62484"/>
                <a:gd name="connsiteY7" fmla="*/ 16 h 94896"/>
                <a:gd name="connsiteX8" fmla="*/ 26566 w 62484"/>
                <a:gd name="connsiteY8" fmla="*/ 16 h 94896"/>
                <a:gd name="connsiteX9" fmla="*/ 26566 w 62484"/>
                <a:gd name="connsiteY9" fmla="*/ 64898 h 94896"/>
                <a:gd name="connsiteX10" fmla="*/ 27620 w 62484"/>
                <a:gd name="connsiteY10" fmla="*/ 65298 h 94896"/>
                <a:gd name="connsiteX11" fmla="*/ 38044 w 62484"/>
                <a:gd name="connsiteY11" fmla="*/ 68656 h 94896"/>
                <a:gd name="connsiteX12" fmla="*/ 48546 w 62484"/>
                <a:gd name="connsiteY12" fmla="*/ 70102 h 94896"/>
                <a:gd name="connsiteX13" fmla="*/ 56027 w 62484"/>
                <a:gd name="connsiteY13" fmla="*/ 69787 h 94896"/>
                <a:gd name="connsiteX14" fmla="*/ 61120 w 62484"/>
                <a:gd name="connsiteY14" fmla="*/ 68894 h 94896"/>
                <a:gd name="connsiteX15" fmla="*/ 61843 w 62484"/>
                <a:gd name="connsiteY15" fmla="*/ 68894 h 94896"/>
                <a:gd name="connsiteX16" fmla="*/ 61843 w 62484"/>
                <a:gd name="connsiteY16" fmla="*/ 94675 h 94896"/>
                <a:gd name="connsiteX17" fmla="*/ 60075 w 62484"/>
                <a:gd name="connsiteY17" fmla="*/ 94827 h 94896"/>
                <a:gd name="connsiteX18" fmla="*/ 56834 w 62484"/>
                <a:gd name="connsiteY18" fmla="*/ 94912 h 94896"/>
                <a:gd name="connsiteX19" fmla="*/ 49005 w 62484"/>
                <a:gd name="connsiteY19" fmla="*/ 93552 h 9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484" h="94896">
                  <a:moveTo>
                    <a:pt x="49005" y="93552"/>
                  </a:moveTo>
                  <a:cubicBezTo>
                    <a:pt x="46199" y="92633"/>
                    <a:pt x="43707" y="91527"/>
                    <a:pt x="41615" y="90269"/>
                  </a:cubicBezTo>
                  <a:cubicBezTo>
                    <a:pt x="39626" y="89122"/>
                    <a:pt x="37414" y="87617"/>
                    <a:pt x="35018" y="85721"/>
                  </a:cubicBezTo>
                  <a:lnTo>
                    <a:pt x="26634" y="78731"/>
                  </a:lnTo>
                  <a:lnTo>
                    <a:pt x="26566" y="82175"/>
                  </a:lnTo>
                  <a:cubicBezTo>
                    <a:pt x="26566" y="82175"/>
                    <a:pt x="26566" y="92124"/>
                    <a:pt x="26566" y="94675"/>
                  </a:cubicBezTo>
                  <a:cubicBezTo>
                    <a:pt x="23802" y="94675"/>
                    <a:pt x="2123" y="94675"/>
                    <a:pt x="-642" y="94675"/>
                  </a:cubicBezTo>
                  <a:cubicBezTo>
                    <a:pt x="-642" y="91571"/>
                    <a:pt x="-642" y="3127"/>
                    <a:pt x="-642" y="16"/>
                  </a:cubicBezTo>
                  <a:cubicBezTo>
                    <a:pt x="2123" y="16"/>
                    <a:pt x="23802" y="16"/>
                    <a:pt x="26566" y="16"/>
                  </a:cubicBezTo>
                  <a:cubicBezTo>
                    <a:pt x="26566" y="3127"/>
                    <a:pt x="26566" y="64898"/>
                    <a:pt x="26566" y="64898"/>
                  </a:cubicBezTo>
                  <a:lnTo>
                    <a:pt x="27620" y="65298"/>
                  </a:lnTo>
                  <a:cubicBezTo>
                    <a:pt x="30946" y="66573"/>
                    <a:pt x="34456" y="67704"/>
                    <a:pt x="38044" y="68656"/>
                  </a:cubicBezTo>
                  <a:cubicBezTo>
                    <a:pt x="41691" y="69617"/>
                    <a:pt x="45220" y="70102"/>
                    <a:pt x="48546" y="70102"/>
                  </a:cubicBezTo>
                  <a:lnTo>
                    <a:pt x="56027" y="69787"/>
                  </a:lnTo>
                  <a:cubicBezTo>
                    <a:pt x="58203" y="69591"/>
                    <a:pt x="59845" y="69294"/>
                    <a:pt x="61120" y="68894"/>
                  </a:cubicBezTo>
                  <a:cubicBezTo>
                    <a:pt x="61214" y="68894"/>
                    <a:pt x="61512" y="68894"/>
                    <a:pt x="61843" y="68894"/>
                  </a:cubicBezTo>
                  <a:cubicBezTo>
                    <a:pt x="61843" y="71649"/>
                    <a:pt x="61843" y="92124"/>
                    <a:pt x="61843" y="94675"/>
                  </a:cubicBezTo>
                  <a:cubicBezTo>
                    <a:pt x="60968" y="94760"/>
                    <a:pt x="60075" y="94827"/>
                    <a:pt x="60075" y="94827"/>
                  </a:cubicBezTo>
                  <a:lnTo>
                    <a:pt x="56834" y="94912"/>
                  </a:lnTo>
                  <a:cubicBezTo>
                    <a:pt x="54412" y="94912"/>
                    <a:pt x="51776" y="94435"/>
                    <a:pt x="49005" y="93552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6" name="Freeform: Shape 72">
              <a:extLst>
                <a:ext uri="{FF2B5EF4-FFF2-40B4-BE49-F238E27FC236}">
                  <a16:creationId xmlns:a16="http://schemas.microsoft.com/office/drawing/2014/main" id="{FE28C960-25DA-6A66-0029-CFF725CE5CB0}"/>
                </a:ext>
              </a:extLst>
            </p:cNvPr>
            <p:cNvSpPr/>
            <p:nvPr/>
          </p:nvSpPr>
          <p:spPr>
            <a:xfrm flipV="1">
              <a:off x="11543229" y="4395291"/>
              <a:ext cx="80722" cy="99928"/>
            </a:xfrm>
            <a:custGeom>
              <a:avLst/>
              <a:gdLst>
                <a:gd name="connsiteX0" fmla="*/ 24935 w 80722"/>
                <a:gd name="connsiteY0" fmla="*/ 97396 h 99928"/>
                <a:gd name="connsiteX1" fmla="*/ 24935 w 80722"/>
                <a:gd name="connsiteY1" fmla="*/ 97396 h 99928"/>
                <a:gd name="connsiteX2" fmla="*/ 11024 w 80722"/>
                <a:gd name="connsiteY2" fmla="*/ 90609 h 99928"/>
                <a:gd name="connsiteX3" fmla="*/ 2633 w 80722"/>
                <a:gd name="connsiteY3" fmla="*/ 80832 h 99928"/>
                <a:gd name="connsiteX4" fmla="*/ -199 w 80722"/>
                <a:gd name="connsiteY4" fmla="*/ 69268 h 99928"/>
                <a:gd name="connsiteX5" fmla="*/ 5225 w 80722"/>
                <a:gd name="connsiteY5" fmla="*/ 51881 h 99928"/>
                <a:gd name="connsiteX6" fmla="*/ 21728 w 80722"/>
                <a:gd name="connsiteY6" fmla="*/ 41831 h 99928"/>
                <a:gd name="connsiteX7" fmla="*/ 30947 w 80722"/>
                <a:gd name="connsiteY7" fmla="*/ 39578 h 99928"/>
                <a:gd name="connsiteX8" fmla="*/ 39832 w 80722"/>
                <a:gd name="connsiteY8" fmla="*/ 37690 h 99928"/>
                <a:gd name="connsiteX9" fmla="*/ 49217 w 80722"/>
                <a:gd name="connsiteY9" fmla="*/ 34077 h 99928"/>
                <a:gd name="connsiteX10" fmla="*/ 52116 w 80722"/>
                <a:gd name="connsiteY10" fmla="*/ 27649 h 99928"/>
                <a:gd name="connsiteX11" fmla="*/ 46183 w 80722"/>
                <a:gd name="connsiteY11" fmla="*/ 19767 h 99928"/>
                <a:gd name="connsiteX12" fmla="*/ 34194 w 80722"/>
                <a:gd name="connsiteY12" fmla="*/ 17641 h 99928"/>
                <a:gd name="connsiteX13" fmla="*/ 22146 w 80722"/>
                <a:gd name="connsiteY13" fmla="*/ 19129 h 99928"/>
                <a:gd name="connsiteX14" fmla="*/ 12249 w 80722"/>
                <a:gd name="connsiteY14" fmla="*/ 22675 h 99928"/>
                <a:gd name="connsiteX15" fmla="*/ 4230 w 80722"/>
                <a:gd name="connsiteY15" fmla="*/ 26994 h 99928"/>
                <a:gd name="connsiteX16" fmla="*/ -319 w 80722"/>
                <a:gd name="connsiteY16" fmla="*/ 30353 h 99928"/>
                <a:gd name="connsiteX17" fmla="*/ -676 w 80722"/>
                <a:gd name="connsiteY17" fmla="*/ 30353 h 99928"/>
                <a:gd name="connsiteX18" fmla="*/ -676 w 80722"/>
                <a:gd name="connsiteY18" fmla="*/ 7311 h 99928"/>
                <a:gd name="connsiteX19" fmla="*/ 14008 w 80722"/>
                <a:gd name="connsiteY19" fmla="*/ 2320 h 99928"/>
                <a:gd name="connsiteX20" fmla="*/ 34100 w 80722"/>
                <a:gd name="connsiteY20" fmla="*/ 16 h 99928"/>
                <a:gd name="connsiteX21" fmla="*/ 54021 w 80722"/>
                <a:gd name="connsiteY21" fmla="*/ 2481 h 99928"/>
                <a:gd name="connsiteX22" fmla="*/ 68321 w 80722"/>
                <a:gd name="connsiteY22" fmla="*/ 9368 h 99928"/>
                <a:gd name="connsiteX23" fmla="*/ 76995 w 80722"/>
                <a:gd name="connsiteY23" fmla="*/ 19299 h 99928"/>
                <a:gd name="connsiteX24" fmla="*/ 80047 w 80722"/>
                <a:gd name="connsiteY24" fmla="*/ 31645 h 99928"/>
                <a:gd name="connsiteX25" fmla="*/ 74989 w 80722"/>
                <a:gd name="connsiteY25" fmla="*/ 48055 h 99928"/>
                <a:gd name="connsiteX26" fmla="*/ 59770 w 80722"/>
                <a:gd name="connsiteY26" fmla="*/ 57535 h 99928"/>
                <a:gd name="connsiteX27" fmla="*/ 50186 w 80722"/>
                <a:gd name="connsiteY27" fmla="*/ 59958 h 99928"/>
                <a:gd name="connsiteX28" fmla="*/ 41081 w 80722"/>
                <a:gd name="connsiteY28" fmla="*/ 61854 h 99928"/>
                <a:gd name="connsiteX29" fmla="*/ 30572 w 80722"/>
                <a:gd name="connsiteY29" fmla="*/ 65936 h 99928"/>
                <a:gd name="connsiteX30" fmla="*/ 27732 w 80722"/>
                <a:gd name="connsiteY30" fmla="*/ 72397 h 99928"/>
                <a:gd name="connsiteX31" fmla="*/ 33208 w 80722"/>
                <a:gd name="connsiteY31" fmla="*/ 79880 h 99928"/>
                <a:gd name="connsiteX32" fmla="*/ 45103 w 80722"/>
                <a:gd name="connsiteY32" fmla="*/ 82328 h 99928"/>
                <a:gd name="connsiteX33" fmla="*/ 55177 w 80722"/>
                <a:gd name="connsiteY33" fmla="*/ 81155 h 99928"/>
                <a:gd name="connsiteX34" fmla="*/ 64038 w 80722"/>
                <a:gd name="connsiteY34" fmla="*/ 78179 h 99928"/>
                <a:gd name="connsiteX35" fmla="*/ 70823 w 80722"/>
                <a:gd name="connsiteY35" fmla="*/ 74565 h 99928"/>
                <a:gd name="connsiteX36" fmla="*/ 75413 w 80722"/>
                <a:gd name="connsiteY36" fmla="*/ 71530 h 99928"/>
                <a:gd name="connsiteX37" fmla="*/ 75729 w 80722"/>
                <a:gd name="connsiteY37" fmla="*/ 71530 h 99928"/>
                <a:gd name="connsiteX38" fmla="*/ 75729 w 80722"/>
                <a:gd name="connsiteY38" fmla="*/ 93502 h 99928"/>
                <a:gd name="connsiteX39" fmla="*/ 62423 w 80722"/>
                <a:gd name="connsiteY39" fmla="*/ 97948 h 99928"/>
                <a:gd name="connsiteX40" fmla="*/ 43860 w 80722"/>
                <a:gd name="connsiteY40" fmla="*/ 99944 h 99928"/>
                <a:gd name="connsiteX41" fmla="*/ 24935 w 80722"/>
                <a:gd name="connsiteY41" fmla="*/ 97396 h 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0722" h="99928">
                  <a:moveTo>
                    <a:pt x="24935" y="97396"/>
                  </a:moveTo>
                  <a:lnTo>
                    <a:pt x="24935" y="97396"/>
                  </a:lnTo>
                  <a:cubicBezTo>
                    <a:pt x="19434" y="95711"/>
                    <a:pt x="14748" y="93441"/>
                    <a:pt x="11024" y="90609"/>
                  </a:cubicBezTo>
                  <a:cubicBezTo>
                    <a:pt x="7352" y="87770"/>
                    <a:pt x="4511" y="84471"/>
                    <a:pt x="2633" y="80832"/>
                  </a:cubicBezTo>
                  <a:cubicBezTo>
                    <a:pt x="761" y="77227"/>
                    <a:pt x="-199" y="73333"/>
                    <a:pt x="-199" y="69268"/>
                  </a:cubicBezTo>
                  <a:cubicBezTo>
                    <a:pt x="-199" y="62092"/>
                    <a:pt x="1629" y="56243"/>
                    <a:pt x="5225" y="51881"/>
                  </a:cubicBezTo>
                  <a:cubicBezTo>
                    <a:pt x="8856" y="47485"/>
                    <a:pt x="14408" y="44101"/>
                    <a:pt x="21728" y="41831"/>
                  </a:cubicBezTo>
                  <a:cubicBezTo>
                    <a:pt x="24382" y="40981"/>
                    <a:pt x="27477" y="40216"/>
                    <a:pt x="30947" y="39578"/>
                  </a:cubicBezTo>
                  <a:lnTo>
                    <a:pt x="39832" y="37690"/>
                  </a:lnTo>
                  <a:cubicBezTo>
                    <a:pt x="44439" y="36576"/>
                    <a:pt x="47509" y="35386"/>
                    <a:pt x="49217" y="34077"/>
                  </a:cubicBezTo>
                  <a:cubicBezTo>
                    <a:pt x="51139" y="32580"/>
                    <a:pt x="52116" y="30438"/>
                    <a:pt x="52116" y="27649"/>
                  </a:cubicBezTo>
                  <a:cubicBezTo>
                    <a:pt x="52116" y="25166"/>
                    <a:pt x="51080" y="21765"/>
                    <a:pt x="46183" y="19767"/>
                  </a:cubicBezTo>
                  <a:cubicBezTo>
                    <a:pt x="42722" y="18339"/>
                    <a:pt x="38691" y="17641"/>
                    <a:pt x="34194" y="17641"/>
                  </a:cubicBezTo>
                  <a:cubicBezTo>
                    <a:pt x="29882" y="17641"/>
                    <a:pt x="25818" y="18126"/>
                    <a:pt x="22146" y="19129"/>
                  </a:cubicBezTo>
                  <a:cubicBezTo>
                    <a:pt x="18490" y="20107"/>
                    <a:pt x="15157" y="21298"/>
                    <a:pt x="12249" y="22675"/>
                  </a:cubicBezTo>
                  <a:cubicBezTo>
                    <a:pt x="8891" y="24146"/>
                    <a:pt x="6179" y="25608"/>
                    <a:pt x="4230" y="26994"/>
                  </a:cubicBezTo>
                  <a:cubicBezTo>
                    <a:pt x="4230" y="26994"/>
                    <a:pt x="430" y="29800"/>
                    <a:pt x="-319" y="30353"/>
                  </a:cubicBezTo>
                  <a:cubicBezTo>
                    <a:pt x="-427" y="30353"/>
                    <a:pt x="-506" y="30353"/>
                    <a:pt x="-676" y="30353"/>
                  </a:cubicBezTo>
                  <a:cubicBezTo>
                    <a:pt x="-676" y="27606"/>
                    <a:pt x="-676" y="9182"/>
                    <a:pt x="-676" y="7311"/>
                  </a:cubicBezTo>
                  <a:cubicBezTo>
                    <a:pt x="3271" y="5440"/>
                    <a:pt x="8133" y="3765"/>
                    <a:pt x="14008" y="2320"/>
                  </a:cubicBezTo>
                  <a:cubicBezTo>
                    <a:pt x="20292" y="806"/>
                    <a:pt x="27053" y="16"/>
                    <a:pt x="34100" y="16"/>
                  </a:cubicBezTo>
                  <a:cubicBezTo>
                    <a:pt x="41812" y="16"/>
                    <a:pt x="48512" y="849"/>
                    <a:pt x="54021" y="2481"/>
                  </a:cubicBezTo>
                  <a:cubicBezTo>
                    <a:pt x="59489" y="4097"/>
                    <a:pt x="64293" y="6418"/>
                    <a:pt x="68321" y="9368"/>
                  </a:cubicBezTo>
                  <a:cubicBezTo>
                    <a:pt x="72063" y="12047"/>
                    <a:pt x="74971" y="15405"/>
                    <a:pt x="76995" y="19299"/>
                  </a:cubicBezTo>
                  <a:cubicBezTo>
                    <a:pt x="79026" y="23194"/>
                    <a:pt x="80047" y="27360"/>
                    <a:pt x="80047" y="31645"/>
                  </a:cubicBezTo>
                  <a:cubicBezTo>
                    <a:pt x="80047" y="38473"/>
                    <a:pt x="78347" y="43999"/>
                    <a:pt x="74989" y="48055"/>
                  </a:cubicBezTo>
                  <a:cubicBezTo>
                    <a:pt x="71571" y="52179"/>
                    <a:pt x="66452" y="55375"/>
                    <a:pt x="59770" y="57535"/>
                  </a:cubicBezTo>
                  <a:cubicBezTo>
                    <a:pt x="56683" y="58564"/>
                    <a:pt x="53477" y="59371"/>
                    <a:pt x="50186" y="59958"/>
                  </a:cubicBezTo>
                  <a:lnTo>
                    <a:pt x="41081" y="61854"/>
                  </a:lnTo>
                  <a:cubicBezTo>
                    <a:pt x="35733" y="63147"/>
                    <a:pt x="32290" y="64465"/>
                    <a:pt x="30572" y="65936"/>
                  </a:cubicBezTo>
                  <a:cubicBezTo>
                    <a:pt x="28692" y="67534"/>
                    <a:pt x="27732" y="69702"/>
                    <a:pt x="27732" y="72397"/>
                  </a:cubicBezTo>
                  <a:cubicBezTo>
                    <a:pt x="27732" y="75560"/>
                    <a:pt x="29569" y="78069"/>
                    <a:pt x="33208" y="79880"/>
                  </a:cubicBezTo>
                  <a:cubicBezTo>
                    <a:pt x="36456" y="81512"/>
                    <a:pt x="40469" y="82328"/>
                    <a:pt x="45103" y="82328"/>
                  </a:cubicBezTo>
                  <a:cubicBezTo>
                    <a:pt x="48512" y="82328"/>
                    <a:pt x="51905" y="81946"/>
                    <a:pt x="55177" y="81155"/>
                  </a:cubicBezTo>
                  <a:cubicBezTo>
                    <a:pt x="58427" y="80364"/>
                    <a:pt x="61411" y="79369"/>
                    <a:pt x="64038" y="78179"/>
                  </a:cubicBezTo>
                  <a:cubicBezTo>
                    <a:pt x="66247" y="77159"/>
                    <a:pt x="68526" y="75943"/>
                    <a:pt x="70823" y="74565"/>
                  </a:cubicBezTo>
                  <a:cubicBezTo>
                    <a:pt x="70823" y="74565"/>
                    <a:pt x="74137" y="72372"/>
                    <a:pt x="75413" y="71530"/>
                  </a:cubicBezTo>
                  <a:cubicBezTo>
                    <a:pt x="75507" y="71530"/>
                    <a:pt x="75591" y="71530"/>
                    <a:pt x="75729" y="71530"/>
                  </a:cubicBezTo>
                  <a:cubicBezTo>
                    <a:pt x="75729" y="74251"/>
                    <a:pt x="75729" y="91630"/>
                    <a:pt x="75729" y="93502"/>
                  </a:cubicBezTo>
                  <a:cubicBezTo>
                    <a:pt x="72039" y="95210"/>
                    <a:pt x="67625" y="96688"/>
                    <a:pt x="62423" y="97948"/>
                  </a:cubicBezTo>
                  <a:cubicBezTo>
                    <a:pt x="56809" y="99265"/>
                    <a:pt x="50569" y="99944"/>
                    <a:pt x="43860" y="99944"/>
                  </a:cubicBezTo>
                  <a:cubicBezTo>
                    <a:pt x="36863" y="99944"/>
                    <a:pt x="30496" y="99095"/>
                    <a:pt x="24935" y="97396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7" name="Freeform: Shape 73">
              <a:extLst>
                <a:ext uri="{FF2B5EF4-FFF2-40B4-BE49-F238E27FC236}">
                  <a16:creationId xmlns:a16="http://schemas.microsoft.com/office/drawing/2014/main" id="{B4FC51A8-8E9A-7D93-003B-47AC3DA242D2}"/>
                </a:ext>
              </a:extLst>
            </p:cNvPr>
            <p:cNvSpPr/>
            <p:nvPr/>
          </p:nvSpPr>
          <p:spPr>
            <a:xfrm flipV="1">
              <a:off x="11646569" y="4360260"/>
              <a:ext cx="28881" cy="132323"/>
            </a:xfrm>
            <a:custGeom>
              <a:avLst/>
              <a:gdLst>
                <a:gd name="connsiteX0" fmla="*/ -706 w 28881"/>
                <a:gd name="connsiteY0" fmla="*/ 132329 h 132323"/>
                <a:gd name="connsiteX1" fmla="*/ -706 w 28881"/>
                <a:gd name="connsiteY1" fmla="*/ 111839 h 132323"/>
                <a:gd name="connsiteX2" fmla="*/ 28175 w 28881"/>
                <a:gd name="connsiteY2" fmla="*/ 111839 h 132323"/>
                <a:gd name="connsiteX3" fmla="*/ 28175 w 28881"/>
                <a:gd name="connsiteY3" fmla="*/ 132329 h 132323"/>
                <a:gd name="connsiteX4" fmla="*/ -706 w 28881"/>
                <a:gd name="connsiteY4" fmla="*/ 132329 h 132323"/>
                <a:gd name="connsiteX5" fmla="*/ 245 w 28881"/>
                <a:gd name="connsiteY5" fmla="*/ 94665 h 132323"/>
                <a:gd name="connsiteX6" fmla="*/ 245 w 28881"/>
                <a:gd name="connsiteY6" fmla="*/ 6 h 132323"/>
                <a:gd name="connsiteX7" fmla="*/ 27453 w 28881"/>
                <a:gd name="connsiteY7" fmla="*/ 6 h 132323"/>
                <a:gd name="connsiteX8" fmla="*/ 27453 w 28881"/>
                <a:gd name="connsiteY8" fmla="*/ 94665 h 132323"/>
                <a:gd name="connsiteX9" fmla="*/ 245 w 28881"/>
                <a:gd name="connsiteY9" fmla="*/ 94665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81" h="132323">
                  <a:moveTo>
                    <a:pt x="-706" y="132329"/>
                  </a:moveTo>
                  <a:cubicBezTo>
                    <a:pt x="-706" y="129711"/>
                    <a:pt x="-706" y="114448"/>
                    <a:pt x="-706" y="111839"/>
                  </a:cubicBezTo>
                  <a:cubicBezTo>
                    <a:pt x="2073" y="111839"/>
                    <a:pt x="25387" y="111839"/>
                    <a:pt x="28175" y="111839"/>
                  </a:cubicBezTo>
                  <a:cubicBezTo>
                    <a:pt x="28175" y="114448"/>
                    <a:pt x="28175" y="129711"/>
                    <a:pt x="28175" y="132329"/>
                  </a:cubicBezTo>
                  <a:cubicBezTo>
                    <a:pt x="25387" y="132329"/>
                    <a:pt x="2073" y="132329"/>
                    <a:pt x="-706" y="132329"/>
                  </a:cubicBezTo>
                  <a:close/>
                  <a:moveTo>
                    <a:pt x="245" y="94665"/>
                  </a:moveTo>
                  <a:cubicBezTo>
                    <a:pt x="245" y="91561"/>
                    <a:pt x="245" y="3118"/>
                    <a:pt x="245" y="6"/>
                  </a:cubicBezTo>
                  <a:cubicBezTo>
                    <a:pt x="3009" y="6"/>
                    <a:pt x="24699" y="6"/>
                    <a:pt x="27453" y="6"/>
                  </a:cubicBezTo>
                  <a:cubicBezTo>
                    <a:pt x="27453" y="3118"/>
                    <a:pt x="27453" y="91561"/>
                    <a:pt x="27453" y="94665"/>
                  </a:cubicBezTo>
                  <a:cubicBezTo>
                    <a:pt x="24699" y="94665"/>
                    <a:pt x="3009" y="94665"/>
                    <a:pt x="245" y="94665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8" name="Freeform: Shape 74">
              <a:extLst>
                <a:ext uri="{FF2B5EF4-FFF2-40B4-BE49-F238E27FC236}">
                  <a16:creationId xmlns:a16="http://schemas.microsoft.com/office/drawing/2014/main" id="{D468AF2A-4203-3D0F-A09B-5CAA97BDDE04}"/>
                </a:ext>
              </a:extLst>
            </p:cNvPr>
            <p:cNvSpPr/>
            <p:nvPr/>
          </p:nvSpPr>
          <p:spPr>
            <a:xfrm flipV="1">
              <a:off x="11696334" y="4369868"/>
              <a:ext cx="68479" cy="124629"/>
            </a:xfrm>
            <a:custGeom>
              <a:avLst/>
              <a:gdLst>
                <a:gd name="connsiteX0" fmla="*/ 11033 w 68479"/>
                <a:gd name="connsiteY0" fmla="*/ 124638 h 124629"/>
                <a:gd name="connsiteX1" fmla="*/ 11033 w 68479"/>
                <a:gd name="connsiteY1" fmla="*/ 96581 h 124629"/>
                <a:gd name="connsiteX2" fmla="*/ -734 w 68479"/>
                <a:gd name="connsiteY2" fmla="*/ 96581 h 124629"/>
                <a:gd name="connsiteX3" fmla="*/ -734 w 68479"/>
                <a:gd name="connsiteY3" fmla="*/ 78495 h 124629"/>
                <a:gd name="connsiteX4" fmla="*/ 11033 w 68479"/>
                <a:gd name="connsiteY4" fmla="*/ 78495 h 124629"/>
                <a:gd name="connsiteX5" fmla="*/ 11033 w 68479"/>
                <a:gd name="connsiteY5" fmla="*/ 31128 h 124629"/>
                <a:gd name="connsiteX6" fmla="*/ 18984 w 68479"/>
                <a:gd name="connsiteY6" fmla="*/ 7262 h 124629"/>
                <a:gd name="connsiteX7" fmla="*/ 45112 w 68479"/>
                <a:gd name="connsiteY7" fmla="*/ 9 h 124629"/>
                <a:gd name="connsiteX8" fmla="*/ 58605 w 68479"/>
                <a:gd name="connsiteY8" fmla="*/ 732 h 124629"/>
                <a:gd name="connsiteX9" fmla="*/ 67745 w 68479"/>
                <a:gd name="connsiteY9" fmla="*/ 2500 h 124629"/>
                <a:gd name="connsiteX10" fmla="*/ 67745 w 68479"/>
                <a:gd name="connsiteY10" fmla="*/ 20993 h 124629"/>
                <a:gd name="connsiteX11" fmla="*/ 67066 w 68479"/>
                <a:gd name="connsiteY11" fmla="*/ 20993 h 124629"/>
                <a:gd name="connsiteX12" fmla="*/ 61607 w 68479"/>
                <a:gd name="connsiteY12" fmla="*/ 19165 h 124629"/>
                <a:gd name="connsiteX13" fmla="*/ 54761 w 68479"/>
                <a:gd name="connsiteY13" fmla="*/ 18102 h 124629"/>
                <a:gd name="connsiteX14" fmla="*/ 44873 w 68479"/>
                <a:gd name="connsiteY14" fmla="*/ 20100 h 124629"/>
                <a:gd name="connsiteX15" fmla="*/ 39841 w 68479"/>
                <a:gd name="connsiteY15" fmla="*/ 25755 h 124629"/>
                <a:gd name="connsiteX16" fmla="*/ 38326 w 68479"/>
                <a:gd name="connsiteY16" fmla="*/ 33194 h 124629"/>
                <a:gd name="connsiteX17" fmla="*/ 38241 w 68479"/>
                <a:gd name="connsiteY17" fmla="*/ 42207 h 124629"/>
                <a:gd name="connsiteX18" fmla="*/ 38241 w 68479"/>
                <a:gd name="connsiteY18" fmla="*/ 78495 h 124629"/>
                <a:gd name="connsiteX19" fmla="*/ 67745 w 68479"/>
                <a:gd name="connsiteY19" fmla="*/ 78495 h 124629"/>
                <a:gd name="connsiteX20" fmla="*/ 67745 w 68479"/>
                <a:gd name="connsiteY20" fmla="*/ 96581 h 124629"/>
                <a:gd name="connsiteX21" fmla="*/ 38241 w 68479"/>
                <a:gd name="connsiteY21" fmla="*/ 96581 h 124629"/>
                <a:gd name="connsiteX22" fmla="*/ 38241 w 68479"/>
                <a:gd name="connsiteY22" fmla="*/ 124638 h 124629"/>
                <a:gd name="connsiteX23" fmla="*/ 11033 w 68479"/>
                <a:gd name="connsiteY23" fmla="*/ 124638 h 12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479" h="124629">
                  <a:moveTo>
                    <a:pt x="11033" y="124638"/>
                  </a:moveTo>
                  <a:cubicBezTo>
                    <a:pt x="11033" y="121747"/>
                    <a:pt x="11033" y="96581"/>
                    <a:pt x="11033" y="96581"/>
                  </a:cubicBezTo>
                  <a:cubicBezTo>
                    <a:pt x="11033" y="96581"/>
                    <a:pt x="1689" y="96581"/>
                    <a:pt x="-734" y="96581"/>
                  </a:cubicBezTo>
                  <a:cubicBezTo>
                    <a:pt x="-734" y="94030"/>
                    <a:pt x="-734" y="81046"/>
                    <a:pt x="-734" y="78495"/>
                  </a:cubicBezTo>
                  <a:cubicBezTo>
                    <a:pt x="1689" y="78495"/>
                    <a:pt x="11033" y="78495"/>
                    <a:pt x="11033" y="78495"/>
                  </a:cubicBezTo>
                  <a:lnTo>
                    <a:pt x="11033" y="31128"/>
                  </a:lnTo>
                  <a:cubicBezTo>
                    <a:pt x="11033" y="20058"/>
                    <a:pt x="13712" y="12023"/>
                    <a:pt x="18984" y="7262"/>
                  </a:cubicBezTo>
                  <a:cubicBezTo>
                    <a:pt x="24341" y="2458"/>
                    <a:pt x="33124" y="9"/>
                    <a:pt x="45112" y="9"/>
                  </a:cubicBezTo>
                  <a:cubicBezTo>
                    <a:pt x="50399" y="9"/>
                    <a:pt x="54949" y="264"/>
                    <a:pt x="58605" y="732"/>
                  </a:cubicBezTo>
                  <a:cubicBezTo>
                    <a:pt x="61818" y="1157"/>
                    <a:pt x="64855" y="1795"/>
                    <a:pt x="67745" y="2500"/>
                  </a:cubicBezTo>
                  <a:cubicBezTo>
                    <a:pt x="67745" y="4668"/>
                    <a:pt x="67745" y="18383"/>
                    <a:pt x="67745" y="20993"/>
                  </a:cubicBezTo>
                  <a:cubicBezTo>
                    <a:pt x="67432" y="20993"/>
                    <a:pt x="67192" y="20993"/>
                    <a:pt x="67066" y="20993"/>
                  </a:cubicBezTo>
                  <a:cubicBezTo>
                    <a:pt x="65858" y="20415"/>
                    <a:pt x="64132" y="19828"/>
                    <a:pt x="61607" y="19165"/>
                  </a:cubicBezTo>
                  <a:cubicBezTo>
                    <a:pt x="58775" y="18468"/>
                    <a:pt x="56548" y="18102"/>
                    <a:pt x="54761" y="18102"/>
                  </a:cubicBezTo>
                  <a:cubicBezTo>
                    <a:pt x="50443" y="18102"/>
                    <a:pt x="47211" y="18757"/>
                    <a:pt x="44873" y="20100"/>
                  </a:cubicBezTo>
                  <a:cubicBezTo>
                    <a:pt x="42492" y="21478"/>
                    <a:pt x="40792" y="23374"/>
                    <a:pt x="39841" y="25755"/>
                  </a:cubicBezTo>
                  <a:cubicBezTo>
                    <a:pt x="38896" y="27923"/>
                    <a:pt x="38395" y="30431"/>
                    <a:pt x="38326" y="33194"/>
                  </a:cubicBezTo>
                  <a:lnTo>
                    <a:pt x="38241" y="42207"/>
                  </a:lnTo>
                  <a:lnTo>
                    <a:pt x="38241" y="78495"/>
                  </a:lnTo>
                  <a:cubicBezTo>
                    <a:pt x="38241" y="78495"/>
                    <a:pt x="64828" y="78495"/>
                    <a:pt x="67745" y="78495"/>
                  </a:cubicBezTo>
                  <a:cubicBezTo>
                    <a:pt x="67745" y="81046"/>
                    <a:pt x="67745" y="94030"/>
                    <a:pt x="67745" y="96581"/>
                  </a:cubicBezTo>
                  <a:cubicBezTo>
                    <a:pt x="64828" y="96581"/>
                    <a:pt x="38241" y="96581"/>
                    <a:pt x="38241" y="96581"/>
                  </a:cubicBezTo>
                  <a:cubicBezTo>
                    <a:pt x="38241" y="96581"/>
                    <a:pt x="38241" y="121747"/>
                    <a:pt x="38241" y="124638"/>
                  </a:cubicBezTo>
                  <a:cubicBezTo>
                    <a:pt x="35479" y="124638"/>
                    <a:pt x="13797" y="124638"/>
                    <a:pt x="11033" y="12463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79" name="Freeform: Shape 75">
              <a:extLst>
                <a:ext uri="{FF2B5EF4-FFF2-40B4-BE49-F238E27FC236}">
                  <a16:creationId xmlns:a16="http://schemas.microsoft.com/office/drawing/2014/main" id="{87EE1E97-ABB8-852B-BF39-62F50B446366}"/>
                </a:ext>
              </a:extLst>
            </p:cNvPr>
            <p:cNvSpPr/>
            <p:nvPr/>
          </p:nvSpPr>
          <p:spPr>
            <a:xfrm flipV="1">
              <a:off x="11775357" y="4397925"/>
              <a:ext cx="98501" cy="130641"/>
            </a:xfrm>
            <a:custGeom>
              <a:avLst/>
              <a:gdLst>
                <a:gd name="connsiteX0" fmla="*/ 69799 w 98501"/>
                <a:gd name="connsiteY0" fmla="*/ 130667 h 130641"/>
                <a:gd name="connsiteX1" fmla="*/ 49478 w 98501"/>
                <a:gd name="connsiteY1" fmla="*/ 65639 h 130641"/>
                <a:gd name="connsiteX2" fmla="*/ 27736 w 98501"/>
                <a:gd name="connsiteY2" fmla="*/ 130667 h 130641"/>
                <a:gd name="connsiteX3" fmla="*/ -772 w 98501"/>
                <a:gd name="connsiteY3" fmla="*/ 130667 h 130641"/>
                <a:gd name="connsiteX4" fmla="*/ 34470 w 98501"/>
                <a:gd name="connsiteY4" fmla="*/ 36756 h 130641"/>
                <a:gd name="connsiteX5" fmla="*/ 20228 w 98501"/>
                <a:gd name="connsiteY5" fmla="*/ 25 h 130641"/>
                <a:gd name="connsiteX6" fmla="*/ 49546 w 98501"/>
                <a:gd name="connsiteY6" fmla="*/ 25 h 130641"/>
                <a:gd name="connsiteX7" fmla="*/ 97730 w 98501"/>
                <a:gd name="connsiteY7" fmla="*/ 130667 h 130641"/>
                <a:gd name="connsiteX8" fmla="*/ 69799 w 98501"/>
                <a:gd name="connsiteY8" fmla="*/ 130667 h 1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01" h="130641">
                  <a:moveTo>
                    <a:pt x="69799" y="130667"/>
                  </a:moveTo>
                  <a:cubicBezTo>
                    <a:pt x="69118" y="128455"/>
                    <a:pt x="49478" y="65639"/>
                    <a:pt x="49478" y="65639"/>
                  </a:cubicBezTo>
                  <a:cubicBezTo>
                    <a:pt x="49478" y="65639"/>
                    <a:pt x="28458" y="128514"/>
                    <a:pt x="27736" y="130667"/>
                  </a:cubicBezTo>
                  <a:cubicBezTo>
                    <a:pt x="25714" y="130667"/>
                    <a:pt x="3122" y="130667"/>
                    <a:pt x="-772" y="130667"/>
                  </a:cubicBezTo>
                  <a:cubicBezTo>
                    <a:pt x="800" y="126457"/>
                    <a:pt x="34470" y="36756"/>
                    <a:pt x="34470" y="36756"/>
                  </a:cubicBezTo>
                  <a:cubicBezTo>
                    <a:pt x="34470" y="36756"/>
                    <a:pt x="21759" y="3979"/>
                    <a:pt x="20228" y="25"/>
                  </a:cubicBezTo>
                  <a:cubicBezTo>
                    <a:pt x="24183" y="25"/>
                    <a:pt x="47591" y="25"/>
                    <a:pt x="49546" y="25"/>
                  </a:cubicBezTo>
                  <a:cubicBezTo>
                    <a:pt x="50312" y="2083"/>
                    <a:pt x="96156" y="126431"/>
                    <a:pt x="97730" y="130667"/>
                  </a:cubicBezTo>
                  <a:cubicBezTo>
                    <a:pt x="93860" y="130667"/>
                    <a:pt x="71839" y="130667"/>
                    <a:pt x="69799" y="130667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0" name="Freeform: Shape 76">
              <a:extLst>
                <a:ext uri="{FF2B5EF4-FFF2-40B4-BE49-F238E27FC236}">
                  <a16:creationId xmlns:a16="http://schemas.microsoft.com/office/drawing/2014/main" id="{E2E9721A-974A-78C3-DBB6-9441E5BB0503}"/>
                </a:ext>
              </a:extLst>
            </p:cNvPr>
            <p:cNvSpPr/>
            <p:nvPr/>
          </p:nvSpPr>
          <p:spPr>
            <a:xfrm flipV="1">
              <a:off x="11932651" y="4394823"/>
              <a:ext cx="97737" cy="100864"/>
            </a:xfrm>
            <a:custGeom>
              <a:avLst/>
              <a:gdLst>
                <a:gd name="connsiteX0" fmla="*/ 11980 w 97737"/>
                <a:gd name="connsiteY0" fmla="*/ 87549 h 100864"/>
                <a:gd name="connsiteX1" fmla="*/ 11980 w 97737"/>
                <a:gd name="connsiteY1" fmla="*/ 87549 h 100864"/>
                <a:gd name="connsiteX2" fmla="*/ -834 w 97737"/>
                <a:gd name="connsiteY2" fmla="*/ 50401 h 100864"/>
                <a:gd name="connsiteX3" fmla="*/ 11980 w 97737"/>
                <a:gd name="connsiteY3" fmla="*/ 13433 h 100864"/>
                <a:gd name="connsiteX4" fmla="*/ 48040 w 97737"/>
                <a:gd name="connsiteY4" fmla="*/ 16 h 100864"/>
                <a:gd name="connsiteX5" fmla="*/ 84166 w 97737"/>
                <a:gd name="connsiteY5" fmla="*/ 13433 h 100864"/>
                <a:gd name="connsiteX6" fmla="*/ 96903 w 97737"/>
                <a:gd name="connsiteY6" fmla="*/ 50401 h 100864"/>
                <a:gd name="connsiteX7" fmla="*/ 84133 w 97737"/>
                <a:gd name="connsiteY7" fmla="*/ 87464 h 100864"/>
                <a:gd name="connsiteX8" fmla="*/ 48040 w 97737"/>
                <a:gd name="connsiteY8" fmla="*/ 100880 h 100864"/>
                <a:gd name="connsiteX9" fmla="*/ 11980 w 97737"/>
                <a:gd name="connsiteY9" fmla="*/ 87549 h 100864"/>
                <a:gd name="connsiteX10" fmla="*/ 32734 w 97737"/>
                <a:gd name="connsiteY10" fmla="*/ 25829 h 100864"/>
                <a:gd name="connsiteX11" fmla="*/ 28629 w 97737"/>
                <a:gd name="connsiteY11" fmla="*/ 35242 h 100864"/>
                <a:gd name="connsiteX12" fmla="*/ 27097 w 97737"/>
                <a:gd name="connsiteY12" fmla="*/ 50231 h 100864"/>
                <a:gd name="connsiteX13" fmla="*/ 28714 w 97737"/>
                <a:gd name="connsiteY13" fmla="*/ 65612 h 100864"/>
                <a:gd name="connsiteX14" fmla="*/ 33193 w 97737"/>
                <a:gd name="connsiteY14" fmla="*/ 75560 h 100864"/>
                <a:gd name="connsiteX15" fmla="*/ 40021 w 97737"/>
                <a:gd name="connsiteY15" fmla="*/ 80942 h 100864"/>
                <a:gd name="connsiteX16" fmla="*/ 48040 w 97737"/>
                <a:gd name="connsiteY16" fmla="*/ 82328 h 100864"/>
                <a:gd name="connsiteX17" fmla="*/ 56457 w 97737"/>
                <a:gd name="connsiteY17" fmla="*/ 80747 h 100864"/>
                <a:gd name="connsiteX18" fmla="*/ 63259 w 97737"/>
                <a:gd name="connsiteY18" fmla="*/ 75093 h 100864"/>
                <a:gd name="connsiteX19" fmla="*/ 67484 w 97737"/>
                <a:gd name="connsiteY19" fmla="*/ 65196 h 100864"/>
                <a:gd name="connsiteX20" fmla="*/ 68973 w 97737"/>
                <a:gd name="connsiteY20" fmla="*/ 50231 h 100864"/>
                <a:gd name="connsiteX21" fmla="*/ 67528 w 97737"/>
                <a:gd name="connsiteY21" fmla="*/ 35156 h 100864"/>
                <a:gd name="connsiteX22" fmla="*/ 63174 w 97737"/>
                <a:gd name="connsiteY22" fmla="*/ 25566 h 100864"/>
                <a:gd name="connsiteX23" fmla="*/ 56387 w 97737"/>
                <a:gd name="connsiteY23" fmla="*/ 20277 h 100864"/>
                <a:gd name="connsiteX24" fmla="*/ 48312 w 97737"/>
                <a:gd name="connsiteY24" fmla="*/ 18577 h 100864"/>
                <a:gd name="connsiteX25" fmla="*/ 39536 w 97737"/>
                <a:gd name="connsiteY25" fmla="*/ 20303 h 100864"/>
                <a:gd name="connsiteX26" fmla="*/ 32734 w 97737"/>
                <a:gd name="connsiteY26" fmla="*/ 25829 h 1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737" h="100864">
                  <a:moveTo>
                    <a:pt x="11980" y="87549"/>
                  </a:moveTo>
                  <a:lnTo>
                    <a:pt x="11980" y="87549"/>
                  </a:lnTo>
                  <a:cubicBezTo>
                    <a:pt x="3460" y="78689"/>
                    <a:pt x="-834" y="66190"/>
                    <a:pt x="-834" y="50401"/>
                  </a:cubicBezTo>
                  <a:cubicBezTo>
                    <a:pt x="-834" y="34799"/>
                    <a:pt x="3460" y="22360"/>
                    <a:pt x="11980" y="13433"/>
                  </a:cubicBezTo>
                  <a:cubicBezTo>
                    <a:pt x="20467" y="4530"/>
                    <a:pt x="32608" y="16"/>
                    <a:pt x="48040" y="16"/>
                  </a:cubicBezTo>
                  <a:cubicBezTo>
                    <a:pt x="63573" y="16"/>
                    <a:pt x="75731" y="4530"/>
                    <a:pt x="84166" y="13433"/>
                  </a:cubicBezTo>
                  <a:cubicBezTo>
                    <a:pt x="92635" y="22360"/>
                    <a:pt x="96903" y="34799"/>
                    <a:pt x="96903" y="50401"/>
                  </a:cubicBezTo>
                  <a:cubicBezTo>
                    <a:pt x="96903" y="66088"/>
                    <a:pt x="92609" y="78536"/>
                    <a:pt x="84133" y="87464"/>
                  </a:cubicBezTo>
                  <a:cubicBezTo>
                    <a:pt x="75673" y="96374"/>
                    <a:pt x="63531" y="100880"/>
                    <a:pt x="48040" y="100880"/>
                  </a:cubicBezTo>
                  <a:cubicBezTo>
                    <a:pt x="32608" y="100880"/>
                    <a:pt x="20467" y="96400"/>
                    <a:pt x="11980" y="87549"/>
                  </a:cubicBezTo>
                  <a:close/>
                  <a:moveTo>
                    <a:pt x="32734" y="25829"/>
                  </a:moveTo>
                  <a:cubicBezTo>
                    <a:pt x="31052" y="28201"/>
                    <a:pt x="29665" y="31356"/>
                    <a:pt x="28629" y="35242"/>
                  </a:cubicBezTo>
                  <a:cubicBezTo>
                    <a:pt x="27608" y="39068"/>
                    <a:pt x="27097" y="44101"/>
                    <a:pt x="27097" y="50231"/>
                  </a:cubicBezTo>
                  <a:cubicBezTo>
                    <a:pt x="27097" y="56370"/>
                    <a:pt x="27649" y="61531"/>
                    <a:pt x="28714" y="65612"/>
                  </a:cubicBezTo>
                  <a:cubicBezTo>
                    <a:pt x="29817" y="69779"/>
                    <a:pt x="31332" y="73120"/>
                    <a:pt x="33193" y="75560"/>
                  </a:cubicBezTo>
                  <a:cubicBezTo>
                    <a:pt x="35244" y="78179"/>
                    <a:pt x="37538" y="79982"/>
                    <a:pt x="40021" y="80942"/>
                  </a:cubicBezTo>
                  <a:cubicBezTo>
                    <a:pt x="42403" y="81852"/>
                    <a:pt x="45123" y="82328"/>
                    <a:pt x="48040" y="82328"/>
                  </a:cubicBezTo>
                  <a:cubicBezTo>
                    <a:pt x="51159" y="82328"/>
                    <a:pt x="53991" y="81793"/>
                    <a:pt x="56457" y="80747"/>
                  </a:cubicBezTo>
                  <a:cubicBezTo>
                    <a:pt x="58982" y="79667"/>
                    <a:pt x="61278" y="77771"/>
                    <a:pt x="63259" y="75093"/>
                  </a:cubicBezTo>
                  <a:cubicBezTo>
                    <a:pt x="65061" y="72584"/>
                    <a:pt x="66481" y="69251"/>
                    <a:pt x="67484" y="65196"/>
                  </a:cubicBezTo>
                  <a:cubicBezTo>
                    <a:pt x="68479" y="61199"/>
                    <a:pt x="68973" y="56157"/>
                    <a:pt x="68973" y="50231"/>
                  </a:cubicBezTo>
                  <a:cubicBezTo>
                    <a:pt x="68973" y="43888"/>
                    <a:pt x="68505" y="38813"/>
                    <a:pt x="67528" y="35156"/>
                  </a:cubicBezTo>
                  <a:cubicBezTo>
                    <a:pt x="66548" y="31441"/>
                    <a:pt x="65088" y="28227"/>
                    <a:pt x="63174" y="25566"/>
                  </a:cubicBezTo>
                  <a:cubicBezTo>
                    <a:pt x="61490" y="23227"/>
                    <a:pt x="59195" y="21442"/>
                    <a:pt x="56387" y="20277"/>
                  </a:cubicBezTo>
                  <a:cubicBezTo>
                    <a:pt x="53667" y="19146"/>
                    <a:pt x="50946" y="18577"/>
                    <a:pt x="48312" y="18577"/>
                  </a:cubicBezTo>
                  <a:cubicBezTo>
                    <a:pt x="45123" y="18577"/>
                    <a:pt x="42172" y="19146"/>
                    <a:pt x="39536" y="20303"/>
                  </a:cubicBezTo>
                  <a:cubicBezTo>
                    <a:pt x="36815" y="21442"/>
                    <a:pt x="34521" y="23312"/>
                    <a:pt x="32734" y="258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1" name="Freeform: Shape 77">
              <a:extLst>
                <a:ext uri="{FF2B5EF4-FFF2-40B4-BE49-F238E27FC236}">
                  <a16:creationId xmlns:a16="http://schemas.microsoft.com/office/drawing/2014/main" id="{E370A176-1C11-D5A7-C364-648C94D0EE3E}"/>
                </a:ext>
              </a:extLst>
            </p:cNvPr>
            <p:cNvSpPr/>
            <p:nvPr/>
          </p:nvSpPr>
          <p:spPr>
            <a:xfrm flipV="1">
              <a:off x="12045309" y="4359307"/>
              <a:ext cx="69219" cy="133276"/>
            </a:xfrm>
            <a:custGeom>
              <a:avLst/>
              <a:gdLst>
                <a:gd name="connsiteX0" fmla="*/ 20264 w 69219"/>
                <a:gd name="connsiteY0" fmla="*/ 124763 h 133276"/>
                <a:gd name="connsiteX1" fmla="*/ 11370 w 69219"/>
                <a:gd name="connsiteY1" fmla="*/ 99001 h 133276"/>
                <a:gd name="connsiteX2" fmla="*/ 11370 w 69219"/>
                <a:gd name="connsiteY2" fmla="*/ 94665 h 133276"/>
                <a:gd name="connsiteX3" fmla="*/ -873 w 69219"/>
                <a:gd name="connsiteY3" fmla="*/ 94665 h 133276"/>
                <a:gd name="connsiteX4" fmla="*/ -873 w 69219"/>
                <a:gd name="connsiteY4" fmla="*/ 76579 h 133276"/>
                <a:gd name="connsiteX5" fmla="*/ 11370 w 69219"/>
                <a:gd name="connsiteY5" fmla="*/ 76579 h 133276"/>
                <a:gd name="connsiteX6" fmla="*/ 11370 w 69219"/>
                <a:gd name="connsiteY6" fmla="*/ 6 h 133276"/>
                <a:gd name="connsiteX7" fmla="*/ 38570 w 69219"/>
                <a:gd name="connsiteY7" fmla="*/ 6 h 133276"/>
                <a:gd name="connsiteX8" fmla="*/ 38570 w 69219"/>
                <a:gd name="connsiteY8" fmla="*/ 76579 h 133276"/>
                <a:gd name="connsiteX9" fmla="*/ 61838 w 69219"/>
                <a:gd name="connsiteY9" fmla="*/ 76579 h 133276"/>
                <a:gd name="connsiteX10" fmla="*/ 61838 w 69219"/>
                <a:gd name="connsiteY10" fmla="*/ 94665 h 133276"/>
                <a:gd name="connsiteX11" fmla="*/ 37612 w 69219"/>
                <a:gd name="connsiteY11" fmla="*/ 94665 h 133276"/>
                <a:gd name="connsiteX12" fmla="*/ 37612 w 69219"/>
                <a:gd name="connsiteY12" fmla="*/ 97061 h 133276"/>
                <a:gd name="connsiteX13" fmla="*/ 41421 w 69219"/>
                <a:gd name="connsiteY13" fmla="*/ 110861 h 133276"/>
                <a:gd name="connsiteX14" fmla="*/ 55156 w 69219"/>
                <a:gd name="connsiteY14" fmla="*/ 114705 h 133276"/>
                <a:gd name="connsiteX15" fmla="*/ 62513 w 69219"/>
                <a:gd name="connsiteY15" fmla="*/ 113863 h 133276"/>
                <a:gd name="connsiteX16" fmla="*/ 67780 w 69219"/>
                <a:gd name="connsiteY16" fmla="*/ 112561 h 133276"/>
                <a:gd name="connsiteX17" fmla="*/ 68346 w 69219"/>
                <a:gd name="connsiteY17" fmla="*/ 112561 h 133276"/>
                <a:gd name="connsiteX18" fmla="*/ 68346 w 69219"/>
                <a:gd name="connsiteY18" fmla="*/ 131776 h 133276"/>
                <a:gd name="connsiteX19" fmla="*/ 59879 w 69219"/>
                <a:gd name="connsiteY19" fmla="*/ 132823 h 133276"/>
                <a:gd name="connsiteX20" fmla="*/ 47624 w 69219"/>
                <a:gd name="connsiteY20" fmla="*/ 133283 h 133276"/>
                <a:gd name="connsiteX21" fmla="*/ 20264 w 69219"/>
                <a:gd name="connsiteY21" fmla="*/ 124763 h 1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219" h="133276">
                  <a:moveTo>
                    <a:pt x="20264" y="124763"/>
                  </a:moveTo>
                  <a:cubicBezTo>
                    <a:pt x="14346" y="119134"/>
                    <a:pt x="11370" y="110452"/>
                    <a:pt x="11370" y="99001"/>
                  </a:cubicBezTo>
                  <a:lnTo>
                    <a:pt x="11370" y="94665"/>
                  </a:lnTo>
                  <a:cubicBezTo>
                    <a:pt x="11370" y="94665"/>
                    <a:pt x="1575" y="94665"/>
                    <a:pt x="-873" y="94665"/>
                  </a:cubicBezTo>
                  <a:cubicBezTo>
                    <a:pt x="-873" y="92114"/>
                    <a:pt x="-873" y="79130"/>
                    <a:pt x="-873" y="76579"/>
                  </a:cubicBezTo>
                  <a:cubicBezTo>
                    <a:pt x="1575" y="76579"/>
                    <a:pt x="11370" y="76579"/>
                    <a:pt x="11370" y="76579"/>
                  </a:cubicBezTo>
                  <a:cubicBezTo>
                    <a:pt x="11370" y="76579"/>
                    <a:pt x="11370" y="3152"/>
                    <a:pt x="11370" y="6"/>
                  </a:cubicBezTo>
                  <a:cubicBezTo>
                    <a:pt x="14135" y="6"/>
                    <a:pt x="35805" y="6"/>
                    <a:pt x="38570" y="6"/>
                  </a:cubicBezTo>
                  <a:cubicBezTo>
                    <a:pt x="38570" y="3152"/>
                    <a:pt x="38570" y="76579"/>
                    <a:pt x="38570" y="76579"/>
                  </a:cubicBezTo>
                  <a:cubicBezTo>
                    <a:pt x="38570" y="76579"/>
                    <a:pt x="59030" y="76579"/>
                    <a:pt x="61838" y="76579"/>
                  </a:cubicBezTo>
                  <a:cubicBezTo>
                    <a:pt x="61838" y="79130"/>
                    <a:pt x="61838" y="92114"/>
                    <a:pt x="61838" y="94665"/>
                  </a:cubicBezTo>
                  <a:cubicBezTo>
                    <a:pt x="59008" y="94665"/>
                    <a:pt x="37612" y="94665"/>
                    <a:pt x="37612" y="94665"/>
                  </a:cubicBezTo>
                  <a:lnTo>
                    <a:pt x="37612" y="97061"/>
                  </a:lnTo>
                  <a:cubicBezTo>
                    <a:pt x="37612" y="103761"/>
                    <a:pt x="38874" y="108269"/>
                    <a:pt x="41421" y="110861"/>
                  </a:cubicBezTo>
                  <a:cubicBezTo>
                    <a:pt x="44011" y="113453"/>
                    <a:pt x="48517" y="114705"/>
                    <a:pt x="55156" y="114705"/>
                  </a:cubicBezTo>
                  <a:cubicBezTo>
                    <a:pt x="57485" y="114705"/>
                    <a:pt x="59966" y="114433"/>
                    <a:pt x="62513" y="113863"/>
                  </a:cubicBezTo>
                  <a:cubicBezTo>
                    <a:pt x="62513" y="113863"/>
                    <a:pt x="66692" y="112833"/>
                    <a:pt x="67780" y="112561"/>
                  </a:cubicBezTo>
                  <a:cubicBezTo>
                    <a:pt x="67867" y="112561"/>
                    <a:pt x="68107" y="112561"/>
                    <a:pt x="68346" y="112561"/>
                  </a:cubicBezTo>
                  <a:cubicBezTo>
                    <a:pt x="68346" y="115171"/>
                    <a:pt x="68346" y="129497"/>
                    <a:pt x="68346" y="131776"/>
                  </a:cubicBezTo>
                  <a:cubicBezTo>
                    <a:pt x="65865" y="132186"/>
                    <a:pt x="63100" y="132543"/>
                    <a:pt x="59879" y="132823"/>
                  </a:cubicBezTo>
                  <a:cubicBezTo>
                    <a:pt x="56113" y="133137"/>
                    <a:pt x="51999" y="133283"/>
                    <a:pt x="47624" y="133283"/>
                  </a:cubicBezTo>
                  <a:cubicBezTo>
                    <a:pt x="35413" y="133283"/>
                    <a:pt x="26206" y="130416"/>
                    <a:pt x="20264" y="124763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2" name="Freeform: Shape 78">
              <a:extLst>
                <a:ext uri="{FF2B5EF4-FFF2-40B4-BE49-F238E27FC236}">
                  <a16:creationId xmlns:a16="http://schemas.microsoft.com/office/drawing/2014/main" id="{447DEFE4-DA38-DB99-03A5-0DB2E781D332}"/>
                </a:ext>
              </a:extLst>
            </p:cNvPr>
            <p:cNvSpPr/>
            <p:nvPr/>
          </p:nvSpPr>
          <p:spPr>
            <a:xfrm flipV="1">
              <a:off x="12174887" y="4360260"/>
              <a:ext cx="106154" cy="132323"/>
            </a:xfrm>
            <a:custGeom>
              <a:avLst/>
              <a:gdLst>
                <a:gd name="connsiteX0" fmla="*/ -932 w 106154"/>
                <a:gd name="connsiteY0" fmla="*/ 132329 h 132323"/>
                <a:gd name="connsiteX1" fmla="*/ -932 w 106154"/>
                <a:gd name="connsiteY1" fmla="*/ 111116 h 132323"/>
                <a:gd name="connsiteX2" fmla="*/ 37485 w 106154"/>
                <a:gd name="connsiteY2" fmla="*/ 111116 h 132323"/>
                <a:gd name="connsiteX3" fmla="*/ 37485 w 106154"/>
                <a:gd name="connsiteY3" fmla="*/ 6 h 132323"/>
                <a:gd name="connsiteX4" fmla="*/ 66826 w 106154"/>
                <a:gd name="connsiteY4" fmla="*/ 6 h 132323"/>
                <a:gd name="connsiteX5" fmla="*/ 66826 w 106154"/>
                <a:gd name="connsiteY5" fmla="*/ 111116 h 132323"/>
                <a:gd name="connsiteX6" fmla="*/ 105222 w 106154"/>
                <a:gd name="connsiteY6" fmla="*/ 111116 h 132323"/>
                <a:gd name="connsiteX7" fmla="*/ 105222 w 106154"/>
                <a:gd name="connsiteY7" fmla="*/ 132329 h 132323"/>
                <a:gd name="connsiteX8" fmla="*/ -932 w 106154"/>
                <a:gd name="connsiteY8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54" h="132323">
                  <a:moveTo>
                    <a:pt x="-932" y="132329"/>
                  </a:moveTo>
                  <a:cubicBezTo>
                    <a:pt x="-932" y="129694"/>
                    <a:pt x="-932" y="113752"/>
                    <a:pt x="-932" y="111116"/>
                  </a:cubicBezTo>
                  <a:cubicBezTo>
                    <a:pt x="2072" y="111116"/>
                    <a:pt x="37485" y="111116"/>
                    <a:pt x="37485" y="111116"/>
                  </a:cubicBezTo>
                  <a:cubicBezTo>
                    <a:pt x="37485" y="111116"/>
                    <a:pt x="37485" y="3177"/>
                    <a:pt x="37485" y="6"/>
                  </a:cubicBezTo>
                  <a:cubicBezTo>
                    <a:pt x="40272" y="6"/>
                    <a:pt x="64062" y="6"/>
                    <a:pt x="66826" y="6"/>
                  </a:cubicBezTo>
                  <a:cubicBezTo>
                    <a:pt x="66826" y="3177"/>
                    <a:pt x="66826" y="111116"/>
                    <a:pt x="66826" y="111116"/>
                  </a:cubicBezTo>
                  <a:cubicBezTo>
                    <a:pt x="66826" y="111116"/>
                    <a:pt x="102240" y="111116"/>
                    <a:pt x="105222" y="111116"/>
                  </a:cubicBezTo>
                  <a:cubicBezTo>
                    <a:pt x="105222" y="113752"/>
                    <a:pt x="105222" y="129694"/>
                    <a:pt x="105222" y="132329"/>
                  </a:cubicBezTo>
                  <a:cubicBezTo>
                    <a:pt x="102110" y="132329"/>
                    <a:pt x="2202" y="132329"/>
                    <a:pt x="-932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3" name="Freeform: Shape 79">
              <a:extLst>
                <a:ext uri="{FF2B5EF4-FFF2-40B4-BE49-F238E27FC236}">
                  <a16:creationId xmlns:a16="http://schemas.microsoft.com/office/drawing/2014/main" id="{E535710C-2C23-0981-F979-2ACF4CFFA8C6}"/>
                </a:ext>
              </a:extLst>
            </p:cNvPr>
            <p:cNvSpPr/>
            <p:nvPr/>
          </p:nvSpPr>
          <p:spPr>
            <a:xfrm flipV="1">
              <a:off x="12282238" y="4394823"/>
              <a:ext cx="94161" cy="100396"/>
            </a:xfrm>
            <a:custGeom>
              <a:avLst/>
              <a:gdLst>
                <a:gd name="connsiteX0" fmla="*/ 12327 w 94161"/>
                <a:gd name="connsiteY0" fmla="*/ 86613 h 100396"/>
                <a:gd name="connsiteX1" fmla="*/ -973 w 94161"/>
                <a:gd name="connsiteY1" fmla="*/ 49440 h 100396"/>
                <a:gd name="connsiteX2" fmla="*/ 13262 w 94161"/>
                <a:gd name="connsiteY2" fmla="*/ 12854 h 100396"/>
                <a:gd name="connsiteX3" fmla="*/ 54662 w 94161"/>
                <a:gd name="connsiteY3" fmla="*/ 16 h 100396"/>
                <a:gd name="connsiteX4" fmla="*/ 67287 w 94161"/>
                <a:gd name="connsiteY4" fmla="*/ 738 h 100396"/>
                <a:gd name="connsiteX5" fmla="*/ 77365 w 94161"/>
                <a:gd name="connsiteY5" fmla="*/ 2762 h 100396"/>
                <a:gd name="connsiteX6" fmla="*/ 85657 w 94161"/>
                <a:gd name="connsiteY6" fmla="*/ 5270 h 100396"/>
                <a:gd name="connsiteX7" fmla="*/ 91491 w 94161"/>
                <a:gd name="connsiteY7" fmla="*/ 7608 h 100396"/>
                <a:gd name="connsiteX8" fmla="*/ 91491 w 94161"/>
                <a:gd name="connsiteY8" fmla="*/ 30114 h 100396"/>
                <a:gd name="connsiteX9" fmla="*/ 90381 w 94161"/>
                <a:gd name="connsiteY9" fmla="*/ 30114 h 100396"/>
                <a:gd name="connsiteX10" fmla="*/ 85527 w 94161"/>
                <a:gd name="connsiteY10" fmla="*/ 26867 h 100396"/>
                <a:gd name="connsiteX11" fmla="*/ 78431 w 94161"/>
                <a:gd name="connsiteY11" fmla="*/ 23108 h 100396"/>
                <a:gd name="connsiteX12" fmla="*/ 68680 w 94161"/>
                <a:gd name="connsiteY12" fmla="*/ 19852 h 100396"/>
                <a:gd name="connsiteX13" fmla="*/ 57818 w 94161"/>
                <a:gd name="connsiteY13" fmla="*/ 18594 h 100396"/>
                <a:gd name="connsiteX14" fmla="*/ 46021 w 94161"/>
                <a:gd name="connsiteY14" fmla="*/ 19835 h 100396"/>
                <a:gd name="connsiteX15" fmla="*/ 36270 w 94161"/>
                <a:gd name="connsiteY15" fmla="*/ 24001 h 100396"/>
                <a:gd name="connsiteX16" fmla="*/ 29282 w 94161"/>
                <a:gd name="connsiteY16" fmla="*/ 31942 h 100396"/>
                <a:gd name="connsiteX17" fmla="*/ 26235 w 94161"/>
                <a:gd name="connsiteY17" fmla="*/ 44126 h 100396"/>
                <a:gd name="connsiteX18" fmla="*/ 26126 w 94161"/>
                <a:gd name="connsiteY18" fmla="*/ 45852 h 100396"/>
                <a:gd name="connsiteX19" fmla="*/ 93189 w 94161"/>
                <a:gd name="connsiteY19" fmla="*/ 45852 h 100396"/>
                <a:gd name="connsiteX20" fmla="*/ 93189 w 94161"/>
                <a:gd name="connsiteY20" fmla="*/ 55222 h 100396"/>
                <a:gd name="connsiteX21" fmla="*/ 82284 w 94161"/>
                <a:gd name="connsiteY21" fmla="*/ 88807 h 100396"/>
                <a:gd name="connsiteX22" fmla="*/ 49656 w 94161"/>
                <a:gd name="connsiteY22" fmla="*/ 100412 h 100396"/>
                <a:gd name="connsiteX23" fmla="*/ 12327 w 94161"/>
                <a:gd name="connsiteY23" fmla="*/ 86613 h 100396"/>
                <a:gd name="connsiteX24" fmla="*/ 47305 w 94161"/>
                <a:gd name="connsiteY24" fmla="*/ 84258 h 100396"/>
                <a:gd name="connsiteX25" fmla="*/ 61562 w 94161"/>
                <a:gd name="connsiteY25" fmla="*/ 78587 h 100396"/>
                <a:gd name="connsiteX26" fmla="*/ 66438 w 94161"/>
                <a:gd name="connsiteY26" fmla="*/ 62747 h 100396"/>
                <a:gd name="connsiteX27" fmla="*/ 66481 w 94161"/>
                <a:gd name="connsiteY27" fmla="*/ 61063 h 100396"/>
                <a:gd name="connsiteX28" fmla="*/ 26039 w 94161"/>
                <a:gd name="connsiteY28" fmla="*/ 61063 h 100396"/>
                <a:gd name="connsiteX29" fmla="*/ 26148 w 94161"/>
                <a:gd name="connsiteY29" fmla="*/ 62790 h 100396"/>
                <a:gd name="connsiteX30" fmla="*/ 32134 w 94161"/>
                <a:gd name="connsiteY30" fmla="*/ 78391 h 100396"/>
                <a:gd name="connsiteX31" fmla="*/ 47305 w 94161"/>
                <a:gd name="connsiteY31" fmla="*/ 84258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4161" h="100396">
                  <a:moveTo>
                    <a:pt x="12327" y="86613"/>
                  </a:moveTo>
                  <a:cubicBezTo>
                    <a:pt x="3489" y="77431"/>
                    <a:pt x="-973" y="64932"/>
                    <a:pt x="-973" y="49440"/>
                  </a:cubicBezTo>
                  <a:cubicBezTo>
                    <a:pt x="-973" y="33643"/>
                    <a:pt x="3794" y="21340"/>
                    <a:pt x="13262" y="12854"/>
                  </a:cubicBezTo>
                  <a:cubicBezTo>
                    <a:pt x="22753" y="4352"/>
                    <a:pt x="36683" y="16"/>
                    <a:pt x="54662" y="16"/>
                  </a:cubicBezTo>
                  <a:cubicBezTo>
                    <a:pt x="59647" y="16"/>
                    <a:pt x="63869" y="271"/>
                    <a:pt x="67287" y="738"/>
                  </a:cubicBezTo>
                  <a:cubicBezTo>
                    <a:pt x="70726" y="1231"/>
                    <a:pt x="74100" y="1912"/>
                    <a:pt x="77365" y="2762"/>
                  </a:cubicBezTo>
                  <a:cubicBezTo>
                    <a:pt x="80891" y="3629"/>
                    <a:pt x="83698" y="4462"/>
                    <a:pt x="85657" y="5270"/>
                  </a:cubicBezTo>
                  <a:cubicBezTo>
                    <a:pt x="85657" y="5270"/>
                    <a:pt x="89989" y="7013"/>
                    <a:pt x="91491" y="7608"/>
                  </a:cubicBezTo>
                  <a:cubicBezTo>
                    <a:pt x="91491" y="9504"/>
                    <a:pt x="91491" y="27394"/>
                    <a:pt x="91491" y="30114"/>
                  </a:cubicBezTo>
                  <a:cubicBezTo>
                    <a:pt x="90925" y="30114"/>
                    <a:pt x="90686" y="30114"/>
                    <a:pt x="90381" y="30114"/>
                  </a:cubicBezTo>
                  <a:cubicBezTo>
                    <a:pt x="89575" y="29562"/>
                    <a:pt x="85527" y="26867"/>
                    <a:pt x="85527" y="26867"/>
                  </a:cubicBezTo>
                  <a:cubicBezTo>
                    <a:pt x="83372" y="25532"/>
                    <a:pt x="80978" y="24273"/>
                    <a:pt x="78431" y="23108"/>
                  </a:cubicBezTo>
                  <a:cubicBezTo>
                    <a:pt x="75493" y="21765"/>
                    <a:pt x="72206" y="20660"/>
                    <a:pt x="68680" y="19852"/>
                  </a:cubicBezTo>
                  <a:cubicBezTo>
                    <a:pt x="65132" y="19027"/>
                    <a:pt x="61475" y="18594"/>
                    <a:pt x="57818" y="18594"/>
                  </a:cubicBezTo>
                  <a:cubicBezTo>
                    <a:pt x="53574" y="18594"/>
                    <a:pt x="49612" y="19002"/>
                    <a:pt x="46021" y="19835"/>
                  </a:cubicBezTo>
                  <a:cubicBezTo>
                    <a:pt x="42320" y="20660"/>
                    <a:pt x="39056" y="22063"/>
                    <a:pt x="36270" y="24001"/>
                  </a:cubicBezTo>
                  <a:cubicBezTo>
                    <a:pt x="33396" y="25948"/>
                    <a:pt x="31024" y="28635"/>
                    <a:pt x="29282" y="31942"/>
                  </a:cubicBezTo>
                  <a:cubicBezTo>
                    <a:pt x="27563" y="35216"/>
                    <a:pt x="26518" y="39323"/>
                    <a:pt x="26235" y="44126"/>
                  </a:cubicBezTo>
                  <a:lnTo>
                    <a:pt x="26126" y="45852"/>
                  </a:lnTo>
                  <a:cubicBezTo>
                    <a:pt x="26126" y="45852"/>
                    <a:pt x="90076" y="45852"/>
                    <a:pt x="93189" y="45852"/>
                  </a:cubicBezTo>
                  <a:cubicBezTo>
                    <a:pt x="93189" y="48225"/>
                    <a:pt x="93189" y="55222"/>
                    <a:pt x="93189" y="55222"/>
                  </a:cubicBezTo>
                  <a:cubicBezTo>
                    <a:pt x="93189" y="69779"/>
                    <a:pt x="89510" y="81070"/>
                    <a:pt x="82284" y="88807"/>
                  </a:cubicBezTo>
                  <a:cubicBezTo>
                    <a:pt x="75079" y="96518"/>
                    <a:pt x="64109" y="100412"/>
                    <a:pt x="49656" y="100412"/>
                  </a:cubicBezTo>
                  <a:cubicBezTo>
                    <a:pt x="33701" y="100412"/>
                    <a:pt x="21142" y="95778"/>
                    <a:pt x="12327" y="86613"/>
                  </a:cubicBezTo>
                  <a:close/>
                  <a:moveTo>
                    <a:pt x="47305" y="84258"/>
                  </a:moveTo>
                  <a:cubicBezTo>
                    <a:pt x="53617" y="84258"/>
                    <a:pt x="58406" y="82345"/>
                    <a:pt x="61562" y="78587"/>
                  </a:cubicBezTo>
                  <a:cubicBezTo>
                    <a:pt x="64609" y="74906"/>
                    <a:pt x="66263" y="69566"/>
                    <a:pt x="66438" y="62747"/>
                  </a:cubicBezTo>
                  <a:lnTo>
                    <a:pt x="66481" y="61063"/>
                  </a:lnTo>
                  <a:lnTo>
                    <a:pt x="26039" y="61063"/>
                  </a:lnTo>
                  <a:lnTo>
                    <a:pt x="26148" y="62790"/>
                  </a:lnTo>
                  <a:cubicBezTo>
                    <a:pt x="26518" y="69294"/>
                    <a:pt x="28521" y="74540"/>
                    <a:pt x="32134" y="78391"/>
                  </a:cubicBezTo>
                  <a:cubicBezTo>
                    <a:pt x="35791" y="82277"/>
                    <a:pt x="40906" y="84258"/>
                    <a:pt x="47305" y="8425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4" name="Freeform: Shape 80">
              <a:extLst>
                <a:ext uri="{FF2B5EF4-FFF2-40B4-BE49-F238E27FC236}">
                  <a16:creationId xmlns:a16="http://schemas.microsoft.com/office/drawing/2014/main" id="{FE1FF96D-7188-7B19-D9EF-C028B29AB752}"/>
                </a:ext>
              </a:extLst>
            </p:cNvPr>
            <p:cNvSpPr/>
            <p:nvPr/>
          </p:nvSpPr>
          <p:spPr>
            <a:xfrm flipV="1">
              <a:off x="12393573" y="4395291"/>
              <a:ext cx="83365" cy="99928"/>
            </a:xfrm>
            <a:custGeom>
              <a:avLst/>
              <a:gdLst>
                <a:gd name="connsiteX0" fmla="*/ 31439 w 83365"/>
                <a:gd name="connsiteY0" fmla="*/ 97097 h 99928"/>
                <a:gd name="connsiteX1" fmla="*/ 14831 w 83365"/>
                <a:gd name="connsiteY1" fmla="*/ 88382 h 99928"/>
                <a:gd name="connsiteX2" fmla="*/ 3273 w 83365"/>
                <a:gd name="connsiteY2" fmla="*/ 72755 h 99928"/>
                <a:gd name="connsiteX3" fmla="*/ -1015 w 83365"/>
                <a:gd name="connsiteY3" fmla="*/ 49543 h 99928"/>
                <a:gd name="connsiteX4" fmla="*/ 2969 w 83365"/>
                <a:gd name="connsiteY4" fmla="*/ 27479 h 99928"/>
                <a:gd name="connsiteX5" fmla="*/ 13895 w 83365"/>
                <a:gd name="connsiteY5" fmla="*/ 12089 h 99928"/>
                <a:gd name="connsiteX6" fmla="*/ 30764 w 83365"/>
                <a:gd name="connsiteY6" fmla="*/ 2992 h 99928"/>
                <a:gd name="connsiteX7" fmla="*/ 52422 w 83365"/>
                <a:gd name="connsiteY7" fmla="*/ 16 h 99928"/>
                <a:gd name="connsiteX8" fmla="*/ 62369 w 83365"/>
                <a:gd name="connsiteY8" fmla="*/ 653 h 99928"/>
                <a:gd name="connsiteX9" fmla="*/ 70510 w 83365"/>
                <a:gd name="connsiteY9" fmla="*/ 2507 h 99928"/>
                <a:gd name="connsiteX10" fmla="*/ 77301 w 83365"/>
                <a:gd name="connsiteY10" fmla="*/ 4871 h 99928"/>
                <a:gd name="connsiteX11" fmla="*/ 82350 w 83365"/>
                <a:gd name="connsiteY11" fmla="*/ 7073 h 99928"/>
                <a:gd name="connsiteX12" fmla="*/ 82350 w 83365"/>
                <a:gd name="connsiteY12" fmla="*/ 30582 h 99928"/>
                <a:gd name="connsiteX13" fmla="*/ 80740 w 83365"/>
                <a:gd name="connsiteY13" fmla="*/ 30582 h 99928"/>
                <a:gd name="connsiteX14" fmla="*/ 77409 w 83365"/>
                <a:gd name="connsiteY14" fmla="*/ 27419 h 99928"/>
                <a:gd name="connsiteX15" fmla="*/ 71968 w 83365"/>
                <a:gd name="connsiteY15" fmla="*/ 23364 h 99928"/>
                <a:gd name="connsiteX16" fmla="*/ 64110 w 83365"/>
                <a:gd name="connsiteY16" fmla="*/ 20005 h 99928"/>
                <a:gd name="connsiteX17" fmla="*/ 53532 w 83365"/>
                <a:gd name="connsiteY17" fmla="*/ 18594 h 99928"/>
                <a:gd name="connsiteX18" fmla="*/ 34182 w 83365"/>
                <a:gd name="connsiteY18" fmla="*/ 26373 h 99928"/>
                <a:gd name="connsiteX19" fmla="*/ 26912 w 83365"/>
                <a:gd name="connsiteY19" fmla="*/ 49543 h 99928"/>
                <a:gd name="connsiteX20" fmla="*/ 33681 w 83365"/>
                <a:gd name="connsiteY20" fmla="*/ 72567 h 99928"/>
                <a:gd name="connsiteX21" fmla="*/ 53009 w 83365"/>
                <a:gd name="connsiteY21" fmla="*/ 81367 h 99928"/>
                <a:gd name="connsiteX22" fmla="*/ 62804 w 83365"/>
                <a:gd name="connsiteY22" fmla="*/ 80007 h 99928"/>
                <a:gd name="connsiteX23" fmla="*/ 70618 w 83365"/>
                <a:gd name="connsiteY23" fmla="*/ 76734 h 99928"/>
                <a:gd name="connsiteX24" fmla="*/ 76604 w 83365"/>
                <a:gd name="connsiteY24" fmla="*/ 72669 h 99928"/>
                <a:gd name="connsiteX25" fmla="*/ 80696 w 83365"/>
                <a:gd name="connsiteY25" fmla="*/ 69124 h 99928"/>
                <a:gd name="connsiteX26" fmla="*/ 82350 w 83365"/>
                <a:gd name="connsiteY26" fmla="*/ 69124 h 99928"/>
                <a:gd name="connsiteX27" fmla="*/ 82350 w 83365"/>
                <a:gd name="connsiteY27" fmla="*/ 92659 h 99928"/>
                <a:gd name="connsiteX28" fmla="*/ 67353 w 83365"/>
                <a:gd name="connsiteY28" fmla="*/ 98101 h 99928"/>
                <a:gd name="connsiteX29" fmla="*/ 51551 w 83365"/>
                <a:gd name="connsiteY29" fmla="*/ 99944 h 99928"/>
                <a:gd name="connsiteX30" fmla="*/ 31439 w 83365"/>
                <a:gd name="connsiteY30" fmla="*/ 97097 h 9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365" h="99928">
                  <a:moveTo>
                    <a:pt x="31439" y="97097"/>
                  </a:moveTo>
                  <a:cubicBezTo>
                    <a:pt x="25105" y="95210"/>
                    <a:pt x="19511" y="92294"/>
                    <a:pt x="14831" y="88382"/>
                  </a:cubicBezTo>
                  <a:cubicBezTo>
                    <a:pt x="10021" y="84326"/>
                    <a:pt x="6125" y="79055"/>
                    <a:pt x="3273" y="72755"/>
                  </a:cubicBezTo>
                  <a:cubicBezTo>
                    <a:pt x="422" y="66420"/>
                    <a:pt x="-1015" y="58623"/>
                    <a:pt x="-1015" y="49543"/>
                  </a:cubicBezTo>
                  <a:cubicBezTo>
                    <a:pt x="-1015" y="41083"/>
                    <a:pt x="335" y="33669"/>
                    <a:pt x="2969" y="27479"/>
                  </a:cubicBezTo>
                  <a:cubicBezTo>
                    <a:pt x="5581" y="21315"/>
                    <a:pt x="9259" y="16128"/>
                    <a:pt x="13895" y="12089"/>
                  </a:cubicBezTo>
                  <a:cubicBezTo>
                    <a:pt x="18619" y="8008"/>
                    <a:pt x="24300" y="4956"/>
                    <a:pt x="30764" y="2992"/>
                  </a:cubicBezTo>
                  <a:cubicBezTo>
                    <a:pt x="37294" y="1019"/>
                    <a:pt x="44564" y="16"/>
                    <a:pt x="52422" y="16"/>
                  </a:cubicBezTo>
                  <a:cubicBezTo>
                    <a:pt x="56536" y="16"/>
                    <a:pt x="59866" y="237"/>
                    <a:pt x="62369" y="653"/>
                  </a:cubicBezTo>
                  <a:cubicBezTo>
                    <a:pt x="64872" y="1079"/>
                    <a:pt x="67593" y="1699"/>
                    <a:pt x="70510" y="2507"/>
                  </a:cubicBezTo>
                  <a:cubicBezTo>
                    <a:pt x="72817" y="3119"/>
                    <a:pt x="75081" y="3910"/>
                    <a:pt x="77301" y="4871"/>
                  </a:cubicBezTo>
                  <a:cubicBezTo>
                    <a:pt x="77301" y="4871"/>
                    <a:pt x="80653" y="6333"/>
                    <a:pt x="82350" y="7073"/>
                  </a:cubicBezTo>
                  <a:cubicBezTo>
                    <a:pt x="82350" y="8901"/>
                    <a:pt x="82350" y="27844"/>
                    <a:pt x="82350" y="30582"/>
                  </a:cubicBezTo>
                  <a:cubicBezTo>
                    <a:pt x="81567" y="30582"/>
                    <a:pt x="81175" y="30582"/>
                    <a:pt x="80740" y="30582"/>
                  </a:cubicBezTo>
                  <a:cubicBezTo>
                    <a:pt x="79978" y="29860"/>
                    <a:pt x="77409" y="27419"/>
                    <a:pt x="77409" y="27419"/>
                  </a:cubicBezTo>
                  <a:cubicBezTo>
                    <a:pt x="75930" y="26033"/>
                    <a:pt x="74079" y="24673"/>
                    <a:pt x="71968" y="23364"/>
                  </a:cubicBezTo>
                  <a:cubicBezTo>
                    <a:pt x="69748" y="22037"/>
                    <a:pt x="67114" y="20915"/>
                    <a:pt x="64110" y="20005"/>
                  </a:cubicBezTo>
                  <a:cubicBezTo>
                    <a:pt x="61041" y="19061"/>
                    <a:pt x="57515" y="18594"/>
                    <a:pt x="53532" y="18594"/>
                  </a:cubicBezTo>
                  <a:cubicBezTo>
                    <a:pt x="45565" y="18594"/>
                    <a:pt x="39057" y="21212"/>
                    <a:pt x="34182" y="26373"/>
                  </a:cubicBezTo>
                  <a:cubicBezTo>
                    <a:pt x="29371" y="31501"/>
                    <a:pt x="26912" y="39297"/>
                    <a:pt x="26912" y="49543"/>
                  </a:cubicBezTo>
                  <a:cubicBezTo>
                    <a:pt x="26912" y="59091"/>
                    <a:pt x="29175" y="66845"/>
                    <a:pt x="33681" y="72567"/>
                  </a:cubicBezTo>
                  <a:cubicBezTo>
                    <a:pt x="38230" y="78417"/>
                    <a:pt x="44760" y="81367"/>
                    <a:pt x="53009" y="81367"/>
                  </a:cubicBezTo>
                  <a:cubicBezTo>
                    <a:pt x="56579" y="81367"/>
                    <a:pt x="59866" y="80917"/>
                    <a:pt x="62804" y="80007"/>
                  </a:cubicBezTo>
                  <a:cubicBezTo>
                    <a:pt x="65677" y="79114"/>
                    <a:pt x="68311" y="78009"/>
                    <a:pt x="70618" y="76734"/>
                  </a:cubicBezTo>
                  <a:cubicBezTo>
                    <a:pt x="72773" y="75501"/>
                    <a:pt x="74776" y="74140"/>
                    <a:pt x="76604" y="72669"/>
                  </a:cubicBezTo>
                  <a:cubicBezTo>
                    <a:pt x="76604" y="72669"/>
                    <a:pt x="79847" y="69847"/>
                    <a:pt x="80696" y="69124"/>
                  </a:cubicBezTo>
                  <a:cubicBezTo>
                    <a:pt x="81110" y="69124"/>
                    <a:pt x="81545" y="69124"/>
                    <a:pt x="82350" y="69124"/>
                  </a:cubicBezTo>
                  <a:cubicBezTo>
                    <a:pt x="82350" y="71887"/>
                    <a:pt x="82350" y="90805"/>
                    <a:pt x="82350" y="92659"/>
                  </a:cubicBezTo>
                  <a:cubicBezTo>
                    <a:pt x="77344" y="95073"/>
                    <a:pt x="72294" y="96945"/>
                    <a:pt x="67353" y="98101"/>
                  </a:cubicBezTo>
                  <a:cubicBezTo>
                    <a:pt x="62108" y="99324"/>
                    <a:pt x="56797" y="99944"/>
                    <a:pt x="51551" y="99944"/>
                  </a:cubicBezTo>
                  <a:cubicBezTo>
                    <a:pt x="44608" y="99944"/>
                    <a:pt x="37838" y="98993"/>
                    <a:pt x="31439" y="97097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5" name="Freeform: Shape 81">
              <a:extLst>
                <a:ext uri="{FF2B5EF4-FFF2-40B4-BE49-F238E27FC236}">
                  <a16:creationId xmlns:a16="http://schemas.microsoft.com/office/drawing/2014/main" id="{C1C3CA40-B41C-977A-8480-6EDE3AC2737F}"/>
                </a:ext>
              </a:extLst>
            </p:cNvPr>
            <p:cNvSpPr/>
            <p:nvPr/>
          </p:nvSpPr>
          <p:spPr>
            <a:xfrm flipV="1">
              <a:off x="12499945" y="4360260"/>
              <a:ext cx="88393" cy="132323"/>
            </a:xfrm>
            <a:custGeom>
              <a:avLst/>
              <a:gdLst>
                <a:gd name="connsiteX0" fmla="*/ -1058 w 88393"/>
                <a:gd name="connsiteY0" fmla="*/ 132329 h 132323"/>
                <a:gd name="connsiteX1" fmla="*/ -1058 w 88393"/>
                <a:gd name="connsiteY1" fmla="*/ 6 h 132323"/>
                <a:gd name="connsiteX2" fmla="*/ 26150 w 88393"/>
                <a:gd name="connsiteY2" fmla="*/ 6 h 132323"/>
                <a:gd name="connsiteX3" fmla="*/ 26150 w 88393"/>
                <a:gd name="connsiteY3" fmla="*/ 68519 h 132323"/>
                <a:gd name="connsiteX4" fmla="*/ 26868 w 88393"/>
                <a:gd name="connsiteY4" fmla="*/ 69004 h 132323"/>
                <a:gd name="connsiteX5" fmla="*/ 35488 w 88393"/>
                <a:gd name="connsiteY5" fmla="*/ 73637 h 132323"/>
                <a:gd name="connsiteX6" fmla="*/ 43650 w 88393"/>
                <a:gd name="connsiteY6" fmla="*/ 75134 h 132323"/>
                <a:gd name="connsiteX7" fmla="*/ 52378 w 88393"/>
                <a:gd name="connsiteY7" fmla="*/ 73535 h 132323"/>
                <a:gd name="connsiteX8" fmla="*/ 57690 w 88393"/>
                <a:gd name="connsiteY8" fmla="*/ 68026 h 132323"/>
                <a:gd name="connsiteX9" fmla="*/ 59648 w 88393"/>
                <a:gd name="connsiteY9" fmla="*/ 58784 h 132323"/>
                <a:gd name="connsiteX10" fmla="*/ 60127 w 88393"/>
                <a:gd name="connsiteY10" fmla="*/ 46855 h 132323"/>
                <a:gd name="connsiteX11" fmla="*/ 60127 w 88393"/>
                <a:gd name="connsiteY11" fmla="*/ 6 h 132323"/>
                <a:gd name="connsiteX12" fmla="*/ 87335 w 88393"/>
                <a:gd name="connsiteY12" fmla="*/ 6 h 132323"/>
                <a:gd name="connsiteX13" fmla="*/ 87335 w 88393"/>
                <a:gd name="connsiteY13" fmla="*/ 62082 h 132323"/>
                <a:gd name="connsiteX14" fmla="*/ 79782 w 88393"/>
                <a:gd name="connsiteY14" fmla="*/ 88414 h 132323"/>
                <a:gd name="connsiteX15" fmla="*/ 58103 w 88393"/>
                <a:gd name="connsiteY15" fmla="*/ 97299 h 132323"/>
                <a:gd name="connsiteX16" fmla="*/ 43106 w 88393"/>
                <a:gd name="connsiteY16" fmla="*/ 93899 h 132323"/>
                <a:gd name="connsiteX17" fmla="*/ 28849 w 88393"/>
                <a:gd name="connsiteY17" fmla="*/ 84180 h 132323"/>
                <a:gd name="connsiteX18" fmla="*/ 26150 w 88393"/>
                <a:gd name="connsiteY18" fmla="*/ 81885 h 132323"/>
                <a:gd name="connsiteX19" fmla="*/ 26150 w 88393"/>
                <a:gd name="connsiteY19" fmla="*/ 132329 h 132323"/>
                <a:gd name="connsiteX20" fmla="*/ -1058 w 88393"/>
                <a:gd name="connsiteY20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3" h="132323">
                  <a:moveTo>
                    <a:pt x="-1058" y="132329"/>
                  </a:moveTo>
                  <a:cubicBezTo>
                    <a:pt x="-1058" y="129184"/>
                    <a:pt x="-1058" y="3152"/>
                    <a:pt x="-1058" y="6"/>
                  </a:cubicBezTo>
                  <a:cubicBezTo>
                    <a:pt x="1706" y="6"/>
                    <a:pt x="23386" y="6"/>
                    <a:pt x="26150" y="6"/>
                  </a:cubicBezTo>
                  <a:cubicBezTo>
                    <a:pt x="26150" y="3135"/>
                    <a:pt x="26150" y="68519"/>
                    <a:pt x="26150" y="68519"/>
                  </a:cubicBezTo>
                  <a:lnTo>
                    <a:pt x="26868" y="69004"/>
                  </a:lnTo>
                  <a:cubicBezTo>
                    <a:pt x="29894" y="71112"/>
                    <a:pt x="32767" y="72660"/>
                    <a:pt x="35488" y="73637"/>
                  </a:cubicBezTo>
                  <a:cubicBezTo>
                    <a:pt x="38208" y="74615"/>
                    <a:pt x="40973" y="75134"/>
                    <a:pt x="43650" y="75134"/>
                  </a:cubicBezTo>
                  <a:cubicBezTo>
                    <a:pt x="47220" y="75134"/>
                    <a:pt x="50158" y="74581"/>
                    <a:pt x="52378" y="73535"/>
                  </a:cubicBezTo>
                  <a:cubicBezTo>
                    <a:pt x="54686" y="72413"/>
                    <a:pt x="56470" y="70559"/>
                    <a:pt x="57690" y="68026"/>
                  </a:cubicBezTo>
                  <a:cubicBezTo>
                    <a:pt x="58669" y="65943"/>
                    <a:pt x="59300" y="62924"/>
                    <a:pt x="59648" y="58784"/>
                  </a:cubicBezTo>
                  <a:cubicBezTo>
                    <a:pt x="59975" y="54847"/>
                    <a:pt x="60127" y="50834"/>
                    <a:pt x="60127" y="46855"/>
                  </a:cubicBezTo>
                  <a:cubicBezTo>
                    <a:pt x="60127" y="46855"/>
                    <a:pt x="60127" y="3067"/>
                    <a:pt x="60127" y="6"/>
                  </a:cubicBezTo>
                  <a:cubicBezTo>
                    <a:pt x="62891" y="6"/>
                    <a:pt x="84571" y="6"/>
                    <a:pt x="87335" y="6"/>
                  </a:cubicBezTo>
                  <a:cubicBezTo>
                    <a:pt x="87335" y="3118"/>
                    <a:pt x="87335" y="62082"/>
                    <a:pt x="87335" y="62082"/>
                  </a:cubicBezTo>
                  <a:cubicBezTo>
                    <a:pt x="87335" y="73578"/>
                    <a:pt x="84810" y="82437"/>
                    <a:pt x="79782" y="88414"/>
                  </a:cubicBezTo>
                  <a:cubicBezTo>
                    <a:pt x="74863" y="94299"/>
                    <a:pt x="67549" y="97299"/>
                    <a:pt x="58103" y="97299"/>
                  </a:cubicBezTo>
                  <a:cubicBezTo>
                    <a:pt x="52640" y="97299"/>
                    <a:pt x="47612" y="96152"/>
                    <a:pt x="43106" y="93899"/>
                  </a:cubicBezTo>
                  <a:cubicBezTo>
                    <a:pt x="38513" y="91578"/>
                    <a:pt x="33703" y="88305"/>
                    <a:pt x="28849" y="84180"/>
                  </a:cubicBezTo>
                  <a:lnTo>
                    <a:pt x="26150" y="81885"/>
                  </a:lnTo>
                  <a:cubicBezTo>
                    <a:pt x="26150" y="81885"/>
                    <a:pt x="26150" y="129295"/>
                    <a:pt x="26150" y="132329"/>
                  </a:cubicBezTo>
                  <a:cubicBezTo>
                    <a:pt x="23386" y="132329"/>
                    <a:pt x="1706" y="132329"/>
                    <a:pt x="-1058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6" name="Freeform: Shape 82">
              <a:extLst>
                <a:ext uri="{FF2B5EF4-FFF2-40B4-BE49-F238E27FC236}">
                  <a16:creationId xmlns:a16="http://schemas.microsoft.com/office/drawing/2014/main" id="{C3ED08D4-9856-FBB0-2B0A-2ABBFA3328E0}"/>
                </a:ext>
              </a:extLst>
            </p:cNvPr>
            <p:cNvSpPr/>
            <p:nvPr/>
          </p:nvSpPr>
          <p:spPr>
            <a:xfrm flipV="1">
              <a:off x="12619595" y="4395291"/>
              <a:ext cx="88393" cy="97292"/>
            </a:xfrm>
            <a:custGeom>
              <a:avLst/>
              <a:gdLst>
                <a:gd name="connsiteX0" fmla="*/ 43058 w 88393"/>
                <a:gd name="connsiteY0" fmla="*/ 93908 h 97292"/>
                <a:gd name="connsiteX1" fmla="*/ 28801 w 88393"/>
                <a:gd name="connsiteY1" fmla="*/ 84189 h 97292"/>
                <a:gd name="connsiteX2" fmla="*/ 26102 w 88393"/>
                <a:gd name="connsiteY2" fmla="*/ 81894 h 97292"/>
                <a:gd name="connsiteX3" fmla="*/ 26102 w 88393"/>
                <a:gd name="connsiteY3" fmla="*/ 94674 h 97292"/>
                <a:gd name="connsiteX4" fmla="*/ -1106 w 88393"/>
                <a:gd name="connsiteY4" fmla="*/ 94674 h 97292"/>
                <a:gd name="connsiteX5" fmla="*/ -1106 w 88393"/>
                <a:gd name="connsiteY5" fmla="*/ 15 h 97292"/>
                <a:gd name="connsiteX6" fmla="*/ 26102 w 88393"/>
                <a:gd name="connsiteY6" fmla="*/ 15 h 97292"/>
                <a:gd name="connsiteX7" fmla="*/ 26102 w 88393"/>
                <a:gd name="connsiteY7" fmla="*/ 68528 h 97292"/>
                <a:gd name="connsiteX8" fmla="*/ 26799 w 88393"/>
                <a:gd name="connsiteY8" fmla="*/ 69013 h 97292"/>
                <a:gd name="connsiteX9" fmla="*/ 35418 w 88393"/>
                <a:gd name="connsiteY9" fmla="*/ 73646 h 97292"/>
                <a:gd name="connsiteX10" fmla="*/ 43624 w 88393"/>
                <a:gd name="connsiteY10" fmla="*/ 75143 h 97292"/>
                <a:gd name="connsiteX11" fmla="*/ 52309 w 88393"/>
                <a:gd name="connsiteY11" fmla="*/ 73544 h 97292"/>
                <a:gd name="connsiteX12" fmla="*/ 57620 w 88393"/>
                <a:gd name="connsiteY12" fmla="*/ 68035 h 97292"/>
                <a:gd name="connsiteX13" fmla="*/ 59579 w 88393"/>
                <a:gd name="connsiteY13" fmla="*/ 58793 h 97292"/>
                <a:gd name="connsiteX14" fmla="*/ 60079 w 88393"/>
                <a:gd name="connsiteY14" fmla="*/ 46864 h 97292"/>
                <a:gd name="connsiteX15" fmla="*/ 60079 w 88393"/>
                <a:gd name="connsiteY15" fmla="*/ 15 h 97292"/>
                <a:gd name="connsiteX16" fmla="*/ 87287 w 88393"/>
                <a:gd name="connsiteY16" fmla="*/ 15 h 97292"/>
                <a:gd name="connsiteX17" fmla="*/ 87287 w 88393"/>
                <a:gd name="connsiteY17" fmla="*/ 62092 h 97292"/>
                <a:gd name="connsiteX18" fmla="*/ 79735 w 88393"/>
                <a:gd name="connsiteY18" fmla="*/ 88423 h 97292"/>
                <a:gd name="connsiteX19" fmla="*/ 58033 w 88393"/>
                <a:gd name="connsiteY19" fmla="*/ 97308 h 97292"/>
                <a:gd name="connsiteX20" fmla="*/ 43058 w 88393"/>
                <a:gd name="connsiteY20" fmla="*/ 93908 h 9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93" h="97292">
                  <a:moveTo>
                    <a:pt x="43058" y="93908"/>
                  </a:moveTo>
                  <a:cubicBezTo>
                    <a:pt x="38444" y="91588"/>
                    <a:pt x="33633" y="88314"/>
                    <a:pt x="28801" y="84189"/>
                  </a:cubicBezTo>
                  <a:lnTo>
                    <a:pt x="26102" y="81894"/>
                  </a:lnTo>
                  <a:cubicBezTo>
                    <a:pt x="26102" y="81894"/>
                    <a:pt x="26102" y="92310"/>
                    <a:pt x="26102" y="94674"/>
                  </a:cubicBezTo>
                  <a:cubicBezTo>
                    <a:pt x="23338" y="94674"/>
                    <a:pt x="1637" y="94674"/>
                    <a:pt x="-1106" y="94674"/>
                  </a:cubicBezTo>
                  <a:cubicBezTo>
                    <a:pt x="-1106" y="91570"/>
                    <a:pt x="-1106" y="3127"/>
                    <a:pt x="-1106" y="15"/>
                  </a:cubicBezTo>
                  <a:cubicBezTo>
                    <a:pt x="1637" y="15"/>
                    <a:pt x="23338" y="15"/>
                    <a:pt x="26102" y="15"/>
                  </a:cubicBezTo>
                  <a:cubicBezTo>
                    <a:pt x="26102" y="3144"/>
                    <a:pt x="26102" y="68528"/>
                    <a:pt x="26102" y="68528"/>
                  </a:cubicBezTo>
                  <a:lnTo>
                    <a:pt x="26799" y="69013"/>
                  </a:lnTo>
                  <a:cubicBezTo>
                    <a:pt x="29824" y="71121"/>
                    <a:pt x="32741" y="72669"/>
                    <a:pt x="35418" y="73646"/>
                  </a:cubicBezTo>
                  <a:cubicBezTo>
                    <a:pt x="38139" y="74624"/>
                    <a:pt x="40903" y="75143"/>
                    <a:pt x="43624" y="75143"/>
                  </a:cubicBezTo>
                  <a:cubicBezTo>
                    <a:pt x="47150" y="75143"/>
                    <a:pt x="50089" y="74590"/>
                    <a:pt x="52309" y="73544"/>
                  </a:cubicBezTo>
                  <a:cubicBezTo>
                    <a:pt x="54638" y="72422"/>
                    <a:pt x="56423" y="70568"/>
                    <a:pt x="57620" y="68035"/>
                  </a:cubicBezTo>
                  <a:cubicBezTo>
                    <a:pt x="58599" y="65952"/>
                    <a:pt x="59231" y="62933"/>
                    <a:pt x="59579" y="58793"/>
                  </a:cubicBezTo>
                  <a:cubicBezTo>
                    <a:pt x="59905" y="54856"/>
                    <a:pt x="60079" y="50843"/>
                    <a:pt x="60079" y="46864"/>
                  </a:cubicBezTo>
                  <a:cubicBezTo>
                    <a:pt x="60079" y="46864"/>
                    <a:pt x="60079" y="3076"/>
                    <a:pt x="60079" y="15"/>
                  </a:cubicBezTo>
                  <a:cubicBezTo>
                    <a:pt x="62822" y="15"/>
                    <a:pt x="84523" y="15"/>
                    <a:pt x="87287" y="15"/>
                  </a:cubicBezTo>
                  <a:cubicBezTo>
                    <a:pt x="87287" y="3127"/>
                    <a:pt x="87287" y="62092"/>
                    <a:pt x="87287" y="62092"/>
                  </a:cubicBezTo>
                  <a:cubicBezTo>
                    <a:pt x="87287" y="73587"/>
                    <a:pt x="84741" y="82446"/>
                    <a:pt x="79735" y="88423"/>
                  </a:cubicBezTo>
                  <a:cubicBezTo>
                    <a:pt x="74794" y="94308"/>
                    <a:pt x="67502" y="97308"/>
                    <a:pt x="58033" y="97308"/>
                  </a:cubicBezTo>
                  <a:cubicBezTo>
                    <a:pt x="52592" y="97308"/>
                    <a:pt x="47542" y="96161"/>
                    <a:pt x="43058" y="93908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7" name="Freeform: Shape 83">
              <a:extLst>
                <a:ext uri="{FF2B5EF4-FFF2-40B4-BE49-F238E27FC236}">
                  <a16:creationId xmlns:a16="http://schemas.microsoft.com/office/drawing/2014/main" id="{C8F78F62-8125-B0C3-9EF8-2AB3549AD36E}"/>
                </a:ext>
              </a:extLst>
            </p:cNvPr>
            <p:cNvSpPr/>
            <p:nvPr/>
          </p:nvSpPr>
          <p:spPr>
            <a:xfrm flipV="1">
              <a:off x="12732018" y="4394823"/>
              <a:ext cx="97774" cy="100864"/>
            </a:xfrm>
            <a:custGeom>
              <a:avLst/>
              <a:gdLst>
                <a:gd name="connsiteX0" fmla="*/ 11690 w 97774"/>
                <a:gd name="connsiteY0" fmla="*/ 87549 h 100864"/>
                <a:gd name="connsiteX1" fmla="*/ 11690 w 97774"/>
                <a:gd name="connsiteY1" fmla="*/ 87549 h 100864"/>
                <a:gd name="connsiteX2" fmla="*/ -1152 w 97774"/>
                <a:gd name="connsiteY2" fmla="*/ 50401 h 100864"/>
                <a:gd name="connsiteX3" fmla="*/ 11690 w 97774"/>
                <a:gd name="connsiteY3" fmla="*/ 13433 h 100864"/>
                <a:gd name="connsiteX4" fmla="*/ 47735 w 97774"/>
                <a:gd name="connsiteY4" fmla="*/ 16 h 100864"/>
                <a:gd name="connsiteX5" fmla="*/ 83867 w 97774"/>
                <a:gd name="connsiteY5" fmla="*/ 13433 h 100864"/>
                <a:gd name="connsiteX6" fmla="*/ 96622 w 97774"/>
                <a:gd name="connsiteY6" fmla="*/ 50401 h 100864"/>
                <a:gd name="connsiteX7" fmla="*/ 83824 w 97774"/>
                <a:gd name="connsiteY7" fmla="*/ 87464 h 100864"/>
                <a:gd name="connsiteX8" fmla="*/ 47735 w 97774"/>
                <a:gd name="connsiteY8" fmla="*/ 100880 h 100864"/>
                <a:gd name="connsiteX9" fmla="*/ 11690 w 97774"/>
                <a:gd name="connsiteY9" fmla="*/ 87549 h 100864"/>
                <a:gd name="connsiteX10" fmla="*/ 32433 w 97774"/>
                <a:gd name="connsiteY10" fmla="*/ 25829 h 100864"/>
                <a:gd name="connsiteX11" fmla="*/ 28319 w 97774"/>
                <a:gd name="connsiteY11" fmla="*/ 35242 h 100864"/>
                <a:gd name="connsiteX12" fmla="*/ 26774 w 97774"/>
                <a:gd name="connsiteY12" fmla="*/ 50231 h 100864"/>
                <a:gd name="connsiteX13" fmla="*/ 28407 w 97774"/>
                <a:gd name="connsiteY13" fmla="*/ 65612 h 100864"/>
                <a:gd name="connsiteX14" fmla="*/ 32890 w 97774"/>
                <a:gd name="connsiteY14" fmla="*/ 75560 h 100864"/>
                <a:gd name="connsiteX15" fmla="*/ 39725 w 97774"/>
                <a:gd name="connsiteY15" fmla="*/ 80942 h 100864"/>
                <a:gd name="connsiteX16" fmla="*/ 47735 w 97774"/>
                <a:gd name="connsiteY16" fmla="*/ 82328 h 100864"/>
                <a:gd name="connsiteX17" fmla="*/ 56159 w 97774"/>
                <a:gd name="connsiteY17" fmla="*/ 80747 h 100864"/>
                <a:gd name="connsiteX18" fmla="*/ 62950 w 97774"/>
                <a:gd name="connsiteY18" fmla="*/ 75093 h 100864"/>
                <a:gd name="connsiteX19" fmla="*/ 67194 w 97774"/>
                <a:gd name="connsiteY19" fmla="*/ 65196 h 100864"/>
                <a:gd name="connsiteX20" fmla="*/ 68696 w 97774"/>
                <a:gd name="connsiteY20" fmla="*/ 50231 h 100864"/>
                <a:gd name="connsiteX21" fmla="*/ 67238 w 97774"/>
                <a:gd name="connsiteY21" fmla="*/ 35156 h 100864"/>
                <a:gd name="connsiteX22" fmla="*/ 62863 w 97774"/>
                <a:gd name="connsiteY22" fmla="*/ 25566 h 100864"/>
                <a:gd name="connsiteX23" fmla="*/ 56115 w 97774"/>
                <a:gd name="connsiteY23" fmla="*/ 20277 h 100864"/>
                <a:gd name="connsiteX24" fmla="*/ 47996 w 97774"/>
                <a:gd name="connsiteY24" fmla="*/ 18577 h 100864"/>
                <a:gd name="connsiteX25" fmla="*/ 39224 w 97774"/>
                <a:gd name="connsiteY25" fmla="*/ 20303 h 100864"/>
                <a:gd name="connsiteX26" fmla="*/ 32433 w 97774"/>
                <a:gd name="connsiteY26" fmla="*/ 25829 h 1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774" h="100864">
                  <a:moveTo>
                    <a:pt x="11690" y="87549"/>
                  </a:moveTo>
                  <a:lnTo>
                    <a:pt x="11690" y="87549"/>
                  </a:lnTo>
                  <a:cubicBezTo>
                    <a:pt x="3179" y="78689"/>
                    <a:pt x="-1152" y="66190"/>
                    <a:pt x="-1152" y="50401"/>
                  </a:cubicBezTo>
                  <a:cubicBezTo>
                    <a:pt x="-1152" y="34799"/>
                    <a:pt x="3179" y="22360"/>
                    <a:pt x="11690" y="13433"/>
                  </a:cubicBezTo>
                  <a:cubicBezTo>
                    <a:pt x="20179" y="4530"/>
                    <a:pt x="32303" y="16"/>
                    <a:pt x="47735" y="16"/>
                  </a:cubicBezTo>
                  <a:cubicBezTo>
                    <a:pt x="63298" y="16"/>
                    <a:pt x="75444" y="4530"/>
                    <a:pt x="83867" y="13433"/>
                  </a:cubicBezTo>
                  <a:cubicBezTo>
                    <a:pt x="92334" y="22360"/>
                    <a:pt x="96622" y="34799"/>
                    <a:pt x="96622" y="50401"/>
                  </a:cubicBezTo>
                  <a:cubicBezTo>
                    <a:pt x="96622" y="66088"/>
                    <a:pt x="92312" y="78536"/>
                    <a:pt x="83824" y="87464"/>
                  </a:cubicBezTo>
                  <a:cubicBezTo>
                    <a:pt x="75356" y="96374"/>
                    <a:pt x="63211" y="100880"/>
                    <a:pt x="47735" y="100880"/>
                  </a:cubicBezTo>
                  <a:cubicBezTo>
                    <a:pt x="32303" y="100880"/>
                    <a:pt x="20179" y="96400"/>
                    <a:pt x="11690" y="87549"/>
                  </a:cubicBezTo>
                  <a:close/>
                  <a:moveTo>
                    <a:pt x="32433" y="25829"/>
                  </a:moveTo>
                  <a:cubicBezTo>
                    <a:pt x="30735" y="28201"/>
                    <a:pt x="29364" y="31356"/>
                    <a:pt x="28319" y="35242"/>
                  </a:cubicBezTo>
                  <a:cubicBezTo>
                    <a:pt x="27318" y="39068"/>
                    <a:pt x="26774" y="44101"/>
                    <a:pt x="26774" y="50231"/>
                  </a:cubicBezTo>
                  <a:cubicBezTo>
                    <a:pt x="26774" y="56370"/>
                    <a:pt x="27318" y="61531"/>
                    <a:pt x="28407" y="65612"/>
                  </a:cubicBezTo>
                  <a:cubicBezTo>
                    <a:pt x="29517" y="69779"/>
                    <a:pt x="31018" y="73120"/>
                    <a:pt x="32890" y="75560"/>
                  </a:cubicBezTo>
                  <a:cubicBezTo>
                    <a:pt x="34936" y="78179"/>
                    <a:pt x="37222" y="79982"/>
                    <a:pt x="39725" y="80942"/>
                  </a:cubicBezTo>
                  <a:cubicBezTo>
                    <a:pt x="42119" y="81852"/>
                    <a:pt x="44797" y="82328"/>
                    <a:pt x="47735" y="82328"/>
                  </a:cubicBezTo>
                  <a:cubicBezTo>
                    <a:pt x="50826" y="82328"/>
                    <a:pt x="53677" y="81793"/>
                    <a:pt x="56159" y="80747"/>
                  </a:cubicBezTo>
                  <a:cubicBezTo>
                    <a:pt x="58705" y="79667"/>
                    <a:pt x="60969" y="77771"/>
                    <a:pt x="62950" y="75093"/>
                  </a:cubicBezTo>
                  <a:cubicBezTo>
                    <a:pt x="64756" y="72584"/>
                    <a:pt x="66193" y="69251"/>
                    <a:pt x="67194" y="65196"/>
                  </a:cubicBezTo>
                  <a:cubicBezTo>
                    <a:pt x="68174" y="61199"/>
                    <a:pt x="68696" y="56157"/>
                    <a:pt x="68696" y="50231"/>
                  </a:cubicBezTo>
                  <a:cubicBezTo>
                    <a:pt x="68696" y="43888"/>
                    <a:pt x="68174" y="38813"/>
                    <a:pt x="67238" y="35156"/>
                  </a:cubicBezTo>
                  <a:cubicBezTo>
                    <a:pt x="66258" y="31441"/>
                    <a:pt x="64778" y="28227"/>
                    <a:pt x="62863" y="25566"/>
                  </a:cubicBezTo>
                  <a:cubicBezTo>
                    <a:pt x="61165" y="23227"/>
                    <a:pt x="58923" y="21442"/>
                    <a:pt x="56115" y="20277"/>
                  </a:cubicBezTo>
                  <a:cubicBezTo>
                    <a:pt x="53372" y="19146"/>
                    <a:pt x="50652" y="18577"/>
                    <a:pt x="47996" y="18577"/>
                  </a:cubicBezTo>
                  <a:cubicBezTo>
                    <a:pt x="44797" y="18577"/>
                    <a:pt x="41858" y="19146"/>
                    <a:pt x="39224" y="20303"/>
                  </a:cubicBezTo>
                  <a:cubicBezTo>
                    <a:pt x="36504" y="21442"/>
                    <a:pt x="34218" y="23312"/>
                    <a:pt x="32433" y="258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8" name="Freeform: Shape 84">
              <a:extLst>
                <a:ext uri="{FF2B5EF4-FFF2-40B4-BE49-F238E27FC236}">
                  <a16:creationId xmlns:a16="http://schemas.microsoft.com/office/drawing/2014/main" id="{589194F0-5476-335A-A1EA-F123B2B32094}"/>
                </a:ext>
              </a:extLst>
            </p:cNvPr>
            <p:cNvSpPr/>
            <p:nvPr/>
          </p:nvSpPr>
          <p:spPr>
            <a:xfrm flipV="1">
              <a:off x="12854780" y="4360260"/>
              <a:ext cx="27207" cy="132323"/>
            </a:xfrm>
            <a:custGeom>
              <a:avLst/>
              <a:gdLst>
                <a:gd name="connsiteX0" fmla="*/ -1187 w 27207"/>
                <a:gd name="connsiteY0" fmla="*/ 132329 h 132323"/>
                <a:gd name="connsiteX1" fmla="*/ -1187 w 27207"/>
                <a:gd name="connsiteY1" fmla="*/ 6 h 132323"/>
                <a:gd name="connsiteX2" fmla="*/ 26021 w 27207"/>
                <a:gd name="connsiteY2" fmla="*/ 6 h 132323"/>
                <a:gd name="connsiteX3" fmla="*/ 26021 w 27207"/>
                <a:gd name="connsiteY3" fmla="*/ 132329 h 132323"/>
                <a:gd name="connsiteX4" fmla="*/ -1187 w 27207"/>
                <a:gd name="connsiteY4" fmla="*/ 132329 h 13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07" h="132323">
                  <a:moveTo>
                    <a:pt x="-1187" y="132329"/>
                  </a:moveTo>
                  <a:cubicBezTo>
                    <a:pt x="-1187" y="129184"/>
                    <a:pt x="-1187" y="3152"/>
                    <a:pt x="-1187" y="6"/>
                  </a:cubicBezTo>
                  <a:cubicBezTo>
                    <a:pt x="1577" y="6"/>
                    <a:pt x="23256" y="6"/>
                    <a:pt x="26021" y="6"/>
                  </a:cubicBezTo>
                  <a:cubicBezTo>
                    <a:pt x="26021" y="3152"/>
                    <a:pt x="26021" y="129184"/>
                    <a:pt x="26021" y="132329"/>
                  </a:cubicBezTo>
                  <a:cubicBezTo>
                    <a:pt x="23256" y="132329"/>
                    <a:pt x="1577" y="132329"/>
                    <a:pt x="-1187" y="1323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89" name="Freeform: Shape 85">
              <a:extLst>
                <a:ext uri="{FF2B5EF4-FFF2-40B4-BE49-F238E27FC236}">
                  <a16:creationId xmlns:a16="http://schemas.microsoft.com/office/drawing/2014/main" id="{0351EA9E-B3A5-D38F-C512-43D5ADFED523}"/>
                </a:ext>
              </a:extLst>
            </p:cNvPr>
            <p:cNvSpPr/>
            <p:nvPr/>
          </p:nvSpPr>
          <p:spPr>
            <a:xfrm flipV="1">
              <a:off x="12906780" y="4394823"/>
              <a:ext cx="97774" cy="100864"/>
            </a:xfrm>
            <a:custGeom>
              <a:avLst/>
              <a:gdLst>
                <a:gd name="connsiteX0" fmla="*/ 11620 w 97774"/>
                <a:gd name="connsiteY0" fmla="*/ 87549 h 100864"/>
                <a:gd name="connsiteX1" fmla="*/ 11620 w 97774"/>
                <a:gd name="connsiteY1" fmla="*/ 87549 h 100864"/>
                <a:gd name="connsiteX2" fmla="*/ -1222 w 97774"/>
                <a:gd name="connsiteY2" fmla="*/ 50401 h 100864"/>
                <a:gd name="connsiteX3" fmla="*/ 11620 w 97774"/>
                <a:gd name="connsiteY3" fmla="*/ 13433 h 100864"/>
                <a:gd name="connsiteX4" fmla="*/ 47665 w 97774"/>
                <a:gd name="connsiteY4" fmla="*/ 16 h 100864"/>
                <a:gd name="connsiteX5" fmla="*/ 83798 w 97774"/>
                <a:gd name="connsiteY5" fmla="*/ 13433 h 100864"/>
                <a:gd name="connsiteX6" fmla="*/ 96553 w 97774"/>
                <a:gd name="connsiteY6" fmla="*/ 50401 h 100864"/>
                <a:gd name="connsiteX7" fmla="*/ 83754 w 97774"/>
                <a:gd name="connsiteY7" fmla="*/ 87464 h 100864"/>
                <a:gd name="connsiteX8" fmla="*/ 47665 w 97774"/>
                <a:gd name="connsiteY8" fmla="*/ 100880 h 100864"/>
                <a:gd name="connsiteX9" fmla="*/ 11620 w 97774"/>
                <a:gd name="connsiteY9" fmla="*/ 87549 h 100864"/>
                <a:gd name="connsiteX10" fmla="*/ 32364 w 97774"/>
                <a:gd name="connsiteY10" fmla="*/ 25829 h 100864"/>
                <a:gd name="connsiteX11" fmla="*/ 28272 w 97774"/>
                <a:gd name="connsiteY11" fmla="*/ 35242 h 100864"/>
                <a:gd name="connsiteX12" fmla="*/ 26704 w 97774"/>
                <a:gd name="connsiteY12" fmla="*/ 50231 h 100864"/>
                <a:gd name="connsiteX13" fmla="*/ 28358 w 97774"/>
                <a:gd name="connsiteY13" fmla="*/ 65612 h 100864"/>
                <a:gd name="connsiteX14" fmla="*/ 32842 w 97774"/>
                <a:gd name="connsiteY14" fmla="*/ 75560 h 100864"/>
                <a:gd name="connsiteX15" fmla="*/ 39655 w 97774"/>
                <a:gd name="connsiteY15" fmla="*/ 80942 h 100864"/>
                <a:gd name="connsiteX16" fmla="*/ 47665 w 97774"/>
                <a:gd name="connsiteY16" fmla="*/ 82328 h 100864"/>
                <a:gd name="connsiteX17" fmla="*/ 56089 w 97774"/>
                <a:gd name="connsiteY17" fmla="*/ 80747 h 100864"/>
                <a:gd name="connsiteX18" fmla="*/ 62880 w 97774"/>
                <a:gd name="connsiteY18" fmla="*/ 75093 h 100864"/>
                <a:gd name="connsiteX19" fmla="*/ 67146 w 97774"/>
                <a:gd name="connsiteY19" fmla="*/ 65196 h 100864"/>
                <a:gd name="connsiteX20" fmla="*/ 68626 w 97774"/>
                <a:gd name="connsiteY20" fmla="*/ 50231 h 100864"/>
                <a:gd name="connsiteX21" fmla="*/ 67190 w 97774"/>
                <a:gd name="connsiteY21" fmla="*/ 35156 h 100864"/>
                <a:gd name="connsiteX22" fmla="*/ 62793 w 97774"/>
                <a:gd name="connsiteY22" fmla="*/ 25566 h 100864"/>
                <a:gd name="connsiteX23" fmla="*/ 56045 w 97774"/>
                <a:gd name="connsiteY23" fmla="*/ 20277 h 100864"/>
                <a:gd name="connsiteX24" fmla="*/ 47927 w 97774"/>
                <a:gd name="connsiteY24" fmla="*/ 18577 h 100864"/>
                <a:gd name="connsiteX25" fmla="*/ 39177 w 97774"/>
                <a:gd name="connsiteY25" fmla="*/ 20303 h 100864"/>
                <a:gd name="connsiteX26" fmla="*/ 32364 w 97774"/>
                <a:gd name="connsiteY26" fmla="*/ 25829 h 10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774" h="100864">
                  <a:moveTo>
                    <a:pt x="11620" y="87549"/>
                  </a:moveTo>
                  <a:lnTo>
                    <a:pt x="11620" y="87549"/>
                  </a:lnTo>
                  <a:cubicBezTo>
                    <a:pt x="3110" y="78689"/>
                    <a:pt x="-1222" y="66190"/>
                    <a:pt x="-1222" y="50401"/>
                  </a:cubicBezTo>
                  <a:cubicBezTo>
                    <a:pt x="-1222" y="34799"/>
                    <a:pt x="3110" y="22360"/>
                    <a:pt x="11620" y="13433"/>
                  </a:cubicBezTo>
                  <a:cubicBezTo>
                    <a:pt x="20131" y="4530"/>
                    <a:pt x="32233" y="16"/>
                    <a:pt x="47665" y="16"/>
                  </a:cubicBezTo>
                  <a:cubicBezTo>
                    <a:pt x="63228" y="16"/>
                    <a:pt x="75396" y="4530"/>
                    <a:pt x="83798" y="13433"/>
                  </a:cubicBezTo>
                  <a:cubicBezTo>
                    <a:pt x="92265" y="22360"/>
                    <a:pt x="96553" y="34799"/>
                    <a:pt x="96553" y="50401"/>
                  </a:cubicBezTo>
                  <a:cubicBezTo>
                    <a:pt x="96553" y="66088"/>
                    <a:pt x="92265" y="78536"/>
                    <a:pt x="83754" y="87464"/>
                  </a:cubicBezTo>
                  <a:cubicBezTo>
                    <a:pt x="75309" y="96374"/>
                    <a:pt x="63141" y="100880"/>
                    <a:pt x="47665" y="100880"/>
                  </a:cubicBezTo>
                  <a:cubicBezTo>
                    <a:pt x="32233" y="100880"/>
                    <a:pt x="20131" y="96400"/>
                    <a:pt x="11620" y="87549"/>
                  </a:cubicBezTo>
                  <a:close/>
                  <a:moveTo>
                    <a:pt x="32364" y="25829"/>
                  </a:moveTo>
                  <a:cubicBezTo>
                    <a:pt x="30666" y="28201"/>
                    <a:pt x="29295" y="31356"/>
                    <a:pt x="28272" y="35242"/>
                  </a:cubicBezTo>
                  <a:cubicBezTo>
                    <a:pt x="27249" y="39068"/>
                    <a:pt x="26704" y="44101"/>
                    <a:pt x="26704" y="50231"/>
                  </a:cubicBezTo>
                  <a:cubicBezTo>
                    <a:pt x="26704" y="56370"/>
                    <a:pt x="27270" y="61531"/>
                    <a:pt x="28358" y="65612"/>
                  </a:cubicBezTo>
                  <a:cubicBezTo>
                    <a:pt x="29447" y="69779"/>
                    <a:pt x="30971" y="73120"/>
                    <a:pt x="32842" y="75560"/>
                  </a:cubicBezTo>
                  <a:cubicBezTo>
                    <a:pt x="34867" y="78179"/>
                    <a:pt x="37174" y="79982"/>
                    <a:pt x="39655" y="80942"/>
                  </a:cubicBezTo>
                  <a:cubicBezTo>
                    <a:pt x="42050" y="81852"/>
                    <a:pt x="44727" y="82328"/>
                    <a:pt x="47665" y="82328"/>
                  </a:cubicBezTo>
                  <a:cubicBezTo>
                    <a:pt x="50778" y="82328"/>
                    <a:pt x="53629" y="81793"/>
                    <a:pt x="56089" y="80747"/>
                  </a:cubicBezTo>
                  <a:cubicBezTo>
                    <a:pt x="58636" y="79667"/>
                    <a:pt x="60921" y="77771"/>
                    <a:pt x="62880" y="75093"/>
                  </a:cubicBezTo>
                  <a:cubicBezTo>
                    <a:pt x="64708" y="72584"/>
                    <a:pt x="66123" y="69251"/>
                    <a:pt x="67146" y="65196"/>
                  </a:cubicBezTo>
                  <a:cubicBezTo>
                    <a:pt x="68126" y="61199"/>
                    <a:pt x="68626" y="56157"/>
                    <a:pt x="68626" y="50231"/>
                  </a:cubicBezTo>
                  <a:cubicBezTo>
                    <a:pt x="68626" y="43888"/>
                    <a:pt x="68147" y="38813"/>
                    <a:pt x="67190" y="35156"/>
                  </a:cubicBezTo>
                  <a:cubicBezTo>
                    <a:pt x="66210" y="31441"/>
                    <a:pt x="64708" y="28227"/>
                    <a:pt x="62793" y="25566"/>
                  </a:cubicBezTo>
                  <a:cubicBezTo>
                    <a:pt x="61139" y="23227"/>
                    <a:pt x="58853" y="21442"/>
                    <a:pt x="56045" y="20277"/>
                  </a:cubicBezTo>
                  <a:cubicBezTo>
                    <a:pt x="53325" y="19146"/>
                    <a:pt x="50582" y="18577"/>
                    <a:pt x="47927" y="18577"/>
                  </a:cubicBezTo>
                  <a:cubicBezTo>
                    <a:pt x="44770" y="18577"/>
                    <a:pt x="41810" y="19146"/>
                    <a:pt x="39177" y="20303"/>
                  </a:cubicBezTo>
                  <a:cubicBezTo>
                    <a:pt x="36456" y="21442"/>
                    <a:pt x="34148" y="23312"/>
                    <a:pt x="32364" y="25829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90" name="Freeform: Shape 86">
              <a:extLst>
                <a:ext uri="{FF2B5EF4-FFF2-40B4-BE49-F238E27FC236}">
                  <a16:creationId xmlns:a16="http://schemas.microsoft.com/office/drawing/2014/main" id="{7211396B-86C5-2F06-E8FB-08F7B9703160}"/>
                </a:ext>
              </a:extLst>
            </p:cNvPr>
            <p:cNvSpPr/>
            <p:nvPr/>
          </p:nvSpPr>
          <p:spPr>
            <a:xfrm flipV="1">
              <a:off x="13022338" y="4395291"/>
              <a:ext cx="92703" cy="134236"/>
            </a:xfrm>
            <a:custGeom>
              <a:avLst/>
              <a:gdLst>
                <a:gd name="connsiteX0" fmla="*/ 22872 w 92703"/>
                <a:gd name="connsiteY0" fmla="*/ 131057 h 134236"/>
                <a:gd name="connsiteX1" fmla="*/ 10378 w 92703"/>
                <a:gd name="connsiteY1" fmla="*/ 121933 h 134236"/>
                <a:gd name="connsiteX2" fmla="*/ 1824 w 92703"/>
                <a:gd name="connsiteY2" fmla="*/ 106884 h 134236"/>
                <a:gd name="connsiteX3" fmla="*/ -1267 w 92703"/>
                <a:gd name="connsiteY3" fmla="*/ 86776 h 134236"/>
                <a:gd name="connsiteX4" fmla="*/ 8702 w 92703"/>
                <a:gd name="connsiteY4" fmla="*/ 50189 h 134236"/>
                <a:gd name="connsiteX5" fmla="*/ 36803 w 92703"/>
                <a:gd name="connsiteY5" fmla="*/ 38413 h 134236"/>
                <a:gd name="connsiteX6" fmla="*/ 50080 w 92703"/>
                <a:gd name="connsiteY6" fmla="*/ 41049 h 134236"/>
                <a:gd name="connsiteX7" fmla="*/ 61551 w 92703"/>
                <a:gd name="connsiteY7" fmla="*/ 48047 h 134236"/>
                <a:gd name="connsiteX8" fmla="*/ 64228 w 92703"/>
                <a:gd name="connsiteY8" fmla="*/ 50427 h 134236"/>
                <a:gd name="connsiteX9" fmla="*/ 64228 w 92703"/>
                <a:gd name="connsiteY9" fmla="*/ 44986 h 134236"/>
                <a:gd name="connsiteX10" fmla="*/ 63140 w 92703"/>
                <a:gd name="connsiteY10" fmla="*/ 34162 h 134236"/>
                <a:gd name="connsiteX11" fmla="*/ 59135 w 92703"/>
                <a:gd name="connsiteY11" fmla="*/ 26323 h 134236"/>
                <a:gd name="connsiteX12" fmla="*/ 50581 w 92703"/>
                <a:gd name="connsiteY12" fmla="*/ 21238 h 134236"/>
                <a:gd name="connsiteX13" fmla="*/ 37194 w 92703"/>
                <a:gd name="connsiteY13" fmla="*/ 19563 h 134236"/>
                <a:gd name="connsiteX14" fmla="*/ 29620 w 92703"/>
                <a:gd name="connsiteY14" fmla="*/ 20176 h 134236"/>
                <a:gd name="connsiteX15" fmla="*/ 22154 w 92703"/>
                <a:gd name="connsiteY15" fmla="*/ 21774 h 134236"/>
                <a:gd name="connsiteX16" fmla="*/ 15820 w 92703"/>
                <a:gd name="connsiteY16" fmla="*/ 23730 h 134236"/>
                <a:gd name="connsiteX17" fmla="*/ 10705 w 92703"/>
                <a:gd name="connsiteY17" fmla="*/ 25558 h 134236"/>
                <a:gd name="connsiteX18" fmla="*/ 9051 w 92703"/>
                <a:gd name="connsiteY18" fmla="*/ 25558 h 134236"/>
                <a:gd name="connsiteX19" fmla="*/ 9051 w 92703"/>
                <a:gd name="connsiteY19" fmla="*/ 3902 h 134236"/>
                <a:gd name="connsiteX20" fmla="*/ 22829 w 92703"/>
                <a:gd name="connsiteY20" fmla="*/ 1283 h 134236"/>
                <a:gd name="connsiteX21" fmla="*/ 41112 w 92703"/>
                <a:gd name="connsiteY21" fmla="*/ 25 h 134236"/>
                <a:gd name="connsiteX22" fmla="*/ 61769 w 92703"/>
                <a:gd name="connsiteY22" fmla="*/ 2371 h 134236"/>
                <a:gd name="connsiteX23" fmla="*/ 77440 w 92703"/>
                <a:gd name="connsiteY23" fmla="*/ 9870 h 134236"/>
                <a:gd name="connsiteX24" fmla="*/ 87671 w 92703"/>
                <a:gd name="connsiteY24" fmla="*/ 24044 h 134236"/>
                <a:gd name="connsiteX25" fmla="*/ 91436 w 92703"/>
                <a:gd name="connsiteY25" fmla="*/ 46542 h 134236"/>
                <a:gd name="connsiteX26" fmla="*/ 91436 w 92703"/>
                <a:gd name="connsiteY26" fmla="*/ 131627 h 134236"/>
                <a:gd name="connsiteX27" fmla="*/ 64837 w 92703"/>
                <a:gd name="connsiteY27" fmla="*/ 131627 h 134236"/>
                <a:gd name="connsiteX28" fmla="*/ 63423 w 92703"/>
                <a:gd name="connsiteY28" fmla="*/ 126270 h 134236"/>
                <a:gd name="connsiteX29" fmla="*/ 61551 w 92703"/>
                <a:gd name="connsiteY29" fmla="*/ 127528 h 134236"/>
                <a:gd name="connsiteX30" fmla="*/ 51125 w 92703"/>
                <a:gd name="connsiteY30" fmla="*/ 132450 h 134236"/>
                <a:gd name="connsiteX31" fmla="*/ 38174 w 92703"/>
                <a:gd name="connsiteY31" fmla="*/ 134261 h 134236"/>
                <a:gd name="connsiteX32" fmla="*/ 22872 w 92703"/>
                <a:gd name="connsiteY32" fmla="*/ 131057 h 134236"/>
                <a:gd name="connsiteX33" fmla="*/ 30860 w 92703"/>
                <a:gd name="connsiteY33" fmla="*/ 66412 h 134236"/>
                <a:gd name="connsiteX34" fmla="*/ 27508 w 92703"/>
                <a:gd name="connsiteY34" fmla="*/ 74846 h 134236"/>
                <a:gd name="connsiteX35" fmla="*/ 26659 w 92703"/>
                <a:gd name="connsiteY35" fmla="*/ 85993 h 134236"/>
                <a:gd name="connsiteX36" fmla="*/ 32558 w 92703"/>
                <a:gd name="connsiteY36" fmla="*/ 106943 h 134236"/>
                <a:gd name="connsiteX37" fmla="*/ 50385 w 92703"/>
                <a:gd name="connsiteY37" fmla="*/ 114732 h 134236"/>
                <a:gd name="connsiteX38" fmla="*/ 57350 w 92703"/>
                <a:gd name="connsiteY38" fmla="*/ 113983 h 134236"/>
                <a:gd name="connsiteX39" fmla="*/ 63292 w 92703"/>
                <a:gd name="connsiteY39" fmla="*/ 112113 h 134236"/>
                <a:gd name="connsiteX40" fmla="*/ 64228 w 92703"/>
                <a:gd name="connsiteY40" fmla="*/ 111688 h 134236"/>
                <a:gd name="connsiteX41" fmla="*/ 64228 w 92703"/>
                <a:gd name="connsiteY41" fmla="*/ 65154 h 134236"/>
                <a:gd name="connsiteX42" fmla="*/ 63575 w 92703"/>
                <a:gd name="connsiteY42" fmla="*/ 64669 h 134236"/>
                <a:gd name="connsiteX43" fmla="*/ 55609 w 92703"/>
                <a:gd name="connsiteY43" fmla="*/ 60401 h 134236"/>
                <a:gd name="connsiteX44" fmla="*/ 46967 w 92703"/>
                <a:gd name="connsiteY44" fmla="*/ 58904 h 134236"/>
                <a:gd name="connsiteX45" fmla="*/ 37238 w 92703"/>
                <a:gd name="connsiteY45" fmla="*/ 60775 h 134236"/>
                <a:gd name="connsiteX46" fmla="*/ 30860 w 92703"/>
                <a:gd name="connsiteY46" fmla="*/ 66412 h 13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2703" h="134236">
                  <a:moveTo>
                    <a:pt x="22872" y="131057"/>
                  </a:moveTo>
                  <a:cubicBezTo>
                    <a:pt x="18018" y="128922"/>
                    <a:pt x="13795" y="125844"/>
                    <a:pt x="10378" y="121933"/>
                  </a:cubicBezTo>
                  <a:cubicBezTo>
                    <a:pt x="6743" y="117810"/>
                    <a:pt x="3870" y="112751"/>
                    <a:pt x="1824" y="106884"/>
                  </a:cubicBezTo>
                  <a:cubicBezTo>
                    <a:pt x="-222" y="100975"/>
                    <a:pt x="-1267" y="94215"/>
                    <a:pt x="-1267" y="86776"/>
                  </a:cubicBezTo>
                  <a:cubicBezTo>
                    <a:pt x="-1267" y="70408"/>
                    <a:pt x="2085" y="58097"/>
                    <a:pt x="8702" y="50189"/>
                  </a:cubicBezTo>
                  <a:cubicBezTo>
                    <a:pt x="15210" y="42392"/>
                    <a:pt x="24679" y="38413"/>
                    <a:pt x="36803" y="38413"/>
                  </a:cubicBezTo>
                  <a:cubicBezTo>
                    <a:pt x="41330" y="38413"/>
                    <a:pt x="45792" y="39306"/>
                    <a:pt x="50080" y="41049"/>
                  </a:cubicBezTo>
                  <a:cubicBezTo>
                    <a:pt x="54390" y="42801"/>
                    <a:pt x="58242" y="45156"/>
                    <a:pt x="61551" y="48047"/>
                  </a:cubicBezTo>
                  <a:lnTo>
                    <a:pt x="64228" y="50427"/>
                  </a:lnTo>
                  <a:lnTo>
                    <a:pt x="64228" y="44986"/>
                  </a:lnTo>
                  <a:cubicBezTo>
                    <a:pt x="64228" y="40667"/>
                    <a:pt x="63880" y="37036"/>
                    <a:pt x="63140" y="34162"/>
                  </a:cubicBezTo>
                  <a:cubicBezTo>
                    <a:pt x="62400" y="31169"/>
                    <a:pt x="61050" y="28534"/>
                    <a:pt x="59135" y="26323"/>
                  </a:cubicBezTo>
                  <a:cubicBezTo>
                    <a:pt x="57198" y="24112"/>
                    <a:pt x="54324" y="22412"/>
                    <a:pt x="50581" y="21238"/>
                  </a:cubicBezTo>
                  <a:cubicBezTo>
                    <a:pt x="46989" y="20116"/>
                    <a:pt x="42505" y="19563"/>
                    <a:pt x="37194" y="19563"/>
                  </a:cubicBezTo>
                  <a:cubicBezTo>
                    <a:pt x="34648" y="19563"/>
                    <a:pt x="32101" y="19776"/>
                    <a:pt x="29620" y="20176"/>
                  </a:cubicBezTo>
                  <a:cubicBezTo>
                    <a:pt x="29598" y="20176"/>
                    <a:pt x="22154" y="21774"/>
                    <a:pt x="22154" y="21774"/>
                  </a:cubicBezTo>
                  <a:cubicBezTo>
                    <a:pt x="22132" y="21791"/>
                    <a:pt x="15820" y="23730"/>
                    <a:pt x="15820" y="23730"/>
                  </a:cubicBezTo>
                  <a:cubicBezTo>
                    <a:pt x="15820" y="23730"/>
                    <a:pt x="11815" y="25150"/>
                    <a:pt x="10705" y="25558"/>
                  </a:cubicBezTo>
                  <a:cubicBezTo>
                    <a:pt x="10465" y="25558"/>
                    <a:pt x="9856" y="25558"/>
                    <a:pt x="9051" y="25558"/>
                  </a:cubicBezTo>
                  <a:cubicBezTo>
                    <a:pt x="9051" y="22879"/>
                    <a:pt x="9051" y="6087"/>
                    <a:pt x="9051" y="3902"/>
                  </a:cubicBezTo>
                  <a:cubicBezTo>
                    <a:pt x="13012" y="2941"/>
                    <a:pt x="17583" y="2048"/>
                    <a:pt x="22829" y="1283"/>
                  </a:cubicBezTo>
                  <a:cubicBezTo>
                    <a:pt x="28575" y="458"/>
                    <a:pt x="34735" y="25"/>
                    <a:pt x="41112" y="25"/>
                  </a:cubicBezTo>
                  <a:cubicBezTo>
                    <a:pt x="48643" y="25"/>
                    <a:pt x="55609" y="815"/>
                    <a:pt x="61769" y="2371"/>
                  </a:cubicBezTo>
                  <a:cubicBezTo>
                    <a:pt x="67841" y="3919"/>
                    <a:pt x="73131" y="6427"/>
                    <a:pt x="77440" y="9870"/>
                  </a:cubicBezTo>
                  <a:cubicBezTo>
                    <a:pt x="81728" y="13229"/>
                    <a:pt x="85146" y="18007"/>
                    <a:pt x="87671" y="24044"/>
                  </a:cubicBezTo>
                  <a:cubicBezTo>
                    <a:pt x="90174" y="30166"/>
                    <a:pt x="91436" y="37742"/>
                    <a:pt x="91436" y="46542"/>
                  </a:cubicBezTo>
                  <a:cubicBezTo>
                    <a:pt x="91436" y="46542"/>
                    <a:pt x="91436" y="128480"/>
                    <a:pt x="91436" y="131627"/>
                  </a:cubicBezTo>
                  <a:cubicBezTo>
                    <a:pt x="88672" y="131627"/>
                    <a:pt x="66993" y="131627"/>
                    <a:pt x="64837" y="131627"/>
                  </a:cubicBezTo>
                  <a:cubicBezTo>
                    <a:pt x="64489" y="130352"/>
                    <a:pt x="63423" y="126270"/>
                    <a:pt x="63423" y="126270"/>
                  </a:cubicBezTo>
                  <a:lnTo>
                    <a:pt x="61551" y="127528"/>
                  </a:lnTo>
                  <a:cubicBezTo>
                    <a:pt x="58416" y="129585"/>
                    <a:pt x="54934" y="131244"/>
                    <a:pt x="51125" y="132450"/>
                  </a:cubicBezTo>
                  <a:cubicBezTo>
                    <a:pt x="47359" y="133640"/>
                    <a:pt x="42984" y="134261"/>
                    <a:pt x="38174" y="134261"/>
                  </a:cubicBezTo>
                  <a:cubicBezTo>
                    <a:pt x="32906" y="134261"/>
                    <a:pt x="27770" y="133172"/>
                    <a:pt x="22872" y="131057"/>
                  </a:cubicBezTo>
                  <a:close/>
                  <a:moveTo>
                    <a:pt x="30860" y="66412"/>
                  </a:moveTo>
                  <a:cubicBezTo>
                    <a:pt x="29228" y="68852"/>
                    <a:pt x="28096" y="71701"/>
                    <a:pt x="27508" y="74846"/>
                  </a:cubicBezTo>
                  <a:cubicBezTo>
                    <a:pt x="26964" y="77865"/>
                    <a:pt x="26659" y="81631"/>
                    <a:pt x="26659" y="85993"/>
                  </a:cubicBezTo>
                  <a:cubicBezTo>
                    <a:pt x="26659" y="94853"/>
                    <a:pt x="28662" y="101910"/>
                    <a:pt x="32558" y="106943"/>
                  </a:cubicBezTo>
                  <a:cubicBezTo>
                    <a:pt x="36563" y="112113"/>
                    <a:pt x="42549" y="114732"/>
                    <a:pt x="50385" y="114732"/>
                  </a:cubicBezTo>
                  <a:cubicBezTo>
                    <a:pt x="52692" y="114732"/>
                    <a:pt x="55043" y="114468"/>
                    <a:pt x="57350" y="113983"/>
                  </a:cubicBezTo>
                  <a:cubicBezTo>
                    <a:pt x="59679" y="113490"/>
                    <a:pt x="61681" y="112878"/>
                    <a:pt x="63292" y="112113"/>
                  </a:cubicBezTo>
                  <a:lnTo>
                    <a:pt x="64228" y="111688"/>
                  </a:lnTo>
                  <a:lnTo>
                    <a:pt x="64228" y="65154"/>
                  </a:lnTo>
                  <a:lnTo>
                    <a:pt x="63575" y="64669"/>
                  </a:lnTo>
                  <a:cubicBezTo>
                    <a:pt x="61072" y="62816"/>
                    <a:pt x="58395" y="61396"/>
                    <a:pt x="55609" y="60401"/>
                  </a:cubicBezTo>
                  <a:cubicBezTo>
                    <a:pt x="52801" y="59415"/>
                    <a:pt x="49906" y="58904"/>
                    <a:pt x="46967" y="58904"/>
                  </a:cubicBezTo>
                  <a:cubicBezTo>
                    <a:pt x="43071" y="58904"/>
                    <a:pt x="39785" y="59542"/>
                    <a:pt x="37238" y="60775"/>
                  </a:cubicBezTo>
                  <a:cubicBezTo>
                    <a:pt x="34604" y="62050"/>
                    <a:pt x="32471" y="63946"/>
                    <a:pt x="30860" y="66412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  <p:sp>
          <p:nvSpPr>
            <p:cNvPr id="91" name="Freeform: Shape 88">
              <a:extLst>
                <a:ext uri="{FF2B5EF4-FFF2-40B4-BE49-F238E27FC236}">
                  <a16:creationId xmlns:a16="http://schemas.microsoft.com/office/drawing/2014/main" id="{5D85ADB0-58D5-7E2F-19C0-C3EA1627881D}"/>
                </a:ext>
              </a:extLst>
            </p:cNvPr>
            <p:cNvSpPr/>
            <p:nvPr/>
          </p:nvSpPr>
          <p:spPr>
            <a:xfrm flipV="1">
              <a:off x="13136002" y="4397925"/>
              <a:ext cx="98470" cy="130641"/>
            </a:xfrm>
            <a:custGeom>
              <a:avLst/>
              <a:gdLst>
                <a:gd name="connsiteX0" fmla="*/ 69253 w 98470"/>
                <a:gd name="connsiteY0" fmla="*/ 130667 h 130641"/>
                <a:gd name="connsiteX1" fmla="*/ 48902 w 98470"/>
                <a:gd name="connsiteY1" fmla="*/ 65639 h 130641"/>
                <a:gd name="connsiteX2" fmla="*/ 27179 w 98470"/>
                <a:gd name="connsiteY2" fmla="*/ 130667 h 130641"/>
                <a:gd name="connsiteX3" fmla="*/ -1313 w 98470"/>
                <a:gd name="connsiteY3" fmla="*/ 130667 h 130641"/>
                <a:gd name="connsiteX4" fmla="*/ 33926 w 98470"/>
                <a:gd name="connsiteY4" fmla="*/ 36756 h 130641"/>
                <a:gd name="connsiteX5" fmla="*/ 19648 w 98470"/>
                <a:gd name="connsiteY5" fmla="*/ 25 h 130641"/>
                <a:gd name="connsiteX6" fmla="*/ 48989 w 98470"/>
                <a:gd name="connsiteY6" fmla="*/ 25 h 130641"/>
                <a:gd name="connsiteX7" fmla="*/ 97158 w 98470"/>
                <a:gd name="connsiteY7" fmla="*/ 130667 h 130641"/>
                <a:gd name="connsiteX8" fmla="*/ 69253 w 98470"/>
                <a:gd name="connsiteY8" fmla="*/ 130667 h 1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70" h="130641">
                  <a:moveTo>
                    <a:pt x="69253" y="130667"/>
                  </a:moveTo>
                  <a:cubicBezTo>
                    <a:pt x="68535" y="128455"/>
                    <a:pt x="48902" y="65639"/>
                    <a:pt x="48902" y="65639"/>
                  </a:cubicBezTo>
                  <a:cubicBezTo>
                    <a:pt x="48902" y="65639"/>
                    <a:pt x="27897" y="128514"/>
                    <a:pt x="27179" y="130667"/>
                  </a:cubicBezTo>
                  <a:cubicBezTo>
                    <a:pt x="25154" y="130667"/>
                    <a:pt x="2561" y="130667"/>
                    <a:pt x="-1313" y="130667"/>
                  </a:cubicBezTo>
                  <a:cubicBezTo>
                    <a:pt x="254" y="126457"/>
                    <a:pt x="33926" y="36756"/>
                    <a:pt x="33926" y="36756"/>
                  </a:cubicBezTo>
                  <a:cubicBezTo>
                    <a:pt x="33926" y="36756"/>
                    <a:pt x="21193" y="3979"/>
                    <a:pt x="19648" y="25"/>
                  </a:cubicBezTo>
                  <a:cubicBezTo>
                    <a:pt x="23609" y="25"/>
                    <a:pt x="47030" y="25"/>
                    <a:pt x="48989" y="25"/>
                  </a:cubicBezTo>
                  <a:cubicBezTo>
                    <a:pt x="49750" y="2083"/>
                    <a:pt x="95612" y="126431"/>
                    <a:pt x="97158" y="130667"/>
                  </a:cubicBezTo>
                  <a:cubicBezTo>
                    <a:pt x="93305" y="130667"/>
                    <a:pt x="71277" y="130667"/>
                    <a:pt x="69253" y="130667"/>
                  </a:cubicBezTo>
                </a:path>
              </a:pathLst>
            </a:custGeom>
            <a:solidFill>
              <a:srgbClr val="231F20"/>
            </a:solidFill>
            <a:ln w="21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5261" dirty="0"/>
            </a:p>
          </p:txBody>
        </p:sp>
      </p:grpSp>
      <p:pic>
        <p:nvPicPr>
          <p:cNvPr id="93" name="Picture 92" descr="Logo&#10;&#10;Description automatically generated">
            <a:extLst>
              <a:ext uri="{FF2B5EF4-FFF2-40B4-BE49-F238E27FC236}">
                <a16:creationId xmlns:a16="http://schemas.microsoft.com/office/drawing/2014/main" id="{3C45B14F-048E-B915-F7B4-C1C412872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007" y="506369"/>
            <a:ext cx="889692" cy="8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32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2990831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3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Integrating BLEND in Read Mappers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7CF0A-D5D0-77AB-5DD0-DD12B2CC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79" y="2243305"/>
            <a:ext cx="5374042" cy="2371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628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Calculating SimHash using SIMD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6B7861-93A3-3185-33C2-5387A4A6A686}"/>
              </a:ext>
            </a:extLst>
          </p:cNvPr>
          <p:cNvSpPr/>
          <p:nvPr/>
        </p:nvSpPr>
        <p:spPr>
          <a:xfrm>
            <a:off x="2337899" y="1383200"/>
            <a:ext cx="1863000" cy="345600"/>
          </a:xfrm>
          <a:prstGeom prst="roundRect">
            <a:avLst>
              <a:gd name="adj" fmla="val 7897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r>
              <a:rPr lang="en-US" sz="1350" dirty="0" err="1">
                <a:latin typeface="PT Mono" panose="02060509020205020204" pitchFamily="49" charset="77"/>
              </a:rPr>
              <a:t>movemask_inverse</a:t>
            </a:r>
            <a:endParaRPr lang="en-US" sz="1350" dirty="0">
              <a:latin typeface="PT Mono" panose="02060509020205020204" pitchFamily="49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E662E-0D70-47F4-D1A3-FCBFD7C5E540}"/>
              </a:ext>
            </a:extLst>
          </p:cNvPr>
          <p:cNvSpPr/>
          <p:nvPr/>
        </p:nvSpPr>
        <p:spPr>
          <a:xfrm>
            <a:off x="1150983" y="1441824"/>
            <a:ext cx="904760" cy="2295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554B7-A8AF-07EA-732B-0AEFC143A761}"/>
              </a:ext>
            </a:extLst>
          </p:cNvPr>
          <p:cNvSpPr/>
          <p:nvPr/>
        </p:nvSpPr>
        <p:spPr>
          <a:xfrm>
            <a:off x="4475883" y="1441824"/>
            <a:ext cx="1579931" cy="229500"/>
          </a:xfrm>
          <a:prstGeom prst="rect">
            <a:avLst/>
          </a:prstGeom>
          <a:solidFill>
            <a:srgbClr val="E3F0D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0…0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0…0…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0…0</a:t>
            </a:r>
            <a:endParaRPr lang="en-US" sz="135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3CCCCC-815A-7C84-A7DF-A205C8023A2D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 flipV="1">
            <a:off x="2055743" y="1556000"/>
            <a:ext cx="282157" cy="57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E9B729-08A2-30B1-767C-E758213D109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4200899" y="1556000"/>
            <a:ext cx="274984" cy="57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F4C1C6-9900-A64A-B22C-188753C43A92}"/>
              </a:ext>
            </a:extLst>
          </p:cNvPr>
          <p:cNvSpPr txBox="1"/>
          <p:nvPr/>
        </p:nvSpPr>
        <p:spPr>
          <a:xfrm>
            <a:off x="970322" y="985536"/>
            <a:ext cx="12660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Hash Value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(32-bit Integer)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F21677-FCB4-1540-65F1-72B3641A8902}"/>
              </a:ext>
            </a:extLst>
          </p:cNvPr>
          <p:cNvSpPr/>
          <p:nvPr/>
        </p:nvSpPr>
        <p:spPr>
          <a:xfrm>
            <a:off x="1182075" y="2436485"/>
            <a:ext cx="1579931" cy="229500"/>
          </a:xfrm>
          <a:prstGeom prst="rect">
            <a:avLst/>
          </a:prstGeom>
          <a:solidFill>
            <a:srgbClr val="E3F0D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0…0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0…0…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0…0</a:t>
            </a:r>
            <a:endParaRPr lang="en-US" sz="135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EB72C-3DA3-DC95-27F1-24C61F88D549}"/>
              </a:ext>
            </a:extLst>
          </p:cNvPr>
          <p:cNvSpPr txBox="1"/>
          <p:nvPr/>
        </p:nvSpPr>
        <p:spPr>
          <a:xfrm>
            <a:off x="1431368" y="1964096"/>
            <a:ext cx="10813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Mask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(256-bit)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18047-6AA5-E3CB-B3FD-48A5E808A702}"/>
              </a:ext>
            </a:extLst>
          </p:cNvPr>
          <p:cNvSpPr txBox="1"/>
          <p:nvPr/>
        </p:nvSpPr>
        <p:spPr>
          <a:xfrm>
            <a:off x="1182075" y="2837979"/>
            <a:ext cx="157993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All 1s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0BAC5-7A25-E697-D52F-016CED318E8E}"/>
              </a:ext>
            </a:extLst>
          </p:cNvPr>
          <p:cNvSpPr/>
          <p:nvPr/>
        </p:nvSpPr>
        <p:spPr>
          <a:xfrm>
            <a:off x="1350868" y="3314250"/>
            <a:ext cx="1242346" cy="229500"/>
          </a:xfrm>
          <a:prstGeom prst="rect">
            <a:avLst/>
          </a:prstGeom>
          <a:solidFill>
            <a:srgbClr val="E0D2E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1,1,1,…1,1,1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D03299-D34A-5A3B-420D-3E52146B5A2B}"/>
              </a:ext>
            </a:extLst>
          </p:cNvPr>
          <p:cNvGrpSpPr/>
          <p:nvPr/>
        </p:nvGrpSpPr>
        <p:grpSpPr>
          <a:xfrm>
            <a:off x="1182075" y="3823942"/>
            <a:ext cx="1579931" cy="709806"/>
            <a:chOff x="1018330" y="4452503"/>
            <a:chExt cx="2106575" cy="9464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C85D18-57DC-F306-09B2-B92AF93F0550}"/>
                </a:ext>
              </a:extLst>
            </p:cNvPr>
            <p:cNvSpPr txBox="1"/>
            <p:nvPr/>
          </p:nvSpPr>
          <p:spPr>
            <a:xfrm>
              <a:off x="1018330" y="4452503"/>
              <a:ext cx="2106575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350" b="1" dirty="0">
                  <a:latin typeface="Cambria" panose="02040503050406030204" pitchFamily="18" charset="0"/>
                </a:rPr>
                <a:t>All -1s</a:t>
              </a:r>
            </a:p>
            <a:p>
              <a:pPr algn="ctr"/>
              <a:r>
                <a:rPr lang="en-CH" sz="1350" dirty="0">
                  <a:latin typeface="Cambria" panose="02040503050406030204" pitchFamily="18" charset="0"/>
                </a:rPr>
                <a:t>(32 x 8-bit Integers)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8A8543-9B46-2C12-D025-454868A858C5}"/>
                </a:ext>
              </a:extLst>
            </p:cNvPr>
            <p:cNvSpPr/>
            <p:nvPr/>
          </p:nvSpPr>
          <p:spPr>
            <a:xfrm>
              <a:off x="1130858" y="5092911"/>
              <a:ext cx="1881519" cy="306000"/>
            </a:xfrm>
            <a:prstGeom prst="rect">
              <a:avLst/>
            </a:prstGeom>
            <a:solidFill>
              <a:srgbClr val="E0D2EB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E"/>
                  </a:solidFill>
                  <a:latin typeface="Cambria" panose="02040503050406030204" pitchFamily="18" charset="0"/>
                </a:rPr>
                <a:t>-1,-1,-1,…-1,-1-,1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91F89FB-689D-8F91-E40F-E87810CAD85A}"/>
              </a:ext>
            </a:extLst>
          </p:cNvPr>
          <p:cNvSpPr/>
          <p:nvPr/>
        </p:nvSpPr>
        <p:spPr>
          <a:xfrm>
            <a:off x="3084574" y="3065538"/>
            <a:ext cx="946280" cy="726923"/>
          </a:xfrm>
          <a:prstGeom prst="roundRect">
            <a:avLst>
              <a:gd name="adj" fmla="val 7897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r>
              <a:rPr lang="en-US" sz="1350" dirty="0">
                <a:latin typeface="PT Mono" panose="02060509020205020204" pitchFamily="49" charset="77"/>
              </a:rPr>
              <a:t>_mm256_blendv_epi8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F3DEB619-8855-7B3C-0338-A69F47AEE21E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2762007" y="2551235"/>
            <a:ext cx="322568" cy="8777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BA139DB3-EC70-74D4-10A4-3596819F071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2677611" y="3429000"/>
            <a:ext cx="406964" cy="989999"/>
          </a:xfrm>
          <a:prstGeom prst="bentConnector3">
            <a:avLst>
              <a:gd name="adj1" fmla="val 61622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A357D-3E51-35EB-F5C2-9099013D516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2593213" y="3429000"/>
            <a:ext cx="49136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7ADB8-6926-6BA1-B3E6-A31181A2DCEA}"/>
              </a:ext>
            </a:extLst>
          </p:cNvPr>
          <p:cNvSpPr/>
          <p:nvPr/>
        </p:nvSpPr>
        <p:spPr>
          <a:xfrm>
            <a:off x="4437818" y="3314250"/>
            <a:ext cx="946279" cy="229500"/>
          </a:xfrm>
          <a:prstGeom prst="rect">
            <a:avLst/>
          </a:prstGeom>
          <a:solidFill>
            <a:srgbClr val="F3EDDB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, …, </a:t>
            </a:r>
            <a:r>
              <a:rPr lang="en-US" sz="1350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DDB5DC-45A0-8DE3-DF9A-497B7623F74F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4030854" y="3429000"/>
            <a:ext cx="406964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E38C94-CEE7-4D9B-831F-10BE05C7CB8E}"/>
              </a:ext>
            </a:extLst>
          </p:cNvPr>
          <p:cNvSpPr txBox="1"/>
          <p:nvPr/>
        </p:nvSpPr>
        <p:spPr>
          <a:xfrm>
            <a:off x="4025312" y="2837979"/>
            <a:ext cx="177129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Encoded Hash Value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B01F5-AA43-EEE1-E5CC-16986A689C92}"/>
              </a:ext>
            </a:extLst>
          </p:cNvPr>
          <p:cNvSpPr txBox="1"/>
          <p:nvPr/>
        </p:nvSpPr>
        <p:spPr>
          <a:xfrm>
            <a:off x="4725176" y="982013"/>
            <a:ext cx="10813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Mask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(256-bit)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279C0A-104C-9650-FEC5-29B78E78CBF3}"/>
              </a:ext>
            </a:extLst>
          </p:cNvPr>
          <p:cNvCxnSpPr>
            <a:cxnSpLocks/>
          </p:cNvCxnSpPr>
          <p:nvPr/>
        </p:nvCxnSpPr>
        <p:spPr>
          <a:xfrm>
            <a:off x="859317" y="1887921"/>
            <a:ext cx="577806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C53297-E274-72B6-17D5-A7DD17C85199}"/>
              </a:ext>
            </a:extLst>
          </p:cNvPr>
          <p:cNvCxnSpPr>
            <a:cxnSpLocks/>
          </p:cNvCxnSpPr>
          <p:nvPr/>
        </p:nvCxnSpPr>
        <p:spPr>
          <a:xfrm>
            <a:off x="859316" y="4761187"/>
            <a:ext cx="5813535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3A6DAB4-362E-2C17-0A0B-D338E29A8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6" y="944746"/>
            <a:ext cx="236057" cy="229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2CBD14-A606-A354-5672-5A5515E3D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6" y="1912756"/>
            <a:ext cx="236057" cy="229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37FB61-0788-6C05-8714-968E67FB7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7" y="4786021"/>
            <a:ext cx="236057" cy="2295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5706A5-42D6-A366-818B-B5AB972D44B6}"/>
              </a:ext>
            </a:extLst>
          </p:cNvPr>
          <p:cNvSpPr/>
          <p:nvPr/>
        </p:nvSpPr>
        <p:spPr>
          <a:xfrm>
            <a:off x="1431368" y="5387724"/>
            <a:ext cx="946279" cy="229500"/>
          </a:xfrm>
          <a:prstGeom prst="rect">
            <a:avLst/>
          </a:prstGeom>
          <a:solidFill>
            <a:srgbClr val="F4D1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-3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, 4, </a:t>
            </a:r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-1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…,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035256-7BC7-22ED-59CA-D5FE1672930D}"/>
              </a:ext>
            </a:extLst>
          </p:cNvPr>
          <p:cNvSpPr txBox="1"/>
          <p:nvPr/>
        </p:nvSpPr>
        <p:spPr>
          <a:xfrm>
            <a:off x="1132737" y="4918763"/>
            <a:ext cx="164029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Counter Vector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54E6E5A-0F18-E89F-23C3-5FAC899701C7}"/>
              </a:ext>
            </a:extLst>
          </p:cNvPr>
          <p:cNvSpPr/>
          <p:nvPr/>
        </p:nvSpPr>
        <p:spPr>
          <a:xfrm>
            <a:off x="2920420" y="5334262"/>
            <a:ext cx="2312592" cy="345600"/>
          </a:xfrm>
          <a:prstGeom prst="roundRect">
            <a:avLst>
              <a:gd name="adj" fmla="val 7897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r>
              <a:rPr lang="en-US" sz="1350" dirty="0">
                <a:latin typeface="PT Mono" panose="02060509020205020204" pitchFamily="49" charset="77"/>
              </a:rPr>
              <a:t>_mm256_movemask_epi8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F75549-EA65-C853-1633-DA008A4EDB55}"/>
              </a:ext>
            </a:extLst>
          </p:cNvPr>
          <p:cNvSpPr/>
          <p:nvPr/>
        </p:nvSpPr>
        <p:spPr>
          <a:xfrm>
            <a:off x="4437818" y="3847310"/>
            <a:ext cx="946279" cy="229500"/>
          </a:xfrm>
          <a:prstGeom prst="rect">
            <a:avLst/>
          </a:prstGeom>
          <a:solidFill>
            <a:srgbClr val="F4D1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3, -2, …,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B13FEA-2A38-978F-88E9-18D5A07730DB}"/>
              </a:ext>
            </a:extLst>
          </p:cNvPr>
          <p:cNvSpPr txBox="1"/>
          <p:nvPr/>
        </p:nvSpPr>
        <p:spPr>
          <a:xfrm>
            <a:off x="4101642" y="4136022"/>
            <a:ext cx="164029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Counter Vector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63D87B0-DAD6-CC6B-0A8B-05F5246D4480}"/>
              </a:ext>
            </a:extLst>
          </p:cNvPr>
          <p:cNvSpPr/>
          <p:nvPr/>
        </p:nvSpPr>
        <p:spPr>
          <a:xfrm>
            <a:off x="5806520" y="3065538"/>
            <a:ext cx="881347" cy="726923"/>
          </a:xfrm>
          <a:prstGeom prst="roundRect">
            <a:avLst>
              <a:gd name="adj" fmla="val 7897"/>
            </a:avLst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r>
              <a:rPr lang="en-US" sz="1350" dirty="0">
                <a:latin typeface="PT Mono" panose="02060509020205020204" pitchFamily="49" charset="77"/>
              </a:rPr>
              <a:t>_mm256_adds_epi8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67C855-C0BD-2A53-E952-9D8EF8519093}"/>
              </a:ext>
            </a:extLst>
          </p:cNvPr>
          <p:cNvCxnSpPr>
            <a:cxnSpLocks/>
            <a:stCxn id="20" idx="3"/>
            <a:endCxn id="34" idx="1"/>
          </p:cNvCxnSpPr>
          <p:nvPr/>
        </p:nvCxnSpPr>
        <p:spPr>
          <a:xfrm>
            <a:off x="5384097" y="3429000"/>
            <a:ext cx="42242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6A726F7E-C17F-63B6-A8CE-6A99C00C5435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 flipV="1">
            <a:off x="5384097" y="3429000"/>
            <a:ext cx="422423" cy="5330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2C2E1C-0D48-E0C9-0690-CC44C7463D73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687867" y="3428999"/>
            <a:ext cx="356476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97A15FD-9EE5-E7F0-E3FB-A7B33C879C02}"/>
              </a:ext>
            </a:extLst>
          </p:cNvPr>
          <p:cNvSpPr/>
          <p:nvPr/>
        </p:nvSpPr>
        <p:spPr>
          <a:xfrm>
            <a:off x="7059802" y="3315001"/>
            <a:ext cx="946279" cy="229500"/>
          </a:xfrm>
          <a:prstGeom prst="rect">
            <a:avLst/>
          </a:prstGeom>
          <a:solidFill>
            <a:srgbClr val="F4D1B9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4, -3, …, 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56222-17AE-6B29-971C-0DD1CD876108}"/>
              </a:ext>
            </a:extLst>
          </p:cNvPr>
          <p:cNvSpPr txBox="1"/>
          <p:nvPr/>
        </p:nvSpPr>
        <p:spPr>
          <a:xfrm>
            <a:off x="6687868" y="2857788"/>
            <a:ext cx="164029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Counter Vector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B61D5F-BDC5-DE33-D55B-DEF60D7597BE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2377647" y="5502474"/>
            <a:ext cx="542773" cy="458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B1E31E-129D-43C5-8CA9-0966068EB363}"/>
              </a:ext>
            </a:extLst>
          </p:cNvPr>
          <p:cNvCxnSpPr>
            <a:cxnSpLocks/>
            <a:stCxn id="31" idx="3"/>
            <a:endCxn id="42" idx="1"/>
          </p:cNvCxnSpPr>
          <p:nvPr/>
        </p:nvCxnSpPr>
        <p:spPr>
          <a:xfrm>
            <a:off x="5233012" y="5507062"/>
            <a:ext cx="451049" cy="642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D08B0FC-9F91-2CDE-4B85-605D3C43551B}"/>
              </a:ext>
            </a:extLst>
          </p:cNvPr>
          <p:cNvSpPr/>
          <p:nvPr/>
        </p:nvSpPr>
        <p:spPr>
          <a:xfrm>
            <a:off x="5684061" y="5398741"/>
            <a:ext cx="904760" cy="229500"/>
          </a:xfrm>
          <a:prstGeom prst="rect">
            <a:avLst/>
          </a:prstGeom>
          <a:solidFill>
            <a:srgbClr val="FFEADC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0b</a:t>
            </a:r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r>
              <a:rPr lang="en-US" sz="135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US" sz="1350" dirty="0">
                <a:solidFill>
                  <a:schemeClr val="tx1"/>
                </a:solidFill>
                <a:latin typeface="Cambria" panose="02040503050406030204" pitchFamily="18" charset="0"/>
              </a:rPr>
              <a:t>…0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4A6B33-488C-9B87-3716-5B6B458F7314}"/>
              </a:ext>
            </a:extLst>
          </p:cNvPr>
          <p:cNvSpPr txBox="1"/>
          <p:nvPr/>
        </p:nvSpPr>
        <p:spPr>
          <a:xfrm>
            <a:off x="5503400" y="4942453"/>
            <a:ext cx="12660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Hash Value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(32-bit Integer)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993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Encoding Hash Values into Vectors using SIMD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D3E1308-3B82-2B78-ACF9-C1B4344C3783}"/>
              </a:ext>
            </a:extLst>
          </p:cNvPr>
          <p:cNvSpPr/>
          <p:nvPr/>
        </p:nvSpPr>
        <p:spPr>
          <a:xfrm>
            <a:off x="2056783" y="1459833"/>
            <a:ext cx="584670" cy="4336413"/>
          </a:xfrm>
          <a:prstGeom prst="roundRect">
            <a:avLst>
              <a:gd name="adj" fmla="val 7897"/>
            </a:avLst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endParaRPr lang="en-US" sz="1350" dirty="0">
              <a:latin typeface="Cambria" panose="020405030504060302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3C7D55-F634-2CD3-1155-A8DB9F7E5588}"/>
              </a:ext>
            </a:extLst>
          </p:cNvPr>
          <p:cNvCxnSpPr>
            <a:cxnSpLocks/>
          </p:cNvCxnSpPr>
          <p:nvPr/>
        </p:nvCxnSpPr>
        <p:spPr>
          <a:xfrm>
            <a:off x="2056783" y="163716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9DC3E8-5267-B2B8-FD14-943D9EC8F68E}"/>
              </a:ext>
            </a:extLst>
          </p:cNvPr>
          <p:cNvCxnSpPr>
            <a:cxnSpLocks/>
          </p:cNvCxnSpPr>
          <p:nvPr/>
        </p:nvCxnSpPr>
        <p:spPr>
          <a:xfrm>
            <a:off x="2056783" y="2225604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6EFA3F-27D9-F3A4-59B5-0C7E0F3BE72A}"/>
              </a:ext>
            </a:extLst>
          </p:cNvPr>
          <p:cNvCxnSpPr>
            <a:cxnSpLocks/>
          </p:cNvCxnSpPr>
          <p:nvPr/>
        </p:nvCxnSpPr>
        <p:spPr>
          <a:xfrm>
            <a:off x="2056783" y="242175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AA3A04-7255-507A-11D6-CF6C090E9159}"/>
              </a:ext>
            </a:extLst>
          </p:cNvPr>
          <p:cNvCxnSpPr>
            <a:cxnSpLocks/>
          </p:cNvCxnSpPr>
          <p:nvPr/>
        </p:nvCxnSpPr>
        <p:spPr>
          <a:xfrm>
            <a:off x="2056783" y="2617899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4276BC-7ABF-E023-E939-9E8307EC5A1F}"/>
              </a:ext>
            </a:extLst>
          </p:cNvPr>
          <p:cNvCxnSpPr>
            <a:cxnSpLocks/>
          </p:cNvCxnSpPr>
          <p:nvPr/>
        </p:nvCxnSpPr>
        <p:spPr>
          <a:xfrm>
            <a:off x="2056783" y="281404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D9E610-A868-0CB7-82E0-29DFEAB94C44}"/>
              </a:ext>
            </a:extLst>
          </p:cNvPr>
          <p:cNvCxnSpPr>
            <a:cxnSpLocks/>
          </p:cNvCxnSpPr>
          <p:nvPr/>
        </p:nvCxnSpPr>
        <p:spPr>
          <a:xfrm>
            <a:off x="2056783" y="3010194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AFB6C1C-4DAE-DF53-D7F6-D520784F9028}"/>
              </a:ext>
            </a:extLst>
          </p:cNvPr>
          <p:cNvCxnSpPr>
            <a:cxnSpLocks/>
          </p:cNvCxnSpPr>
          <p:nvPr/>
        </p:nvCxnSpPr>
        <p:spPr>
          <a:xfrm>
            <a:off x="2056783" y="202945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BB030B2-8E7A-A05E-0AD5-AAF3CEBB0394}"/>
              </a:ext>
            </a:extLst>
          </p:cNvPr>
          <p:cNvSpPr/>
          <p:nvPr/>
        </p:nvSpPr>
        <p:spPr>
          <a:xfrm>
            <a:off x="826634" y="1459833"/>
            <a:ext cx="584670" cy="4336413"/>
          </a:xfrm>
          <a:prstGeom prst="roundRect">
            <a:avLst>
              <a:gd name="adj" fmla="val 7897"/>
            </a:avLst>
          </a:prstGeom>
          <a:solidFill>
            <a:srgbClr val="FFEADD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endParaRPr lang="en-US" sz="1350" dirty="0">
              <a:latin typeface="Cambria" panose="020405030504060302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9F56C31-8529-00D0-56BA-FC41B4880980}"/>
              </a:ext>
            </a:extLst>
          </p:cNvPr>
          <p:cNvCxnSpPr>
            <a:cxnSpLocks/>
          </p:cNvCxnSpPr>
          <p:nvPr/>
        </p:nvCxnSpPr>
        <p:spPr>
          <a:xfrm>
            <a:off x="826634" y="232665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6D0FA54-88E6-DABC-0399-0A2E6D18A389}"/>
              </a:ext>
            </a:extLst>
          </p:cNvPr>
          <p:cNvCxnSpPr>
            <a:cxnSpLocks/>
          </p:cNvCxnSpPr>
          <p:nvPr/>
        </p:nvCxnSpPr>
        <p:spPr>
          <a:xfrm>
            <a:off x="826634" y="2760044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B3E48E-BCCF-22F0-88D5-A1E9D7AFE83E}"/>
              </a:ext>
            </a:extLst>
          </p:cNvPr>
          <p:cNvCxnSpPr>
            <a:cxnSpLocks/>
          </p:cNvCxnSpPr>
          <p:nvPr/>
        </p:nvCxnSpPr>
        <p:spPr>
          <a:xfrm>
            <a:off x="826634" y="1893269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627A78A-C0AB-9434-94EB-215074042B46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1118969" y="2771683"/>
            <a:ext cx="0" cy="93828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EA5E39-4E59-A57A-B843-895E378C4AF6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118969" y="3917716"/>
            <a:ext cx="0" cy="99746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E65FC13-E324-E868-73F9-91A32D998280}"/>
              </a:ext>
            </a:extLst>
          </p:cNvPr>
          <p:cNvCxnSpPr>
            <a:cxnSpLocks/>
          </p:cNvCxnSpPr>
          <p:nvPr/>
        </p:nvCxnSpPr>
        <p:spPr>
          <a:xfrm>
            <a:off x="826634" y="536285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D693238-4980-08CA-D65C-0187E2C8CDF2}"/>
              </a:ext>
            </a:extLst>
          </p:cNvPr>
          <p:cNvCxnSpPr>
            <a:cxnSpLocks/>
          </p:cNvCxnSpPr>
          <p:nvPr/>
        </p:nvCxnSpPr>
        <p:spPr>
          <a:xfrm>
            <a:off x="826634" y="492947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2CE7BF1-E1F5-EE02-615C-BA03E2D57369}"/>
              </a:ext>
            </a:extLst>
          </p:cNvPr>
          <p:cNvSpPr txBox="1"/>
          <p:nvPr/>
        </p:nvSpPr>
        <p:spPr>
          <a:xfrm>
            <a:off x="833110" y="3709967"/>
            <a:ext cx="57171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32-bit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3D7456-C8E0-BE17-FD03-79540BE79299}"/>
              </a:ext>
            </a:extLst>
          </p:cNvPr>
          <p:cNvSpPr txBox="1"/>
          <p:nvPr/>
        </p:nvSpPr>
        <p:spPr>
          <a:xfrm>
            <a:off x="1006531" y="1570527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34EC6F-873B-598F-1B03-1E5E22D7537A}"/>
              </a:ext>
            </a:extLst>
          </p:cNvPr>
          <p:cNvSpPr txBox="1"/>
          <p:nvPr/>
        </p:nvSpPr>
        <p:spPr>
          <a:xfrm>
            <a:off x="1006530" y="2000529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50BD8C-8207-8230-3A0D-D807794EFB6D}"/>
              </a:ext>
            </a:extLst>
          </p:cNvPr>
          <p:cNvSpPr txBox="1"/>
          <p:nvPr/>
        </p:nvSpPr>
        <p:spPr>
          <a:xfrm>
            <a:off x="1006530" y="243391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4E7705-2D9C-7AA5-B43D-9CAADDB6227A}"/>
              </a:ext>
            </a:extLst>
          </p:cNvPr>
          <p:cNvSpPr txBox="1"/>
          <p:nvPr/>
        </p:nvSpPr>
        <p:spPr>
          <a:xfrm>
            <a:off x="1006531" y="5043294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D3A975-B85A-8FB1-44D8-467C5424565F}"/>
              </a:ext>
            </a:extLst>
          </p:cNvPr>
          <p:cNvSpPr txBox="1"/>
          <p:nvPr/>
        </p:nvSpPr>
        <p:spPr>
          <a:xfrm>
            <a:off x="1006531" y="547329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C15415-73A8-3493-2A51-C596A926E1F8}"/>
              </a:ext>
            </a:extLst>
          </p:cNvPr>
          <p:cNvCxnSpPr>
            <a:cxnSpLocks/>
          </p:cNvCxnSpPr>
          <p:nvPr/>
        </p:nvCxnSpPr>
        <p:spPr>
          <a:xfrm>
            <a:off x="2056783" y="320634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5F653E-6974-A6A2-797F-B39281202077}"/>
              </a:ext>
            </a:extLst>
          </p:cNvPr>
          <p:cNvCxnSpPr>
            <a:cxnSpLocks/>
          </p:cNvCxnSpPr>
          <p:nvPr/>
        </p:nvCxnSpPr>
        <p:spPr>
          <a:xfrm>
            <a:off x="2056783" y="3402489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516D66A-1A7E-46B0-5A34-6FB00C1212C4}"/>
              </a:ext>
            </a:extLst>
          </p:cNvPr>
          <p:cNvSpPr txBox="1"/>
          <p:nvPr/>
        </p:nvSpPr>
        <p:spPr>
          <a:xfrm>
            <a:off x="2069735" y="3600961"/>
            <a:ext cx="57171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32 x 8-bit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BD4F25-43FE-970B-4B19-4FE1A7562BB9}"/>
              </a:ext>
            </a:extLst>
          </p:cNvPr>
          <p:cNvSpPr txBox="1"/>
          <p:nvPr/>
        </p:nvSpPr>
        <p:spPr>
          <a:xfrm>
            <a:off x="2236681" y="1444127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61307EB-F503-5929-513D-678260CC94A7}"/>
              </a:ext>
            </a:extLst>
          </p:cNvPr>
          <p:cNvCxnSpPr>
            <a:cxnSpLocks/>
          </p:cNvCxnSpPr>
          <p:nvPr/>
        </p:nvCxnSpPr>
        <p:spPr>
          <a:xfrm>
            <a:off x="2056783" y="1833309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11C82E8-BCE3-BE09-04C7-134F706FDEEB}"/>
              </a:ext>
            </a:extLst>
          </p:cNvPr>
          <p:cNvCxnSpPr>
            <a:cxnSpLocks/>
          </p:cNvCxnSpPr>
          <p:nvPr/>
        </p:nvCxnSpPr>
        <p:spPr>
          <a:xfrm>
            <a:off x="2056783" y="422706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AE27CA8-02CF-904C-BDC3-041374D0C082}"/>
              </a:ext>
            </a:extLst>
          </p:cNvPr>
          <p:cNvCxnSpPr>
            <a:cxnSpLocks/>
          </p:cNvCxnSpPr>
          <p:nvPr/>
        </p:nvCxnSpPr>
        <p:spPr>
          <a:xfrm>
            <a:off x="2056783" y="481550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918677-D799-1B48-B03F-E36E3331DF11}"/>
              </a:ext>
            </a:extLst>
          </p:cNvPr>
          <p:cNvCxnSpPr>
            <a:cxnSpLocks/>
          </p:cNvCxnSpPr>
          <p:nvPr/>
        </p:nvCxnSpPr>
        <p:spPr>
          <a:xfrm>
            <a:off x="2056783" y="501165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81C468-0D2D-8C06-3C07-246EA69B58F8}"/>
              </a:ext>
            </a:extLst>
          </p:cNvPr>
          <p:cNvCxnSpPr>
            <a:cxnSpLocks/>
          </p:cNvCxnSpPr>
          <p:nvPr/>
        </p:nvCxnSpPr>
        <p:spPr>
          <a:xfrm>
            <a:off x="2056783" y="520780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7F03386-919D-34EB-49CB-7E659401D811}"/>
              </a:ext>
            </a:extLst>
          </p:cNvPr>
          <p:cNvCxnSpPr>
            <a:cxnSpLocks/>
          </p:cNvCxnSpPr>
          <p:nvPr/>
        </p:nvCxnSpPr>
        <p:spPr>
          <a:xfrm>
            <a:off x="2056783" y="540395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8FC73A5-E751-B636-837D-0E4AE6CB36D2}"/>
              </a:ext>
            </a:extLst>
          </p:cNvPr>
          <p:cNvCxnSpPr>
            <a:cxnSpLocks/>
          </p:cNvCxnSpPr>
          <p:nvPr/>
        </p:nvCxnSpPr>
        <p:spPr>
          <a:xfrm>
            <a:off x="2056783" y="560009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568E27-9AA7-A3F9-3DA7-197A15A8A38A}"/>
              </a:ext>
            </a:extLst>
          </p:cNvPr>
          <p:cNvCxnSpPr>
            <a:cxnSpLocks/>
          </p:cNvCxnSpPr>
          <p:nvPr/>
        </p:nvCxnSpPr>
        <p:spPr>
          <a:xfrm>
            <a:off x="2056783" y="461936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1D108CD-D18B-C98B-65F8-DA22FC25F70E}"/>
              </a:ext>
            </a:extLst>
          </p:cNvPr>
          <p:cNvCxnSpPr>
            <a:cxnSpLocks/>
          </p:cNvCxnSpPr>
          <p:nvPr/>
        </p:nvCxnSpPr>
        <p:spPr>
          <a:xfrm>
            <a:off x="2056783" y="442321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7CA900-28CE-35F5-2F4D-3A33D9F46D92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2355594" y="3402488"/>
            <a:ext cx="0" cy="19847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805CD81-11E0-82A3-3F46-A58282F8BB7A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2355594" y="4016459"/>
            <a:ext cx="0" cy="21060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50F66F6-6636-BF57-39C4-09940243FD7A}"/>
              </a:ext>
            </a:extLst>
          </p:cNvPr>
          <p:cNvSpPr txBox="1"/>
          <p:nvPr/>
        </p:nvSpPr>
        <p:spPr>
          <a:xfrm>
            <a:off x="2235706" y="3001391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CEC058B-E6CB-3107-7D88-53AEBEB4C23D}"/>
              </a:ext>
            </a:extLst>
          </p:cNvPr>
          <p:cNvSpPr txBox="1"/>
          <p:nvPr/>
        </p:nvSpPr>
        <p:spPr>
          <a:xfrm>
            <a:off x="2236681" y="1639001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B69E53-0620-948B-D7AB-37F11477C732}"/>
              </a:ext>
            </a:extLst>
          </p:cNvPr>
          <p:cNvSpPr txBox="1"/>
          <p:nvPr/>
        </p:nvSpPr>
        <p:spPr>
          <a:xfrm>
            <a:off x="2236681" y="2223623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51A507-F08A-710B-45FB-EA042091A388}"/>
              </a:ext>
            </a:extLst>
          </p:cNvPr>
          <p:cNvSpPr txBox="1"/>
          <p:nvPr/>
        </p:nvSpPr>
        <p:spPr>
          <a:xfrm>
            <a:off x="2236681" y="2418497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9FCAAE-2528-2CCE-1B0A-AE533CB3A4AA}"/>
              </a:ext>
            </a:extLst>
          </p:cNvPr>
          <p:cNvSpPr txBox="1"/>
          <p:nvPr/>
        </p:nvSpPr>
        <p:spPr>
          <a:xfrm>
            <a:off x="2236681" y="183387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EF9FA5-045E-DB9C-D176-4711C9C3759B}"/>
              </a:ext>
            </a:extLst>
          </p:cNvPr>
          <p:cNvSpPr txBox="1"/>
          <p:nvPr/>
        </p:nvSpPr>
        <p:spPr>
          <a:xfrm>
            <a:off x="2236681" y="2028749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6C61C5-26E8-A19E-B54D-9A9B1D84677A}"/>
              </a:ext>
            </a:extLst>
          </p:cNvPr>
          <p:cNvSpPr txBox="1"/>
          <p:nvPr/>
        </p:nvSpPr>
        <p:spPr>
          <a:xfrm>
            <a:off x="2236681" y="2613371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5FA6D1-EC72-0078-5CC6-95F4F090A0C0}"/>
              </a:ext>
            </a:extLst>
          </p:cNvPr>
          <p:cNvSpPr txBox="1"/>
          <p:nvPr/>
        </p:nvSpPr>
        <p:spPr>
          <a:xfrm>
            <a:off x="2236681" y="280824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337E375-E9C0-96C8-8230-B555A249A051}"/>
              </a:ext>
            </a:extLst>
          </p:cNvPr>
          <p:cNvSpPr txBox="1"/>
          <p:nvPr/>
        </p:nvSpPr>
        <p:spPr>
          <a:xfrm>
            <a:off x="2233744" y="4224162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1889ABD-CF2B-7068-855D-1226B036A88C}"/>
              </a:ext>
            </a:extLst>
          </p:cNvPr>
          <p:cNvSpPr txBox="1"/>
          <p:nvPr/>
        </p:nvSpPr>
        <p:spPr>
          <a:xfrm>
            <a:off x="2233744" y="4434801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F59C5AD-2DCA-0092-4F4F-9CCA108CE251}"/>
              </a:ext>
            </a:extLst>
          </p:cNvPr>
          <p:cNvSpPr txBox="1"/>
          <p:nvPr/>
        </p:nvSpPr>
        <p:spPr>
          <a:xfrm>
            <a:off x="2233744" y="5019423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1E08DA-8360-F4C2-BE1E-5F9D2CF5D254}"/>
              </a:ext>
            </a:extLst>
          </p:cNvPr>
          <p:cNvSpPr txBox="1"/>
          <p:nvPr/>
        </p:nvSpPr>
        <p:spPr>
          <a:xfrm>
            <a:off x="2233744" y="5214297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A05D6F8-E377-5167-636A-2A3DE794D326}"/>
              </a:ext>
            </a:extLst>
          </p:cNvPr>
          <p:cNvSpPr txBox="1"/>
          <p:nvPr/>
        </p:nvSpPr>
        <p:spPr>
          <a:xfrm>
            <a:off x="2233744" y="462967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3DF314B-DDE7-36B1-2737-294B9E216E26}"/>
              </a:ext>
            </a:extLst>
          </p:cNvPr>
          <p:cNvSpPr txBox="1"/>
          <p:nvPr/>
        </p:nvSpPr>
        <p:spPr>
          <a:xfrm>
            <a:off x="2233744" y="4824549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35C2BE-8B55-A896-7CC3-8F4C26D80E7B}"/>
              </a:ext>
            </a:extLst>
          </p:cNvPr>
          <p:cNvSpPr txBox="1"/>
          <p:nvPr/>
        </p:nvSpPr>
        <p:spPr>
          <a:xfrm>
            <a:off x="2233744" y="5409171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EC24F93-2AC7-7D35-BF1A-F995D1CCC3F6}"/>
              </a:ext>
            </a:extLst>
          </p:cNvPr>
          <p:cNvSpPr txBox="1"/>
          <p:nvPr/>
        </p:nvSpPr>
        <p:spPr>
          <a:xfrm>
            <a:off x="2233744" y="560404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135D5A-041B-D9D5-120E-6A7E585DCDA7}"/>
              </a:ext>
            </a:extLst>
          </p:cNvPr>
          <p:cNvSpPr txBox="1"/>
          <p:nvPr/>
        </p:nvSpPr>
        <p:spPr>
          <a:xfrm>
            <a:off x="2233744" y="3197302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DF69BDA-B887-1C89-ABC9-47B0BFE4A2B5}"/>
              </a:ext>
            </a:extLst>
          </p:cNvPr>
          <p:cNvCxnSpPr>
            <a:cxnSpLocks/>
            <a:stCxn id="61" idx="3"/>
            <a:endCxn id="69" idx="1"/>
          </p:cNvCxnSpPr>
          <p:nvPr/>
        </p:nvCxnSpPr>
        <p:spPr>
          <a:xfrm flipV="1">
            <a:off x="1231407" y="1548002"/>
            <a:ext cx="1005274" cy="126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2040D26-5313-0D73-087A-BCAA85987D6D}"/>
              </a:ext>
            </a:extLst>
          </p:cNvPr>
          <p:cNvCxnSpPr>
            <a:cxnSpLocks/>
            <a:stCxn id="62" idx="3"/>
            <a:endCxn id="81" idx="1"/>
          </p:cNvCxnSpPr>
          <p:nvPr/>
        </p:nvCxnSpPr>
        <p:spPr>
          <a:xfrm>
            <a:off x="1231406" y="2104404"/>
            <a:ext cx="1004300" cy="1000862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07FD83-5D58-C005-5E40-8FC17F44325C}"/>
              </a:ext>
            </a:extLst>
          </p:cNvPr>
          <p:cNvCxnSpPr>
            <a:cxnSpLocks/>
            <a:stCxn id="65" idx="3"/>
            <a:endCxn id="89" idx="1"/>
          </p:cNvCxnSpPr>
          <p:nvPr/>
        </p:nvCxnSpPr>
        <p:spPr>
          <a:xfrm flipV="1">
            <a:off x="1231407" y="4328037"/>
            <a:ext cx="1002337" cy="124913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BA24772-F0D0-9DC4-8D57-BF056ECC4A89}"/>
              </a:ext>
            </a:extLst>
          </p:cNvPr>
          <p:cNvSpPr txBox="1"/>
          <p:nvPr/>
        </p:nvSpPr>
        <p:spPr>
          <a:xfrm>
            <a:off x="497841" y="1006292"/>
            <a:ext cx="12422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Hash Value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(32-bit Integer)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365B0F5-1ECE-9D21-9BC0-8DCF18D9E348}"/>
              </a:ext>
            </a:extLst>
          </p:cNvPr>
          <p:cNvSpPr txBox="1"/>
          <p:nvPr/>
        </p:nvSpPr>
        <p:spPr>
          <a:xfrm>
            <a:off x="1943635" y="1006292"/>
            <a:ext cx="80509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Mask </a:t>
            </a:r>
            <a:r>
              <a:rPr lang="en-CH" sz="1350" dirty="0">
                <a:latin typeface="Cambria" panose="02040503050406030204" pitchFamily="18" charset="0"/>
              </a:rPr>
              <a:t>(256-bit)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095C462-A040-3CD7-E548-A98376EADCCA}"/>
              </a:ext>
            </a:extLst>
          </p:cNvPr>
          <p:cNvSpPr txBox="1"/>
          <p:nvPr/>
        </p:nvSpPr>
        <p:spPr>
          <a:xfrm rot="16200000">
            <a:off x="-359625" y="3422218"/>
            <a:ext cx="164868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 dirty="0">
                <a:latin typeface="PT Mono" panose="02060509020205020204" pitchFamily="49" charset="77"/>
              </a:rPr>
              <a:t>m</a:t>
            </a:r>
            <a:r>
              <a:rPr lang="en-CH" sz="1350" b="1" dirty="0">
                <a:latin typeface="PT Mono" panose="02060509020205020204" pitchFamily="49" charset="77"/>
              </a:rPr>
              <a:t>ovemask_inverse</a:t>
            </a:r>
          </a:p>
        </p:txBody>
      </p:sp>
      <p:sp>
        <p:nvSpPr>
          <p:cNvPr id="104" name="Double Bracket 103">
            <a:extLst>
              <a:ext uri="{FF2B5EF4-FFF2-40B4-BE49-F238E27FC236}">
                <a16:creationId xmlns:a16="http://schemas.microsoft.com/office/drawing/2014/main" id="{2326C85D-F904-001C-5D16-945BED0908DB}"/>
              </a:ext>
            </a:extLst>
          </p:cNvPr>
          <p:cNvSpPr/>
          <p:nvPr/>
        </p:nvSpPr>
        <p:spPr>
          <a:xfrm>
            <a:off x="629531" y="3285139"/>
            <a:ext cx="957824" cy="6858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D14E282-88D7-6F09-6AA2-6D1DE17AF4B4}"/>
              </a:ext>
            </a:extLst>
          </p:cNvPr>
          <p:cNvCxnSpPr>
            <a:cxnSpLocks/>
          </p:cNvCxnSpPr>
          <p:nvPr/>
        </p:nvCxnSpPr>
        <p:spPr>
          <a:xfrm>
            <a:off x="1634650" y="3628039"/>
            <a:ext cx="35628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045CDF21-DB85-E970-F5CF-904AE98CB2B8}"/>
              </a:ext>
            </a:extLst>
          </p:cNvPr>
          <p:cNvSpPr/>
          <p:nvPr/>
        </p:nvSpPr>
        <p:spPr>
          <a:xfrm rot="10800000">
            <a:off x="2667751" y="1470312"/>
            <a:ext cx="152624" cy="1531078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>
              <a:latin typeface="Cambria" panose="020405030504060302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322ED26-8498-70D1-0123-7336EDFF1498}"/>
              </a:ext>
            </a:extLst>
          </p:cNvPr>
          <p:cNvSpPr txBox="1"/>
          <p:nvPr/>
        </p:nvSpPr>
        <p:spPr>
          <a:xfrm rot="5400000">
            <a:off x="2080575" y="2033358"/>
            <a:ext cx="199134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latin typeface="Cambria" panose="02040503050406030204" pitchFamily="18" charset="0"/>
              </a:rPr>
              <a:t>8-bit block allocation for each bit of hash value</a:t>
            </a:r>
            <a:endParaRPr lang="en-CH" sz="1350" dirty="0">
              <a:latin typeface="Cambria" panose="02040503050406030204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7609963-46FE-5BBF-D529-7DD5675EDBF3}"/>
              </a:ext>
            </a:extLst>
          </p:cNvPr>
          <p:cNvCxnSpPr>
            <a:cxnSpLocks/>
          </p:cNvCxnSpPr>
          <p:nvPr/>
        </p:nvCxnSpPr>
        <p:spPr>
          <a:xfrm flipV="1">
            <a:off x="3559559" y="981306"/>
            <a:ext cx="0" cy="4895387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6E7B00-D26A-7B7C-610B-93956A116D78}"/>
              </a:ext>
            </a:extLst>
          </p:cNvPr>
          <p:cNvSpPr/>
          <p:nvPr/>
        </p:nvSpPr>
        <p:spPr>
          <a:xfrm>
            <a:off x="5205459" y="1459833"/>
            <a:ext cx="584670" cy="4336413"/>
          </a:xfrm>
          <a:prstGeom prst="roundRect">
            <a:avLst>
              <a:gd name="adj" fmla="val 7897"/>
            </a:avLst>
          </a:prstGeom>
          <a:solidFill>
            <a:srgbClr val="E0D2EB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endParaRPr lang="en-US" sz="1350" dirty="0">
              <a:latin typeface="Cambria" panose="02040503050406030204" pitchFamily="18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AA658D9-7F7A-0528-9519-B5B809C36A2E}"/>
              </a:ext>
            </a:extLst>
          </p:cNvPr>
          <p:cNvCxnSpPr>
            <a:cxnSpLocks/>
          </p:cNvCxnSpPr>
          <p:nvPr/>
        </p:nvCxnSpPr>
        <p:spPr>
          <a:xfrm>
            <a:off x="5205459" y="2342205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F3687EC-1E05-17DC-1E4B-BE936E58A9A6}"/>
              </a:ext>
            </a:extLst>
          </p:cNvPr>
          <p:cNvCxnSpPr>
            <a:cxnSpLocks/>
          </p:cNvCxnSpPr>
          <p:nvPr/>
        </p:nvCxnSpPr>
        <p:spPr>
          <a:xfrm>
            <a:off x="5205459" y="277559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8CADDBD-3A8A-0299-8B32-6E5F57C521C9}"/>
              </a:ext>
            </a:extLst>
          </p:cNvPr>
          <p:cNvCxnSpPr>
            <a:cxnSpLocks/>
          </p:cNvCxnSpPr>
          <p:nvPr/>
        </p:nvCxnSpPr>
        <p:spPr>
          <a:xfrm>
            <a:off x="5205459" y="190881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438BA10-6E5C-D77C-32B2-94B8813F425D}"/>
              </a:ext>
            </a:extLst>
          </p:cNvPr>
          <p:cNvCxnSpPr>
            <a:cxnSpLocks/>
            <a:stCxn id="117" idx="0"/>
          </p:cNvCxnSpPr>
          <p:nvPr/>
        </p:nvCxnSpPr>
        <p:spPr>
          <a:xfrm flipV="1">
            <a:off x="5497794" y="2775593"/>
            <a:ext cx="0" cy="911166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0ED9D68-71F5-0DA0-F132-C6EA7012CF47}"/>
              </a:ext>
            </a:extLst>
          </p:cNvPr>
          <p:cNvCxnSpPr>
            <a:cxnSpLocks/>
            <a:stCxn id="117" idx="2"/>
          </p:cNvCxnSpPr>
          <p:nvPr/>
        </p:nvCxnSpPr>
        <p:spPr>
          <a:xfrm>
            <a:off x="5497794" y="3894508"/>
            <a:ext cx="0" cy="1036222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632B2A-AC34-3B74-99F9-2A5AE1416AA0}"/>
              </a:ext>
            </a:extLst>
          </p:cNvPr>
          <p:cNvCxnSpPr>
            <a:cxnSpLocks/>
          </p:cNvCxnSpPr>
          <p:nvPr/>
        </p:nvCxnSpPr>
        <p:spPr>
          <a:xfrm>
            <a:off x="5205459" y="5378407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CFE7ED4-0100-58B2-8EAF-5C7FFBB61036}"/>
              </a:ext>
            </a:extLst>
          </p:cNvPr>
          <p:cNvCxnSpPr>
            <a:cxnSpLocks/>
          </p:cNvCxnSpPr>
          <p:nvPr/>
        </p:nvCxnSpPr>
        <p:spPr>
          <a:xfrm>
            <a:off x="5205459" y="4945020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1845444-55F2-DA16-7DD2-88E04140D578}"/>
              </a:ext>
            </a:extLst>
          </p:cNvPr>
          <p:cNvSpPr txBox="1"/>
          <p:nvPr/>
        </p:nvSpPr>
        <p:spPr>
          <a:xfrm>
            <a:off x="5211935" y="3686759"/>
            <a:ext cx="57171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32 x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B81C89-0751-E259-D2FE-C0D55C9059AB}"/>
              </a:ext>
            </a:extLst>
          </p:cNvPr>
          <p:cNvSpPr txBox="1"/>
          <p:nvPr/>
        </p:nvSpPr>
        <p:spPr>
          <a:xfrm>
            <a:off x="5385356" y="158607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32D53BF-0D96-51D3-DB49-49908A05135F}"/>
              </a:ext>
            </a:extLst>
          </p:cNvPr>
          <p:cNvSpPr txBox="1"/>
          <p:nvPr/>
        </p:nvSpPr>
        <p:spPr>
          <a:xfrm>
            <a:off x="5385355" y="2016078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B53CADC-43D9-4318-6086-83BDC5CB8D0E}"/>
              </a:ext>
            </a:extLst>
          </p:cNvPr>
          <p:cNvSpPr txBox="1"/>
          <p:nvPr/>
        </p:nvSpPr>
        <p:spPr>
          <a:xfrm>
            <a:off x="5385355" y="244946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31954DD-1A11-971F-A5A8-B149274A2091}"/>
              </a:ext>
            </a:extLst>
          </p:cNvPr>
          <p:cNvSpPr txBox="1"/>
          <p:nvPr/>
        </p:nvSpPr>
        <p:spPr>
          <a:xfrm>
            <a:off x="5385357" y="5058843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CF4BA8-A16D-FE64-1DD1-4EA00BF83597}"/>
              </a:ext>
            </a:extLst>
          </p:cNvPr>
          <p:cNvSpPr txBox="1"/>
          <p:nvPr/>
        </p:nvSpPr>
        <p:spPr>
          <a:xfrm>
            <a:off x="5385356" y="548884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DDA00253-FADB-66F9-FDAC-F8651E17FE7D}"/>
              </a:ext>
            </a:extLst>
          </p:cNvPr>
          <p:cNvSpPr/>
          <p:nvPr/>
        </p:nvSpPr>
        <p:spPr>
          <a:xfrm>
            <a:off x="4101561" y="1459833"/>
            <a:ext cx="584670" cy="4336413"/>
          </a:xfrm>
          <a:prstGeom prst="roundRect">
            <a:avLst>
              <a:gd name="adj" fmla="val 7897"/>
            </a:avLst>
          </a:prstGeom>
          <a:solidFill>
            <a:srgbClr val="E3F0D9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endParaRPr lang="en-US" sz="1350" dirty="0">
              <a:latin typeface="Cambria" panose="02040503050406030204" pitchFamily="18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02777F6-560F-28B8-78DC-2B6187481546}"/>
              </a:ext>
            </a:extLst>
          </p:cNvPr>
          <p:cNvCxnSpPr>
            <a:cxnSpLocks/>
          </p:cNvCxnSpPr>
          <p:nvPr/>
        </p:nvCxnSpPr>
        <p:spPr>
          <a:xfrm>
            <a:off x="4101561" y="164089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02A8BE2-5649-6C28-ECDD-27EF3F75D316}"/>
              </a:ext>
            </a:extLst>
          </p:cNvPr>
          <p:cNvCxnSpPr>
            <a:cxnSpLocks/>
          </p:cNvCxnSpPr>
          <p:nvPr/>
        </p:nvCxnSpPr>
        <p:spPr>
          <a:xfrm>
            <a:off x="4101561" y="222933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8C1B507-662B-EF6F-F303-402669FB9691}"/>
              </a:ext>
            </a:extLst>
          </p:cNvPr>
          <p:cNvCxnSpPr>
            <a:cxnSpLocks/>
          </p:cNvCxnSpPr>
          <p:nvPr/>
        </p:nvCxnSpPr>
        <p:spPr>
          <a:xfrm>
            <a:off x="4101561" y="242548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9F1E0D1-976A-53AE-D37D-61614223B81A}"/>
              </a:ext>
            </a:extLst>
          </p:cNvPr>
          <p:cNvCxnSpPr>
            <a:cxnSpLocks/>
          </p:cNvCxnSpPr>
          <p:nvPr/>
        </p:nvCxnSpPr>
        <p:spPr>
          <a:xfrm>
            <a:off x="4101561" y="301392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946D250-C6A5-AD5C-846F-F5889C0164DF}"/>
              </a:ext>
            </a:extLst>
          </p:cNvPr>
          <p:cNvCxnSpPr>
            <a:cxnSpLocks/>
          </p:cNvCxnSpPr>
          <p:nvPr/>
        </p:nvCxnSpPr>
        <p:spPr>
          <a:xfrm>
            <a:off x="4101561" y="321007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A006A432-C1AC-7768-AA74-AE0814939C87}"/>
              </a:ext>
            </a:extLst>
          </p:cNvPr>
          <p:cNvSpPr txBox="1"/>
          <p:nvPr/>
        </p:nvSpPr>
        <p:spPr>
          <a:xfrm>
            <a:off x="4108037" y="3502218"/>
            <a:ext cx="57171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32 x 8-bit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9805E18-6B40-9C94-05F4-33B4232FDFC0}"/>
              </a:ext>
            </a:extLst>
          </p:cNvPr>
          <p:cNvSpPr txBox="1"/>
          <p:nvPr/>
        </p:nvSpPr>
        <p:spPr>
          <a:xfrm>
            <a:off x="4281459" y="1447859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30452B7-AE66-7023-1B8F-61ADF36D0F4D}"/>
              </a:ext>
            </a:extLst>
          </p:cNvPr>
          <p:cNvCxnSpPr>
            <a:cxnSpLocks/>
          </p:cNvCxnSpPr>
          <p:nvPr/>
        </p:nvCxnSpPr>
        <p:spPr>
          <a:xfrm>
            <a:off x="4101561" y="423079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152DE83-8422-0CA9-A52E-C348AB89ED44}"/>
              </a:ext>
            </a:extLst>
          </p:cNvPr>
          <p:cNvCxnSpPr>
            <a:cxnSpLocks/>
          </p:cNvCxnSpPr>
          <p:nvPr/>
        </p:nvCxnSpPr>
        <p:spPr>
          <a:xfrm>
            <a:off x="4101561" y="501538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0844EFC-C9A4-B7C0-6746-0BAE8691EEC6}"/>
              </a:ext>
            </a:extLst>
          </p:cNvPr>
          <p:cNvCxnSpPr>
            <a:cxnSpLocks/>
          </p:cNvCxnSpPr>
          <p:nvPr/>
        </p:nvCxnSpPr>
        <p:spPr>
          <a:xfrm>
            <a:off x="4101561" y="5211535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46316C2-54D1-9C89-319D-84F34A63A1E5}"/>
              </a:ext>
            </a:extLst>
          </p:cNvPr>
          <p:cNvCxnSpPr>
            <a:cxnSpLocks/>
          </p:cNvCxnSpPr>
          <p:nvPr/>
        </p:nvCxnSpPr>
        <p:spPr>
          <a:xfrm>
            <a:off x="4101561" y="4426945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33CF79A-EFFD-1B51-C41D-FEBABD6ABB05}"/>
              </a:ext>
            </a:extLst>
          </p:cNvPr>
          <p:cNvCxnSpPr>
            <a:cxnSpLocks/>
          </p:cNvCxnSpPr>
          <p:nvPr/>
        </p:nvCxnSpPr>
        <p:spPr>
          <a:xfrm flipV="1">
            <a:off x="4393896" y="3212872"/>
            <a:ext cx="0" cy="289346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8A9A216-FA60-63A8-A6E0-53F95455FE9A}"/>
              </a:ext>
            </a:extLst>
          </p:cNvPr>
          <p:cNvCxnSpPr>
            <a:cxnSpLocks/>
          </p:cNvCxnSpPr>
          <p:nvPr/>
        </p:nvCxnSpPr>
        <p:spPr>
          <a:xfrm>
            <a:off x="4393896" y="3917716"/>
            <a:ext cx="0" cy="306446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94AA01D8-96DF-E9A7-F7FC-9EC4D7C7934E}"/>
              </a:ext>
            </a:extLst>
          </p:cNvPr>
          <p:cNvSpPr txBox="1"/>
          <p:nvPr/>
        </p:nvSpPr>
        <p:spPr>
          <a:xfrm>
            <a:off x="4281459" y="3005123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FA38FFC-D740-0A7B-CE29-955E3C20DCEB}"/>
              </a:ext>
            </a:extLst>
          </p:cNvPr>
          <p:cNvSpPr txBox="1"/>
          <p:nvPr/>
        </p:nvSpPr>
        <p:spPr>
          <a:xfrm>
            <a:off x="4281459" y="222735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E056A1E-713A-2763-596F-399F1B818C76}"/>
              </a:ext>
            </a:extLst>
          </p:cNvPr>
          <p:cNvSpPr txBox="1"/>
          <p:nvPr/>
        </p:nvSpPr>
        <p:spPr>
          <a:xfrm>
            <a:off x="4281459" y="4227894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635C3E-A1F7-32A8-28AF-ED0AB0D8B3FD}"/>
              </a:ext>
            </a:extLst>
          </p:cNvPr>
          <p:cNvSpPr txBox="1"/>
          <p:nvPr/>
        </p:nvSpPr>
        <p:spPr>
          <a:xfrm>
            <a:off x="4281459" y="5015272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3C8C710-A448-6CD9-8548-DEFD5967CEAB}"/>
              </a:ext>
            </a:extLst>
          </p:cNvPr>
          <p:cNvSpPr txBox="1"/>
          <p:nvPr/>
        </p:nvSpPr>
        <p:spPr>
          <a:xfrm>
            <a:off x="3989273" y="1010024"/>
            <a:ext cx="80509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Mask </a:t>
            </a:r>
            <a:r>
              <a:rPr lang="en-CH" sz="1350" dirty="0">
                <a:latin typeface="Cambria" panose="02040503050406030204" pitchFamily="18" charset="0"/>
              </a:rPr>
              <a:t>(256-bit)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7D23CA1-ACB7-3360-2312-510764092032}"/>
              </a:ext>
            </a:extLst>
          </p:cNvPr>
          <p:cNvSpPr txBox="1"/>
          <p:nvPr/>
        </p:nvSpPr>
        <p:spPr>
          <a:xfrm>
            <a:off x="4113225" y="1791805"/>
            <a:ext cx="5613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All 0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28D4C52-B49F-D9D2-CFAC-0ACE16E499CE}"/>
              </a:ext>
            </a:extLst>
          </p:cNvPr>
          <p:cNvCxnSpPr>
            <a:cxnSpLocks/>
          </p:cNvCxnSpPr>
          <p:nvPr/>
        </p:nvCxnSpPr>
        <p:spPr>
          <a:xfrm flipH="1" flipV="1">
            <a:off x="4393896" y="1657337"/>
            <a:ext cx="0" cy="15011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20813E2-61EF-B6BC-CC8D-C0AB56D4061E}"/>
              </a:ext>
            </a:extLst>
          </p:cNvPr>
          <p:cNvCxnSpPr>
            <a:cxnSpLocks/>
          </p:cNvCxnSpPr>
          <p:nvPr/>
        </p:nvCxnSpPr>
        <p:spPr>
          <a:xfrm flipH="1">
            <a:off x="4393896" y="2068804"/>
            <a:ext cx="0" cy="15575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E52E7E0-6826-2215-E4C2-771DC68FEDB3}"/>
              </a:ext>
            </a:extLst>
          </p:cNvPr>
          <p:cNvSpPr txBox="1"/>
          <p:nvPr/>
        </p:nvSpPr>
        <p:spPr>
          <a:xfrm>
            <a:off x="4113225" y="2568104"/>
            <a:ext cx="5613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All 0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2C28170-A20A-213B-9C06-024B2C9E2020}"/>
              </a:ext>
            </a:extLst>
          </p:cNvPr>
          <p:cNvCxnSpPr>
            <a:cxnSpLocks/>
          </p:cNvCxnSpPr>
          <p:nvPr/>
        </p:nvCxnSpPr>
        <p:spPr>
          <a:xfrm flipH="1" flipV="1">
            <a:off x="4393896" y="2433635"/>
            <a:ext cx="0" cy="15011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97BEFA3-021A-11F4-7797-3196596B1BB5}"/>
              </a:ext>
            </a:extLst>
          </p:cNvPr>
          <p:cNvCxnSpPr>
            <a:cxnSpLocks/>
          </p:cNvCxnSpPr>
          <p:nvPr/>
        </p:nvCxnSpPr>
        <p:spPr>
          <a:xfrm flipH="1">
            <a:off x="4393896" y="2845103"/>
            <a:ext cx="0" cy="15575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0C4C4C8-8088-1C27-750C-7626F02FE8FE}"/>
              </a:ext>
            </a:extLst>
          </p:cNvPr>
          <p:cNvSpPr txBox="1"/>
          <p:nvPr/>
        </p:nvSpPr>
        <p:spPr>
          <a:xfrm>
            <a:off x="4113225" y="4574478"/>
            <a:ext cx="5613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All 0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BDE6BD3-ADE8-EBCA-0392-5DBF26201E08}"/>
              </a:ext>
            </a:extLst>
          </p:cNvPr>
          <p:cNvCxnSpPr>
            <a:cxnSpLocks/>
          </p:cNvCxnSpPr>
          <p:nvPr/>
        </p:nvCxnSpPr>
        <p:spPr>
          <a:xfrm flipH="1" flipV="1">
            <a:off x="4393896" y="4440010"/>
            <a:ext cx="0" cy="15011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09E6C52-B34E-B04E-E366-8E9E5BDC8BF4}"/>
              </a:ext>
            </a:extLst>
          </p:cNvPr>
          <p:cNvCxnSpPr>
            <a:cxnSpLocks/>
          </p:cNvCxnSpPr>
          <p:nvPr/>
        </p:nvCxnSpPr>
        <p:spPr>
          <a:xfrm flipH="1">
            <a:off x="4393896" y="4851477"/>
            <a:ext cx="0" cy="15575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E74EDF9D-7416-6B8E-8143-3A7EEAE4CE8B}"/>
              </a:ext>
            </a:extLst>
          </p:cNvPr>
          <p:cNvSpPr txBox="1"/>
          <p:nvPr/>
        </p:nvSpPr>
        <p:spPr>
          <a:xfrm>
            <a:off x="4113225" y="5355594"/>
            <a:ext cx="5613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All 0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E51B689-19CD-2135-2DDB-6E41299FA81E}"/>
              </a:ext>
            </a:extLst>
          </p:cNvPr>
          <p:cNvCxnSpPr>
            <a:cxnSpLocks/>
          </p:cNvCxnSpPr>
          <p:nvPr/>
        </p:nvCxnSpPr>
        <p:spPr>
          <a:xfrm flipH="1" flipV="1">
            <a:off x="4393896" y="5221126"/>
            <a:ext cx="0" cy="15011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7698E0E-3855-3DB3-2FBA-94E1DADFA29B}"/>
              </a:ext>
            </a:extLst>
          </p:cNvPr>
          <p:cNvCxnSpPr>
            <a:cxnSpLocks/>
          </p:cNvCxnSpPr>
          <p:nvPr/>
        </p:nvCxnSpPr>
        <p:spPr>
          <a:xfrm flipH="1">
            <a:off x="4393896" y="5632593"/>
            <a:ext cx="0" cy="15575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0A8F34C-45F2-BE0D-D437-28582C064698}"/>
              </a:ext>
            </a:extLst>
          </p:cNvPr>
          <p:cNvCxnSpPr>
            <a:cxnSpLocks/>
            <a:stCxn id="65" idx="3"/>
            <a:endCxn id="140" idx="1"/>
          </p:cNvCxnSpPr>
          <p:nvPr/>
        </p:nvCxnSpPr>
        <p:spPr>
          <a:xfrm flipV="1">
            <a:off x="1231407" y="5119147"/>
            <a:ext cx="3050052" cy="45802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4670D501-9CD7-8869-DB7B-A252331020CC}"/>
              </a:ext>
            </a:extLst>
          </p:cNvPr>
          <p:cNvSpPr txBox="1"/>
          <p:nvPr/>
        </p:nvSpPr>
        <p:spPr>
          <a:xfrm>
            <a:off x="5151635" y="1010024"/>
            <a:ext cx="68102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All 1s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E2488018-E016-22F1-B477-AD0F12D9D585}"/>
              </a:ext>
            </a:extLst>
          </p:cNvPr>
          <p:cNvSpPr/>
          <p:nvPr/>
        </p:nvSpPr>
        <p:spPr>
          <a:xfrm>
            <a:off x="6406725" y="1459833"/>
            <a:ext cx="584670" cy="4336413"/>
          </a:xfrm>
          <a:prstGeom prst="roundRect">
            <a:avLst>
              <a:gd name="adj" fmla="val 7897"/>
            </a:avLst>
          </a:prstGeom>
          <a:solidFill>
            <a:srgbClr val="E0D2EB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endParaRPr lang="en-US" sz="1350" dirty="0">
              <a:latin typeface="Cambria" panose="020405030504060302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369BFC4-7253-1A7E-54A9-4EE2B7D9F9B6}"/>
              </a:ext>
            </a:extLst>
          </p:cNvPr>
          <p:cNvCxnSpPr>
            <a:cxnSpLocks/>
          </p:cNvCxnSpPr>
          <p:nvPr/>
        </p:nvCxnSpPr>
        <p:spPr>
          <a:xfrm>
            <a:off x="6406725" y="2342205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7C36265-37A2-BF1A-BAAF-C4D16FCBE5D5}"/>
              </a:ext>
            </a:extLst>
          </p:cNvPr>
          <p:cNvCxnSpPr>
            <a:cxnSpLocks/>
          </p:cNvCxnSpPr>
          <p:nvPr/>
        </p:nvCxnSpPr>
        <p:spPr>
          <a:xfrm>
            <a:off x="6406725" y="2775593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F92EA95-08DB-91D3-2E95-698868D52D4D}"/>
              </a:ext>
            </a:extLst>
          </p:cNvPr>
          <p:cNvCxnSpPr>
            <a:cxnSpLocks/>
          </p:cNvCxnSpPr>
          <p:nvPr/>
        </p:nvCxnSpPr>
        <p:spPr>
          <a:xfrm>
            <a:off x="6406725" y="190881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22C2EC7-36AE-C4E0-8302-D2747F3CC7AE}"/>
              </a:ext>
            </a:extLst>
          </p:cNvPr>
          <p:cNvCxnSpPr>
            <a:cxnSpLocks/>
            <a:stCxn id="164" idx="0"/>
          </p:cNvCxnSpPr>
          <p:nvPr/>
        </p:nvCxnSpPr>
        <p:spPr>
          <a:xfrm flipV="1">
            <a:off x="6699060" y="2775593"/>
            <a:ext cx="0" cy="911166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915E85C-A595-DAFF-B5EB-73C337A8EBB6}"/>
              </a:ext>
            </a:extLst>
          </p:cNvPr>
          <p:cNvCxnSpPr>
            <a:cxnSpLocks/>
            <a:stCxn id="164" idx="2"/>
          </p:cNvCxnSpPr>
          <p:nvPr/>
        </p:nvCxnSpPr>
        <p:spPr>
          <a:xfrm>
            <a:off x="6699060" y="3894508"/>
            <a:ext cx="0" cy="1036222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32452B8-A52A-770B-3799-FDDE5D68527F}"/>
              </a:ext>
            </a:extLst>
          </p:cNvPr>
          <p:cNvCxnSpPr>
            <a:cxnSpLocks/>
          </p:cNvCxnSpPr>
          <p:nvPr/>
        </p:nvCxnSpPr>
        <p:spPr>
          <a:xfrm>
            <a:off x="6406725" y="5378407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BE45105-A1D0-4033-2E2B-E4E0D13A3BC4}"/>
              </a:ext>
            </a:extLst>
          </p:cNvPr>
          <p:cNvCxnSpPr>
            <a:cxnSpLocks/>
          </p:cNvCxnSpPr>
          <p:nvPr/>
        </p:nvCxnSpPr>
        <p:spPr>
          <a:xfrm>
            <a:off x="6406725" y="4945020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2085F68-0FB1-77D0-0DF7-069A575DBC8F}"/>
              </a:ext>
            </a:extLst>
          </p:cNvPr>
          <p:cNvSpPr txBox="1"/>
          <p:nvPr/>
        </p:nvSpPr>
        <p:spPr>
          <a:xfrm>
            <a:off x="6413201" y="3686759"/>
            <a:ext cx="57171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32 x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9F73A31-35CF-76A0-7469-058AE5C94D8B}"/>
              </a:ext>
            </a:extLst>
          </p:cNvPr>
          <p:cNvSpPr txBox="1"/>
          <p:nvPr/>
        </p:nvSpPr>
        <p:spPr>
          <a:xfrm>
            <a:off x="6586622" y="158607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7CBC6B6-0995-B785-12B5-39F4E0F818C5}"/>
              </a:ext>
            </a:extLst>
          </p:cNvPr>
          <p:cNvSpPr txBox="1"/>
          <p:nvPr/>
        </p:nvSpPr>
        <p:spPr>
          <a:xfrm>
            <a:off x="6586621" y="2016078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DC9DB21-EF8D-A0DF-B4F2-BFCCDABF813C}"/>
              </a:ext>
            </a:extLst>
          </p:cNvPr>
          <p:cNvSpPr txBox="1"/>
          <p:nvPr/>
        </p:nvSpPr>
        <p:spPr>
          <a:xfrm>
            <a:off x="6586621" y="244946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39F2A17-6818-B888-442A-78A886109338}"/>
              </a:ext>
            </a:extLst>
          </p:cNvPr>
          <p:cNvSpPr txBox="1"/>
          <p:nvPr/>
        </p:nvSpPr>
        <p:spPr>
          <a:xfrm>
            <a:off x="6586623" y="5058843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E6D1150-24BB-C233-F4A0-3F3E6F3077DB}"/>
              </a:ext>
            </a:extLst>
          </p:cNvPr>
          <p:cNvSpPr txBox="1"/>
          <p:nvPr/>
        </p:nvSpPr>
        <p:spPr>
          <a:xfrm>
            <a:off x="6586622" y="5488845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F57F2CB-1442-5E31-7460-3FAD9ED32416}"/>
              </a:ext>
            </a:extLst>
          </p:cNvPr>
          <p:cNvSpPr txBox="1"/>
          <p:nvPr/>
        </p:nvSpPr>
        <p:spPr>
          <a:xfrm>
            <a:off x="6349787" y="1010024"/>
            <a:ext cx="681021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All -1s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D10E46B-12E1-DAF1-2C84-EF86FB3FBE2C}"/>
              </a:ext>
            </a:extLst>
          </p:cNvPr>
          <p:cNvSpPr txBox="1"/>
          <p:nvPr/>
        </p:nvSpPr>
        <p:spPr>
          <a:xfrm>
            <a:off x="5272082" y="1165952"/>
            <a:ext cx="16483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sp>
        <p:nvSpPr>
          <p:cNvPr id="172" name="Double Bracket 171">
            <a:extLst>
              <a:ext uri="{FF2B5EF4-FFF2-40B4-BE49-F238E27FC236}">
                <a16:creationId xmlns:a16="http://schemas.microsoft.com/office/drawing/2014/main" id="{9F5024C1-BE98-4165-0AF3-E7082974C9E3}"/>
              </a:ext>
            </a:extLst>
          </p:cNvPr>
          <p:cNvSpPr/>
          <p:nvPr/>
        </p:nvSpPr>
        <p:spPr>
          <a:xfrm>
            <a:off x="3912906" y="3288871"/>
            <a:ext cx="3241193" cy="68580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784AAAE-944D-60EC-AA17-FB26AA8D90B2}"/>
              </a:ext>
            </a:extLst>
          </p:cNvPr>
          <p:cNvSpPr txBox="1"/>
          <p:nvPr/>
        </p:nvSpPr>
        <p:spPr>
          <a:xfrm rot="16200000">
            <a:off x="2766213" y="3539714"/>
            <a:ext cx="191646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b="1" dirty="0">
                <a:latin typeface="PT Mono" panose="02060509020205020204" pitchFamily="49" charset="77"/>
              </a:rPr>
              <a:t>_mm256_blendv_epi8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537E3F49-A9DC-F5DF-5AE5-BA86CF992C5B}"/>
              </a:ext>
            </a:extLst>
          </p:cNvPr>
          <p:cNvSpPr/>
          <p:nvPr/>
        </p:nvSpPr>
        <p:spPr>
          <a:xfrm>
            <a:off x="7809642" y="1459833"/>
            <a:ext cx="584670" cy="4336413"/>
          </a:xfrm>
          <a:prstGeom prst="roundRect">
            <a:avLst>
              <a:gd name="adj" fmla="val 7897"/>
            </a:avLst>
          </a:prstGeom>
          <a:solidFill>
            <a:srgbClr val="F3EDDB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1200635"/>
            <a:endParaRPr lang="en-US" sz="1350" dirty="0">
              <a:latin typeface="Cambria" panose="02040503050406030204" pitchFamily="18" charset="0"/>
            </a:endParaRP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1D2B478-51F7-B19A-0F1B-5716007C8E02}"/>
              </a:ext>
            </a:extLst>
          </p:cNvPr>
          <p:cNvCxnSpPr>
            <a:cxnSpLocks/>
          </p:cNvCxnSpPr>
          <p:nvPr/>
        </p:nvCxnSpPr>
        <p:spPr>
          <a:xfrm>
            <a:off x="7809642" y="2326656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DA2D41F-3D3C-F75F-CC21-3A7864E537D0}"/>
              </a:ext>
            </a:extLst>
          </p:cNvPr>
          <p:cNvCxnSpPr>
            <a:cxnSpLocks/>
          </p:cNvCxnSpPr>
          <p:nvPr/>
        </p:nvCxnSpPr>
        <p:spPr>
          <a:xfrm>
            <a:off x="7809642" y="2760044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E87C0B7-F39C-73E4-A35A-D8C7D585DF2A}"/>
              </a:ext>
            </a:extLst>
          </p:cNvPr>
          <p:cNvCxnSpPr>
            <a:cxnSpLocks/>
          </p:cNvCxnSpPr>
          <p:nvPr/>
        </p:nvCxnSpPr>
        <p:spPr>
          <a:xfrm>
            <a:off x="7809642" y="1893269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0FB3C1E-6F48-B684-36C0-D279B56CD815}"/>
              </a:ext>
            </a:extLst>
          </p:cNvPr>
          <p:cNvCxnSpPr>
            <a:cxnSpLocks/>
            <a:stCxn id="182" idx="0"/>
          </p:cNvCxnSpPr>
          <p:nvPr/>
        </p:nvCxnSpPr>
        <p:spPr>
          <a:xfrm flipV="1">
            <a:off x="8101977" y="2771683"/>
            <a:ext cx="0" cy="93828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819360A-03D6-E7A6-B4F0-B76CB42094CA}"/>
              </a:ext>
            </a:extLst>
          </p:cNvPr>
          <p:cNvCxnSpPr>
            <a:cxnSpLocks/>
            <a:stCxn id="182" idx="2"/>
          </p:cNvCxnSpPr>
          <p:nvPr/>
        </p:nvCxnSpPr>
        <p:spPr>
          <a:xfrm>
            <a:off x="8101977" y="3917716"/>
            <a:ext cx="0" cy="99746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F20B05B-618E-F929-D37A-9C13EA72B4E8}"/>
              </a:ext>
            </a:extLst>
          </p:cNvPr>
          <p:cNvCxnSpPr>
            <a:cxnSpLocks/>
          </p:cNvCxnSpPr>
          <p:nvPr/>
        </p:nvCxnSpPr>
        <p:spPr>
          <a:xfrm>
            <a:off x="7809642" y="5362858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FE7A08A1-2982-F80F-FD2D-3AC91BF4564F}"/>
              </a:ext>
            </a:extLst>
          </p:cNvPr>
          <p:cNvCxnSpPr>
            <a:cxnSpLocks/>
          </p:cNvCxnSpPr>
          <p:nvPr/>
        </p:nvCxnSpPr>
        <p:spPr>
          <a:xfrm>
            <a:off x="7809642" y="4929471"/>
            <a:ext cx="58467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B4E522DA-BE7F-5087-7E8A-5D98353F0045}"/>
              </a:ext>
            </a:extLst>
          </p:cNvPr>
          <p:cNvSpPr txBox="1"/>
          <p:nvPr/>
        </p:nvSpPr>
        <p:spPr>
          <a:xfrm>
            <a:off x="7816118" y="3709967"/>
            <a:ext cx="571718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32-bit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0C1004E-8AA8-C59F-36B8-D6F745F0F3FC}"/>
              </a:ext>
            </a:extLst>
          </p:cNvPr>
          <p:cNvSpPr txBox="1"/>
          <p:nvPr/>
        </p:nvSpPr>
        <p:spPr>
          <a:xfrm>
            <a:off x="7989539" y="1570527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E7D300B-4C6E-F9ED-B01A-B5CEB884777E}"/>
              </a:ext>
            </a:extLst>
          </p:cNvPr>
          <p:cNvSpPr txBox="1"/>
          <p:nvPr/>
        </p:nvSpPr>
        <p:spPr>
          <a:xfrm>
            <a:off x="7989539" y="2000529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002060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C03FD7D-FA04-9C56-CE30-FE7560CD3CE5}"/>
              </a:ext>
            </a:extLst>
          </p:cNvPr>
          <p:cNvSpPr txBox="1"/>
          <p:nvPr/>
        </p:nvSpPr>
        <p:spPr>
          <a:xfrm>
            <a:off x="7989539" y="243391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002060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75D4DFE-CBC1-FADD-5F92-27A1EDD66541}"/>
              </a:ext>
            </a:extLst>
          </p:cNvPr>
          <p:cNvSpPr txBox="1"/>
          <p:nvPr/>
        </p:nvSpPr>
        <p:spPr>
          <a:xfrm>
            <a:off x="7989539" y="5043294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3C74894-AF5D-EE90-E238-39BA5B8C69FD}"/>
              </a:ext>
            </a:extLst>
          </p:cNvPr>
          <p:cNvSpPr txBox="1"/>
          <p:nvPr/>
        </p:nvSpPr>
        <p:spPr>
          <a:xfrm>
            <a:off x="7989539" y="5473296"/>
            <a:ext cx="224876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solidFill>
                  <a:srgbClr val="2F528E"/>
                </a:solidFill>
                <a:latin typeface="Cambria" panose="02040503050406030204" pitchFamily="18" charset="0"/>
              </a:rPr>
              <a:t>-1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C077E0E-78C3-5BB8-7DB8-5A80939B4A19}"/>
              </a:ext>
            </a:extLst>
          </p:cNvPr>
          <p:cNvSpPr txBox="1"/>
          <p:nvPr/>
        </p:nvSpPr>
        <p:spPr>
          <a:xfrm>
            <a:off x="7216331" y="1010024"/>
            <a:ext cx="177129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350" b="1" dirty="0">
                <a:latin typeface="Cambria" panose="02040503050406030204" pitchFamily="18" charset="0"/>
              </a:rPr>
              <a:t>Encoded Hash Value</a:t>
            </a:r>
          </a:p>
          <a:p>
            <a:pPr algn="ctr"/>
            <a:r>
              <a:rPr lang="en-CH" sz="1350" dirty="0">
                <a:latin typeface="Cambria" panose="02040503050406030204" pitchFamily="18" charset="0"/>
              </a:rPr>
              <a:t>(32 x 8-bit Integers)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4469662-AC1C-B9E8-ECBF-FCCB01CBDF69}"/>
              </a:ext>
            </a:extLst>
          </p:cNvPr>
          <p:cNvCxnSpPr>
            <a:cxnSpLocks/>
          </p:cNvCxnSpPr>
          <p:nvPr/>
        </p:nvCxnSpPr>
        <p:spPr>
          <a:xfrm>
            <a:off x="7248691" y="3628039"/>
            <a:ext cx="46508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E736083-268E-6ACA-69F8-73B1EA195565}"/>
              </a:ext>
            </a:extLst>
          </p:cNvPr>
          <p:cNvCxnSpPr>
            <a:cxnSpLocks/>
            <a:stCxn id="138" idx="3"/>
            <a:endCxn id="166" idx="1"/>
          </p:cNvCxnSpPr>
          <p:nvPr/>
        </p:nvCxnSpPr>
        <p:spPr>
          <a:xfrm flipV="1">
            <a:off x="4506335" y="2119953"/>
            <a:ext cx="2080286" cy="21127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201ADD9-3FA8-CAD3-F9EE-A5A438C30DB7}"/>
              </a:ext>
            </a:extLst>
          </p:cNvPr>
          <p:cNvCxnSpPr>
            <a:cxnSpLocks/>
            <a:stCxn id="166" idx="3"/>
            <a:endCxn id="184" idx="1"/>
          </p:cNvCxnSpPr>
          <p:nvPr/>
        </p:nvCxnSpPr>
        <p:spPr>
          <a:xfrm flipV="1">
            <a:off x="6811497" y="2104404"/>
            <a:ext cx="1178042" cy="1554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1986997-98FA-38E9-C379-32F53E16914E}"/>
              </a:ext>
            </a:extLst>
          </p:cNvPr>
          <p:cNvCxnSpPr>
            <a:cxnSpLocks/>
            <a:stCxn id="121" idx="3"/>
            <a:endCxn id="186" idx="1"/>
          </p:cNvCxnSpPr>
          <p:nvPr/>
        </p:nvCxnSpPr>
        <p:spPr>
          <a:xfrm flipV="1">
            <a:off x="5610233" y="5147169"/>
            <a:ext cx="2379306" cy="1554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E31E655-9E65-A233-3E0C-C776D64AC473}"/>
              </a:ext>
            </a:extLst>
          </p:cNvPr>
          <p:cNvCxnSpPr>
            <a:cxnSpLocks/>
            <a:stCxn id="130" idx="3"/>
            <a:endCxn id="118" idx="1"/>
          </p:cNvCxnSpPr>
          <p:nvPr/>
        </p:nvCxnSpPr>
        <p:spPr>
          <a:xfrm>
            <a:off x="4506335" y="1551734"/>
            <a:ext cx="879021" cy="13821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EE69168-40E2-B6D9-BB38-6C56743FD57A}"/>
              </a:ext>
            </a:extLst>
          </p:cNvPr>
          <p:cNvCxnSpPr>
            <a:cxnSpLocks/>
            <a:stCxn id="140" idx="3"/>
            <a:endCxn id="169" idx="1"/>
          </p:cNvCxnSpPr>
          <p:nvPr/>
        </p:nvCxnSpPr>
        <p:spPr>
          <a:xfrm>
            <a:off x="4506335" y="5119147"/>
            <a:ext cx="2080287" cy="47357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F6E159BF-DD46-86F3-53C6-F042CF3712D3}"/>
              </a:ext>
            </a:extLst>
          </p:cNvPr>
          <p:cNvCxnSpPr>
            <a:cxnSpLocks/>
            <a:stCxn id="169" idx="3"/>
            <a:endCxn id="187" idx="1"/>
          </p:cNvCxnSpPr>
          <p:nvPr/>
        </p:nvCxnSpPr>
        <p:spPr>
          <a:xfrm flipV="1">
            <a:off x="6811498" y="5577171"/>
            <a:ext cx="1178041" cy="1554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Picture 195">
            <a:extLst>
              <a:ext uri="{FF2B5EF4-FFF2-40B4-BE49-F238E27FC236}">
                <a16:creationId xmlns:a16="http://schemas.microsoft.com/office/drawing/2014/main" id="{A047B73E-6978-79E5-FF35-DE87D858A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2" y="885219"/>
            <a:ext cx="236057" cy="229500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E15C9F3A-618C-E587-44BC-94BB42A0F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67" y="885219"/>
            <a:ext cx="236057" cy="229500"/>
          </a:xfrm>
          <a:prstGeom prst="rect">
            <a:avLst/>
          </a:prstGeom>
        </p:spPr>
      </p:pic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B73DEF6-98E7-9731-BC40-1AC97AEF1AAC}"/>
              </a:ext>
            </a:extLst>
          </p:cNvPr>
          <p:cNvCxnSpPr>
            <a:cxnSpLocks/>
            <a:stCxn id="118" idx="3"/>
            <a:endCxn id="183" idx="1"/>
          </p:cNvCxnSpPr>
          <p:nvPr/>
        </p:nvCxnSpPr>
        <p:spPr>
          <a:xfrm flipV="1">
            <a:off x="5610232" y="1674402"/>
            <a:ext cx="2379307" cy="15549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54C5CFDA-2DEC-D858-1938-0FB0A0761803}"/>
              </a:ext>
            </a:extLst>
          </p:cNvPr>
          <p:cNvCxnSpPr>
            <a:cxnSpLocks/>
            <a:stCxn id="139" idx="3"/>
            <a:endCxn id="121" idx="1"/>
          </p:cNvCxnSpPr>
          <p:nvPr/>
        </p:nvCxnSpPr>
        <p:spPr>
          <a:xfrm>
            <a:off x="4506335" y="4331769"/>
            <a:ext cx="879022" cy="830949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9365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Dataset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C1948-FA51-B230-5368-01C92D46A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2408024"/>
            <a:ext cx="7772400" cy="2041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6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Identifying Sequence Similarities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9"/>
            <a:ext cx="8874053" cy="823117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Overlapping reads</a:t>
            </a:r>
            <a:r>
              <a:rPr lang="en-US" sz="2200" b="1" dirty="0">
                <a:solidFill>
                  <a:srgbClr val="F49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each other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Constructing assemblies</a:t>
            </a:r>
            <a:endParaRPr lang="en-US" sz="2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C5A6-E87F-114E-BB3F-F8E69655CA9A}"/>
              </a:ext>
            </a:extLst>
          </p:cNvPr>
          <p:cNvSpPr txBox="1"/>
          <p:nvPr/>
        </p:nvSpPr>
        <p:spPr>
          <a:xfrm>
            <a:off x="2550637" y="4662847"/>
            <a:ext cx="281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F4951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CH" sz="2200" b="1" i="1" dirty="0">
                <a:solidFill>
                  <a:srgbClr val="F4951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CH" sz="2200" b="1" i="1" dirty="0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</a:t>
            </a:r>
            <a:r>
              <a:rPr lang="en-CH" sz="2200" b="1" dirty="0">
                <a:solidFill>
                  <a:srgbClr val="F59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H" sz="2200" b="1" dirty="0">
                <a:solidFill>
                  <a:srgbClr val="F4951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9929E7-60DE-634C-943C-4F80ED3403BE}"/>
              </a:ext>
            </a:extLst>
          </p:cNvPr>
          <p:cNvSpPr/>
          <p:nvPr/>
        </p:nvSpPr>
        <p:spPr>
          <a:xfrm>
            <a:off x="1343490" y="1942849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47F58F-34F3-EF41-BD09-B8BE8EEA9B36}"/>
              </a:ext>
            </a:extLst>
          </p:cNvPr>
          <p:cNvSpPr/>
          <p:nvPr/>
        </p:nvSpPr>
        <p:spPr>
          <a:xfrm>
            <a:off x="5110228" y="235269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49B350-8AC9-FC4B-9C6B-69F5E268C135}"/>
              </a:ext>
            </a:extLst>
          </p:cNvPr>
          <p:cNvSpPr/>
          <p:nvPr/>
        </p:nvSpPr>
        <p:spPr>
          <a:xfrm>
            <a:off x="3368581" y="2409868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DCDC15-47DB-FD44-8C06-B694F378A9C6}"/>
              </a:ext>
            </a:extLst>
          </p:cNvPr>
          <p:cNvSpPr/>
          <p:nvPr/>
        </p:nvSpPr>
        <p:spPr>
          <a:xfrm>
            <a:off x="4572000" y="1878549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68EAA1-AE7C-A25A-F14A-B1AB3BB5708B}"/>
              </a:ext>
            </a:extLst>
          </p:cNvPr>
          <p:cNvSpPr/>
          <p:nvPr/>
        </p:nvSpPr>
        <p:spPr>
          <a:xfrm>
            <a:off x="1501372" y="2376575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99E4D-8BC3-BF3D-6A01-E731EBEB8246}"/>
              </a:ext>
            </a:extLst>
          </p:cNvPr>
          <p:cNvSpPr/>
          <p:nvPr/>
        </p:nvSpPr>
        <p:spPr>
          <a:xfrm>
            <a:off x="2951192" y="195643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1DFB-FDB4-295A-6379-EF577A4B0D59}"/>
              </a:ext>
            </a:extLst>
          </p:cNvPr>
          <p:cNvSpPr/>
          <p:nvPr/>
        </p:nvSpPr>
        <p:spPr>
          <a:xfrm>
            <a:off x="1633612" y="4473975"/>
            <a:ext cx="4851161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682312-06A4-6EE9-498A-A2C317D1A34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059193" y="3973606"/>
            <a:ext cx="0" cy="50036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252DF3F-512D-2765-132A-568340C6C94B}"/>
              </a:ext>
            </a:extLst>
          </p:cNvPr>
          <p:cNvSpPr txBox="1">
            <a:spLocks/>
          </p:cNvSpPr>
          <p:nvPr/>
        </p:nvSpPr>
        <p:spPr>
          <a:xfrm>
            <a:off x="269947" y="5304908"/>
            <a:ext cx="8874053" cy="106969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Similarities must be identified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efficiently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facilitate a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search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among many sequence pairs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55E09-4F39-8242-99CD-B1E2CACEA129}"/>
              </a:ext>
            </a:extLst>
          </p:cNvPr>
          <p:cNvSpPr/>
          <p:nvPr/>
        </p:nvSpPr>
        <p:spPr>
          <a:xfrm>
            <a:off x="4979195" y="3428999"/>
            <a:ext cx="454818" cy="65584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AD85E-CACB-F97E-A71B-927CC2780781}"/>
              </a:ext>
            </a:extLst>
          </p:cNvPr>
          <p:cNvSpPr/>
          <p:nvPr/>
        </p:nvSpPr>
        <p:spPr>
          <a:xfrm>
            <a:off x="3884245" y="3428999"/>
            <a:ext cx="492369" cy="655839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EAE7AC-DE1F-78EF-1AA2-D464BC2131F0}"/>
              </a:ext>
            </a:extLst>
          </p:cNvPr>
          <p:cNvSpPr/>
          <p:nvPr/>
        </p:nvSpPr>
        <p:spPr>
          <a:xfrm>
            <a:off x="2951192" y="3179691"/>
            <a:ext cx="417386" cy="905147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5747 0.189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4444 0.2270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18872 0.2773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138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33664 0.130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5712 0.160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8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1423 0.2115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animBg="1"/>
      <p:bldP spid="33" grpId="0" animBg="1"/>
      <p:bldP spid="34" grpId="0" animBg="1"/>
      <p:bldP spid="35" grpId="0" animBg="1"/>
      <p:bldP spid="6" grpId="0" animBg="1"/>
      <p:bldP spid="7" grpId="0" animBg="1"/>
      <p:bldP spid="19" grpId="0" animBg="1"/>
      <p:bldP spid="25" grpId="0"/>
      <p:bldP spid="26" grpId="0" animBg="1"/>
      <p:bldP spid="27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Avenir Next" panose="020B0503020202020204" pitchFamily="34" charset="0"/>
              </a:rPr>
              <a:t>Emprical Analysis on Fuzzy Seed Matching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4816024"/>
            <a:ext cx="9144000" cy="1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 </a:t>
            </a:r>
            <a:r>
              <a:rPr lang="en-GB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the collision rate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GB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similar seeds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keeping a </a:t>
            </a:r>
            <a:r>
              <a:rPr lang="en-GB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 rate similar to minimap2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dissimilar seeds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50350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Minimizer collisions and the edit distance between collisions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7B413461-1799-DC85-B875-784325397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1437635"/>
            <a:ext cx="7772400" cy="33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2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Finding Fuzzy Seed Matching between Minimizers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BC52B35-8122-F405-B88F-39AF66C26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7519"/>
            <a:ext cx="7772400" cy="2791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265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Finding Fuzzy Seed Matching between Similar Sequences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A8C26EB-23CD-BDCF-91FA-76208715F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2153841"/>
            <a:ext cx="7772400" cy="2550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157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Read Overlapping </a:t>
            </a:r>
            <a:r>
              <a:rPr lang="en-CH" sz="3600" dirty="0">
                <a:latin typeface="Garamond" panose="02020404030301010803" pitchFamily="18" charset="0"/>
              </a:rPr>
              <a:t>–</a:t>
            </a:r>
            <a:r>
              <a:rPr lang="en-CH" dirty="0">
                <a:latin typeface="Garamond" panose="02020404030301010803" pitchFamily="18" charset="0"/>
              </a:rPr>
              <a:t> Assembly Accuracy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037CF53-D084-9D79-D615-7C322320A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36"/>
          <a:stretch/>
        </p:blipFill>
        <p:spPr>
          <a:xfrm>
            <a:off x="1241433" y="1494944"/>
            <a:ext cx="6694313" cy="38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73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Read Mapping </a:t>
            </a:r>
            <a:r>
              <a:rPr lang="en-CH" sz="3600" dirty="0">
                <a:latin typeface="Garamond" panose="02020404030301010803" pitchFamily="18" charset="0"/>
              </a:rPr>
              <a:t>– Mapping Accuracy</a:t>
            </a:r>
            <a:endParaRPr lang="en-CH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590C5-2516-EE55-C16E-B901D781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9309"/>
            <a:ext cx="7772400" cy="24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0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Read Mapping – Mapping Accuracy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72A488D-0A29-ACFD-0A28-9FCFF45C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368550"/>
            <a:ext cx="7366000" cy="212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844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Read Mapping Quality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1EA2C7B-FA82-D648-4146-7A1F3EFC3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981367"/>
            <a:ext cx="7772400" cy="5204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23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BLEND-I vs. BLEND-S (Accuracy)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BB5E095-9168-5106-765A-575C527A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0" y="1637558"/>
            <a:ext cx="8798060" cy="3582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644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BLEND-I vs. BLEND-S (Performance and Memory)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7191761-095F-1B47-DEE2-0B655712B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0" y="1669786"/>
            <a:ext cx="8639880" cy="3518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065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Read Overlapping Parameters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E16B11B-D008-C480-7E10-EB2EF61AA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866164"/>
            <a:ext cx="7772400" cy="5443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28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9DD96BE-0B07-BB4A-979A-88DC493DE65D}"/>
              </a:ext>
            </a:extLst>
          </p:cNvPr>
          <p:cNvGraphicFramePr>
            <a:graphicFrameLocks noGrp="1"/>
          </p:cNvGraphicFramePr>
          <p:nvPr/>
        </p:nvGraphicFramePr>
        <p:xfrm>
          <a:off x="4183864" y="1962408"/>
          <a:ext cx="242477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94">
                  <a:extLst>
                    <a:ext uri="{9D8B030D-6E8A-4147-A177-3AD203B41FA5}">
                      <a16:colId xmlns:a16="http://schemas.microsoft.com/office/drawing/2014/main" val="1702563712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3579326249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2838019027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4255235251"/>
                    </a:ext>
                  </a:extLst>
                </a:gridCol>
              </a:tblGrid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G</a:t>
                      </a:r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8391519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CCC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4032990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</a:t>
                      </a:r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426224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AAA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101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36401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</a:t>
                      </a:r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230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400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23914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548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2A7DFE-127E-8540-A655-7E27FE1C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Practical Similarity Identification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CD888-39C6-FD4F-BF2D-300957D79C86}"/>
              </a:ext>
            </a:extLst>
          </p:cNvPr>
          <p:cNvSpPr/>
          <p:nvPr/>
        </p:nvSpPr>
        <p:spPr>
          <a:xfrm>
            <a:off x="1675735" y="1075332"/>
            <a:ext cx="6277060" cy="20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7030A0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6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F1F2C-44F8-A047-83C5-9F01BAE30569}"/>
              </a:ext>
            </a:extLst>
          </p:cNvPr>
          <p:cNvSpPr txBox="1"/>
          <p:nvPr/>
        </p:nvSpPr>
        <p:spPr>
          <a:xfrm>
            <a:off x="67753" y="922571"/>
            <a:ext cx="236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b="1" dirty="0">
                <a:solidFill>
                  <a:srgbClr val="F59613"/>
                </a:solidFill>
                <a:latin typeface="Corbel" panose="020B0503020204020204" pitchFamily="34" charset="0"/>
              </a:rPr>
              <a:t>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49A51-DE1B-434A-89C2-497599B8208D}"/>
              </a:ext>
            </a:extLst>
          </p:cNvPr>
          <p:cNvSpPr/>
          <p:nvPr/>
        </p:nvSpPr>
        <p:spPr>
          <a:xfrm>
            <a:off x="5417748" y="1892008"/>
            <a:ext cx="1331090" cy="77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9294A-9728-8A41-880A-03EF9CB36856}"/>
              </a:ext>
            </a:extLst>
          </p:cNvPr>
          <p:cNvSpPr/>
          <p:nvPr/>
        </p:nvSpPr>
        <p:spPr>
          <a:xfrm>
            <a:off x="6021180" y="1887060"/>
            <a:ext cx="843406" cy="103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0E623-28E6-2148-8A8D-1E1AE6550DA5}"/>
              </a:ext>
            </a:extLst>
          </p:cNvPr>
          <p:cNvSpPr txBox="1"/>
          <p:nvPr/>
        </p:nvSpPr>
        <p:spPr>
          <a:xfrm>
            <a:off x="5784387" y="512384"/>
            <a:ext cx="317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 billion characters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662D66-1749-0640-BF2C-B690261A3428}"/>
              </a:ext>
            </a:extLst>
          </p:cNvPr>
          <p:cNvSpPr txBox="1"/>
          <p:nvPr/>
        </p:nvSpPr>
        <p:spPr>
          <a:xfrm>
            <a:off x="4032208" y="3367934"/>
            <a:ext cx="268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Index (Hash Table)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776C-43D9-2545-98D5-F688DF0413A3}"/>
              </a:ext>
            </a:extLst>
          </p:cNvPr>
          <p:cNvSpPr txBox="1"/>
          <p:nvPr/>
        </p:nvSpPr>
        <p:spPr>
          <a:xfrm>
            <a:off x="4000708" y="1435007"/>
            <a:ext cx="115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b="1" dirty="0">
                <a:solidFill>
                  <a:schemeClr val="accent4">
                    <a:lumMod val="50000"/>
                  </a:schemeClr>
                </a:solidFill>
              </a:rPr>
              <a:t>K-mers</a:t>
            </a:r>
            <a:endParaRPr lang="en-CH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4BAF4-E589-304E-92BF-CBACDBA5C9FD}"/>
              </a:ext>
            </a:extLst>
          </p:cNvPr>
          <p:cNvSpPr txBox="1"/>
          <p:nvPr/>
        </p:nvSpPr>
        <p:spPr>
          <a:xfrm>
            <a:off x="4791945" y="1412516"/>
            <a:ext cx="18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4">
                    <a:lumMod val="50000"/>
                  </a:schemeClr>
                </a:solidFill>
              </a:rPr>
              <a:t>Locations</a:t>
            </a:r>
            <a:endParaRPr lang="en-CH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613E846-C617-374C-971A-C214279B6264}"/>
              </a:ext>
            </a:extLst>
          </p:cNvPr>
          <p:cNvSpPr/>
          <p:nvPr/>
        </p:nvSpPr>
        <p:spPr>
          <a:xfrm rot="5400000">
            <a:off x="5675221" y="868727"/>
            <a:ext cx="192164" cy="1955068"/>
          </a:xfrm>
          <a:prstGeom prst="lef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8CB44-3598-AD4C-B489-5DD912AFCC30}"/>
              </a:ext>
            </a:extLst>
          </p:cNvPr>
          <p:cNvSpPr/>
          <p:nvPr/>
        </p:nvSpPr>
        <p:spPr>
          <a:xfrm>
            <a:off x="1678724" y="2023347"/>
            <a:ext cx="1514650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14F65-9580-DB4E-80CC-455B283D6696}"/>
              </a:ext>
            </a:extLst>
          </p:cNvPr>
          <p:cNvSpPr txBox="1"/>
          <p:nvPr/>
        </p:nvSpPr>
        <p:spPr>
          <a:xfrm>
            <a:off x="67753" y="1904000"/>
            <a:ext cx="89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F59613"/>
                </a:solidFill>
                <a:latin typeface="Corbel" panose="020B0503020204020204" pitchFamily="34" charset="0"/>
              </a:rPr>
              <a:t>Read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3BA169-04FA-134F-AA9C-5C06ECF02A8E}"/>
              </a:ext>
            </a:extLst>
          </p:cNvPr>
          <p:cNvSpPr/>
          <p:nvPr/>
        </p:nvSpPr>
        <p:spPr>
          <a:xfrm>
            <a:off x="1672221" y="2392641"/>
            <a:ext cx="479533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C5BF41-1E91-EF42-9C41-0FD261D54108}"/>
              </a:ext>
            </a:extLst>
          </p:cNvPr>
          <p:cNvSpPr/>
          <p:nvPr/>
        </p:nvSpPr>
        <p:spPr>
          <a:xfrm>
            <a:off x="1802842" y="2658858"/>
            <a:ext cx="479533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677794-397D-A741-BE16-45CC657602DC}"/>
              </a:ext>
            </a:extLst>
          </p:cNvPr>
          <p:cNvSpPr txBox="1"/>
          <p:nvPr/>
        </p:nvSpPr>
        <p:spPr>
          <a:xfrm>
            <a:off x="2189779" y="2744532"/>
            <a:ext cx="47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A844DEFC-FCFA-444E-B545-322E79142A80}"/>
              </a:ext>
            </a:extLst>
          </p:cNvPr>
          <p:cNvSpPr/>
          <p:nvPr/>
        </p:nvSpPr>
        <p:spPr>
          <a:xfrm>
            <a:off x="1319073" y="2392641"/>
            <a:ext cx="254643" cy="721223"/>
          </a:xfrm>
          <a:prstGeom prst="lef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22F7E8-6179-404C-8718-CC895A6DBE30}"/>
              </a:ext>
            </a:extLst>
          </p:cNvPr>
          <p:cNvSpPr txBox="1"/>
          <p:nvPr/>
        </p:nvSpPr>
        <p:spPr>
          <a:xfrm>
            <a:off x="72256" y="2513699"/>
            <a:ext cx="114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F59613"/>
                </a:solidFill>
                <a:latin typeface="Corbel" panose="020B0503020204020204" pitchFamily="34" charset="0"/>
              </a:rPr>
              <a:t>K-mers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E193BA-E2ED-B841-A40D-E3CC08536D90}"/>
              </a:ext>
            </a:extLst>
          </p:cNvPr>
          <p:cNvSpPr/>
          <p:nvPr/>
        </p:nvSpPr>
        <p:spPr>
          <a:xfrm>
            <a:off x="2120542" y="3827094"/>
            <a:ext cx="7023458" cy="698905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Determine </a:t>
            </a: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potential matching regions (seeds)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in the reference genome </a:t>
            </a:r>
            <a:endParaRPr lang="en-CH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00029F-B882-0048-ACDE-CBFFA87A26F7}"/>
              </a:ext>
            </a:extLst>
          </p:cNvPr>
          <p:cNvSpPr/>
          <p:nvPr/>
        </p:nvSpPr>
        <p:spPr>
          <a:xfrm>
            <a:off x="2586247" y="953101"/>
            <a:ext cx="1454387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6FCDF7-3F7A-B24E-B0E6-B15D51502C6A}"/>
              </a:ext>
            </a:extLst>
          </p:cNvPr>
          <p:cNvSpPr/>
          <p:nvPr/>
        </p:nvSpPr>
        <p:spPr>
          <a:xfrm>
            <a:off x="4764422" y="949730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D3E0F8-84FA-B744-A307-FC9F2779DF43}"/>
              </a:ext>
            </a:extLst>
          </p:cNvPr>
          <p:cNvSpPr/>
          <p:nvPr/>
        </p:nvSpPr>
        <p:spPr>
          <a:xfrm>
            <a:off x="5512709" y="949730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E556D5-F6C4-6C40-A318-29B28A3205C4}"/>
              </a:ext>
            </a:extLst>
          </p:cNvPr>
          <p:cNvSpPr/>
          <p:nvPr/>
        </p:nvSpPr>
        <p:spPr>
          <a:xfrm>
            <a:off x="1849667" y="961286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6CE3D1-13FA-6242-804C-7AC83775A455}"/>
              </a:ext>
            </a:extLst>
          </p:cNvPr>
          <p:cNvSpPr/>
          <p:nvPr/>
        </p:nvSpPr>
        <p:spPr>
          <a:xfrm>
            <a:off x="2120542" y="4623086"/>
            <a:ext cx="7023458" cy="757513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Prune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some seeds in the reference genome</a:t>
            </a:r>
            <a:endParaRPr lang="en-CH" sz="2400" dirty="0">
              <a:solidFill>
                <a:srgbClr val="1982C3"/>
              </a:solidFill>
              <a:latin typeface="Corbel" panose="020B0503020204020204" pitchFamily="34" charset="0"/>
            </a:endParaRPr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F77A09C1-E949-5C4C-AFBD-0A00BD9D9A82}"/>
              </a:ext>
            </a:extLst>
          </p:cNvPr>
          <p:cNvSpPr/>
          <p:nvPr/>
        </p:nvSpPr>
        <p:spPr>
          <a:xfrm rot="2683010">
            <a:off x="4615642" y="745639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8C42D252-071D-F04F-AB43-EB377CB0F03E}"/>
              </a:ext>
            </a:extLst>
          </p:cNvPr>
          <p:cNvSpPr/>
          <p:nvPr/>
        </p:nvSpPr>
        <p:spPr>
          <a:xfrm rot="2683010">
            <a:off x="5380386" y="747901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E5FE27F8-58EF-3F4E-A02F-AB79F6429862}"/>
              </a:ext>
            </a:extLst>
          </p:cNvPr>
          <p:cNvSpPr/>
          <p:nvPr/>
        </p:nvSpPr>
        <p:spPr>
          <a:xfrm rot="2683010">
            <a:off x="1692179" y="714253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E90D29-43AC-9F46-BF45-115ECE177293}"/>
              </a:ext>
            </a:extLst>
          </p:cNvPr>
          <p:cNvSpPr/>
          <p:nvPr/>
        </p:nvSpPr>
        <p:spPr>
          <a:xfrm>
            <a:off x="2120542" y="5485890"/>
            <a:ext cx="7023458" cy="757513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Determine the </a:t>
            </a: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exact differences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between the read and the reference genome</a:t>
            </a:r>
            <a:endParaRPr lang="en-CH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C9B647-ED06-8E49-B366-33969DCC874A}"/>
              </a:ext>
            </a:extLst>
          </p:cNvPr>
          <p:cNvSpPr/>
          <p:nvPr/>
        </p:nvSpPr>
        <p:spPr>
          <a:xfrm>
            <a:off x="0" y="3827094"/>
            <a:ext cx="2120544" cy="698905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Seeding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8C7649-5040-2A45-8361-F4AA83EB954C}"/>
              </a:ext>
            </a:extLst>
          </p:cNvPr>
          <p:cNvSpPr/>
          <p:nvPr/>
        </p:nvSpPr>
        <p:spPr>
          <a:xfrm>
            <a:off x="-1" y="4623087"/>
            <a:ext cx="2120544" cy="754642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Seed Filtering</a:t>
            </a:r>
          </a:p>
          <a:p>
            <a:r>
              <a:rPr lang="en-GB" sz="2300" b="1" dirty="0">
                <a:solidFill>
                  <a:schemeClr val="bg1"/>
                </a:solidFill>
                <a:latin typeface="Corbel" panose="020B0503020204020204" pitchFamily="34" charset="0"/>
              </a:rPr>
              <a:t>(e.g., Chaining)</a:t>
            </a:r>
            <a:endParaRPr lang="en-CH" sz="2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D9E493-46FB-784E-A1BE-BCC44EED962A}"/>
              </a:ext>
            </a:extLst>
          </p:cNvPr>
          <p:cNvSpPr/>
          <p:nvPr/>
        </p:nvSpPr>
        <p:spPr>
          <a:xfrm>
            <a:off x="-2" y="5485890"/>
            <a:ext cx="2120544" cy="754642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Alignment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4E65266-4F83-474A-A8F1-F10F807A6670}"/>
              </a:ext>
            </a:extLst>
          </p:cNvPr>
          <p:cNvCxnSpPr>
            <a:cxnSpLocks/>
          </p:cNvCxnSpPr>
          <p:nvPr/>
        </p:nvCxnSpPr>
        <p:spPr>
          <a:xfrm flipV="1">
            <a:off x="1778000" y="1283677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EC14728-0600-8546-B963-9A33BED06EA4}"/>
              </a:ext>
            </a:extLst>
          </p:cNvPr>
          <p:cNvCxnSpPr>
            <a:cxnSpLocks/>
          </p:cNvCxnSpPr>
          <p:nvPr/>
        </p:nvCxnSpPr>
        <p:spPr>
          <a:xfrm flipV="1">
            <a:off x="1892770" y="1286583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1228F6-E976-4F4D-9796-76302B6F785B}"/>
              </a:ext>
            </a:extLst>
          </p:cNvPr>
          <p:cNvCxnSpPr>
            <a:cxnSpLocks/>
          </p:cNvCxnSpPr>
          <p:nvPr/>
        </p:nvCxnSpPr>
        <p:spPr>
          <a:xfrm flipV="1">
            <a:off x="2005774" y="1287574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0CBDD92-A6E6-4448-831D-8628D257B1EB}"/>
              </a:ext>
            </a:extLst>
          </p:cNvPr>
          <p:cNvCxnSpPr>
            <a:cxnSpLocks/>
          </p:cNvCxnSpPr>
          <p:nvPr/>
        </p:nvCxnSpPr>
        <p:spPr>
          <a:xfrm flipV="1">
            <a:off x="2120544" y="1290480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596E05-19DF-AB46-AF0B-21B650EFA339}"/>
              </a:ext>
            </a:extLst>
          </p:cNvPr>
          <p:cNvCxnSpPr>
            <a:cxnSpLocks/>
          </p:cNvCxnSpPr>
          <p:nvPr/>
        </p:nvCxnSpPr>
        <p:spPr>
          <a:xfrm flipV="1">
            <a:off x="2247749" y="1273968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333FA82-66B8-A048-9D44-B8FD08654345}"/>
              </a:ext>
            </a:extLst>
          </p:cNvPr>
          <p:cNvCxnSpPr>
            <a:cxnSpLocks/>
          </p:cNvCxnSpPr>
          <p:nvPr/>
        </p:nvCxnSpPr>
        <p:spPr>
          <a:xfrm flipV="1">
            <a:off x="2362519" y="1276874"/>
            <a:ext cx="891313" cy="739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2EDE266-705F-5E4A-A2F8-18536F22D0B6}"/>
              </a:ext>
            </a:extLst>
          </p:cNvPr>
          <p:cNvCxnSpPr>
            <a:cxnSpLocks/>
          </p:cNvCxnSpPr>
          <p:nvPr/>
        </p:nvCxnSpPr>
        <p:spPr>
          <a:xfrm flipV="1">
            <a:off x="2475523" y="1277865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B4A7872-DF0F-F147-ABF8-2F931AD9B9C4}"/>
              </a:ext>
            </a:extLst>
          </p:cNvPr>
          <p:cNvCxnSpPr>
            <a:cxnSpLocks/>
          </p:cNvCxnSpPr>
          <p:nvPr/>
        </p:nvCxnSpPr>
        <p:spPr>
          <a:xfrm flipV="1">
            <a:off x="2590293" y="1280771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8002641-8075-0E4E-A38F-1697EE4D937C}"/>
              </a:ext>
            </a:extLst>
          </p:cNvPr>
          <p:cNvCxnSpPr>
            <a:cxnSpLocks/>
          </p:cNvCxnSpPr>
          <p:nvPr/>
        </p:nvCxnSpPr>
        <p:spPr>
          <a:xfrm flipV="1">
            <a:off x="2751310" y="1276874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1C6F2-C82A-1746-8906-61D055E56F36}"/>
              </a:ext>
            </a:extLst>
          </p:cNvPr>
          <p:cNvCxnSpPr>
            <a:cxnSpLocks/>
          </p:cNvCxnSpPr>
          <p:nvPr/>
        </p:nvCxnSpPr>
        <p:spPr>
          <a:xfrm flipV="1">
            <a:off x="2866080" y="1279780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9F3633-F2CF-4C42-A061-7688FEF51952}"/>
              </a:ext>
            </a:extLst>
          </p:cNvPr>
          <p:cNvCxnSpPr>
            <a:cxnSpLocks/>
          </p:cNvCxnSpPr>
          <p:nvPr/>
        </p:nvCxnSpPr>
        <p:spPr>
          <a:xfrm flipV="1">
            <a:off x="2979084" y="1280771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3FDA9C3-BBC2-5344-A350-A1D19D62FEF3}"/>
              </a:ext>
            </a:extLst>
          </p:cNvPr>
          <p:cNvCxnSpPr>
            <a:cxnSpLocks/>
          </p:cNvCxnSpPr>
          <p:nvPr/>
        </p:nvCxnSpPr>
        <p:spPr>
          <a:xfrm flipV="1">
            <a:off x="3093854" y="1283677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7F1855D-0EFA-8940-9D7C-19E3D1AC059D}"/>
              </a:ext>
            </a:extLst>
          </p:cNvPr>
          <p:cNvGrpSpPr/>
          <p:nvPr/>
        </p:nvGrpSpPr>
        <p:grpSpPr>
          <a:xfrm>
            <a:off x="2005774" y="305776"/>
            <a:ext cx="6769799" cy="647325"/>
            <a:chOff x="2005774" y="305776"/>
            <a:chExt cx="6769799" cy="647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C4219AC-3C47-4646-9B1B-5916AE26B3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5774" y="568592"/>
              <a:ext cx="5283668" cy="353979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B3113B-A7C1-F542-998C-7DBA398201D3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3313441" y="568592"/>
              <a:ext cx="3976001" cy="384509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9BFC0E0-A6D1-C945-B173-7437A9AF95E3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4971403" y="568592"/>
              <a:ext cx="2318039" cy="381138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6BF416-E78A-6F43-A1A9-187AE0254C1D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5719690" y="568592"/>
              <a:ext cx="1569752" cy="381138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1736A26-6310-4041-9834-0F35DFD07F07}"/>
                </a:ext>
              </a:extLst>
            </p:cNvPr>
            <p:cNvSpPr txBox="1"/>
            <p:nvPr/>
          </p:nvSpPr>
          <p:spPr>
            <a:xfrm>
              <a:off x="7257698" y="305776"/>
              <a:ext cx="1517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400" b="1" dirty="0">
                  <a:solidFill>
                    <a:srgbClr val="1982C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Seeds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4D2D85-9CDC-2A49-8321-1EF03CBC6D63}"/>
              </a:ext>
            </a:extLst>
          </p:cNvPr>
          <p:cNvCxnSpPr>
            <a:cxnSpLocks/>
          </p:cNvCxnSpPr>
          <p:nvPr/>
        </p:nvCxnSpPr>
        <p:spPr>
          <a:xfrm>
            <a:off x="2005774" y="1410278"/>
            <a:ext cx="3004112" cy="119070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870DD51-64F9-2249-AD6A-A5C87712F3F6}"/>
              </a:ext>
            </a:extLst>
          </p:cNvPr>
          <p:cNvSpPr/>
          <p:nvPr/>
        </p:nvSpPr>
        <p:spPr>
          <a:xfrm>
            <a:off x="1849469" y="949730"/>
            <a:ext cx="398280" cy="460548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A1BB6B-9ADF-0E4C-AB78-12136DAE2D77}"/>
              </a:ext>
            </a:extLst>
          </p:cNvPr>
          <p:cNvSpPr/>
          <p:nvPr/>
        </p:nvSpPr>
        <p:spPr>
          <a:xfrm>
            <a:off x="2572129" y="957380"/>
            <a:ext cx="413961" cy="460548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748F91-7C89-4347-BAF6-07A29CD0294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779110" y="1417928"/>
            <a:ext cx="2222668" cy="72122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E90931-72BA-454E-8E21-19710B8B9596}"/>
              </a:ext>
            </a:extLst>
          </p:cNvPr>
          <p:cNvCxnSpPr/>
          <p:nvPr/>
        </p:nvCxnSpPr>
        <p:spPr>
          <a:xfrm>
            <a:off x="7908925" y="1075332"/>
            <a:ext cx="74295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72A0AB-B533-6042-A89F-F4480868B31A}"/>
              </a:ext>
            </a:extLst>
          </p:cNvPr>
          <p:cNvCxnSpPr/>
          <p:nvPr/>
        </p:nvCxnSpPr>
        <p:spPr>
          <a:xfrm>
            <a:off x="7938463" y="1282953"/>
            <a:ext cx="74295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807D9CC-1656-EC49-94BD-5FD85468E1FB}"/>
              </a:ext>
            </a:extLst>
          </p:cNvPr>
          <p:cNvSpPr/>
          <p:nvPr/>
        </p:nvSpPr>
        <p:spPr>
          <a:xfrm>
            <a:off x="7762783" y="1084856"/>
            <a:ext cx="934505" cy="192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  <a:gs pos="9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FF2677B-6EAB-024E-BDAC-A54D9013A310}"/>
              </a:ext>
            </a:extLst>
          </p:cNvPr>
          <p:cNvSpPr/>
          <p:nvPr/>
        </p:nvSpPr>
        <p:spPr>
          <a:xfrm rot="5400000">
            <a:off x="5162245" y="-2751637"/>
            <a:ext cx="303299" cy="7281093"/>
          </a:xfrm>
          <a:prstGeom prst="leftBrace">
            <a:avLst>
              <a:gd name="adj1" fmla="val 80462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48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324 L 0.20191 -0.0615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91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875 -0.0631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3" grpId="1"/>
      <p:bldP spid="30" grpId="0"/>
      <p:bldP spid="9" grpId="0"/>
      <p:bldP spid="31" grpId="0"/>
      <p:bldP spid="10" grpId="0" animBg="1"/>
      <p:bldP spid="34" grpId="0" animBg="1"/>
      <p:bldP spid="34" grpId="1" animBg="1"/>
      <p:bldP spid="35" grpId="0" animBg="1"/>
      <p:bldP spid="35" grpId="1" animBg="1"/>
      <p:bldP spid="36" grpId="0"/>
      <p:bldP spid="37" grpId="0" animBg="1"/>
      <p:bldP spid="38" grpId="0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3" grpId="0" animBg="1"/>
      <p:bldP spid="53" grpId="1" animBg="1"/>
      <p:bldP spid="60" grpId="0" animBg="1"/>
      <p:bldP spid="60" grpId="1" animBg="1"/>
      <p:bldP spid="23" grpId="0" animBg="1"/>
      <p:bldP spid="2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BLEND Parameter Definitions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C2A4B0D-4786-B2BC-064F-27A4A3B2A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34" y="866164"/>
            <a:ext cx="6058132" cy="5304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997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Read Mapping Parameters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C2B9E09-ED2D-2ABB-4744-796D895A6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866164"/>
            <a:ext cx="3695178" cy="541601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DC1D0FD-C43A-ACED-E41A-A902748D3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34" y="2176434"/>
            <a:ext cx="4079169" cy="2265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989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Versions of each Tool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F9FB744-6943-F27D-9318-0E84A8A32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2" y="2628611"/>
            <a:ext cx="8401396" cy="1600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841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BLEND Backup Slide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Finding Seed Matches in Hash Tables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9082D4-6A5A-073D-D837-C225061268DC}"/>
              </a:ext>
            </a:extLst>
          </p:cNvPr>
          <p:cNvSpPr>
            <a:spLocks noChangeAspect="1"/>
          </p:cNvSpPr>
          <p:nvPr/>
        </p:nvSpPr>
        <p:spPr>
          <a:xfrm>
            <a:off x="5384544" y="2089000"/>
            <a:ext cx="2623695" cy="413999"/>
          </a:xfrm>
          <a:prstGeom prst="roundRect">
            <a:avLst/>
          </a:prstGeom>
          <a:solidFill>
            <a:srgbClr val="FFE79A"/>
          </a:solidFill>
          <a:ln w="31750" cap="flat" cmpd="sng" algn="ctr">
            <a:solidFill>
              <a:srgbClr val="BF900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AGGCTATAACCCTAATGT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03068-D7DA-3F26-6CF5-CB131D65CFB2}"/>
              </a:ext>
            </a:extLst>
          </p:cNvPr>
          <p:cNvSpPr txBox="1"/>
          <p:nvPr/>
        </p:nvSpPr>
        <p:spPr>
          <a:xfrm>
            <a:off x="1135762" y="1676298"/>
            <a:ext cx="14012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Sequence #1: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2FC592-F90D-5BDA-7FDA-76432A40B5A3}"/>
              </a:ext>
            </a:extLst>
          </p:cNvPr>
          <p:cNvSpPr/>
          <p:nvPr/>
        </p:nvSpPr>
        <p:spPr>
          <a:xfrm>
            <a:off x="1136878" y="2841912"/>
            <a:ext cx="757645" cy="307542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9314E-2EFC-9146-AEA0-D8D818E8A9C9}"/>
              </a:ext>
            </a:extLst>
          </p:cNvPr>
          <p:cNvSpPr txBox="1"/>
          <p:nvPr/>
        </p:nvSpPr>
        <p:spPr>
          <a:xfrm>
            <a:off x="6607022" y="1676298"/>
            <a:ext cx="14012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Sequence #2: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532B-D098-9546-ECDD-AF5F1197A490}"/>
              </a:ext>
            </a:extLst>
          </p:cNvPr>
          <p:cNvSpPr/>
          <p:nvPr/>
        </p:nvSpPr>
        <p:spPr>
          <a:xfrm>
            <a:off x="1136878" y="3538129"/>
            <a:ext cx="757645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A3A28B8-CD9B-1490-CB67-193D00EB9D4F}"/>
              </a:ext>
            </a:extLst>
          </p:cNvPr>
          <p:cNvSpPr/>
          <p:nvPr/>
        </p:nvSpPr>
        <p:spPr>
          <a:xfrm rot="16200000">
            <a:off x="2573407" y="3098471"/>
            <a:ext cx="449545" cy="3324834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33CF1-427F-041E-989D-8D977FECE295}"/>
              </a:ext>
            </a:extLst>
          </p:cNvPr>
          <p:cNvSpPr txBox="1"/>
          <p:nvPr/>
        </p:nvSpPr>
        <p:spPr>
          <a:xfrm>
            <a:off x="2214879" y="4985661"/>
            <a:ext cx="11666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Hash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A064F-3E8C-2951-73E9-4CD4A237F1F5}"/>
              </a:ext>
            </a:extLst>
          </p:cNvPr>
          <p:cNvSpPr txBox="1"/>
          <p:nvPr/>
        </p:nvSpPr>
        <p:spPr>
          <a:xfrm rot="16200000">
            <a:off x="1100266" y="4001214"/>
            <a:ext cx="5561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Store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A790FB4A-3351-AF43-5569-280B0323016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84898" y="3805890"/>
            <a:ext cx="1565999" cy="856800"/>
          </a:xfrm>
          <a:prstGeom prst="bentConnector3">
            <a:avLst>
              <a:gd name="adj1" fmla="val -48"/>
            </a:avLst>
          </a:prstGeom>
          <a:ln w="28575">
            <a:solidFill>
              <a:srgbClr val="4472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A2E888-D087-EEC7-9471-D3ADD6283C2F}"/>
              </a:ext>
            </a:extLst>
          </p:cNvPr>
          <p:cNvSpPr txBox="1"/>
          <p:nvPr/>
        </p:nvSpPr>
        <p:spPr>
          <a:xfrm rot="16200000">
            <a:off x="5869125" y="4062323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4471C4"/>
                </a:solidFill>
                <a:latin typeface="Cambria" panose="02040503050406030204" pitchFamily="18" charset="0"/>
              </a:rPr>
              <a:t>Query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3ED71-FACF-8FCB-EB30-14454EDF2C45}"/>
              </a:ext>
            </a:extLst>
          </p:cNvPr>
          <p:cNvSpPr txBox="1"/>
          <p:nvPr/>
        </p:nvSpPr>
        <p:spPr>
          <a:xfrm>
            <a:off x="4601873" y="4386464"/>
            <a:ext cx="6476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537F30"/>
                </a:solidFill>
                <a:latin typeface="Cambria" panose="02040503050406030204" pitchFamily="18" charset="0"/>
              </a:rPr>
              <a:t>Match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9525C-D8F7-A20E-A420-2BE99B721D17}"/>
              </a:ext>
            </a:extLst>
          </p:cNvPr>
          <p:cNvSpPr txBox="1"/>
          <p:nvPr/>
        </p:nvSpPr>
        <p:spPr>
          <a:xfrm>
            <a:off x="4601873" y="4867936"/>
            <a:ext cx="9875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 Match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41DFF-83E6-ADFB-18BD-FEA4DC6C5724}"/>
              </a:ext>
            </a:extLst>
          </p:cNvPr>
          <p:cNvSpPr txBox="1"/>
          <p:nvPr/>
        </p:nvSpPr>
        <p:spPr>
          <a:xfrm>
            <a:off x="3591184" y="1595340"/>
            <a:ext cx="6076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2F528F"/>
                </a:solidFill>
                <a:latin typeface="Cambria" panose="02040503050406030204" pitchFamily="18" charset="0"/>
              </a:rPr>
              <a:t>Seeds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C17680F-DFB0-E955-4238-431752AE9417}"/>
              </a:ext>
            </a:extLst>
          </p:cNvPr>
          <p:cNvSpPr/>
          <p:nvPr/>
        </p:nvSpPr>
        <p:spPr>
          <a:xfrm>
            <a:off x="1135762" y="2088908"/>
            <a:ext cx="3283839" cy="414091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GCTATTACCTTAATGTGATGGAC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C0B894-E437-38B3-13A1-22DA27C7668C}"/>
              </a:ext>
            </a:extLst>
          </p:cNvPr>
          <p:cNvSpPr/>
          <p:nvPr/>
        </p:nvSpPr>
        <p:spPr>
          <a:xfrm>
            <a:off x="1234222" y="2108011"/>
            <a:ext cx="565200" cy="378000"/>
          </a:xfrm>
          <a:prstGeom prst="rect">
            <a:avLst/>
          </a:prstGeom>
          <a:noFill/>
          <a:ln w="28575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076F38-1643-89C8-BD4E-1E3C313DFAE7}"/>
              </a:ext>
            </a:extLst>
          </p:cNvPr>
          <p:cNvCxnSpPr>
            <a:cxnSpLocks/>
          </p:cNvCxnSpPr>
          <p:nvPr/>
        </p:nvCxnSpPr>
        <p:spPr>
          <a:xfrm>
            <a:off x="1516822" y="2489081"/>
            <a:ext cx="0" cy="35693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C6BF3C-D397-0543-979C-42EC633B8E5C}"/>
              </a:ext>
            </a:extLst>
          </p:cNvPr>
          <p:cNvCxnSpPr>
            <a:cxnSpLocks/>
          </p:cNvCxnSpPr>
          <p:nvPr/>
        </p:nvCxnSpPr>
        <p:spPr>
          <a:xfrm>
            <a:off x="2688900" y="2494720"/>
            <a:ext cx="0" cy="35129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9A18C4-59D0-06EA-417B-A54DF606DE3A}"/>
              </a:ext>
            </a:extLst>
          </p:cNvPr>
          <p:cNvCxnSpPr>
            <a:cxnSpLocks/>
          </p:cNvCxnSpPr>
          <p:nvPr/>
        </p:nvCxnSpPr>
        <p:spPr>
          <a:xfrm>
            <a:off x="3894985" y="2495730"/>
            <a:ext cx="1" cy="35028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18AA26-117D-EECD-A470-811F9CAD277A}"/>
              </a:ext>
            </a:extLst>
          </p:cNvPr>
          <p:cNvCxnSpPr>
            <a:cxnSpLocks/>
          </p:cNvCxnSpPr>
          <p:nvPr/>
        </p:nvCxnSpPr>
        <p:spPr>
          <a:xfrm>
            <a:off x="6048339" y="2495730"/>
            <a:ext cx="1" cy="35028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A554FC-5369-F280-DE83-9C5A212D6551}"/>
              </a:ext>
            </a:extLst>
          </p:cNvPr>
          <p:cNvCxnSpPr>
            <a:cxnSpLocks/>
          </p:cNvCxnSpPr>
          <p:nvPr/>
        </p:nvCxnSpPr>
        <p:spPr>
          <a:xfrm>
            <a:off x="7477265" y="2486011"/>
            <a:ext cx="1" cy="360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D61CD7-835E-613F-DE70-FFF17F19DD1B}"/>
              </a:ext>
            </a:extLst>
          </p:cNvPr>
          <p:cNvCxnSpPr>
            <a:cxnSpLocks/>
          </p:cNvCxnSpPr>
          <p:nvPr/>
        </p:nvCxnSpPr>
        <p:spPr>
          <a:xfrm>
            <a:off x="1516822" y="3163538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DC5256-370D-B7B9-1056-E19FEB2F4048}"/>
              </a:ext>
            </a:extLst>
          </p:cNvPr>
          <p:cNvCxnSpPr>
            <a:cxnSpLocks/>
          </p:cNvCxnSpPr>
          <p:nvPr/>
        </p:nvCxnSpPr>
        <p:spPr>
          <a:xfrm>
            <a:off x="2688900" y="3163538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C53A0-D764-3250-D886-776B83C147C7}"/>
              </a:ext>
            </a:extLst>
          </p:cNvPr>
          <p:cNvCxnSpPr>
            <a:cxnSpLocks/>
          </p:cNvCxnSpPr>
          <p:nvPr/>
        </p:nvCxnSpPr>
        <p:spPr>
          <a:xfrm>
            <a:off x="3896476" y="3163538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8AEAA4-2B0D-24A4-84DF-4E368EC1AD08}"/>
              </a:ext>
            </a:extLst>
          </p:cNvPr>
          <p:cNvCxnSpPr>
            <a:cxnSpLocks/>
          </p:cNvCxnSpPr>
          <p:nvPr/>
        </p:nvCxnSpPr>
        <p:spPr>
          <a:xfrm>
            <a:off x="6048339" y="3163538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C44E06-CBA3-75CC-5542-BF43133242AB}"/>
              </a:ext>
            </a:extLst>
          </p:cNvPr>
          <p:cNvCxnSpPr>
            <a:cxnSpLocks/>
          </p:cNvCxnSpPr>
          <p:nvPr/>
        </p:nvCxnSpPr>
        <p:spPr>
          <a:xfrm>
            <a:off x="7477265" y="3163538"/>
            <a:ext cx="0" cy="360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8C4BC3A-44AF-82A2-F8CC-444C0342B3E0}"/>
              </a:ext>
            </a:extLst>
          </p:cNvPr>
          <p:cNvSpPr/>
          <p:nvPr/>
        </p:nvSpPr>
        <p:spPr>
          <a:xfrm>
            <a:off x="2308368" y="3538129"/>
            <a:ext cx="757645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9DF999-6664-21AE-1DF5-44E14AD6FF8A}"/>
              </a:ext>
            </a:extLst>
          </p:cNvPr>
          <p:cNvSpPr/>
          <p:nvPr/>
        </p:nvSpPr>
        <p:spPr>
          <a:xfrm>
            <a:off x="3528601" y="3538129"/>
            <a:ext cx="757645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0x41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76A8A9-C4B5-74E1-4B2C-30930D0D92E7}"/>
              </a:ext>
            </a:extLst>
          </p:cNvPr>
          <p:cNvSpPr/>
          <p:nvPr/>
        </p:nvSpPr>
        <p:spPr>
          <a:xfrm>
            <a:off x="5669516" y="3538129"/>
            <a:ext cx="757645" cy="251999"/>
          </a:xfrm>
          <a:prstGeom prst="rect">
            <a:avLst/>
          </a:prstGeom>
          <a:solidFill>
            <a:srgbClr val="FFE79A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7BCA9E-DE97-F66E-6D5F-6DF7CDA86B63}"/>
              </a:ext>
            </a:extLst>
          </p:cNvPr>
          <p:cNvSpPr/>
          <p:nvPr/>
        </p:nvSpPr>
        <p:spPr>
          <a:xfrm>
            <a:off x="7098442" y="3538129"/>
            <a:ext cx="757645" cy="251999"/>
          </a:xfrm>
          <a:prstGeom prst="rect">
            <a:avLst/>
          </a:prstGeom>
          <a:solidFill>
            <a:srgbClr val="FFE79A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0xFE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C68B5-6263-7808-0453-567D02184C8F}"/>
              </a:ext>
            </a:extLst>
          </p:cNvPr>
          <p:cNvCxnSpPr>
            <a:cxnSpLocks/>
          </p:cNvCxnSpPr>
          <p:nvPr/>
        </p:nvCxnSpPr>
        <p:spPr>
          <a:xfrm>
            <a:off x="1522423" y="3805890"/>
            <a:ext cx="0" cy="72000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8A8AC2-C7A4-5B5B-4247-0ADDF818E795}"/>
              </a:ext>
            </a:extLst>
          </p:cNvPr>
          <p:cNvGrpSpPr/>
          <p:nvPr/>
        </p:nvGrpSpPr>
        <p:grpSpPr>
          <a:xfrm>
            <a:off x="1257894" y="4634889"/>
            <a:ext cx="3080571" cy="251999"/>
            <a:chOff x="2642624" y="4732754"/>
            <a:chExt cx="3080571" cy="25199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2D393D4-73FF-3A83-F5EE-89CA61487B71}"/>
                </a:ext>
              </a:extLst>
            </p:cNvPr>
            <p:cNvSpPr/>
            <p:nvPr/>
          </p:nvSpPr>
          <p:spPr>
            <a:xfrm>
              <a:off x="2642624" y="4732754"/>
              <a:ext cx="757645" cy="251999"/>
            </a:xfrm>
            <a:prstGeom prst="rect">
              <a:avLst/>
            </a:prstGeom>
            <a:solidFill>
              <a:srgbClr val="FFEADC"/>
            </a:solidFill>
            <a:ln w="31750">
              <a:solidFill>
                <a:srgbClr val="2F5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mbria" panose="02040503050406030204" pitchFamily="18" charset="0"/>
                </a:rPr>
                <a:t>0x01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A7CB361-D5A7-2F6D-7CB2-5616E4D04356}"/>
                </a:ext>
              </a:extLst>
            </p:cNvPr>
            <p:cNvSpPr/>
            <p:nvPr/>
          </p:nvSpPr>
          <p:spPr>
            <a:xfrm>
              <a:off x="3804087" y="4732754"/>
              <a:ext cx="757645" cy="251999"/>
            </a:xfrm>
            <a:prstGeom prst="rect">
              <a:avLst/>
            </a:prstGeom>
            <a:solidFill>
              <a:srgbClr val="FFEADC"/>
            </a:solidFill>
            <a:ln w="31750">
              <a:solidFill>
                <a:srgbClr val="2F5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mbria" panose="02040503050406030204" pitchFamily="18" charset="0"/>
                </a:rPr>
                <a:t>0xA4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0F73FAA-AF39-943F-75AD-B86BB565CC85}"/>
                </a:ext>
              </a:extLst>
            </p:cNvPr>
            <p:cNvSpPr/>
            <p:nvPr/>
          </p:nvSpPr>
          <p:spPr>
            <a:xfrm>
              <a:off x="4965550" y="4732754"/>
              <a:ext cx="757645" cy="251999"/>
            </a:xfrm>
            <a:prstGeom prst="rect">
              <a:avLst/>
            </a:prstGeom>
            <a:solidFill>
              <a:srgbClr val="FFEADC"/>
            </a:solidFill>
            <a:ln w="31750">
              <a:solidFill>
                <a:srgbClr val="2F5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mbria" panose="02040503050406030204" pitchFamily="18" charset="0"/>
                </a:rPr>
                <a:t>0x41</a:t>
              </a:r>
            </a:p>
          </p:txBody>
        </p:sp>
      </p:grp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6940A6CD-6C17-7D18-A58A-4A7F825EFA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84290" y="3805890"/>
            <a:ext cx="2988000" cy="1062000"/>
          </a:xfrm>
          <a:prstGeom prst="bentConnector3">
            <a:avLst>
              <a:gd name="adj1" fmla="val -231"/>
            </a:avLst>
          </a:prstGeom>
          <a:ln w="28575">
            <a:solidFill>
              <a:srgbClr val="4472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FBCF6EF-DEB6-CFD2-C09A-C6A958FDDB43}"/>
              </a:ext>
            </a:extLst>
          </p:cNvPr>
          <p:cNvSpPr txBox="1"/>
          <p:nvPr/>
        </p:nvSpPr>
        <p:spPr>
          <a:xfrm rot="16200000">
            <a:off x="7296092" y="4078411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4472C4"/>
                </a:solidFill>
                <a:latin typeface="Cambria" panose="02040503050406030204" pitchFamily="18" charset="0"/>
              </a:rPr>
              <a:t>Query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625855-A31A-638F-DBFE-D9C9EAEFAE7A}"/>
              </a:ext>
            </a:extLst>
          </p:cNvPr>
          <p:cNvSpPr/>
          <p:nvPr/>
        </p:nvSpPr>
        <p:spPr>
          <a:xfrm>
            <a:off x="2406300" y="2108011"/>
            <a:ext cx="565200" cy="378000"/>
          </a:xfrm>
          <a:prstGeom prst="rect">
            <a:avLst/>
          </a:prstGeom>
          <a:noFill/>
          <a:ln w="28575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98FE19-564B-EBDA-19F1-AEB607CE0922}"/>
              </a:ext>
            </a:extLst>
          </p:cNvPr>
          <p:cNvSpPr/>
          <p:nvPr/>
        </p:nvSpPr>
        <p:spPr>
          <a:xfrm>
            <a:off x="3612385" y="2108011"/>
            <a:ext cx="565200" cy="378000"/>
          </a:xfrm>
          <a:prstGeom prst="rect">
            <a:avLst/>
          </a:prstGeom>
          <a:noFill/>
          <a:ln w="28575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5DD43F-F5CD-DED2-CE5A-F8242B593D04}"/>
              </a:ext>
            </a:extLst>
          </p:cNvPr>
          <p:cNvSpPr/>
          <p:nvPr/>
        </p:nvSpPr>
        <p:spPr>
          <a:xfrm>
            <a:off x="5765739" y="2108011"/>
            <a:ext cx="565200" cy="378000"/>
          </a:xfrm>
          <a:prstGeom prst="rect">
            <a:avLst/>
          </a:prstGeom>
          <a:noFill/>
          <a:ln w="28575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AF48C9-F2D0-CD96-03B5-ACF99DB53349}"/>
              </a:ext>
            </a:extLst>
          </p:cNvPr>
          <p:cNvSpPr/>
          <p:nvPr/>
        </p:nvSpPr>
        <p:spPr>
          <a:xfrm>
            <a:off x="7194665" y="2108011"/>
            <a:ext cx="565200" cy="378000"/>
          </a:xfrm>
          <a:prstGeom prst="rect">
            <a:avLst/>
          </a:prstGeom>
          <a:noFill/>
          <a:ln w="28575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1A30E7-A5A9-A332-7FB6-C6876C0538B3}"/>
              </a:ext>
            </a:extLst>
          </p:cNvPr>
          <p:cNvSpPr txBox="1"/>
          <p:nvPr/>
        </p:nvSpPr>
        <p:spPr>
          <a:xfrm rot="16200000">
            <a:off x="2266742" y="4001214"/>
            <a:ext cx="5561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Store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43CD6F-173E-DE63-8472-AD880BD75F58}"/>
              </a:ext>
            </a:extLst>
          </p:cNvPr>
          <p:cNvCxnSpPr>
            <a:cxnSpLocks/>
          </p:cNvCxnSpPr>
          <p:nvPr/>
        </p:nvCxnSpPr>
        <p:spPr>
          <a:xfrm>
            <a:off x="2688899" y="3805890"/>
            <a:ext cx="0" cy="72000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38798E3-4493-D7F8-DDAC-929C2315AC9A}"/>
              </a:ext>
            </a:extLst>
          </p:cNvPr>
          <p:cNvSpPr txBox="1"/>
          <p:nvPr/>
        </p:nvSpPr>
        <p:spPr>
          <a:xfrm rot="16200000">
            <a:off x="3489916" y="4001214"/>
            <a:ext cx="5561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Store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00A5D69-DD79-8ED9-EA65-16E150EBB679}"/>
              </a:ext>
            </a:extLst>
          </p:cNvPr>
          <p:cNvCxnSpPr>
            <a:cxnSpLocks/>
          </p:cNvCxnSpPr>
          <p:nvPr/>
        </p:nvCxnSpPr>
        <p:spPr>
          <a:xfrm>
            <a:off x="3912073" y="3805890"/>
            <a:ext cx="0" cy="72000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47E87C-29E6-5324-2060-8BFC49E2167F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1516822" y="1800467"/>
            <a:ext cx="2058871" cy="307544"/>
          </a:xfrm>
          <a:prstGeom prst="line">
            <a:avLst/>
          </a:prstGeom>
          <a:ln w="28575">
            <a:solidFill>
              <a:srgbClr val="2F528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A912B3-96E0-A930-FD58-64ECCE9BF153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2777682" y="1856577"/>
            <a:ext cx="990291" cy="232331"/>
          </a:xfrm>
          <a:prstGeom prst="line">
            <a:avLst/>
          </a:prstGeom>
          <a:ln w="28575">
            <a:solidFill>
              <a:srgbClr val="2F528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1C64FEC-F7D3-7150-AE81-25EE4B038EFB}"/>
              </a:ext>
            </a:extLst>
          </p:cNvPr>
          <p:cNvCxnSpPr>
            <a:cxnSpLocks/>
            <a:stCxn id="51" idx="0"/>
            <a:endCxn id="21" idx="2"/>
          </p:cNvCxnSpPr>
          <p:nvPr/>
        </p:nvCxnSpPr>
        <p:spPr>
          <a:xfrm flipV="1">
            <a:off x="3894985" y="1872339"/>
            <a:ext cx="0" cy="235672"/>
          </a:xfrm>
          <a:prstGeom prst="line">
            <a:avLst/>
          </a:prstGeom>
          <a:ln w="28575">
            <a:solidFill>
              <a:srgbClr val="2F528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D1FA6B1-E8E9-36EC-DF26-EE8E90A90110}"/>
              </a:ext>
            </a:extLst>
          </p:cNvPr>
          <p:cNvSpPr/>
          <p:nvPr/>
        </p:nvSpPr>
        <p:spPr>
          <a:xfrm>
            <a:off x="2308368" y="2841912"/>
            <a:ext cx="757645" cy="307542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2343675-D9BB-B1F5-C285-2E641D05D079}"/>
              </a:ext>
            </a:extLst>
          </p:cNvPr>
          <p:cNvSpPr/>
          <p:nvPr/>
        </p:nvSpPr>
        <p:spPr>
          <a:xfrm>
            <a:off x="3528601" y="2841912"/>
            <a:ext cx="757645" cy="307542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274C3A8-1238-578C-25DC-FBE216A1EA13}"/>
              </a:ext>
            </a:extLst>
          </p:cNvPr>
          <p:cNvSpPr/>
          <p:nvPr/>
        </p:nvSpPr>
        <p:spPr>
          <a:xfrm>
            <a:off x="5669516" y="2841912"/>
            <a:ext cx="757645" cy="307542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05FEEAA-52E0-4FE0-6385-29C92DACBD7B}"/>
              </a:ext>
            </a:extLst>
          </p:cNvPr>
          <p:cNvSpPr/>
          <p:nvPr/>
        </p:nvSpPr>
        <p:spPr>
          <a:xfrm>
            <a:off x="7098442" y="2841912"/>
            <a:ext cx="757645" cy="307542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5" grpId="0"/>
      <p:bldP spid="17" grpId="0"/>
      <p:bldP spid="18" grpId="0"/>
      <p:bldP spid="21" grpId="0"/>
      <p:bldP spid="23" grpId="0" animBg="1"/>
      <p:bldP spid="39" grpId="0" animBg="1"/>
      <p:bldP spid="40" grpId="0" animBg="1"/>
      <p:bldP spid="41" grpId="0" animBg="1"/>
      <p:bldP spid="42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6" grpId="0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Seed Matching Techniques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1830EF-D789-1664-33DC-B1ABCDDA6BC0}"/>
              </a:ext>
            </a:extLst>
          </p:cNvPr>
          <p:cNvSpPr/>
          <p:nvPr/>
        </p:nvSpPr>
        <p:spPr>
          <a:xfrm>
            <a:off x="3369193" y="2914011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853B8-CE4A-55CC-14E8-AB221A23C19F}"/>
              </a:ext>
            </a:extLst>
          </p:cNvPr>
          <p:cNvSpPr/>
          <p:nvPr/>
        </p:nvSpPr>
        <p:spPr>
          <a:xfrm>
            <a:off x="4641813" y="2921480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2C1B358-6BBD-619D-DDA9-F296A7D63321}"/>
              </a:ext>
            </a:extLst>
          </p:cNvPr>
          <p:cNvSpPr/>
          <p:nvPr/>
        </p:nvSpPr>
        <p:spPr>
          <a:xfrm>
            <a:off x="1081977" y="2903911"/>
            <a:ext cx="180551" cy="1360178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5F985D9-EDDF-B6D1-CBFA-6CF6FFB5AD83}"/>
              </a:ext>
            </a:extLst>
          </p:cNvPr>
          <p:cNvSpPr/>
          <p:nvPr/>
        </p:nvSpPr>
        <p:spPr>
          <a:xfrm rot="5400000">
            <a:off x="1819403" y="2206456"/>
            <a:ext cx="235136" cy="1123200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latin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FE21D-7A36-7E86-6F37-14AE79008EB4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2498572" y="3047211"/>
            <a:ext cx="877134" cy="26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EC7958-0D05-F4AD-6C5E-B61F8ED29FCA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2637063" y="3396107"/>
            <a:ext cx="738643" cy="525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9BF6B2-4301-D1AE-2F58-F1884E27E24F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2775554" y="3745003"/>
            <a:ext cx="600152" cy="305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B9046B-4F60-A0A7-1634-F377661484D5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2914045" y="4094762"/>
            <a:ext cx="46166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6B4D86-B087-3411-59F9-E8D7DF2BEB3E}"/>
              </a:ext>
            </a:extLst>
          </p:cNvPr>
          <p:cNvCxnSpPr>
            <a:cxnSpLocks/>
          </p:cNvCxnSpPr>
          <p:nvPr/>
        </p:nvCxnSpPr>
        <p:spPr>
          <a:xfrm>
            <a:off x="4173186" y="3047479"/>
            <a:ext cx="460800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5E792C7-C0A2-3D60-7C46-6C469F8CBFAF}"/>
              </a:ext>
            </a:extLst>
          </p:cNvPr>
          <p:cNvSpPr/>
          <p:nvPr/>
        </p:nvSpPr>
        <p:spPr>
          <a:xfrm>
            <a:off x="4641813" y="3270574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D16DD1-915E-B497-E5C6-39BBEAEE8A14}"/>
              </a:ext>
            </a:extLst>
          </p:cNvPr>
          <p:cNvCxnSpPr>
            <a:cxnSpLocks/>
          </p:cNvCxnSpPr>
          <p:nvPr/>
        </p:nvCxnSpPr>
        <p:spPr>
          <a:xfrm flipV="1">
            <a:off x="4173186" y="3396574"/>
            <a:ext cx="460800" cy="191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192B299-D56B-84C0-D619-B4F5C2188A7C}"/>
              </a:ext>
            </a:extLst>
          </p:cNvPr>
          <p:cNvSpPr/>
          <p:nvPr/>
        </p:nvSpPr>
        <p:spPr>
          <a:xfrm>
            <a:off x="4641813" y="3619668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0xFC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ED84C7-EAF3-3654-9DF8-18D337426187}"/>
              </a:ext>
            </a:extLst>
          </p:cNvPr>
          <p:cNvCxnSpPr>
            <a:cxnSpLocks/>
          </p:cNvCxnSpPr>
          <p:nvPr/>
        </p:nvCxnSpPr>
        <p:spPr>
          <a:xfrm>
            <a:off x="4173186" y="3745668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874F90F-AC3D-2575-8463-8A7E5D0A9EF9}"/>
              </a:ext>
            </a:extLst>
          </p:cNvPr>
          <p:cNvSpPr/>
          <p:nvPr/>
        </p:nvSpPr>
        <p:spPr>
          <a:xfrm>
            <a:off x="4641813" y="3968763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0x45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93A8B34-5DA1-2138-4E82-6A071DD23FAD}"/>
              </a:ext>
            </a:extLst>
          </p:cNvPr>
          <p:cNvCxnSpPr>
            <a:cxnSpLocks/>
          </p:cNvCxnSpPr>
          <p:nvPr/>
        </p:nvCxnSpPr>
        <p:spPr>
          <a:xfrm>
            <a:off x="4173186" y="4094763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1AC2A03-68BB-2015-482B-F7098C21B26C}"/>
              </a:ext>
            </a:extLst>
          </p:cNvPr>
          <p:cNvSpPr/>
          <p:nvPr/>
        </p:nvSpPr>
        <p:spPr>
          <a:xfrm>
            <a:off x="6052282" y="2892647"/>
            <a:ext cx="856417" cy="1297382"/>
          </a:xfrm>
          <a:prstGeom prst="roundRect">
            <a:avLst/>
          </a:prstGeom>
          <a:solidFill>
            <a:srgbClr val="EEDAA8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noProof="0" dirty="0">
                <a:latin typeface="Cambria" panose="02040503050406030204" pitchFamily="18" charset="0"/>
              </a:rPr>
              <a:t>Find</a:t>
            </a:r>
          </a:p>
          <a:p>
            <a:pPr lvl="0" algn="ctr" defTabSz="1600847"/>
            <a:r>
              <a:rPr kumimoji="0" lang="en-US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rPr>
              <a:t>Min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1006B0F-F915-0252-F326-207E21A3AD76}"/>
              </a:ext>
            </a:extLst>
          </p:cNvPr>
          <p:cNvSpPr txBox="1"/>
          <p:nvPr/>
        </p:nvSpPr>
        <p:spPr>
          <a:xfrm rot="16200000">
            <a:off x="313182" y="3252774"/>
            <a:ext cx="99700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Window: </a:t>
            </a:r>
          </a:p>
          <a:p>
            <a:pPr algn="ctr"/>
            <a:r>
              <a:rPr lang="en-US" b="1" dirty="0">
                <a:latin typeface="Cambria" panose="02040503050406030204" pitchFamily="18" charset="0"/>
              </a:rPr>
              <a:t>4 k-</a:t>
            </a:r>
            <a:r>
              <a:rPr lang="en-US" b="1" dirty="0" err="1">
                <a:latin typeface="Cambria" panose="02040503050406030204" pitchFamily="18" charset="0"/>
              </a:rPr>
              <a:t>mers</a:t>
            </a:r>
            <a:endParaRPr lang="en-US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479A0C1-8B24-D103-F078-9CD72B0D5A10}"/>
                  </a:ext>
                </a:extLst>
              </p:cNvPr>
              <p:cNvSpPr txBox="1"/>
              <p:nvPr/>
            </p:nvSpPr>
            <p:spPr>
              <a:xfrm>
                <a:off x="1118337" y="2344834"/>
                <a:ext cx="1629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</a:rPr>
                  <a:t>k-</a:t>
                </a:r>
                <a:r>
                  <a:rPr lang="en-US" b="1" dirty="0" err="1">
                    <a:latin typeface="Cambria" panose="02040503050406030204" pitchFamily="18" charset="0"/>
                  </a:rPr>
                  <a:t>mers</a:t>
                </a:r>
                <a:r>
                  <a:rPr lang="en-US" b="1" dirty="0">
                    <a:latin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479A0C1-8B24-D103-F078-9CD72B0D5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37" y="2344834"/>
                <a:ext cx="1629229" cy="276999"/>
              </a:xfrm>
              <a:prstGeom prst="rect">
                <a:avLst/>
              </a:prstGeom>
              <a:blipFill>
                <a:blip r:embed="rId4"/>
                <a:stretch>
                  <a:fillRect l="-7692" t="-21739" r="-8462" b="-4782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60BB342C-1695-6399-AA29-616445826A35}"/>
              </a:ext>
            </a:extLst>
          </p:cNvPr>
          <p:cNvSpPr/>
          <p:nvPr/>
        </p:nvSpPr>
        <p:spPr>
          <a:xfrm>
            <a:off x="1375372" y="2914011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0867CE3-7A3B-C188-DCF8-3743652EDD7B}"/>
              </a:ext>
            </a:extLst>
          </p:cNvPr>
          <p:cNvSpPr/>
          <p:nvPr/>
        </p:nvSpPr>
        <p:spPr>
          <a:xfrm>
            <a:off x="1652354" y="3611803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TATTACC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E02D530-A57A-994C-A226-E53C0B54DADD}"/>
              </a:ext>
            </a:extLst>
          </p:cNvPr>
          <p:cNvSpPr/>
          <p:nvPr/>
        </p:nvSpPr>
        <p:spPr>
          <a:xfrm>
            <a:off x="1513863" y="3262907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CTATTAC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EF558447-9E81-5A01-A8A2-D5177C87D02B}"/>
              </a:ext>
            </a:extLst>
          </p:cNvPr>
          <p:cNvSpPr/>
          <p:nvPr/>
        </p:nvSpPr>
        <p:spPr>
          <a:xfrm>
            <a:off x="1790845" y="3961562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ATTACCT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FD97E5BD-27FA-BA8F-D1E2-839D63D089A3}"/>
              </a:ext>
            </a:extLst>
          </p:cNvPr>
          <p:cNvCxnSpPr>
            <a:cxnSpLocks/>
            <a:stCxn id="6" idx="3"/>
            <a:endCxn id="71" idx="1"/>
          </p:cNvCxnSpPr>
          <p:nvPr/>
        </p:nvCxnSpPr>
        <p:spPr>
          <a:xfrm>
            <a:off x="5361813" y="3047480"/>
            <a:ext cx="690469" cy="4938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930DC07B-CD34-DE16-81EB-1AE86A07A35B}"/>
              </a:ext>
            </a:extLst>
          </p:cNvPr>
          <p:cNvCxnSpPr>
            <a:cxnSpLocks/>
            <a:stCxn id="34" idx="3"/>
            <a:endCxn id="71" idx="1"/>
          </p:cNvCxnSpPr>
          <p:nvPr/>
        </p:nvCxnSpPr>
        <p:spPr>
          <a:xfrm>
            <a:off x="5361813" y="3396574"/>
            <a:ext cx="690469" cy="14476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294C9850-5FCE-1C79-559F-DF4AE90B4355}"/>
              </a:ext>
            </a:extLst>
          </p:cNvPr>
          <p:cNvCxnSpPr>
            <a:cxnSpLocks/>
            <a:stCxn id="67" idx="3"/>
            <a:endCxn id="71" idx="1"/>
          </p:cNvCxnSpPr>
          <p:nvPr/>
        </p:nvCxnSpPr>
        <p:spPr>
          <a:xfrm flipV="1">
            <a:off x="5361813" y="3541338"/>
            <a:ext cx="690469" cy="2043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84833735-4E99-B7CB-1E3D-FACB3094B3C4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>
          <a:xfrm flipV="1">
            <a:off x="5361813" y="3541338"/>
            <a:ext cx="690469" cy="5534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EBF195C-7AD1-5DD4-1644-FBFAB7C51E1C}"/>
              </a:ext>
            </a:extLst>
          </p:cNvPr>
          <p:cNvSpPr/>
          <p:nvPr/>
        </p:nvSpPr>
        <p:spPr>
          <a:xfrm>
            <a:off x="7539626" y="2851282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0x02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2D0BCE8-8A36-92AF-D548-865DBA7DFEF3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7899626" y="3103281"/>
            <a:ext cx="0" cy="376712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90E0AB4-B750-2629-EB9B-491595879403}"/>
              </a:ext>
            </a:extLst>
          </p:cNvPr>
          <p:cNvSpPr/>
          <p:nvPr/>
        </p:nvSpPr>
        <p:spPr>
          <a:xfrm>
            <a:off x="7338026" y="3479993"/>
            <a:ext cx="11232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CTATTAC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AFF52F52-CD1A-AF47-2A72-C74E98036F63}"/>
              </a:ext>
            </a:extLst>
          </p:cNvPr>
          <p:cNvCxnSpPr>
            <a:cxnSpLocks/>
            <a:stCxn id="71" idx="3"/>
            <a:endCxn id="82" idx="1"/>
          </p:cNvCxnSpPr>
          <p:nvPr/>
        </p:nvCxnSpPr>
        <p:spPr>
          <a:xfrm flipV="1">
            <a:off x="6908699" y="2977282"/>
            <a:ext cx="630927" cy="56405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eft Brace 85">
            <a:extLst>
              <a:ext uri="{FF2B5EF4-FFF2-40B4-BE49-F238E27FC236}">
                <a16:creationId xmlns:a16="http://schemas.microsoft.com/office/drawing/2014/main" id="{901ACD6E-D423-97F3-4C44-9422DE82CC1A}"/>
              </a:ext>
            </a:extLst>
          </p:cNvPr>
          <p:cNvSpPr/>
          <p:nvPr/>
        </p:nvSpPr>
        <p:spPr>
          <a:xfrm rot="16200000">
            <a:off x="7802837" y="3270406"/>
            <a:ext cx="193578" cy="1202880"/>
          </a:xfrm>
          <a:prstGeom prst="leftBrace">
            <a:avLst>
              <a:gd name="adj1" fmla="val 77564"/>
              <a:gd name="adj2" fmla="val 5000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39E8F0-7945-84A5-F992-BFF28251FB08}"/>
              </a:ext>
            </a:extLst>
          </p:cNvPr>
          <p:cNvSpPr txBox="1"/>
          <p:nvPr/>
        </p:nvSpPr>
        <p:spPr>
          <a:xfrm>
            <a:off x="7216320" y="3959169"/>
            <a:ext cx="14410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Minimizer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k-</a:t>
            </a:r>
            <a:r>
              <a:rPr lang="en-US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mer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C07F7F9-021A-76F1-A15D-A5559F4DB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5" y="2350806"/>
            <a:ext cx="314743" cy="3060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97858C88-5B0F-B864-C450-E721230C04B3}"/>
              </a:ext>
            </a:extLst>
          </p:cNvPr>
          <p:cNvSpPr/>
          <p:nvPr/>
        </p:nvSpPr>
        <p:spPr>
          <a:xfrm>
            <a:off x="3369193" y="3262907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8B733985-EF71-1EC8-193F-57A1EA2DED23}"/>
              </a:ext>
            </a:extLst>
          </p:cNvPr>
          <p:cNvSpPr/>
          <p:nvPr/>
        </p:nvSpPr>
        <p:spPr>
          <a:xfrm>
            <a:off x="3369193" y="3611803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59682313-2D40-465A-6AE7-3729250A71C1}"/>
              </a:ext>
            </a:extLst>
          </p:cNvPr>
          <p:cNvSpPr/>
          <p:nvPr/>
        </p:nvSpPr>
        <p:spPr>
          <a:xfrm>
            <a:off x="3369193" y="3961562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87978861-5DE4-17E8-9699-8BF32435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1042746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Sampling the overlapping k-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 length (w)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accuracy &amp; performance trade-off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9272129-5829-4296-474E-A6E5576FC0BC}"/>
              </a:ext>
            </a:extLst>
          </p:cNvPr>
          <p:cNvCxnSpPr>
            <a:cxnSpLocks/>
            <a:stCxn id="82" idx="0"/>
            <a:endCxn id="96" idx="2"/>
          </p:cNvCxnSpPr>
          <p:nvPr/>
        </p:nvCxnSpPr>
        <p:spPr>
          <a:xfrm flipV="1">
            <a:off x="7899626" y="2335959"/>
            <a:ext cx="0" cy="51532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E4B390D6-4D44-57DC-289B-9F6479E4003E}"/>
              </a:ext>
            </a:extLst>
          </p:cNvPr>
          <p:cNvSpPr/>
          <p:nvPr/>
        </p:nvSpPr>
        <p:spPr>
          <a:xfrm>
            <a:off x="7510826" y="1682025"/>
            <a:ext cx="777600" cy="653934"/>
          </a:xfrm>
          <a:prstGeom prst="roundRect">
            <a:avLst/>
          </a:prstGeom>
          <a:solidFill>
            <a:srgbClr val="FFF3CC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Hash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5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2" grpId="0" animBg="1"/>
      <p:bldP spid="84" grpId="0" animBg="1"/>
      <p:bldP spid="86" grpId="1" animBg="1"/>
      <p:bldP spid="87" grpId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Seed Matching Techniques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00CDA3-BAA0-B991-751B-1F05F3D535BD}"/>
              </a:ext>
            </a:extLst>
          </p:cNvPr>
          <p:cNvCxnSpPr>
            <a:cxnSpLocks/>
          </p:cNvCxnSpPr>
          <p:nvPr/>
        </p:nvCxnSpPr>
        <p:spPr>
          <a:xfrm>
            <a:off x="2583523" y="2877979"/>
            <a:ext cx="46068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6A8C9E-FB58-2518-BDD6-853FE05ECCA3}"/>
              </a:ext>
            </a:extLst>
          </p:cNvPr>
          <p:cNvSpPr/>
          <p:nvPr/>
        </p:nvSpPr>
        <p:spPr>
          <a:xfrm>
            <a:off x="3044209" y="2744779"/>
            <a:ext cx="1076400" cy="266400"/>
          </a:xfrm>
          <a:prstGeom prst="roundRect">
            <a:avLst/>
          </a:prstGeom>
          <a:solidFill>
            <a:srgbClr val="F0EEFB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noProof="0" dirty="0">
                <a:latin typeface="Cambria" panose="02040503050406030204" pitchFamily="18" charset="0"/>
              </a:rPr>
              <a:t>Pattern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66E739-0AB0-1F39-784A-4FDBA8995C14}"/>
              </a:ext>
            </a:extLst>
          </p:cNvPr>
          <p:cNvCxnSpPr>
            <a:cxnSpLocks/>
          </p:cNvCxnSpPr>
          <p:nvPr/>
        </p:nvCxnSpPr>
        <p:spPr>
          <a:xfrm>
            <a:off x="4120609" y="2876616"/>
            <a:ext cx="461993" cy="136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8D7A59-C0CC-8F73-6739-0B4F5CF16C3F}"/>
              </a:ext>
            </a:extLst>
          </p:cNvPr>
          <p:cNvSpPr/>
          <p:nvPr/>
        </p:nvSpPr>
        <p:spPr>
          <a:xfrm>
            <a:off x="4582602" y="2744779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4C363F-0E18-BC9E-C2F5-A58C4DF34752}"/>
              </a:ext>
            </a:extLst>
          </p:cNvPr>
          <p:cNvSpPr/>
          <p:nvPr/>
        </p:nvSpPr>
        <p:spPr>
          <a:xfrm>
            <a:off x="1431523" y="2744779"/>
            <a:ext cx="11520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7C26DE5-E82F-6DD8-FD81-D896F0C8976D}"/>
              </a:ext>
            </a:extLst>
          </p:cNvPr>
          <p:cNvSpPr/>
          <p:nvPr/>
        </p:nvSpPr>
        <p:spPr>
          <a:xfrm>
            <a:off x="1431523" y="3176335"/>
            <a:ext cx="11520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GATACTA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0492E6-A2C6-321D-631F-39A7D6BE38B6}"/>
              </a:ext>
            </a:extLst>
          </p:cNvPr>
          <p:cNvCxnSpPr>
            <a:cxnSpLocks/>
          </p:cNvCxnSpPr>
          <p:nvPr/>
        </p:nvCxnSpPr>
        <p:spPr>
          <a:xfrm>
            <a:off x="2583523" y="3309535"/>
            <a:ext cx="460686" cy="328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BF068-0A35-0174-F7FD-905D7FC0F0DD}"/>
              </a:ext>
            </a:extLst>
          </p:cNvPr>
          <p:cNvCxnSpPr>
            <a:cxnSpLocks/>
          </p:cNvCxnSpPr>
          <p:nvPr/>
        </p:nvCxnSpPr>
        <p:spPr>
          <a:xfrm flipV="1">
            <a:off x="4120609" y="3306248"/>
            <a:ext cx="461993" cy="657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244120-65BF-84AE-68F2-17C98659E123}"/>
              </a:ext>
            </a:extLst>
          </p:cNvPr>
          <p:cNvSpPr/>
          <p:nvPr/>
        </p:nvSpPr>
        <p:spPr>
          <a:xfrm>
            <a:off x="4582602" y="3176335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72C8827-CAAD-4441-7F78-231507FB26C6}"/>
              </a:ext>
            </a:extLst>
          </p:cNvPr>
          <p:cNvSpPr/>
          <p:nvPr/>
        </p:nvSpPr>
        <p:spPr>
          <a:xfrm>
            <a:off x="1431523" y="3608729"/>
            <a:ext cx="11520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GACACTA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4C2BC-1FE2-A4F9-F102-4A67C88DD3EC}"/>
              </a:ext>
            </a:extLst>
          </p:cNvPr>
          <p:cNvCxnSpPr>
            <a:cxnSpLocks/>
          </p:cNvCxnSpPr>
          <p:nvPr/>
        </p:nvCxnSpPr>
        <p:spPr>
          <a:xfrm>
            <a:off x="2583523" y="3741929"/>
            <a:ext cx="460686" cy="124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E43DA4-1388-C635-B663-AF249817A00A}"/>
              </a:ext>
            </a:extLst>
          </p:cNvPr>
          <p:cNvCxnSpPr>
            <a:cxnSpLocks/>
          </p:cNvCxnSpPr>
          <p:nvPr/>
        </p:nvCxnSpPr>
        <p:spPr>
          <a:xfrm flipV="1">
            <a:off x="4120609" y="3740686"/>
            <a:ext cx="461993" cy="2486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62F3AA7-A325-7453-B1B4-4EADD91B5337}"/>
              </a:ext>
            </a:extLst>
          </p:cNvPr>
          <p:cNvSpPr/>
          <p:nvPr/>
        </p:nvSpPr>
        <p:spPr>
          <a:xfrm>
            <a:off x="4582602" y="3608729"/>
            <a:ext cx="12384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CA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F01DFF-30FC-8499-200F-17F505484394}"/>
              </a:ext>
            </a:extLst>
          </p:cNvPr>
          <p:cNvCxnSpPr>
            <a:cxnSpLocks/>
          </p:cNvCxnSpPr>
          <p:nvPr/>
        </p:nvCxnSpPr>
        <p:spPr>
          <a:xfrm>
            <a:off x="5821002" y="2877979"/>
            <a:ext cx="4667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6DB8E6-8D81-9861-25A9-0A0F32523D6A}"/>
              </a:ext>
            </a:extLst>
          </p:cNvPr>
          <p:cNvCxnSpPr>
            <a:cxnSpLocks/>
          </p:cNvCxnSpPr>
          <p:nvPr/>
        </p:nvCxnSpPr>
        <p:spPr>
          <a:xfrm flipV="1">
            <a:off x="5821002" y="3309535"/>
            <a:ext cx="466700" cy="328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197846-BBDB-5223-21A1-89258AAE8B52}"/>
              </a:ext>
            </a:extLst>
          </p:cNvPr>
          <p:cNvCxnSpPr>
            <a:cxnSpLocks/>
          </p:cNvCxnSpPr>
          <p:nvPr/>
        </p:nvCxnSpPr>
        <p:spPr>
          <a:xfrm flipV="1">
            <a:off x="5821002" y="3741929"/>
            <a:ext cx="466700" cy="1243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CCAFF35-9A5E-1B70-72DD-1FE113B36BA1}"/>
              </a:ext>
            </a:extLst>
          </p:cNvPr>
          <p:cNvSpPr/>
          <p:nvPr/>
        </p:nvSpPr>
        <p:spPr>
          <a:xfrm>
            <a:off x="7550163" y="2751980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950B9E-3FA5-A419-4C8C-335A88E20092}"/>
              </a:ext>
            </a:extLst>
          </p:cNvPr>
          <p:cNvCxnSpPr>
            <a:cxnSpLocks/>
          </p:cNvCxnSpPr>
          <p:nvPr/>
        </p:nvCxnSpPr>
        <p:spPr>
          <a:xfrm>
            <a:off x="7079702" y="2874363"/>
            <a:ext cx="470461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1BD98A-BDC1-A09F-0FCD-A8372165D447}"/>
              </a:ext>
            </a:extLst>
          </p:cNvPr>
          <p:cNvSpPr/>
          <p:nvPr/>
        </p:nvSpPr>
        <p:spPr>
          <a:xfrm>
            <a:off x="7550163" y="3183536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6263D0-3D0E-A833-E109-EF1E28A1463F}"/>
              </a:ext>
            </a:extLst>
          </p:cNvPr>
          <p:cNvCxnSpPr>
            <a:cxnSpLocks/>
          </p:cNvCxnSpPr>
          <p:nvPr/>
        </p:nvCxnSpPr>
        <p:spPr>
          <a:xfrm flipV="1">
            <a:off x="7081640" y="3307891"/>
            <a:ext cx="468523" cy="15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B5B7DEB-1B5A-1C97-F706-2F109F55DC33}"/>
              </a:ext>
            </a:extLst>
          </p:cNvPr>
          <p:cNvSpPr/>
          <p:nvPr/>
        </p:nvSpPr>
        <p:spPr>
          <a:xfrm>
            <a:off x="7550163" y="3615930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0xFC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160A17-F849-E969-A714-FA077B7AE8E7}"/>
              </a:ext>
            </a:extLst>
          </p:cNvPr>
          <p:cNvCxnSpPr>
            <a:cxnSpLocks/>
          </p:cNvCxnSpPr>
          <p:nvPr/>
        </p:nvCxnSpPr>
        <p:spPr>
          <a:xfrm>
            <a:off x="7089477" y="3741929"/>
            <a:ext cx="460686" cy="1244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6EA25CF-B12C-CED2-A83F-900E1F544B29}"/>
              </a:ext>
            </a:extLst>
          </p:cNvPr>
          <p:cNvSpPr/>
          <p:nvPr/>
        </p:nvSpPr>
        <p:spPr>
          <a:xfrm>
            <a:off x="4394041" y="2623047"/>
            <a:ext cx="1618922" cy="1388752"/>
          </a:xfrm>
          <a:prstGeom prst="roundRect">
            <a:avLst>
              <a:gd name="adj" fmla="val 9166"/>
            </a:avLst>
          </a:prstGeom>
          <a:noFill/>
          <a:ln w="317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A9FEAD-6125-D6F6-A895-3C40110C7DD3}"/>
              </a:ext>
            </a:extLst>
          </p:cNvPr>
          <p:cNvSpPr txBox="1"/>
          <p:nvPr/>
        </p:nvSpPr>
        <p:spPr>
          <a:xfrm>
            <a:off x="4482965" y="4043358"/>
            <a:ext cx="14410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Spaced Seeds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D1FCF4-A157-03A3-DC79-2FF86BC7E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8" y="2537644"/>
            <a:ext cx="314743" cy="306000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9665B80-B45E-6267-2D95-947BE0160557}"/>
              </a:ext>
            </a:extLst>
          </p:cNvPr>
          <p:cNvSpPr/>
          <p:nvPr/>
        </p:nvSpPr>
        <p:spPr>
          <a:xfrm>
            <a:off x="6287702" y="2744779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D50EEBB-2BC0-075B-7B2F-B8D8FEFB7BD6}"/>
              </a:ext>
            </a:extLst>
          </p:cNvPr>
          <p:cNvSpPr/>
          <p:nvPr/>
        </p:nvSpPr>
        <p:spPr>
          <a:xfrm>
            <a:off x="6287702" y="3176335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C8E9203-DDF7-C14A-4A51-9AB1EBF64517}"/>
              </a:ext>
            </a:extLst>
          </p:cNvPr>
          <p:cNvSpPr/>
          <p:nvPr/>
        </p:nvSpPr>
        <p:spPr>
          <a:xfrm>
            <a:off x="6287702" y="3608729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DAB942A-E854-F4D6-FC80-F66E1141E5FB}"/>
              </a:ext>
            </a:extLst>
          </p:cNvPr>
          <p:cNvSpPr/>
          <p:nvPr/>
        </p:nvSpPr>
        <p:spPr>
          <a:xfrm>
            <a:off x="3044209" y="3176335"/>
            <a:ext cx="1076400" cy="266400"/>
          </a:xfrm>
          <a:prstGeom prst="roundRect">
            <a:avLst/>
          </a:prstGeom>
          <a:solidFill>
            <a:srgbClr val="F0EEFB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noProof="0" dirty="0">
                <a:latin typeface="Cambria" panose="02040503050406030204" pitchFamily="18" charset="0"/>
              </a:rPr>
              <a:t>Pattern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8D178D3-3C8A-E6DC-5D1C-4E76AC5EB582}"/>
              </a:ext>
            </a:extLst>
          </p:cNvPr>
          <p:cNvSpPr/>
          <p:nvPr/>
        </p:nvSpPr>
        <p:spPr>
          <a:xfrm>
            <a:off x="3044209" y="3608729"/>
            <a:ext cx="1076400" cy="266400"/>
          </a:xfrm>
          <a:prstGeom prst="roundRect">
            <a:avLst/>
          </a:prstGeom>
          <a:solidFill>
            <a:srgbClr val="F0EEFB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noProof="0" dirty="0">
                <a:latin typeface="Cambria" panose="02040503050406030204" pitchFamily="18" charset="0"/>
              </a:rPr>
              <a:t>Pattern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6F1F8A7-7E10-BE90-4639-FD64FFE4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1042746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Allowing mismatches at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certain positions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Spaced seeds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 of pattern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critical for the effectiveness of spaced seeds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0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6" grpId="0" animBg="1"/>
      <p:bldP spid="20" grpId="0" animBg="1"/>
      <p:bldP spid="22" grpId="0" animBg="1"/>
      <p:bldP spid="24" grpId="0" animBg="1"/>
      <p:bldP spid="27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Seed Matching Techniques</a:t>
            </a:r>
            <a:endParaRPr lang="en-US" b="1" dirty="0"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2AB29D-DAB0-108F-5199-65DF4F89F29E}"/>
              </a:ext>
            </a:extLst>
          </p:cNvPr>
          <p:cNvCxnSpPr>
            <a:cxnSpLocks/>
          </p:cNvCxnSpPr>
          <p:nvPr/>
        </p:nvCxnSpPr>
        <p:spPr>
          <a:xfrm>
            <a:off x="3400835" y="2883854"/>
            <a:ext cx="469078" cy="1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25B12F-A8E6-1411-D1A4-F1D7AD91DA5A}"/>
              </a:ext>
            </a:extLst>
          </p:cNvPr>
          <p:cNvCxnSpPr>
            <a:cxnSpLocks/>
          </p:cNvCxnSpPr>
          <p:nvPr/>
        </p:nvCxnSpPr>
        <p:spPr>
          <a:xfrm>
            <a:off x="3400835" y="3359643"/>
            <a:ext cx="4690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9FF45D-7EBE-CC84-B7EF-0AADF06E3E4E}"/>
              </a:ext>
            </a:extLst>
          </p:cNvPr>
          <p:cNvCxnSpPr>
            <a:cxnSpLocks/>
          </p:cNvCxnSpPr>
          <p:nvPr/>
        </p:nvCxnSpPr>
        <p:spPr>
          <a:xfrm>
            <a:off x="4491623" y="2883854"/>
            <a:ext cx="4690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C7C4AD-910C-B987-8A92-4619017728A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491623" y="3357938"/>
            <a:ext cx="469076" cy="170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B36D2D-86A6-5B83-08AB-A6953B41A89A}"/>
              </a:ext>
            </a:extLst>
          </p:cNvPr>
          <p:cNvCxnSpPr>
            <a:cxnSpLocks/>
          </p:cNvCxnSpPr>
          <p:nvPr/>
        </p:nvCxnSpPr>
        <p:spPr>
          <a:xfrm>
            <a:off x="3400835" y="3818431"/>
            <a:ext cx="4690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0E304-A431-9DD5-A61D-68C45B111D8D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491623" y="3804653"/>
            <a:ext cx="469076" cy="1705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62E830-CEA7-6F4B-2E3F-FE56452917A9}"/>
              </a:ext>
            </a:extLst>
          </p:cNvPr>
          <p:cNvCxnSpPr>
            <a:cxnSpLocks/>
          </p:cNvCxnSpPr>
          <p:nvPr/>
        </p:nvCxnSpPr>
        <p:spPr>
          <a:xfrm>
            <a:off x="6678092" y="2883854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9975CD-C579-8CBD-AFE8-FDF1CF02A7A8}"/>
              </a:ext>
            </a:extLst>
          </p:cNvPr>
          <p:cNvCxnSpPr>
            <a:cxnSpLocks/>
          </p:cNvCxnSpPr>
          <p:nvPr/>
        </p:nvCxnSpPr>
        <p:spPr>
          <a:xfrm flipV="1">
            <a:off x="6678092" y="3322502"/>
            <a:ext cx="460800" cy="74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FFE86B-2835-2490-B1AF-A0F5112841D5}"/>
              </a:ext>
            </a:extLst>
          </p:cNvPr>
          <p:cNvCxnSpPr>
            <a:cxnSpLocks/>
          </p:cNvCxnSpPr>
          <p:nvPr/>
        </p:nvCxnSpPr>
        <p:spPr>
          <a:xfrm>
            <a:off x="6678091" y="3753503"/>
            <a:ext cx="4608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B4210F-346C-6615-845B-FEBD2747B30D}"/>
              </a:ext>
            </a:extLst>
          </p:cNvPr>
          <p:cNvCxnSpPr>
            <a:cxnSpLocks/>
          </p:cNvCxnSpPr>
          <p:nvPr/>
        </p:nvCxnSpPr>
        <p:spPr>
          <a:xfrm flipV="1">
            <a:off x="7804917" y="2883854"/>
            <a:ext cx="468523" cy="1072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636DD6-EC10-B076-57F7-FEF99F10EDF5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7804917" y="3319215"/>
            <a:ext cx="468523" cy="328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497440-FB53-FA55-E4C0-4000005C8F6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7812754" y="3753503"/>
            <a:ext cx="46068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4EF84E0-7DEF-3371-319F-ED1638993B51}"/>
              </a:ext>
            </a:extLst>
          </p:cNvPr>
          <p:cNvSpPr/>
          <p:nvPr/>
        </p:nvSpPr>
        <p:spPr>
          <a:xfrm>
            <a:off x="261959" y="2750654"/>
            <a:ext cx="3283839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GCTATTACCTTAATGTGATGGAC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49BEC-7F5E-ED2E-FAA3-6D41B614A773}"/>
              </a:ext>
            </a:extLst>
          </p:cNvPr>
          <p:cNvSpPr/>
          <p:nvPr/>
        </p:nvSpPr>
        <p:spPr>
          <a:xfrm>
            <a:off x="360419" y="2760096"/>
            <a:ext cx="565200" cy="247517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22956-9806-BF0A-0B44-DF9465513D44}"/>
              </a:ext>
            </a:extLst>
          </p:cNvPr>
          <p:cNvSpPr/>
          <p:nvPr/>
        </p:nvSpPr>
        <p:spPr>
          <a:xfrm>
            <a:off x="1532497" y="2759655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BCC1E-951C-4304-C6E1-D731DD302408}"/>
              </a:ext>
            </a:extLst>
          </p:cNvPr>
          <p:cNvSpPr/>
          <p:nvPr/>
        </p:nvSpPr>
        <p:spPr>
          <a:xfrm>
            <a:off x="2738582" y="2759655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C47BF9-96F3-5845-0AEA-57562576AA66}"/>
              </a:ext>
            </a:extLst>
          </p:cNvPr>
          <p:cNvSpPr/>
          <p:nvPr/>
        </p:nvSpPr>
        <p:spPr>
          <a:xfrm>
            <a:off x="261959" y="3222096"/>
            <a:ext cx="3283839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GCTATCCCCTTAATGGGATGGAC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77991A-1037-F5A3-4FF0-055B89E4A2BD}"/>
              </a:ext>
            </a:extLst>
          </p:cNvPr>
          <p:cNvSpPr/>
          <p:nvPr/>
        </p:nvSpPr>
        <p:spPr>
          <a:xfrm>
            <a:off x="360419" y="3235752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27B1C3-5E82-1A49-D2E6-7EF6BA22B1A7}"/>
              </a:ext>
            </a:extLst>
          </p:cNvPr>
          <p:cNvSpPr/>
          <p:nvPr/>
        </p:nvSpPr>
        <p:spPr>
          <a:xfrm>
            <a:off x="1525773" y="3235752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D25A3-7204-D1DE-F6A6-0D4229A59F57}"/>
              </a:ext>
            </a:extLst>
          </p:cNvPr>
          <p:cNvSpPr/>
          <p:nvPr/>
        </p:nvSpPr>
        <p:spPr>
          <a:xfrm>
            <a:off x="2738582" y="3235752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1EB360-F72E-2D86-0BA8-5B51E891D825}"/>
              </a:ext>
            </a:extLst>
          </p:cNvPr>
          <p:cNvSpPr/>
          <p:nvPr/>
        </p:nvSpPr>
        <p:spPr>
          <a:xfrm>
            <a:off x="3868750" y="2750654"/>
            <a:ext cx="745200" cy="266400"/>
          </a:xfrm>
          <a:prstGeom prst="roundRect">
            <a:avLst/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Link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14E2B31-8A69-5F59-178F-20F2316DCF9D}"/>
              </a:ext>
            </a:extLst>
          </p:cNvPr>
          <p:cNvSpPr/>
          <p:nvPr/>
        </p:nvSpPr>
        <p:spPr>
          <a:xfrm>
            <a:off x="4960699" y="2750654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DB99C2-940D-2933-8FA5-F62BB59CDBDF}"/>
              </a:ext>
            </a:extLst>
          </p:cNvPr>
          <p:cNvSpPr/>
          <p:nvPr/>
        </p:nvSpPr>
        <p:spPr>
          <a:xfrm>
            <a:off x="4960699" y="3224738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GCTATTAATGGA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6AFD8F-85F5-CCDB-F6E4-5CC589797CCE}"/>
              </a:ext>
            </a:extLst>
          </p:cNvPr>
          <p:cNvSpPr/>
          <p:nvPr/>
        </p:nvSpPr>
        <p:spPr>
          <a:xfrm>
            <a:off x="261959" y="3685231"/>
            <a:ext cx="3283839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GCCCTCCCCTTAAAGGGATGGAC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6AC805-66B5-901E-431F-D72CD7C76945}"/>
              </a:ext>
            </a:extLst>
          </p:cNvPr>
          <p:cNvSpPr/>
          <p:nvPr/>
        </p:nvSpPr>
        <p:spPr>
          <a:xfrm>
            <a:off x="615917" y="3694540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B5F245-808C-22B1-91F4-786BA1D93C2A}"/>
              </a:ext>
            </a:extLst>
          </p:cNvPr>
          <p:cNvSpPr/>
          <p:nvPr/>
        </p:nvSpPr>
        <p:spPr>
          <a:xfrm>
            <a:off x="1660247" y="3694540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1CC5A0-343A-D2C5-F8C6-96229CB307AE}"/>
              </a:ext>
            </a:extLst>
          </p:cNvPr>
          <p:cNvSpPr/>
          <p:nvPr/>
        </p:nvSpPr>
        <p:spPr>
          <a:xfrm>
            <a:off x="2738582" y="3694540"/>
            <a:ext cx="565200" cy="248399"/>
          </a:xfrm>
          <a:prstGeom prst="rect">
            <a:avLst/>
          </a:prstGeom>
          <a:noFill/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2B3A47E-E6C3-2E2A-7767-FAC4E73C57CE}"/>
              </a:ext>
            </a:extLst>
          </p:cNvPr>
          <p:cNvSpPr/>
          <p:nvPr/>
        </p:nvSpPr>
        <p:spPr>
          <a:xfrm>
            <a:off x="4960699" y="3671453"/>
            <a:ext cx="1810800" cy="266400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17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CCTCTAAATGGA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61A9E7-AA94-5844-4C6A-77F9C7A9CC81}"/>
              </a:ext>
            </a:extLst>
          </p:cNvPr>
          <p:cNvSpPr/>
          <p:nvPr/>
        </p:nvSpPr>
        <p:spPr>
          <a:xfrm>
            <a:off x="8273440" y="2757855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5B056B-C7FE-7F1A-44A3-47424AEB3A79}"/>
              </a:ext>
            </a:extLst>
          </p:cNvPr>
          <p:cNvSpPr/>
          <p:nvPr/>
        </p:nvSpPr>
        <p:spPr>
          <a:xfrm>
            <a:off x="8273440" y="3193215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0xA1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AD4635-6E7F-46DB-387A-E4F854F6BB80}"/>
              </a:ext>
            </a:extLst>
          </p:cNvPr>
          <p:cNvSpPr/>
          <p:nvPr/>
        </p:nvSpPr>
        <p:spPr>
          <a:xfrm>
            <a:off x="8273440" y="3627503"/>
            <a:ext cx="720000" cy="251999"/>
          </a:xfrm>
          <a:prstGeom prst="rect">
            <a:avLst/>
          </a:prstGeom>
          <a:solidFill>
            <a:srgbClr val="FFEADC"/>
          </a:solidFill>
          <a:ln w="3175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0xFC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71D31D-6223-5505-A577-14BA9543DF51}"/>
              </a:ext>
            </a:extLst>
          </p:cNvPr>
          <p:cNvCxnSpPr>
            <a:cxnSpLocks/>
            <a:stCxn id="35" idx="0"/>
            <a:endCxn id="19" idx="2"/>
          </p:cNvCxnSpPr>
          <p:nvPr/>
        </p:nvCxnSpPr>
        <p:spPr>
          <a:xfrm flipH="1" flipV="1">
            <a:off x="898517" y="3942939"/>
            <a:ext cx="1044330" cy="264532"/>
          </a:xfrm>
          <a:prstGeom prst="line">
            <a:avLst/>
          </a:prstGeom>
          <a:ln w="28575">
            <a:solidFill>
              <a:srgbClr val="2F528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D701AB1-9E7D-13CF-8889-A709E0C41D8E}"/>
              </a:ext>
            </a:extLst>
          </p:cNvPr>
          <p:cNvSpPr txBox="1"/>
          <p:nvPr/>
        </p:nvSpPr>
        <p:spPr>
          <a:xfrm>
            <a:off x="150561" y="4207471"/>
            <a:ext cx="3584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2F528E"/>
                </a:solidFill>
                <a:latin typeface="Cambria" panose="02040503050406030204" pitchFamily="18" charset="0"/>
              </a:rPr>
              <a:t>Selected k-</a:t>
            </a:r>
            <a:r>
              <a:rPr lang="en-US" b="1" dirty="0" err="1">
                <a:solidFill>
                  <a:srgbClr val="2F528E"/>
                </a:solidFill>
                <a:latin typeface="Cambria" panose="02040503050406030204" pitchFamily="18" charset="0"/>
              </a:rPr>
              <a:t>mers</a:t>
            </a:r>
            <a:r>
              <a:rPr lang="en-US" b="1" dirty="0">
                <a:solidFill>
                  <a:srgbClr val="2F528E"/>
                </a:solidFill>
                <a:latin typeface="Cambria" panose="02040503050406030204" pitchFamily="18" charset="0"/>
              </a:rPr>
              <a:t> (e.g., minimizers)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EF7E0E-62FF-9B91-7724-A384E588ABEE}"/>
              </a:ext>
            </a:extLst>
          </p:cNvPr>
          <p:cNvCxnSpPr>
            <a:cxnSpLocks/>
            <a:stCxn id="35" idx="0"/>
            <a:endCxn id="20" idx="2"/>
          </p:cNvCxnSpPr>
          <p:nvPr/>
        </p:nvCxnSpPr>
        <p:spPr>
          <a:xfrm flipV="1">
            <a:off x="1942847" y="3942939"/>
            <a:ext cx="0" cy="264532"/>
          </a:xfrm>
          <a:prstGeom prst="line">
            <a:avLst/>
          </a:prstGeom>
          <a:ln w="28575">
            <a:solidFill>
              <a:srgbClr val="2F528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4A37C0-B858-7C94-9B40-7393EE202DD4}"/>
              </a:ext>
            </a:extLst>
          </p:cNvPr>
          <p:cNvCxnSpPr>
            <a:cxnSpLocks/>
            <a:stCxn id="35" idx="0"/>
            <a:endCxn id="21" idx="2"/>
          </p:cNvCxnSpPr>
          <p:nvPr/>
        </p:nvCxnSpPr>
        <p:spPr>
          <a:xfrm flipV="1">
            <a:off x="1942847" y="3942939"/>
            <a:ext cx="1078335" cy="264532"/>
          </a:xfrm>
          <a:prstGeom prst="line">
            <a:avLst/>
          </a:prstGeom>
          <a:ln w="28575">
            <a:solidFill>
              <a:srgbClr val="2F528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4B0B205-8E1A-66DF-1656-1AC3323FE05B}"/>
              </a:ext>
            </a:extLst>
          </p:cNvPr>
          <p:cNvSpPr/>
          <p:nvPr/>
        </p:nvSpPr>
        <p:spPr>
          <a:xfrm>
            <a:off x="4760110" y="2609681"/>
            <a:ext cx="2149416" cy="1531207"/>
          </a:xfrm>
          <a:prstGeom prst="roundRect">
            <a:avLst>
              <a:gd name="adj" fmla="val 9166"/>
            </a:avLst>
          </a:prstGeom>
          <a:noFill/>
          <a:ln w="317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lvl="0" algn="ctr" defTabSz="1600847"/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335F17-FACA-D7FA-09E9-23E71DB98F2C}"/>
              </a:ext>
            </a:extLst>
          </p:cNvPr>
          <p:cNvSpPr txBox="1"/>
          <p:nvPr/>
        </p:nvSpPr>
        <p:spPr>
          <a:xfrm>
            <a:off x="4795622" y="4205187"/>
            <a:ext cx="21494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Strobemers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2D02463-DCF4-054B-60A9-732ABD7DD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6" y="2340078"/>
            <a:ext cx="314743" cy="3060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C18B79-13F7-18E0-E940-A48B87446957}"/>
              </a:ext>
            </a:extLst>
          </p:cNvPr>
          <p:cNvSpPr/>
          <p:nvPr/>
        </p:nvSpPr>
        <p:spPr>
          <a:xfrm>
            <a:off x="7145842" y="2750654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4942A98-BD41-2C9B-710B-7DF8ED7D1FD3}"/>
              </a:ext>
            </a:extLst>
          </p:cNvPr>
          <p:cNvSpPr/>
          <p:nvPr/>
        </p:nvSpPr>
        <p:spPr>
          <a:xfrm>
            <a:off x="7145842" y="3179478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F465679-7314-320A-93F4-05367FADA9C6}"/>
              </a:ext>
            </a:extLst>
          </p:cNvPr>
          <p:cNvSpPr/>
          <p:nvPr/>
        </p:nvSpPr>
        <p:spPr>
          <a:xfrm>
            <a:off x="7145842" y="3613916"/>
            <a:ext cx="792000" cy="266400"/>
          </a:xfrm>
          <a:prstGeom prst="roundRect">
            <a:avLst/>
          </a:prstGeom>
          <a:solidFill>
            <a:srgbClr val="A1CBE6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Hash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BB08188-22B3-554E-8DE8-0F97A0A058C5}"/>
              </a:ext>
            </a:extLst>
          </p:cNvPr>
          <p:cNvSpPr/>
          <p:nvPr/>
        </p:nvSpPr>
        <p:spPr>
          <a:xfrm>
            <a:off x="3868750" y="3217751"/>
            <a:ext cx="745200" cy="266400"/>
          </a:xfrm>
          <a:prstGeom prst="roundRect">
            <a:avLst/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Link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1556195-B6F6-8099-06AA-0B719CCC6A48}"/>
              </a:ext>
            </a:extLst>
          </p:cNvPr>
          <p:cNvSpPr/>
          <p:nvPr/>
        </p:nvSpPr>
        <p:spPr>
          <a:xfrm>
            <a:off x="3868750" y="3683898"/>
            <a:ext cx="745200" cy="266400"/>
          </a:xfrm>
          <a:prstGeom prst="roundRect">
            <a:avLst/>
          </a:prstGeom>
          <a:solidFill>
            <a:srgbClr val="F2F2F2"/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600847"/>
            <a:r>
              <a:rPr lang="en-US" dirty="0">
                <a:latin typeface="Cambria" panose="02040503050406030204" pitchFamily="18" charset="0"/>
              </a:rPr>
              <a:t>Link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874053" cy="1042746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3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Allowing insertions and deletions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 k-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(e.g., strobemers)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F731C4-613E-1535-FCF3-7771BE6528EB}"/>
              </a:ext>
            </a:extLst>
          </p:cNvPr>
          <p:cNvSpPr/>
          <p:nvPr/>
        </p:nvSpPr>
        <p:spPr>
          <a:xfrm>
            <a:off x="5027538" y="2759932"/>
            <a:ext cx="565200" cy="247517"/>
          </a:xfrm>
          <a:prstGeom prst="rect">
            <a:avLst/>
          </a:prstGeom>
          <a:noFill/>
          <a:ln w="2540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A24E74-D083-7DED-BF2C-7BE5E134B0A4}"/>
              </a:ext>
            </a:extLst>
          </p:cNvPr>
          <p:cNvSpPr/>
          <p:nvPr/>
        </p:nvSpPr>
        <p:spPr>
          <a:xfrm>
            <a:off x="5592738" y="2759932"/>
            <a:ext cx="524740" cy="247517"/>
          </a:xfrm>
          <a:prstGeom prst="rect">
            <a:avLst/>
          </a:prstGeom>
          <a:noFill/>
          <a:ln w="2540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BF6B85-37DD-C1B9-1870-E5250289AA43}"/>
              </a:ext>
            </a:extLst>
          </p:cNvPr>
          <p:cNvSpPr/>
          <p:nvPr/>
        </p:nvSpPr>
        <p:spPr>
          <a:xfrm>
            <a:off x="6117479" y="2759932"/>
            <a:ext cx="553664" cy="247517"/>
          </a:xfrm>
          <a:prstGeom prst="rect">
            <a:avLst/>
          </a:prstGeom>
          <a:noFill/>
          <a:ln w="25400">
            <a:solidFill>
              <a:srgbClr val="2F5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1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8" grpId="0" animBg="1"/>
      <p:bldP spid="30" grpId="0" animBg="1"/>
      <p:bldP spid="32" grpId="0" animBg="1"/>
      <p:bldP spid="35" grpId="0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39934</TotalTime>
  <Words>2468</Words>
  <Application>Microsoft Macintosh PowerPoint</Application>
  <PresentationFormat>On-screen Show (4:3)</PresentationFormat>
  <Paragraphs>738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Avenir Next</vt:lpstr>
      <vt:lpstr>Calibri</vt:lpstr>
      <vt:lpstr>Calibri Light</vt:lpstr>
      <vt:lpstr>Cambria</vt:lpstr>
      <vt:lpstr>Cambria Math</vt:lpstr>
      <vt:lpstr>Corbel</vt:lpstr>
      <vt:lpstr>Garamond</vt:lpstr>
      <vt:lpstr>PT Mono</vt:lpstr>
      <vt:lpstr>System Font Regular</vt:lpstr>
      <vt:lpstr>Tahoma</vt:lpstr>
      <vt:lpstr>Office Theme</vt:lpstr>
      <vt:lpstr>BLEND  A Fast, Memory-efficient and Accurate Mechanism  to Find Fuzzy Seed Matches in Genome Analysis</vt:lpstr>
      <vt:lpstr>Genome Analysis</vt:lpstr>
      <vt:lpstr>Identifying Sequence Similarities</vt:lpstr>
      <vt:lpstr>Identifying Sequence Similarities</vt:lpstr>
      <vt:lpstr>Practical Similarity Identification</vt:lpstr>
      <vt:lpstr>Finding Seed Matches in Hash Tables</vt:lpstr>
      <vt:lpstr>Seed Matching Techniques</vt:lpstr>
      <vt:lpstr>Seed Matching Techniques</vt:lpstr>
      <vt:lpstr>Seed Matching Techniques</vt:lpstr>
      <vt:lpstr>Hashing the Seeds</vt:lpstr>
      <vt:lpstr>Challenges - Exact-matching seeds</vt:lpstr>
      <vt:lpstr>Opportunities - Fuzzy matches of seeds</vt:lpstr>
      <vt:lpstr>Outline</vt:lpstr>
      <vt:lpstr>Our Goal</vt:lpstr>
      <vt:lpstr>PowerPoint Presentation</vt:lpstr>
      <vt:lpstr>The SimHash Technique – Example</vt:lpstr>
      <vt:lpstr>Outline</vt:lpstr>
      <vt:lpstr>BLEND Overview</vt:lpstr>
      <vt:lpstr>Sequence-to-Set Conversion (BLEND-I)</vt:lpstr>
      <vt:lpstr>Sequence-to-Set Conversion (BLEND-S)</vt:lpstr>
      <vt:lpstr>Generating the SimHash values</vt:lpstr>
      <vt:lpstr>Integrating BLEND for Seeding</vt:lpstr>
      <vt:lpstr>Outline</vt:lpstr>
      <vt:lpstr>Evaluation Methodology</vt:lpstr>
      <vt:lpstr>Emprical Analysis on Fuzzy Seed Matching</vt:lpstr>
      <vt:lpstr>Read Overlapping – Performance &amp; Memory</vt:lpstr>
      <vt:lpstr>Read Overlapping – Assembly Evaluation</vt:lpstr>
      <vt:lpstr>Read Mapping – Performance &amp; Memory</vt:lpstr>
      <vt:lpstr>Read Mapping – SV Calling</vt:lpstr>
      <vt:lpstr>Outline</vt:lpstr>
      <vt:lpstr>BLEND Summary</vt:lpstr>
      <vt:lpstr>BLEND</vt:lpstr>
      <vt:lpstr>BLEND Source Code</vt:lpstr>
      <vt:lpstr>BLEND  A Fast, Memory-efficient and Accurate Mechanism  to Find Fuzzy Seed Matches in Genome Analysis</vt:lpstr>
      <vt:lpstr>PowerPoint Presentation</vt:lpstr>
      <vt:lpstr>Integrating BLEND in Read Mappers</vt:lpstr>
      <vt:lpstr>Calculating SimHash using SIMD</vt:lpstr>
      <vt:lpstr>Encoding Hash Values into Vectors using SIMD</vt:lpstr>
      <vt:lpstr>Dataset</vt:lpstr>
      <vt:lpstr>Emprical Analysis on Fuzzy Seed Matching</vt:lpstr>
      <vt:lpstr>Finding Fuzzy Seed Matching between Minimizers</vt:lpstr>
      <vt:lpstr>Finding Fuzzy Seed Matching between Similar Sequences</vt:lpstr>
      <vt:lpstr>Read Overlapping – Assembly Accuracy</vt:lpstr>
      <vt:lpstr>Read Mapping – Mapping Accuracy</vt:lpstr>
      <vt:lpstr>Read Mapping – Mapping Accuracy</vt:lpstr>
      <vt:lpstr>Read Mapping Quality</vt:lpstr>
      <vt:lpstr>BLEND-I vs. BLEND-S (Accuracy)</vt:lpstr>
      <vt:lpstr>BLEND-I vs. BLEND-S (Performance and Memory)</vt:lpstr>
      <vt:lpstr>Read Overlapping Parameters</vt:lpstr>
      <vt:lpstr>BLEND Parameter Definitions</vt:lpstr>
      <vt:lpstr>Read Mapping Parameters</vt:lpstr>
      <vt:lpstr>Versions of each Tool</vt:lpstr>
      <vt:lpstr>BLEND Backup Slide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Firtina  Can</cp:lastModifiedBy>
  <cp:revision>514</cp:revision>
  <cp:lastPrinted>2019-02-23T04:26:38Z</cp:lastPrinted>
  <dcterms:created xsi:type="dcterms:W3CDTF">2017-06-05T15:22:10Z</dcterms:created>
  <dcterms:modified xsi:type="dcterms:W3CDTF">2023-05-15T08:52:30Z</dcterms:modified>
  <cp:category/>
</cp:coreProperties>
</file>